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2" autoAdjust="0"/>
    <p:restoredTop sz="94614" autoAdjust="0"/>
  </p:normalViewPr>
  <p:slideViewPr>
    <p:cSldViewPr>
      <p:cViewPr varScale="1">
        <p:scale>
          <a:sx n="82" d="100"/>
          <a:sy n="82" d="100"/>
        </p:scale>
        <p:origin x="-1474" y="-91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ECB2A46-2772-44DB-B1CB-F0E54CA66A18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751872A-5382-4A3A-9D3F-BA121FF46A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57922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117FFB-FA87-4E8D-9FF9-A8F71D96BDA9}" type="datetime1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D0BAD9-08B3-4D83-AF6E-00A556BC2A9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FF60DC-6209-42A4-B95F-59941AA7A09F}" type="datetime1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D0BAD9-08B3-4D83-AF6E-00A556BC2A9E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1C059D-9CA8-454E-A8A0-4916278B7520}" type="datetime1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D0BAD9-08B3-4D83-AF6E-00A556BC2A9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8CD0B-DEDB-4389-8A1D-696204AB273D}" type="datetime1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D0BAD9-08B3-4D83-AF6E-00A556BC2A9E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9B2D1-942F-4261-B60E-D4755E25CB01}" type="datetime1">
              <a:rPr lang="en-GB" smtClean="0"/>
              <a:t>15/03/2026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D0BAD9-08B3-4D83-AF6E-00A556BC2A9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38C1D0-66D0-442A-8291-28BE636A5146}" type="datetime1">
              <a:rPr lang="en-GB" smtClean="0"/>
              <a:t>15/03/2026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D0BAD9-08B3-4D83-AF6E-00A556BC2A9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D61523-23A0-4EAD-9F06-4A9C8B59477E}" type="datetime1">
              <a:rPr lang="en-GB" smtClean="0"/>
              <a:t>15/03/2026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D0BAD9-08B3-4D83-AF6E-00A556BC2A9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D27D6E-ACF1-4A72-9511-0EDF1EA50AE8}" type="datetime1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D0BAD9-08B3-4D83-AF6E-00A556BC2A9E}" type="slidenum">
              <a:rPr lang="en-GB" smtClean="0"/>
              <a:t>‹#›</a:t>
            </a:fld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23821B-BE44-486D-8B11-56D69295A8F2}" type="datetime1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D0BAD9-08B3-4D83-AF6E-00A556BC2A9E}" type="slidenum">
              <a:rPr lang="en-GB" smtClean="0"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0603BC-2D39-4791-BF43-1EB7F155941F}" type="datetime1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D0BAD9-08B3-4D83-AF6E-00A556BC2A9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841613-DF71-42B2-929F-A93EEE78F3BE}" type="datetime1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D0BAD9-08B3-4D83-AF6E-00A556BC2A9E}" type="slidenum">
              <a:rPr lang="en-GB" smtClean="0"/>
              <a:t>‹#›</a:t>
            </a:fld>
            <a:endParaRPr lang="en-GB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DCAD60E0-2537-4A31-A278-8336C586C3BB}" type="datetime1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26D0BAD9-08B3-4D83-AF6E-00A556BC2A9E}" type="slidenum">
              <a:rPr lang="en-GB" smtClean="0"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pubmed.ncbi.nlm.gov/" TargetMode="External"/><Relationship Id="rId7" Type="http://schemas.openxmlformats.org/officeDocument/2006/relationships/hyperlink" Target="https://www.verywellmind.com/" TargetMode="External"/><Relationship Id="rId2" Type="http://schemas.openxmlformats.org/officeDocument/2006/relationships/hyperlink" Target="https://peterbates.org.uk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nhs.uk/care-and-support" TargetMode="External"/><Relationship Id="rId5" Type="http://schemas.openxmlformats.org/officeDocument/2006/relationships/hyperlink" Target="https://discovery.ucl.ac.uk/" TargetMode="External"/><Relationship Id="rId4" Type="http://schemas.openxmlformats.org/officeDocument/2006/relationships/hyperlink" Target="https://www.gowriensw.com.au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1691680" y="148478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1043608" y="2132856"/>
            <a:ext cx="5896166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Module: </a:t>
            </a:r>
            <a:r>
              <a:rPr lang="en-GB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Psychology in Health and Social Care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Module code: </a:t>
            </a:r>
            <a:r>
              <a:rPr lang="en-GB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LCHS4010</a:t>
            </a:r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Title: Assessment 1 </a:t>
            </a:r>
            <a:r>
              <a:rPr lang="en-GB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Individual presentation </a:t>
            </a: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Student name: </a:t>
            </a:r>
            <a:r>
              <a:rPr lang="en-GB" sz="20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Romana</a:t>
            </a:r>
            <a:r>
              <a:rPr lang="en-GB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Sucha</a:t>
            </a:r>
            <a:r>
              <a:rPr lang="en-GB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Student ID:  </a:t>
            </a:r>
            <a:r>
              <a:rPr lang="en-GB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2442958</a:t>
            </a: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Lecturer’s name: </a:t>
            </a:r>
            <a:r>
              <a:rPr lang="en-GB" sz="20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Dr.</a:t>
            </a:r>
            <a:r>
              <a:rPr lang="en-GB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Pascal </a:t>
            </a:r>
            <a:r>
              <a:rPr lang="en-GB" sz="20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Navelle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D0BAD9-08B3-4D83-AF6E-00A556BC2A9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7716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39552" y="1099930"/>
            <a:ext cx="6912768" cy="40011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000" b="1" dirty="0" smtClean="0">
                <a:solidFill>
                  <a:srgbClr val="7030A0"/>
                </a:solidFill>
              </a:rPr>
              <a:t>Creating a Community Support Plan in a family Situation </a:t>
            </a:r>
            <a:endParaRPr lang="en-GB" sz="2000" b="1" dirty="0">
              <a:solidFill>
                <a:srgbClr val="7030A0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539552" y="1988840"/>
            <a:ext cx="4824536" cy="3693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Case study of 16yr old Jenny and her mother</a:t>
            </a:r>
            <a:endParaRPr lang="en-GB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39552" y="2727790"/>
            <a:ext cx="4536504" cy="156966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16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Jenny (16) , who cared for her mother for over 5 years since her father passed away, has been the prime carer of her mother who has a mobility </a:t>
            </a:r>
            <a:r>
              <a:rPr lang="en-GB" sz="16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problems</a:t>
            </a:r>
            <a:r>
              <a:rPr lang="en-GB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 well a </a:t>
            </a:r>
            <a:r>
              <a:rPr lang="en-GB" sz="16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difficulty </a:t>
            </a:r>
            <a:r>
              <a:rPr lang="en-GB" sz="16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with administrative tasks caused by her issue with her memory , forgetfulness and low mood.</a:t>
            </a:r>
            <a:endParaRPr lang="en-GB" sz="16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899592" y="407707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D0BAD9-08B3-4D83-AF6E-00A556BC2A9E}" type="slidenum">
              <a:rPr lang="en-GB" smtClean="0"/>
              <a:t>2</a:t>
            </a:fld>
            <a:endParaRPr lang="en-GB"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2566680"/>
            <a:ext cx="3600400" cy="41746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27752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D0BAD9-08B3-4D83-AF6E-00A556BC2A9E}" type="slidenum">
              <a:rPr lang="en-GB" smtClean="0"/>
              <a:t>3</a:t>
            </a:fld>
            <a:endParaRPr lang="en-GB"/>
          </a:p>
        </p:txBody>
      </p:sp>
      <p:sp>
        <p:nvSpPr>
          <p:cNvPr id="3" name="TextBox 2"/>
          <p:cNvSpPr txBox="1"/>
          <p:nvPr/>
        </p:nvSpPr>
        <p:spPr>
          <a:xfrm>
            <a:off x="755576" y="692696"/>
            <a:ext cx="6048672" cy="64633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Psychological life spam theory to reflect on impact on Jenny’s experience and her development</a:t>
            </a:r>
            <a:endParaRPr lang="en-GB" b="1" dirty="0">
              <a:solidFill>
                <a:srgbClr val="7030A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323527" y="1556792"/>
            <a:ext cx="8352929" cy="1200329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Vygotsky’s Socio cultural theory </a:t>
            </a:r>
          </a:p>
          <a:p>
            <a:r>
              <a:rPr lang="en-GB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“Vygotsky’s socio cultural theory centres on the </a:t>
            </a:r>
            <a:r>
              <a:rPr lang="en-GB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idea </a:t>
            </a:r>
            <a:r>
              <a:rPr lang="en-GB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that human cognitive development is fundamentally shaped  by social interaction and cultural context”. </a:t>
            </a:r>
            <a:r>
              <a:rPr lang="en-GB" dirty="0" err="1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Margison</a:t>
            </a:r>
            <a:r>
              <a:rPr lang="en-GB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S. et. al. (2017).</a:t>
            </a:r>
            <a:endParaRPr lang="en-GB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405881" y="3140968"/>
            <a:ext cx="7344816" cy="1200329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According to Vygotsky a child’s learning can be accelerated not just by guidance and association of a parent, teacher or tutor , but with the use of The Zone of proximal development model. ( Gowrie, Learning theories and approaches).</a:t>
            </a:r>
            <a:endParaRPr lang="en-GB" dirty="0">
              <a:solidFill>
                <a:srgbClr val="7030A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343508" y="4725144"/>
            <a:ext cx="8582746" cy="1200329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Jenny has been missing out on a role model in her mother to be able to learn basic life skills, to be stress and worry free to grow at the natural pace of childhood stages of development , but rather herself having to be the support and carer to her own mother in her very early teenage years.</a:t>
            </a:r>
            <a:endParaRPr lang="en-GB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026053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D0BAD9-08B3-4D83-AF6E-00A556BC2A9E}" type="slidenum">
              <a:rPr lang="en-GB" smtClean="0"/>
              <a:t>4</a:t>
            </a:fld>
            <a:endParaRPr lang="en-GB"/>
          </a:p>
        </p:txBody>
      </p:sp>
      <p:sp>
        <p:nvSpPr>
          <p:cNvPr id="3" name="TextBox 2"/>
          <p:cNvSpPr txBox="1"/>
          <p:nvPr/>
        </p:nvSpPr>
        <p:spPr>
          <a:xfrm>
            <a:off x="419674" y="980728"/>
            <a:ext cx="4296342" cy="707886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000" b="1" dirty="0" smtClean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3.Impact of Jenny’s situation on her development and well-being:</a:t>
            </a:r>
            <a:endParaRPr lang="en-GB" sz="2000" b="1" dirty="0">
              <a:solidFill>
                <a:srgbClr val="7030A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9512" y="1844824"/>
            <a:ext cx="8847294" cy="1477328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b="1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loss</a:t>
            </a: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of father as a primary care giver (</a:t>
            </a:r>
            <a:r>
              <a:rPr lang="en-GB" b="1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grief, sadness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Responsibility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to take care of her mother and self (</a:t>
            </a:r>
            <a:r>
              <a:rPr lang="en-GB" b="1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stress, depression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b="1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absence of role model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lang="en-GB" b="1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from who to learn by example (</a:t>
            </a:r>
            <a:r>
              <a:rPr lang="en-GB" b="1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anxiety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 opportunity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to focus on study ,skills, hobbies and friends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b="1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isolation, loneliness and feeling overwhelmed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6256" y="3834693"/>
            <a:ext cx="1800200" cy="192556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50911" y="3834693"/>
            <a:ext cx="6192688" cy="1200329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“Creating a community support plan in a family situation involves careful consideration  of the family context, engagement of support networks , and fostering connections within the community”. Bates. P, et.al. (2012)</a:t>
            </a:r>
            <a:endParaRPr lang="en-GB" dirty="0">
              <a:solidFill>
                <a:schemeClr val="accent6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416414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D0BAD9-08B3-4D83-AF6E-00A556BC2A9E}" type="slidenum">
              <a:rPr lang="en-GB" smtClean="0"/>
              <a:t>5</a:t>
            </a:fld>
            <a:endParaRPr lang="en-GB"/>
          </a:p>
        </p:txBody>
      </p:sp>
      <p:sp>
        <p:nvSpPr>
          <p:cNvPr id="3" name="TextBox 2"/>
          <p:cNvSpPr txBox="1"/>
          <p:nvPr/>
        </p:nvSpPr>
        <p:spPr>
          <a:xfrm>
            <a:off x="395536" y="692696"/>
            <a:ext cx="4754828" cy="40011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en-GB" sz="2000" b="1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Practical strategies to support Jenny </a:t>
            </a:r>
            <a:endParaRPr lang="en-GB" sz="2000" b="1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391073" y="1196752"/>
            <a:ext cx="8424936" cy="4801314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According to NHS  young carers are advised to seek support from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mmediate </a:t>
            </a:r>
            <a:r>
              <a:rPr lang="en-GB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family members and friends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Professional support: GP, nurse and social worker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help to organize home visitors for more support at home to be able to study and spend time with friends.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Local young carers service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for advice and support.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Childline</a:t>
            </a:r>
            <a:r>
              <a:rPr lang="en-GB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free and confidential telephone helpline for children on </a:t>
            </a:r>
            <a:r>
              <a:rPr lang="en-GB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080011 11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Children’s Society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to find a local young carer group.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Sense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 link to online and in- person activities for young carers for under 18.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Carer’s Trust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Sidekick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a text message and email support service for young carers.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Citizen’s Advice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– information on money, benefits and your rights.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National Carers Service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– helpline, webchat  and email service about education and careers for teenagers.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Carers Direct helpline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–for advice and support with caring issues over the phone helpline  on </a:t>
            </a:r>
            <a:r>
              <a:rPr lang="en-GB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0300 123 1053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423325" y="6289322"/>
            <a:ext cx="3236848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www.nhs.uk/care-and-support</a:t>
            </a:r>
            <a:endParaRPr lang="en-GB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436782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>
          <a:xfrm>
            <a:off x="3923928" y="6165304"/>
            <a:ext cx="610024" cy="288032"/>
          </a:xfrm>
        </p:spPr>
        <p:txBody>
          <a:bodyPr/>
          <a:lstStyle/>
          <a:p>
            <a:fld id="{26D0BAD9-08B3-4D83-AF6E-00A556BC2A9E}" type="slidenum">
              <a:rPr lang="en-GB" smtClean="0"/>
              <a:t>6</a:t>
            </a:fld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311155" y="1202849"/>
            <a:ext cx="7039106" cy="707886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Biological and environmental influences (nature and nurture)</a:t>
            </a: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And their role in psychological development.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295131" y="2276872"/>
            <a:ext cx="8477642" cy="1754326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en-GB" b="1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Nature vs. Nurture</a:t>
            </a:r>
          </a:p>
          <a:p>
            <a:r>
              <a:rPr lang="en-GB" b="1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</a:t>
            </a:r>
            <a:r>
              <a:rPr lang="en-GB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Nature refers largely to </a:t>
            </a:r>
            <a:r>
              <a:rPr lang="en-GB" b="1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our genetics”.</a:t>
            </a:r>
          </a:p>
          <a:p>
            <a:r>
              <a:rPr lang="en-GB" b="1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“Nurture </a:t>
            </a:r>
            <a:r>
              <a:rPr lang="en-GB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encompasses the environmental factors that impact who </a:t>
            </a:r>
          </a:p>
          <a:p>
            <a:r>
              <a:rPr lang="en-GB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 are. This includes our early childhood experiences , </a:t>
            </a:r>
            <a:r>
              <a:rPr lang="en-GB" b="1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way we were raised,</a:t>
            </a:r>
          </a:p>
          <a:p>
            <a:r>
              <a:rPr lang="en-GB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Our social relationships , and the surrounding culture”.</a:t>
            </a:r>
            <a:r>
              <a:rPr lang="en-GB" b="1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(Very well mind, What </a:t>
            </a:r>
          </a:p>
          <a:p>
            <a:r>
              <a:rPr lang="en-GB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Nature vs Nurture means ).</a:t>
            </a:r>
            <a:endParaRPr lang="en-GB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341581" y="4406406"/>
            <a:ext cx="4734475" cy="1200329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Simply by nurturing what we have  inherited we support better physical growth and development as well psychological, cognitive and emotional.</a:t>
            </a:r>
            <a:endParaRPr lang="en-GB" dirty="0">
              <a:solidFill>
                <a:srgbClr val="7030A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4128" y="4293095"/>
            <a:ext cx="2276872" cy="20882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72852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D0BAD9-08B3-4D83-AF6E-00A556BC2A9E}" type="slidenum">
              <a:rPr lang="en-GB" smtClean="0"/>
              <a:t>7</a:t>
            </a:fld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815211" y="1216631"/>
            <a:ext cx="7274748" cy="40011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en-GB" sz="2000" b="1" dirty="0" smtClean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Usefulness and limitations of “Nurture vs. nature” Theory </a:t>
            </a:r>
            <a:endParaRPr lang="en-GB" sz="2000" b="1" dirty="0">
              <a:solidFill>
                <a:srgbClr val="7030A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683568" y="2348880"/>
            <a:ext cx="6552728" cy="1200329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theory’s limitation is in approach in isolation between the two influences and their interaction. Suggesting more significance to social learning rather to genetics.(Beyond Nature Versus Nurture, Affective Science).</a:t>
            </a:r>
            <a:endParaRPr lang="en-GB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467545" y="3861048"/>
            <a:ext cx="7488832" cy="1477328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Usefulness of framework: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helps to analyse influences on child’s holistic development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exploring and analysing the intricacy of the two opposite influences.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offers endless possibilities on how to support child’s development and wellbeing .(Beyond Nature Versus Nurture).</a:t>
            </a:r>
          </a:p>
        </p:txBody>
      </p:sp>
    </p:spTree>
    <p:extLst>
      <p:ext uri="{BB962C8B-B14F-4D97-AF65-F5344CB8AC3E}">
        <p14:creationId xmlns:p14="http://schemas.microsoft.com/office/powerpoint/2010/main" val="29796743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D0BAD9-08B3-4D83-AF6E-00A556BC2A9E}" type="slidenum">
              <a:rPr lang="en-GB" smtClean="0"/>
              <a:t>8</a:t>
            </a:fld>
            <a:endParaRPr lang="en-GB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3728" y="1988840"/>
            <a:ext cx="4392488" cy="2808312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2771800" y="5517232"/>
            <a:ext cx="38884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Questions &amp; Answers </a:t>
            </a:r>
            <a:endParaRPr lang="en-GB" sz="2000" b="1" dirty="0">
              <a:solidFill>
                <a:srgbClr val="7030A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490537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D0BAD9-08B3-4D83-AF6E-00A556BC2A9E}" type="slidenum">
              <a:rPr lang="en-GB" smtClean="0"/>
              <a:t>9</a:t>
            </a:fld>
            <a:endParaRPr lang="en-GB"/>
          </a:p>
        </p:txBody>
      </p:sp>
      <p:sp>
        <p:nvSpPr>
          <p:cNvPr id="3" name="TextBox 2"/>
          <p:cNvSpPr txBox="1"/>
          <p:nvPr/>
        </p:nvSpPr>
        <p:spPr>
          <a:xfrm>
            <a:off x="380323" y="1556792"/>
            <a:ext cx="8352928" cy="47705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References:</a:t>
            </a:r>
          </a:p>
          <a:p>
            <a:r>
              <a:rPr lang="en-GB" sz="1600" dirty="0" smtClean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Bates, P. et. al. (2012) Almost Invisible- </a:t>
            </a:r>
            <a:r>
              <a:rPr lang="en-GB" sz="1600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sz="1600" dirty="0" smtClean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roviding </a:t>
            </a:r>
            <a:r>
              <a:rPr lang="en-GB" sz="1600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GB" sz="1600" dirty="0" smtClean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ubtle Support in Community Settings. </a:t>
            </a:r>
          </a:p>
          <a:p>
            <a:r>
              <a:rPr lang="en-GB" sz="1600" dirty="0" smtClean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https://peterbates.org.uk</a:t>
            </a:r>
            <a:endParaRPr lang="en-GB" sz="1600" dirty="0" smtClean="0">
              <a:solidFill>
                <a:srgbClr val="7030A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solidFill>
                <a:srgbClr val="7030A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Beyond Nature Versus Nurture: the Emergence of Emotion Wood, </a:t>
            </a:r>
            <a:r>
              <a:rPr lang="en-GB" sz="1600" dirty="0" smtClean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Adrienne, </a:t>
            </a:r>
            <a:r>
              <a:rPr lang="en-GB" sz="1600" dirty="0" err="1" smtClean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Coan</a:t>
            </a:r>
            <a:r>
              <a:rPr lang="en-GB" sz="1600" dirty="0" smtClean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James </a:t>
            </a:r>
            <a:r>
              <a:rPr lang="en-GB" sz="1600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A.. Affective science. 2023. </a:t>
            </a:r>
          </a:p>
          <a:p>
            <a:r>
              <a:rPr lang="en-GB" sz="1600" dirty="0" smtClean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https://pubmed.ncbi.nlm.gov</a:t>
            </a:r>
            <a:r>
              <a:rPr lang="en-GB" sz="1600" dirty="0" smtClean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sz="1600" dirty="0">
              <a:solidFill>
                <a:srgbClr val="7030A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 smtClean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Gowrie, NSW, Learning Theories and Approaches.  </a:t>
            </a:r>
          </a:p>
          <a:p>
            <a:r>
              <a:rPr lang="en-GB" sz="1600" dirty="0" smtClean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https://www.gowriensw.com.au</a:t>
            </a:r>
            <a:r>
              <a:rPr lang="en-GB" sz="1600" dirty="0" smtClean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sz="1600" dirty="0" smtClean="0">
              <a:solidFill>
                <a:srgbClr val="7030A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 err="1" smtClean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Margison</a:t>
            </a:r>
            <a:r>
              <a:rPr lang="en-GB" sz="1600" dirty="0" smtClean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S. et. al. (2017) Vygotsky’s Socio Cultural Theory. </a:t>
            </a:r>
          </a:p>
          <a:p>
            <a:r>
              <a:rPr lang="en-GB" sz="1600" dirty="0" smtClean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https://discovery.ucl.ac.uk</a:t>
            </a:r>
            <a:r>
              <a:rPr lang="en-GB" sz="1600" dirty="0" smtClean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sz="1600" dirty="0">
              <a:solidFill>
                <a:srgbClr val="7030A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 smtClean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NHS, Help for Young Carers, Social Care and Support Guide.</a:t>
            </a:r>
          </a:p>
          <a:p>
            <a:r>
              <a:rPr lang="en-GB" sz="1600" dirty="0" smtClean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www.nhs.uk/care-and-support</a:t>
            </a:r>
            <a:endParaRPr lang="en-GB" sz="1600" dirty="0" smtClean="0">
              <a:solidFill>
                <a:srgbClr val="7030A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solidFill>
                <a:srgbClr val="7030A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 smtClean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Very Well Mind , What Nature Versus Nurture means.</a:t>
            </a:r>
          </a:p>
          <a:p>
            <a:r>
              <a:rPr lang="en-GB" sz="1600" dirty="0" smtClean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https://www.verywellmind.com</a:t>
            </a:r>
            <a:r>
              <a:rPr lang="en-GB" sz="1600" dirty="0" smtClean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34743662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aveform">
  <a:themeElements>
    <a:clrScheme name="Waveform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Waveform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aveform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726</TotalTime>
  <Words>841</Words>
  <Application>Microsoft Office PowerPoint</Application>
  <PresentationFormat>On-screen Show (4:3)</PresentationFormat>
  <Paragraphs>78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Waveform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fcbcbc</dc:creator>
  <cp:lastModifiedBy>fcbcbc</cp:lastModifiedBy>
  <cp:revision>43</cp:revision>
  <dcterms:created xsi:type="dcterms:W3CDTF">2026-03-11T16:02:47Z</dcterms:created>
  <dcterms:modified xsi:type="dcterms:W3CDTF">2026-03-16T01:38:31Z</dcterms:modified>
</cp:coreProperties>
</file>