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4" r:id="rId10"/>
    <p:sldId id="295" r:id="rId11"/>
    <p:sldId id="484" r:id="rId12"/>
    <p:sldId id="418" r:id="rId13"/>
    <p:sldId id="500" r:id="rId14"/>
    <p:sldId id="530" r:id="rId15"/>
    <p:sldId id="509" r:id="rId16"/>
    <p:sldId id="532" r:id="rId17"/>
    <p:sldId id="533" r:id="rId18"/>
    <p:sldId id="534" r:id="rId19"/>
    <p:sldId id="535" r:id="rId20"/>
    <p:sldId id="537" r:id="rId21"/>
    <p:sldId id="536" r:id="rId22"/>
    <p:sldId id="538" r:id="rId23"/>
    <p:sldId id="539" r:id="rId24"/>
    <p:sldId id="540" r:id="rId25"/>
    <p:sldId id="541" r:id="rId26"/>
    <p:sldId id="544" r:id="rId27"/>
    <p:sldId id="543" r:id="rId28"/>
    <p:sldId id="545" r:id="rId29"/>
    <p:sldId id="531" r:id="rId30"/>
    <p:sldId id="46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86" d="100"/>
          <a:sy n="86" d="100"/>
        </p:scale>
        <p:origin x="102"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39A5E4F0-6B56-45EF-A2C8-9943B546BFEF}"/>
    <pc:docChg chg="custSel delSld modSld">
      <pc:chgData name="Munyaradzi Nicholas Murira" userId="6ab3fae5-94bd-47ef-9f25-6c1f645127cf" providerId="ADAL" clId="{39A5E4F0-6B56-45EF-A2C8-9943B546BFEF}" dt="2022-11-21T10:17:01.043" v="319" actId="6549"/>
      <pc:docMkLst>
        <pc:docMk/>
      </pc:docMkLst>
      <pc:sldChg chg="del">
        <pc:chgData name="Munyaradzi Nicholas Murira" userId="6ab3fae5-94bd-47ef-9f25-6c1f645127cf" providerId="ADAL" clId="{39A5E4F0-6B56-45EF-A2C8-9943B546BFEF}" dt="2022-11-20T22:23:12.065" v="141" actId="47"/>
        <pc:sldMkLst>
          <pc:docMk/>
          <pc:sldMk cId="2035034296" sldId="400"/>
        </pc:sldMkLst>
      </pc:sldChg>
      <pc:sldChg chg="modSp mod">
        <pc:chgData name="Munyaradzi Nicholas Murira" userId="6ab3fae5-94bd-47ef-9f25-6c1f645127cf" providerId="ADAL" clId="{39A5E4F0-6B56-45EF-A2C8-9943B546BFEF}" dt="2022-11-21T00:17:28.557" v="234" actId="6549"/>
        <pc:sldMkLst>
          <pc:docMk/>
          <pc:sldMk cId="22930458" sldId="531"/>
        </pc:sldMkLst>
        <pc:spChg chg="mod">
          <ac:chgData name="Munyaradzi Nicholas Murira" userId="6ab3fae5-94bd-47ef-9f25-6c1f645127cf" providerId="ADAL" clId="{39A5E4F0-6B56-45EF-A2C8-9943B546BFEF}" dt="2022-11-21T00:17:28.557" v="234" actId="6549"/>
          <ac:spMkLst>
            <pc:docMk/>
            <pc:sldMk cId="22930458" sldId="531"/>
            <ac:spMk id="40" creationId="{00000000-0000-0000-0000-000000000000}"/>
          </ac:spMkLst>
        </pc:spChg>
      </pc:sldChg>
      <pc:sldChg chg="modSp mod">
        <pc:chgData name="Munyaradzi Nicholas Murira" userId="6ab3fae5-94bd-47ef-9f25-6c1f645127cf" providerId="ADAL" clId="{39A5E4F0-6B56-45EF-A2C8-9943B546BFEF}" dt="2022-11-20T23:07:03.088" v="143" actId="20577"/>
        <pc:sldMkLst>
          <pc:docMk/>
          <pc:sldMk cId="2421066789" sldId="533"/>
        </pc:sldMkLst>
        <pc:spChg chg="mod">
          <ac:chgData name="Munyaradzi Nicholas Murira" userId="6ab3fae5-94bd-47ef-9f25-6c1f645127cf" providerId="ADAL" clId="{39A5E4F0-6B56-45EF-A2C8-9943B546BFEF}" dt="2022-11-20T23:07:03.088" v="143" actId="20577"/>
          <ac:spMkLst>
            <pc:docMk/>
            <pc:sldMk cId="2421066789" sldId="533"/>
            <ac:spMk id="17" creationId="{00000000-0000-0000-0000-000000000000}"/>
          </ac:spMkLst>
        </pc:spChg>
      </pc:sldChg>
      <pc:sldChg chg="modSp mod">
        <pc:chgData name="Munyaradzi Nicholas Murira" userId="6ab3fae5-94bd-47ef-9f25-6c1f645127cf" providerId="ADAL" clId="{39A5E4F0-6B56-45EF-A2C8-9943B546BFEF}" dt="2022-11-20T21:45:57.200" v="3" actId="6549"/>
        <pc:sldMkLst>
          <pc:docMk/>
          <pc:sldMk cId="2913828677" sldId="537"/>
        </pc:sldMkLst>
        <pc:spChg chg="mod">
          <ac:chgData name="Munyaradzi Nicholas Murira" userId="6ab3fae5-94bd-47ef-9f25-6c1f645127cf" providerId="ADAL" clId="{39A5E4F0-6B56-45EF-A2C8-9943B546BFEF}" dt="2022-11-20T21:45:57.200" v="3" actId="6549"/>
          <ac:spMkLst>
            <pc:docMk/>
            <pc:sldMk cId="2913828677" sldId="537"/>
            <ac:spMk id="17" creationId="{00000000-0000-0000-0000-000000000000}"/>
          </ac:spMkLst>
        </pc:spChg>
      </pc:sldChg>
      <pc:sldChg chg="modSp mod">
        <pc:chgData name="Munyaradzi Nicholas Murira" userId="6ab3fae5-94bd-47ef-9f25-6c1f645127cf" providerId="ADAL" clId="{39A5E4F0-6B56-45EF-A2C8-9943B546BFEF}" dt="2022-11-21T09:49:03.019" v="243" actId="207"/>
        <pc:sldMkLst>
          <pc:docMk/>
          <pc:sldMk cId="3505261374" sldId="538"/>
        </pc:sldMkLst>
        <pc:spChg chg="mod">
          <ac:chgData name="Munyaradzi Nicholas Murira" userId="6ab3fae5-94bd-47ef-9f25-6c1f645127cf" providerId="ADAL" clId="{39A5E4F0-6B56-45EF-A2C8-9943B546BFEF}" dt="2022-11-20T21:52:20.012" v="30" actId="6549"/>
          <ac:spMkLst>
            <pc:docMk/>
            <pc:sldMk cId="3505261374" sldId="538"/>
            <ac:spMk id="3" creationId="{C02AA8F8-1E43-384B-8982-C0BB94049B5C}"/>
          </ac:spMkLst>
        </pc:spChg>
        <pc:spChg chg="mod">
          <ac:chgData name="Munyaradzi Nicholas Murira" userId="6ab3fae5-94bd-47ef-9f25-6c1f645127cf" providerId="ADAL" clId="{39A5E4F0-6B56-45EF-A2C8-9943B546BFEF}" dt="2022-11-21T09:49:03.019" v="243" actId="207"/>
          <ac:spMkLst>
            <pc:docMk/>
            <pc:sldMk cId="3505261374" sldId="538"/>
            <ac:spMk id="17" creationId="{00000000-0000-0000-0000-000000000000}"/>
          </ac:spMkLst>
        </pc:spChg>
      </pc:sldChg>
      <pc:sldChg chg="modSp mod">
        <pc:chgData name="Munyaradzi Nicholas Murira" userId="6ab3fae5-94bd-47ef-9f25-6c1f645127cf" providerId="ADAL" clId="{39A5E4F0-6B56-45EF-A2C8-9943B546BFEF}" dt="2022-11-20T22:09:06.516" v="106" actId="20577"/>
        <pc:sldMkLst>
          <pc:docMk/>
          <pc:sldMk cId="424513372" sldId="539"/>
        </pc:sldMkLst>
        <pc:spChg chg="mod">
          <ac:chgData name="Munyaradzi Nicholas Murira" userId="6ab3fae5-94bd-47ef-9f25-6c1f645127cf" providerId="ADAL" clId="{39A5E4F0-6B56-45EF-A2C8-9943B546BFEF}" dt="2022-11-20T22:09:06.516" v="106" actId="20577"/>
          <ac:spMkLst>
            <pc:docMk/>
            <pc:sldMk cId="424513372" sldId="539"/>
            <ac:spMk id="3" creationId="{C02AA8F8-1E43-384B-8982-C0BB94049B5C}"/>
          </ac:spMkLst>
        </pc:spChg>
      </pc:sldChg>
      <pc:sldChg chg="modSp mod">
        <pc:chgData name="Munyaradzi Nicholas Murira" userId="6ab3fae5-94bd-47ef-9f25-6c1f645127cf" providerId="ADAL" clId="{39A5E4F0-6B56-45EF-A2C8-9943B546BFEF}" dt="2022-11-20T22:10:33.787" v="139" actId="20577"/>
        <pc:sldMkLst>
          <pc:docMk/>
          <pc:sldMk cId="2849749320" sldId="540"/>
        </pc:sldMkLst>
        <pc:spChg chg="mod">
          <ac:chgData name="Munyaradzi Nicholas Murira" userId="6ab3fae5-94bd-47ef-9f25-6c1f645127cf" providerId="ADAL" clId="{39A5E4F0-6B56-45EF-A2C8-9943B546BFEF}" dt="2022-11-20T22:10:33.787" v="139" actId="20577"/>
          <ac:spMkLst>
            <pc:docMk/>
            <pc:sldMk cId="2849749320" sldId="540"/>
            <ac:spMk id="17" creationId="{00000000-0000-0000-0000-000000000000}"/>
          </ac:spMkLst>
        </pc:spChg>
      </pc:sldChg>
      <pc:sldChg chg="modSp mod">
        <pc:chgData name="Munyaradzi Nicholas Murira" userId="6ab3fae5-94bd-47ef-9f25-6c1f645127cf" providerId="ADAL" clId="{39A5E4F0-6B56-45EF-A2C8-9943B546BFEF}" dt="2022-11-21T10:06:12.790" v="262" actId="20577"/>
        <pc:sldMkLst>
          <pc:docMk/>
          <pc:sldMk cId="1265466419" sldId="541"/>
        </pc:sldMkLst>
        <pc:spChg chg="mod">
          <ac:chgData name="Munyaradzi Nicholas Murira" userId="6ab3fae5-94bd-47ef-9f25-6c1f645127cf" providerId="ADAL" clId="{39A5E4F0-6B56-45EF-A2C8-9943B546BFEF}" dt="2022-11-21T10:06:12.790" v="262" actId="20577"/>
          <ac:spMkLst>
            <pc:docMk/>
            <pc:sldMk cId="1265466419" sldId="541"/>
            <ac:spMk id="17" creationId="{00000000-0000-0000-0000-000000000000}"/>
          </ac:spMkLst>
        </pc:spChg>
      </pc:sldChg>
      <pc:sldChg chg="del">
        <pc:chgData name="Munyaradzi Nicholas Murira" userId="6ab3fae5-94bd-47ef-9f25-6c1f645127cf" providerId="ADAL" clId="{39A5E4F0-6B56-45EF-A2C8-9943B546BFEF}" dt="2022-11-20T22:15:41.750" v="140" actId="47"/>
        <pc:sldMkLst>
          <pc:docMk/>
          <pc:sldMk cId="1688862021" sldId="542"/>
        </pc:sldMkLst>
      </pc:sldChg>
      <pc:sldChg chg="modSp mod">
        <pc:chgData name="Munyaradzi Nicholas Murira" userId="6ab3fae5-94bd-47ef-9f25-6c1f645127cf" providerId="ADAL" clId="{39A5E4F0-6B56-45EF-A2C8-9943B546BFEF}" dt="2022-11-21T10:17:01.043" v="319" actId="6549"/>
        <pc:sldMkLst>
          <pc:docMk/>
          <pc:sldMk cId="2217261386" sldId="544"/>
        </pc:sldMkLst>
        <pc:spChg chg="mod">
          <ac:chgData name="Munyaradzi Nicholas Murira" userId="6ab3fae5-94bd-47ef-9f25-6c1f645127cf" providerId="ADAL" clId="{39A5E4F0-6B56-45EF-A2C8-9943B546BFEF}" dt="2022-11-20T22:05:25.045" v="57" actId="20577"/>
          <ac:spMkLst>
            <pc:docMk/>
            <pc:sldMk cId="2217261386" sldId="544"/>
            <ac:spMk id="3" creationId="{C02AA8F8-1E43-384B-8982-C0BB94049B5C}"/>
          </ac:spMkLst>
        </pc:spChg>
        <pc:spChg chg="mod">
          <ac:chgData name="Munyaradzi Nicholas Murira" userId="6ab3fae5-94bd-47ef-9f25-6c1f645127cf" providerId="ADAL" clId="{39A5E4F0-6B56-45EF-A2C8-9943B546BFEF}" dt="2022-11-21T10:17:01.043" v="319" actId="6549"/>
          <ac:spMkLst>
            <pc:docMk/>
            <pc:sldMk cId="2217261386" sldId="544"/>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782625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580763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382070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669718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715724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897145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452617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785848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202688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510027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640347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27.jpe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6.xml"/><Relationship Id="rId6" Type="http://schemas.openxmlformats.org/officeDocument/2006/relationships/image" Target="../media/image28.pn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8.xml"/><Relationship Id="rId6" Type="http://schemas.openxmlformats.org/officeDocument/2006/relationships/image" Target="../media/image29.png"/><Relationship Id="rId5" Type="http://schemas.openxmlformats.org/officeDocument/2006/relationships/notesSlide" Target="../notesSlides/notesSlide8.xml"/><Relationship Id="rId4"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6.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32.png"/><Relationship Id="rId11" Type="http://schemas.openxmlformats.org/officeDocument/2006/relationships/image" Target="../media/image14.png"/><Relationship Id="rId5" Type="http://schemas.openxmlformats.org/officeDocument/2006/relationships/image" Target="../media/image31.png"/><Relationship Id="rId10" Type="http://schemas.openxmlformats.org/officeDocument/2006/relationships/image" Target="../media/image34.jpeg"/><Relationship Id="rId4" Type="http://schemas.openxmlformats.org/officeDocument/2006/relationships/image" Target="../media/image30.png"/><Relationship Id="rId9" Type="http://schemas.openxmlformats.org/officeDocument/2006/relationships/image" Target="../media/image3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Threats, </a:t>
            </a:r>
          </a:p>
          <a:p>
            <a:r>
              <a:rPr lang="en-GB" sz="4000" b="1" i="1" dirty="0">
                <a:effectLst>
                  <a:outerShdw blurRad="38100" dist="38100" dir="2700000" algn="tl">
                    <a:srgbClr val="000000">
                      <a:alpha val="43137"/>
                    </a:srgbClr>
                  </a:outerShdw>
                </a:effectLst>
              </a:rPr>
              <a:t>Vulnerabilities and Attacks</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we discussed the different frameworks referred to cybersecurity, states of data, data storage, and countermeasures for cybersecurity.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693319"/>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a:t>
            </a:r>
          </a:p>
          <a:p>
            <a:pPr marL="742950" lvl="1" indent="-285750" fontAlgn="t">
              <a:buFont typeface="Wingdings" panose="05000000000000000000" pitchFamily="2" charset="2"/>
              <a:buChar char="ü"/>
            </a:pPr>
            <a:r>
              <a:rPr lang="en-GB" dirty="0">
                <a:solidFill>
                  <a:schemeClr val="bg1"/>
                </a:solidFill>
              </a:rPr>
              <a:t>Cyber Specialists</a:t>
            </a:r>
          </a:p>
          <a:p>
            <a:pPr marL="742950" lvl="1"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a:t>
            </a:r>
          </a:p>
          <a:p>
            <a:pPr marL="742950" lvl="1" indent="-285750" fontAlgn="t">
              <a:buFont typeface="Wingdings" panose="05000000000000000000" pitchFamily="2" charset="2"/>
              <a:buChar char="ü"/>
            </a:pPr>
            <a:r>
              <a:rPr lang="en-GB" dirty="0">
                <a:solidFill>
                  <a:schemeClr val="bg1"/>
                </a:solidFill>
              </a:rPr>
              <a:t>States of Data</a:t>
            </a:r>
          </a:p>
          <a:p>
            <a:pPr marL="742950" lvl="1" indent="-285750" fontAlgn="t">
              <a:buFont typeface="Wingdings" panose="05000000000000000000" pitchFamily="2" charset="2"/>
              <a:buChar char="ü"/>
            </a:pPr>
            <a:r>
              <a:rPr lang="en-GB"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247317"/>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algn="just">
              <a:spcBef>
                <a:spcPts val="0"/>
              </a:spcBef>
              <a:buFont typeface="Wingdings" panose="05000000000000000000" pitchFamily="2" charset="2"/>
              <a:buChar char="ü"/>
            </a:pPr>
            <a:r>
              <a:rPr lang="en-US" dirty="0">
                <a:solidFill>
                  <a:schemeClr val="bg1"/>
                </a:solidFill>
              </a:rPr>
              <a:t>Creating Users, Groups and assigning them appropriate permissions using Ubuntu Virtual Machine</a:t>
            </a: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462760"/>
          </a:xfrm>
          <a:prstGeom prst="rect">
            <a:avLst/>
          </a:prstGeom>
        </p:spPr>
        <p:txBody>
          <a:bodyPr wrap="square">
            <a:spAutoFit/>
          </a:bodyPr>
          <a:lstStyle/>
          <a:p>
            <a:pPr algn="just">
              <a:spcBef>
                <a:spcPts val="0"/>
              </a:spcBef>
            </a:pPr>
            <a:r>
              <a:rPr lang="en-US" i="1" dirty="0">
                <a:solidFill>
                  <a:schemeClr val="tx1">
                    <a:lumMod val="50000"/>
                  </a:schemeClr>
                </a:solidFill>
              </a:rPr>
              <a:t>Deep diving the basics of Cybersecurity, understanding cyber world, cyber cube and cyber frameworks, in this lecture, you will understand </a:t>
            </a:r>
          </a:p>
          <a:p>
            <a:pPr algn="just">
              <a:spcBef>
                <a:spcPts val="0"/>
              </a:spcBef>
            </a:pPr>
            <a:endParaRPr lang="en-US" i="1" dirty="0">
              <a:solidFill>
                <a:schemeClr val="tx1">
                  <a:lumMod val="50000"/>
                </a:schemeClr>
              </a:solidFill>
            </a:endParaRP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types of malware and malicious codes used </a:t>
            </a: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methods/ techniques used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 deceive the users and infrastructure.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you will also understand how these types and methods are used to initiate different types of cyberattacks.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various techniques used to protect the data and finally moving into the steps to harden the infrastructure.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308324"/>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Different types of Malware and Malicious Code</a:t>
            </a:r>
          </a:p>
          <a:p>
            <a:pPr marL="285750" indent="-285750" fontAlgn="t">
              <a:buFont typeface="Wingdings" panose="05000000000000000000" pitchFamily="2" charset="2"/>
              <a:buChar char="ü"/>
            </a:pPr>
            <a:r>
              <a:rPr lang="en-GB" b="1" dirty="0">
                <a:solidFill>
                  <a:schemeClr val="bg1"/>
                </a:solidFill>
              </a:rPr>
              <a:t>The tactics, techniques and procedures used by cyber criminals</a:t>
            </a:r>
          </a:p>
          <a:p>
            <a:pPr marL="285750" indent="-285750" fontAlgn="t">
              <a:buFont typeface="Wingdings" panose="05000000000000000000" pitchFamily="2" charset="2"/>
              <a:buChar char="ü"/>
            </a:pPr>
            <a:r>
              <a:rPr lang="en-GB" b="1" dirty="0">
                <a:solidFill>
                  <a:schemeClr val="bg1"/>
                </a:solidFill>
              </a:rPr>
              <a:t>Different methods used in social engineering</a:t>
            </a:r>
          </a:p>
          <a:p>
            <a:pPr marL="285750" indent="-285750" fontAlgn="t">
              <a:buFont typeface="Wingdings" panose="05000000000000000000" pitchFamily="2" charset="2"/>
              <a:buChar char="ü"/>
            </a:pPr>
            <a:r>
              <a:rPr lang="en-GB" b="1" dirty="0">
                <a:solidFill>
                  <a:schemeClr val="bg1"/>
                </a:solidFill>
              </a:rPr>
              <a:t>Different types of cyberattacks</a:t>
            </a:r>
          </a:p>
          <a:p>
            <a:pPr marL="285750" indent="-285750" fontAlgn="t">
              <a:buFont typeface="Wingdings" panose="05000000000000000000" pitchFamily="2" charset="2"/>
              <a:buChar char="ü"/>
            </a:pPr>
            <a:r>
              <a:rPr lang="en-GB" b="1" dirty="0">
                <a:solidFill>
                  <a:schemeClr val="bg1"/>
                </a:solidFill>
              </a:rPr>
              <a:t>Defending them</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3724348"/>
            <a:ext cx="5288431" cy="1754326"/>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Using NMAP tool in Ubuntu </a:t>
            </a:r>
            <a:r>
              <a:rPr lang="en-GB" b="1" dirty="0">
                <a:solidFill>
                  <a:schemeClr val="bg1"/>
                </a:solidFill>
              </a:rPr>
              <a:t>to check vulnerabilities</a:t>
            </a:r>
          </a:p>
          <a:p>
            <a:endParaRPr lang="en-GB" b="1" dirty="0">
              <a:solidFill>
                <a:schemeClr val="bg1"/>
              </a:solidFill>
            </a:endParaRPr>
          </a:p>
          <a:p>
            <a:r>
              <a:rPr lang="en-US" i="1" dirty="0">
                <a:solidFill>
                  <a:schemeClr val="bg1"/>
                </a:solidFill>
              </a:rPr>
              <a:t>During today’s tutorial session, you will use Nmap tool in Ubuntu/Kali to scan the machine to identify the port status.</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Viruses </a:t>
            </a:r>
          </a:p>
          <a:p>
            <a:pPr marL="814388" lvl="1" indent="-357188" algn="just">
              <a:buFont typeface="Wingdings" panose="05000000000000000000" pitchFamily="2" charset="2"/>
              <a:buChar char="ü"/>
            </a:pPr>
            <a:r>
              <a:rPr lang="en-US" dirty="0">
                <a:solidFill>
                  <a:srgbClr val="FF0000"/>
                </a:solidFill>
              </a:rPr>
              <a:t>A 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program </a:t>
            </a:r>
          </a:p>
          <a:p>
            <a:pPr marL="814388" lvl="1" indent="-357188" algn="just">
              <a:buFont typeface="Wingdings" panose="05000000000000000000" pitchFamily="2" charset="2"/>
              <a:buChar char="ü"/>
            </a:pPr>
            <a:r>
              <a:rPr lang="en-US" dirty="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and </a:t>
            </a:r>
          </a:p>
          <a:p>
            <a:pPr marL="814388" lvl="1" indent="-357188" algn="just">
              <a:buFont typeface="Wingdings" panose="05000000000000000000" pitchFamily="2" charset="2"/>
              <a:buChar char="ü"/>
            </a:pPr>
            <a:r>
              <a:rPr lang="en-US" dirty="0">
                <a:solidFill>
                  <a:srgbClr val="FF0000"/>
                </a:solidFill>
              </a:rPr>
              <a:t>Can </a:t>
            </a:r>
            <a:r>
              <a:rPr lang="en-US" i="1" dirty="0">
                <a:solidFill>
                  <a:srgbClr val="FF0000"/>
                </a:solidFill>
                <a:effectLst>
                  <a:outerShdw blurRad="38100" dist="38100" dir="2700000" algn="tl">
                    <a:srgbClr val="000000">
                      <a:alpha val="43137"/>
                    </a:srgbClr>
                  </a:outerShdw>
                </a:effectLst>
              </a:rPr>
              <a:t>activate at a specific time or date</a:t>
            </a:r>
            <a:r>
              <a:rPr lang="en-US" dirty="0">
                <a:solidFill>
                  <a:srgbClr val="FF0000"/>
                </a:solidFill>
              </a:rPr>
              <a:t> </a:t>
            </a:r>
          </a:p>
          <a:p>
            <a:pPr marL="357188" indent="-357188" algn="just">
              <a:buFont typeface="Wingdings" panose="05000000000000000000" pitchFamily="2" charset="2"/>
              <a:buChar char="ü"/>
            </a:pPr>
            <a:endParaRPr lang="en-US" dirty="0">
              <a:solidFill>
                <a:srgbClr val="002060"/>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p>
          <a:p>
            <a:pPr marL="814388" lvl="1" indent="-357188" algn="just">
              <a:buFont typeface="Wingdings" panose="05000000000000000000" pitchFamily="2" charset="2"/>
              <a:buChar char="ü"/>
            </a:pPr>
            <a:r>
              <a:rPr lang="en-US" dirty="0">
                <a:solidFill>
                  <a:schemeClr val="accent4">
                    <a:lumMod val="75000"/>
                  </a:schemeClr>
                </a:solidFill>
              </a:rPr>
              <a:t>Worms 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p>
          <a:p>
            <a:pPr marL="814388" lvl="1" indent="-357188" algn="just">
              <a:buFont typeface="Wingdings" panose="05000000000000000000" pitchFamily="2" charset="2"/>
              <a:buChar char="ü"/>
            </a:pPr>
            <a:r>
              <a:rPr lang="en-US" dirty="0">
                <a:solidFill>
                  <a:schemeClr val="accent4">
                    <a:lumMod val="75000"/>
                  </a:schemeClr>
                </a:solidFill>
              </a:rPr>
              <a:t>Worms 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p>
          <a:p>
            <a:pPr marL="814388" lvl="1" indent="-357188" algn="just">
              <a:buFont typeface="Wingdings" panose="05000000000000000000" pitchFamily="2" charset="2"/>
              <a:buChar char="ü"/>
            </a:pPr>
            <a:r>
              <a:rPr lang="en-US" i="1" dirty="0">
                <a:solidFill>
                  <a:srgbClr val="FF0000"/>
                </a:solidFill>
                <a:effectLst>
                  <a:outerShdw blurRad="38100" dist="38100" dir="2700000" algn="tl">
                    <a:srgbClr val="000000">
                      <a:alpha val="43137"/>
                    </a:srgbClr>
                  </a:outerShdw>
                </a:effectLst>
              </a:rPr>
              <a:t>In the case of viruses, it requires a host program to run</a:t>
            </a:r>
            <a:r>
              <a:rPr lang="en-US" dirty="0">
                <a:solidFill>
                  <a:schemeClr val="accent4">
                    <a:lumMod val="75000"/>
                  </a:schemeClr>
                </a:solidFill>
              </a:rPr>
              <a:t>, however worms can run by themselves. Other than the initial infection, worms no longer require user participation. </a:t>
            </a:r>
          </a:p>
          <a:p>
            <a:pPr marL="357188" indent="-357188" algn="just">
              <a:buFont typeface="Wingdings" panose="05000000000000000000" pitchFamily="2" charset="2"/>
              <a:buChar char="ü"/>
            </a:pPr>
            <a:r>
              <a:rPr lang="en-US" b="1" dirty="0">
                <a:solidFill>
                  <a:srgbClr val="002060"/>
                </a:solidFill>
              </a:rPr>
              <a:t>Trojan horse </a:t>
            </a:r>
          </a:p>
          <a:p>
            <a:pPr marL="814388" lvl="1" indent="-357188" algn="just">
              <a:buFont typeface="Wingdings" panose="05000000000000000000" pitchFamily="2" charset="2"/>
              <a:buChar char="ü"/>
            </a:pPr>
            <a:r>
              <a:rPr lang="en-US" dirty="0">
                <a:solidFill>
                  <a:srgbClr val="002060"/>
                </a:solidFill>
              </a:rPr>
              <a:t>A 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This 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p>
          <a:p>
            <a:pPr marL="814388" lvl="1" indent="-357188" algn="just">
              <a:buFont typeface="Wingdings" panose="05000000000000000000" pitchFamily="2" charset="2"/>
              <a:buChar char="ü"/>
            </a:pPr>
            <a:r>
              <a:rPr lang="en-US" dirty="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708610"/>
            <a:ext cx="10752082" cy="4801314"/>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Logic Bomb </a:t>
            </a:r>
          </a:p>
          <a:p>
            <a:pPr marL="814388" lvl="1" indent="-357188" algn="just">
              <a:buFont typeface="Wingdings" panose="05000000000000000000" pitchFamily="2" charset="2"/>
              <a:buChar char="ü"/>
            </a:pPr>
            <a:r>
              <a:rPr lang="en-US" dirty="0">
                <a:solidFill>
                  <a:srgbClr val="FF0000"/>
                </a:solidFill>
              </a:rPr>
              <a:t>A 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For example, triggers can be dates, times, other programs running, or the deletion of a user account. </a:t>
            </a:r>
          </a:p>
          <a:p>
            <a:pPr marL="814388" lvl="1" indent="-357188" algn="just">
              <a:buFont typeface="Wingdings" panose="05000000000000000000" pitchFamily="2" charset="2"/>
              <a:buChar char="ü"/>
            </a:pPr>
            <a:r>
              <a:rPr lang="en-US" dirty="0">
                <a:solidFill>
                  <a:srgbClr val="FF0000"/>
                </a:solidFill>
              </a:rPr>
              <a:t>The 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Ransomware</a:t>
            </a:r>
          </a:p>
          <a:p>
            <a:pPr marL="814388" lvl="1" indent="-357188" algn="just">
              <a:buFont typeface="Wingdings" panose="05000000000000000000" pitchFamily="2" charset="2"/>
              <a:buChar char="ü"/>
            </a:pPr>
            <a:r>
              <a:rPr lang="en-US" dirty="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Ransomware 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Backdoors</a:t>
            </a:r>
          </a:p>
          <a:p>
            <a:pPr marL="814388" lvl="1" indent="-357188" algn="just">
              <a:buFont typeface="Wingdings" panose="05000000000000000000" pitchFamily="2" charset="2"/>
              <a:buChar char="ü"/>
            </a:pPr>
            <a:r>
              <a:rPr lang="en-US" b="0" i="0" dirty="0">
                <a:solidFill>
                  <a:srgbClr val="0D0D0D"/>
                </a:solidFill>
                <a:effectLst/>
                <a:latin typeface="Söhne"/>
              </a:rPr>
              <a:t>A backdoor is a hidden method of bypassing normal authentication</a:t>
            </a:r>
            <a:r>
              <a:rPr lang="en-US" b="0" i="1" dirty="0">
                <a:solidFill>
                  <a:srgbClr val="002060"/>
                </a:solidFill>
                <a:effectLst>
                  <a:outerShdw blurRad="38100" dist="38100" dir="2700000" algn="tl">
                    <a:srgbClr val="000000">
                      <a:alpha val="43137"/>
                    </a:srgbClr>
                  </a:outerShdw>
                </a:effectLst>
                <a:latin typeface="Söhne"/>
              </a:rPr>
              <a:t>.</a:t>
            </a:r>
            <a:endParaRPr lang="en-US" i="1" dirty="0">
              <a:solidFill>
                <a:srgbClr val="002060"/>
              </a:solidFill>
              <a:effectLst>
                <a:outerShdw blurRad="38100" dist="38100" dir="2700000" algn="tl">
                  <a:srgbClr val="000000">
                    <a:alpha val="43137"/>
                  </a:srgbClr>
                </a:outerShdw>
              </a:effectLst>
            </a:endParaRPr>
          </a:p>
          <a:p>
            <a:pPr marL="814388" lvl="1" indent="-357188" algn="just">
              <a:buFont typeface="Wingdings" panose="05000000000000000000" pitchFamily="2" charset="2"/>
              <a:buChar char="ü"/>
            </a:pPr>
            <a:r>
              <a:rPr lang="en-US" dirty="0">
                <a:solidFill>
                  <a:srgbClr val="002060"/>
                </a:solidFill>
              </a:rPr>
              <a:t>The 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t>
            </a:r>
            <a:r>
              <a:rPr lang="en-US" b="0" i="0" dirty="0">
                <a:solidFill>
                  <a:srgbClr val="0D0D0D"/>
                </a:solidFill>
                <a:effectLst/>
                <a:latin typeface="Söhne"/>
              </a:rPr>
              <a:t>Backdoors are often installed by attackers after exploiting vulnerabilities in the system or software. They can also be deliberately inserted by developers for legitimate purposes, such as remote administration or debugging</a:t>
            </a:r>
            <a:endParaRPr lang="en-US" dirty="0">
              <a:solidFill>
                <a:srgbClr val="002060"/>
              </a:solidFill>
            </a:endParaRP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Spam </a:t>
            </a:r>
          </a:p>
          <a:p>
            <a:pPr marL="814388" lvl="1" indent="-357188" algn="just">
              <a:buFont typeface="Wingdings" panose="05000000000000000000" pitchFamily="2" charset="2"/>
              <a:buChar char="ü"/>
            </a:pPr>
            <a:r>
              <a:rPr lang="en-US" dirty="0">
                <a:solidFill>
                  <a:srgbClr val="FF0000"/>
                </a:solidFill>
              </a:rPr>
              <a:t>Also 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In 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Spyware</a:t>
            </a:r>
          </a:p>
          <a:p>
            <a:pPr marL="814388" lvl="1" indent="-357188" algn="just">
              <a:buFont typeface="Wingdings" panose="05000000000000000000" pitchFamily="2" charset="2"/>
              <a:buChar char="ü"/>
            </a:pPr>
            <a:r>
              <a:rPr lang="en-US" dirty="0">
                <a:solidFill>
                  <a:schemeClr val="accent4">
                    <a:lumMod val="75000"/>
                  </a:schemeClr>
                </a:solidFill>
              </a:rPr>
              <a:t>Spyware 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a:solidFill>
                  <a:schemeClr val="accent4">
                    <a:lumMod val="75000"/>
                  </a:schemeClr>
                </a:solidFill>
              </a:rPr>
              <a:t>.</a:t>
            </a:r>
          </a:p>
          <a:p>
            <a:pPr marL="814388" lvl="1" indent="-357188" algn="just">
              <a:buFont typeface="Wingdings" panose="05000000000000000000" pitchFamily="2" charset="2"/>
              <a:buChar char="ü"/>
            </a:pPr>
            <a:r>
              <a:rPr lang="en-US" dirty="0">
                <a:solidFill>
                  <a:schemeClr val="accent4">
                    <a:lumMod val="75000"/>
                  </a:schemeClr>
                </a:solidFill>
              </a:rPr>
              <a:t>Spyware 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In 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Adware</a:t>
            </a:r>
          </a:p>
          <a:p>
            <a:pPr marL="814388" lvl="1" indent="-357188" algn="just">
              <a:buFont typeface="Wingdings" panose="05000000000000000000" pitchFamily="2" charset="2"/>
              <a:buChar char="ü"/>
            </a:pPr>
            <a:r>
              <a:rPr lang="en-US" dirty="0">
                <a:solidFill>
                  <a:srgbClr val="002060"/>
                </a:solidFill>
              </a:rPr>
              <a:t>Adware 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The 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Scareware </a:t>
            </a:r>
          </a:p>
          <a:p>
            <a:pPr marL="814388" lvl="1" indent="-357188" algn="just">
              <a:buFont typeface="Wingdings" panose="05000000000000000000" pitchFamily="2" charset="2"/>
              <a:buChar char="ü"/>
            </a:pPr>
            <a:r>
              <a:rPr lang="en-US" dirty="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Phishing</a:t>
            </a:r>
          </a:p>
          <a:p>
            <a:pPr marL="814388" lvl="1" indent="-357188" algn="just">
              <a:buFont typeface="Wingdings" panose="05000000000000000000" pitchFamily="2" charset="2"/>
              <a:buChar char="ü"/>
            </a:pPr>
            <a:r>
              <a:rPr lang="en-US" dirty="0">
                <a:solidFill>
                  <a:schemeClr val="accent4">
                    <a:lumMod val="75000"/>
                  </a:schemeClr>
                </a:solidFill>
              </a:rPr>
              <a:t>Phishing 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Cyber 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Phishing 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Spear Phishing</a:t>
            </a:r>
          </a:p>
          <a:p>
            <a:pPr marL="814388" lvl="1" indent="-357188" algn="just">
              <a:buFont typeface="Wingdings" panose="05000000000000000000" pitchFamily="2" charset="2"/>
              <a:buChar char="ü"/>
            </a:pPr>
            <a:r>
              <a:rPr lang="en-US" dirty="0">
                <a:solidFill>
                  <a:srgbClr val="002060"/>
                </a:solidFill>
              </a:rPr>
              <a:t>Spear 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25340" y="1270683"/>
            <a:ext cx="3531476" cy="341632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Vishing</a:t>
            </a:r>
          </a:p>
          <a:p>
            <a:pPr marL="814388" lvl="1" indent="-357188" algn="just">
              <a:buFont typeface="Wingdings" panose="05000000000000000000" pitchFamily="2" charset="2"/>
              <a:buChar char="ü"/>
            </a:pPr>
            <a:r>
              <a:rPr lang="en-US" dirty="0">
                <a:solidFill>
                  <a:srgbClr val="FF0000"/>
                </a:solidFill>
              </a:rPr>
              <a:t>Vishing is </a:t>
            </a:r>
            <a:r>
              <a:rPr lang="en-US" i="1" dirty="0">
                <a:solidFill>
                  <a:srgbClr val="FF0000"/>
                </a:solidFill>
                <a:effectLst>
                  <a:outerShdw blurRad="38100" dist="38100" dir="2700000" algn="tl">
                    <a:srgbClr val="000000">
                      <a:alpha val="43137"/>
                    </a:srgbClr>
                  </a:outerShdw>
                </a:effectLst>
              </a:rPr>
              <a:t>phishing using voice communication technology</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Criminals can spoof calls from legitimate sources using voice over IP (VoIP) technology. Victims may also receive a recorded message that appears legitimate.</a:t>
            </a:r>
          </a:p>
          <a:p>
            <a:pPr marL="814388" lvl="1" indent="-357188" algn="just">
              <a:buFont typeface="Wingdings" panose="05000000000000000000" pitchFamily="2" charset="2"/>
              <a:buChar char="ü"/>
            </a:pPr>
            <a:endParaRPr lang="en-US" dirty="0">
              <a:solidFill>
                <a:srgbClr val="FF0000"/>
              </a:solidFill>
            </a:endParaRPr>
          </a:p>
        </p:txBody>
      </p:sp>
      <p:pic>
        <p:nvPicPr>
          <p:cNvPr id="4" name="Hacking challenge at DEFCON">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782155" y="284437"/>
            <a:ext cx="8351052" cy="4697466"/>
          </a:xfrm>
          <a:prstGeom prst="rect">
            <a:avLst/>
          </a:prstGeom>
        </p:spPr>
      </p:pic>
    </p:spTree>
    <p:custDataLst>
      <p:tags r:id="rId1"/>
    </p:custDataLst>
    <p:extLst>
      <p:ext uri="{BB962C8B-B14F-4D97-AF65-F5344CB8AC3E}">
        <p14:creationId xmlns:p14="http://schemas.microsoft.com/office/powerpoint/2010/main" val="335355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273269" y="719120"/>
            <a:ext cx="11529848" cy="3693319"/>
          </a:xfrm>
          <a:prstGeom prst="rect">
            <a:avLst/>
          </a:prstGeom>
        </p:spPr>
        <p:txBody>
          <a:bodyPr wrap="square">
            <a:spAutoFit/>
          </a:bodyPr>
          <a:lstStyle/>
          <a:p>
            <a:pPr marL="357188" indent="-357188" algn="just">
              <a:buFont typeface="Wingdings" panose="05000000000000000000" pitchFamily="2" charset="2"/>
              <a:buChar char="ü"/>
            </a:pPr>
            <a:endParaRPr lang="en-US" b="1" dirty="0">
              <a:solidFill>
                <a:schemeClr val="accent4">
                  <a:lumMod val="75000"/>
                </a:schemeClr>
              </a:solidFill>
            </a:endParaRPr>
          </a:p>
          <a:p>
            <a:pPr marL="357188" indent="-357188" algn="just">
              <a:buFont typeface="Wingdings" panose="05000000000000000000" pitchFamily="2" charset="2"/>
              <a:buChar char="ü"/>
            </a:pPr>
            <a:r>
              <a:rPr lang="en-US" b="1" dirty="0">
                <a:solidFill>
                  <a:schemeClr val="accent4">
                    <a:lumMod val="75000"/>
                  </a:schemeClr>
                </a:solidFill>
              </a:rPr>
              <a:t>SEO Poisoning</a:t>
            </a:r>
          </a:p>
          <a:p>
            <a:pPr marL="814388" lvl="1" indent="-357188" algn="just">
              <a:buFont typeface="Wingdings" panose="05000000000000000000" pitchFamily="2" charset="2"/>
              <a:buChar char="ü"/>
            </a:pPr>
            <a:r>
              <a:rPr lang="en-US" dirty="0">
                <a:solidFill>
                  <a:schemeClr val="accent4">
                    <a:lumMod val="75000"/>
                  </a:schemeClr>
                </a:solidFill>
              </a:rPr>
              <a:t>Search engines such as Google work by ranking pages and presenting relevant results based on users’ search queries. Depending on the relevancy of web site content, it may appear higher or lower in the search result list. SEO, short for Search Engine Optimization, is a set of techniques used to improve a website’s ranking by a search engine. </a:t>
            </a:r>
          </a:p>
          <a:p>
            <a:pPr marL="814388" lvl="1" indent="-357188" algn="just">
              <a:buFont typeface="Wingdings" panose="05000000000000000000" pitchFamily="2" charset="2"/>
              <a:buChar char="ü"/>
            </a:pPr>
            <a:r>
              <a:rPr lang="en-US" dirty="0">
                <a:solidFill>
                  <a:schemeClr val="accent4">
                    <a:lumMod val="75000"/>
                  </a:schemeClr>
                </a:solidFill>
              </a:rPr>
              <a:t>While many </a:t>
            </a:r>
            <a:r>
              <a:rPr lang="en-US" i="1" dirty="0">
                <a:solidFill>
                  <a:schemeClr val="accent4">
                    <a:lumMod val="75000"/>
                  </a:schemeClr>
                </a:solidFill>
                <a:effectLst>
                  <a:outerShdw blurRad="38100" dist="38100" dir="2700000" algn="tl">
                    <a:srgbClr val="000000">
                      <a:alpha val="43137"/>
                    </a:srgbClr>
                  </a:outerShdw>
                </a:effectLst>
              </a:rPr>
              <a:t>legitimate companies specialize in optimizing websites to better position them, SEO poisoning uses SEO to make a malicious website appear higher in search results</a:t>
            </a:r>
          </a:p>
          <a:p>
            <a:pPr marL="814388" lvl="1" indent="-357188" algn="just">
              <a:buFont typeface="Wingdings" panose="05000000000000000000" pitchFamily="2" charset="2"/>
              <a:buChar char="ü"/>
            </a:pPr>
            <a:endParaRPr lang="en-US" i="1" dirty="0">
              <a:solidFill>
                <a:schemeClr val="accent4">
                  <a:lumMod val="75000"/>
                </a:schemeClr>
              </a:solidFill>
              <a:effectLst>
                <a:outerShdw blurRad="38100" dist="38100" dir="2700000" algn="tl">
                  <a:srgbClr val="000000">
                    <a:alpha val="43137"/>
                  </a:srgbClr>
                </a:outerShdw>
              </a:effectLst>
            </a:endParaRPr>
          </a:p>
          <a:p>
            <a:pPr marL="357188" indent="-357188" algn="just">
              <a:buFont typeface="Wingdings" panose="05000000000000000000" pitchFamily="2" charset="2"/>
              <a:buChar char="ü"/>
            </a:pPr>
            <a:r>
              <a:rPr lang="en-US" b="1" dirty="0">
                <a:solidFill>
                  <a:srgbClr val="002060"/>
                </a:solidFill>
              </a:rPr>
              <a:t>Browser Hijacker</a:t>
            </a:r>
          </a:p>
          <a:p>
            <a:pPr marL="814388" lvl="1" indent="-357188" algn="just">
              <a:buFont typeface="Wingdings" panose="05000000000000000000" pitchFamily="2" charset="2"/>
              <a:buChar char="ü"/>
            </a:pPr>
            <a:r>
              <a:rPr lang="en-US" dirty="0">
                <a:solidFill>
                  <a:srgbClr val="002060"/>
                </a:solidFill>
              </a:rPr>
              <a:t>A browser hijacker is </a:t>
            </a:r>
            <a:r>
              <a:rPr lang="en-US" i="1" dirty="0">
                <a:solidFill>
                  <a:srgbClr val="002060"/>
                </a:solidFill>
                <a:effectLst>
                  <a:outerShdw blurRad="38100" dist="38100" dir="2700000" algn="tl">
                    <a:srgbClr val="000000">
                      <a:alpha val="43137"/>
                    </a:srgbClr>
                  </a:outerShdw>
                </a:effectLst>
              </a:rPr>
              <a:t>malware that alters a computer's browser settings to redirect the user to websites paid for by the cyber criminals' customers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Browser hijackers usually install without the user's permission and is usually part of a drive-by download. </a:t>
            </a:r>
          </a:p>
        </p:txBody>
      </p:sp>
    </p:spTree>
    <p:custDataLst>
      <p:tags r:id="rId1"/>
    </p:custDataLst>
    <p:extLst>
      <p:ext uri="{BB962C8B-B14F-4D97-AF65-F5344CB8AC3E}">
        <p14:creationId xmlns:p14="http://schemas.microsoft.com/office/powerpoint/2010/main" val="291382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0" y="1223617"/>
            <a:ext cx="3647091" cy="4247317"/>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Pharming</a:t>
            </a:r>
          </a:p>
          <a:p>
            <a:pPr marL="814388" lvl="1" indent="-357188" algn="just">
              <a:buFont typeface="Wingdings" panose="05000000000000000000" pitchFamily="2" charset="2"/>
              <a:buChar char="ü"/>
            </a:pPr>
            <a:r>
              <a:rPr lang="en-US" dirty="0">
                <a:solidFill>
                  <a:srgbClr val="FF0000"/>
                </a:solidFill>
              </a:rPr>
              <a:t>It is the </a:t>
            </a:r>
            <a:r>
              <a:rPr lang="en-US" i="1" dirty="0">
                <a:solidFill>
                  <a:srgbClr val="FF0000"/>
                </a:solidFill>
                <a:effectLst>
                  <a:outerShdw blurRad="38100" dist="38100" dir="2700000" algn="tl">
                    <a:srgbClr val="000000">
                      <a:alpha val="43137"/>
                    </a:srgbClr>
                  </a:outerShdw>
                </a:effectLst>
              </a:rPr>
              <a:t>impersonation of a legitimate website in an effort to deceive users into entering their credentials</a:t>
            </a:r>
            <a:r>
              <a:rPr lang="en-US" dirty="0">
                <a:solidFill>
                  <a:srgbClr val="FF0000"/>
                </a:solidFill>
              </a:rPr>
              <a:t>. </a:t>
            </a:r>
          </a:p>
          <a:p>
            <a:pPr marL="814388" lvl="1" indent="-357188" algn="just">
              <a:buFont typeface="Wingdings" panose="05000000000000000000" pitchFamily="2" charset="2"/>
              <a:buChar char="ü"/>
            </a:pPr>
            <a:endParaRPr lang="en-US" dirty="0">
              <a:solidFill>
                <a:srgbClr val="FF0000"/>
              </a:solidFill>
            </a:endParaRPr>
          </a:p>
          <a:p>
            <a:pPr marL="814388" lvl="1" indent="-357188" algn="just">
              <a:buFont typeface="Wingdings" panose="05000000000000000000" pitchFamily="2" charset="2"/>
              <a:buChar char="ü"/>
            </a:pPr>
            <a:r>
              <a:rPr lang="en-US" dirty="0">
                <a:solidFill>
                  <a:srgbClr val="FF0000"/>
                </a:solidFill>
              </a:rPr>
              <a:t>Lets look at something here!!!</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Whaling</a:t>
            </a:r>
          </a:p>
          <a:p>
            <a:pPr marL="814388" lvl="1" indent="-357188" algn="just">
              <a:buFont typeface="Wingdings" panose="05000000000000000000" pitchFamily="2" charset="2"/>
              <a:buChar char="ü"/>
            </a:pPr>
            <a:r>
              <a:rPr lang="en-US" dirty="0">
                <a:solidFill>
                  <a:schemeClr val="accent4">
                    <a:lumMod val="75000"/>
                  </a:schemeClr>
                </a:solidFill>
              </a:rPr>
              <a:t>Whaling is a </a:t>
            </a:r>
            <a:r>
              <a:rPr lang="en-US" i="1" dirty="0">
                <a:solidFill>
                  <a:schemeClr val="accent4">
                    <a:lumMod val="75000"/>
                  </a:schemeClr>
                </a:solidFill>
                <a:effectLst>
                  <a:outerShdw blurRad="38100" dist="38100" dir="2700000" algn="tl">
                    <a:srgbClr val="000000">
                      <a:alpha val="43137"/>
                    </a:srgbClr>
                  </a:outerShdw>
                </a:effectLst>
              </a:rPr>
              <a:t>phishing attack that targets high profile targets within an organization</a:t>
            </a:r>
            <a:r>
              <a:rPr lang="en-US" dirty="0">
                <a:solidFill>
                  <a:schemeClr val="accent4">
                    <a:lumMod val="75000"/>
                  </a:schemeClr>
                </a:solidFill>
              </a:rPr>
              <a:t> such as senior executives.</a:t>
            </a:r>
          </a:p>
        </p:txBody>
      </p:sp>
      <p:pic>
        <p:nvPicPr>
          <p:cNvPr id="4" name="Anatomy of an IoT Attac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647091" y="379031"/>
            <a:ext cx="8481849" cy="4771040"/>
          </a:xfrm>
          <a:prstGeom prst="rect">
            <a:avLst/>
          </a:prstGeom>
        </p:spPr>
      </p:pic>
    </p:spTree>
    <p:custDataLst>
      <p:tags r:id="rId1"/>
    </p:custDataLst>
    <p:extLst>
      <p:ext uri="{BB962C8B-B14F-4D97-AF65-F5344CB8AC3E}">
        <p14:creationId xmlns:p14="http://schemas.microsoft.com/office/powerpoint/2010/main" val="3276137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Tactics and Types –  The Art of Deception</a:t>
            </a:r>
            <a:br>
              <a:rPr lang="en-US" sz="2133" dirty="0"/>
            </a:br>
            <a:r>
              <a:rPr lang="en-US" sz="2133" dirty="0"/>
              <a:t>Social Engineering </a:t>
            </a:r>
          </a:p>
        </p:txBody>
      </p:sp>
      <p:sp>
        <p:nvSpPr>
          <p:cNvPr id="17" name="Rectangle 16"/>
          <p:cNvSpPr/>
          <p:nvPr/>
        </p:nvSpPr>
        <p:spPr>
          <a:xfrm>
            <a:off x="273269" y="719120"/>
            <a:ext cx="11529848" cy="5355312"/>
          </a:xfrm>
          <a:prstGeom prst="rect">
            <a:avLst/>
          </a:prstGeom>
        </p:spPr>
        <p:txBody>
          <a:bodyPr wrap="square">
            <a:spAutoFit/>
          </a:bodyPr>
          <a:lstStyle/>
          <a:p>
            <a:pPr algn="just"/>
            <a:r>
              <a:rPr lang="en-US" dirty="0"/>
              <a:t>Social engineering is a completely </a:t>
            </a:r>
            <a:r>
              <a:rPr lang="en-US" i="1" dirty="0">
                <a:effectLst>
                  <a:outerShdw blurRad="38100" dist="38100" dir="2700000" algn="tl">
                    <a:srgbClr val="000000">
                      <a:alpha val="43137"/>
                    </a:srgbClr>
                  </a:outerShdw>
                </a:effectLst>
              </a:rPr>
              <a:t>non-technical</a:t>
            </a:r>
            <a:r>
              <a:rPr lang="en-US" dirty="0"/>
              <a:t> means for a criminal </a:t>
            </a:r>
            <a:r>
              <a:rPr lang="en-US" i="1" dirty="0">
                <a:effectLst>
                  <a:outerShdw blurRad="38100" dist="38100" dir="2700000" algn="tl">
                    <a:srgbClr val="000000">
                      <a:alpha val="43137"/>
                    </a:srgbClr>
                  </a:outerShdw>
                </a:effectLst>
              </a:rPr>
              <a:t>to gather information on a target</a:t>
            </a:r>
            <a:r>
              <a:rPr lang="en-US" dirty="0"/>
              <a:t>. Social engineering is an attack that attempts to </a:t>
            </a:r>
            <a:r>
              <a:rPr lang="en-US" i="1" dirty="0">
                <a:effectLst>
                  <a:outerShdw blurRad="38100" dist="38100" dir="2700000" algn="tl">
                    <a:srgbClr val="000000">
                      <a:alpha val="43137"/>
                    </a:srgbClr>
                  </a:outerShdw>
                </a:effectLst>
              </a:rPr>
              <a:t>manipulate individuals into performing actions or divulging confidential information</a:t>
            </a:r>
            <a:r>
              <a:rPr lang="en-US" dirty="0"/>
              <a:t>. Social engineers often rely on people’s willingness to be helpful but also prey on people’s weaknesses. These are some types of social engineering attacks:</a:t>
            </a:r>
            <a:endParaRPr lang="en-US" b="1" dirty="0">
              <a:solidFill>
                <a:srgbClr val="FF0000"/>
              </a:solidFill>
            </a:endParaRPr>
          </a:p>
          <a:p>
            <a:pPr indent="-357188" algn="just">
              <a:buFont typeface="Wingdings" panose="05000000000000000000" pitchFamily="2" charset="2"/>
              <a:buChar char="Ø"/>
            </a:pPr>
            <a:r>
              <a:rPr lang="en-US" b="1" dirty="0">
                <a:solidFill>
                  <a:srgbClr val="FF0000"/>
                </a:solidFill>
              </a:rPr>
              <a:t>Pretexting </a:t>
            </a:r>
            <a:r>
              <a:rPr lang="en-US" dirty="0"/>
              <a:t>It is when an attacker calls an individual and lies to them in an attempt to gain access to privileged data. An example involves an attacker who pretends to need personal or financial data in order to confirm the identity of the recipient.</a:t>
            </a:r>
          </a:p>
          <a:p>
            <a:pPr algn="just"/>
            <a:r>
              <a:rPr lang="en-US" b="1" dirty="0"/>
              <a:t>Types of Deception</a:t>
            </a:r>
          </a:p>
          <a:p>
            <a:pPr indent="-357188" algn="just">
              <a:buFont typeface="Wingdings" panose="05000000000000000000" pitchFamily="2" charset="2"/>
              <a:buChar char="Ø"/>
            </a:pPr>
            <a:r>
              <a:rPr lang="en-US" b="1" dirty="0">
                <a:solidFill>
                  <a:srgbClr val="002060"/>
                </a:solidFill>
              </a:rPr>
              <a:t>Shoulder Surfing </a:t>
            </a:r>
            <a:r>
              <a:rPr lang="en-US" dirty="0"/>
              <a:t>refers to picking up PINs, access codes or credit card numbers. An attacker can be in close proximity to his victim or the attacker can use binoculars or closed circuit cameras to shoulder surf.</a:t>
            </a:r>
          </a:p>
          <a:p>
            <a:pPr indent="-357188" algn="just">
              <a:buFont typeface="Wingdings" panose="05000000000000000000" pitchFamily="2" charset="2"/>
              <a:buChar char="Ø"/>
            </a:pPr>
            <a:r>
              <a:rPr lang="en-US" b="1" dirty="0">
                <a:solidFill>
                  <a:srgbClr val="002060"/>
                </a:solidFill>
              </a:rPr>
              <a:t>Dumpster Diving-</a:t>
            </a:r>
            <a:r>
              <a:rPr lang="en-GB" sz="1800" dirty="0">
                <a:solidFill>
                  <a:srgbClr val="333333"/>
                </a:solidFill>
                <a:effectLst/>
                <a:latin typeface="Helvetica" panose="020B0604020202020204" pitchFamily="34" charset="0"/>
                <a:ea typeface="DengXian" panose="02010600030101010101" pitchFamily="2" charset="-122"/>
              </a:rPr>
              <a:t> which is the process of going through a target's trash to see what information an organization throws out. </a:t>
            </a:r>
            <a:endParaRPr lang="en-US" dirty="0"/>
          </a:p>
          <a:p>
            <a:pPr indent="-357188" algn="just">
              <a:buFont typeface="Wingdings" panose="05000000000000000000" pitchFamily="2" charset="2"/>
              <a:buChar char="Ø"/>
            </a:pPr>
            <a:r>
              <a:rPr lang="en-US" b="1" dirty="0">
                <a:solidFill>
                  <a:srgbClr val="FF0000"/>
                </a:solidFill>
              </a:rPr>
              <a:t>Impersonation, </a:t>
            </a:r>
            <a:r>
              <a:rPr lang="en-US" dirty="0"/>
              <a:t>Impersonation is the action of pretending to be someone else. For example, there was a phone scam that targeted taxpayers. A criminal, posing as a Revenue and Customs employee, told the victims that they owed money to the Tax Collection company.</a:t>
            </a:r>
          </a:p>
          <a:p>
            <a:pPr indent="-357188" algn="just">
              <a:buFont typeface="Wingdings" panose="05000000000000000000" pitchFamily="2" charset="2"/>
              <a:buChar char="Ø"/>
            </a:pPr>
            <a:r>
              <a:rPr lang="en-US" b="1" dirty="0">
                <a:solidFill>
                  <a:schemeClr val="accent4">
                    <a:lumMod val="75000"/>
                  </a:schemeClr>
                </a:solidFill>
              </a:rPr>
              <a:t>Piggybacking and Tailgating </a:t>
            </a:r>
            <a:r>
              <a:rPr lang="en-US" dirty="0"/>
              <a:t>Piggybacking occurs when a criminal tags along with an authorized person to gain entry into a secure location or a restricted area. Tailgating is another term that describes the same practice.</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FF0000"/>
                </a:solidFill>
                <a:effectLst/>
                <a:latin typeface="Helvetica" panose="020B0604020202020204" pitchFamily="34" charset="0"/>
                <a:ea typeface="Times New Roman" panose="02020603050405020304" pitchFamily="18" charset="0"/>
              </a:rPr>
              <a:t>A mantrap </a:t>
            </a:r>
            <a:r>
              <a:rPr lang="en-GB" sz="1800" dirty="0">
                <a:solidFill>
                  <a:srgbClr val="333333"/>
                </a:solidFill>
                <a:effectLst/>
                <a:latin typeface="Helvetica" panose="020B0604020202020204" pitchFamily="34" charset="0"/>
                <a:ea typeface="Times New Roman" panose="02020603050405020304" pitchFamily="18" charset="0"/>
              </a:rPr>
              <a:t>prevents piggybacking by using two sets of doors. After individuals enter an outer door, that door must close before entering the inner door</a:t>
            </a:r>
            <a:endParaRPr lang="en-US" dirty="0"/>
          </a:p>
        </p:txBody>
      </p:sp>
    </p:spTree>
    <p:custDataLst>
      <p:tags r:id="rId1"/>
    </p:custDataLst>
    <p:extLst>
      <p:ext uri="{BB962C8B-B14F-4D97-AF65-F5344CB8AC3E}">
        <p14:creationId xmlns:p14="http://schemas.microsoft.com/office/powerpoint/2010/main" val="35052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(Types of Cyber Attacks)</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Denial-of-Service (</a:t>
            </a:r>
            <a:r>
              <a:rPr lang="en-US" b="1" dirty="0" err="1"/>
              <a:t>DoS</a:t>
            </a:r>
            <a:r>
              <a:rPr lang="en-US" b="1" dirty="0"/>
              <a:t>) Attacks </a:t>
            </a:r>
            <a:r>
              <a:rPr lang="en-US" i="1" dirty="0"/>
              <a:t>are a type of network attack. A </a:t>
            </a:r>
            <a:r>
              <a:rPr lang="en-US" i="1" dirty="0" err="1"/>
              <a:t>DoS</a:t>
            </a:r>
            <a:r>
              <a:rPr lang="en-US" i="1" dirty="0"/>
              <a:t> attack results in some sort of interruption of network services to users, devices, or applications. </a:t>
            </a:r>
            <a:r>
              <a:rPr lang="en-US" i="1" dirty="0" err="1"/>
              <a:t>DoS</a:t>
            </a:r>
            <a:r>
              <a:rPr lang="en-US" i="1" dirty="0"/>
              <a:t> attacks are a major risk because they can easily interrupt communication and cause significant loss of time and money. These attacks are relatively simple to conduct, even by an unskilled attacker.</a:t>
            </a:r>
          </a:p>
          <a:p>
            <a:pPr algn="just"/>
            <a:endParaRPr lang="en-US" dirty="0"/>
          </a:p>
          <a:p>
            <a:pPr algn="just"/>
            <a:r>
              <a:rPr lang="en-US" b="1" dirty="0"/>
              <a:t>Sniffing </a:t>
            </a:r>
            <a:r>
              <a:rPr lang="en-US" i="1" dirty="0"/>
              <a:t>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algn="just"/>
            <a:endParaRPr lang="en-US" b="1" dirty="0"/>
          </a:p>
          <a:p>
            <a:pPr algn="just"/>
            <a:r>
              <a:rPr lang="en-US" b="1" dirty="0"/>
              <a:t>Spoofing </a:t>
            </a:r>
            <a:r>
              <a:rPr lang="en-US" i="1" dirty="0"/>
              <a:t>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algn="just"/>
            <a:endParaRPr lang="en-US" i="1" dirty="0"/>
          </a:p>
          <a:p>
            <a:pPr algn="just"/>
            <a:r>
              <a:rPr lang="en-US" b="1" dirty="0"/>
              <a:t>Man-in-the-middle </a:t>
            </a:r>
            <a:r>
              <a:rPr lang="en-US" i="1" dirty="0"/>
              <a:t>A criminal performs a man-in-the-middle (</a:t>
            </a:r>
            <a:r>
              <a:rPr lang="en-US" i="1" dirty="0" err="1"/>
              <a:t>MitM</a:t>
            </a:r>
            <a:r>
              <a:rPr lang="en-US" i="1"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i="1" dirty="0" err="1"/>
              <a:t>MitM</a:t>
            </a:r>
            <a:r>
              <a:rPr lang="en-US" i="1" dirty="0"/>
              <a:t> allows the criminal to take control over a device without the user’s knowledge.</a:t>
            </a:r>
          </a:p>
        </p:txBody>
      </p:sp>
    </p:spTree>
    <p:custDataLst>
      <p:tags r:id="rId1"/>
    </p:custDataLst>
    <p:extLst>
      <p:ext uri="{BB962C8B-B14F-4D97-AF65-F5344CB8AC3E}">
        <p14:creationId xmlns:p14="http://schemas.microsoft.com/office/powerpoint/2010/main" val="42451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3693319"/>
          </a:xfrm>
          <a:prstGeom prst="rect">
            <a:avLst/>
          </a:prstGeom>
        </p:spPr>
        <p:txBody>
          <a:bodyPr wrap="square">
            <a:spAutoFit/>
          </a:bodyPr>
          <a:lstStyle/>
          <a:p>
            <a:pPr algn="just"/>
            <a:r>
              <a:rPr lang="en-US" b="1" dirty="0"/>
              <a:t>Zero-Day Attacks</a:t>
            </a:r>
            <a:r>
              <a:rPr lang="en-US" i="1" dirty="0"/>
              <a:t>, sometimes referred to as a zero-day threat, is a computer attack that tries to exploit software vulnerabilities that are unknown or undisclosed by the software vendor. The term zero hour describes the moment when someone discovers the exploit. </a:t>
            </a:r>
          </a:p>
          <a:p>
            <a:pPr algn="just"/>
            <a:endParaRPr lang="en-US" dirty="0"/>
          </a:p>
          <a:p>
            <a:pPr algn="just"/>
            <a:r>
              <a:rPr lang="en-US" b="1" dirty="0"/>
              <a:t>Keyboard Logging </a:t>
            </a:r>
            <a:r>
              <a:rPr lang="en-US" i="1" dirty="0"/>
              <a:t>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endParaRPr lang="en-US" dirty="0"/>
          </a:p>
          <a:p>
            <a:pPr algn="just"/>
            <a:endParaRPr lang="en-US" dirty="0">
              <a:solidFill>
                <a:schemeClr val="accent2"/>
              </a:solidFill>
            </a:endParaRPr>
          </a:p>
          <a:p>
            <a:pPr marL="285750" indent="-285750" algn="just">
              <a:buFont typeface="Wingdings" panose="05000000000000000000" pitchFamily="2" charset="2"/>
              <a:buChar char="ü"/>
            </a:pPr>
            <a:r>
              <a:rPr lang="en-US" dirty="0" err="1">
                <a:solidFill>
                  <a:schemeClr val="tx2"/>
                </a:solidFill>
              </a:rPr>
              <a:t>SMiShing</a:t>
            </a:r>
            <a:r>
              <a:rPr lang="en-US" dirty="0">
                <a:solidFill>
                  <a:schemeClr val="tx2"/>
                </a:solidFill>
              </a:rPr>
              <a:t> is short for SMS phishing. It uses </a:t>
            </a:r>
            <a:r>
              <a:rPr lang="en-US" i="1" dirty="0">
                <a:solidFill>
                  <a:schemeClr val="tx2"/>
                </a:solidFill>
                <a:effectLst>
                  <a:outerShdw blurRad="38100" dist="38100" dir="2700000" algn="tl">
                    <a:srgbClr val="000000">
                      <a:alpha val="43137"/>
                    </a:srgbClr>
                  </a:outerShdw>
                </a:effectLst>
              </a:rPr>
              <a:t>Short Message Service (SMS) to send fake text messages</a:t>
            </a:r>
            <a:r>
              <a:rPr lang="en-US" dirty="0">
                <a:solidFill>
                  <a:schemeClr val="tx2"/>
                </a:solidFill>
              </a:rPr>
              <a:t>.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p:txBody>
      </p:sp>
    </p:spTree>
    <p:custDataLst>
      <p:tags r:id="rId1"/>
    </p:custDataLst>
    <p:extLst>
      <p:ext uri="{BB962C8B-B14F-4D97-AF65-F5344CB8AC3E}">
        <p14:creationId xmlns:p14="http://schemas.microsoft.com/office/powerpoint/2010/main" val="284974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4247317"/>
          </a:xfrm>
          <a:prstGeom prst="rect">
            <a:avLst/>
          </a:prstGeom>
        </p:spPr>
        <p:txBody>
          <a:bodyPr wrap="square">
            <a:spAutoFit/>
          </a:bodyPr>
          <a:lstStyle/>
          <a:p>
            <a:pPr algn="just"/>
            <a:r>
              <a:rPr lang="en-US" b="1" dirty="0"/>
              <a:t>Rogue Access Points </a:t>
            </a:r>
            <a:r>
              <a:rPr lang="en-US" i="1" dirty="0"/>
              <a:t>is a wireless access point installed on a secure network without explicit authorization. </a:t>
            </a:r>
          </a:p>
          <a:p>
            <a:pPr algn="just"/>
            <a:r>
              <a:rPr lang="en-GB" sz="1800" dirty="0">
                <a:solidFill>
                  <a:srgbClr val="333333"/>
                </a:solidFill>
                <a:effectLst/>
                <a:latin typeface="Helvetica" panose="020B0604020202020204" pitchFamily="34" charset="0"/>
                <a:ea typeface="Times New Roman" panose="02020603050405020304" pitchFamily="18" charset="0"/>
              </a:rPr>
              <a:t>-the criminal sets up the access point as a MitM device to capture login information from users.</a:t>
            </a:r>
          </a:p>
          <a:p>
            <a:pPr algn="just"/>
            <a:r>
              <a:rPr lang="en-GB" dirty="0">
                <a:solidFill>
                  <a:srgbClr val="333333"/>
                </a:solidFill>
                <a:latin typeface="Helvetica" panose="020B0604020202020204" pitchFamily="34" charset="0"/>
                <a:ea typeface="Times New Roman" panose="02020603050405020304" pitchFamily="18" charset="0"/>
              </a:rPr>
              <a:t>-</a:t>
            </a:r>
            <a:r>
              <a:rPr lang="en-GB" sz="1800" dirty="0">
                <a:solidFill>
                  <a:srgbClr val="333333"/>
                </a:solidFill>
                <a:effectLst/>
                <a:latin typeface="Helvetica" panose="020B0604020202020204" pitchFamily="34" charset="0"/>
                <a:ea typeface="Times New Roman" panose="02020603050405020304" pitchFamily="18" charset="0"/>
              </a:rPr>
              <a:t> After users connect to the evil access point, the criminals can </a:t>
            </a:r>
            <a:r>
              <a:rPr lang="en-GB" sz="1800" dirty="0" err="1">
                <a:solidFill>
                  <a:srgbClr val="333333"/>
                </a:solidFill>
                <a:effectLst/>
                <a:latin typeface="Helvetica" panose="020B0604020202020204" pitchFamily="34" charset="0"/>
                <a:ea typeface="Times New Roman" panose="02020603050405020304" pitchFamily="18" charset="0"/>
              </a:rPr>
              <a:t>analyze</a:t>
            </a:r>
            <a:r>
              <a:rPr lang="en-GB" sz="1800" dirty="0">
                <a:solidFill>
                  <a:srgbClr val="333333"/>
                </a:solidFill>
                <a:effectLst/>
                <a:latin typeface="Helvetica" panose="020B0604020202020204" pitchFamily="34" charset="0"/>
                <a:ea typeface="Times New Roman" panose="02020603050405020304" pitchFamily="18" charset="0"/>
              </a:rPr>
              <a:t> traffic and execute MitM attacks.</a:t>
            </a:r>
            <a:endParaRPr lang="en-GB" sz="1800" dirty="0">
              <a:effectLst/>
              <a:latin typeface="Times New Roman" panose="02020603050405020304" pitchFamily="18" charset="0"/>
              <a:ea typeface="Times New Roman" panose="02020603050405020304" pitchFamily="18" charset="0"/>
            </a:endParaRPr>
          </a:p>
          <a:p>
            <a:pPr algn="just"/>
            <a:endParaRPr lang="en-US" b="1" dirty="0"/>
          </a:p>
          <a:p>
            <a:pPr algn="just"/>
            <a:r>
              <a:rPr lang="en-US" b="1" dirty="0"/>
              <a:t>RF Jamming </a:t>
            </a:r>
            <a:r>
              <a:rPr lang="en-US" i="1" dirty="0"/>
              <a:t>Wireless signals are susceptible to electromagnetic interference (EMI), radio-frequency interference (RFI), and may even be susceptible to lightning strikes or noise from fluorescent lights. </a:t>
            </a:r>
            <a:r>
              <a:rPr lang="en-US" i="1" dirty="0" err="1"/>
              <a:t>NB:Wireless</a:t>
            </a:r>
            <a:r>
              <a:rPr lang="en-US" i="1" dirty="0"/>
              <a:t> signals are also </a:t>
            </a:r>
            <a:r>
              <a:rPr lang="en-US" i="1" dirty="0">
                <a:effectLst>
                  <a:outerShdw blurRad="38100" dist="38100" dir="2700000" algn="tl">
                    <a:srgbClr val="000000">
                      <a:alpha val="43137"/>
                    </a:srgbClr>
                  </a:outerShdw>
                </a:effectLst>
              </a:rPr>
              <a:t>susceptible to deliberate jamming</a:t>
            </a:r>
            <a:r>
              <a:rPr lang="en-US" i="1" dirty="0"/>
              <a:t>. </a:t>
            </a:r>
            <a:r>
              <a:rPr lang="en-US" i="1" dirty="0">
                <a:solidFill>
                  <a:schemeClr val="tx2"/>
                </a:solidFill>
                <a:effectLst>
                  <a:outerShdw blurRad="38100" dist="38100" dir="2700000" algn="tl">
                    <a:srgbClr val="000000">
                      <a:alpha val="43137"/>
                    </a:srgbClr>
                  </a:outerShdw>
                </a:effectLst>
              </a:rPr>
              <a:t>Radio frequency (RF) jamming disrupts the transmission of a radio or satellite station so that the signal does not reach the receiving station</a:t>
            </a:r>
            <a:r>
              <a:rPr lang="en-US" i="1" dirty="0"/>
              <a:t>. </a:t>
            </a:r>
          </a:p>
          <a:p>
            <a:pPr algn="just"/>
            <a:endParaRPr lang="en-US" b="1" dirty="0"/>
          </a:p>
          <a:p>
            <a:pPr algn="just"/>
            <a:r>
              <a:rPr lang="en-US" b="1" dirty="0" err="1"/>
              <a:t>Bluejacking</a:t>
            </a:r>
            <a:r>
              <a:rPr lang="en-US" b="1" dirty="0"/>
              <a:t> and </a:t>
            </a:r>
            <a:r>
              <a:rPr lang="en-US" b="1" dirty="0" err="1"/>
              <a:t>Bluesnarfing</a:t>
            </a:r>
            <a:r>
              <a:rPr lang="en-US" b="1" dirty="0"/>
              <a:t> </a:t>
            </a:r>
          </a:p>
          <a:p>
            <a:pPr marL="285750" indent="-285750" algn="just">
              <a:buFont typeface="Wingdings" panose="05000000000000000000" pitchFamily="2" charset="2"/>
              <a:buChar char="ü"/>
            </a:pPr>
            <a:r>
              <a:rPr lang="en-US" dirty="0" err="1"/>
              <a:t>Bluejacking</a:t>
            </a:r>
            <a:r>
              <a:rPr lang="en-US" dirty="0"/>
              <a:t> is the term used for sending unauthorized messages to another Bluetooth device. </a:t>
            </a:r>
          </a:p>
          <a:p>
            <a:pPr marL="285750" indent="-285750" algn="just">
              <a:buFont typeface="Wingdings" panose="05000000000000000000" pitchFamily="2" charset="2"/>
              <a:buChar char="ü"/>
            </a:pPr>
            <a:r>
              <a:rPr lang="en-US" dirty="0" err="1"/>
              <a:t>Bluesnarfing</a:t>
            </a:r>
            <a:r>
              <a:rPr lang="en-US" dirty="0"/>
              <a:t> occurs when the attacker copies the victim's information from his device. This information can include emails and contact lists.</a:t>
            </a:r>
          </a:p>
          <a:p>
            <a:pPr algn="just"/>
            <a:endParaRPr lang="en-US" dirty="0"/>
          </a:p>
          <a:p>
            <a:pPr algn="just"/>
            <a:endParaRPr lang="en-US" dirty="0"/>
          </a:p>
        </p:txBody>
      </p:sp>
    </p:spTree>
    <p:custDataLst>
      <p:tags r:id="rId1"/>
    </p:custDataLst>
    <p:extLst>
      <p:ext uri="{BB962C8B-B14F-4D97-AF65-F5344CB8AC3E}">
        <p14:creationId xmlns:p14="http://schemas.microsoft.com/office/powerpoint/2010/main" val="1265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(Application Attacks)</a:t>
            </a:r>
          </a:p>
        </p:txBody>
      </p:sp>
      <p:sp>
        <p:nvSpPr>
          <p:cNvPr id="17" name="Rectangle 16"/>
          <p:cNvSpPr/>
          <p:nvPr/>
        </p:nvSpPr>
        <p:spPr>
          <a:xfrm>
            <a:off x="273269" y="719120"/>
            <a:ext cx="11824138" cy="4801314"/>
          </a:xfrm>
          <a:prstGeom prst="rect">
            <a:avLst/>
          </a:prstGeom>
        </p:spPr>
        <p:txBody>
          <a:bodyPr wrap="square">
            <a:spAutoFit/>
          </a:bodyPr>
          <a:lstStyle/>
          <a:p>
            <a:pPr algn="just"/>
            <a:r>
              <a:rPr lang="en-US" b="1" dirty="0"/>
              <a:t>Cross-site scripting (XSS) - </a:t>
            </a:r>
            <a:r>
              <a:rPr lang="en-US" dirty="0"/>
              <a:t>is a vulnerability found in web applications. </a:t>
            </a:r>
          </a:p>
          <a:p>
            <a:pPr marL="285750" indent="-285750" algn="just">
              <a:buFont typeface="Courier New" panose="02070309020205020404" pitchFamily="49" charset="0"/>
              <a:buChar char="o"/>
            </a:pPr>
            <a:r>
              <a:rPr lang="en-US" dirty="0"/>
              <a:t>XSS allows criminals to inject scripts into the web pages viewed by users. This script can contain malicious code. </a:t>
            </a:r>
          </a:p>
          <a:p>
            <a:pPr marL="285750" indent="-285750" algn="just">
              <a:buFont typeface="Courier New" panose="02070309020205020404" pitchFamily="49" charset="0"/>
              <a:buChar char="o"/>
            </a:pPr>
            <a:r>
              <a:rPr lang="en-US" dirty="0"/>
              <a:t>Cross-site scripting has three participants: the criminal, the victim, and the website. </a:t>
            </a:r>
          </a:p>
          <a:p>
            <a:pPr marL="742950" lvl="1" indent="-285750" algn="just">
              <a:buFont typeface="Courier New" panose="02070309020205020404" pitchFamily="49" charset="0"/>
              <a:buChar char="o"/>
            </a:pPr>
            <a:r>
              <a:rPr lang="en-US" dirty="0"/>
              <a:t>The cyber-criminal does not target a victim directly. </a:t>
            </a:r>
          </a:p>
          <a:p>
            <a:pPr marL="742950" lvl="1" indent="-285750" algn="just">
              <a:buFont typeface="Courier New" panose="02070309020205020404" pitchFamily="49" charset="0"/>
              <a:buChar char="o"/>
            </a:pPr>
            <a:r>
              <a:rPr lang="en-US" dirty="0"/>
              <a:t>The criminal exploits vulnerability within a website or web application. </a:t>
            </a:r>
          </a:p>
          <a:p>
            <a:pPr marL="742950" lvl="1" indent="-285750" algn="just">
              <a:buFont typeface="Courier New" panose="02070309020205020404" pitchFamily="49" charset="0"/>
              <a:buChar char="o"/>
            </a:pPr>
            <a:r>
              <a:rPr lang="en-US" dirty="0"/>
              <a:t>Criminals inject client-side scripts into web pages viewed by users, the victims. </a:t>
            </a:r>
          </a:p>
          <a:p>
            <a:pPr marL="742950" lvl="1" indent="-285750" algn="just">
              <a:buFont typeface="Courier New" panose="02070309020205020404" pitchFamily="49" charset="0"/>
              <a:buChar char="o"/>
            </a:pPr>
            <a:r>
              <a:rPr lang="en-GB" sz="1800" dirty="0">
                <a:solidFill>
                  <a:srgbClr val="333333"/>
                </a:solidFill>
                <a:effectLst/>
                <a:latin typeface="Helvetica" panose="020B0604020202020204" pitchFamily="34" charset="0"/>
                <a:ea typeface="DengXian" panose="02010600030101010101" pitchFamily="2" charset="-122"/>
              </a:rPr>
              <a:t>A malicious script of this type can access any cookies which can then be used to impersonate that user.</a:t>
            </a:r>
            <a:endParaRPr lang="en-US" dirty="0"/>
          </a:p>
          <a:p>
            <a:pPr algn="just"/>
            <a:endParaRPr lang="en-US" dirty="0"/>
          </a:p>
          <a:p>
            <a:pPr algn="just"/>
            <a:r>
              <a:rPr lang="en-US" dirty="0"/>
              <a:t>One way to store data at a website is to use a database. There are several different types of databases such as a Structured Query Language (SQL) database or an Extensible Markup Language (XML) database. </a:t>
            </a:r>
            <a:r>
              <a:rPr lang="en-US" b="1" i="1" dirty="0">
                <a:solidFill>
                  <a:srgbClr val="FF0000"/>
                </a:solidFill>
                <a:effectLst>
                  <a:outerShdw blurRad="38100" dist="38100" dir="2700000" algn="tl">
                    <a:srgbClr val="000000">
                      <a:alpha val="43137"/>
                    </a:srgbClr>
                  </a:outerShdw>
                </a:effectLst>
              </a:rPr>
              <a:t>Code Injections Attacks (</a:t>
            </a:r>
            <a:r>
              <a:rPr lang="en-US" i="1" dirty="0">
                <a:solidFill>
                  <a:srgbClr val="FF0000"/>
                </a:solidFill>
                <a:effectLst>
                  <a:outerShdw blurRad="38100" dist="38100" dir="2700000" algn="tl">
                    <a:srgbClr val="000000">
                      <a:alpha val="43137"/>
                    </a:srgbClr>
                  </a:outerShdw>
                </a:effectLst>
              </a:rPr>
              <a:t>for both XML and SQL) exploit weaknesses in the program such as not validating database queries properly.</a:t>
            </a:r>
            <a:endParaRPr lang="en-US" dirty="0"/>
          </a:p>
          <a:p>
            <a:pPr algn="just"/>
            <a:r>
              <a:rPr lang="en-US" b="1" dirty="0"/>
              <a:t>Buffer Overflow - </a:t>
            </a:r>
            <a:r>
              <a:rPr lang="en-US"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algn="just"/>
            <a:r>
              <a:rPr lang="en-US" b="1"/>
              <a:t>Remote </a:t>
            </a:r>
            <a:r>
              <a:rPr lang="en-US" b="1" dirty="0"/>
              <a:t>Code Executions </a:t>
            </a:r>
            <a:r>
              <a:rPr lang="en-US" dirty="0"/>
              <a:t>vulnerabilities allow a cybercriminal to execute malicious code and take control of a system with the privileges of the user running the application. Remote code execution allows a criminal to execute any command on a target machine.</a:t>
            </a:r>
          </a:p>
        </p:txBody>
      </p:sp>
    </p:spTree>
    <p:custDataLst>
      <p:tags r:id="rId1"/>
    </p:custDataLst>
    <p:extLst>
      <p:ext uri="{BB962C8B-B14F-4D97-AF65-F5344CB8AC3E}">
        <p14:creationId xmlns:p14="http://schemas.microsoft.com/office/powerpoint/2010/main" val="221726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693319"/>
          </a:xfrm>
          <a:prstGeom prst="rect">
            <a:avLst/>
          </a:prstGeom>
        </p:spPr>
        <p:txBody>
          <a:bodyPr wrap="square">
            <a:spAutoFit/>
          </a:bodyPr>
          <a:lstStyle/>
          <a:p>
            <a:pPr algn="just"/>
            <a:r>
              <a:rPr lang="en-US" b="1" dirty="0"/>
              <a:t>Defending Against Wireless and Mobile Device Attacks - </a:t>
            </a:r>
            <a:r>
              <a:rPr lang="en-US" i="1" dirty="0"/>
              <a:t>There are several steps to take to defend against wireless and mobile device attacks.</a:t>
            </a:r>
            <a:r>
              <a:rPr lang="en-US" dirty="0"/>
              <a:t>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i="1" dirty="0">
                <a:solidFill>
                  <a:srgbClr val="FF0000"/>
                </a:solidFill>
                <a:effectLst>
                  <a:outerShdw blurRad="38100" dist="38100" dir="2700000" algn="tl">
                    <a:srgbClr val="000000">
                      <a:alpha val="43137"/>
                    </a:srgbClr>
                  </a:outerShdw>
                </a:effectLst>
              </a:rPr>
              <a:t>Most WLAN products use default settings</a:t>
            </a:r>
            <a:r>
              <a:rPr lang="en-US" dirty="0"/>
              <a:t>. </a:t>
            </a:r>
          </a:p>
          <a:p>
            <a:pPr marL="742950" lvl="1" indent="-285750" algn="just">
              <a:buFont typeface="Courier New" panose="02070309020205020404" pitchFamily="49" charset="0"/>
              <a:buChar char="o"/>
            </a:pPr>
            <a:r>
              <a:rPr lang="en-US" dirty="0"/>
              <a:t>Take advantage of the basic wireless security features such as authentication and encryption by changing the default configuration settings.</a:t>
            </a:r>
          </a:p>
          <a:p>
            <a:pPr marL="742950" lvl="1" indent="-285750" algn="just">
              <a:buFont typeface="Courier New" panose="02070309020205020404" pitchFamily="49" charset="0"/>
              <a:buChar char="o"/>
            </a:pPr>
            <a:r>
              <a:rPr lang="en-US" dirty="0"/>
              <a:t>Restrict access point placement with the network by placing these devices outside the firewall or within a demilitarized zone (DMZ) which contains other untrusted devices such as email and web servers.</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b="1" dirty="0">
                <a:solidFill>
                  <a:schemeClr val="tx2"/>
                </a:solidFill>
              </a:rPr>
              <a:t>WLAN tools such as </a:t>
            </a:r>
            <a:r>
              <a:rPr lang="en-US" b="1" dirty="0" err="1">
                <a:solidFill>
                  <a:schemeClr val="tx2"/>
                </a:solidFill>
              </a:rPr>
              <a:t>NetStumbler</a:t>
            </a:r>
            <a:r>
              <a:rPr lang="en-US" b="1" dirty="0">
                <a:solidFill>
                  <a:schemeClr val="tx2"/>
                </a:solidFill>
              </a:rPr>
              <a:t> may discover rogue access points or unauthorized workstations. </a:t>
            </a:r>
          </a:p>
          <a:p>
            <a:pPr marL="285750" indent="-285750" algn="just">
              <a:buFont typeface="Courier New" panose="02070309020205020404" pitchFamily="49" charset="0"/>
              <a:buChar char="o"/>
            </a:pPr>
            <a:r>
              <a:rPr lang="en-US" dirty="0"/>
              <a:t>Develop a </a:t>
            </a:r>
            <a:r>
              <a:rPr lang="en-US" b="1" dirty="0">
                <a:solidFill>
                  <a:srgbClr val="00B050"/>
                </a:solidFill>
                <a:effectLst>
                  <a:outerShdw blurRad="38100" dist="38100" dir="2700000" algn="tl">
                    <a:srgbClr val="000000">
                      <a:alpha val="43137"/>
                    </a:srgbClr>
                  </a:outerShdw>
                </a:effectLst>
              </a:rPr>
              <a:t>guest policy</a:t>
            </a:r>
            <a:r>
              <a:rPr lang="en-US" dirty="0"/>
              <a:t> to address the need when legitimate guests need to connect to the Internet while visiting. For authorized employees, utilize a remote access virtual private network (VPN) for WLAN access.</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19418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970318"/>
          </a:xfrm>
          <a:prstGeom prst="rect">
            <a:avLst/>
          </a:prstGeom>
        </p:spPr>
        <p:txBody>
          <a:bodyPr wrap="square">
            <a:spAutoFit/>
          </a:bodyPr>
          <a:lstStyle/>
          <a:p>
            <a:r>
              <a:rPr lang="en-US" b="1" dirty="0"/>
              <a:t>Defending Against Application Attacks </a:t>
            </a:r>
          </a:p>
          <a:p>
            <a:endParaRPr lang="en-US" b="1" dirty="0"/>
          </a:p>
          <a:p>
            <a:pPr marL="285750" indent="-285750">
              <a:buFont typeface="Courier New" panose="02070309020205020404" pitchFamily="49" charset="0"/>
              <a:buChar char="o"/>
            </a:pPr>
            <a:r>
              <a:rPr lang="en-US" dirty="0"/>
              <a:t>The first line of defense against an application attack is to write solid code.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Regardless of the language used, or the source of outside input, prudent programming practice is to treat all input from outside a function as hostile.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Validate all inputs as if they were hostile.</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Keep all software including operating systems and applications up to date, and do not ignore update prompts.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Not all programs update automatically, so at the very least, always select the manual update option. </a:t>
            </a:r>
          </a:p>
          <a:p>
            <a:endParaRPr lang="en-US" dirty="0"/>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56550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a:t>
            </a:r>
            <a:r>
              <a:rPr lang="en-GB" b="1">
                <a:solidFill>
                  <a:schemeClr val="accent6"/>
                </a:solidFill>
              </a:rPr>
              <a:t>, SEO </a:t>
            </a:r>
            <a:r>
              <a:rPr lang="en-GB" b="1" dirty="0">
                <a:solidFill>
                  <a:schemeClr val="accent6"/>
                </a:solidFill>
              </a:rPr>
              <a:t>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28295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Threats, vulnerabilities, and attacks are the central focus of the cybersecurity specialists.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cybersecurity attacks that cyber criminals launch.</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 of malware and malicious code.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types of deception involved with social engineering.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Maneuvering explained the types of attacks that both wired and wireless networks experience.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vulnerabilities presented by application attacks.</a:t>
            </a:r>
          </a:p>
        </p:txBody>
      </p:sp>
      <p:sp>
        <p:nvSpPr>
          <p:cNvPr id="6" name="Rectangle 5"/>
          <p:cNvSpPr/>
          <p:nvPr/>
        </p:nvSpPr>
        <p:spPr>
          <a:xfrm>
            <a:off x="6346534" y="4112126"/>
            <a:ext cx="5615608" cy="135729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Understanding the types of possible threats allows an organization to identify the vulnerabilities that make it a target. The organization can then learn how to defend itself against cybersecurity trickery and maneuvering.</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3306</Words>
  <Application>Microsoft Office PowerPoint</Application>
  <PresentationFormat>Widescreen</PresentationFormat>
  <Paragraphs>274</Paragraphs>
  <Slides>23</Slides>
  <Notes>16</Notes>
  <HiddenSlides>0</HiddenSlides>
  <MMClips>2</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23</vt:i4>
      </vt:variant>
    </vt:vector>
  </HeadingPairs>
  <TitlesOfParts>
    <vt:vector size="36" baseType="lpstr">
      <vt:lpstr>Söhne</vt: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Cyber World – Threats, Vulnerabilities and Attacks</vt:lpstr>
      <vt:lpstr>Malware</vt:lpstr>
      <vt:lpstr>Malware</vt:lpstr>
      <vt:lpstr>Using Email and Browser Attacks</vt:lpstr>
      <vt:lpstr>Using Email and Browser Attacks</vt:lpstr>
      <vt:lpstr>Using Email and Browser Attacks</vt:lpstr>
      <vt:lpstr>Using Email and Browser Attacks</vt:lpstr>
      <vt:lpstr>Using Email and Browser Attacks</vt:lpstr>
      <vt:lpstr>The Tactics and Types –  The Art of Deception Social Engineering </vt:lpstr>
      <vt:lpstr>The Attack Methods  (Types of Cyber Attacks)</vt:lpstr>
      <vt:lpstr>The Attack Methods</vt:lpstr>
      <vt:lpstr>The Attack Methods</vt:lpstr>
      <vt:lpstr>The Attack Methods (Application Attacks)</vt:lpstr>
      <vt:lpstr>The Defense</vt:lpstr>
      <vt:lpstr>The Defense</vt:lpstr>
      <vt:lpstr>Understanding Threats, Vulnerabilities and Attacks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187</cp:revision>
  <dcterms:created xsi:type="dcterms:W3CDTF">2021-03-05T06:07:01Z</dcterms:created>
  <dcterms:modified xsi:type="dcterms:W3CDTF">2024-07-14T22:21:58Z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