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501" autoAdjust="0"/>
  </p:normalViewPr>
  <p:slideViewPr>
    <p:cSldViewPr snapToGrid="0">
      <p:cViewPr varScale="1">
        <p:scale>
          <a:sx n="91" d="100"/>
          <a:sy n="91" d="100"/>
        </p:scale>
        <p:origin x="10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706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290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179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27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086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75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193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348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788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789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360433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222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227737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1240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79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494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B3BE29-2435-49CD-9DA8-5BE9277EC878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B749669-D9C5-4919-AE23-AF57B9B135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04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85" r:id="rId1"/>
    <p:sldLayoutId id="2147484786" r:id="rId2"/>
    <p:sldLayoutId id="2147484787" r:id="rId3"/>
    <p:sldLayoutId id="2147484788" r:id="rId4"/>
    <p:sldLayoutId id="2147484789" r:id="rId5"/>
    <p:sldLayoutId id="2147484790" r:id="rId6"/>
    <p:sldLayoutId id="2147484791" r:id="rId7"/>
    <p:sldLayoutId id="2147484792" r:id="rId8"/>
    <p:sldLayoutId id="2147484793" r:id="rId9"/>
    <p:sldLayoutId id="2147484794" r:id="rId10"/>
    <p:sldLayoutId id="2147484795" r:id="rId11"/>
    <p:sldLayoutId id="2147484796" r:id="rId12"/>
    <p:sldLayoutId id="2147484797" r:id="rId13"/>
    <p:sldLayoutId id="2147484798" r:id="rId14"/>
    <p:sldLayoutId id="2147484799" r:id="rId15"/>
    <p:sldLayoutId id="214748480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kPGf3QeBlE" TargetMode="External"/><Relationship Id="rId2" Type="http://schemas.openxmlformats.org/officeDocument/2006/relationships/hyperlink" Target="https://www.linkedin.com/help/linkedin/answer/a55435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RVX8ZSAR4O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8" name="Picture 20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254" y="838200"/>
            <a:ext cx="4143375" cy="193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2845254" y="3057734"/>
            <a:ext cx="7455123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Title: 	</a:t>
            </a:r>
            <a:r>
              <a:rPr kumimoji="0" lang="en-US" sz="1600" b="1" i="0" u="none" strike="noStrike" cap="none" normalizeH="0" dirty="0" smtClean="0">
                <a:ln>
                  <a:noFill/>
                </a:ln>
                <a:effectLst/>
                <a:ea typeface="Calibri" panose="020F0502020204030204" pitchFamily="34" charset="0"/>
                <a:cs typeface="Arial" panose="020B0604020202020204" pitchFamily="34" charset="0"/>
              </a:rPr>
              <a:t>Reflection of </a:t>
            </a:r>
            <a:r>
              <a:rPr kumimoji="0" lang="en-US" sz="1600" b="1" i="0" u="none" strike="noStrike" cap="none" normalizeH="0" smtClean="0">
                <a:ln>
                  <a:noFill/>
                </a:ln>
                <a:effectLst/>
                <a:ea typeface="Calibri" panose="020F0502020204030204" pitchFamily="34" charset="0"/>
                <a:cs typeface="Arial" panose="020B0604020202020204" pitchFamily="34" charset="0"/>
              </a:rPr>
              <a:t>4 </a:t>
            </a:r>
            <a:r>
              <a:rPr lang="en-US" sz="1600" b="1" smtClean="0">
                <a:ea typeface="Calibri" panose="020F0502020204030204" pitchFamily="34" charset="0"/>
                <a:cs typeface="Arial" panose="020B0604020202020204" pitchFamily="34" charset="0"/>
              </a:rPr>
              <a:t>units (total 4 tasks)</a:t>
            </a:r>
            <a:endParaRPr kumimoji="0" lang="en-US" sz="1200" b="0" i="0" u="none" strike="noStrike" cap="none" normalizeH="0" baseline="0" dirty="0" smtClean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Name: 	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ea typeface="Calibri" panose="020F0502020204030204" pitchFamily="34" charset="0"/>
                <a:cs typeface="Arial" panose="020B0604020202020204" pitchFamily="34" charset="0"/>
              </a:rPr>
              <a:t>Skills Development in the Workplace</a:t>
            </a:r>
            <a:endParaRPr kumimoji="0" lang="en-US" sz="1200" b="0" i="0" u="none" strike="noStrike" cap="none" normalizeH="0" baseline="0" dirty="0" smtClean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ea typeface="Calibri" panose="020F0502020204030204" pitchFamily="34" charset="0"/>
                <a:cs typeface="Arial" panose="020B0604020202020204" pitchFamily="34" charset="0"/>
              </a:rPr>
              <a:t>Module Code:	ACMA4031</a:t>
            </a:r>
            <a:endParaRPr kumimoji="0" lang="en-US" sz="1200" b="0" i="0" u="none" strike="noStrike" cap="none" normalizeH="0" baseline="0" dirty="0" smtClean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ea typeface="Calibri" panose="020F0502020204030204" pitchFamily="34" charset="0"/>
                <a:cs typeface="Arial" panose="020B0604020202020204" pitchFamily="34" charset="0"/>
              </a:rPr>
              <a:t>Program of Study:	Foundation Year (Computing and Electronics)</a:t>
            </a:r>
            <a:endParaRPr kumimoji="0" lang="en-US" sz="1200" b="0" i="0" u="none" strike="noStrike" cap="none" normalizeH="0" baseline="0" dirty="0" smtClean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	</a:t>
            </a:r>
            <a:r>
              <a:rPr lang="en-GB" sz="1600" b="1" dirty="0" smtClean="0">
                <a:ea typeface="Calibri" panose="020F0502020204030204" pitchFamily="34" charset="0"/>
                <a:cs typeface="Arial" panose="020B0604020202020204" pitchFamily="34" charset="0"/>
              </a:rPr>
              <a:t>Andrea </a:t>
            </a:r>
            <a:r>
              <a:rPr lang="en-GB" sz="1600" b="1" dirty="0" err="1" smtClean="0">
                <a:ea typeface="Calibri" panose="020F0502020204030204" pitchFamily="34" charset="0"/>
                <a:cs typeface="Arial" panose="020B0604020202020204" pitchFamily="34" charset="0"/>
              </a:rPr>
              <a:t>Vargova</a:t>
            </a:r>
            <a:endParaRPr kumimoji="0" lang="en-US" sz="1200" b="0" i="0" u="none" strike="noStrike" cap="none" normalizeH="0" baseline="0" dirty="0" smtClean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ea typeface="Calibri" panose="020F0502020204030204" pitchFamily="34" charset="0"/>
                <a:cs typeface="Arial" panose="020B0604020202020204" pitchFamily="34" charset="0"/>
              </a:rPr>
              <a:t>Student ID #: 	2127239</a:t>
            </a:r>
            <a:endParaRPr kumimoji="0" lang="en-US" sz="1200" b="0" i="0" u="none" strike="noStrike" cap="none" normalizeH="0" baseline="0" dirty="0" smtClean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 Name: 	</a:t>
            </a:r>
            <a:r>
              <a:rPr kumimoji="0" lang="en-GB" sz="1600" b="1" i="0" u="none" strike="noStrike" cap="none" normalizeH="0" baseline="0" dirty="0" err="1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Dr.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GB" sz="1600" b="1" i="0" u="none" strike="noStrike" cap="none" normalizeH="0" baseline="0" dirty="0" err="1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Moutushi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GB" sz="1600" b="1" i="0" u="none" strike="noStrike" cap="none" normalizeH="0" baseline="0" dirty="0" err="1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Tanha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GB" sz="2800" b="0" i="0" u="none" strike="noStrike" cap="none" normalizeH="0" baseline="0" dirty="0" smtClean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321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451945"/>
            <a:ext cx="9966960" cy="1082941"/>
          </a:xfrm>
        </p:spPr>
        <p:txBody>
          <a:bodyPr>
            <a:noAutofit/>
          </a:bodyPr>
          <a:lstStyle/>
          <a:p>
            <a:pPr algn="l"/>
            <a:r>
              <a:rPr lang="en-US" sz="3200" b="1" dirty="0" smtClean="0"/>
              <a:t>Unit </a:t>
            </a:r>
            <a:r>
              <a:rPr lang="en-US" sz="3200" b="1" dirty="0" smtClean="0"/>
              <a:t>1 </a:t>
            </a:r>
            <a:r>
              <a:rPr lang="en-US" sz="3200" b="1" dirty="0" smtClean="0"/>
              <a:t>Ideas and Values</a:t>
            </a:r>
            <a:br>
              <a:rPr lang="en-US" sz="3200" b="1" dirty="0" smtClean="0"/>
            </a:br>
            <a:r>
              <a:rPr lang="en-US" sz="3200" b="1" dirty="0" smtClean="0"/>
              <a:t>Topic </a:t>
            </a:r>
            <a:r>
              <a:rPr lang="en-US" sz="3200" b="1" dirty="0" smtClean="0"/>
              <a:t>workplace sustainability</a:t>
            </a:r>
            <a:endParaRPr lang="en-US" sz="32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7828" y="1763485"/>
            <a:ext cx="9187543" cy="3954143"/>
          </a:xfrm>
        </p:spPr>
        <p:txBody>
          <a:bodyPr>
            <a:no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b="1" dirty="0" smtClean="0"/>
              <a:t>Sustainability </a:t>
            </a:r>
            <a:r>
              <a:rPr lang="en-US" sz="2000" b="1" dirty="0"/>
              <a:t>in the workplace, personal life, and educational </a:t>
            </a:r>
            <a:r>
              <a:rPr lang="en-US" sz="2000" b="1" dirty="0" smtClean="0"/>
              <a:t>institutes</a:t>
            </a:r>
            <a:endParaRPr lang="en-US" sz="20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b="1" dirty="0" smtClean="0"/>
              <a:t>Waste </a:t>
            </a:r>
            <a:r>
              <a:rPr lang="en-US" sz="2000" b="1" dirty="0"/>
              <a:t>management, introducing recycling programs and encouraging responsible disposal </a:t>
            </a:r>
            <a:r>
              <a:rPr lang="en-US" sz="2000" b="1" dirty="0" smtClean="0"/>
              <a:t>practices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b="1" dirty="0"/>
              <a:t>E</a:t>
            </a:r>
            <a:r>
              <a:rPr lang="en-US" sz="2000" b="1" dirty="0" smtClean="0"/>
              <a:t>ducation </a:t>
            </a:r>
            <a:r>
              <a:rPr lang="en-US" sz="2000" b="1" dirty="0"/>
              <a:t>and engagement </a:t>
            </a:r>
            <a:r>
              <a:rPr lang="en-US" sz="2000" b="1" dirty="0" smtClean="0"/>
              <a:t>foster </a:t>
            </a:r>
            <a:r>
              <a:rPr lang="en-US" sz="2000" b="1" dirty="0"/>
              <a:t>a sustainable culture, with employees actively participating in recycling and mindful </a:t>
            </a:r>
            <a:r>
              <a:rPr lang="en-US" sz="2000" b="1" dirty="0" smtClean="0"/>
              <a:t>consumption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b="1" dirty="0" smtClean="0"/>
              <a:t>Sustainable </a:t>
            </a:r>
            <a:r>
              <a:rPr lang="en-US" sz="2000" b="1" dirty="0"/>
              <a:t>transportation options</a:t>
            </a:r>
            <a:r>
              <a:rPr lang="en-US" sz="2000" b="1" dirty="0" smtClean="0"/>
              <a:t>, promoting </a:t>
            </a:r>
            <a:r>
              <a:rPr lang="en-US" sz="2000" b="1" dirty="0"/>
              <a:t>public </a:t>
            </a:r>
            <a:r>
              <a:rPr lang="en-US" sz="2000" b="1" dirty="0" smtClean="0"/>
              <a:t>transportation, </a:t>
            </a:r>
            <a:r>
              <a:rPr lang="en-US" sz="2000" b="1" dirty="0"/>
              <a:t>reducing carbon emissions, </a:t>
            </a:r>
            <a:r>
              <a:rPr lang="en-US" sz="2000" b="1" dirty="0" smtClean="0"/>
              <a:t>and </a:t>
            </a:r>
            <a:r>
              <a:rPr lang="en-US" sz="2000" b="1" dirty="0"/>
              <a:t>encouraging remote </a:t>
            </a:r>
            <a:r>
              <a:rPr lang="en-US" sz="2000" b="1" dirty="0" smtClean="0"/>
              <a:t>work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b="1" dirty="0"/>
              <a:t>UWTSD prioritizing sustainability projects</a:t>
            </a:r>
            <a:r>
              <a:rPr lang="en-US" sz="2000" b="1" dirty="0" smtClean="0"/>
              <a:t>, </a:t>
            </a:r>
            <a:r>
              <a:rPr lang="en-US" sz="2000" b="1" dirty="0"/>
              <a:t>awareness campaigns, </a:t>
            </a:r>
            <a:r>
              <a:rPr lang="en-US" sz="2000" b="1" dirty="0" smtClean="0"/>
              <a:t>and gaining </a:t>
            </a:r>
            <a:r>
              <a:rPr lang="en-US" sz="2000" b="1" dirty="0"/>
              <a:t>a comprehensive understanding of environmental challenges </a:t>
            </a:r>
            <a:endParaRPr lang="en-US" sz="2000" b="1" dirty="0" smtClean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101219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Unit 1 </a:t>
            </a:r>
            <a:r>
              <a:rPr lang="en-US" b="1" dirty="0" smtClean="0"/>
              <a:t>Reflection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Engaging </a:t>
            </a:r>
            <a:r>
              <a:rPr lang="en-US" dirty="0"/>
              <a:t>in sustainability-related activities, </a:t>
            </a:r>
            <a:r>
              <a:rPr lang="en-US" dirty="0" smtClean="0"/>
              <a:t>enhances </a:t>
            </a:r>
            <a:r>
              <a:rPr lang="en-US" dirty="0"/>
              <a:t>leadership skills, understanding, and inspires action in my educational </a:t>
            </a:r>
            <a:r>
              <a:rPr lang="en-US" dirty="0" smtClean="0"/>
              <a:t>journey</a:t>
            </a:r>
          </a:p>
          <a:p>
            <a:r>
              <a:rPr lang="en-US" dirty="0"/>
              <a:t>P</a:t>
            </a:r>
            <a:r>
              <a:rPr lang="en-US" dirty="0" smtClean="0"/>
              <a:t>rioritizing </a:t>
            </a:r>
            <a:r>
              <a:rPr lang="en-US" dirty="0"/>
              <a:t>sustainable practices in my personal life, embracing ethically sourced, locally produced, and environmentally friendly </a:t>
            </a:r>
            <a:r>
              <a:rPr lang="en-US" dirty="0" smtClean="0"/>
              <a:t>products</a:t>
            </a:r>
          </a:p>
          <a:p>
            <a:r>
              <a:rPr lang="en-US" dirty="0"/>
              <a:t>By supporting businesses that prioritize sustainability, I contribute to a more sustainable economy</a:t>
            </a:r>
            <a:endParaRPr lang="en-US" dirty="0" smtClean="0"/>
          </a:p>
          <a:p>
            <a:r>
              <a:rPr lang="en-US" dirty="0"/>
              <a:t>I have witnessed the growing awareness and emphasis placed on sustainability in my workplace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178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2 Creative Solutions</a:t>
            </a:r>
            <a:br>
              <a:rPr lang="en-US" dirty="0" smtClean="0"/>
            </a:br>
            <a:r>
              <a:rPr lang="en-US" dirty="0" smtClean="0"/>
              <a:t>Topic Change making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That </a:t>
            </a:r>
            <a:r>
              <a:rPr lang="en-US" dirty="0"/>
              <a:t>workplace change making is vital for creating value for customers, stakeholders, and society </a:t>
            </a:r>
            <a:endParaRPr lang="en-US" dirty="0" smtClean="0"/>
          </a:p>
          <a:p>
            <a:r>
              <a:rPr lang="en-US" dirty="0"/>
              <a:t>B</a:t>
            </a:r>
            <a:r>
              <a:rPr lang="en-US" dirty="0" smtClean="0"/>
              <a:t>y cultivating a culture that embraces innovation, new ideas, and continuous improvement</a:t>
            </a:r>
          </a:p>
          <a:p>
            <a:r>
              <a:rPr lang="en-US" dirty="0"/>
              <a:t>E</a:t>
            </a:r>
            <a:r>
              <a:rPr lang="en-US" dirty="0" smtClean="0"/>
              <a:t>ngage in dialogue to create value by actively listening, gathering feedback, and improving processes</a:t>
            </a:r>
          </a:p>
          <a:p>
            <a:r>
              <a:rPr lang="en-US" dirty="0" smtClean="0"/>
              <a:t>Workplace change involves sustainability practices, minimizing environmental impact, and reducing waste to create value</a:t>
            </a:r>
          </a:p>
          <a:p>
            <a:r>
              <a:rPr lang="en-US" dirty="0"/>
              <a:t>changing with personal and community change through volunteering, supporting local initiatives, and collaborating with like-minded </a:t>
            </a:r>
            <a:r>
              <a:rPr lang="en-US" dirty="0" smtClean="0"/>
              <a:t>individuals</a:t>
            </a:r>
          </a:p>
          <a:p>
            <a:r>
              <a:rPr lang="en-US" dirty="0"/>
              <a:t>E</a:t>
            </a:r>
            <a:r>
              <a:rPr lang="en-US" dirty="0" smtClean="0"/>
              <a:t>ducational institutes promote change through curriculum promoting critical thinking, creativity, problem-solving, and collaborative learning.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520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Unit 2 Reflection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</a:t>
            </a:r>
            <a:r>
              <a:rPr lang="en-US" dirty="0" smtClean="0"/>
              <a:t>eflection received of change making in the workplace, personal life, and educational institution has been emphasized</a:t>
            </a:r>
          </a:p>
          <a:p>
            <a:r>
              <a:rPr lang="en-US" dirty="0"/>
              <a:t>I</a:t>
            </a:r>
            <a:r>
              <a:rPr lang="en-US" dirty="0" smtClean="0"/>
              <a:t>nnovation, sustainability, community engagement, and personal growth, requiring dedication, empathy, and a commitment to positively impact</a:t>
            </a:r>
          </a:p>
          <a:p>
            <a:r>
              <a:rPr lang="en-US" dirty="0"/>
              <a:t>I</a:t>
            </a:r>
            <a:r>
              <a:rPr lang="en-US" dirty="0" smtClean="0"/>
              <a:t>nspired me to embrace change, nurture skills, and contribute to society's betterment</a:t>
            </a:r>
          </a:p>
          <a:p>
            <a:r>
              <a:rPr lang="en-US" dirty="0" smtClean="0"/>
              <a:t>Even small actions can make a significant difference, shaping a brighter future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641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Unit 3 </a:t>
            </a:r>
            <a:r>
              <a:rPr lang="en-US" b="1" dirty="0" err="1" smtClean="0"/>
              <a:t>Mobilising</a:t>
            </a:r>
            <a:r>
              <a:rPr lang="en-US" b="1" dirty="0" smtClean="0"/>
              <a:t> Support</a:t>
            </a:r>
            <a:br>
              <a:rPr lang="en-US" b="1" dirty="0" smtClean="0"/>
            </a:br>
            <a:r>
              <a:rPr lang="en-US" b="1" dirty="0" smtClean="0"/>
              <a:t>Topic Be In It To Win It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Understanding </a:t>
            </a:r>
            <a:r>
              <a:rPr lang="en-US" dirty="0"/>
              <a:t>the value of marketing through social media </a:t>
            </a:r>
            <a:r>
              <a:rPr lang="en-US" dirty="0" smtClean="0"/>
              <a:t>channels</a:t>
            </a:r>
          </a:p>
          <a:p>
            <a:r>
              <a:rPr lang="en-US" dirty="0"/>
              <a:t>D</a:t>
            </a:r>
            <a:r>
              <a:rPr lang="en-US" dirty="0" smtClean="0"/>
              <a:t>eveloping a professional persona</a:t>
            </a:r>
          </a:p>
          <a:p>
            <a:r>
              <a:rPr lang="en-US" dirty="0"/>
              <a:t>B</a:t>
            </a:r>
            <a:r>
              <a:rPr lang="en-US" dirty="0" smtClean="0"/>
              <a:t>uilding a professional network on LinkedIn</a:t>
            </a:r>
          </a:p>
          <a:p>
            <a:r>
              <a:rPr lang="en-US" dirty="0"/>
              <a:t>I</a:t>
            </a:r>
            <a:r>
              <a:rPr lang="en-US" dirty="0" smtClean="0"/>
              <a:t>dentify benefits of marketing and its impact on a professional career</a:t>
            </a:r>
          </a:p>
          <a:p>
            <a:r>
              <a:rPr lang="en-US" dirty="0"/>
              <a:t>H</a:t>
            </a:r>
            <a:r>
              <a:rPr lang="en-US" dirty="0" smtClean="0"/>
              <a:t>ighlighting the global connection humans have experienced with technology</a:t>
            </a:r>
          </a:p>
          <a:p>
            <a:r>
              <a:rPr lang="en-US" dirty="0"/>
              <a:t>Smartphones serve as a global </a:t>
            </a:r>
            <a:r>
              <a:rPr lang="en-US" dirty="0" smtClean="0"/>
              <a:t>switchboard</a:t>
            </a:r>
          </a:p>
          <a:p>
            <a:r>
              <a:rPr lang="en-US" dirty="0" smtClean="0"/>
              <a:t>Enhancing personal </a:t>
            </a:r>
            <a:r>
              <a:rPr lang="en-US" dirty="0"/>
              <a:t>identity through </a:t>
            </a:r>
            <a:r>
              <a:rPr lang="en-US" dirty="0" smtClean="0"/>
              <a:t>Facebook</a:t>
            </a:r>
            <a:r>
              <a:rPr lang="en-US" dirty="0"/>
              <a:t>, </a:t>
            </a:r>
            <a:r>
              <a:rPr lang="en-US" dirty="0" err="1"/>
              <a:t>WhatsApp</a:t>
            </a:r>
            <a:r>
              <a:rPr lang="en-US" dirty="0"/>
              <a:t>, </a:t>
            </a:r>
            <a:r>
              <a:rPr lang="en-US" dirty="0" smtClean="0"/>
              <a:t>&amp; </a:t>
            </a:r>
            <a:r>
              <a:rPr lang="en-US" dirty="0"/>
              <a:t>YouTube 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0062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Unit 3, Transformative role of social media in marketing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With 2.47 billion users, </a:t>
            </a:r>
            <a:r>
              <a:rPr lang="en-US" dirty="0" smtClean="0"/>
              <a:t>social media </a:t>
            </a:r>
            <a:r>
              <a:rPr lang="en-US" dirty="0"/>
              <a:t>connects people globally and opens doors for </a:t>
            </a:r>
            <a:r>
              <a:rPr lang="en-US" dirty="0" smtClean="0"/>
              <a:t>businesses (</a:t>
            </a:r>
            <a:r>
              <a:rPr lang="en-US" dirty="0"/>
              <a:t>Teresa </a:t>
            </a:r>
            <a:r>
              <a:rPr lang="en-US" dirty="0" smtClean="0"/>
              <a:t>Heath-</a:t>
            </a:r>
            <a:r>
              <a:rPr lang="en-US" dirty="0" err="1" smtClean="0"/>
              <a:t>Wareing</a:t>
            </a:r>
            <a:r>
              <a:rPr lang="en-US" dirty="0" smtClean="0"/>
              <a:t>)</a:t>
            </a:r>
          </a:p>
          <a:p>
            <a:r>
              <a:rPr lang="en-US" dirty="0"/>
              <a:t>Social media enhances communication, enables users to share experiences, and helps companies target potential </a:t>
            </a:r>
            <a:r>
              <a:rPr lang="en-US" dirty="0" smtClean="0"/>
              <a:t>customers</a:t>
            </a:r>
          </a:p>
          <a:p>
            <a:r>
              <a:rPr lang="en-US" dirty="0"/>
              <a:t>S</a:t>
            </a:r>
            <a:r>
              <a:rPr lang="en-US" dirty="0" smtClean="0"/>
              <a:t>tudents discuss career opportunities in social groups</a:t>
            </a:r>
          </a:p>
          <a:p>
            <a:r>
              <a:rPr lang="en-US" dirty="0"/>
              <a:t>Viral marketing, where people create profiles on social media tools, generates millions of </a:t>
            </a:r>
            <a:r>
              <a:rPr lang="en-US" dirty="0" smtClean="0"/>
              <a:t>views</a:t>
            </a:r>
          </a:p>
          <a:p>
            <a:r>
              <a:rPr lang="en-US" dirty="0" smtClean="0"/>
              <a:t>In my personal use the most, Facebook</a:t>
            </a:r>
            <a:r>
              <a:rPr lang="en-US" dirty="0"/>
              <a:t>, </a:t>
            </a:r>
            <a:r>
              <a:rPr lang="en-US" dirty="0" err="1"/>
              <a:t>WhatsApp</a:t>
            </a:r>
            <a:r>
              <a:rPr lang="en-US" dirty="0"/>
              <a:t>, YouTube, LinkedIn, </a:t>
            </a:r>
            <a:r>
              <a:rPr lang="en-US" dirty="0" smtClean="0"/>
              <a:t>etc. I consider using </a:t>
            </a:r>
            <a:r>
              <a:rPr lang="en-US" dirty="0" err="1" smtClean="0"/>
              <a:t>scribd</a:t>
            </a:r>
            <a:r>
              <a:rPr lang="en-US" dirty="0" smtClean="0"/>
              <a:t>, twitter, and not going to use </a:t>
            </a:r>
            <a:r>
              <a:rPr lang="en-US" dirty="0" err="1" smtClean="0"/>
              <a:t>use</a:t>
            </a:r>
            <a:r>
              <a:rPr lang="en-US" dirty="0" smtClean="0"/>
              <a:t> </a:t>
            </a:r>
            <a:r>
              <a:rPr lang="en-US" dirty="0" err="1" smtClean="0"/>
              <a:t>tiktok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0510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9184118" cy="13208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Unit 3, Social media I use the most, consider to use and not going to use posted on the forum </a:t>
            </a:r>
            <a:endParaRPr lang="en-US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200" y="1847397"/>
            <a:ext cx="4617474" cy="4351338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4693674" y="1847397"/>
            <a:ext cx="5731510" cy="4046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805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Unit 3, Developing </a:t>
            </a:r>
            <a:r>
              <a:rPr lang="en-US" b="1" dirty="0"/>
              <a:t>a professional persona for effective online and face-to-face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significance of digital footprints</a:t>
            </a:r>
          </a:p>
          <a:p>
            <a:r>
              <a:rPr lang="en-US" dirty="0" smtClean="0"/>
              <a:t>Must  maintain separate personal and professional profiles, delete </a:t>
            </a:r>
            <a:r>
              <a:rPr lang="en-US" dirty="0"/>
              <a:t>irrelevant content, and </a:t>
            </a:r>
            <a:r>
              <a:rPr lang="en-US" dirty="0" smtClean="0"/>
              <a:t>review privacy settings</a:t>
            </a:r>
          </a:p>
          <a:p>
            <a:r>
              <a:rPr lang="en-US" dirty="0" smtClean="0"/>
              <a:t>For profile, make </a:t>
            </a:r>
            <a:r>
              <a:rPr lang="en-US" dirty="0"/>
              <a:t>a good impression, </a:t>
            </a:r>
            <a:r>
              <a:rPr lang="en-US" dirty="0" smtClean="0"/>
              <a:t>maintain </a:t>
            </a:r>
            <a:r>
              <a:rPr lang="en-US" dirty="0"/>
              <a:t>up-to-date information, and </a:t>
            </a:r>
            <a:r>
              <a:rPr lang="en-US" dirty="0" smtClean="0"/>
              <a:t>create an acceptable portfolio</a:t>
            </a:r>
          </a:p>
          <a:p>
            <a:r>
              <a:rPr lang="en-US" dirty="0"/>
              <a:t>D</a:t>
            </a:r>
            <a:r>
              <a:rPr lang="en-US" dirty="0" smtClean="0"/>
              <a:t>eveloping a professional persona leads to branding oneself</a:t>
            </a:r>
          </a:p>
          <a:p>
            <a:r>
              <a:rPr lang="en-US" dirty="0" smtClean="0"/>
              <a:t>Investing in ourselves and improving our intellect is crucial for success</a:t>
            </a:r>
          </a:p>
          <a:p>
            <a:r>
              <a:rPr lang="en-US" dirty="0" smtClean="0"/>
              <a:t>A </a:t>
            </a:r>
            <a:r>
              <a:rPr lang="en-US" dirty="0"/>
              <a:t>bad impression lasts </a:t>
            </a:r>
            <a:r>
              <a:rPr lang="en-US" dirty="0" smtClean="0"/>
              <a:t>longer, leaving </a:t>
            </a:r>
            <a:r>
              <a:rPr lang="en-US" dirty="0"/>
              <a:t>a positive first impression is </a:t>
            </a:r>
            <a:r>
              <a:rPr lang="en-US" dirty="0" smtClean="0"/>
              <a:t>key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856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Unit 3, Creating a powerful LinkedIn profile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3600" dirty="0" smtClean="0"/>
              <a:t>LinkedIn </a:t>
            </a:r>
            <a:r>
              <a:rPr lang="en-US" sz="3600" dirty="0"/>
              <a:t>a reputable social networking site that connects people from various </a:t>
            </a:r>
            <a:r>
              <a:rPr lang="en-US" sz="3600" dirty="0" smtClean="0"/>
              <a:t>occupations</a:t>
            </a:r>
          </a:p>
          <a:p>
            <a:r>
              <a:rPr lang="en-US" sz="3600" dirty="0" smtClean="0"/>
              <a:t>Shares </a:t>
            </a:r>
            <a:r>
              <a:rPr lang="en-US" sz="3600" dirty="0"/>
              <a:t>professional views, and offers job </a:t>
            </a:r>
            <a:r>
              <a:rPr lang="en-US" sz="3600" dirty="0" smtClean="0"/>
              <a:t>opportunities</a:t>
            </a:r>
          </a:p>
          <a:p>
            <a:r>
              <a:rPr lang="en-US" sz="3600" dirty="0" smtClean="0"/>
              <a:t>Write in a first-person narrative, highlight work experience, bullets, and visibility settings can help connect individuals with positive change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520594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Unit 3 Reflection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z="3600" dirty="0" smtClean="0"/>
              <a:t>The </a:t>
            </a:r>
            <a:r>
              <a:rPr lang="en-US" sz="3600" dirty="0"/>
              <a:t>b</a:t>
            </a:r>
            <a:r>
              <a:rPr lang="en-US" sz="3600" dirty="0" smtClean="0"/>
              <a:t>enefits of social media for professional career is multiple  </a:t>
            </a:r>
          </a:p>
          <a:p>
            <a:r>
              <a:rPr lang="en-US" sz="3600" dirty="0" smtClean="0"/>
              <a:t>Digital ID footprints show how the World sees you</a:t>
            </a:r>
          </a:p>
          <a:p>
            <a:r>
              <a:rPr lang="en-US" sz="3600" dirty="0" smtClean="0"/>
              <a:t>Upgrading LinkedIn </a:t>
            </a:r>
            <a:r>
              <a:rPr lang="en-US" sz="3600" dirty="0"/>
              <a:t>profile helped </a:t>
            </a:r>
            <a:r>
              <a:rPr lang="en-US" sz="3600" dirty="0" smtClean="0"/>
              <a:t>see </a:t>
            </a:r>
            <a:r>
              <a:rPr lang="en-US" sz="3600" dirty="0"/>
              <a:t>the digital world as an opportunity for career </a:t>
            </a:r>
            <a:r>
              <a:rPr lang="en-US" sz="3600" dirty="0" smtClean="0"/>
              <a:t>growth</a:t>
            </a:r>
          </a:p>
          <a:p>
            <a:r>
              <a:rPr lang="en-US" sz="3600" dirty="0" smtClean="0"/>
              <a:t>I plan to open a consultancy firm after graduation, using LinkedIn as a platform to approach clients</a:t>
            </a:r>
            <a:endParaRPr lang="en-US" sz="3600" dirty="0"/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0974038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Unit 4 Evaluation </a:t>
            </a:r>
            <a:br>
              <a:rPr lang="en-US" b="1" dirty="0" smtClean="0"/>
            </a:br>
            <a:r>
              <a:rPr lang="en-US" b="1" dirty="0" smtClean="0"/>
              <a:t>Topic Personal Evaluation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Assess learning from previous tasks</a:t>
            </a:r>
          </a:p>
          <a:p>
            <a:r>
              <a:rPr lang="en-US" dirty="0" smtClean="0"/>
              <a:t>Focus on project success, teamwork, and reflection</a:t>
            </a:r>
          </a:p>
          <a:p>
            <a:r>
              <a:rPr lang="en-US" dirty="0" smtClean="0"/>
              <a:t>Evaluate and highlights skills developed with sustainability, change making, collaboration, storytelling, and social media use</a:t>
            </a:r>
          </a:p>
          <a:p>
            <a:r>
              <a:rPr lang="en-US" dirty="0"/>
              <a:t>S</a:t>
            </a:r>
            <a:r>
              <a:rPr lang="en-US" dirty="0" smtClean="0"/>
              <a:t>uccess criteria include time, authentic resources, audience satisfaction, and meeting expected quality</a:t>
            </a:r>
          </a:p>
          <a:p>
            <a:r>
              <a:rPr lang="en-US" dirty="0"/>
              <a:t>D</a:t>
            </a:r>
            <a:r>
              <a:rPr lang="en-US" dirty="0" smtClean="0"/>
              <a:t>eveloped my idea to open a consultancy firm I will utilize social media, storytelling, collaboration, and workplace sustainability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86899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4, The skills I have developed posted in the Unit 4 Forum</a:t>
            </a:r>
            <a:endParaRPr lang="en-US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3372" y="1930400"/>
            <a:ext cx="6497934" cy="4512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7749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Unit 4, Change </a:t>
            </a:r>
            <a:r>
              <a:rPr lang="en-US" b="1" dirty="0"/>
              <a:t>maker ideas based on personal perception and the campaign's impact on others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410960"/>
            <a:ext cx="8596668" cy="3880773"/>
          </a:xfrm>
        </p:spPr>
        <p:txBody>
          <a:bodyPr>
            <a:normAutofit/>
          </a:bodyPr>
          <a:lstStyle/>
          <a:p>
            <a:r>
              <a:rPr lang="en-US" dirty="0"/>
              <a:t>Taking an example of an essay marking </a:t>
            </a:r>
            <a:r>
              <a:rPr lang="en-US" dirty="0" smtClean="0"/>
              <a:t>by the tutor</a:t>
            </a:r>
          </a:p>
          <a:p>
            <a:r>
              <a:rPr lang="en-US" dirty="0" smtClean="0"/>
              <a:t>What gives personal satisfaction, highest marks, tutor feedback or completion of the task?</a:t>
            </a:r>
          </a:p>
          <a:p>
            <a:r>
              <a:rPr lang="en-US" dirty="0"/>
              <a:t>I can find personal satisfaction after completing the essay and reflecting on lessons </a:t>
            </a:r>
            <a:r>
              <a:rPr lang="en-US" dirty="0" smtClean="0"/>
              <a:t>learned</a:t>
            </a:r>
          </a:p>
          <a:p>
            <a:r>
              <a:rPr lang="en-US" dirty="0"/>
              <a:t>T</a:t>
            </a:r>
            <a:r>
              <a:rPr lang="en-US" dirty="0" smtClean="0"/>
              <a:t>he relationship between difficulty and success rate in gaming</a:t>
            </a:r>
          </a:p>
          <a:p>
            <a:r>
              <a:rPr lang="en-US" dirty="0" smtClean="0"/>
              <a:t>Highlights </a:t>
            </a:r>
            <a:r>
              <a:rPr lang="en-US" dirty="0"/>
              <a:t>that task-based games provide self-experience and </a:t>
            </a:r>
            <a:r>
              <a:rPr lang="en-US" dirty="0" smtClean="0"/>
              <a:t>competence</a:t>
            </a:r>
          </a:p>
          <a:p>
            <a:r>
              <a:rPr lang="en-US" dirty="0"/>
              <a:t>I find satisfaction in completing </a:t>
            </a:r>
            <a:r>
              <a:rPr lang="en-US" dirty="0" smtClean="0"/>
              <a:t>tasks, </a:t>
            </a:r>
            <a:r>
              <a:rPr lang="en-US" dirty="0"/>
              <a:t>meeting commitments, being honest, and maintaining inner peace</a:t>
            </a:r>
          </a:p>
        </p:txBody>
      </p:sp>
    </p:spTree>
    <p:extLst>
      <p:ext uri="{BB962C8B-B14F-4D97-AF65-F5344CB8AC3E}">
        <p14:creationId xmlns:p14="http://schemas.microsoft.com/office/powerpoint/2010/main" val="41565326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Unit 4, Evaluating </a:t>
            </a:r>
            <a:r>
              <a:rPr lang="en-US" b="1" dirty="0"/>
              <a:t>one's ability to work effectively with others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800" dirty="0" smtClean="0"/>
              <a:t>I have attempted the OCEAN test, conducted by Truity.com</a:t>
            </a:r>
          </a:p>
          <a:p>
            <a:r>
              <a:rPr lang="en-US" sz="2800" dirty="0" smtClean="0"/>
              <a:t>My score 90% openness, 79% conscientiousness, 83% agreeableness, and 29% neuroticism. </a:t>
            </a:r>
          </a:p>
          <a:p>
            <a:r>
              <a:rPr lang="en-US" sz="2800" dirty="0" smtClean="0"/>
              <a:t>My score indicates a strong ability to work well with others</a:t>
            </a:r>
          </a:p>
          <a:p>
            <a:r>
              <a:rPr lang="en-US" sz="2800" dirty="0" smtClean="0"/>
              <a:t>Ensures my previous </a:t>
            </a:r>
            <a:r>
              <a:rPr lang="en-US" sz="2800" dirty="0"/>
              <a:t>experience as a cooperative team member.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621098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Unit 4 REFLECTION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</a:t>
            </a:r>
            <a:r>
              <a:rPr lang="en-US" dirty="0" smtClean="0"/>
              <a:t>rovided </a:t>
            </a:r>
            <a:r>
              <a:rPr lang="en-US" dirty="0"/>
              <a:t>multiple reflections, enabling me to revise my previous tasks and </a:t>
            </a:r>
            <a:r>
              <a:rPr lang="en-US" dirty="0" smtClean="0"/>
              <a:t>skills </a:t>
            </a:r>
          </a:p>
          <a:p>
            <a:r>
              <a:rPr lang="en-US" dirty="0" smtClean="0"/>
              <a:t>Measured </a:t>
            </a:r>
            <a:r>
              <a:rPr lang="en-US" dirty="0"/>
              <a:t>my success in projects, and reevaluate my plan to open a consultancy firm after </a:t>
            </a:r>
            <a:r>
              <a:rPr lang="en-US" dirty="0" smtClean="0"/>
              <a:t>graduation</a:t>
            </a:r>
          </a:p>
          <a:p>
            <a:r>
              <a:rPr lang="en-US" dirty="0" smtClean="0"/>
              <a:t>Observed </a:t>
            </a:r>
            <a:r>
              <a:rPr lang="en-US" dirty="0"/>
              <a:t>my arrangements satisfactory and found myself successful in </a:t>
            </a:r>
            <a:r>
              <a:rPr lang="en-US" dirty="0" smtClean="0"/>
              <a:t>completing </a:t>
            </a:r>
            <a:r>
              <a:rPr lang="en-US" dirty="0"/>
              <a:t>tasks </a:t>
            </a:r>
            <a:r>
              <a:rPr lang="en-US" dirty="0" smtClean="0"/>
              <a:t>accordingly</a:t>
            </a:r>
          </a:p>
          <a:p>
            <a:r>
              <a:rPr lang="en-US" dirty="0"/>
              <a:t>A</a:t>
            </a:r>
            <a:r>
              <a:rPr lang="en-US" dirty="0" smtClean="0"/>
              <a:t>ssessed satisfaction levels, revealing a more comfortable environment</a:t>
            </a:r>
          </a:p>
          <a:p>
            <a:r>
              <a:rPr lang="en-US" dirty="0" smtClean="0"/>
              <a:t>OCEAN personality trait test helped self-actualize creative, intellectual, and social potential</a:t>
            </a:r>
          </a:p>
          <a:p>
            <a:r>
              <a:rPr lang="en-US" dirty="0" smtClean="0"/>
              <a:t>Accelerated </a:t>
            </a:r>
            <a:r>
              <a:rPr lang="en-US" dirty="0"/>
              <a:t>me towards new heights and provided a vision for thinking out of the box</a:t>
            </a:r>
          </a:p>
        </p:txBody>
      </p:sp>
    </p:spTree>
    <p:extLst>
      <p:ext uri="{BB962C8B-B14F-4D97-AF65-F5344CB8AC3E}">
        <p14:creationId xmlns:p14="http://schemas.microsoft.com/office/powerpoint/2010/main" val="2219917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References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98589"/>
            <a:ext cx="8596668" cy="5013097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b="1" dirty="0" err="1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Klimmt</a:t>
            </a: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Blake, C., Hefner, D., </a:t>
            </a:r>
            <a:r>
              <a:rPr lang="en-GB" sz="1400" b="1" dirty="0" err="1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Vorderer</a:t>
            </a: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and Roth, C. (2009) ‘Player Performance, Satisfaction, and Video Game Enjoyment’. </a:t>
            </a:r>
            <a:r>
              <a:rPr lang="en-GB" sz="1400" b="1" i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ICEC 5709, pp. 1–12, 2009</a:t>
            </a: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b="1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Ortiz, K. (2022) </a:t>
            </a:r>
            <a:r>
              <a:rPr lang="en-GB" sz="1400" b="1" i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 I Create a Good LinkedIn Profile?</a:t>
            </a: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b="1" u="sng" dirty="0" smtClean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https://www.linkedin.com/help/linkedin/answer/a554351</a:t>
            </a: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02-Jul-2023)</a:t>
            </a:r>
            <a:endParaRPr lang="en-US" b="1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Peters, T. (1999) </a:t>
            </a:r>
            <a:r>
              <a:rPr lang="en-GB" sz="1400" b="1" i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You 50 Fifty Ways to Transform Yourself from an “Employee” into a Brand That Shouts Distinction, Commitment, and Passion!</a:t>
            </a: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USA: Knopf.</a:t>
            </a:r>
            <a:endParaRPr lang="en-US" b="1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b="1" dirty="0" err="1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TEDx</a:t>
            </a: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Talk, (2018) </a:t>
            </a:r>
            <a:r>
              <a:rPr lang="en-GB" sz="1400" b="1" i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Social Media is changing the face of Marketing | Teresa Heath-</a:t>
            </a:r>
            <a:r>
              <a:rPr lang="en-GB" sz="1400" b="1" i="1" dirty="0" err="1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Wareing</a:t>
            </a:r>
            <a:r>
              <a:rPr lang="en-GB" sz="1400" b="1" i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| </a:t>
            </a:r>
            <a:r>
              <a:rPr lang="en-GB" sz="1400" b="1" i="1" dirty="0" err="1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TEDxTelford</a:t>
            </a:r>
            <a:r>
              <a:rPr lang="en-GB" sz="1400" b="1" i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[Video] Available at: </a:t>
            </a:r>
            <a:r>
              <a:rPr lang="en-GB" sz="1400" b="1" u="sng" dirty="0" smtClean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https://www.youtube.com/watch?v=ekPGf3QeBlE</a:t>
            </a: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02-Jul-2023)</a:t>
            </a:r>
            <a:endParaRPr lang="en-US" b="1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b="1" dirty="0" err="1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TEDx</a:t>
            </a: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Talk, (2016) </a:t>
            </a:r>
            <a:r>
              <a:rPr lang="en-GB" sz="1400" b="1" i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Do Your Digital Footprints Say About You? | Nicola Osborne | </a:t>
            </a:r>
            <a:r>
              <a:rPr lang="en-GB" sz="1400" b="1" i="1" dirty="0" err="1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TEDxYouth@Manchester</a:t>
            </a:r>
            <a:r>
              <a:rPr lang="en-GB" sz="1400" b="1" i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[Video] Available at: </a:t>
            </a:r>
            <a:r>
              <a:rPr lang="en-GB" sz="1400" b="1" u="sng" dirty="0" smtClean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https://www.youtube.com/watch?v=RVX8ZSAR4OY</a:t>
            </a:r>
            <a:r>
              <a:rPr lang="en-GB" sz="14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02-Jul-2023)</a:t>
            </a:r>
            <a:endParaRPr lang="en-US" b="1" dirty="0" smtClean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409843161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295</TotalTime>
  <Words>1185</Words>
  <Application>Microsoft Office PowerPoint</Application>
  <PresentationFormat>Widescreen</PresentationFormat>
  <Paragraphs>93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Times New Roman</vt:lpstr>
      <vt:lpstr>Trebuchet MS</vt:lpstr>
      <vt:lpstr>Wingdings 3</vt:lpstr>
      <vt:lpstr>Facet</vt:lpstr>
      <vt:lpstr>PowerPoint Presentation</vt:lpstr>
      <vt:lpstr>Unit 1 Ideas and Values Topic workplace sustainability</vt:lpstr>
      <vt:lpstr>Unit 1 Reflection </vt:lpstr>
      <vt:lpstr>Unit 2 Creative Solutions Topic Change making</vt:lpstr>
      <vt:lpstr>Unit 2 Reflection</vt:lpstr>
      <vt:lpstr>Unit 3 Mobilising Support Topic Be In It To Win It</vt:lpstr>
      <vt:lpstr>Unit 3, Transformative role of social media in marketing</vt:lpstr>
      <vt:lpstr>Unit 3, Social media I use the most, consider to use and not going to use posted on the forum </vt:lpstr>
      <vt:lpstr>Unit 3, Developing a professional persona for effective online and face-to-face communication</vt:lpstr>
      <vt:lpstr>Unit 3, Creating a powerful LinkedIn profile</vt:lpstr>
      <vt:lpstr>Unit 3 Reflection</vt:lpstr>
      <vt:lpstr>Unit 4 Evaluation  Topic Personal Evaluation</vt:lpstr>
      <vt:lpstr>Unit 4, The skills I have developed posted in the Unit 4 Forum</vt:lpstr>
      <vt:lpstr>Unit 4, Change maker ideas based on personal perception and the campaign's impact on others</vt:lpstr>
      <vt:lpstr>Unit 4, Evaluating one's ability to work effectively with others</vt:lpstr>
      <vt:lpstr>Unit 4 REFLECTION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Dell</cp:lastModifiedBy>
  <cp:revision>22</cp:revision>
  <dcterms:created xsi:type="dcterms:W3CDTF">2023-07-21T01:26:26Z</dcterms:created>
  <dcterms:modified xsi:type="dcterms:W3CDTF">2023-07-21T18:31:52Z</dcterms:modified>
</cp:coreProperties>
</file>