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6" r:id="rId4"/>
  </p:sldMasterIdLst>
  <p:notesMasterIdLst>
    <p:notesMasterId r:id="rId71"/>
  </p:notesMasterIdLst>
  <p:handoutMasterIdLst>
    <p:handoutMasterId r:id="rId72"/>
  </p:handoutMasterIdLst>
  <p:sldIdLst>
    <p:sldId id="256" r:id="rId5"/>
    <p:sldId id="394" r:id="rId6"/>
    <p:sldId id="401" r:id="rId7"/>
    <p:sldId id="465" r:id="rId8"/>
    <p:sldId id="466" r:id="rId9"/>
    <p:sldId id="304" r:id="rId10"/>
    <p:sldId id="294" r:id="rId11"/>
    <p:sldId id="367" r:id="rId12"/>
    <p:sldId id="372" r:id="rId13"/>
    <p:sldId id="443" r:id="rId14"/>
    <p:sldId id="399" r:id="rId15"/>
    <p:sldId id="310" r:id="rId16"/>
    <p:sldId id="257" r:id="rId17"/>
    <p:sldId id="476" r:id="rId18"/>
    <p:sldId id="477" r:id="rId19"/>
    <p:sldId id="478" r:id="rId20"/>
    <p:sldId id="479" r:id="rId21"/>
    <p:sldId id="481" r:id="rId22"/>
    <p:sldId id="480" r:id="rId23"/>
    <p:sldId id="312" r:id="rId24"/>
    <p:sldId id="311" r:id="rId25"/>
    <p:sldId id="470" r:id="rId26"/>
    <p:sldId id="471" r:id="rId27"/>
    <p:sldId id="258" r:id="rId28"/>
    <p:sldId id="278" r:id="rId29"/>
    <p:sldId id="273" r:id="rId30"/>
    <p:sldId id="270" r:id="rId31"/>
    <p:sldId id="271" r:id="rId32"/>
    <p:sldId id="266" r:id="rId33"/>
    <p:sldId id="267" r:id="rId34"/>
    <p:sldId id="269" r:id="rId35"/>
    <p:sldId id="272" r:id="rId36"/>
    <p:sldId id="275" r:id="rId37"/>
    <p:sldId id="277" r:id="rId38"/>
    <p:sldId id="276" r:id="rId39"/>
    <p:sldId id="482" r:id="rId40"/>
    <p:sldId id="279" r:id="rId41"/>
    <p:sldId id="280" r:id="rId42"/>
    <p:sldId id="395" r:id="rId43"/>
    <p:sldId id="259" r:id="rId44"/>
    <p:sldId id="261" r:id="rId45"/>
    <p:sldId id="260" r:id="rId46"/>
    <p:sldId id="400" r:id="rId47"/>
    <p:sldId id="263" r:id="rId48"/>
    <p:sldId id="264" r:id="rId49"/>
    <p:sldId id="396" r:id="rId50"/>
    <p:sldId id="397" r:id="rId51"/>
    <p:sldId id="472" r:id="rId52"/>
    <p:sldId id="283" r:id="rId53"/>
    <p:sldId id="289" r:id="rId54"/>
    <p:sldId id="287" r:id="rId55"/>
    <p:sldId id="282" r:id="rId56"/>
    <p:sldId id="473" r:id="rId57"/>
    <p:sldId id="290" r:id="rId58"/>
    <p:sldId id="281" r:id="rId59"/>
    <p:sldId id="474" r:id="rId60"/>
    <p:sldId id="284" r:id="rId61"/>
    <p:sldId id="475" r:id="rId62"/>
    <p:sldId id="406" r:id="rId63"/>
    <p:sldId id="398" r:id="rId64"/>
    <p:sldId id="383" r:id="rId65"/>
    <p:sldId id="439" r:id="rId66"/>
    <p:sldId id="462" r:id="rId67"/>
    <p:sldId id="392" r:id="rId68"/>
    <p:sldId id="441" r:id="rId69"/>
    <p:sldId id="451"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347BEB-C982-49ED-BD60-431352D12D7A}" v="954" dt="2024-04-23T10:53:49.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B2347BEB-C982-49ED-BD60-431352D12D7A}"/>
    <pc:docChg chg="undo redo custSel addSld delSld modSld sldOrd">
      <pc:chgData name="Deborah Jenkins" userId="3cd02ba5-e528-4585-978d-4fde2b47730a" providerId="ADAL" clId="{B2347BEB-C982-49ED-BD60-431352D12D7A}" dt="2024-04-23T10:53:49.089" v="2243"/>
      <pc:docMkLst>
        <pc:docMk/>
      </pc:docMkLst>
      <pc:sldChg chg="addSp delSp modSp mod">
        <pc:chgData name="Deborah Jenkins" userId="3cd02ba5-e528-4585-978d-4fde2b47730a" providerId="ADAL" clId="{B2347BEB-C982-49ED-BD60-431352D12D7A}" dt="2024-04-22T10:07:44.040" v="1209" actId="1076"/>
        <pc:sldMkLst>
          <pc:docMk/>
          <pc:sldMk cId="969913422" sldId="256"/>
        </pc:sldMkLst>
        <pc:spChg chg="del mod">
          <ac:chgData name="Deborah Jenkins" userId="3cd02ba5-e528-4585-978d-4fde2b47730a" providerId="ADAL" clId="{B2347BEB-C982-49ED-BD60-431352D12D7A}" dt="2024-04-22T10:07:29.386" v="1197" actId="478"/>
          <ac:spMkLst>
            <pc:docMk/>
            <pc:sldMk cId="969913422" sldId="256"/>
            <ac:spMk id="2" creationId="{D4774D57-151E-4936-9AF4-E70073D4EB30}"/>
          </ac:spMkLst>
        </pc:spChg>
        <pc:spChg chg="add mod">
          <ac:chgData name="Deborah Jenkins" userId="3cd02ba5-e528-4585-978d-4fde2b47730a" providerId="ADAL" clId="{B2347BEB-C982-49ED-BD60-431352D12D7A}" dt="2024-04-22T10:07:36.126" v="1207" actId="5793"/>
          <ac:spMkLst>
            <pc:docMk/>
            <pc:sldMk cId="969913422" sldId="256"/>
            <ac:spMk id="6" creationId="{FEB4B504-84CD-350B-3B8E-15A436EFC910}"/>
          </ac:spMkLst>
        </pc:spChg>
        <pc:picChg chg="mod">
          <ac:chgData name="Deborah Jenkins" userId="3cd02ba5-e528-4585-978d-4fde2b47730a" providerId="ADAL" clId="{B2347BEB-C982-49ED-BD60-431352D12D7A}" dt="2024-04-22T10:07:44.040" v="1209" actId="1076"/>
          <ac:picMkLst>
            <pc:docMk/>
            <pc:sldMk cId="969913422" sldId="256"/>
            <ac:picMk id="5" creationId="{1D741830-4E4E-4CA5-B92A-047E598CB2CC}"/>
          </ac:picMkLst>
        </pc:picChg>
      </pc:sldChg>
      <pc:sldChg chg="addSp delSp modSp add mod modTransition">
        <pc:chgData name="Deborah Jenkins" userId="3cd02ba5-e528-4585-978d-4fde2b47730a" providerId="ADAL" clId="{B2347BEB-C982-49ED-BD60-431352D12D7A}" dt="2024-04-22T12:01:10.131" v="1474" actId="1076"/>
        <pc:sldMkLst>
          <pc:docMk/>
          <pc:sldMk cId="0" sldId="257"/>
        </pc:sldMkLst>
        <pc:spChg chg="mod">
          <ac:chgData name="Deborah Jenkins" userId="3cd02ba5-e528-4585-978d-4fde2b47730a" providerId="ADAL" clId="{B2347BEB-C982-49ED-BD60-431352D12D7A}" dt="2024-04-22T11:55:11.107" v="1421" actId="20577"/>
          <ac:spMkLst>
            <pc:docMk/>
            <pc:sldMk cId="0" sldId="257"/>
            <ac:spMk id="9218" creationId="{618B0FF8-0790-EE6E-262E-446FDF0D81D8}"/>
          </ac:spMkLst>
        </pc:spChg>
        <pc:spChg chg="mod">
          <ac:chgData name="Deborah Jenkins" userId="3cd02ba5-e528-4585-978d-4fde2b47730a" providerId="ADAL" clId="{B2347BEB-C982-49ED-BD60-431352D12D7A}" dt="2024-04-22T11:56:24.223" v="1424" actId="14100"/>
          <ac:spMkLst>
            <pc:docMk/>
            <pc:sldMk cId="0" sldId="257"/>
            <ac:spMk id="9219" creationId="{59C9A611-FCD9-51DC-DBE8-A7CB613CD74E}"/>
          </ac:spMkLst>
        </pc:spChg>
        <pc:picChg chg="add mod">
          <ac:chgData name="Deborah Jenkins" userId="3cd02ba5-e528-4585-978d-4fde2b47730a" providerId="ADAL" clId="{B2347BEB-C982-49ED-BD60-431352D12D7A}" dt="2024-04-22T11:59:54.214" v="1471" actId="1076"/>
          <ac:picMkLst>
            <pc:docMk/>
            <pc:sldMk cId="0" sldId="257"/>
            <ac:picMk id="2" creationId="{1EDA4958-16AE-653C-C23D-6D8504850C99}"/>
          </ac:picMkLst>
        </pc:picChg>
        <pc:picChg chg="add del mod">
          <ac:chgData name="Deborah Jenkins" userId="3cd02ba5-e528-4585-978d-4fde2b47730a" providerId="ADAL" clId="{B2347BEB-C982-49ED-BD60-431352D12D7A}" dt="2024-04-22T11:58:35.236" v="1441" actId="21"/>
          <ac:picMkLst>
            <pc:docMk/>
            <pc:sldMk cId="0" sldId="257"/>
            <ac:picMk id="3" creationId="{E32A18F8-D573-5AF5-1669-22B418EF01AA}"/>
          </ac:picMkLst>
        </pc:picChg>
        <pc:picChg chg="add mod">
          <ac:chgData name="Deborah Jenkins" userId="3cd02ba5-e528-4585-978d-4fde2b47730a" providerId="ADAL" clId="{B2347BEB-C982-49ED-BD60-431352D12D7A}" dt="2024-04-22T12:01:10.131" v="1474" actId="1076"/>
          <ac:picMkLst>
            <pc:docMk/>
            <pc:sldMk cId="0" sldId="257"/>
            <ac:picMk id="4" creationId="{48ABA754-5891-03BC-4D36-58092BE1E5CD}"/>
          </ac:picMkLst>
        </pc:picChg>
      </pc:sldChg>
      <pc:sldChg chg="modSp add mod">
        <pc:chgData name="Deborah Jenkins" userId="3cd02ba5-e528-4585-978d-4fde2b47730a" providerId="ADAL" clId="{B2347BEB-C982-49ED-BD60-431352D12D7A}" dt="2024-04-22T12:25:42.448" v="1820" actId="1076"/>
        <pc:sldMkLst>
          <pc:docMk/>
          <pc:sldMk cId="0" sldId="258"/>
        </pc:sldMkLst>
        <pc:spChg chg="mod">
          <ac:chgData name="Deborah Jenkins" userId="3cd02ba5-e528-4585-978d-4fde2b47730a" providerId="ADAL" clId="{B2347BEB-C982-49ED-BD60-431352D12D7A}" dt="2024-04-22T12:25:39.927" v="1819" actId="113"/>
          <ac:spMkLst>
            <pc:docMk/>
            <pc:sldMk cId="0" sldId="258"/>
            <ac:spMk id="11266" creationId="{363EF609-DF47-21D7-7EEF-43BCF06309AA}"/>
          </ac:spMkLst>
        </pc:spChg>
        <pc:spChg chg="mod">
          <ac:chgData name="Deborah Jenkins" userId="3cd02ba5-e528-4585-978d-4fde2b47730a" providerId="ADAL" clId="{B2347BEB-C982-49ED-BD60-431352D12D7A}" dt="2024-04-22T12:25:42.448" v="1820" actId="1076"/>
          <ac:spMkLst>
            <pc:docMk/>
            <pc:sldMk cId="0" sldId="258"/>
            <ac:spMk id="11267" creationId="{A6D7BAA6-3B8F-4072-9E45-6734E96E7702}"/>
          </ac:spMkLst>
        </pc:spChg>
      </pc:sldChg>
      <pc:sldChg chg="modSp add mod ord modAnim">
        <pc:chgData name="Deborah Jenkins" userId="3cd02ba5-e528-4585-978d-4fde2b47730a" providerId="ADAL" clId="{B2347BEB-C982-49ED-BD60-431352D12D7A}" dt="2024-04-22T12:27:55.458" v="1825"/>
        <pc:sldMkLst>
          <pc:docMk/>
          <pc:sldMk cId="0" sldId="259"/>
        </pc:sldMkLst>
        <pc:spChg chg="mod">
          <ac:chgData name="Deborah Jenkins" userId="3cd02ba5-e528-4585-978d-4fde2b47730a" providerId="ADAL" clId="{B2347BEB-C982-49ED-BD60-431352D12D7A}" dt="2024-04-22T12:11:49.707" v="1535" actId="27636"/>
          <ac:spMkLst>
            <pc:docMk/>
            <pc:sldMk cId="0" sldId="259"/>
            <ac:spMk id="5122" creationId="{52544A64-B7B8-BEEA-ACF6-220DB02AE84F}"/>
          </ac:spMkLst>
        </pc:spChg>
        <pc:spChg chg="mod">
          <ac:chgData name="Deborah Jenkins" userId="3cd02ba5-e528-4585-978d-4fde2b47730a" providerId="ADAL" clId="{B2347BEB-C982-49ED-BD60-431352D12D7A}" dt="2024-04-22T12:24:30.572" v="1805" actId="14100"/>
          <ac:spMkLst>
            <pc:docMk/>
            <pc:sldMk cId="0" sldId="259"/>
            <ac:spMk id="5123" creationId="{2D30E9E0-0511-F1F6-4C35-BF68D86697B7}"/>
          </ac:spMkLst>
        </pc:spChg>
      </pc:sldChg>
      <pc:sldChg chg="modSp add mod ord">
        <pc:chgData name="Deborah Jenkins" userId="3cd02ba5-e528-4585-978d-4fde2b47730a" providerId="ADAL" clId="{B2347BEB-C982-49ED-BD60-431352D12D7A}" dt="2024-04-22T12:27:55.458" v="1825"/>
        <pc:sldMkLst>
          <pc:docMk/>
          <pc:sldMk cId="0" sldId="260"/>
        </pc:sldMkLst>
        <pc:spChg chg="mod">
          <ac:chgData name="Deborah Jenkins" userId="3cd02ba5-e528-4585-978d-4fde2b47730a" providerId="ADAL" clId="{B2347BEB-C982-49ED-BD60-431352D12D7A}" dt="2024-04-22T12:24:51.294" v="1808" actId="1076"/>
          <ac:spMkLst>
            <pc:docMk/>
            <pc:sldMk cId="0" sldId="260"/>
            <ac:spMk id="7170" creationId="{773AE0BE-25CF-C72A-7BC7-B99A8304EBA8}"/>
          </ac:spMkLst>
        </pc:spChg>
        <pc:spChg chg="mod">
          <ac:chgData name="Deborah Jenkins" userId="3cd02ba5-e528-4585-978d-4fde2b47730a" providerId="ADAL" clId="{B2347BEB-C982-49ED-BD60-431352D12D7A}" dt="2024-04-22T12:24:54.528" v="1809" actId="1076"/>
          <ac:spMkLst>
            <pc:docMk/>
            <pc:sldMk cId="0" sldId="260"/>
            <ac:spMk id="7171" creationId="{D28B2C5D-EF6F-EFF5-8923-4F45F97C992C}"/>
          </ac:spMkLst>
        </pc:spChg>
      </pc:sldChg>
      <pc:sldChg chg="modSp add mod ord">
        <pc:chgData name="Deborah Jenkins" userId="3cd02ba5-e528-4585-978d-4fde2b47730a" providerId="ADAL" clId="{B2347BEB-C982-49ED-BD60-431352D12D7A}" dt="2024-04-22T12:27:55.458" v="1825"/>
        <pc:sldMkLst>
          <pc:docMk/>
          <pc:sldMk cId="0" sldId="261"/>
        </pc:sldMkLst>
        <pc:spChg chg="mod">
          <ac:chgData name="Deborah Jenkins" userId="3cd02ba5-e528-4585-978d-4fde2b47730a" providerId="ADAL" clId="{B2347BEB-C982-49ED-BD60-431352D12D7A}" dt="2024-04-22T12:24:39.959" v="1806" actId="1076"/>
          <ac:spMkLst>
            <pc:docMk/>
            <pc:sldMk cId="0" sldId="261"/>
            <ac:spMk id="6146" creationId="{204D86CA-DF50-DF7F-B418-41A89C29535B}"/>
          </ac:spMkLst>
        </pc:spChg>
        <pc:spChg chg="mod">
          <ac:chgData name="Deborah Jenkins" userId="3cd02ba5-e528-4585-978d-4fde2b47730a" providerId="ADAL" clId="{B2347BEB-C982-49ED-BD60-431352D12D7A}" dt="2024-04-22T12:24:42.467" v="1807" actId="1076"/>
          <ac:spMkLst>
            <pc:docMk/>
            <pc:sldMk cId="0" sldId="261"/>
            <ac:spMk id="6147" creationId="{E0E58E90-09B4-6506-5641-73CE525B8003}"/>
          </ac:spMkLst>
        </pc:spChg>
      </pc:sldChg>
      <pc:sldChg chg="modSp add mod ord">
        <pc:chgData name="Deborah Jenkins" userId="3cd02ba5-e528-4585-978d-4fde2b47730a" providerId="ADAL" clId="{B2347BEB-C982-49ED-BD60-431352D12D7A}" dt="2024-04-22T12:27:55.458" v="1825"/>
        <pc:sldMkLst>
          <pc:docMk/>
          <pc:sldMk cId="0" sldId="263"/>
        </pc:sldMkLst>
        <pc:spChg chg="mod">
          <ac:chgData name="Deborah Jenkins" userId="3cd02ba5-e528-4585-978d-4fde2b47730a" providerId="ADAL" clId="{B2347BEB-C982-49ED-BD60-431352D12D7A}" dt="2024-04-22T12:25:09.184" v="1812" actId="113"/>
          <ac:spMkLst>
            <pc:docMk/>
            <pc:sldMk cId="0" sldId="263"/>
            <ac:spMk id="9218" creationId="{DC4C7314-2262-B67C-A2C5-4129C721775D}"/>
          </ac:spMkLst>
        </pc:spChg>
        <pc:spChg chg="mod">
          <ac:chgData name="Deborah Jenkins" userId="3cd02ba5-e528-4585-978d-4fde2b47730a" providerId="ADAL" clId="{B2347BEB-C982-49ED-BD60-431352D12D7A}" dt="2024-04-22T12:25:26.242" v="1815" actId="1076"/>
          <ac:spMkLst>
            <pc:docMk/>
            <pc:sldMk cId="0" sldId="263"/>
            <ac:spMk id="9219" creationId="{864C11FA-72BC-B8E8-23BA-D4EBA144387E}"/>
          </ac:spMkLst>
        </pc:spChg>
      </pc:sldChg>
      <pc:sldChg chg="modSp add mod ord">
        <pc:chgData name="Deborah Jenkins" userId="3cd02ba5-e528-4585-978d-4fde2b47730a" providerId="ADAL" clId="{B2347BEB-C982-49ED-BD60-431352D12D7A}" dt="2024-04-22T12:27:55.458" v="1825"/>
        <pc:sldMkLst>
          <pc:docMk/>
          <pc:sldMk cId="0" sldId="264"/>
        </pc:sldMkLst>
        <pc:spChg chg="mod">
          <ac:chgData name="Deborah Jenkins" userId="3cd02ba5-e528-4585-978d-4fde2b47730a" providerId="ADAL" clId="{B2347BEB-C982-49ED-BD60-431352D12D7A}" dt="2024-04-22T12:25:32.806" v="1817" actId="1076"/>
          <ac:spMkLst>
            <pc:docMk/>
            <pc:sldMk cId="0" sldId="264"/>
            <ac:spMk id="10242" creationId="{C9D6E075-21EC-1D21-DF7F-27344D1C3943}"/>
          </ac:spMkLst>
        </pc:spChg>
      </pc:sldChg>
      <pc:sldChg chg="modSp mod">
        <pc:chgData name="Deborah Jenkins" userId="3cd02ba5-e528-4585-978d-4fde2b47730a" providerId="ADAL" clId="{B2347BEB-C982-49ED-BD60-431352D12D7A}" dt="2024-04-19T09:41:29.851" v="1" actId="1076"/>
        <pc:sldMkLst>
          <pc:docMk/>
          <pc:sldMk cId="2822744592" sldId="270"/>
        </pc:sldMkLst>
        <pc:spChg chg="mod">
          <ac:chgData name="Deborah Jenkins" userId="3cd02ba5-e528-4585-978d-4fde2b47730a" providerId="ADAL" clId="{B2347BEB-C982-49ED-BD60-431352D12D7A}" dt="2024-04-19T09:41:28.361" v="0" actId="1076"/>
          <ac:spMkLst>
            <pc:docMk/>
            <pc:sldMk cId="2822744592" sldId="270"/>
            <ac:spMk id="3" creationId="{E6F329E8-C163-400D-AB4D-95FE32662CDE}"/>
          </ac:spMkLst>
        </pc:spChg>
        <pc:picChg chg="mod">
          <ac:chgData name="Deborah Jenkins" userId="3cd02ba5-e528-4585-978d-4fde2b47730a" providerId="ADAL" clId="{B2347BEB-C982-49ED-BD60-431352D12D7A}" dt="2024-04-19T09:41:29.851" v="1" actId="1076"/>
          <ac:picMkLst>
            <pc:docMk/>
            <pc:sldMk cId="2822744592" sldId="270"/>
            <ac:picMk id="4" creationId="{7E7E8474-ADEF-4DFB-8969-B49885A8F87D}"/>
          </ac:picMkLst>
        </pc:picChg>
      </pc:sldChg>
      <pc:sldChg chg="addSp delSp modSp mod ord">
        <pc:chgData name="Deborah Jenkins" userId="3cd02ba5-e528-4585-978d-4fde2b47730a" providerId="ADAL" clId="{B2347BEB-C982-49ED-BD60-431352D12D7A}" dt="2024-04-22T12:25:53.188" v="1822" actId="1076"/>
        <pc:sldMkLst>
          <pc:docMk/>
          <pc:sldMk cId="524223382" sldId="273"/>
        </pc:sldMkLst>
        <pc:spChg chg="mod">
          <ac:chgData name="Deborah Jenkins" userId="3cd02ba5-e528-4585-978d-4fde2b47730a" providerId="ADAL" clId="{B2347BEB-C982-49ED-BD60-431352D12D7A}" dt="2024-04-22T12:25:53.188" v="1822" actId="1076"/>
          <ac:spMkLst>
            <pc:docMk/>
            <pc:sldMk cId="524223382" sldId="273"/>
            <ac:spMk id="2" creationId="{D9F4BF2D-21E7-43D9-85E9-95595A0BC5F5}"/>
          </ac:spMkLst>
        </pc:spChg>
        <pc:spChg chg="add mod">
          <ac:chgData name="Deborah Jenkins" userId="3cd02ba5-e528-4585-978d-4fde2b47730a" providerId="ADAL" clId="{B2347BEB-C982-49ED-BD60-431352D12D7A}" dt="2024-04-22T12:25:50.588" v="1821" actId="1076"/>
          <ac:spMkLst>
            <pc:docMk/>
            <pc:sldMk cId="524223382" sldId="273"/>
            <ac:spMk id="5" creationId="{F7EEBC32-B4CD-74B3-2E30-7F674B135122}"/>
          </ac:spMkLst>
        </pc:spChg>
        <pc:picChg chg="del mod">
          <ac:chgData name="Deborah Jenkins" userId="3cd02ba5-e528-4585-978d-4fde2b47730a" providerId="ADAL" clId="{B2347BEB-C982-49ED-BD60-431352D12D7A}" dt="2024-04-19T09:56:37.568" v="49" actId="478"/>
          <ac:picMkLst>
            <pc:docMk/>
            <pc:sldMk cId="524223382" sldId="273"/>
            <ac:picMk id="4" creationId="{599879CA-9379-43B0-938E-4BA3FCEBD254}"/>
          </ac:picMkLst>
        </pc:picChg>
        <pc:picChg chg="add mod">
          <ac:chgData name="Deborah Jenkins" userId="3cd02ba5-e528-4585-978d-4fde2b47730a" providerId="ADAL" clId="{B2347BEB-C982-49ED-BD60-431352D12D7A}" dt="2024-04-19T09:59:01.026" v="57" actId="1076"/>
          <ac:picMkLst>
            <pc:docMk/>
            <pc:sldMk cId="524223382" sldId="273"/>
            <ac:picMk id="6" creationId="{56267147-74EB-E8FB-8843-D1CF98711169}"/>
          </ac:picMkLst>
        </pc:picChg>
        <pc:picChg chg="add mod modCrop">
          <ac:chgData name="Deborah Jenkins" userId="3cd02ba5-e528-4585-978d-4fde2b47730a" providerId="ADAL" clId="{B2347BEB-C982-49ED-BD60-431352D12D7A}" dt="2024-04-19T10:02:27.686" v="67" actId="1076"/>
          <ac:picMkLst>
            <pc:docMk/>
            <pc:sldMk cId="524223382" sldId="273"/>
            <ac:picMk id="8" creationId="{C25B7E08-28F1-3F99-DCD5-FA18AB1B7E11}"/>
          </ac:picMkLst>
        </pc:picChg>
      </pc:sldChg>
      <pc:sldChg chg="modSp mod">
        <pc:chgData name="Deborah Jenkins" userId="3cd02ba5-e528-4585-978d-4fde2b47730a" providerId="ADAL" clId="{B2347BEB-C982-49ED-BD60-431352D12D7A}" dt="2024-04-23T10:47:09.310" v="2236" actId="1076"/>
        <pc:sldMkLst>
          <pc:docMk/>
          <pc:sldMk cId="1965938412" sldId="276"/>
        </pc:sldMkLst>
        <pc:spChg chg="mod">
          <ac:chgData name="Deborah Jenkins" userId="3cd02ba5-e528-4585-978d-4fde2b47730a" providerId="ADAL" clId="{B2347BEB-C982-49ED-BD60-431352D12D7A}" dt="2024-04-19T09:42:03.403" v="2" actId="1076"/>
          <ac:spMkLst>
            <pc:docMk/>
            <pc:sldMk cId="1965938412" sldId="276"/>
            <ac:spMk id="2" creationId="{37AC58BE-4DC4-4271-8C2A-F04921F65041}"/>
          </ac:spMkLst>
        </pc:spChg>
        <pc:spChg chg="mod">
          <ac:chgData name="Deborah Jenkins" userId="3cd02ba5-e528-4585-978d-4fde2b47730a" providerId="ADAL" clId="{B2347BEB-C982-49ED-BD60-431352D12D7A}" dt="2024-04-23T10:47:09.310" v="2236" actId="1076"/>
          <ac:spMkLst>
            <pc:docMk/>
            <pc:sldMk cId="1965938412" sldId="276"/>
            <ac:spMk id="3" creationId="{4DABBE46-473C-41A0-93A2-2EDAFD289D56}"/>
          </ac:spMkLst>
        </pc:spChg>
      </pc:sldChg>
      <pc:sldChg chg="ord">
        <pc:chgData name="Deborah Jenkins" userId="3cd02ba5-e528-4585-978d-4fde2b47730a" providerId="ADAL" clId="{B2347BEB-C982-49ED-BD60-431352D12D7A}" dt="2024-04-23T10:44:45.828" v="2235"/>
        <pc:sldMkLst>
          <pc:docMk/>
          <pc:sldMk cId="2509058549" sldId="278"/>
        </pc:sldMkLst>
      </pc:sldChg>
      <pc:sldChg chg="modSp add mod ord">
        <pc:chgData name="Deborah Jenkins" userId="3cd02ba5-e528-4585-978d-4fde2b47730a" providerId="ADAL" clId="{B2347BEB-C982-49ED-BD60-431352D12D7A}" dt="2024-04-22T12:32:56.755" v="1894"/>
        <pc:sldMkLst>
          <pc:docMk/>
          <pc:sldMk cId="0" sldId="281"/>
        </pc:sldMkLst>
        <pc:spChg chg="mod">
          <ac:chgData name="Deborah Jenkins" userId="3cd02ba5-e528-4585-978d-4fde2b47730a" providerId="ADAL" clId="{B2347BEB-C982-49ED-BD60-431352D12D7A}" dt="2024-04-19T10:49:29.558" v="1028" actId="14100"/>
          <ac:spMkLst>
            <pc:docMk/>
            <pc:sldMk cId="0" sldId="281"/>
            <ac:spMk id="69634" creationId="{9630C3B0-CEB4-8676-1D1C-8DF911D0B97B}"/>
          </ac:spMkLst>
        </pc:spChg>
        <pc:spChg chg="mod">
          <ac:chgData name="Deborah Jenkins" userId="3cd02ba5-e528-4585-978d-4fde2b47730a" providerId="ADAL" clId="{B2347BEB-C982-49ED-BD60-431352D12D7A}" dt="2024-04-19T10:49:44.299" v="1031" actId="1076"/>
          <ac:spMkLst>
            <pc:docMk/>
            <pc:sldMk cId="0" sldId="281"/>
            <ac:spMk id="69635" creationId="{0E3D63BA-9BBA-41F7-A0B6-93A65DA0640C}"/>
          </ac:spMkLst>
        </pc:spChg>
      </pc:sldChg>
      <pc:sldChg chg="modSp add mod ord">
        <pc:chgData name="Deborah Jenkins" userId="3cd02ba5-e528-4585-978d-4fde2b47730a" providerId="ADAL" clId="{B2347BEB-C982-49ED-BD60-431352D12D7A}" dt="2024-04-22T12:36:56.198" v="2186" actId="403"/>
        <pc:sldMkLst>
          <pc:docMk/>
          <pc:sldMk cId="0" sldId="282"/>
        </pc:sldMkLst>
        <pc:spChg chg="mod">
          <ac:chgData name="Deborah Jenkins" userId="3cd02ba5-e528-4585-978d-4fde2b47730a" providerId="ADAL" clId="{B2347BEB-C982-49ED-BD60-431352D12D7A}" dt="2024-04-22T12:32:21.860" v="1892" actId="113"/>
          <ac:spMkLst>
            <pc:docMk/>
            <pc:sldMk cId="0" sldId="282"/>
            <ac:spMk id="70658" creationId="{FC81AA45-3243-60AE-7AF7-DA69C4C84422}"/>
          </ac:spMkLst>
        </pc:spChg>
        <pc:spChg chg="mod">
          <ac:chgData name="Deborah Jenkins" userId="3cd02ba5-e528-4585-978d-4fde2b47730a" providerId="ADAL" clId="{B2347BEB-C982-49ED-BD60-431352D12D7A}" dt="2024-04-22T12:36:56.198" v="2186" actId="403"/>
          <ac:spMkLst>
            <pc:docMk/>
            <pc:sldMk cId="0" sldId="282"/>
            <ac:spMk id="70659" creationId="{AEDD56A3-A207-A6B6-C222-5F6614C3CC77}"/>
          </ac:spMkLst>
        </pc:spChg>
      </pc:sldChg>
      <pc:sldChg chg="modSp add mod ord">
        <pc:chgData name="Deborah Jenkins" userId="3cd02ba5-e528-4585-978d-4fde2b47730a" providerId="ADAL" clId="{B2347BEB-C982-49ED-BD60-431352D12D7A}" dt="2024-04-22T12:37:15.545" v="2188"/>
        <pc:sldMkLst>
          <pc:docMk/>
          <pc:sldMk cId="0" sldId="283"/>
        </pc:sldMkLst>
        <pc:spChg chg="mod">
          <ac:chgData name="Deborah Jenkins" userId="3cd02ba5-e528-4585-978d-4fde2b47730a" providerId="ADAL" clId="{B2347BEB-C982-49ED-BD60-431352D12D7A}" dt="2024-04-19T10:44:56.588" v="962" actId="113"/>
          <ac:spMkLst>
            <pc:docMk/>
            <pc:sldMk cId="0" sldId="283"/>
            <ac:spMk id="71682" creationId="{8D9ACE0A-DDBD-9DD0-9B4C-663779783465}"/>
          </ac:spMkLst>
        </pc:spChg>
        <pc:spChg chg="mod">
          <ac:chgData name="Deborah Jenkins" userId="3cd02ba5-e528-4585-978d-4fde2b47730a" providerId="ADAL" clId="{B2347BEB-C982-49ED-BD60-431352D12D7A}" dt="2024-04-19T10:44:52.231" v="960" actId="1076"/>
          <ac:spMkLst>
            <pc:docMk/>
            <pc:sldMk cId="0" sldId="283"/>
            <ac:spMk id="71683" creationId="{ACBC685C-C5B0-ED86-A6E4-CFA56E3DACB5}"/>
          </ac:spMkLst>
        </pc:spChg>
      </pc:sldChg>
      <pc:sldChg chg="modSp add mod ord modAnim">
        <pc:chgData name="Deborah Jenkins" userId="3cd02ba5-e528-4585-978d-4fde2b47730a" providerId="ADAL" clId="{B2347BEB-C982-49ED-BD60-431352D12D7A}" dt="2024-04-22T12:39:37.932" v="2219" actId="2710"/>
        <pc:sldMkLst>
          <pc:docMk/>
          <pc:sldMk cId="0" sldId="284"/>
        </pc:sldMkLst>
        <pc:spChg chg="mod">
          <ac:chgData name="Deborah Jenkins" userId="3cd02ba5-e528-4585-978d-4fde2b47730a" providerId="ADAL" clId="{B2347BEB-C982-49ED-BD60-431352D12D7A}" dt="2024-04-19T10:47:03.891" v="992" actId="14100"/>
          <ac:spMkLst>
            <pc:docMk/>
            <pc:sldMk cId="0" sldId="284"/>
            <ac:spMk id="72706" creationId="{FE1774E5-4B4F-7131-9BA1-F36307AECE86}"/>
          </ac:spMkLst>
        </pc:spChg>
        <pc:spChg chg="mod">
          <ac:chgData name="Deborah Jenkins" userId="3cd02ba5-e528-4585-978d-4fde2b47730a" providerId="ADAL" clId="{B2347BEB-C982-49ED-BD60-431352D12D7A}" dt="2024-04-22T12:39:37.932" v="2219" actId="2710"/>
          <ac:spMkLst>
            <pc:docMk/>
            <pc:sldMk cId="0" sldId="284"/>
            <ac:spMk id="72707" creationId="{E700A27C-B2D5-9290-39F3-A7172325025E}"/>
          </ac:spMkLst>
        </pc:spChg>
      </pc:sldChg>
      <pc:sldChg chg="modSp add mod ord modTransition">
        <pc:chgData name="Deborah Jenkins" userId="3cd02ba5-e528-4585-978d-4fde2b47730a" providerId="ADAL" clId="{B2347BEB-C982-49ED-BD60-431352D12D7A}" dt="2024-04-22T12:36:48.382" v="2185" actId="20577"/>
        <pc:sldMkLst>
          <pc:docMk/>
          <pc:sldMk cId="0" sldId="287"/>
        </pc:sldMkLst>
        <pc:spChg chg="mod">
          <ac:chgData name="Deborah Jenkins" userId="3cd02ba5-e528-4585-978d-4fde2b47730a" providerId="ADAL" clId="{B2347BEB-C982-49ED-BD60-431352D12D7A}" dt="2024-04-22T12:33:46.095" v="1900" actId="1076"/>
          <ac:spMkLst>
            <pc:docMk/>
            <pc:sldMk cId="0" sldId="287"/>
            <ac:spMk id="81922" creationId="{2BD01FCA-76BF-4C78-9FAD-49C5FD476697}"/>
          </ac:spMkLst>
        </pc:spChg>
        <pc:spChg chg="mod">
          <ac:chgData name="Deborah Jenkins" userId="3cd02ba5-e528-4585-978d-4fde2b47730a" providerId="ADAL" clId="{B2347BEB-C982-49ED-BD60-431352D12D7A}" dt="2024-04-22T12:36:48.382" v="2185" actId="20577"/>
          <ac:spMkLst>
            <pc:docMk/>
            <pc:sldMk cId="0" sldId="287"/>
            <ac:spMk id="81923" creationId="{A0EADA11-3A0D-3362-BF39-CCF0AD012564}"/>
          </ac:spMkLst>
        </pc:spChg>
      </pc:sldChg>
      <pc:sldChg chg="modSp add mod ord modTransition">
        <pc:chgData name="Deborah Jenkins" userId="3cd02ba5-e528-4585-978d-4fde2b47730a" providerId="ADAL" clId="{B2347BEB-C982-49ED-BD60-431352D12D7A}" dt="2024-04-22T12:32:56.755" v="1894"/>
        <pc:sldMkLst>
          <pc:docMk/>
          <pc:sldMk cId="0" sldId="289"/>
        </pc:sldMkLst>
        <pc:spChg chg="mod">
          <ac:chgData name="Deborah Jenkins" userId="3cd02ba5-e528-4585-978d-4fde2b47730a" providerId="ADAL" clId="{B2347BEB-C982-49ED-BD60-431352D12D7A}" dt="2024-04-19T10:33:05.933" v="659" actId="14100"/>
          <ac:spMkLst>
            <pc:docMk/>
            <pc:sldMk cId="0" sldId="289"/>
            <ac:spMk id="2" creationId="{DCC57C80-9A60-2969-20BF-156ACA9303A6}"/>
          </ac:spMkLst>
        </pc:spChg>
        <pc:spChg chg="mod">
          <ac:chgData name="Deborah Jenkins" userId="3cd02ba5-e528-4585-978d-4fde2b47730a" providerId="ADAL" clId="{B2347BEB-C982-49ED-BD60-431352D12D7A}" dt="2024-04-19T10:33:08.322" v="661" actId="27636"/>
          <ac:spMkLst>
            <pc:docMk/>
            <pc:sldMk cId="0" sldId="289"/>
            <ac:spMk id="3" creationId="{27BBB51E-4C9B-86D4-1001-07148E6A4E8F}"/>
          </ac:spMkLst>
        </pc:spChg>
      </pc:sldChg>
      <pc:sldChg chg="addSp modSp add mod ord modTransition modClrScheme chgLayout">
        <pc:chgData name="Deborah Jenkins" userId="3cd02ba5-e528-4585-978d-4fde2b47730a" providerId="ADAL" clId="{B2347BEB-C982-49ED-BD60-431352D12D7A}" dt="2024-04-22T12:38:27.510" v="2204" actId="404"/>
        <pc:sldMkLst>
          <pc:docMk/>
          <pc:sldMk cId="0" sldId="290"/>
        </pc:sldMkLst>
        <pc:spChg chg="mod">
          <ac:chgData name="Deborah Jenkins" userId="3cd02ba5-e528-4585-978d-4fde2b47730a" providerId="ADAL" clId="{B2347BEB-C982-49ED-BD60-431352D12D7A}" dt="2024-04-22T12:38:27.510" v="2204" actId="404"/>
          <ac:spMkLst>
            <pc:docMk/>
            <pc:sldMk cId="0" sldId="290"/>
            <ac:spMk id="2" creationId="{25E0267D-074A-3285-AD56-788A92E18B29}"/>
          </ac:spMkLst>
        </pc:spChg>
        <pc:spChg chg="mod">
          <ac:chgData name="Deborah Jenkins" userId="3cd02ba5-e528-4585-978d-4fde2b47730a" providerId="ADAL" clId="{B2347BEB-C982-49ED-BD60-431352D12D7A}" dt="2024-04-22T12:38:23.049" v="2203" actId="14100"/>
          <ac:spMkLst>
            <pc:docMk/>
            <pc:sldMk cId="0" sldId="290"/>
            <ac:spMk id="3" creationId="{653E0669-5139-34BE-311C-DFCF293C0966}"/>
          </ac:spMkLst>
        </pc:spChg>
        <pc:picChg chg="add mod">
          <ac:chgData name="Deborah Jenkins" userId="3cd02ba5-e528-4585-978d-4fde2b47730a" providerId="ADAL" clId="{B2347BEB-C982-49ED-BD60-431352D12D7A}" dt="2024-04-19T10:48:34.952" v="1013" actId="1076"/>
          <ac:picMkLst>
            <pc:docMk/>
            <pc:sldMk cId="0" sldId="290"/>
            <ac:picMk id="4" creationId="{1922113C-FF73-4DA5-71C5-8842691A6C83}"/>
          </ac:picMkLst>
        </pc:picChg>
      </pc:sldChg>
      <pc:sldChg chg="modSp add mod">
        <pc:chgData name="Deborah Jenkins" userId="3cd02ba5-e528-4585-978d-4fde2b47730a" providerId="ADAL" clId="{B2347BEB-C982-49ED-BD60-431352D12D7A}" dt="2024-04-22T11:45:27.011" v="1345" actId="14100"/>
        <pc:sldMkLst>
          <pc:docMk/>
          <pc:sldMk cId="2633475805" sldId="294"/>
        </pc:sldMkLst>
        <pc:spChg chg="mod">
          <ac:chgData name="Deborah Jenkins" userId="3cd02ba5-e528-4585-978d-4fde2b47730a" providerId="ADAL" clId="{B2347BEB-C982-49ED-BD60-431352D12D7A}" dt="2024-04-19T10:10:57.276" v="185" actId="113"/>
          <ac:spMkLst>
            <pc:docMk/>
            <pc:sldMk cId="2633475805" sldId="294"/>
            <ac:spMk id="2" creationId="{969DBC2D-2F5D-4859-82B6-9CAC1058E823}"/>
          </ac:spMkLst>
        </pc:spChg>
        <pc:spChg chg="mod">
          <ac:chgData name="Deborah Jenkins" userId="3cd02ba5-e528-4585-978d-4fde2b47730a" providerId="ADAL" clId="{B2347BEB-C982-49ED-BD60-431352D12D7A}" dt="2024-04-22T11:45:27.011" v="1345" actId="14100"/>
          <ac:spMkLst>
            <pc:docMk/>
            <pc:sldMk cId="2633475805" sldId="294"/>
            <ac:spMk id="3" creationId="{DF6240AF-476A-44DE-ADB9-4477CB6F3041}"/>
          </ac:spMkLst>
        </pc:spChg>
      </pc:sldChg>
      <pc:sldChg chg="addSp delSp modSp add mod setBg modAnim">
        <pc:chgData name="Deborah Jenkins" userId="3cd02ba5-e528-4585-978d-4fde2b47730a" providerId="ADAL" clId="{B2347BEB-C982-49ED-BD60-431352D12D7A}" dt="2024-04-22T11:45:13.495" v="1344"/>
        <pc:sldMkLst>
          <pc:docMk/>
          <pc:sldMk cId="2770029343" sldId="304"/>
        </pc:sldMkLst>
        <pc:spChg chg="mod">
          <ac:chgData name="Deborah Jenkins" userId="3cd02ba5-e528-4585-978d-4fde2b47730a" providerId="ADAL" clId="{B2347BEB-C982-49ED-BD60-431352D12D7A}" dt="2024-04-22T11:44:11.830" v="1327" actId="27636"/>
          <ac:spMkLst>
            <pc:docMk/>
            <pc:sldMk cId="2770029343" sldId="304"/>
            <ac:spMk id="2" creationId="{227BAD7E-253C-49C6-9286-4D5CCFE81BCA}"/>
          </ac:spMkLst>
        </pc:spChg>
        <pc:spChg chg="mod">
          <ac:chgData name="Deborah Jenkins" userId="3cd02ba5-e528-4585-978d-4fde2b47730a" providerId="ADAL" clId="{B2347BEB-C982-49ED-BD60-431352D12D7A}" dt="2024-04-22T11:44:42.703" v="1340" actId="27636"/>
          <ac:spMkLst>
            <pc:docMk/>
            <pc:sldMk cId="2770029343" sldId="304"/>
            <ac:spMk id="3" creationId="{9562A929-2964-4641-814C-FB8EA5D0917B}"/>
          </ac:spMkLst>
        </pc:spChg>
        <pc:spChg chg="add">
          <ac:chgData name="Deborah Jenkins" userId="3cd02ba5-e528-4585-978d-4fde2b47730a" providerId="ADAL" clId="{B2347BEB-C982-49ED-BD60-431352D12D7A}" dt="2024-04-22T10:09:54.654" v="1218"/>
          <ac:spMkLst>
            <pc:docMk/>
            <pc:sldMk cId="2770029343" sldId="304"/>
            <ac:spMk id="4" creationId="{385A89B8-CC7F-2934-864A-A9A1E8B349F7}"/>
          </ac:spMkLst>
        </pc:spChg>
        <pc:spChg chg="add">
          <ac:chgData name="Deborah Jenkins" userId="3cd02ba5-e528-4585-978d-4fde2b47730a" providerId="ADAL" clId="{B2347BEB-C982-49ED-BD60-431352D12D7A}" dt="2024-04-22T10:09:54.654" v="1218"/>
          <ac:spMkLst>
            <pc:docMk/>
            <pc:sldMk cId="2770029343" sldId="304"/>
            <ac:spMk id="6" creationId="{9D8DCD31-A37E-2232-76F8-22B6834980A1}"/>
          </ac:spMkLst>
        </pc:spChg>
        <pc:spChg chg="add">
          <ac:chgData name="Deborah Jenkins" userId="3cd02ba5-e528-4585-978d-4fde2b47730a" providerId="ADAL" clId="{B2347BEB-C982-49ED-BD60-431352D12D7A}" dt="2024-04-22T10:09:59.887" v="1219"/>
          <ac:spMkLst>
            <pc:docMk/>
            <pc:sldMk cId="2770029343" sldId="304"/>
            <ac:spMk id="7" creationId="{2860E6D6-54C7-2ED4-5396-DA74C8A15B34}"/>
          </ac:spMkLst>
        </pc:spChg>
        <pc:spChg chg="add">
          <ac:chgData name="Deborah Jenkins" userId="3cd02ba5-e528-4585-978d-4fde2b47730a" providerId="ADAL" clId="{B2347BEB-C982-49ED-BD60-431352D12D7A}" dt="2024-04-22T10:09:59.887" v="1219"/>
          <ac:spMkLst>
            <pc:docMk/>
            <pc:sldMk cId="2770029343" sldId="304"/>
            <ac:spMk id="8" creationId="{E045DB29-0BCA-6EB9-32E7-6D7D5205E497}"/>
          </ac:spMkLst>
        </pc:spChg>
        <pc:spChg chg="add del">
          <ac:chgData name="Deborah Jenkins" userId="3cd02ba5-e528-4585-978d-4fde2b47730a" providerId="ADAL" clId="{B2347BEB-C982-49ED-BD60-431352D12D7A}" dt="2024-04-22T10:11:21.447" v="1243" actId="478"/>
          <ac:spMkLst>
            <pc:docMk/>
            <pc:sldMk cId="2770029343" sldId="304"/>
            <ac:spMk id="9" creationId="{5AA73199-3628-A3CE-5710-3E89857714B2}"/>
          </ac:spMkLst>
        </pc:spChg>
        <pc:spChg chg="add">
          <ac:chgData name="Deborah Jenkins" userId="3cd02ba5-e528-4585-978d-4fde2b47730a" providerId="ADAL" clId="{B2347BEB-C982-49ED-BD60-431352D12D7A}" dt="2024-04-22T10:10:25.704" v="1227"/>
          <ac:spMkLst>
            <pc:docMk/>
            <pc:sldMk cId="2770029343" sldId="304"/>
            <ac:spMk id="10" creationId="{E93F0794-7FB5-7D8A-70EF-5D512E33FEB8}"/>
          </ac:spMkLst>
        </pc:spChg>
        <pc:picChg chg="del">
          <ac:chgData name="Deborah Jenkins" userId="3cd02ba5-e528-4585-978d-4fde2b47730a" providerId="ADAL" clId="{B2347BEB-C982-49ED-BD60-431352D12D7A}" dt="2024-04-19T10:09:45.140" v="165" actId="478"/>
          <ac:picMkLst>
            <pc:docMk/>
            <pc:sldMk cId="2770029343" sldId="304"/>
            <ac:picMk id="5" creationId="{7A96F6A2-2C6E-4C78-A719-9FB91F5B8F42}"/>
          </ac:picMkLst>
        </pc:picChg>
      </pc:sldChg>
      <pc:sldChg chg="modSp add mod modAnim">
        <pc:chgData name="Deborah Jenkins" userId="3cd02ba5-e528-4585-978d-4fde2b47730a" providerId="ADAL" clId="{B2347BEB-C982-49ED-BD60-431352D12D7A}" dt="2024-04-22T11:52:45.011" v="1397"/>
        <pc:sldMkLst>
          <pc:docMk/>
          <pc:sldMk cId="2559001909" sldId="310"/>
        </pc:sldMkLst>
        <pc:spChg chg="mod">
          <ac:chgData name="Deborah Jenkins" userId="3cd02ba5-e528-4585-978d-4fde2b47730a" providerId="ADAL" clId="{B2347BEB-C982-49ED-BD60-431352D12D7A}" dt="2024-04-19T10:18:16.076" v="314" actId="1076"/>
          <ac:spMkLst>
            <pc:docMk/>
            <pc:sldMk cId="2559001909" sldId="310"/>
            <ac:spMk id="2" creationId="{64F3154D-E972-4EC6-BF66-B0EF3808EEC6}"/>
          </ac:spMkLst>
        </pc:spChg>
        <pc:spChg chg="mod">
          <ac:chgData name="Deborah Jenkins" userId="3cd02ba5-e528-4585-978d-4fde2b47730a" providerId="ADAL" clId="{B2347BEB-C982-49ED-BD60-431352D12D7A}" dt="2024-04-19T10:18:18.298" v="315" actId="1076"/>
          <ac:spMkLst>
            <pc:docMk/>
            <pc:sldMk cId="2559001909" sldId="310"/>
            <ac:spMk id="3" creationId="{087218CF-6EF0-40D7-86D2-A2E24C032095}"/>
          </ac:spMkLst>
        </pc:spChg>
      </pc:sldChg>
      <pc:sldChg chg="add">
        <pc:chgData name="Deborah Jenkins" userId="3cd02ba5-e528-4585-978d-4fde2b47730a" providerId="ADAL" clId="{B2347BEB-C982-49ED-BD60-431352D12D7A}" dt="2024-04-19T10:18:11.087" v="313"/>
        <pc:sldMkLst>
          <pc:docMk/>
          <pc:sldMk cId="645943171" sldId="311"/>
        </pc:sldMkLst>
      </pc:sldChg>
      <pc:sldChg chg="modSp add mod">
        <pc:chgData name="Deborah Jenkins" userId="3cd02ba5-e528-4585-978d-4fde2b47730a" providerId="ADAL" clId="{B2347BEB-C982-49ED-BD60-431352D12D7A}" dt="2024-04-22T12:10:01.125" v="1516" actId="14100"/>
        <pc:sldMkLst>
          <pc:docMk/>
          <pc:sldMk cId="967362098" sldId="312"/>
        </pc:sldMkLst>
        <pc:spChg chg="mod">
          <ac:chgData name="Deborah Jenkins" userId="3cd02ba5-e528-4585-978d-4fde2b47730a" providerId="ADAL" clId="{B2347BEB-C982-49ED-BD60-431352D12D7A}" dt="2024-04-19T10:18:28.320" v="317" actId="113"/>
          <ac:spMkLst>
            <pc:docMk/>
            <pc:sldMk cId="967362098" sldId="312"/>
            <ac:spMk id="2" creationId="{748BBAF7-3194-4BB5-BDF4-CB2D2ACD2B7E}"/>
          </ac:spMkLst>
        </pc:spChg>
        <pc:spChg chg="mod">
          <ac:chgData name="Deborah Jenkins" userId="3cd02ba5-e528-4585-978d-4fde2b47730a" providerId="ADAL" clId="{B2347BEB-C982-49ED-BD60-431352D12D7A}" dt="2024-04-22T12:10:01.125" v="1516" actId="14100"/>
          <ac:spMkLst>
            <pc:docMk/>
            <pc:sldMk cId="967362098" sldId="312"/>
            <ac:spMk id="3" creationId="{4B69D392-6651-4134-9640-B59350C01A89}"/>
          </ac:spMkLst>
        </pc:spChg>
        <pc:picChg chg="mod">
          <ac:chgData name="Deborah Jenkins" userId="3cd02ba5-e528-4585-978d-4fde2b47730a" providerId="ADAL" clId="{B2347BEB-C982-49ED-BD60-431352D12D7A}" dt="2024-04-22T12:09:56.985" v="1515" actId="1076"/>
          <ac:picMkLst>
            <pc:docMk/>
            <pc:sldMk cId="967362098" sldId="312"/>
            <ac:picMk id="5" creationId="{5506C434-2C0D-46B4-9E63-38D7E23B555F}"/>
          </ac:picMkLst>
        </pc:picChg>
      </pc:sldChg>
      <pc:sldChg chg="addSp delSp modSp add mod modClrScheme chgLayout">
        <pc:chgData name="Deborah Jenkins" userId="3cd02ba5-e528-4585-978d-4fde2b47730a" providerId="ADAL" clId="{B2347BEB-C982-49ED-BD60-431352D12D7A}" dt="2024-04-22T11:49:37.819" v="1368" actId="14100"/>
        <pc:sldMkLst>
          <pc:docMk/>
          <pc:sldMk cId="2572694143" sldId="367"/>
        </pc:sldMkLst>
        <pc:spChg chg="mod">
          <ac:chgData name="Deborah Jenkins" userId="3cd02ba5-e528-4585-978d-4fde2b47730a" providerId="ADAL" clId="{B2347BEB-C982-49ED-BD60-431352D12D7A}" dt="2024-04-22T11:49:03.681" v="1359" actId="27636"/>
          <ac:spMkLst>
            <pc:docMk/>
            <pc:sldMk cId="2572694143" sldId="367"/>
            <ac:spMk id="2" creationId="{7C75EC57-0E76-4670-815C-C244D04587AD}"/>
          </ac:spMkLst>
        </pc:spChg>
        <pc:spChg chg="mod">
          <ac:chgData name="Deborah Jenkins" userId="3cd02ba5-e528-4585-978d-4fde2b47730a" providerId="ADAL" clId="{B2347BEB-C982-49ED-BD60-431352D12D7A}" dt="2024-04-22T11:49:28.371" v="1366" actId="14100"/>
          <ac:spMkLst>
            <pc:docMk/>
            <pc:sldMk cId="2572694143" sldId="367"/>
            <ac:spMk id="3" creationId="{44BFE52F-5FB6-4BCD-92C3-6147C5D5B780}"/>
          </ac:spMkLst>
        </pc:spChg>
        <pc:spChg chg="mod">
          <ac:chgData name="Deborah Jenkins" userId="3cd02ba5-e528-4585-978d-4fde2b47730a" providerId="ADAL" clId="{B2347BEB-C982-49ED-BD60-431352D12D7A}" dt="2024-04-22T11:49:37.819" v="1368" actId="14100"/>
          <ac:spMkLst>
            <pc:docMk/>
            <pc:sldMk cId="2572694143" sldId="367"/>
            <ac:spMk id="5" creationId="{B8642914-9D4A-42DE-98AD-7DBB146CD832}"/>
          </ac:spMkLst>
        </pc:spChg>
        <pc:spChg chg="add del mod">
          <ac:chgData name="Deborah Jenkins" userId="3cd02ba5-e528-4585-978d-4fde2b47730a" providerId="ADAL" clId="{B2347BEB-C982-49ED-BD60-431352D12D7A}" dt="2024-04-22T11:48:49.046" v="1353" actId="26606"/>
          <ac:spMkLst>
            <pc:docMk/>
            <pc:sldMk cId="2572694143" sldId="367"/>
            <ac:spMk id="10" creationId="{4A2868CE-CF2A-E50E-676B-A48BECB6CB32}"/>
          </ac:spMkLst>
        </pc:spChg>
        <pc:spChg chg="add del mod">
          <ac:chgData name="Deborah Jenkins" userId="3cd02ba5-e528-4585-978d-4fde2b47730a" providerId="ADAL" clId="{B2347BEB-C982-49ED-BD60-431352D12D7A}" dt="2024-04-22T11:48:51.364" v="1355" actId="26606"/>
          <ac:spMkLst>
            <pc:docMk/>
            <pc:sldMk cId="2572694143" sldId="367"/>
            <ac:spMk id="11" creationId="{9D10F5AA-6F0B-77AE-4A82-7EE4D0F39934}"/>
          </ac:spMkLst>
        </pc:spChg>
        <pc:spChg chg="add del mod">
          <ac:chgData name="Deborah Jenkins" userId="3cd02ba5-e528-4585-978d-4fde2b47730a" providerId="ADAL" clId="{B2347BEB-C982-49ED-BD60-431352D12D7A}" dt="2024-04-22T11:48:57.872" v="1357" actId="478"/>
          <ac:spMkLst>
            <pc:docMk/>
            <pc:sldMk cId="2572694143" sldId="367"/>
            <ac:spMk id="13" creationId="{4A2868CE-CF2A-E50E-676B-A48BECB6CB32}"/>
          </ac:spMkLst>
        </pc:spChg>
        <pc:picChg chg="add mod">
          <ac:chgData name="Deborah Jenkins" userId="3cd02ba5-e528-4585-978d-4fde2b47730a" providerId="ADAL" clId="{B2347BEB-C982-49ED-BD60-431352D12D7A}" dt="2024-04-22T11:49:31.724" v="1367" actId="14100"/>
          <ac:picMkLst>
            <pc:docMk/>
            <pc:sldMk cId="2572694143" sldId="367"/>
            <ac:picMk id="4" creationId="{29C48670-C3E0-F0B2-82C6-7F50C3CB967F}"/>
          </ac:picMkLst>
        </pc:picChg>
      </pc:sldChg>
      <pc:sldChg chg="modSp add mod">
        <pc:chgData name="Deborah Jenkins" userId="3cd02ba5-e528-4585-978d-4fde2b47730a" providerId="ADAL" clId="{B2347BEB-C982-49ED-BD60-431352D12D7A}" dt="2024-04-22T11:50:33.692" v="1371" actId="20577"/>
        <pc:sldMkLst>
          <pc:docMk/>
          <pc:sldMk cId="2855693103" sldId="372"/>
        </pc:sldMkLst>
        <pc:spChg chg="mod">
          <ac:chgData name="Deborah Jenkins" userId="3cd02ba5-e528-4585-978d-4fde2b47730a" providerId="ADAL" clId="{B2347BEB-C982-49ED-BD60-431352D12D7A}" dt="2024-04-22T11:50:33.692" v="1371" actId="20577"/>
          <ac:spMkLst>
            <pc:docMk/>
            <pc:sldMk cId="2855693103" sldId="372"/>
            <ac:spMk id="3" creationId="{30A854B4-888D-47E7-BB5E-DA4A52CD6424}"/>
          </ac:spMkLst>
        </pc:spChg>
      </pc:sldChg>
      <pc:sldChg chg="modSp add mod">
        <pc:chgData name="Deborah Jenkins" userId="3cd02ba5-e528-4585-978d-4fde2b47730a" providerId="ADAL" clId="{B2347BEB-C982-49ED-BD60-431352D12D7A}" dt="2024-04-22T12:29:55.773" v="1849" actId="1076"/>
        <pc:sldMkLst>
          <pc:docMk/>
          <pc:sldMk cId="2612645901" sldId="383"/>
        </pc:sldMkLst>
        <pc:spChg chg="mod">
          <ac:chgData name="Deborah Jenkins" userId="3cd02ba5-e528-4585-978d-4fde2b47730a" providerId="ADAL" clId="{B2347BEB-C982-49ED-BD60-431352D12D7A}" dt="2024-04-22T12:29:55.773" v="1849" actId="1076"/>
          <ac:spMkLst>
            <pc:docMk/>
            <pc:sldMk cId="2612645901" sldId="383"/>
            <ac:spMk id="4" creationId="{1E16BBF3-6C32-43AA-BF80-B16D86D3C951}"/>
          </ac:spMkLst>
        </pc:spChg>
      </pc:sldChg>
      <pc:sldChg chg="delSp modSp add mod">
        <pc:chgData name="Deborah Jenkins" userId="3cd02ba5-e528-4585-978d-4fde2b47730a" providerId="ADAL" clId="{B2347BEB-C982-49ED-BD60-431352D12D7A}" dt="2024-04-22T12:31:38.540" v="1881" actId="1076"/>
        <pc:sldMkLst>
          <pc:docMk/>
          <pc:sldMk cId="3610906695" sldId="392"/>
        </pc:sldMkLst>
        <pc:spChg chg="mod">
          <ac:chgData name="Deborah Jenkins" userId="3cd02ba5-e528-4585-978d-4fde2b47730a" providerId="ADAL" clId="{B2347BEB-C982-49ED-BD60-431352D12D7A}" dt="2024-04-22T12:31:38.540" v="1881" actId="1076"/>
          <ac:spMkLst>
            <pc:docMk/>
            <pc:sldMk cId="3610906695" sldId="392"/>
            <ac:spMk id="6" creationId="{150C9EBB-D37C-42AB-8BBD-224B32C38608}"/>
          </ac:spMkLst>
        </pc:spChg>
        <pc:picChg chg="mod">
          <ac:chgData name="Deborah Jenkins" userId="3cd02ba5-e528-4585-978d-4fde2b47730a" providerId="ADAL" clId="{B2347BEB-C982-49ED-BD60-431352D12D7A}" dt="2024-04-22T12:31:26.393" v="1876" actId="1076"/>
          <ac:picMkLst>
            <pc:docMk/>
            <pc:sldMk cId="3610906695" sldId="392"/>
            <ac:picMk id="5" creationId="{C711BE15-8EC1-4F3E-AFCE-71B265FD0482}"/>
          </ac:picMkLst>
        </pc:picChg>
        <pc:picChg chg="del">
          <ac:chgData name="Deborah Jenkins" userId="3cd02ba5-e528-4585-978d-4fde2b47730a" providerId="ADAL" clId="{B2347BEB-C982-49ED-BD60-431352D12D7A}" dt="2024-04-22T12:31:29.862" v="1877" actId="478"/>
          <ac:picMkLst>
            <pc:docMk/>
            <pc:sldMk cId="3610906695" sldId="392"/>
            <ac:picMk id="8" creationId="{64E87E18-F250-4425-9FD8-30EF8E8D3967}"/>
          </ac:picMkLst>
        </pc:picChg>
      </pc:sldChg>
      <pc:sldChg chg="modSp mod">
        <pc:chgData name="Deborah Jenkins" userId="3cd02ba5-e528-4585-978d-4fde2b47730a" providerId="ADAL" clId="{B2347BEB-C982-49ED-BD60-431352D12D7A}" dt="2024-04-23T10:50:10.945" v="2239" actId="1036"/>
        <pc:sldMkLst>
          <pc:docMk/>
          <pc:sldMk cId="3432105449" sldId="395"/>
        </pc:sldMkLst>
        <pc:picChg chg="mod">
          <ac:chgData name="Deborah Jenkins" userId="3cd02ba5-e528-4585-978d-4fde2b47730a" providerId="ADAL" clId="{B2347BEB-C982-49ED-BD60-431352D12D7A}" dt="2024-04-23T10:50:10.945" v="2239" actId="1036"/>
          <ac:picMkLst>
            <pc:docMk/>
            <pc:sldMk cId="3432105449" sldId="395"/>
            <ac:picMk id="4" creationId="{4BBD3953-EEC0-7C73-4405-4B2EC1CD2CA6}"/>
          </ac:picMkLst>
        </pc:picChg>
      </pc:sldChg>
      <pc:sldChg chg="delSp mod">
        <pc:chgData name="Deborah Jenkins" userId="3cd02ba5-e528-4585-978d-4fde2b47730a" providerId="ADAL" clId="{B2347BEB-C982-49ED-BD60-431352D12D7A}" dt="2024-04-22T12:26:14.530" v="1823" actId="478"/>
        <pc:sldMkLst>
          <pc:docMk/>
          <pc:sldMk cId="1479926838" sldId="396"/>
        </pc:sldMkLst>
        <pc:spChg chg="del">
          <ac:chgData name="Deborah Jenkins" userId="3cd02ba5-e528-4585-978d-4fde2b47730a" providerId="ADAL" clId="{B2347BEB-C982-49ED-BD60-431352D12D7A}" dt="2024-04-22T12:26:14.530" v="1823" actId="478"/>
          <ac:spMkLst>
            <pc:docMk/>
            <pc:sldMk cId="1479926838" sldId="396"/>
            <ac:spMk id="2" creationId="{9FC12986-1589-5989-5F9B-3B4B8B6C1F3A}"/>
          </ac:spMkLst>
        </pc:spChg>
      </pc:sldChg>
      <pc:sldChg chg="addSp delSp modSp new mod ord modAnim">
        <pc:chgData name="Deborah Jenkins" userId="3cd02ba5-e528-4585-978d-4fde2b47730a" providerId="ADAL" clId="{B2347BEB-C982-49ED-BD60-431352D12D7A}" dt="2024-04-22T12:33:29.954" v="1898"/>
        <pc:sldMkLst>
          <pc:docMk/>
          <pc:sldMk cId="2875637205" sldId="398"/>
        </pc:sldMkLst>
        <pc:spChg chg="mod">
          <ac:chgData name="Deborah Jenkins" userId="3cd02ba5-e528-4585-978d-4fde2b47730a" providerId="ADAL" clId="{B2347BEB-C982-49ED-BD60-431352D12D7A}" dt="2024-04-22T12:33:09.230" v="1896" actId="403"/>
          <ac:spMkLst>
            <pc:docMk/>
            <pc:sldMk cId="2875637205" sldId="398"/>
            <ac:spMk id="2" creationId="{AF9B41C9-32B4-C1DC-955D-D3C614278E2D}"/>
          </ac:spMkLst>
        </pc:spChg>
        <pc:spChg chg="del">
          <ac:chgData name="Deborah Jenkins" userId="3cd02ba5-e528-4585-978d-4fde2b47730a" providerId="ADAL" clId="{B2347BEB-C982-49ED-BD60-431352D12D7A}" dt="2024-04-19T09:52:23.412" v="10"/>
          <ac:spMkLst>
            <pc:docMk/>
            <pc:sldMk cId="2875637205" sldId="398"/>
            <ac:spMk id="3" creationId="{6DD4617D-6C31-7B56-9313-1B844456BB69}"/>
          </ac:spMkLst>
        </pc:spChg>
        <pc:spChg chg="add mod">
          <ac:chgData name="Deborah Jenkins" userId="3cd02ba5-e528-4585-978d-4fde2b47730a" providerId="ADAL" clId="{B2347BEB-C982-49ED-BD60-431352D12D7A}" dt="2024-04-19T09:55:20.989" v="45" actId="1076"/>
          <ac:spMkLst>
            <pc:docMk/>
            <pc:sldMk cId="2875637205" sldId="398"/>
            <ac:spMk id="6" creationId="{53E9FEF2-91C6-D5F6-3C25-A36FADD03031}"/>
          </ac:spMkLst>
        </pc:spChg>
        <pc:picChg chg="add mod">
          <ac:chgData name="Deborah Jenkins" userId="3cd02ba5-e528-4585-978d-4fde2b47730a" providerId="ADAL" clId="{B2347BEB-C982-49ED-BD60-431352D12D7A}" dt="2024-04-19T09:53:19.043" v="16" actId="1076"/>
          <ac:picMkLst>
            <pc:docMk/>
            <pc:sldMk cId="2875637205" sldId="398"/>
            <ac:picMk id="4" creationId="{84901B07-8FE5-DE1D-332C-9C5F2DF41D5F}"/>
          </ac:picMkLst>
        </pc:picChg>
      </pc:sldChg>
      <pc:sldChg chg="addSp modSp new mod ord modClrScheme modAnim chgLayout">
        <pc:chgData name="Deborah Jenkins" userId="3cd02ba5-e528-4585-978d-4fde2b47730a" providerId="ADAL" clId="{B2347BEB-C982-49ED-BD60-431352D12D7A}" dt="2024-04-22T11:58:00.241" v="1440" actId="27636"/>
        <pc:sldMkLst>
          <pc:docMk/>
          <pc:sldMk cId="3151561920" sldId="399"/>
        </pc:sldMkLst>
        <pc:spChg chg="mod">
          <ac:chgData name="Deborah Jenkins" userId="3cd02ba5-e528-4585-978d-4fde2b47730a" providerId="ADAL" clId="{B2347BEB-C982-49ED-BD60-431352D12D7A}" dt="2024-04-22T11:57:38.503" v="1430" actId="14100"/>
          <ac:spMkLst>
            <pc:docMk/>
            <pc:sldMk cId="3151561920" sldId="399"/>
            <ac:spMk id="2" creationId="{9650A074-DB4D-8CCD-926E-A698F49120A4}"/>
          </ac:spMkLst>
        </pc:spChg>
        <pc:spChg chg="mod ord">
          <ac:chgData name="Deborah Jenkins" userId="3cd02ba5-e528-4585-978d-4fde2b47730a" providerId="ADAL" clId="{B2347BEB-C982-49ED-BD60-431352D12D7A}" dt="2024-04-22T11:58:00.241" v="1440" actId="27636"/>
          <ac:spMkLst>
            <pc:docMk/>
            <pc:sldMk cId="3151561920" sldId="399"/>
            <ac:spMk id="3" creationId="{6852C904-7F33-1624-CFE2-5130F78E9C63}"/>
          </ac:spMkLst>
        </pc:spChg>
        <pc:picChg chg="add mod">
          <ac:chgData name="Deborah Jenkins" userId="3cd02ba5-e528-4585-978d-4fde2b47730a" providerId="ADAL" clId="{B2347BEB-C982-49ED-BD60-431352D12D7A}" dt="2024-04-22T11:57:23.720" v="1427" actId="26606"/>
          <ac:picMkLst>
            <pc:docMk/>
            <pc:sldMk cId="3151561920" sldId="399"/>
            <ac:picMk id="4" creationId="{ECF61447-A79C-1AB8-42B7-353FEF18FB49}"/>
          </ac:picMkLst>
        </pc:picChg>
      </pc:sldChg>
      <pc:sldChg chg="modSp add mod ord">
        <pc:chgData name="Deborah Jenkins" userId="3cd02ba5-e528-4585-978d-4fde2b47730a" providerId="ADAL" clId="{B2347BEB-C982-49ED-BD60-431352D12D7A}" dt="2024-04-22T12:27:55.458" v="1825"/>
        <pc:sldMkLst>
          <pc:docMk/>
          <pc:sldMk cId="0" sldId="400"/>
        </pc:sldMkLst>
        <pc:spChg chg="mod">
          <ac:chgData name="Deborah Jenkins" userId="3cd02ba5-e528-4585-978d-4fde2b47730a" providerId="ADAL" clId="{B2347BEB-C982-49ED-BD60-431352D12D7A}" dt="2024-04-22T12:25:00.723" v="1810" actId="1076"/>
          <ac:spMkLst>
            <pc:docMk/>
            <pc:sldMk cId="0" sldId="400"/>
            <ac:spMk id="8194" creationId="{1A50FA43-A3DE-470B-309C-3FFF95448EE2}"/>
          </ac:spMkLst>
        </pc:spChg>
      </pc:sldChg>
      <pc:sldChg chg="modSp add mod">
        <pc:chgData name="Deborah Jenkins" userId="3cd02ba5-e528-4585-978d-4fde2b47730a" providerId="ADAL" clId="{B2347BEB-C982-49ED-BD60-431352D12D7A}" dt="2024-04-22T10:08:21.101" v="1213" actId="1076"/>
        <pc:sldMkLst>
          <pc:docMk/>
          <pc:sldMk cId="1449806314" sldId="401"/>
        </pc:sldMkLst>
        <pc:spChg chg="mod">
          <ac:chgData name="Deborah Jenkins" userId="3cd02ba5-e528-4585-978d-4fde2b47730a" providerId="ADAL" clId="{B2347BEB-C982-49ED-BD60-431352D12D7A}" dt="2024-04-19T10:06:30.729" v="146" actId="113"/>
          <ac:spMkLst>
            <pc:docMk/>
            <pc:sldMk cId="1449806314" sldId="401"/>
            <ac:spMk id="2" creationId="{081CC539-228C-4098-8B7A-D286B295DBAB}"/>
          </ac:spMkLst>
        </pc:spChg>
        <pc:spChg chg="mod">
          <ac:chgData name="Deborah Jenkins" userId="3cd02ba5-e528-4585-978d-4fde2b47730a" providerId="ADAL" clId="{B2347BEB-C982-49ED-BD60-431352D12D7A}" dt="2024-04-19T10:06:32.841" v="147" actId="1076"/>
          <ac:spMkLst>
            <pc:docMk/>
            <pc:sldMk cId="1449806314" sldId="401"/>
            <ac:spMk id="3" creationId="{040EF373-5E72-4DE5-8B95-7E0122DE533B}"/>
          </ac:spMkLst>
        </pc:spChg>
        <pc:spChg chg="mod">
          <ac:chgData name="Deborah Jenkins" userId="3cd02ba5-e528-4585-978d-4fde2b47730a" providerId="ADAL" clId="{B2347BEB-C982-49ED-BD60-431352D12D7A}" dt="2024-04-22T10:08:21.101" v="1213" actId="1076"/>
          <ac:spMkLst>
            <pc:docMk/>
            <pc:sldMk cId="1449806314" sldId="401"/>
            <ac:spMk id="8" creationId="{3A547ED7-0110-4430-84DD-7B21960F7DF9}"/>
          </ac:spMkLst>
        </pc:spChg>
        <pc:picChg chg="mod">
          <ac:chgData name="Deborah Jenkins" userId="3cd02ba5-e528-4585-978d-4fde2b47730a" providerId="ADAL" clId="{B2347BEB-C982-49ED-BD60-431352D12D7A}" dt="2024-04-22T10:08:17.670" v="1212" actId="14100"/>
          <ac:picMkLst>
            <pc:docMk/>
            <pc:sldMk cId="1449806314" sldId="401"/>
            <ac:picMk id="7" creationId="{02DBA6CF-4789-4C1D-9F77-96B6F9348D1B}"/>
          </ac:picMkLst>
        </pc:picChg>
      </pc:sldChg>
      <pc:sldChg chg="modSp add mod">
        <pc:chgData name="Deborah Jenkins" userId="3cd02ba5-e528-4585-978d-4fde2b47730a" providerId="ADAL" clId="{B2347BEB-C982-49ED-BD60-431352D12D7A}" dt="2024-04-22T12:29:40.270" v="1844" actId="1076"/>
        <pc:sldMkLst>
          <pc:docMk/>
          <pc:sldMk cId="1520877610" sldId="406"/>
        </pc:sldMkLst>
        <pc:spChg chg="mod">
          <ac:chgData name="Deborah Jenkins" userId="3cd02ba5-e528-4585-978d-4fde2b47730a" providerId="ADAL" clId="{B2347BEB-C982-49ED-BD60-431352D12D7A}" dt="2024-04-22T12:29:40.270" v="1844" actId="1076"/>
          <ac:spMkLst>
            <pc:docMk/>
            <pc:sldMk cId="1520877610" sldId="406"/>
            <ac:spMk id="2" creationId="{D61C76BF-25E9-4D79-AEE6-FF1AB4750EE1}"/>
          </ac:spMkLst>
        </pc:spChg>
        <pc:spChg chg="mod">
          <ac:chgData name="Deborah Jenkins" userId="3cd02ba5-e528-4585-978d-4fde2b47730a" providerId="ADAL" clId="{B2347BEB-C982-49ED-BD60-431352D12D7A}" dt="2024-04-22T12:29:37.683" v="1843" actId="1076"/>
          <ac:spMkLst>
            <pc:docMk/>
            <pc:sldMk cId="1520877610" sldId="406"/>
            <ac:spMk id="3" creationId="{89A7AE8E-BD76-4531-97A5-C70FA24AB06C}"/>
          </ac:spMkLst>
        </pc:spChg>
      </pc:sldChg>
      <pc:sldChg chg="delSp modSp add mod modNotes">
        <pc:chgData name="Deborah Jenkins" userId="3cd02ba5-e528-4585-978d-4fde2b47730a" providerId="ADAL" clId="{B2347BEB-C982-49ED-BD60-431352D12D7A}" dt="2024-04-22T12:31:02.575" v="1869" actId="1076"/>
        <pc:sldMkLst>
          <pc:docMk/>
          <pc:sldMk cId="3011569906" sldId="439"/>
        </pc:sldMkLst>
        <pc:spChg chg="mod">
          <ac:chgData name="Deborah Jenkins" userId="3cd02ba5-e528-4585-978d-4fde2b47730a" providerId="ADAL" clId="{B2347BEB-C982-49ED-BD60-431352D12D7A}" dt="2024-04-22T12:30:46.342" v="1864" actId="1076"/>
          <ac:spMkLst>
            <pc:docMk/>
            <pc:sldMk cId="3011569906" sldId="439"/>
            <ac:spMk id="5" creationId="{F1B49524-7E86-466F-BE4F-3154D607399E}"/>
          </ac:spMkLst>
        </pc:spChg>
        <pc:spChg chg="mod">
          <ac:chgData name="Deborah Jenkins" userId="3cd02ba5-e528-4585-978d-4fde2b47730a" providerId="ADAL" clId="{B2347BEB-C982-49ED-BD60-431352D12D7A}" dt="2024-04-22T12:30:52.818" v="1866" actId="1076"/>
          <ac:spMkLst>
            <pc:docMk/>
            <pc:sldMk cId="3011569906" sldId="439"/>
            <ac:spMk id="6" creationId="{DEF3537E-D0B8-4586-96FB-BEF026B5C65C}"/>
          </ac:spMkLst>
        </pc:spChg>
        <pc:spChg chg="mod">
          <ac:chgData name="Deborah Jenkins" userId="3cd02ba5-e528-4585-978d-4fde2b47730a" providerId="ADAL" clId="{B2347BEB-C982-49ED-BD60-431352D12D7A}" dt="2024-04-22T12:30:55.777" v="1867" actId="1076"/>
          <ac:spMkLst>
            <pc:docMk/>
            <pc:sldMk cId="3011569906" sldId="439"/>
            <ac:spMk id="7" creationId="{49CFB3C2-3FF8-4F91-92BA-45DB4793D93A}"/>
          </ac:spMkLst>
        </pc:spChg>
        <pc:spChg chg="mod">
          <ac:chgData name="Deborah Jenkins" userId="3cd02ba5-e528-4585-978d-4fde2b47730a" providerId="ADAL" clId="{B2347BEB-C982-49ED-BD60-431352D12D7A}" dt="2024-04-22T12:30:59.382" v="1868" actId="1076"/>
          <ac:spMkLst>
            <pc:docMk/>
            <pc:sldMk cId="3011569906" sldId="439"/>
            <ac:spMk id="9" creationId="{BB60AE01-8D62-4673-A8C9-35A32D17954B}"/>
          </ac:spMkLst>
        </pc:spChg>
        <pc:spChg chg="mod">
          <ac:chgData name="Deborah Jenkins" userId="3cd02ba5-e528-4585-978d-4fde2b47730a" providerId="ADAL" clId="{B2347BEB-C982-49ED-BD60-431352D12D7A}" dt="2024-04-22T12:31:02.575" v="1869" actId="1076"/>
          <ac:spMkLst>
            <pc:docMk/>
            <pc:sldMk cId="3011569906" sldId="439"/>
            <ac:spMk id="10" creationId="{01EE40F1-3740-4BD6-B1BC-9B7841DFB012}"/>
          </ac:spMkLst>
        </pc:spChg>
        <pc:spChg chg="mod">
          <ac:chgData name="Deborah Jenkins" userId="3cd02ba5-e528-4585-978d-4fde2b47730a" providerId="ADAL" clId="{B2347BEB-C982-49ED-BD60-431352D12D7A}" dt="2024-04-22T12:30:33.484" v="1861" actId="14100"/>
          <ac:spMkLst>
            <pc:docMk/>
            <pc:sldMk cId="3011569906" sldId="439"/>
            <ac:spMk id="51204" creationId="{906F6612-4B20-4AFD-BEC9-3470EF3B2E12}"/>
          </ac:spMkLst>
        </pc:spChg>
        <pc:spChg chg="mod">
          <ac:chgData name="Deborah Jenkins" userId="3cd02ba5-e528-4585-978d-4fde2b47730a" providerId="ADAL" clId="{B2347BEB-C982-49ED-BD60-431352D12D7A}" dt="2024-04-22T12:30:35.836" v="1862" actId="1076"/>
          <ac:spMkLst>
            <pc:docMk/>
            <pc:sldMk cId="3011569906" sldId="439"/>
            <ac:spMk id="51206" creationId="{54DDDE56-3917-4E12-8B64-D41157C59092}"/>
          </ac:spMkLst>
        </pc:spChg>
        <pc:picChg chg="mod">
          <ac:chgData name="Deborah Jenkins" userId="3cd02ba5-e528-4585-978d-4fde2b47730a" providerId="ADAL" clId="{B2347BEB-C982-49ED-BD60-431352D12D7A}" dt="2024-04-22T12:30:49.840" v="1865" actId="1076"/>
          <ac:picMkLst>
            <pc:docMk/>
            <pc:sldMk cId="3011569906" sldId="439"/>
            <ac:picMk id="8" creationId="{3BAC9ADC-975C-4A3D-B716-6077D54E4007}"/>
          </ac:picMkLst>
        </pc:picChg>
        <pc:picChg chg="del mod">
          <ac:chgData name="Deborah Jenkins" userId="3cd02ba5-e528-4585-978d-4fde2b47730a" providerId="ADAL" clId="{B2347BEB-C982-49ED-BD60-431352D12D7A}" dt="2024-04-22T12:30:12.701" v="1853" actId="478"/>
          <ac:picMkLst>
            <pc:docMk/>
            <pc:sldMk cId="3011569906" sldId="439"/>
            <ac:picMk id="51203" creationId="{5B735632-B26B-4A7D-A541-EE45E2B23AA9}"/>
          </ac:picMkLst>
        </pc:picChg>
      </pc:sldChg>
      <pc:sldChg chg="delSp modSp add mod">
        <pc:chgData name="Deborah Jenkins" userId="3cd02ba5-e528-4585-978d-4fde2b47730a" providerId="ADAL" clId="{B2347BEB-C982-49ED-BD60-431352D12D7A}" dt="2024-04-22T12:32:05.422" v="1890" actId="1076"/>
        <pc:sldMkLst>
          <pc:docMk/>
          <pc:sldMk cId="82991984" sldId="441"/>
        </pc:sldMkLst>
        <pc:spChg chg="mod">
          <ac:chgData name="Deborah Jenkins" userId="3cd02ba5-e528-4585-978d-4fde2b47730a" providerId="ADAL" clId="{B2347BEB-C982-49ED-BD60-431352D12D7A}" dt="2024-04-22T12:32:02.969" v="1889" actId="1076"/>
          <ac:spMkLst>
            <pc:docMk/>
            <pc:sldMk cId="82991984" sldId="441"/>
            <ac:spMk id="57349" creationId="{77EE3737-BE3B-4FAE-80A7-AFDB1FF0F001}"/>
          </ac:spMkLst>
        </pc:spChg>
        <pc:picChg chg="mod">
          <ac:chgData name="Deborah Jenkins" userId="3cd02ba5-e528-4585-978d-4fde2b47730a" providerId="ADAL" clId="{B2347BEB-C982-49ED-BD60-431352D12D7A}" dt="2024-04-22T12:32:05.422" v="1890" actId="1076"/>
          <ac:picMkLst>
            <pc:docMk/>
            <pc:sldMk cId="82991984" sldId="441"/>
            <ac:picMk id="8" creationId="{93AE1D1A-194C-4396-A7D1-D8E108F2BA1A}"/>
          </ac:picMkLst>
        </pc:picChg>
        <pc:picChg chg="del">
          <ac:chgData name="Deborah Jenkins" userId="3cd02ba5-e528-4585-978d-4fde2b47730a" providerId="ADAL" clId="{B2347BEB-C982-49ED-BD60-431352D12D7A}" dt="2024-04-22T12:32:00.122" v="1888" actId="478"/>
          <ac:picMkLst>
            <pc:docMk/>
            <pc:sldMk cId="82991984" sldId="441"/>
            <ac:picMk id="57347" creationId="{1A225E8E-A68B-451A-BA60-D5F0AF6B3BA3}"/>
          </ac:picMkLst>
        </pc:picChg>
      </pc:sldChg>
      <pc:sldChg chg="addSp modSp add mod modAnim">
        <pc:chgData name="Deborah Jenkins" userId="3cd02ba5-e528-4585-978d-4fde2b47730a" providerId="ADAL" clId="{B2347BEB-C982-49ED-BD60-431352D12D7A}" dt="2024-04-22T11:51:55.877" v="1391"/>
        <pc:sldMkLst>
          <pc:docMk/>
          <pc:sldMk cId="3720906742" sldId="443"/>
        </pc:sldMkLst>
        <pc:spChg chg="mod">
          <ac:chgData name="Deborah Jenkins" userId="3cd02ba5-e528-4585-978d-4fde2b47730a" providerId="ADAL" clId="{B2347BEB-C982-49ED-BD60-431352D12D7A}" dt="2024-04-19T10:15:24.234" v="296" actId="1076"/>
          <ac:spMkLst>
            <pc:docMk/>
            <pc:sldMk cId="3720906742" sldId="443"/>
            <ac:spMk id="2" creationId="{71FD221A-203F-478A-8E2C-A62978D0C972}"/>
          </ac:spMkLst>
        </pc:spChg>
        <pc:spChg chg="mod">
          <ac:chgData name="Deborah Jenkins" userId="3cd02ba5-e528-4585-978d-4fde2b47730a" providerId="ADAL" clId="{B2347BEB-C982-49ED-BD60-431352D12D7A}" dt="2024-04-22T11:51:31.117" v="1388" actId="403"/>
          <ac:spMkLst>
            <pc:docMk/>
            <pc:sldMk cId="3720906742" sldId="443"/>
            <ac:spMk id="3" creationId="{156C5863-794B-436B-9D51-F20E9E2F7126}"/>
          </ac:spMkLst>
        </pc:spChg>
        <pc:picChg chg="add mod ord">
          <ac:chgData name="Deborah Jenkins" userId="3cd02ba5-e528-4585-978d-4fde2b47730a" providerId="ADAL" clId="{B2347BEB-C982-49ED-BD60-431352D12D7A}" dt="2024-04-22T11:51:04.038" v="1377" actId="1076"/>
          <ac:picMkLst>
            <pc:docMk/>
            <pc:sldMk cId="3720906742" sldId="443"/>
            <ac:picMk id="4" creationId="{C1DD483F-AE4B-C72D-B7F5-272F9627505E}"/>
          </ac:picMkLst>
        </pc:picChg>
      </pc:sldChg>
      <pc:sldChg chg="delSp add del setBg delDesignElem">
        <pc:chgData name="Deborah Jenkins" userId="3cd02ba5-e528-4585-978d-4fde2b47730a" providerId="ADAL" clId="{B2347BEB-C982-49ED-BD60-431352D12D7A}" dt="2024-04-19T10:17:06.798" v="312" actId="47"/>
        <pc:sldMkLst>
          <pc:docMk/>
          <pc:sldMk cId="1816355904" sldId="448"/>
        </pc:sldMkLst>
        <pc:spChg chg="del">
          <ac:chgData name="Deborah Jenkins" userId="3cd02ba5-e528-4585-978d-4fde2b47730a" providerId="ADAL" clId="{B2347BEB-C982-49ED-BD60-431352D12D7A}" dt="2024-04-19T10:15:20.143" v="295"/>
          <ac:spMkLst>
            <pc:docMk/>
            <pc:sldMk cId="1816355904" sldId="448"/>
            <ac:spMk id="10" creationId="{C95B82D5-A8BB-45BF-BED8-C7B206892100}"/>
          </ac:spMkLst>
        </pc:spChg>
        <pc:spChg chg="del">
          <ac:chgData name="Deborah Jenkins" userId="3cd02ba5-e528-4585-978d-4fde2b47730a" providerId="ADAL" clId="{B2347BEB-C982-49ED-BD60-431352D12D7A}" dt="2024-04-19T10:15:20.143" v="295"/>
          <ac:spMkLst>
            <pc:docMk/>
            <pc:sldMk cId="1816355904" sldId="448"/>
            <ac:spMk id="12" creationId="{296C61EC-FBF4-4216-BE67-6C864D30A01C}"/>
          </ac:spMkLst>
        </pc:spChg>
      </pc:sldChg>
      <pc:sldChg chg="add">
        <pc:chgData name="Deborah Jenkins" userId="3cd02ba5-e528-4585-978d-4fde2b47730a" providerId="ADAL" clId="{B2347BEB-C982-49ED-BD60-431352D12D7A}" dt="2024-04-19T10:23:33.731" v="356"/>
        <pc:sldMkLst>
          <pc:docMk/>
          <pc:sldMk cId="3879492733" sldId="451"/>
        </pc:sldMkLst>
      </pc:sldChg>
      <pc:sldChg chg="modSp add mod setBg">
        <pc:chgData name="Deborah Jenkins" userId="3cd02ba5-e528-4585-978d-4fde2b47730a" providerId="ADAL" clId="{B2347BEB-C982-49ED-BD60-431352D12D7A}" dt="2024-04-22T12:31:19.147" v="1874" actId="1076"/>
        <pc:sldMkLst>
          <pc:docMk/>
          <pc:sldMk cId="3655052778" sldId="462"/>
        </pc:sldMkLst>
        <pc:spChg chg="mod">
          <ac:chgData name="Deborah Jenkins" userId="3cd02ba5-e528-4585-978d-4fde2b47730a" providerId="ADAL" clId="{B2347BEB-C982-49ED-BD60-431352D12D7A}" dt="2024-04-22T12:31:19.147" v="1874" actId="1076"/>
          <ac:spMkLst>
            <pc:docMk/>
            <pc:sldMk cId="3655052778" sldId="462"/>
            <ac:spMk id="3" creationId="{973ADE30-5F72-40F6-BD27-6872695947CF}"/>
          </ac:spMkLst>
        </pc:spChg>
        <pc:picChg chg="mod">
          <ac:chgData name="Deborah Jenkins" userId="3cd02ba5-e528-4585-978d-4fde2b47730a" providerId="ADAL" clId="{B2347BEB-C982-49ED-BD60-431352D12D7A}" dt="2024-04-22T12:31:07.789" v="1870" actId="1076"/>
          <ac:picMkLst>
            <pc:docMk/>
            <pc:sldMk cId="3655052778" sldId="462"/>
            <ac:picMk id="4" creationId="{2FA2ECFF-EE37-4338-A711-504CAC73D1AB}"/>
          </ac:picMkLst>
        </pc:picChg>
      </pc:sldChg>
      <pc:sldChg chg="addSp modSp add mod">
        <pc:chgData name="Deborah Jenkins" userId="3cd02ba5-e528-4585-978d-4fde2b47730a" providerId="ADAL" clId="{B2347BEB-C982-49ED-BD60-431352D12D7A}" dt="2024-04-19T10:08:05.254" v="159" actId="1076"/>
        <pc:sldMkLst>
          <pc:docMk/>
          <pc:sldMk cId="3924898519" sldId="465"/>
        </pc:sldMkLst>
        <pc:spChg chg="mod">
          <ac:chgData name="Deborah Jenkins" userId="3cd02ba5-e528-4585-978d-4fde2b47730a" providerId="ADAL" clId="{B2347BEB-C982-49ED-BD60-431352D12D7A}" dt="2024-04-19T10:07:21.109" v="155" actId="113"/>
          <ac:spMkLst>
            <pc:docMk/>
            <pc:sldMk cId="3924898519" sldId="465"/>
            <ac:spMk id="2" creationId="{D14EE73B-583F-4D04-AC81-10A58EA82B26}"/>
          </ac:spMkLst>
        </pc:spChg>
        <pc:spChg chg="add mod">
          <ac:chgData name="Deborah Jenkins" userId="3cd02ba5-e528-4585-978d-4fde2b47730a" providerId="ADAL" clId="{B2347BEB-C982-49ED-BD60-431352D12D7A}" dt="2024-04-19T10:08:05.254" v="159" actId="1076"/>
          <ac:spMkLst>
            <pc:docMk/>
            <pc:sldMk cId="3924898519" sldId="465"/>
            <ac:spMk id="5" creationId="{2A934826-76C9-13FF-537F-9395047D485A}"/>
          </ac:spMkLst>
        </pc:spChg>
        <pc:spChg chg="mod">
          <ac:chgData name="Deborah Jenkins" userId="3cd02ba5-e528-4585-978d-4fde2b47730a" providerId="ADAL" clId="{B2347BEB-C982-49ED-BD60-431352D12D7A}" dt="2024-04-19T10:07:27.069" v="157" actId="1076"/>
          <ac:spMkLst>
            <pc:docMk/>
            <pc:sldMk cId="3924898519" sldId="465"/>
            <ac:spMk id="6" creationId="{D874A4B5-4C6B-418E-90B8-FDED50651B1B}"/>
          </ac:spMkLst>
        </pc:spChg>
        <pc:picChg chg="mod">
          <ac:chgData name="Deborah Jenkins" userId="3cd02ba5-e528-4585-978d-4fde2b47730a" providerId="ADAL" clId="{B2347BEB-C982-49ED-BD60-431352D12D7A}" dt="2024-04-19T10:07:23.631" v="156" actId="1076"/>
          <ac:picMkLst>
            <pc:docMk/>
            <pc:sldMk cId="3924898519" sldId="465"/>
            <ac:picMk id="4" creationId="{62DD144C-095A-44ED-AEF4-F7EED8FD1221}"/>
          </ac:picMkLst>
        </pc:picChg>
      </pc:sldChg>
      <pc:sldChg chg="modSp add mod">
        <pc:chgData name="Deborah Jenkins" userId="3cd02ba5-e528-4585-978d-4fde2b47730a" providerId="ADAL" clId="{B2347BEB-C982-49ED-BD60-431352D12D7A}" dt="2024-04-19T10:08:30.773" v="162" actId="1076"/>
        <pc:sldMkLst>
          <pc:docMk/>
          <pc:sldMk cId="3242006482" sldId="466"/>
        </pc:sldMkLst>
        <pc:spChg chg="mod">
          <ac:chgData name="Deborah Jenkins" userId="3cd02ba5-e528-4585-978d-4fde2b47730a" providerId="ADAL" clId="{B2347BEB-C982-49ED-BD60-431352D12D7A}" dt="2024-04-19T10:08:25.254" v="161" actId="1076"/>
          <ac:spMkLst>
            <pc:docMk/>
            <pc:sldMk cId="3242006482" sldId="466"/>
            <ac:spMk id="2" creationId="{54C13D7B-890A-4BFF-8F48-2AEDB7147047}"/>
          </ac:spMkLst>
        </pc:spChg>
        <pc:spChg chg="mod">
          <ac:chgData name="Deborah Jenkins" userId="3cd02ba5-e528-4585-978d-4fde2b47730a" providerId="ADAL" clId="{B2347BEB-C982-49ED-BD60-431352D12D7A}" dt="2024-04-19T10:08:30.773" v="162" actId="1076"/>
          <ac:spMkLst>
            <pc:docMk/>
            <pc:sldMk cId="3242006482" sldId="466"/>
            <ac:spMk id="3" creationId="{FC08E3BA-CA7D-48BF-8009-6C4A74256174}"/>
          </ac:spMkLst>
        </pc:spChg>
      </pc:sldChg>
      <pc:sldChg chg="addSp delSp modSp add mod modAnim">
        <pc:chgData name="Deborah Jenkins" userId="3cd02ba5-e528-4585-978d-4fde2b47730a" providerId="ADAL" clId="{B2347BEB-C982-49ED-BD60-431352D12D7A}" dt="2024-04-22T12:24:12.454" v="1804" actId="255"/>
        <pc:sldMkLst>
          <pc:docMk/>
          <pc:sldMk cId="2172759775" sldId="470"/>
        </pc:sldMkLst>
        <pc:spChg chg="mod">
          <ac:chgData name="Deborah Jenkins" userId="3cd02ba5-e528-4585-978d-4fde2b47730a" providerId="ADAL" clId="{B2347BEB-C982-49ED-BD60-431352D12D7A}" dt="2024-04-22T12:24:12.454" v="1804" actId="255"/>
          <ac:spMkLst>
            <pc:docMk/>
            <pc:sldMk cId="2172759775" sldId="470"/>
            <ac:spMk id="3" creationId="{A249804A-F1BB-4D44-A571-9B3938D4F342}"/>
          </ac:spMkLst>
        </pc:spChg>
        <pc:grpChg chg="del mod">
          <ac:chgData name="Deborah Jenkins" userId="3cd02ba5-e528-4585-978d-4fde2b47730a" providerId="ADAL" clId="{B2347BEB-C982-49ED-BD60-431352D12D7A}" dt="2024-04-22T12:10:27.376" v="1518" actId="21"/>
          <ac:grpSpMkLst>
            <pc:docMk/>
            <pc:sldMk cId="2172759775" sldId="470"/>
            <ac:grpSpMk id="2" creationId="{8695AF0F-8F7C-4662-9B3C-DF0D72E7DF64}"/>
          </ac:grpSpMkLst>
        </pc:grpChg>
        <pc:picChg chg="add mod">
          <ac:chgData name="Deborah Jenkins" userId="3cd02ba5-e528-4585-978d-4fde2b47730a" providerId="ADAL" clId="{B2347BEB-C982-49ED-BD60-431352D12D7A}" dt="2024-04-19T10:20:53.458" v="349" actId="1076"/>
          <ac:picMkLst>
            <pc:docMk/>
            <pc:sldMk cId="2172759775" sldId="470"/>
            <ac:picMk id="5" creationId="{31B585FD-DFA2-5950-8CFC-8ED68BDF9478}"/>
          </ac:picMkLst>
        </pc:picChg>
        <pc:picChg chg="add mod">
          <ac:chgData name="Deborah Jenkins" userId="3cd02ba5-e528-4585-978d-4fde2b47730a" providerId="ADAL" clId="{B2347BEB-C982-49ED-BD60-431352D12D7A}" dt="2024-04-22T12:10:33.251" v="1520" actId="1076"/>
          <ac:picMkLst>
            <pc:docMk/>
            <pc:sldMk cId="2172759775" sldId="470"/>
            <ac:picMk id="6" creationId="{8BBD941E-47A8-59CC-7E6B-183DA320A94F}"/>
          </ac:picMkLst>
        </pc:picChg>
        <pc:picChg chg="del mod">
          <ac:chgData name="Deborah Jenkins" userId="3cd02ba5-e528-4585-978d-4fde2b47730a" providerId="ADAL" clId="{B2347BEB-C982-49ED-BD60-431352D12D7A}" dt="2024-04-19T10:20:37.804" v="344" actId="21"/>
          <ac:picMkLst>
            <pc:docMk/>
            <pc:sldMk cId="2172759775" sldId="470"/>
            <ac:picMk id="16" creationId="{36FB6359-6264-4B50-92B9-3EEC74CFC09A}"/>
          </ac:picMkLst>
        </pc:picChg>
      </pc:sldChg>
      <pc:sldChg chg="addSp delSp modSp add mod modAnim">
        <pc:chgData name="Deborah Jenkins" userId="3cd02ba5-e528-4585-978d-4fde2b47730a" providerId="ADAL" clId="{B2347BEB-C982-49ED-BD60-431352D12D7A}" dt="2024-04-22T12:11:24.804" v="1527"/>
        <pc:sldMkLst>
          <pc:docMk/>
          <pc:sldMk cId="1099134332" sldId="471"/>
        </pc:sldMkLst>
        <pc:spChg chg="mod">
          <ac:chgData name="Deborah Jenkins" userId="3cd02ba5-e528-4585-978d-4fde2b47730a" providerId="ADAL" clId="{B2347BEB-C982-49ED-BD60-431352D12D7A}" dt="2024-04-19T10:21:31.937" v="355" actId="14100"/>
          <ac:spMkLst>
            <pc:docMk/>
            <pc:sldMk cId="1099134332" sldId="471"/>
            <ac:spMk id="3" creationId="{6F14346D-5534-448B-803F-03C14558ED7C}"/>
          </ac:spMkLst>
        </pc:spChg>
        <pc:grpChg chg="mod">
          <ac:chgData name="Deborah Jenkins" userId="3cd02ba5-e528-4585-978d-4fde2b47730a" providerId="ADAL" clId="{B2347BEB-C982-49ED-BD60-431352D12D7A}" dt="2024-04-19T10:20:08.547" v="339" actId="1076"/>
          <ac:grpSpMkLst>
            <pc:docMk/>
            <pc:sldMk cId="1099134332" sldId="471"/>
            <ac:grpSpMk id="4" creationId="{58328E8D-4F51-4C3A-8A41-BE7B5EFC60AA}"/>
          </ac:grpSpMkLst>
        </pc:grpChg>
        <pc:picChg chg="add mod">
          <ac:chgData name="Deborah Jenkins" userId="3cd02ba5-e528-4585-978d-4fde2b47730a" providerId="ADAL" clId="{B2347BEB-C982-49ED-BD60-431352D12D7A}" dt="2024-04-19T10:21:28.476" v="354" actId="1076"/>
          <ac:picMkLst>
            <pc:docMk/>
            <pc:sldMk cId="1099134332" sldId="471"/>
            <ac:picMk id="2" creationId="{6AB8B01A-C63A-4252-A5D3-5D63190A30F9}"/>
          </ac:picMkLst>
        </pc:picChg>
        <pc:picChg chg="del">
          <ac:chgData name="Deborah Jenkins" userId="3cd02ba5-e528-4585-978d-4fde2b47730a" providerId="ADAL" clId="{B2347BEB-C982-49ED-BD60-431352D12D7A}" dt="2024-04-19T10:20:48.005" v="347" actId="21"/>
          <ac:picMkLst>
            <pc:docMk/>
            <pc:sldMk cId="1099134332" sldId="471"/>
            <ac:picMk id="5" creationId="{BB30FCDD-8077-4587-867F-86AA280E4432}"/>
          </ac:picMkLst>
        </pc:picChg>
      </pc:sldChg>
      <pc:sldChg chg="modSp add mod ord">
        <pc:chgData name="Deborah Jenkins" userId="3cd02ba5-e528-4585-978d-4fde2b47730a" providerId="ADAL" clId="{B2347BEB-C982-49ED-BD60-431352D12D7A}" dt="2024-04-22T12:32:56.755" v="1894"/>
        <pc:sldMkLst>
          <pc:docMk/>
          <pc:sldMk cId="0" sldId="472"/>
        </pc:sldMkLst>
        <pc:spChg chg="mod">
          <ac:chgData name="Deborah Jenkins" userId="3cd02ba5-e528-4585-978d-4fde2b47730a" providerId="ADAL" clId="{B2347BEB-C982-49ED-BD60-431352D12D7A}" dt="2024-04-19T10:25:58.048" v="358" actId="27636"/>
          <ac:spMkLst>
            <pc:docMk/>
            <pc:sldMk cId="0" sldId="472"/>
            <ac:spMk id="50181" creationId="{C379E28F-9AB6-F262-DF6C-59BB3FB2F896}"/>
          </ac:spMkLst>
        </pc:spChg>
      </pc:sldChg>
      <pc:sldChg chg="addSp modSp add mod ord modClrScheme chgLayout">
        <pc:chgData name="Deborah Jenkins" userId="3cd02ba5-e528-4585-978d-4fde2b47730a" providerId="ADAL" clId="{B2347BEB-C982-49ED-BD60-431352D12D7A}" dt="2024-04-22T12:37:46.452" v="2197" actId="27636"/>
        <pc:sldMkLst>
          <pc:docMk/>
          <pc:sldMk cId="0" sldId="473"/>
        </pc:sldMkLst>
        <pc:spChg chg="mod">
          <ac:chgData name="Deborah Jenkins" userId="3cd02ba5-e528-4585-978d-4fde2b47730a" providerId="ADAL" clId="{B2347BEB-C982-49ED-BD60-431352D12D7A}" dt="2024-04-22T12:37:42.858" v="2195" actId="404"/>
          <ac:spMkLst>
            <pc:docMk/>
            <pc:sldMk cId="0" sldId="473"/>
            <ac:spMk id="43010" creationId="{3C42F3DE-7A7A-A5EB-6B67-C0CA11FAB98A}"/>
          </ac:spMkLst>
        </pc:spChg>
        <pc:spChg chg="mod">
          <ac:chgData name="Deborah Jenkins" userId="3cd02ba5-e528-4585-978d-4fde2b47730a" providerId="ADAL" clId="{B2347BEB-C982-49ED-BD60-431352D12D7A}" dt="2024-04-22T12:37:46.452" v="2197" actId="27636"/>
          <ac:spMkLst>
            <pc:docMk/>
            <pc:sldMk cId="0" sldId="473"/>
            <ac:spMk id="43011" creationId="{D5B8EBCB-AB41-42D5-D010-B4F6CE247E7E}"/>
          </ac:spMkLst>
        </pc:spChg>
        <pc:picChg chg="add mod">
          <ac:chgData name="Deborah Jenkins" userId="3cd02ba5-e528-4585-978d-4fde2b47730a" providerId="ADAL" clId="{B2347BEB-C982-49ED-BD60-431352D12D7A}" dt="2024-04-19T10:46:50.030" v="989" actId="1076"/>
          <ac:picMkLst>
            <pc:docMk/>
            <pc:sldMk cId="0" sldId="473"/>
            <ac:picMk id="2" creationId="{B7FC6F6A-0CC4-0289-3334-22EE8117EE80}"/>
          </ac:picMkLst>
        </pc:picChg>
      </pc:sldChg>
      <pc:sldChg chg="addSp modSp add mod ord modClrScheme chgLayout">
        <pc:chgData name="Deborah Jenkins" userId="3cd02ba5-e528-4585-978d-4fde2b47730a" providerId="ADAL" clId="{B2347BEB-C982-49ED-BD60-431352D12D7A}" dt="2024-04-22T12:39:12.509" v="2213" actId="403"/>
        <pc:sldMkLst>
          <pc:docMk/>
          <pc:sldMk cId="0" sldId="474"/>
        </pc:sldMkLst>
        <pc:spChg chg="mod">
          <ac:chgData name="Deborah Jenkins" userId="3cd02ba5-e528-4585-978d-4fde2b47730a" providerId="ADAL" clId="{B2347BEB-C982-49ED-BD60-431352D12D7A}" dt="2024-04-19T10:51:03.923" v="1042" actId="1076"/>
          <ac:spMkLst>
            <pc:docMk/>
            <pc:sldMk cId="0" sldId="474"/>
            <ac:spMk id="46082" creationId="{CDC33284-7111-C0EE-8CBC-92F8B6CEBBD6}"/>
          </ac:spMkLst>
        </pc:spChg>
        <pc:spChg chg="mod">
          <ac:chgData name="Deborah Jenkins" userId="3cd02ba5-e528-4585-978d-4fde2b47730a" providerId="ADAL" clId="{B2347BEB-C982-49ED-BD60-431352D12D7A}" dt="2024-04-22T12:39:12.509" v="2213" actId="403"/>
          <ac:spMkLst>
            <pc:docMk/>
            <pc:sldMk cId="0" sldId="474"/>
            <ac:spMk id="46083" creationId="{8607F197-50F6-3239-265F-C49C50C0D707}"/>
          </ac:spMkLst>
        </pc:spChg>
        <pc:picChg chg="add mod">
          <ac:chgData name="Deborah Jenkins" userId="3cd02ba5-e528-4585-978d-4fde2b47730a" providerId="ADAL" clId="{B2347BEB-C982-49ED-BD60-431352D12D7A}" dt="2024-04-19T10:50:57.747" v="1040" actId="14100"/>
          <ac:picMkLst>
            <pc:docMk/>
            <pc:sldMk cId="0" sldId="474"/>
            <ac:picMk id="2" creationId="{BBDBC63D-EFD2-1DE7-A53D-067B09AB9163}"/>
          </ac:picMkLst>
        </pc:picChg>
      </pc:sldChg>
      <pc:sldChg chg="modSp add mod ord modAnim">
        <pc:chgData name="Deborah Jenkins" userId="3cd02ba5-e528-4585-978d-4fde2b47730a" providerId="ADAL" clId="{B2347BEB-C982-49ED-BD60-431352D12D7A}" dt="2024-04-22T12:40:25.508" v="2233" actId="14100"/>
        <pc:sldMkLst>
          <pc:docMk/>
          <pc:sldMk cId="0" sldId="475"/>
        </pc:sldMkLst>
        <pc:spChg chg="mod">
          <ac:chgData name="Deborah Jenkins" userId="3cd02ba5-e528-4585-978d-4fde2b47730a" providerId="ADAL" clId="{B2347BEB-C982-49ED-BD60-431352D12D7A}" dt="2024-04-22T12:40:07.640" v="2228" actId="27636"/>
          <ac:spMkLst>
            <pc:docMk/>
            <pc:sldMk cId="0" sldId="475"/>
            <ac:spMk id="49154" creationId="{BBB2BBD4-093B-04A3-AE1E-35A8B928985E}"/>
          </ac:spMkLst>
        </pc:spChg>
        <pc:spChg chg="mod">
          <ac:chgData name="Deborah Jenkins" userId="3cd02ba5-e528-4585-978d-4fde2b47730a" providerId="ADAL" clId="{B2347BEB-C982-49ED-BD60-431352D12D7A}" dt="2024-04-22T12:40:25.508" v="2233" actId="14100"/>
          <ac:spMkLst>
            <pc:docMk/>
            <pc:sldMk cId="0" sldId="475"/>
            <ac:spMk id="49155" creationId="{EBCF0BDF-2F3A-8491-CBA4-8553983AE09D}"/>
          </ac:spMkLst>
        </pc:spChg>
      </pc:sldChg>
      <pc:sldChg chg="addSp modSp add mod modTransition modClrScheme chgLayout">
        <pc:chgData name="Deborah Jenkins" userId="3cd02ba5-e528-4585-978d-4fde2b47730a" providerId="ADAL" clId="{B2347BEB-C982-49ED-BD60-431352D12D7A}" dt="2024-04-22T11:59:34.694" v="1469" actId="27636"/>
        <pc:sldMkLst>
          <pc:docMk/>
          <pc:sldMk cId="0" sldId="476"/>
        </pc:sldMkLst>
        <pc:spChg chg="mod">
          <ac:chgData name="Deborah Jenkins" userId="3cd02ba5-e528-4585-978d-4fde2b47730a" providerId="ADAL" clId="{B2347BEB-C982-49ED-BD60-431352D12D7A}" dt="2024-04-22T11:59:22.591" v="1456" actId="1076"/>
          <ac:spMkLst>
            <pc:docMk/>
            <pc:sldMk cId="0" sldId="476"/>
            <ac:spMk id="11266" creationId="{C8A870CF-2E88-5077-E88F-87E58EED6895}"/>
          </ac:spMkLst>
        </pc:spChg>
        <pc:spChg chg="mod ord">
          <ac:chgData name="Deborah Jenkins" userId="3cd02ba5-e528-4585-978d-4fde2b47730a" providerId="ADAL" clId="{B2347BEB-C982-49ED-BD60-431352D12D7A}" dt="2024-04-22T11:59:34.694" v="1469" actId="27636"/>
          <ac:spMkLst>
            <pc:docMk/>
            <pc:sldMk cId="0" sldId="476"/>
            <ac:spMk id="11267" creationId="{E3B07414-89F2-9FE3-636F-CA1E1C9C147D}"/>
          </ac:spMkLst>
        </pc:spChg>
        <pc:picChg chg="add mod">
          <ac:chgData name="Deborah Jenkins" userId="3cd02ba5-e528-4585-978d-4fde2b47730a" providerId="ADAL" clId="{B2347BEB-C982-49ED-BD60-431352D12D7A}" dt="2024-04-22T11:59:05.154" v="1445" actId="1076"/>
          <ac:picMkLst>
            <pc:docMk/>
            <pc:sldMk cId="0" sldId="476"/>
            <ac:picMk id="2" creationId="{9864D6D1-088D-0804-686E-598F28854DEF}"/>
          </ac:picMkLst>
        </pc:picChg>
      </pc:sldChg>
      <pc:sldChg chg="modSp add mod modTransition modAnim">
        <pc:chgData name="Deborah Jenkins" userId="3cd02ba5-e528-4585-978d-4fde2b47730a" providerId="ADAL" clId="{B2347BEB-C982-49ED-BD60-431352D12D7A}" dt="2024-04-22T12:01:58.960" v="1478"/>
        <pc:sldMkLst>
          <pc:docMk/>
          <pc:sldMk cId="0" sldId="477"/>
        </pc:sldMkLst>
        <pc:spChg chg="mod">
          <ac:chgData name="Deborah Jenkins" userId="3cd02ba5-e528-4585-978d-4fde2b47730a" providerId="ADAL" clId="{B2347BEB-C982-49ED-BD60-431352D12D7A}" dt="2024-04-22T12:01:44.239" v="1476" actId="1076"/>
          <ac:spMkLst>
            <pc:docMk/>
            <pc:sldMk cId="0" sldId="477"/>
            <ac:spMk id="12290" creationId="{F288D0E6-27CD-0337-90D6-0579947F49B9}"/>
          </ac:spMkLst>
        </pc:spChg>
        <pc:spChg chg="mod">
          <ac:chgData name="Deborah Jenkins" userId="3cd02ba5-e528-4585-978d-4fde2b47730a" providerId="ADAL" clId="{B2347BEB-C982-49ED-BD60-431352D12D7A}" dt="2024-04-22T12:01:38.368" v="1475" actId="1076"/>
          <ac:spMkLst>
            <pc:docMk/>
            <pc:sldMk cId="0" sldId="477"/>
            <ac:spMk id="12291" creationId="{86CC4FAE-836C-FDE1-CCD4-691245847BFB}"/>
          </ac:spMkLst>
        </pc:spChg>
      </pc:sldChg>
      <pc:sldChg chg="modSp add mod modTransition modAnim">
        <pc:chgData name="Deborah Jenkins" userId="3cd02ba5-e528-4585-978d-4fde2b47730a" providerId="ADAL" clId="{B2347BEB-C982-49ED-BD60-431352D12D7A}" dt="2024-04-22T12:02:18.965" v="1484"/>
        <pc:sldMkLst>
          <pc:docMk/>
          <pc:sldMk cId="0" sldId="478"/>
        </pc:sldMkLst>
        <pc:spChg chg="mod">
          <ac:chgData name="Deborah Jenkins" userId="3cd02ba5-e528-4585-978d-4fde2b47730a" providerId="ADAL" clId="{B2347BEB-C982-49ED-BD60-431352D12D7A}" dt="2024-04-22T12:02:09.665" v="1481" actId="113"/>
          <ac:spMkLst>
            <pc:docMk/>
            <pc:sldMk cId="0" sldId="478"/>
            <ac:spMk id="15362" creationId="{62FE6E2C-F50C-41F9-99CC-EDAF71627BA7}"/>
          </ac:spMkLst>
        </pc:spChg>
        <pc:spChg chg="mod">
          <ac:chgData name="Deborah Jenkins" userId="3cd02ba5-e528-4585-978d-4fde2b47730a" providerId="ADAL" clId="{B2347BEB-C982-49ED-BD60-431352D12D7A}" dt="2024-04-22T12:02:15.436" v="1483" actId="403"/>
          <ac:spMkLst>
            <pc:docMk/>
            <pc:sldMk cId="0" sldId="478"/>
            <ac:spMk id="15363" creationId="{8698FA06-8FA4-D2D8-7EFA-3480DC6A011D}"/>
          </ac:spMkLst>
        </pc:spChg>
      </pc:sldChg>
      <pc:sldChg chg="modSp add mod modTransition modAnim">
        <pc:chgData name="Deborah Jenkins" userId="3cd02ba5-e528-4585-978d-4fde2b47730a" providerId="ADAL" clId="{B2347BEB-C982-49ED-BD60-431352D12D7A}" dt="2024-04-22T12:09:31.940" v="1511"/>
        <pc:sldMkLst>
          <pc:docMk/>
          <pc:sldMk cId="0" sldId="479"/>
        </pc:sldMkLst>
        <pc:spChg chg="mod">
          <ac:chgData name="Deborah Jenkins" userId="3cd02ba5-e528-4585-978d-4fde2b47730a" providerId="ADAL" clId="{B2347BEB-C982-49ED-BD60-431352D12D7A}" dt="2024-04-19T11:00:35.508" v="1191" actId="113"/>
          <ac:spMkLst>
            <pc:docMk/>
            <pc:sldMk cId="0" sldId="479"/>
            <ac:spMk id="18434" creationId="{D355D57C-5D89-9A68-0280-F1FF89BBCF1D}"/>
          </ac:spMkLst>
        </pc:spChg>
        <pc:spChg chg="mod">
          <ac:chgData name="Deborah Jenkins" userId="3cd02ba5-e528-4585-978d-4fde2b47730a" providerId="ADAL" clId="{B2347BEB-C982-49ED-BD60-431352D12D7A}" dt="2024-04-22T12:09:17.126" v="1508" actId="27636"/>
          <ac:spMkLst>
            <pc:docMk/>
            <pc:sldMk cId="0" sldId="479"/>
            <ac:spMk id="18435" creationId="{D84AE69A-76C8-CC93-47DE-C4CA0F1968E6}"/>
          </ac:spMkLst>
        </pc:spChg>
      </pc:sldChg>
      <pc:sldChg chg="modSp add mod modTransition modAnim">
        <pc:chgData name="Deborah Jenkins" userId="3cd02ba5-e528-4585-978d-4fde2b47730a" providerId="ADAL" clId="{B2347BEB-C982-49ED-BD60-431352D12D7A}" dt="2024-04-22T12:22:48.001" v="1796" actId="20577"/>
        <pc:sldMkLst>
          <pc:docMk/>
          <pc:sldMk cId="0" sldId="480"/>
        </pc:sldMkLst>
        <pc:spChg chg="mod">
          <ac:chgData name="Deborah Jenkins" userId="3cd02ba5-e528-4585-978d-4fde2b47730a" providerId="ADAL" clId="{B2347BEB-C982-49ED-BD60-431352D12D7A}" dt="2024-04-22T12:09:42.539" v="1513" actId="113"/>
          <ac:spMkLst>
            <pc:docMk/>
            <pc:sldMk cId="0" sldId="480"/>
            <ac:spMk id="19458" creationId="{8A3CDD8D-4DCE-25C2-D411-9F343C8C1E29}"/>
          </ac:spMkLst>
        </pc:spChg>
        <pc:spChg chg="mod">
          <ac:chgData name="Deborah Jenkins" userId="3cd02ba5-e528-4585-978d-4fde2b47730a" providerId="ADAL" clId="{B2347BEB-C982-49ED-BD60-431352D12D7A}" dt="2024-04-22T12:22:48.001" v="1796" actId="20577"/>
          <ac:spMkLst>
            <pc:docMk/>
            <pc:sldMk cId="0" sldId="480"/>
            <ac:spMk id="19459" creationId="{0818FDFB-3423-99D0-A5CB-0ED417599B4F}"/>
          </ac:spMkLst>
        </pc:spChg>
      </pc:sldChg>
      <pc:sldChg chg="addSp delSp modSp new mod modAnim">
        <pc:chgData name="Deborah Jenkins" userId="3cd02ba5-e528-4585-978d-4fde2b47730a" providerId="ADAL" clId="{B2347BEB-C982-49ED-BD60-431352D12D7A}" dt="2024-04-22T12:14:10.913" v="1540" actId="1076"/>
        <pc:sldMkLst>
          <pc:docMk/>
          <pc:sldMk cId="1201513471" sldId="481"/>
        </pc:sldMkLst>
        <pc:spChg chg="mod">
          <ac:chgData name="Deborah Jenkins" userId="3cd02ba5-e528-4585-978d-4fde2b47730a" providerId="ADAL" clId="{B2347BEB-C982-49ED-BD60-431352D12D7A}" dt="2024-04-22T12:14:08.619" v="1539" actId="27636"/>
          <ac:spMkLst>
            <pc:docMk/>
            <pc:sldMk cId="1201513471" sldId="481"/>
            <ac:spMk id="2" creationId="{C4E69719-6F83-0E55-FBC5-870581D2554A}"/>
          </ac:spMkLst>
        </pc:spChg>
        <pc:spChg chg="del">
          <ac:chgData name="Deborah Jenkins" userId="3cd02ba5-e528-4585-978d-4fde2b47730a" providerId="ADAL" clId="{B2347BEB-C982-49ED-BD60-431352D12D7A}" dt="2024-04-22T12:13:56.959" v="1537"/>
          <ac:spMkLst>
            <pc:docMk/>
            <pc:sldMk cId="1201513471" sldId="481"/>
            <ac:spMk id="3" creationId="{EF912B62-AB01-3833-AE38-27B191D6F3C3}"/>
          </ac:spMkLst>
        </pc:spChg>
        <pc:picChg chg="add mod">
          <ac:chgData name="Deborah Jenkins" userId="3cd02ba5-e528-4585-978d-4fde2b47730a" providerId="ADAL" clId="{B2347BEB-C982-49ED-BD60-431352D12D7A}" dt="2024-04-22T12:14:10.913" v="1540" actId="1076"/>
          <ac:picMkLst>
            <pc:docMk/>
            <pc:sldMk cId="1201513471" sldId="481"/>
            <ac:picMk id="4" creationId="{F17785B0-896D-523E-9D18-B42161B26957}"/>
          </ac:picMkLst>
        </pc:picChg>
      </pc:sldChg>
      <pc:sldChg chg="addSp delSp modSp new mod modAnim">
        <pc:chgData name="Deborah Jenkins" userId="3cd02ba5-e528-4585-978d-4fde2b47730a" providerId="ADAL" clId="{B2347BEB-C982-49ED-BD60-431352D12D7A}" dt="2024-04-23T10:53:49.089" v="2243"/>
        <pc:sldMkLst>
          <pc:docMk/>
          <pc:sldMk cId="1903887000" sldId="482"/>
        </pc:sldMkLst>
        <pc:spChg chg="mod">
          <ac:chgData name="Deborah Jenkins" userId="3cd02ba5-e528-4585-978d-4fde2b47730a" providerId="ADAL" clId="{B2347BEB-C982-49ED-BD60-431352D12D7A}" dt="2024-04-23T10:53:49.089" v="2243"/>
          <ac:spMkLst>
            <pc:docMk/>
            <pc:sldMk cId="1903887000" sldId="482"/>
            <ac:spMk id="2" creationId="{685CB015-AD63-B644-6DB6-726AE910070B}"/>
          </ac:spMkLst>
        </pc:spChg>
        <pc:spChg chg="del">
          <ac:chgData name="Deborah Jenkins" userId="3cd02ba5-e528-4585-978d-4fde2b47730a" providerId="ADAL" clId="{B2347BEB-C982-49ED-BD60-431352D12D7A}" dt="2024-04-23T10:53:34.519" v="2241"/>
          <ac:spMkLst>
            <pc:docMk/>
            <pc:sldMk cId="1903887000" sldId="482"/>
            <ac:spMk id="3" creationId="{4A3751EF-BEB7-498E-FA6F-DF0DFBBB9EE9}"/>
          </ac:spMkLst>
        </pc:spChg>
        <pc:picChg chg="add mod">
          <ac:chgData name="Deborah Jenkins" userId="3cd02ba5-e528-4585-978d-4fde2b47730a" providerId="ADAL" clId="{B2347BEB-C982-49ED-BD60-431352D12D7A}" dt="2024-04-23T10:53:37.768" v="2242" actId="1076"/>
          <ac:picMkLst>
            <pc:docMk/>
            <pc:sldMk cId="1903887000" sldId="482"/>
            <ac:picMk id="4" creationId="{8B9FC16B-4ED2-0504-4356-8B8B366FF604}"/>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4/23/2024</a:t>
            </a:fld>
            <a:endParaRPr lang="en-US"/>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4/23/2024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B7CCFF40-5454-4EB5-BAB0-B2C8BC316B61}" type="slidenum">
              <a:rPr lang="en-US" altLang="en-US" smtClean="0"/>
              <a:pPr>
                <a:defRPr/>
              </a:pPr>
              <a:t>2</a:t>
            </a:fld>
            <a:endParaRPr lang="en-US" altLang="en-US"/>
          </a:p>
        </p:txBody>
      </p:sp>
    </p:spTree>
    <p:extLst>
      <p:ext uri="{BB962C8B-B14F-4D97-AF65-F5344CB8AC3E}">
        <p14:creationId xmlns:p14="http://schemas.microsoft.com/office/powerpoint/2010/main" val="1264892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talk about customer service philosophy </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348199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Disney uses an acronym : C.A.R.E. Clarify, align, reinforce, and empower. This is specifically for team leaders, instructing them how to bring out the best in their staff. </a:t>
            </a:r>
          </a:p>
          <a:p>
            <a:endParaRPr lang="en-GB"/>
          </a:p>
          <a:p>
            <a:r>
              <a:rPr lang="en-GB"/>
              <a:t>Disney is also well-known for having a Customer service plan that is thoughtfully created and to be followed with strict adherence. His philosophy was to offer high-quality customer experiences through an emotional connection with the customer. </a:t>
            </a:r>
          </a:p>
          <a:p>
            <a:endParaRPr lang="en-GB"/>
          </a:p>
          <a:p>
            <a:r>
              <a:rPr lang="en-GB"/>
              <a:t>The company has gone so far as to build an institute strictly for teaching customer service representatives the customer service plan. This customer philosophy has put Disney in the position of one of the most profitable and well-loved businesses in the world</a:t>
            </a:r>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2206919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Often on hotel websites you will find their philosophy  - a strong philosophy of service  guides hospitality personnel in their efforts to achieve customer satisfaction, and ultimately, business success.</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355406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standards </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576492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Examples in the ritz </a:t>
            </a:r>
            <a:r>
              <a:rPr lang="en-GB" err="1"/>
              <a:t>carlton</a:t>
            </a:r>
            <a:r>
              <a:rPr lang="en-GB"/>
              <a:t> a bellman delivering a guest to her room heard her talking about the fact that she loved lavender scented candles when taking a bath he knew that there would not be a lavender scented candle in the bathroom when the lady was ready t take her bath. He immediately went and purchased a lavender scented candle  and delivered to her room before she could begin her bath.</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390041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ritz </a:t>
            </a:r>
            <a:r>
              <a:rPr lang="en-GB" err="1"/>
              <a:t>carlton</a:t>
            </a:r>
            <a:r>
              <a:rPr lang="en-GB"/>
              <a:t> </a:t>
            </a:r>
            <a:r>
              <a:rPr lang="en-GB" err="1"/>
              <a:t>ledership</a:t>
            </a:r>
            <a:r>
              <a:rPr lang="en-GB"/>
              <a:t> </a:t>
            </a:r>
            <a:r>
              <a:rPr lang="en-GB" err="1"/>
              <a:t>center</a:t>
            </a:r>
            <a:r>
              <a:rPr lang="en-GB"/>
              <a:t> was where </a:t>
            </a:r>
            <a:r>
              <a:rPr lang="en-GB" err="1"/>
              <a:t>steve</a:t>
            </a:r>
            <a:r>
              <a:rPr lang="en-GB"/>
              <a:t> jobs went when deciding on making the apple stores more like hotel ser vice environments.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814089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629741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ritz Carlton as a company build a culture where mistakes are embraced rather than seen as a negative situation.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4529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9BB897-AB39-4983-9E40-AA068CFF8AB9}" type="slidenum">
              <a:rPr lang="en-GB" smtClean="0"/>
              <a:t>23</a:t>
            </a:fld>
            <a:endParaRPr lang="en-GB"/>
          </a:p>
        </p:txBody>
      </p:sp>
    </p:spTree>
    <p:extLst>
      <p:ext uri="{BB962C8B-B14F-4D97-AF65-F5344CB8AC3E}">
        <p14:creationId xmlns:p14="http://schemas.microsoft.com/office/powerpoint/2010/main" val="10373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when things go wrong what is in place to make them right again?</a:t>
            </a:r>
          </a:p>
        </p:txBody>
      </p:sp>
      <p:sp>
        <p:nvSpPr>
          <p:cNvPr id="4" name="Slide Number Placeholder 3"/>
          <p:cNvSpPr>
            <a:spLocks noGrp="1"/>
          </p:cNvSpPr>
          <p:nvPr>
            <p:ph type="sldNum" sz="quarter" idx="5"/>
          </p:nvPr>
        </p:nvSpPr>
        <p:spPr/>
        <p:txBody>
          <a:bodyPr/>
          <a:lstStyle/>
          <a:p>
            <a:fld id="{05FFDD11-B3EC-214B-B984-1798BFAD033A}" type="slidenum">
              <a:rPr lang="en-US" smtClean="0"/>
              <a:t>59</a:t>
            </a:fld>
            <a:endParaRPr lang="en-US"/>
          </a:p>
        </p:txBody>
      </p:sp>
    </p:spTree>
    <p:extLst>
      <p:ext uri="{BB962C8B-B14F-4D97-AF65-F5344CB8AC3E}">
        <p14:creationId xmlns:p14="http://schemas.microsoft.com/office/powerpoint/2010/main" val="1383673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service recovery models are part of the processes to the importance of this for the service standards of the hotels guest service offering. Ask the students the why? When? How? Questions – links to grading, links to exceeding expectations and current trends.</a:t>
            </a:r>
          </a:p>
        </p:txBody>
      </p:sp>
      <p:sp>
        <p:nvSpPr>
          <p:cNvPr id="4" name="Slide Number Placeholder 3"/>
          <p:cNvSpPr>
            <a:spLocks noGrp="1"/>
          </p:cNvSpPr>
          <p:nvPr>
            <p:ph type="sldNum" sz="quarter" idx="5"/>
          </p:nvPr>
        </p:nvSpPr>
        <p:spPr/>
        <p:txBody>
          <a:bodyPr/>
          <a:lstStyle/>
          <a:p>
            <a:fld id="{199BB897-AB39-4983-9E40-AA068CFF8AB9}" type="slidenum">
              <a:rPr lang="en-GB" smtClean="0"/>
              <a:t>61</a:t>
            </a:fld>
            <a:endParaRPr lang="en-GB"/>
          </a:p>
        </p:txBody>
      </p:sp>
    </p:spTree>
    <p:extLst>
      <p:ext uri="{BB962C8B-B14F-4D97-AF65-F5344CB8AC3E}">
        <p14:creationId xmlns:p14="http://schemas.microsoft.com/office/powerpoint/2010/main" val="12418040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1DD90A4E-1380-49AB-901B-962791ADF350}"/>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a:extLst>
              <a:ext uri="{FF2B5EF4-FFF2-40B4-BE49-F238E27FC236}">
                <a16:creationId xmlns:a16="http://schemas.microsoft.com/office/drawing/2014/main" id="{B24CBCA4-00D4-4174-ABA9-0A371882EF3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This is the Marriott hotels service recovery </a:t>
            </a:r>
            <a:r>
              <a:rPr lang="en-GB" altLang="en-US" b="1" err="1"/>
              <a:t>mpdel</a:t>
            </a:r>
            <a:r>
              <a:rPr lang="en-GB" altLang="en-US" b="1"/>
              <a:t> : LEARN</a:t>
            </a:r>
          </a:p>
          <a:p>
            <a:r>
              <a:rPr lang="en-GB" altLang="en-US" b="1"/>
              <a:t>Here are some tips to help you when things go sideways:</a:t>
            </a:r>
            <a:endParaRPr lang="en-GB" altLang="en-US"/>
          </a:p>
          <a:p>
            <a:r>
              <a:rPr lang="en-GB" altLang="en-US" b="1"/>
              <a:t>Listen:</a:t>
            </a:r>
            <a:r>
              <a:rPr lang="en-GB" altLang="en-US"/>
              <a:t> Upset Customer have a lot to say, so best to break out those fabulous listening skills and pay attention. Take notes, ask questions, but most importantly, </a:t>
            </a:r>
            <a:r>
              <a:rPr lang="en-GB" altLang="en-US" b="1"/>
              <a:t>let them talk</a:t>
            </a:r>
            <a:r>
              <a:rPr lang="en-GB" altLang="en-US"/>
              <a:t>. Sometimes it is enough for a Customer to give voice to their displeasure, so resist the urge to interrupt or let your attention wander. They will eventually run out of gas, so hang in there.</a:t>
            </a:r>
          </a:p>
          <a:p>
            <a:r>
              <a:rPr lang="en-GB" altLang="en-US" b="1"/>
              <a:t>Empathize: </a:t>
            </a:r>
            <a:r>
              <a:rPr lang="en-GB" altLang="en-US"/>
              <a:t>True understanding can’t be reached unless you take the time to truly look at things from your Customer’s point of view. Especially useful here is the idea of repeating back key phrases and internalizing how you would feel if this was happening to you. Often what seems like an irrational request or over-the-top reaction seems much more reasonable when you understand the crux of the dissatisfaction. This is good place to use your heart as well as your head.</a:t>
            </a:r>
          </a:p>
          <a:p>
            <a:r>
              <a:rPr lang="en-GB" altLang="en-US" b="1"/>
              <a:t>Apologize:</a:t>
            </a:r>
            <a:r>
              <a:rPr lang="en-GB" altLang="en-US"/>
              <a:t> If you made mistake, own up and apologize. You can certainly offer to replace the item or correct the mistake if applicable, but often the fix is far simpler that folks make it. Some businesses fail to realize the power of a sincere and heartfelt apology and that it should be specific and never caveated with excuses. Too often folks try the “I am sorry but. . .” approach, not realizing that everything they say after the “but” is irrelevant and seen by the Customer as an excuse. Sometimes just saying you are sorry is enough</a:t>
            </a:r>
          </a:p>
          <a:p>
            <a:r>
              <a:rPr lang="en-GB" altLang="en-US" b="1"/>
              <a:t>Resolve:</a:t>
            </a:r>
            <a:r>
              <a:rPr lang="en-GB" altLang="en-US"/>
              <a:t> Deliver a product that is executed correctly, apologize once more, and thank the customer for giving you a chance to repair the problem. Keep the guest updated while the item is being fixed, enhanced, or replaced. There is nothing more deflating for a Customer than to go through the trouble of complaining and explaining only to be met with the same substandard execution. Speed here is crucial and the best way to achieve that is by making sure that your team knows exactly what they can do to correct. Make sure they know that they can replace soggy French fries or a toy with a missing piece without prior approval. They should also know how to report the resolution and at what point they need to engage a Leader for approval.</a:t>
            </a:r>
          </a:p>
          <a:p>
            <a:r>
              <a:rPr lang="en-GB" altLang="en-US" b="1"/>
              <a:t>Never Repeat:</a:t>
            </a:r>
            <a:r>
              <a:rPr lang="en-GB" altLang="en-US"/>
              <a:t> When Customers complain it provides a great opportunity to learn and improve. The key here is not to repeat the same mistakes – Customers are forgiving to a point but they can lose confidence quickly. If you take the time to share these issues organizationally, then everyone can learn from these miscues and improve.</a:t>
            </a:r>
          </a:p>
          <a:p>
            <a:r>
              <a:rPr lang="en-GB" altLang="en-US"/>
              <a:t>The key here is  embrace these service opportunities to get better and make sure that your Customers leave satisfied and happy.  If you take the time to make things right when service goes wrong, you’ll be surprised at how willing your Customers are to give you another chance.</a:t>
            </a:r>
          </a:p>
          <a:p>
            <a:pPr eaLnBrk="1" hangingPunct="1">
              <a:spcBef>
                <a:spcPct val="0"/>
              </a:spcBef>
            </a:pPr>
            <a:endParaRPr lang="en-US" altLang="en-US"/>
          </a:p>
        </p:txBody>
      </p:sp>
      <p:sp>
        <p:nvSpPr>
          <p:cNvPr id="52227" name="Slide Number Placeholder 3">
            <a:extLst>
              <a:ext uri="{FF2B5EF4-FFF2-40B4-BE49-F238E27FC236}">
                <a16:creationId xmlns:a16="http://schemas.microsoft.com/office/drawing/2014/main" id="{620E7D62-A251-4D1D-B202-D48FA0339F1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EA8A8BB-3514-44DC-A655-5738B46E8E34}" type="slidenum">
              <a:rPr lang="en-US" altLang="en-US"/>
              <a:pPr/>
              <a:t>62</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Run through this </a:t>
            </a:r>
          </a:p>
          <a:p>
            <a:r>
              <a:rPr lang="en-GB"/>
              <a:t>Customer service breakdowns are uncomfortable, and they require training to resolve in a way that creates customer success and sustainable organizational and business success.</a:t>
            </a:r>
          </a:p>
          <a:p>
            <a:r>
              <a:rPr lang="en-GB"/>
              <a:t>A Apologize and ask for forgiveness: A real apology, not a fake “I’m sorry if you feel that way.”</a:t>
            </a:r>
          </a:p>
          <a:p>
            <a:endParaRPr lang="en-GB"/>
          </a:p>
          <a:p>
            <a:r>
              <a:rPr lang="en-GB"/>
              <a:t>R  Review the complaint with your customer: Give your customer a chance to explain what’s gone wrong from the customer’s view and what you should do to fix it.</a:t>
            </a:r>
          </a:p>
          <a:p>
            <a:endParaRPr lang="en-GB"/>
          </a:p>
          <a:p>
            <a:r>
              <a:rPr lang="en-GB"/>
              <a:t>F+F Fix the problem and then follow up: Either fix the issue in the next twenty minutes or follow up within twenty minutes to check on the customer and explain the progress you have made. Follow up after fixing things as well, to show </a:t>
            </a:r>
            <a:r>
              <a:rPr lang="en-GB" b="1"/>
              <a:t>continuing concern and appreciation</a:t>
            </a:r>
            <a:r>
              <a:rPr lang="en-GB"/>
              <a:t>.</a:t>
            </a:r>
          </a:p>
          <a:p>
            <a:r>
              <a:rPr lang="en-GB"/>
              <a:t>D Document the problem in detail to allow you to permanently fix the defect by </a:t>
            </a:r>
            <a:r>
              <a:rPr lang="en-GB" b="1"/>
              <a:t>identifying trends or if you would need evidence from a legal stand point.</a:t>
            </a:r>
          </a:p>
        </p:txBody>
      </p:sp>
      <p:sp>
        <p:nvSpPr>
          <p:cNvPr id="4" name="Slide Number Placeholder 3"/>
          <p:cNvSpPr>
            <a:spLocks noGrp="1"/>
          </p:cNvSpPr>
          <p:nvPr>
            <p:ph type="sldNum" sz="quarter" idx="5"/>
          </p:nvPr>
        </p:nvSpPr>
        <p:spPr/>
        <p:txBody>
          <a:bodyPr/>
          <a:lstStyle/>
          <a:p>
            <a:fld id="{05FFDD11-B3EC-214B-B984-1798BFAD033A}" type="slidenum">
              <a:rPr lang="en-US" smtClean="0"/>
              <a:t>64</a:t>
            </a:fld>
            <a:endParaRPr lang="en-US"/>
          </a:p>
        </p:txBody>
      </p:sp>
    </p:spTree>
    <p:extLst>
      <p:ext uri="{BB962C8B-B14F-4D97-AF65-F5344CB8AC3E}">
        <p14:creationId xmlns:p14="http://schemas.microsoft.com/office/powerpoint/2010/main" val="3766298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a:extLst>
              <a:ext uri="{FF2B5EF4-FFF2-40B4-BE49-F238E27FC236}">
                <a16:creationId xmlns:a16="http://schemas.microsoft.com/office/drawing/2014/main" id="{FEDA968C-E9B1-4D4E-A953-D4B910C66066}"/>
              </a:ext>
            </a:extLst>
          </p:cNvPr>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a:extLst>
              <a:ext uri="{FF2B5EF4-FFF2-40B4-BE49-F238E27FC236}">
                <a16:creationId xmlns:a16="http://schemas.microsoft.com/office/drawing/2014/main" id="{04DB25C5-A160-4A47-861E-9DC3365E068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Run through this  radar is used by management </a:t>
            </a:r>
          </a:p>
          <a:p>
            <a:pPr eaLnBrk="1" hangingPunct="1">
              <a:spcBef>
                <a:spcPct val="0"/>
              </a:spcBef>
            </a:pPr>
            <a:r>
              <a:rPr lang="en-GB" altLang="en-US"/>
              <a:t>The </a:t>
            </a:r>
            <a:r>
              <a:rPr lang="en-GB" altLang="en-US" err="1"/>
              <a:t>Mandt</a:t>
            </a:r>
            <a:r>
              <a:rPr lang="en-GB" altLang="en-US"/>
              <a:t> System provides the RADAR model as a tool that helps people to develop situational awareness, and to make good decisions in situations that can sometimes be risky</a:t>
            </a:r>
            <a:endParaRPr lang="en-US" altLang="en-US"/>
          </a:p>
        </p:txBody>
      </p:sp>
      <p:sp>
        <p:nvSpPr>
          <p:cNvPr id="58371" name="Slide Number Placeholder 3">
            <a:extLst>
              <a:ext uri="{FF2B5EF4-FFF2-40B4-BE49-F238E27FC236}">
                <a16:creationId xmlns:a16="http://schemas.microsoft.com/office/drawing/2014/main" id="{8DB3FC32-13A7-4509-B4C8-0C9EB996BB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1B7E144-EAB1-4DD6-AB56-134A6CEDBDFE}" type="slidenum">
              <a:rPr lang="en-US" altLang="en-US"/>
              <a:pPr/>
              <a:t>65</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Anyone here worked in a company with a set process for service recovery. Think about your jobs right now – if something goes wrong what do you do</a:t>
            </a:r>
          </a:p>
        </p:txBody>
      </p:sp>
      <p:sp>
        <p:nvSpPr>
          <p:cNvPr id="4" name="Slide Number Placeholder 3"/>
          <p:cNvSpPr>
            <a:spLocks noGrp="1"/>
          </p:cNvSpPr>
          <p:nvPr>
            <p:ph type="sldNum" sz="quarter" idx="5"/>
          </p:nvPr>
        </p:nvSpPr>
        <p:spPr/>
        <p:txBody>
          <a:bodyPr/>
          <a:lstStyle/>
          <a:p>
            <a:fld id="{05FFDD11-B3EC-214B-B984-1798BFAD033A}" type="slidenum">
              <a:rPr lang="en-US" smtClean="0"/>
              <a:t>66</a:t>
            </a:fld>
            <a:endParaRPr lang="en-US"/>
          </a:p>
        </p:txBody>
      </p:sp>
    </p:spTree>
    <p:extLst>
      <p:ext uri="{BB962C8B-B14F-4D97-AF65-F5344CB8AC3E}">
        <p14:creationId xmlns:p14="http://schemas.microsoft.com/office/powerpoint/2010/main" val="1637486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64408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05BFA754-D5C3-4E66-96A6-867B257F58DC}" type="datetimeFigureOut">
              <a:rPr lang="en-US" smtClean="0"/>
              <a:t>4/23/2024</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5D84065D-F351-4B03-BD91-D8A6B8D4B362}" type="slidenum">
              <a:rPr lang="en-US" smtClean="0"/>
              <a:t>‹#›</a:t>
            </a:fld>
            <a:endParaRPr lang="en-US"/>
          </a:p>
        </p:txBody>
      </p:sp>
    </p:spTree>
    <p:extLst>
      <p:ext uri="{BB962C8B-B14F-4D97-AF65-F5344CB8AC3E}">
        <p14:creationId xmlns:p14="http://schemas.microsoft.com/office/powerpoint/2010/main" val="3251624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4188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05BFA754-D5C3-4E66-96A6-867B257F58DC}" type="datetimeFigureOut">
              <a:rPr lang="en-US" smtClean="0"/>
              <a:t>4/23/2024</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5D84065D-F351-4B03-BD91-D8A6B8D4B362}" type="slidenum">
              <a:rPr lang="en-US" smtClean="0"/>
              <a:t>‹#›</a:t>
            </a:fld>
            <a:endParaRPr lang="en-US"/>
          </a:p>
        </p:txBody>
      </p:sp>
    </p:spTree>
    <p:extLst>
      <p:ext uri="{BB962C8B-B14F-4D97-AF65-F5344CB8AC3E}">
        <p14:creationId xmlns:p14="http://schemas.microsoft.com/office/powerpoint/2010/main" val="3094735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97785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5953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307056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179981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09324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064853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61BEF0D-F0BB-DE4B-95CE-6DB70DBA9567}" type="datetimeFigureOut">
              <a:rPr lang="en-US" smtClean="0"/>
              <a:pPr/>
              <a:t>4/23/2024</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20303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676684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4/23/2024</a:t>
            </a:fld>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267631190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en.wikipedia.org/wiki/Disney_Drea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fHrhmJDhP6k?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en.wikipedia.org/wiki/The_Ritz-Carlton_Hotel_Company" TargetMode="External"/><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2pM-beKX0Vk?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rSZbbAQJ40k?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forbestravelguide.com/" TargetMode="Externa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inning.training/star-journey" TargetMode="External"/><Relationship Id="rId2" Type="http://schemas.openxmlformats.org/officeDocument/2006/relationships/image" Target="../media/image40.pn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2.xml"/><Relationship Id="rId1" Type="http://schemas.openxmlformats.org/officeDocument/2006/relationships/video" Target="https://www.youtube.com/embed/RbikwV0HbZs?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ideo" Target="https://www.youtube.com/embed/rJh9oB1TvUI?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2.xml"/><Relationship Id="rId1" Type="http://schemas.openxmlformats.org/officeDocument/2006/relationships/video" Target="https://www.youtube.com/embed/YYWJurQFetQ?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xml"/><Relationship Id="rId1" Type="http://schemas.openxmlformats.org/officeDocument/2006/relationships/video" Target="https://www.youtube.com/embed/W9E4emObmZ8?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xml"/><Relationship Id="rId1" Type="http://schemas.openxmlformats.org/officeDocument/2006/relationships/video" Target="https://www.youtube.com/embed/Fzxaw2PuvTU?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2.xml"/><Relationship Id="rId1" Type="http://schemas.openxmlformats.org/officeDocument/2006/relationships/video" Target="https://www.youtube.com/embed/4ySWWNykGMc?feature=oembed"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injectingadvice.com/v4/index.php/articles/harm-reduction-practice/137-nsps-in-a-recovery-orientated-system" TargetMode="External"/></Relationships>
</file>

<file path=ppt/slides/_rels/slide6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6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mediawiki.org/wiki/File:Discuss.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a:xfrm>
            <a:off x="2181226" y="3846781"/>
            <a:ext cx="7808158" cy="1131618"/>
          </a:xfrm>
        </p:spPr>
        <p:txBody>
          <a:bodyPr>
            <a:normAutofit/>
          </a:bodyPr>
          <a:lstStyle/>
          <a:p>
            <a:r>
              <a:rPr lang="en-US" sz="2800" b="1">
                <a:solidFill>
                  <a:schemeClr val="accent3">
                    <a:lumMod val="50000"/>
                  </a:schemeClr>
                </a:solidFill>
              </a:rPr>
              <a:t>Global Luxury Grading &amp; Excellence Training</a:t>
            </a:r>
          </a:p>
        </p:txBody>
      </p:sp>
      <p:pic>
        <p:nvPicPr>
          <p:cNvPr id="7" name="Graphic 6" descr="Palm tree">
            <a:extLst>
              <a:ext uri="{FF2B5EF4-FFF2-40B4-BE49-F238E27FC236}">
                <a16:creationId xmlns:a16="http://schemas.microsoft.com/office/drawing/2014/main" id="{5A75EE0A-53B5-4719-9CB7-5387E99D98C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80409" y="1629189"/>
            <a:ext cx="914400" cy="914400"/>
          </a:xfrm>
          <a:prstGeom prst="rect">
            <a:avLst/>
          </a:prstGeom>
        </p:spPr>
      </p:pic>
      <p:pic>
        <p:nvPicPr>
          <p:cNvPr id="17" name="Graphic 16" descr="Beach ball">
            <a:extLst>
              <a:ext uri="{FF2B5EF4-FFF2-40B4-BE49-F238E27FC236}">
                <a16:creationId xmlns:a16="http://schemas.microsoft.com/office/drawing/2014/main" id="{48F21C9B-2A2B-49E0-A15C-401F0E8DE9C1}"/>
              </a:ext>
            </a:extLst>
          </p:cNvPr>
          <p:cNvPicPr>
            <a:picLocks noChangeAspect="1"/>
          </p:cNvPicPr>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4848889" y="1993669"/>
            <a:ext cx="548640" cy="548640"/>
          </a:xfrm>
          <a:prstGeom prst="rect">
            <a:avLst/>
          </a:prstGeom>
        </p:spPr>
      </p:pic>
      <p:pic>
        <p:nvPicPr>
          <p:cNvPr id="20" name="Graphic 19" descr="Bucket and shovel">
            <a:extLst>
              <a:ext uri="{FF2B5EF4-FFF2-40B4-BE49-F238E27FC236}">
                <a16:creationId xmlns:a16="http://schemas.microsoft.com/office/drawing/2014/main" id="{02432592-29B9-4972-91B0-C8987327EC8D}"/>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6494809" y="1874056"/>
            <a:ext cx="731520" cy="731520"/>
          </a:xfrm>
          <a:prstGeom prst="rect">
            <a:avLst/>
          </a:prstGeom>
        </p:spPr>
      </p:pic>
      <p:pic>
        <p:nvPicPr>
          <p:cNvPr id="8" name="Picture 7">
            <a:extLst>
              <a:ext uri="{FF2B5EF4-FFF2-40B4-BE49-F238E27FC236}">
                <a16:creationId xmlns:a16="http://schemas.microsoft.com/office/drawing/2014/main" id="{1BE4DF44-956E-4FC8-B36A-0183DCB7D7E0}"/>
              </a:ext>
            </a:extLst>
          </p:cNvPr>
          <p:cNvPicPr>
            <a:picLocks noChangeAspect="1"/>
          </p:cNvPicPr>
          <p:nvPr/>
        </p:nvPicPr>
        <p:blipFill>
          <a:blip r:embed="rId11"/>
          <a:stretch>
            <a:fillRect/>
          </a:stretch>
        </p:blipFill>
        <p:spPr>
          <a:xfrm>
            <a:off x="5123209" y="4852158"/>
            <a:ext cx="2619375" cy="1743075"/>
          </a:xfrm>
          <a:prstGeom prst="rect">
            <a:avLst/>
          </a:prstGeom>
        </p:spPr>
      </p:pic>
      <p:sp>
        <p:nvSpPr>
          <p:cNvPr id="6" name="Title 5">
            <a:extLst>
              <a:ext uri="{FF2B5EF4-FFF2-40B4-BE49-F238E27FC236}">
                <a16:creationId xmlns:a16="http://schemas.microsoft.com/office/drawing/2014/main" id="{FEB4B504-84CD-350B-3B8E-15A436EFC910}"/>
              </a:ext>
            </a:extLst>
          </p:cNvPr>
          <p:cNvSpPr>
            <a:spLocks noGrp="1"/>
          </p:cNvSpPr>
          <p:nvPr>
            <p:ph type="ctrTitle"/>
          </p:nvPr>
        </p:nvSpPr>
        <p:spPr/>
        <p:txBody>
          <a:bodyPr/>
          <a:lstStyle/>
          <a:p>
            <a:r>
              <a:rPr lang="en-GB"/>
              <a:t>Training </a:t>
            </a:r>
          </a:p>
        </p:txBody>
      </p:sp>
    </p:spTree>
    <p:extLst>
      <p:ext uri="{BB962C8B-B14F-4D97-AF65-F5344CB8AC3E}">
        <p14:creationId xmlns:p14="http://schemas.microsoft.com/office/powerpoint/2010/main" val="969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0A2D5FC-37F9-2C39-442C-F7D927B41C7E}"/>
              </a:ext>
            </a:extLst>
          </p:cNvPr>
          <p:cNvPicPr>
            <a:picLocks noChangeAspect="1"/>
          </p:cNvPicPr>
          <p:nvPr/>
        </p:nvPicPr>
        <p:blipFill>
          <a:blip r:embed="rId3"/>
          <a:stretch>
            <a:fillRect/>
          </a:stretch>
        </p:blipFill>
        <p:spPr>
          <a:xfrm>
            <a:off x="5879976" y="278"/>
            <a:ext cx="4464496" cy="5839254"/>
          </a:xfrm>
          <a:prstGeom prst="rect">
            <a:avLst/>
          </a:prstGeom>
        </p:spPr>
      </p:pic>
      <p:pic>
        <p:nvPicPr>
          <p:cNvPr id="6" name="Picture 5">
            <a:extLst>
              <a:ext uri="{FF2B5EF4-FFF2-40B4-BE49-F238E27FC236}">
                <a16:creationId xmlns:a16="http://schemas.microsoft.com/office/drawing/2014/main" id="{B07B0FC3-83E7-5C07-D52A-331CAE21C274}"/>
              </a:ext>
            </a:extLst>
          </p:cNvPr>
          <p:cNvPicPr>
            <a:picLocks noChangeAspect="1"/>
          </p:cNvPicPr>
          <p:nvPr/>
        </p:nvPicPr>
        <p:blipFill>
          <a:blip r:embed="rId4"/>
          <a:stretch>
            <a:fillRect/>
          </a:stretch>
        </p:blipFill>
        <p:spPr>
          <a:xfrm>
            <a:off x="1775520" y="1045338"/>
            <a:ext cx="3810330" cy="3810330"/>
          </a:xfrm>
          <a:prstGeom prst="rect">
            <a:avLst/>
          </a:prstGeom>
        </p:spPr>
      </p:pic>
    </p:spTree>
    <p:extLst>
      <p:ext uri="{BB962C8B-B14F-4D97-AF65-F5344CB8AC3E}">
        <p14:creationId xmlns:p14="http://schemas.microsoft.com/office/powerpoint/2010/main" val="1507376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CC539-228C-4098-8B7A-D286B295DBAB}"/>
              </a:ext>
            </a:extLst>
          </p:cNvPr>
          <p:cNvSpPr>
            <a:spLocks noGrp="1"/>
          </p:cNvSpPr>
          <p:nvPr>
            <p:ph type="title"/>
          </p:nvPr>
        </p:nvSpPr>
        <p:spPr>
          <a:xfrm>
            <a:off x="102066" y="148803"/>
            <a:ext cx="8229600" cy="562074"/>
          </a:xfrm>
        </p:spPr>
        <p:txBody>
          <a:bodyPr anchor="ctr">
            <a:normAutofit/>
          </a:bodyPr>
          <a:lstStyle/>
          <a:p>
            <a:pPr algn="l"/>
            <a:r>
              <a:rPr lang="en-GB" sz="3200" b="1"/>
              <a:t>Customer service philosophy </a:t>
            </a:r>
          </a:p>
        </p:txBody>
      </p:sp>
      <p:sp>
        <p:nvSpPr>
          <p:cNvPr id="3" name="Content Placeholder 2">
            <a:extLst>
              <a:ext uri="{FF2B5EF4-FFF2-40B4-BE49-F238E27FC236}">
                <a16:creationId xmlns:a16="http://schemas.microsoft.com/office/drawing/2014/main" id="{040EF373-5E72-4DE5-8B95-7E0122DE533B}"/>
              </a:ext>
            </a:extLst>
          </p:cNvPr>
          <p:cNvSpPr>
            <a:spLocks noGrp="1"/>
          </p:cNvSpPr>
          <p:nvPr>
            <p:ph sz="half" idx="1"/>
          </p:nvPr>
        </p:nvSpPr>
        <p:spPr>
          <a:xfrm>
            <a:off x="299058" y="843011"/>
            <a:ext cx="5256584" cy="4608512"/>
          </a:xfrm>
        </p:spPr>
        <p:txBody>
          <a:bodyPr>
            <a:noAutofit/>
          </a:bodyPr>
          <a:lstStyle/>
          <a:p>
            <a:r>
              <a:rPr lang="en-GB" sz="2000"/>
              <a:t>Serves as a team compass to ensure that they meet </a:t>
            </a:r>
            <a:r>
              <a:rPr lang="en-GB" sz="2000" b="1"/>
              <a:t>customer needs under company goals</a:t>
            </a:r>
            <a:r>
              <a:rPr lang="en-GB" sz="2000"/>
              <a:t>. </a:t>
            </a:r>
          </a:p>
          <a:p>
            <a:r>
              <a:rPr lang="en-GB" sz="2000"/>
              <a:t>Clear principles are like a highway leading your team to success. </a:t>
            </a:r>
          </a:p>
          <a:p>
            <a:r>
              <a:rPr lang="en-GB" sz="2000"/>
              <a:t>When an unexpected </a:t>
            </a:r>
            <a:r>
              <a:rPr lang="en-GB" sz="2000" b="1"/>
              <a:t>situation occurs, </a:t>
            </a:r>
            <a:r>
              <a:rPr lang="en-GB" sz="2000" b="1" u="sng"/>
              <a:t>service philosophy </a:t>
            </a:r>
            <a:r>
              <a:rPr lang="en-GB" sz="2000" b="1"/>
              <a:t>will guide to the right solution</a:t>
            </a:r>
            <a:r>
              <a:rPr lang="en-GB" sz="2000"/>
              <a:t>. </a:t>
            </a:r>
          </a:p>
          <a:p>
            <a:r>
              <a:rPr lang="en-GB" sz="2000"/>
              <a:t>But its main function is </a:t>
            </a:r>
            <a:r>
              <a:rPr lang="en-GB" sz="2000" b="1"/>
              <a:t>motivation. </a:t>
            </a:r>
          </a:p>
          <a:p>
            <a:r>
              <a:rPr lang="en-GB" sz="2000"/>
              <a:t>Service philosophy increases employees’ </a:t>
            </a:r>
            <a:r>
              <a:rPr lang="en-GB" sz="2000" b="1"/>
              <a:t>morale and quality of work</a:t>
            </a:r>
            <a:r>
              <a:rPr lang="en-GB" sz="2000"/>
              <a:t>. </a:t>
            </a:r>
          </a:p>
          <a:p>
            <a:r>
              <a:rPr lang="en-GB" sz="2000"/>
              <a:t>Resulting in </a:t>
            </a:r>
            <a:r>
              <a:rPr lang="en-GB" sz="2000" b="1"/>
              <a:t>happier customers </a:t>
            </a:r>
            <a:r>
              <a:rPr lang="en-GB" sz="2000"/>
              <a:t>and </a:t>
            </a:r>
            <a:r>
              <a:rPr lang="en-GB" sz="2000" b="1"/>
              <a:t>happier employees</a:t>
            </a:r>
            <a:endParaRPr lang="en-GB" sz="2000"/>
          </a:p>
          <a:p>
            <a:r>
              <a:rPr lang="en-GB" sz="2000"/>
              <a:t>Company Mission statements are often related to service philosophies.</a:t>
            </a:r>
          </a:p>
        </p:txBody>
      </p:sp>
      <p:pic>
        <p:nvPicPr>
          <p:cNvPr id="7" name="Picture 6">
            <a:extLst>
              <a:ext uri="{FF2B5EF4-FFF2-40B4-BE49-F238E27FC236}">
                <a16:creationId xmlns:a16="http://schemas.microsoft.com/office/drawing/2014/main" id="{02DBA6CF-4789-4C1D-9F77-96B6F9348D1B}"/>
              </a:ext>
            </a:extLst>
          </p:cNvPr>
          <p:cNvPicPr>
            <a:picLocks noChangeAspect="1"/>
          </p:cNvPicPr>
          <p:nvPr/>
        </p:nvPicPr>
        <p:blipFill>
          <a:blip r:embed="rId3"/>
          <a:stretch>
            <a:fillRect/>
          </a:stretch>
        </p:blipFill>
        <p:spPr>
          <a:xfrm>
            <a:off x="5889176" y="324072"/>
            <a:ext cx="4530328" cy="3951989"/>
          </a:xfrm>
          <a:prstGeom prst="rect">
            <a:avLst/>
          </a:prstGeom>
          <a:noFill/>
        </p:spPr>
      </p:pic>
      <p:sp>
        <p:nvSpPr>
          <p:cNvPr id="8" name="Rectangle 7">
            <a:extLst>
              <a:ext uri="{FF2B5EF4-FFF2-40B4-BE49-F238E27FC236}">
                <a16:creationId xmlns:a16="http://schemas.microsoft.com/office/drawing/2014/main" id="{3A547ED7-0110-4430-84DD-7B21960F7DF9}"/>
              </a:ext>
            </a:extLst>
          </p:cNvPr>
          <p:cNvSpPr/>
          <p:nvPr/>
        </p:nvSpPr>
        <p:spPr>
          <a:xfrm>
            <a:off x="7033044" y="4451330"/>
            <a:ext cx="2242592" cy="738664"/>
          </a:xfrm>
          <a:prstGeom prst="rect">
            <a:avLst/>
          </a:prstGeom>
        </p:spPr>
        <p:txBody>
          <a:bodyPr wrap="square">
            <a:spAutoFit/>
          </a:bodyPr>
          <a:lstStyle/>
          <a:p>
            <a:r>
              <a:rPr lang="en-GB"/>
              <a:t>(</a:t>
            </a:r>
            <a:r>
              <a:rPr lang="en-GB" sz="1200"/>
              <a:t>The Service Philosophy Behind The Success Of 10 Brands - </a:t>
            </a:r>
            <a:r>
              <a:rPr lang="en-GB" sz="1200" err="1"/>
              <a:t>Dashly</a:t>
            </a:r>
            <a:r>
              <a:rPr lang="en-GB" sz="1200"/>
              <a:t> blog, 2021)</a:t>
            </a:r>
            <a:endParaRPr lang="en-GB"/>
          </a:p>
        </p:txBody>
      </p:sp>
    </p:spTree>
    <p:extLst>
      <p:ext uri="{BB962C8B-B14F-4D97-AF65-F5344CB8AC3E}">
        <p14:creationId xmlns:p14="http://schemas.microsoft.com/office/powerpoint/2010/main" val="144980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EE73B-583F-4D04-AC81-10A58EA82B26}"/>
              </a:ext>
            </a:extLst>
          </p:cNvPr>
          <p:cNvSpPr>
            <a:spLocks noGrp="1"/>
          </p:cNvSpPr>
          <p:nvPr>
            <p:ph type="title"/>
          </p:nvPr>
        </p:nvSpPr>
        <p:spPr>
          <a:xfrm>
            <a:off x="838200" y="67113"/>
            <a:ext cx="10515600" cy="1623576"/>
          </a:xfrm>
        </p:spPr>
        <p:txBody>
          <a:bodyPr>
            <a:normAutofit fontScale="90000"/>
          </a:bodyPr>
          <a:lstStyle/>
          <a:p>
            <a:br>
              <a:rPr lang="en-GB" sz="2800"/>
            </a:br>
            <a:br>
              <a:rPr lang="en-GB" sz="2800"/>
            </a:br>
            <a:r>
              <a:rPr lang="en-GB" sz="2800" b="1"/>
              <a:t>Walt Disney dedicated his life to creating almost too-good-to-be-true magical experiences for his customers. The Disney philosophy is to “delight customers by putting </a:t>
            </a:r>
            <a:r>
              <a:rPr lang="en-GB" sz="3200" b="1"/>
              <a:t>employees first.” </a:t>
            </a:r>
            <a:br>
              <a:rPr lang="en-GB" b="1"/>
            </a:br>
            <a:br>
              <a:rPr lang="en-GB"/>
            </a:br>
            <a:endParaRPr lang="en-GB"/>
          </a:p>
        </p:txBody>
      </p:sp>
      <p:pic>
        <p:nvPicPr>
          <p:cNvPr id="4" name="Content Placeholder 3">
            <a:extLst>
              <a:ext uri="{FF2B5EF4-FFF2-40B4-BE49-F238E27FC236}">
                <a16:creationId xmlns:a16="http://schemas.microsoft.com/office/drawing/2014/main" id="{62DD144C-095A-44ED-AEF4-F7EED8FD1221}"/>
              </a:ext>
            </a:extLst>
          </p:cNvPr>
          <p:cNvPicPr>
            <a:picLocks noGrp="1" noChangeAspect="1"/>
          </p:cNvPicPr>
          <p:nvPr>
            <p:ph idx="1"/>
          </p:nvPr>
        </p:nvPicPr>
        <p:blipFill>
          <a:blip r:embed="rId3"/>
          <a:stretch>
            <a:fillRect/>
          </a:stretch>
        </p:blipFill>
        <p:spPr>
          <a:xfrm>
            <a:off x="2152650" y="1602985"/>
            <a:ext cx="7886700" cy="2957512"/>
          </a:xfrm>
          <a:prstGeom prst="rect">
            <a:avLst/>
          </a:prstGeom>
        </p:spPr>
      </p:pic>
      <p:sp>
        <p:nvSpPr>
          <p:cNvPr id="6" name="TextBox 5">
            <a:extLst>
              <a:ext uri="{FF2B5EF4-FFF2-40B4-BE49-F238E27FC236}">
                <a16:creationId xmlns:a16="http://schemas.microsoft.com/office/drawing/2014/main" id="{D874A4B5-4C6B-418E-90B8-FDED50651B1B}"/>
              </a:ext>
            </a:extLst>
          </p:cNvPr>
          <p:cNvSpPr txBox="1"/>
          <p:nvPr/>
        </p:nvSpPr>
        <p:spPr>
          <a:xfrm>
            <a:off x="2152650" y="4682136"/>
            <a:ext cx="8073736" cy="584775"/>
          </a:xfrm>
          <a:prstGeom prst="rect">
            <a:avLst/>
          </a:prstGeom>
          <a:noFill/>
        </p:spPr>
        <p:txBody>
          <a:bodyPr wrap="square">
            <a:spAutoFit/>
          </a:bodyPr>
          <a:lstStyle/>
          <a:p>
            <a:r>
              <a:rPr lang="en-GB" sz="3200"/>
              <a:t>C.A.R.E. - Clarify, align, reinforce, and empower</a:t>
            </a:r>
          </a:p>
        </p:txBody>
      </p:sp>
      <p:sp>
        <p:nvSpPr>
          <p:cNvPr id="5" name="TextBox 4">
            <a:extLst>
              <a:ext uri="{FF2B5EF4-FFF2-40B4-BE49-F238E27FC236}">
                <a16:creationId xmlns:a16="http://schemas.microsoft.com/office/drawing/2014/main" id="{2A934826-76C9-13FF-537F-9395047D485A}"/>
              </a:ext>
            </a:extLst>
          </p:cNvPr>
          <p:cNvSpPr txBox="1"/>
          <p:nvPr/>
        </p:nvSpPr>
        <p:spPr>
          <a:xfrm>
            <a:off x="3048699" y="5146456"/>
            <a:ext cx="6094602" cy="646331"/>
          </a:xfrm>
          <a:prstGeom prst="rect">
            <a:avLst/>
          </a:prstGeom>
          <a:noFill/>
        </p:spPr>
        <p:txBody>
          <a:bodyPr wrap="square">
            <a:spAutoFit/>
          </a:bodyPr>
          <a:lstStyle/>
          <a:p>
            <a:r>
              <a:rPr lang="en-GB"/>
              <a:t>His philosophy was to offer high-quality customer experiences through an emotional connection with the customer. </a:t>
            </a:r>
          </a:p>
        </p:txBody>
      </p:sp>
    </p:spTree>
    <p:extLst>
      <p:ext uri="{BB962C8B-B14F-4D97-AF65-F5344CB8AC3E}">
        <p14:creationId xmlns:p14="http://schemas.microsoft.com/office/powerpoint/2010/main" val="3924898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13D7B-890A-4BFF-8F48-2AEDB7147047}"/>
              </a:ext>
            </a:extLst>
          </p:cNvPr>
          <p:cNvSpPr>
            <a:spLocks noGrp="1"/>
          </p:cNvSpPr>
          <p:nvPr>
            <p:ph type="title"/>
          </p:nvPr>
        </p:nvSpPr>
        <p:spPr>
          <a:xfrm>
            <a:off x="63730" y="85057"/>
            <a:ext cx="8229600" cy="1143000"/>
          </a:xfrm>
        </p:spPr>
        <p:txBody>
          <a:bodyPr anchor="ctr">
            <a:normAutofit/>
          </a:bodyPr>
          <a:lstStyle/>
          <a:p>
            <a:pPr>
              <a:lnSpc>
                <a:spcPct val="90000"/>
              </a:lnSpc>
            </a:pPr>
            <a:r>
              <a:rPr lang="en-GB" sz="3200"/>
              <a:t>The best example of customer service philosophy to inspire you</a:t>
            </a:r>
          </a:p>
        </p:txBody>
      </p:sp>
      <p:sp>
        <p:nvSpPr>
          <p:cNvPr id="3" name="Content Placeholder 2">
            <a:extLst>
              <a:ext uri="{FF2B5EF4-FFF2-40B4-BE49-F238E27FC236}">
                <a16:creationId xmlns:a16="http://schemas.microsoft.com/office/drawing/2014/main" id="{FC08E3BA-CA7D-48BF-8009-6C4A74256174}"/>
              </a:ext>
            </a:extLst>
          </p:cNvPr>
          <p:cNvSpPr>
            <a:spLocks noGrp="1"/>
          </p:cNvSpPr>
          <p:nvPr>
            <p:ph sz="half" idx="1"/>
          </p:nvPr>
        </p:nvSpPr>
        <p:spPr>
          <a:xfrm>
            <a:off x="154992" y="1328725"/>
            <a:ext cx="6492240" cy="4608513"/>
          </a:xfrm>
        </p:spPr>
        <p:txBody>
          <a:bodyPr>
            <a:normAutofit/>
          </a:bodyPr>
          <a:lstStyle/>
          <a:p>
            <a:r>
              <a:rPr lang="en-GB" sz="2000" b="1"/>
              <a:t>DISNEY’s focus on emotional connection </a:t>
            </a:r>
            <a:r>
              <a:rPr lang="en-GB" sz="2000"/>
              <a:t>with a customer</a:t>
            </a:r>
          </a:p>
          <a:p>
            <a:r>
              <a:rPr lang="en-GB" sz="2000"/>
              <a:t>Mission </a:t>
            </a:r>
            <a:r>
              <a:rPr lang="en-GB" sz="2000" b="1" u="sng"/>
              <a:t>is a customer happiness</a:t>
            </a:r>
            <a:r>
              <a:rPr lang="en-GB" sz="2000"/>
              <a:t>. </a:t>
            </a:r>
          </a:p>
          <a:p>
            <a:r>
              <a:rPr lang="en-GB" sz="2000"/>
              <a:t>There is something special making Disney one of the </a:t>
            </a:r>
            <a:r>
              <a:rPr lang="en-GB" sz="2000" b="1"/>
              <a:t>best sources of customer service philosophy inspiration</a:t>
            </a:r>
            <a:r>
              <a:rPr lang="en-GB" sz="2000"/>
              <a:t>.</a:t>
            </a:r>
          </a:p>
          <a:p>
            <a:r>
              <a:rPr lang="en-GB" sz="2000"/>
              <a:t> Willing to provide high-quality service at every stage of the customer journey, Disney seeks an </a:t>
            </a:r>
            <a:r>
              <a:rPr lang="en-GB" sz="2000" b="1"/>
              <a:t>emotional connection </a:t>
            </a:r>
            <a:r>
              <a:rPr lang="en-GB" sz="2000"/>
              <a:t>with every guest. </a:t>
            </a:r>
          </a:p>
          <a:p>
            <a:r>
              <a:rPr lang="en-GB" sz="2000"/>
              <a:t>How? With the help </a:t>
            </a:r>
            <a:r>
              <a:rPr lang="en-GB" sz="2000" b="1"/>
              <a:t>of strong company values </a:t>
            </a:r>
            <a:r>
              <a:rPr lang="en-GB" sz="2000"/>
              <a:t>and team members </a:t>
            </a:r>
            <a:r>
              <a:rPr lang="en-GB" sz="2000" b="1"/>
              <a:t>training</a:t>
            </a:r>
            <a:r>
              <a:rPr lang="en-GB" sz="2000"/>
              <a:t>. </a:t>
            </a:r>
          </a:p>
          <a:p>
            <a:r>
              <a:rPr lang="en-GB" sz="2000"/>
              <a:t>Customer experience is more valuable than the price paid ─ aren’t empty words. Walt Disney defined the </a:t>
            </a:r>
            <a:r>
              <a:rPr lang="en-GB" sz="2000" b="1"/>
              <a:t>coordination of employees’ efforts around this goal as a priority. Proud of work. </a:t>
            </a:r>
          </a:p>
          <a:p>
            <a:endParaRPr lang="en-GB" sz="1600" b="1"/>
          </a:p>
        </p:txBody>
      </p:sp>
      <p:pic>
        <p:nvPicPr>
          <p:cNvPr id="6" name="Picture 5">
            <a:extLst>
              <a:ext uri="{FF2B5EF4-FFF2-40B4-BE49-F238E27FC236}">
                <a16:creationId xmlns:a16="http://schemas.microsoft.com/office/drawing/2014/main" id="{E483C30C-1417-45AC-BD3B-7959A1723537}"/>
              </a:ext>
            </a:extLst>
          </p:cNvPr>
          <p:cNvPicPr>
            <a:picLocks noChangeAspect="1"/>
          </p:cNvPicPr>
          <p:nvPr/>
        </p:nvPicPr>
        <p:blipFill>
          <a:blip r:embed="rId2"/>
          <a:stretch>
            <a:fillRect/>
          </a:stretch>
        </p:blipFill>
        <p:spPr>
          <a:xfrm>
            <a:off x="8293330" y="2172586"/>
            <a:ext cx="1905000" cy="1359727"/>
          </a:xfrm>
          <a:prstGeom prst="rect">
            <a:avLst/>
          </a:prstGeom>
        </p:spPr>
      </p:pic>
    </p:spTree>
    <p:extLst>
      <p:ext uri="{BB962C8B-B14F-4D97-AF65-F5344CB8AC3E}">
        <p14:creationId xmlns:p14="http://schemas.microsoft.com/office/powerpoint/2010/main" val="3242006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AD7E-253C-49C6-9286-4D5CCFE81BCA}"/>
              </a:ext>
            </a:extLst>
          </p:cNvPr>
          <p:cNvSpPr>
            <a:spLocks noGrp="1"/>
          </p:cNvSpPr>
          <p:nvPr>
            <p:ph type="title"/>
          </p:nvPr>
        </p:nvSpPr>
        <p:spPr>
          <a:xfrm>
            <a:off x="148204" y="28760"/>
            <a:ext cx="11189327" cy="867712"/>
          </a:xfrm>
        </p:spPr>
        <p:txBody>
          <a:bodyPr vert="horz" lIns="91440" tIns="45720" rIns="91440" bIns="45720" rtlCol="0" anchor="ctr">
            <a:normAutofit/>
          </a:bodyPr>
          <a:lstStyle/>
          <a:p>
            <a:r>
              <a:rPr lang="en-US" sz="3200" b="1"/>
              <a:t>Understanding and appreciation of philosophies of Hospitality </a:t>
            </a:r>
          </a:p>
        </p:txBody>
      </p:sp>
      <p:sp>
        <p:nvSpPr>
          <p:cNvPr id="3" name="Content Placeholder 2">
            <a:extLst>
              <a:ext uri="{FF2B5EF4-FFF2-40B4-BE49-F238E27FC236}">
                <a16:creationId xmlns:a16="http://schemas.microsoft.com/office/drawing/2014/main" id="{9562A929-2964-4641-814C-FB8EA5D0917B}"/>
              </a:ext>
            </a:extLst>
          </p:cNvPr>
          <p:cNvSpPr>
            <a:spLocks noGrp="1"/>
          </p:cNvSpPr>
          <p:nvPr>
            <p:ph sz="half" idx="1"/>
          </p:nvPr>
        </p:nvSpPr>
        <p:spPr>
          <a:xfrm>
            <a:off x="95155" y="770963"/>
            <a:ext cx="11189328" cy="5145741"/>
          </a:xfrm>
        </p:spPr>
        <p:txBody>
          <a:bodyPr vert="horz" lIns="91440" tIns="45720" rIns="91440" bIns="45720" rtlCol="0" anchor="ctr">
            <a:normAutofit fontScale="47500" lnSpcReduction="20000"/>
          </a:bodyPr>
          <a:lstStyle/>
          <a:p>
            <a:pPr marL="0">
              <a:lnSpc>
                <a:spcPct val="120000"/>
              </a:lnSpc>
            </a:pPr>
            <a:r>
              <a:rPr lang="en-GB" sz="3800"/>
              <a:t>Hospitality philosophy encompasses a variety of perspectives and approaches, reflecting different cultural, ethical, and practical considerations</a:t>
            </a:r>
            <a:endParaRPr lang="en-US" sz="3800"/>
          </a:p>
          <a:p>
            <a:pPr marL="0">
              <a:lnSpc>
                <a:spcPct val="120000"/>
              </a:lnSpc>
            </a:pPr>
            <a:r>
              <a:rPr lang="en-US" sz="3800"/>
              <a:t>This is essentially connected to </a:t>
            </a:r>
            <a:r>
              <a:rPr lang="en-US" sz="3800" b="1"/>
              <a:t>serving people</a:t>
            </a:r>
            <a:r>
              <a:rPr lang="en-US" sz="3800"/>
              <a:t>. </a:t>
            </a:r>
          </a:p>
          <a:p>
            <a:pPr marL="0">
              <a:lnSpc>
                <a:spcPct val="120000"/>
              </a:lnSpc>
            </a:pPr>
            <a:r>
              <a:rPr lang="en-US" altLang="en-US" sz="3800">
                <a:ea typeface="Söhne"/>
              </a:rPr>
              <a:t>can enrich our interactions with others in personal relationships, business contexts, or broader societal settings. </a:t>
            </a:r>
          </a:p>
          <a:p>
            <a:pPr marL="0">
              <a:lnSpc>
                <a:spcPct val="120000"/>
              </a:lnSpc>
            </a:pPr>
            <a:r>
              <a:rPr lang="en-US" altLang="en-US" sz="3800">
                <a:ea typeface="Söhne"/>
              </a:rPr>
              <a:t>It encourages us to cultivate empathy, generosity, and a sense of community, fostering positive and meaningful connections.</a:t>
            </a:r>
            <a:endParaRPr lang="en-US" sz="3800"/>
          </a:p>
          <a:p>
            <a:pPr marL="0">
              <a:lnSpc>
                <a:spcPct val="120000"/>
              </a:lnSpc>
            </a:pPr>
            <a:r>
              <a:rPr lang="en-US" sz="3800"/>
              <a:t>Guests </a:t>
            </a:r>
            <a:r>
              <a:rPr lang="en-US" sz="3800" b="1"/>
              <a:t>key component </a:t>
            </a:r>
            <a:r>
              <a:rPr lang="en-US" sz="3800"/>
              <a:t>that enables a company to reach its goals.</a:t>
            </a:r>
          </a:p>
          <a:p>
            <a:pPr marL="0">
              <a:lnSpc>
                <a:spcPct val="120000"/>
              </a:lnSpc>
            </a:pPr>
            <a:r>
              <a:rPr lang="en-US" sz="3800"/>
              <a:t> </a:t>
            </a:r>
            <a:r>
              <a:rPr lang="en-US" sz="3800" b="1"/>
              <a:t>A strong philosophy </a:t>
            </a:r>
            <a:r>
              <a:rPr lang="en-US" sz="3800"/>
              <a:t>of service  guides personnel in to achieve customer satisfaction, and ultimately, business success.</a:t>
            </a:r>
          </a:p>
          <a:p>
            <a:pPr marL="0">
              <a:lnSpc>
                <a:spcPct val="120000"/>
              </a:lnSpc>
            </a:pPr>
            <a:r>
              <a:rPr lang="en-US" sz="3800"/>
              <a:t>the Marriott ‘</a:t>
            </a:r>
            <a:r>
              <a:rPr lang="en-US" sz="3800" b="1"/>
              <a:t>Spirit To Serve’ philosophies has core values</a:t>
            </a:r>
            <a:r>
              <a:rPr lang="en-US" sz="3800"/>
              <a:t>.</a:t>
            </a:r>
          </a:p>
          <a:p>
            <a:pPr marL="0">
              <a:lnSpc>
                <a:spcPct val="120000"/>
              </a:lnSpc>
            </a:pPr>
            <a:r>
              <a:rPr lang="en-US" sz="3800"/>
              <a:t>Hospitality as Spiritual Practice – welcoming a stranger</a:t>
            </a:r>
          </a:p>
          <a:p>
            <a:pPr marL="0">
              <a:lnSpc>
                <a:spcPct val="120000"/>
              </a:lnSpc>
            </a:pPr>
            <a:r>
              <a:rPr lang="en-US" sz="3800"/>
              <a:t>Hospitality as Cultural Expression</a:t>
            </a:r>
          </a:p>
          <a:p>
            <a:pPr marL="0">
              <a:lnSpc>
                <a:spcPct val="120000"/>
              </a:lnSpc>
            </a:pPr>
            <a:r>
              <a:rPr lang="en-GB" sz="3800"/>
              <a:t>Hospitality as a Business Strategy - providing exceptional experiences and anticipating their needs to build loyalty and reputation</a:t>
            </a:r>
            <a:endParaRPr lang="en-US" sz="3800"/>
          </a:p>
          <a:p>
            <a:pPr marL="0" indent="0">
              <a:buNone/>
            </a:pPr>
            <a:endParaRPr lang="en-US" sz="900"/>
          </a:p>
        </p:txBody>
      </p:sp>
      <p:sp>
        <p:nvSpPr>
          <p:cNvPr id="10" name="Rectangle 6">
            <a:extLst>
              <a:ext uri="{FF2B5EF4-FFF2-40B4-BE49-F238E27FC236}">
                <a16:creationId xmlns:a16="http://schemas.microsoft.com/office/drawing/2014/main" id="{E93F0794-7FB5-7D8A-70EF-5D512E33FEB8}"/>
              </a:ext>
            </a:extLst>
          </p:cNvPr>
          <p:cNvSpPr>
            <a:spLocks noChangeArrowheads="1"/>
          </p:cNvSpPr>
          <p:nvPr/>
        </p:nvSpPr>
        <p:spPr bwMode="auto">
          <a:xfrm>
            <a:off x="0" y="0"/>
            <a:ext cx="45085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rgbClr val="000000"/>
                </a:solidFill>
                <a:effectLst/>
                <a:latin typeface="Arial" panose="020B0604020202020204" pitchFamily="34" charset="0"/>
                <a:ea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7002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DBC2D-2F5D-4859-82B6-9CAC1058E823}"/>
              </a:ext>
            </a:extLst>
          </p:cNvPr>
          <p:cNvSpPr>
            <a:spLocks noGrp="1"/>
          </p:cNvSpPr>
          <p:nvPr>
            <p:ph type="title"/>
          </p:nvPr>
        </p:nvSpPr>
        <p:spPr>
          <a:xfrm>
            <a:off x="0" y="98469"/>
            <a:ext cx="8229600" cy="562074"/>
          </a:xfrm>
        </p:spPr>
        <p:txBody>
          <a:bodyPr>
            <a:noAutofit/>
          </a:bodyPr>
          <a:lstStyle/>
          <a:p>
            <a:pPr algn="l"/>
            <a:r>
              <a:rPr lang="en-GB" sz="3600" b="1"/>
              <a:t>Maintaining Standards</a:t>
            </a:r>
          </a:p>
        </p:txBody>
      </p:sp>
      <p:sp>
        <p:nvSpPr>
          <p:cNvPr id="3" name="Content Placeholder 2">
            <a:extLst>
              <a:ext uri="{FF2B5EF4-FFF2-40B4-BE49-F238E27FC236}">
                <a16:creationId xmlns:a16="http://schemas.microsoft.com/office/drawing/2014/main" id="{DF6240AF-476A-44DE-ADB9-4477CB6F3041}"/>
              </a:ext>
            </a:extLst>
          </p:cNvPr>
          <p:cNvSpPr>
            <a:spLocks noGrp="1"/>
          </p:cNvSpPr>
          <p:nvPr>
            <p:ph idx="1"/>
          </p:nvPr>
        </p:nvSpPr>
        <p:spPr>
          <a:xfrm>
            <a:off x="118843" y="889580"/>
            <a:ext cx="11690663" cy="4827169"/>
          </a:xfrm>
        </p:spPr>
        <p:txBody>
          <a:bodyPr>
            <a:noAutofit/>
          </a:bodyPr>
          <a:lstStyle/>
          <a:p>
            <a:pPr>
              <a:lnSpc>
                <a:spcPct val="100000"/>
              </a:lnSpc>
            </a:pPr>
            <a:r>
              <a:rPr lang="en-GB" sz="2000" b="1"/>
              <a:t>A standard </a:t>
            </a:r>
            <a:r>
              <a:rPr lang="en-GB" sz="2000"/>
              <a:t>is anything from a tactic to help do the job easily to a </a:t>
            </a:r>
            <a:r>
              <a:rPr lang="en-GB" sz="2000" b="1"/>
              <a:t>brand consistency standard </a:t>
            </a:r>
            <a:r>
              <a:rPr lang="en-GB" sz="2000"/>
              <a:t>i.e. Ritz Carlton 3000 brand standards</a:t>
            </a:r>
          </a:p>
          <a:p>
            <a:pPr>
              <a:lnSpc>
                <a:spcPct val="100000"/>
              </a:lnSpc>
            </a:pPr>
            <a:r>
              <a:rPr lang="en-GB" sz="2000"/>
              <a:t>Think of Disney’s philosophy : the ‘stage’ is where the magic happens and in the eyes of the guest there is no faults.</a:t>
            </a:r>
          </a:p>
          <a:p>
            <a:pPr>
              <a:lnSpc>
                <a:spcPct val="100000"/>
              </a:lnSpc>
            </a:pPr>
            <a:r>
              <a:rPr lang="en-GB" sz="2000"/>
              <a:t>Tina Edmundson, Global Brand Officer for Marriott International  says ‘</a:t>
            </a:r>
            <a:r>
              <a:rPr lang="en-GB" sz="2000" i="1"/>
              <a:t>As the brand and now marketing leader at Marriott International, I’ve had a hand in growing our portfolio to more than 7,200 properties under 30 leading brands. With an average of </a:t>
            </a:r>
            <a:r>
              <a:rPr lang="en-GB" sz="2000" b="1" i="1"/>
              <a:t>one million people staying</a:t>
            </a:r>
            <a:r>
              <a:rPr lang="en-GB" sz="2000" i="1"/>
              <a:t> at our properties every night, </a:t>
            </a:r>
            <a:r>
              <a:rPr lang="en-GB" sz="2000" b="1" i="1"/>
              <a:t>maintaining brand standards is critical to the guest experience</a:t>
            </a:r>
            <a:r>
              <a:rPr lang="en-GB" sz="2000" i="1"/>
              <a:t>. Whether or not it is Marriott International, having a range of brands enables owners and operators to </a:t>
            </a:r>
            <a:r>
              <a:rPr lang="en-GB" sz="2000" b="1" i="1"/>
              <a:t>tailor the hotel experience and satisfy what guests are looking for </a:t>
            </a:r>
            <a:r>
              <a:rPr lang="en-GB" sz="2000" i="1"/>
              <a:t>when they travel, ensuring they have options that will suit their trip purpose and travel needs’</a:t>
            </a:r>
            <a:r>
              <a:rPr lang="en-GB" sz="2000"/>
              <a:t>. (EDMUNDSON, 2021)</a:t>
            </a:r>
          </a:p>
          <a:p>
            <a:pPr>
              <a:lnSpc>
                <a:spcPct val="100000"/>
              </a:lnSpc>
            </a:pPr>
            <a:r>
              <a:rPr lang="en-GB" sz="2000"/>
              <a:t>Service standards are about creating a reputable result consistently by training service philosophies this is achieved. (Solomon, 2016)</a:t>
            </a:r>
          </a:p>
        </p:txBody>
      </p:sp>
    </p:spTree>
    <p:extLst>
      <p:ext uri="{BB962C8B-B14F-4D97-AF65-F5344CB8AC3E}">
        <p14:creationId xmlns:p14="http://schemas.microsoft.com/office/powerpoint/2010/main" val="263347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5EC57-0E76-4670-815C-C244D04587AD}"/>
              </a:ext>
            </a:extLst>
          </p:cNvPr>
          <p:cNvSpPr>
            <a:spLocks noGrp="1"/>
          </p:cNvSpPr>
          <p:nvPr>
            <p:ph type="title"/>
          </p:nvPr>
        </p:nvSpPr>
        <p:spPr>
          <a:xfrm>
            <a:off x="839788" y="365126"/>
            <a:ext cx="10515600" cy="632946"/>
          </a:xfrm>
        </p:spPr>
        <p:txBody>
          <a:bodyPr vert="horz" lIns="91440" tIns="45720" rIns="91440" bIns="45720" rtlCol="0" anchor="ctr">
            <a:normAutofit fontScale="90000"/>
          </a:bodyPr>
          <a:lstStyle/>
          <a:p>
            <a:r>
              <a:rPr lang="en-GB" b="1"/>
              <a:t>Customer service systems – five categories</a:t>
            </a:r>
            <a:r>
              <a:rPr lang="en-GB"/>
              <a:t>:</a:t>
            </a:r>
          </a:p>
        </p:txBody>
      </p:sp>
      <p:sp>
        <p:nvSpPr>
          <p:cNvPr id="3" name="Content Placeholder 2">
            <a:extLst>
              <a:ext uri="{FF2B5EF4-FFF2-40B4-BE49-F238E27FC236}">
                <a16:creationId xmlns:a16="http://schemas.microsoft.com/office/drawing/2014/main" id="{44BFE52F-5FB6-4BCD-92C3-6147C5D5B780}"/>
              </a:ext>
            </a:extLst>
          </p:cNvPr>
          <p:cNvSpPr>
            <a:spLocks noGrp="1"/>
          </p:cNvSpPr>
          <p:nvPr>
            <p:ph sz="half" idx="2"/>
          </p:nvPr>
        </p:nvSpPr>
        <p:spPr>
          <a:xfrm>
            <a:off x="839788" y="1201271"/>
            <a:ext cx="5746283" cy="4988392"/>
          </a:xfrm>
        </p:spPr>
        <p:txBody>
          <a:bodyPr vert="horz" lIns="91440" tIns="45720" rIns="91440" bIns="45720" rtlCol="0">
            <a:noAutofit/>
          </a:bodyPr>
          <a:lstStyle/>
          <a:p>
            <a:pPr marL="0"/>
            <a:r>
              <a:rPr lang="en-GB" sz="2000" b="1"/>
              <a:t>Preparation:</a:t>
            </a:r>
            <a:r>
              <a:rPr lang="en-GB" sz="2000"/>
              <a:t> great service experience prior to delivery – training, having standards, technical know-how, product knowledge, </a:t>
            </a:r>
            <a:r>
              <a:rPr lang="en-GB" sz="2000" b="1"/>
              <a:t>‘building a culture of YES’.</a:t>
            </a:r>
          </a:p>
          <a:p>
            <a:pPr marL="0"/>
            <a:r>
              <a:rPr lang="en-GB" sz="2000" b="1"/>
              <a:t>Execution:</a:t>
            </a:r>
            <a:r>
              <a:rPr lang="en-GB" sz="2000"/>
              <a:t> systems to help employees with interactions and consistently provide high level of service, the  Ritz –Carlton provide a budget for the employees to use and Montage Resorts have developed the  ‘</a:t>
            </a:r>
            <a:r>
              <a:rPr lang="en-GB" sz="2000" b="1"/>
              <a:t>4 S framework’ </a:t>
            </a:r>
            <a:r>
              <a:rPr lang="en-GB" sz="2000"/>
              <a:t>–</a:t>
            </a:r>
            <a:r>
              <a:rPr lang="en-GB" sz="2000" i="1"/>
              <a:t>stop, stand, smile </a:t>
            </a:r>
            <a:r>
              <a:rPr lang="en-GB" sz="2000"/>
              <a:t>and </a:t>
            </a:r>
            <a:r>
              <a:rPr lang="en-GB" sz="2000" i="1"/>
              <a:t>offer a salutation to guide the employees. </a:t>
            </a:r>
            <a:endParaRPr lang="en-GB" sz="2000" b="1"/>
          </a:p>
          <a:p>
            <a:pPr marL="0"/>
            <a:r>
              <a:rPr lang="en-GB" sz="2000" b="1"/>
              <a:t>Craig </a:t>
            </a:r>
            <a:r>
              <a:rPr lang="en-GB" sz="2000" b="1" err="1"/>
              <a:t>Schoninger</a:t>
            </a:r>
            <a:r>
              <a:rPr lang="en-GB" sz="2000" b="1"/>
              <a:t>, Director of Sales &amp; Marketing at Palmetto Bluff in the Montage portfolio, </a:t>
            </a:r>
            <a:r>
              <a:rPr lang="en-GB" sz="2000"/>
              <a:t>explains</a:t>
            </a:r>
            <a:r>
              <a:rPr lang="en-GB" sz="2000" i="1"/>
              <a:t>: ‘ 4S keeps us from getting sloppy or from appearing to get sloppy. Great service is easy to provide now and again, but to provide it every time, we depend on systematic frameworks such as 4S’.</a:t>
            </a:r>
          </a:p>
        </p:txBody>
      </p:sp>
      <p:sp>
        <p:nvSpPr>
          <p:cNvPr id="5" name="TextBox 4">
            <a:extLst>
              <a:ext uri="{FF2B5EF4-FFF2-40B4-BE49-F238E27FC236}">
                <a16:creationId xmlns:a16="http://schemas.microsoft.com/office/drawing/2014/main" id="{B8642914-9D4A-42DE-98AD-7DBB146CD832}"/>
              </a:ext>
            </a:extLst>
          </p:cNvPr>
          <p:cNvSpPr txBox="1"/>
          <p:nvPr/>
        </p:nvSpPr>
        <p:spPr>
          <a:xfrm>
            <a:off x="8277411" y="927661"/>
            <a:ext cx="3100203" cy="823912"/>
          </a:xfrm>
          <a:prstGeom prst="rect">
            <a:avLst/>
          </a:prstGeom>
        </p:spPr>
        <p:txBody>
          <a:bodyPr vert="horz" lIns="91440" tIns="45720" rIns="91440" bIns="45720" rtlCol="0" anchor="b">
            <a:normAutofit/>
          </a:bodyPr>
          <a:lstStyle/>
          <a:p>
            <a:pPr>
              <a:lnSpc>
                <a:spcPct val="90000"/>
              </a:lnSpc>
              <a:spcBef>
                <a:spcPts val="1000"/>
              </a:spcBef>
            </a:pPr>
            <a:r>
              <a:rPr lang="en-US" sz="2400" b="1" kern="1200" err="1">
                <a:latin typeface="+mn-lt"/>
                <a:ea typeface="+mn-ea"/>
                <a:cs typeface="+mn-cs"/>
              </a:rPr>
              <a:t>Soloman</a:t>
            </a:r>
            <a:r>
              <a:rPr lang="en-US" sz="2400" b="1" kern="1200">
                <a:latin typeface="+mn-lt"/>
                <a:ea typeface="+mn-ea"/>
                <a:cs typeface="+mn-cs"/>
              </a:rPr>
              <a:t>, 2019</a:t>
            </a:r>
          </a:p>
        </p:txBody>
      </p:sp>
      <p:pic>
        <p:nvPicPr>
          <p:cNvPr id="4" name="Picture 3">
            <a:extLst>
              <a:ext uri="{FF2B5EF4-FFF2-40B4-BE49-F238E27FC236}">
                <a16:creationId xmlns:a16="http://schemas.microsoft.com/office/drawing/2014/main" id="{29C48670-C3E0-F0B2-82C6-7F50C3CB967F}"/>
              </a:ext>
            </a:extLst>
          </p:cNvPr>
          <p:cNvPicPr>
            <a:picLocks noChangeAspect="1"/>
          </p:cNvPicPr>
          <p:nvPr/>
        </p:nvPicPr>
        <p:blipFill rotWithShape="1">
          <a:blip r:embed="rId3"/>
          <a:srcRect t="2620"/>
          <a:stretch/>
        </p:blipFill>
        <p:spPr>
          <a:xfrm>
            <a:off x="6723528" y="2009028"/>
            <a:ext cx="4715529" cy="3352142"/>
          </a:xfrm>
          <a:prstGeom prst="rect">
            <a:avLst/>
          </a:prstGeom>
          <a:noFill/>
        </p:spPr>
      </p:pic>
    </p:spTree>
    <p:extLst>
      <p:ext uri="{BB962C8B-B14F-4D97-AF65-F5344CB8AC3E}">
        <p14:creationId xmlns:p14="http://schemas.microsoft.com/office/powerpoint/2010/main" val="2572694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854B4-888D-47E7-BB5E-DA4A52CD6424}"/>
              </a:ext>
            </a:extLst>
          </p:cNvPr>
          <p:cNvSpPr>
            <a:spLocks noGrp="1"/>
          </p:cNvSpPr>
          <p:nvPr>
            <p:ph idx="1"/>
          </p:nvPr>
        </p:nvSpPr>
        <p:spPr>
          <a:xfrm>
            <a:off x="89333" y="190043"/>
            <a:ext cx="8839514" cy="5400600"/>
          </a:xfrm>
        </p:spPr>
        <p:txBody>
          <a:bodyPr>
            <a:normAutofit fontScale="25000" lnSpcReduction="20000"/>
          </a:bodyPr>
          <a:lstStyle/>
          <a:p>
            <a:pPr>
              <a:lnSpc>
                <a:spcPct val="120000"/>
              </a:lnSpc>
            </a:pPr>
            <a:r>
              <a:rPr lang="en-GB" sz="8000" b="1"/>
              <a:t>Guest preference &amp; experience tracking</a:t>
            </a:r>
            <a:r>
              <a:rPr lang="en-GB" sz="8000"/>
              <a:t>: systems </a:t>
            </a:r>
            <a:r>
              <a:rPr lang="en-GB" sz="8000" b="1"/>
              <a:t>to enhance </a:t>
            </a:r>
            <a:r>
              <a:rPr lang="en-GB" sz="8000"/>
              <a:t>the guest experience by making it more </a:t>
            </a:r>
            <a:r>
              <a:rPr lang="en-GB" sz="8000" b="1"/>
              <a:t>personal to their needs</a:t>
            </a:r>
            <a:r>
              <a:rPr lang="en-GB" sz="8000"/>
              <a:t>.</a:t>
            </a:r>
          </a:p>
          <a:p>
            <a:pPr>
              <a:lnSpc>
                <a:spcPct val="120000"/>
              </a:lnSpc>
            </a:pPr>
            <a:r>
              <a:rPr lang="en-GB" sz="8000"/>
              <a:t>Diana Oreck, VP of </a:t>
            </a:r>
            <a:r>
              <a:rPr lang="en-GB" sz="8000" b="1"/>
              <a:t>Ritz-Carlton </a:t>
            </a:r>
            <a:r>
              <a:rPr lang="en-GB" sz="8000"/>
              <a:t>Leadership Centre explains </a:t>
            </a:r>
            <a:r>
              <a:rPr lang="en-GB" sz="8000" b="1"/>
              <a:t>- the Mystique system </a:t>
            </a:r>
            <a:r>
              <a:rPr lang="en-GB" sz="8000"/>
              <a:t>- that talks to all the properties globally ‘ </a:t>
            </a:r>
            <a:r>
              <a:rPr lang="en-GB" sz="8000" i="1"/>
              <a:t>a lot of the guest preferences are noted often from observation and listening, giving us the ability to deliver unexpectedly to increase a guest’s sense of wonder </a:t>
            </a:r>
            <a:r>
              <a:rPr lang="en-GB" sz="8000"/>
              <a:t>’.</a:t>
            </a:r>
          </a:p>
          <a:p>
            <a:pPr>
              <a:lnSpc>
                <a:spcPct val="120000"/>
              </a:lnSpc>
            </a:pPr>
            <a:r>
              <a:rPr lang="en-GB" sz="8000" b="1"/>
              <a:t>Recovery: </a:t>
            </a:r>
            <a:r>
              <a:rPr lang="en-GB" sz="8000"/>
              <a:t>systems to handle the times when things go wrong. Disney have the </a:t>
            </a:r>
            <a:r>
              <a:rPr lang="en-GB" sz="8000" b="1"/>
              <a:t>four quality standards </a:t>
            </a:r>
            <a:r>
              <a:rPr lang="en-GB" sz="8000"/>
              <a:t>that do not deviate , The Inn at Little Washington have an </a:t>
            </a:r>
            <a:r>
              <a:rPr lang="en-GB" sz="8000" b="1"/>
              <a:t>‘Emergency clear’ </a:t>
            </a:r>
            <a:r>
              <a:rPr lang="en-GB" sz="8000"/>
              <a:t>, which consists of an immediate effort by all staff. These ‘Frameworks’ are followed because they are important to service delivery. </a:t>
            </a:r>
          </a:p>
          <a:p>
            <a:pPr>
              <a:lnSpc>
                <a:spcPct val="120000"/>
              </a:lnSpc>
            </a:pPr>
            <a:r>
              <a:rPr lang="en-GB" sz="8000" b="1"/>
              <a:t>Continuous improvement</a:t>
            </a:r>
            <a:r>
              <a:rPr lang="en-GB" sz="8000"/>
              <a:t>: Systems for making the next service encounter </a:t>
            </a:r>
            <a:r>
              <a:rPr lang="en-GB" sz="8000" b="1"/>
              <a:t>even better than the last one. </a:t>
            </a:r>
            <a:r>
              <a:rPr lang="en-GB" sz="8000"/>
              <a:t>Ritz- Carlton have the </a:t>
            </a:r>
            <a:r>
              <a:rPr lang="en-GB" sz="8000" b="1"/>
              <a:t>‘Mr </a:t>
            </a:r>
            <a:r>
              <a:rPr lang="en-GB" sz="8000" b="1" err="1"/>
              <a:t>Biv</a:t>
            </a:r>
            <a:r>
              <a:rPr lang="en-GB" sz="8000" b="1"/>
              <a:t>’ tracking </a:t>
            </a:r>
            <a:r>
              <a:rPr lang="en-GB" sz="8000"/>
              <a:t>system stands for the 5 types of defects tracked,  responsibility of every employee and every manager to record any defect.</a:t>
            </a:r>
          </a:p>
          <a:p>
            <a:endParaRPr lang="en-GB"/>
          </a:p>
        </p:txBody>
      </p:sp>
    </p:spTree>
    <p:extLst>
      <p:ext uri="{BB962C8B-B14F-4D97-AF65-F5344CB8AC3E}">
        <p14:creationId xmlns:p14="http://schemas.microsoft.com/office/powerpoint/2010/main" val="2855693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DD483F-AE4B-C72D-B7F5-272F9627505E}"/>
              </a:ext>
            </a:extLst>
          </p:cNvPr>
          <p:cNvPicPr>
            <a:picLocks noChangeAspect="1"/>
          </p:cNvPicPr>
          <p:nvPr/>
        </p:nvPicPr>
        <p:blipFill>
          <a:blip r:embed="rId2"/>
          <a:stretch>
            <a:fillRect/>
          </a:stretch>
        </p:blipFill>
        <p:spPr>
          <a:xfrm>
            <a:off x="7928841" y="153285"/>
            <a:ext cx="4042438" cy="2564557"/>
          </a:xfrm>
          <a:prstGeom prst="rect">
            <a:avLst/>
          </a:prstGeom>
        </p:spPr>
      </p:pic>
      <p:sp>
        <p:nvSpPr>
          <p:cNvPr id="2" name="Title 1">
            <a:extLst>
              <a:ext uri="{FF2B5EF4-FFF2-40B4-BE49-F238E27FC236}">
                <a16:creationId xmlns:a16="http://schemas.microsoft.com/office/drawing/2014/main" id="{71FD221A-203F-478A-8E2C-A62978D0C972}"/>
              </a:ext>
            </a:extLst>
          </p:cNvPr>
          <p:cNvSpPr>
            <a:spLocks noGrp="1"/>
          </p:cNvSpPr>
          <p:nvPr>
            <p:ph type="title"/>
          </p:nvPr>
        </p:nvSpPr>
        <p:spPr>
          <a:xfrm>
            <a:off x="160789" y="148803"/>
            <a:ext cx="8229600" cy="418058"/>
          </a:xfrm>
        </p:spPr>
        <p:txBody>
          <a:bodyPr anchor="ctr">
            <a:normAutofit fontScale="90000"/>
          </a:bodyPr>
          <a:lstStyle/>
          <a:p>
            <a:pPr algn="l"/>
            <a:r>
              <a:rPr lang="en-GB" sz="3200" b="1"/>
              <a:t> Continuous improvement </a:t>
            </a:r>
          </a:p>
        </p:txBody>
      </p:sp>
      <p:sp>
        <p:nvSpPr>
          <p:cNvPr id="3" name="Content Placeholder 2">
            <a:extLst>
              <a:ext uri="{FF2B5EF4-FFF2-40B4-BE49-F238E27FC236}">
                <a16:creationId xmlns:a16="http://schemas.microsoft.com/office/drawing/2014/main" id="{156C5863-794B-436B-9D51-F20E9E2F7126}"/>
              </a:ext>
            </a:extLst>
          </p:cNvPr>
          <p:cNvSpPr>
            <a:spLocks noGrp="1"/>
          </p:cNvSpPr>
          <p:nvPr>
            <p:ph sz="half" idx="1"/>
          </p:nvPr>
        </p:nvSpPr>
        <p:spPr>
          <a:xfrm>
            <a:off x="160787" y="738571"/>
            <a:ext cx="11714459" cy="5518794"/>
          </a:xfrm>
        </p:spPr>
        <p:txBody>
          <a:bodyPr>
            <a:normAutofit fontScale="55000" lnSpcReduction="20000"/>
          </a:bodyPr>
          <a:lstStyle/>
          <a:p>
            <a:pPr marL="0" indent="0">
              <a:buNone/>
            </a:pPr>
            <a:r>
              <a:rPr lang="en-GB" sz="4400"/>
              <a:t>Important to identify flaws in the guest experience.</a:t>
            </a:r>
            <a:endParaRPr lang="en-GB" sz="3300"/>
          </a:p>
          <a:p>
            <a:pPr>
              <a:lnSpc>
                <a:spcPct val="90000"/>
              </a:lnSpc>
            </a:pPr>
            <a:r>
              <a:rPr lang="en-GB" sz="3600" b="1"/>
              <a:t>‘Mr </a:t>
            </a:r>
            <a:r>
              <a:rPr lang="en-GB" sz="3600" b="1" err="1"/>
              <a:t>Biv</a:t>
            </a:r>
            <a:r>
              <a:rPr lang="en-GB" sz="3600" b="1"/>
              <a:t>’ Ritz – Carlton </a:t>
            </a:r>
            <a:r>
              <a:rPr lang="en-GB" sz="3600"/>
              <a:t>tracking system stands for:</a:t>
            </a:r>
          </a:p>
          <a:p>
            <a:pPr algn="ctr">
              <a:lnSpc>
                <a:spcPct val="90000"/>
              </a:lnSpc>
            </a:pPr>
            <a:r>
              <a:rPr lang="en-GB" sz="3600"/>
              <a:t>Mistakes</a:t>
            </a:r>
          </a:p>
          <a:p>
            <a:pPr algn="ctr">
              <a:lnSpc>
                <a:spcPct val="90000"/>
              </a:lnSpc>
            </a:pPr>
            <a:r>
              <a:rPr lang="en-GB" sz="3600"/>
              <a:t>Reworks</a:t>
            </a:r>
          </a:p>
          <a:p>
            <a:pPr algn="ctr">
              <a:lnSpc>
                <a:spcPct val="90000"/>
              </a:lnSpc>
            </a:pPr>
            <a:r>
              <a:rPr lang="en-GB" sz="3600"/>
              <a:t>Breakdowns</a:t>
            </a:r>
          </a:p>
          <a:p>
            <a:pPr algn="ctr">
              <a:lnSpc>
                <a:spcPct val="90000"/>
              </a:lnSpc>
            </a:pPr>
            <a:r>
              <a:rPr lang="en-GB" sz="3600"/>
              <a:t>Inefficiencies</a:t>
            </a:r>
          </a:p>
          <a:p>
            <a:pPr algn="ctr">
              <a:lnSpc>
                <a:spcPct val="90000"/>
              </a:lnSpc>
            </a:pPr>
            <a:r>
              <a:rPr lang="en-GB" sz="3600"/>
              <a:t>Variations in work processes</a:t>
            </a:r>
          </a:p>
          <a:p>
            <a:pPr>
              <a:lnSpc>
                <a:spcPct val="120000"/>
              </a:lnSpc>
            </a:pPr>
            <a:r>
              <a:rPr lang="en-GB" sz="3300" b="1"/>
              <a:t>Disney’s approach to Continuous Improvement </a:t>
            </a:r>
            <a:r>
              <a:rPr lang="en-GB" sz="3300"/>
              <a:t>is founded on </a:t>
            </a:r>
            <a:r>
              <a:rPr lang="en-GB" sz="3300" b="1"/>
              <a:t>Deming’s PDCA </a:t>
            </a:r>
            <a:r>
              <a:rPr lang="en-GB" sz="3300"/>
              <a:t>(Plan, Do, Check, Act) cycle with a twist.</a:t>
            </a:r>
          </a:p>
          <a:p>
            <a:pPr marL="0" indent="0">
              <a:buNone/>
            </a:pPr>
            <a:r>
              <a:rPr lang="en-GB" sz="3300" b="1"/>
              <a:t>Disney version :</a:t>
            </a:r>
          </a:p>
          <a:p>
            <a:r>
              <a:rPr lang="en-GB" sz="3300" b="1"/>
              <a:t>Measure</a:t>
            </a:r>
            <a:r>
              <a:rPr lang="en-GB" sz="3300"/>
              <a:t> – track results quantitatively and qualitatively</a:t>
            </a:r>
          </a:p>
          <a:p>
            <a:r>
              <a:rPr lang="en-GB" sz="3300" b="1"/>
              <a:t>Act </a:t>
            </a:r>
            <a:r>
              <a:rPr lang="en-GB" sz="3300"/>
              <a:t>– pilot the idea to solve problems or advance the mission</a:t>
            </a:r>
          </a:p>
          <a:p>
            <a:r>
              <a:rPr lang="en-GB" sz="3300" b="1"/>
              <a:t>Re-measure</a:t>
            </a:r>
            <a:r>
              <a:rPr lang="en-GB" sz="3300"/>
              <a:t> – validate that the solution produced the desired output</a:t>
            </a:r>
          </a:p>
          <a:p>
            <a:r>
              <a:rPr lang="en-GB" sz="3300" b="1"/>
              <a:t>Implement</a:t>
            </a:r>
            <a:r>
              <a:rPr lang="en-GB" sz="3300"/>
              <a:t> –  fully implement the solution after a successful pilot</a:t>
            </a:r>
          </a:p>
          <a:p>
            <a:pPr>
              <a:lnSpc>
                <a:spcPct val="120000"/>
              </a:lnSpc>
            </a:pPr>
            <a:r>
              <a:rPr lang="en-GB" sz="3300" b="1"/>
              <a:t>Share / Celebrate </a:t>
            </a:r>
            <a:r>
              <a:rPr lang="en-GB" sz="3300"/>
              <a:t>– as you might imagine, Disney knows how to celebrate success. Improvements are celebrated in real-time and at annual conferences where innovators are recognized for their great contributions</a:t>
            </a:r>
          </a:p>
          <a:p>
            <a:pPr>
              <a:lnSpc>
                <a:spcPct val="90000"/>
              </a:lnSpc>
            </a:pPr>
            <a:endParaRPr lang="en-GB" sz="2200"/>
          </a:p>
        </p:txBody>
      </p:sp>
    </p:spTree>
    <p:extLst>
      <p:ext uri="{BB962C8B-B14F-4D97-AF65-F5344CB8AC3E}">
        <p14:creationId xmlns:p14="http://schemas.microsoft.com/office/powerpoint/2010/main" val="3720906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0A074-DB4D-8CCD-926E-A698F49120A4}"/>
              </a:ext>
            </a:extLst>
          </p:cNvPr>
          <p:cNvSpPr>
            <a:spLocks noGrp="1"/>
          </p:cNvSpPr>
          <p:nvPr>
            <p:ph type="title"/>
          </p:nvPr>
        </p:nvSpPr>
        <p:spPr>
          <a:xfrm>
            <a:off x="74800" y="80683"/>
            <a:ext cx="3932237" cy="600635"/>
          </a:xfrm>
        </p:spPr>
        <p:txBody>
          <a:bodyPr anchor="b">
            <a:normAutofit/>
          </a:bodyPr>
          <a:lstStyle/>
          <a:p>
            <a:r>
              <a:rPr lang="en-GB" b="1"/>
              <a:t>Customer service </a:t>
            </a:r>
          </a:p>
        </p:txBody>
      </p:sp>
      <p:pic>
        <p:nvPicPr>
          <p:cNvPr id="4" name="Picture 3">
            <a:extLst>
              <a:ext uri="{FF2B5EF4-FFF2-40B4-BE49-F238E27FC236}">
                <a16:creationId xmlns:a16="http://schemas.microsoft.com/office/drawing/2014/main" id="{ECF61447-A79C-1AB8-42B7-353FEF18FB49}"/>
              </a:ext>
            </a:extLst>
          </p:cNvPr>
          <p:cNvPicPr>
            <a:picLocks noChangeAspect="1"/>
          </p:cNvPicPr>
          <p:nvPr/>
        </p:nvPicPr>
        <p:blipFill>
          <a:blip r:embed="rId2"/>
          <a:stretch>
            <a:fillRect/>
          </a:stretch>
        </p:blipFill>
        <p:spPr>
          <a:xfrm>
            <a:off x="5183188" y="1287114"/>
            <a:ext cx="6172200" cy="4274247"/>
          </a:xfrm>
          <a:prstGeom prst="rect">
            <a:avLst/>
          </a:prstGeom>
          <a:noFill/>
        </p:spPr>
      </p:pic>
      <p:sp>
        <p:nvSpPr>
          <p:cNvPr id="3" name="Content Placeholder 2">
            <a:extLst>
              <a:ext uri="{FF2B5EF4-FFF2-40B4-BE49-F238E27FC236}">
                <a16:creationId xmlns:a16="http://schemas.microsoft.com/office/drawing/2014/main" id="{6852C904-7F33-1624-CFE2-5130F78E9C63}"/>
              </a:ext>
            </a:extLst>
          </p:cNvPr>
          <p:cNvSpPr>
            <a:spLocks noGrp="1"/>
          </p:cNvSpPr>
          <p:nvPr>
            <p:ph type="body" sz="half" idx="2"/>
          </p:nvPr>
        </p:nvSpPr>
        <p:spPr>
          <a:xfrm>
            <a:off x="116635" y="844176"/>
            <a:ext cx="5066553" cy="4941048"/>
          </a:xfrm>
        </p:spPr>
        <p:txBody>
          <a:bodyPr>
            <a:normAutofit/>
          </a:bodyPr>
          <a:lstStyle/>
          <a:p>
            <a:r>
              <a:rPr lang="en-GB" sz="2400"/>
              <a:t>A department?</a:t>
            </a:r>
          </a:p>
          <a:p>
            <a:pPr eaLnBrk="1" hangingPunct="1"/>
            <a:r>
              <a:rPr lang="en-GB" sz="2400"/>
              <a:t>Six stages of services :- </a:t>
            </a:r>
          </a:p>
          <a:p>
            <a:pPr eaLnBrk="1" hangingPunct="1"/>
            <a:r>
              <a:rPr lang="en-GB" altLang="en-US" sz="2400"/>
              <a:t>Meet and greet the guests with a warm welcome</a:t>
            </a:r>
          </a:p>
          <a:p>
            <a:pPr eaLnBrk="1" hangingPunct="1"/>
            <a:r>
              <a:rPr lang="en-GB" altLang="en-US" sz="2400"/>
              <a:t>Read the guest – smile and laugh</a:t>
            </a:r>
          </a:p>
          <a:p>
            <a:pPr eaLnBrk="1" hangingPunct="1"/>
            <a:r>
              <a:rPr lang="en-GB" altLang="en-US" sz="2400"/>
              <a:t>Interaction – Share your culture </a:t>
            </a:r>
          </a:p>
          <a:p>
            <a:pPr eaLnBrk="1" hangingPunct="1"/>
            <a:r>
              <a:rPr lang="en-GB" altLang="en-US" sz="2400"/>
              <a:t>Ask about their Experiences</a:t>
            </a:r>
          </a:p>
          <a:p>
            <a:pPr eaLnBrk="1" hangingPunct="1"/>
            <a:r>
              <a:rPr lang="en-GB" altLang="en-US" sz="2400"/>
              <a:t>Listen with good communication skills</a:t>
            </a:r>
          </a:p>
          <a:p>
            <a:pPr eaLnBrk="1" hangingPunct="1"/>
            <a:r>
              <a:rPr lang="en-GB" altLang="en-US" sz="2400"/>
              <a:t>A Special Goodbye thanking them for choosing you</a:t>
            </a:r>
          </a:p>
          <a:p>
            <a:endParaRPr lang="en-GB"/>
          </a:p>
          <a:p>
            <a:endParaRPr lang="en-GB"/>
          </a:p>
        </p:txBody>
      </p:sp>
    </p:spTree>
    <p:extLst>
      <p:ext uri="{BB962C8B-B14F-4D97-AF65-F5344CB8AC3E}">
        <p14:creationId xmlns:p14="http://schemas.microsoft.com/office/powerpoint/2010/main" val="315156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3154D-E972-4EC6-BF66-B0EF3808EEC6}"/>
              </a:ext>
            </a:extLst>
          </p:cNvPr>
          <p:cNvSpPr>
            <a:spLocks noGrp="1"/>
          </p:cNvSpPr>
          <p:nvPr>
            <p:ph type="title"/>
          </p:nvPr>
        </p:nvSpPr>
        <p:spPr>
          <a:xfrm>
            <a:off x="102066" y="106858"/>
            <a:ext cx="8229600" cy="562074"/>
          </a:xfrm>
        </p:spPr>
        <p:txBody>
          <a:bodyPr anchor="ctr">
            <a:normAutofit/>
          </a:bodyPr>
          <a:lstStyle/>
          <a:p>
            <a:pPr algn="l"/>
            <a:r>
              <a:rPr lang="en-GB" sz="3200"/>
              <a:t>‘Mystique’ case studies - DISNEY</a:t>
            </a:r>
          </a:p>
        </p:txBody>
      </p:sp>
      <p:sp>
        <p:nvSpPr>
          <p:cNvPr id="3" name="Content Placeholder 2">
            <a:extLst>
              <a:ext uri="{FF2B5EF4-FFF2-40B4-BE49-F238E27FC236}">
                <a16:creationId xmlns:a16="http://schemas.microsoft.com/office/drawing/2014/main" id="{087218CF-6EF0-40D7-86D2-A2E24C032095}"/>
              </a:ext>
            </a:extLst>
          </p:cNvPr>
          <p:cNvSpPr>
            <a:spLocks noGrp="1"/>
          </p:cNvSpPr>
          <p:nvPr>
            <p:ph sz="half" idx="1"/>
          </p:nvPr>
        </p:nvSpPr>
        <p:spPr>
          <a:xfrm>
            <a:off x="178266" y="727953"/>
            <a:ext cx="4038600" cy="4787732"/>
          </a:xfrm>
        </p:spPr>
        <p:txBody>
          <a:bodyPr>
            <a:normAutofit fontScale="92500"/>
          </a:bodyPr>
          <a:lstStyle/>
          <a:p>
            <a:pPr marL="0" indent="0">
              <a:buNone/>
            </a:pPr>
            <a:r>
              <a:rPr lang="en-GB" sz="2400" b="1"/>
              <a:t>Disney :</a:t>
            </a:r>
          </a:p>
          <a:p>
            <a:r>
              <a:rPr lang="en-GB" sz="2400"/>
              <a:t>This culture carries over into other facets of the organization, with all employees buying in </a:t>
            </a:r>
            <a:r>
              <a:rPr lang="en-GB" sz="2400" b="1"/>
              <a:t>“to serve the customer best “. </a:t>
            </a:r>
          </a:p>
          <a:p>
            <a:r>
              <a:rPr lang="en-GB" sz="2400"/>
              <a:t>There’s an essential </a:t>
            </a:r>
            <a:r>
              <a:rPr lang="en-GB" sz="2400" b="1"/>
              <a:t>distinction </a:t>
            </a:r>
            <a:r>
              <a:rPr lang="en-GB" sz="2400"/>
              <a:t>between reaction and </a:t>
            </a:r>
            <a:r>
              <a:rPr lang="en-GB" sz="2400" b="1"/>
              <a:t>pro-action, </a:t>
            </a:r>
            <a:r>
              <a:rPr lang="en-GB" sz="2400"/>
              <a:t>with Disney mastering the former but placing emphasis on the latter. </a:t>
            </a:r>
          </a:p>
          <a:p>
            <a:r>
              <a:rPr lang="en-GB" sz="2400" b="1" i="1"/>
              <a:t>Disney say think about how the customer does, and you’ll be ahead of the game</a:t>
            </a:r>
            <a:r>
              <a:rPr lang="en-GB" sz="2400"/>
              <a:t>. </a:t>
            </a:r>
          </a:p>
        </p:txBody>
      </p:sp>
      <p:pic>
        <p:nvPicPr>
          <p:cNvPr id="5" name="Picture 4" descr="Logo&#10;&#10;Description automatically generated">
            <a:extLst>
              <a:ext uri="{FF2B5EF4-FFF2-40B4-BE49-F238E27FC236}">
                <a16:creationId xmlns:a16="http://schemas.microsoft.com/office/drawing/2014/main" id="{DAAA35FF-C997-4960-BD87-E3D8DC6A095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2200" y="1772816"/>
            <a:ext cx="4038600" cy="2483738"/>
          </a:xfrm>
          <a:prstGeom prst="rect">
            <a:avLst/>
          </a:prstGeom>
          <a:noFill/>
        </p:spPr>
      </p:pic>
    </p:spTree>
    <p:extLst>
      <p:ext uri="{BB962C8B-B14F-4D97-AF65-F5344CB8AC3E}">
        <p14:creationId xmlns:p14="http://schemas.microsoft.com/office/powerpoint/2010/main" val="255900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618B0FF8-0790-EE6E-262E-446FDF0D81D8}"/>
              </a:ext>
            </a:extLst>
          </p:cNvPr>
          <p:cNvSpPr>
            <a:spLocks noGrp="1" noChangeArrowheads="1"/>
          </p:cNvSpPr>
          <p:nvPr>
            <p:ph type="title"/>
          </p:nvPr>
        </p:nvSpPr>
        <p:spPr>
          <a:xfrm>
            <a:off x="95250" y="138112"/>
            <a:ext cx="10515600" cy="904875"/>
          </a:xfrm>
        </p:spPr>
        <p:txBody>
          <a:bodyPr/>
          <a:lstStyle/>
          <a:p>
            <a:pPr eaLnBrk="1" hangingPunct="1"/>
            <a:r>
              <a:rPr lang="en-GB" altLang="en-US" b="1"/>
              <a:t>Ritz Carlton / Four Seasons </a:t>
            </a:r>
            <a:endParaRPr lang="en-US" altLang="en-US" b="1"/>
          </a:p>
        </p:txBody>
      </p:sp>
      <p:sp>
        <p:nvSpPr>
          <p:cNvPr id="9219" name="Rectangle 3">
            <a:extLst>
              <a:ext uri="{FF2B5EF4-FFF2-40B4-BE49-F238E27FC236}">
                <a16:creationId xmlns:a16="http://schemas.microsoft.com/office/drawing/2014/main" id="{59C9A611-FCD9-51DC-DBE8-A7CB613CD74E}"/>
              </a:ext>
            </a:extLst>
          </p:cNvPr>
          <p:cNvSpPr>
            <a:spLocks noGrp="1" noChangeArrowheads="1"/>
          </p:cNvSpPr>
          <p:nvPr>
            <p:ph type="body" idx="1"/>
          </p:nvPr>
        </p:nvSpPr>
        <p:spPr>
          <a:xfrm>
            <a:off x="41836" y="1099111"/>
            <a:ext cx="8340164" cy="4351338"/>
          </a:xfrm>
        </p:spPr>
        <p:txBody>
          <a:bodyPr/>
          <a:lstStyle/>
          <a:p>
            <a:pPr eaLnBrk="1" hangingPunct="1"/>
            <a:r>
              <a:rPr lang="en-GB" altLang="en-US"/>
              <a:t>“We’re not servants we’re professionals.  If you want respect you have to create excellence” -  Horst Schultz 2003</a:t>
            </a:r>
          </a:p>
          <a:p>
            <a:pPr eaLnBrk="1" hangingPunct="1">
              <a:lnSpc>
                <a:spcPct val="90000"/>
              </a:lnSpc>
            </a:pPr>
            <a:r>
              <a:rPr lang="en-GB" altLang="en-US"/>
              <a:t>Simon Cooper CEO of Ritz Carlton “Anyone can write a </a:t>
            </a:r>
            <a:r>
              <a:rPr lang="en-GB" altLang="en-US" b="1"/>
              <a:t>credo</a:t>
            </a:r>
            <a:r>
              <a:rPr lang="en-GB" altLang="en-US"/>
              <a:t>……the real challenge is how you bring it to life. </a:t>
            </a:r>
          </a:p>
          <a:p>
            <a:pPr algn="ctr" eaLnBrk="1" hangingPunct="1">
              <a:lnSpc>
                <a:spcPct val="90000"/>
              </a:lnSpc>
            </a:pPr>
            <a:r>
              <a:rPr lang="en-GB" altLang="en-US"/>
              <a:t>Every day - </a:t>
            </a:r>
            <a:r>
              <a:rPr lang="en-GB" altLang="en-US" b="1"/>
              <a:t>“We live it, breathe it, do it!”</a:t>
            </a:r>
            <a:endParaRPr lang="en-US" altLang="en-US" b="1"/>
          </a:p>
          <a:p>
            <a:pPr eaLnBrk="1" hangingPunct="1"/>
            <a:endParaRPr lang="en-GB" altLang="en-US"/>
          </a:p>
          <a:p>
            <a:pPr eaLnBrk="1" hangingPunct="1">
              <a:buClr>
                <a:srgbClr val="2A739C"/>
              </a:buClr>
              <a:buSzPct val="60000"/>
              <a:buFont typeface="Wingdings" panose="05000000000000000000" pitchFamily="2" charset="2"/>
              <a:buNone/>
            </a:pPr>
            <a:endParaRPr lang="en-GB" altLang="en-US"/>
          </a:p>
          <a:p>
            <a:pPr eaLnBrk="1" hangingPunct="1"/>
            <a:endParaRPr lang="en-US" altLang="en-US"/>
          </a:p>
        </p:txBody>
      </p:sp>
      <p:pic>
        <p:nvPicPr>
          <p:cNvPr id="2" name="Picture 1">
            <a:extLst>
              <a:ext uri="{FF2B5EF4-FFF2-40B4-BE49-F238E27FC236}">
                <a16:creationId xmlns:a16="http://schemas.microsoft.com/office/drawing/2014/main" id="{1EDA4958-16AE-653C-C23D-6D8504850C99}"/>
              </a:ext>
            </a:extLst>
          </p:cNvPr>
          <p:cNvPicPr>
            <a:picLocks noChangeAspect="1"/>
          </p:cNvPicPr>
          <p:nvPr/>
        </p:nvPicPr>
        <p:blipFill>
          <a:blip r:embed="rId2"/>
          <a:stretch>
            <a:fillRect/>
          </a:stretch>
        </p:blipFill>
        <p:spPr>
          <a:xfrm>
            <a:off x="1876612" y="3780129"/>
            <a:ext cx="5725739" cy="2130508"/>
          </a:xfrm>
          <a:prstGeom prst="rect">
            <a:avLst/>
          </a:prstGeom>
        </p:spPr>
      </p:pic>
      <p:pic>
        <p:nvPicPr>
          <p:cNvPr id="4" name="Picture 3">
            <a:extLst>
              <a:ext uri="{FF2B5EF4-FFF2-40B4-BE49-F238E27FC236}">
                <a16:creationId xmlns:a16="http://schemas.microsoft.com/office/drawing/2014/main" id="{48ABA754-5891-03BC-4D36-58092BE1E5CD}"/>
              </a:ext>
            </a:extLst>
          </p:cNvPr>
          <p:cNvPicPr>
            <a:picLocks noChangeAspect="1"/>
          </p:cNvPicPr>
          <p:nvPr/>
        </p:nvPicPr>
        <p:blipFill>
          <a:blip r:embed="rId3"/>
          <a:stretch>
            <a:fillRect/>
          </a:stretch>
        </p:blipFill>
        <p:spPr>
          <a:xfrm>
            <a:off x="8663088" y="3896659"/>
            <a:ext cx="3107375" cy="144751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8A870CF-2E88-5077-E88F-87E58EED6895}"/>
              </a:ext>
            </a:extLst>
          </p:cNvPr>
          <p:cNvSpPr>
            <a:spLocks noGrp="1" noChangeArrowheads="1"/>
          </p:cNvSpPr>
          <p:nvPr>
            <p:ph type="title"/>
          </p:nvPr>
        </p:nvSpPr>
        <p:spPr>
          <a:xfrm>
            <a:off x="123825" y="0"/>
            <a:ext cx="6266236" cy="1600200"/>
          </a:xfrm>
        </p:spPr>
        <p:txBody>
          <a:bodyPr anchor="b">
            <a:normAutofit fontScale="90000"/>
          </a:bodyPr>
          <a:lstStyle/>
          <a:p>
            <a:pPr eaLnBrk="1" hangingPunct="1"/>
            <a:br>
              <a:rPr lang="en-GB" altLang="en-US" sz="1800"/>
            </a:br>
            <a:br>
              <a:rPr lang="en-GB" altLang="en-US" sz="1800"/>
            </a:br>
            <a:r>
              <a:rPr lang="en-GB" altLang="en-US" sz="4400" b="1"/>
              <a:t>Ritz Carlton Credo “We live it, breathe it, do it!”</a:t>
            </a:r>
            <a:br>
              <a:rPr lang="en-US" altLang="en-US" sz="1800"/>
            </a:br>
            <a:br>
              <a:rPr lang="en-GB" altLang="en-US" sz="1800"/>
            </a:br>
            <a:endParaRPr lang="en-US" altLang="en-US" sz="1800"/>
          </a:p>
        </p:txBody>
      </p:sp>
      <p:pic>
        <p:nvPicPr>
          <p:cNvPr id="2" name="Picture 1">
            <a:extLst>
              <a:ext uri="{FF2B5EF4-FFF2-40B4-BE49-F238E27FC236}">
                <a16:creationId xmlns:a16="http://schemas.microsoft.com/office/drawing/2014/main" id="{9864D6D1-088D-0804-686E-598F28854DEF}"/>
              </a:ext>
            </a:extLst>
          </p:cNvPr>
          <p:cNvPicPr>
            <a:picLocks noChangeAspect="1"/>
          </p:cNvPicPr>
          <p:nvPr/>
        </p:nvPicPr>
        <p:blipFill>
          <a:blip r:embed="rId2"/>
          <a:stretch>
            <a:fillRect/>
          </a:stretch>
        </p:blipFill>
        <p:spPr>
          <a:xfrm>
            <a:off x="9144000" y="754342"/>
            <a:ext cx="2924175" cy="4873625"/>
          </a:xfrm>
          <a:prstGeom prst="rect">
            <a:avLst/>
          </a:prstGeom>
          <a:noFill/>
        </p:spPr>
      </p:pic>
      <p:sp>
        <p:nvSpPr>
          <p:cNvPr id="11267" name="Rectangle 3">
            <a:extLst>
              <a:ext uri="{FF2B5EF4-FFF2-40B4-BE49-F238E27FC236}">
                <a16:creationId xmlns:a16="http://schemas.microsoft.com/office/drawing/2014/main" id="{E3B07414-89F2-9FE3-636F-CA1E1C9C147D}"/>
              </a:ext>
            </a:extLst>
          </p:cNvPr>
          <p:cNvSpPr>
            <a:spLocks noGrp="1" noChangeArrowheads="1"/>
          </p:cNvSpPr>
          <p:nvPr>
            <p:ph type="body" sz="half" idx="2"/>
          </p:nvPr>
        </p:nvSpPr>
        <p:spPr>
          <a:xfrm>
            <a:off x="511082" y="1399988"/>
            <a:ext cx="7670706" cy="3811588"/>
          </a:xfrm>
        </p:spPr>
        <p:txBody>
          <a:bodyPr>
            <a:normAutofit fontScale="92500"/>
          </a:bodyPr>
          <a:lstStyle/>
          <a:p>
            <a:pPr eaLnBrk="1" hangingPunct="1">
              <a:buFontTx/>
              <a:buNone/>
            </a:pPr>
            <a:br>
              <a:rPr lang="en-US" altLang="en-US"/>
            </a:br>
            <a:r>
              <a:rPr lang="en-US" altLang="en-US" sz="2800"/>
              <a:t>The Ritz-Carlton Hotel is a place where the genuine care and comfort of our guests is our highest mission. </a:t>
            </a:r>
          </a:p>
          <a:p>
            <a:pPr eaLnBrk="1" hangingPunct="1"/>
            <a:r>
              <a:rPr lang="en-US" altLang="en-US" sz="2800"/>
              <a:t>We pledge to provide the finest personal service and facilities for our guests who will always enjoy a warm, relaxed, yet refined ambience. The Ritz-Carlton experience enlivens the senses, instills well-being, and fulfills even the unexpressed wishes and needs of our guests. </a:t>
            </a:r>
            <a:br>
              <a:rPr lang="en-US" altLang="en-US" sz="2800"/>
            </a:br>
            <a:endParaRPr lang="en-US" altLang="en-US" sz="28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88D0E6-27CD-0337-90D6-0579947F49B9}"/>
              </a:ext>
            </a:extLst>
          </p:cNvPr>
          <p:cNvSpPr>
            <a:spLocks noGrp="1" noChangeArrowheads="1"/>
          </p:cNvSpPr>
          <p:nvPr>
            <p:ph type="title"/>
          </p:nvPr>
        </p:nvSpPr>
        <p:spPr>
          <a:xfrm>
            <a:off x="121023" y="96183"/>
            <a:ext cx="10515600" cy="1325563"/>
          </a:xfrm>
        </p:spPr>
        <p:txBody>
          <a:bodyPr/>
          <a:lstStyle/>
          <a:p>
            <a:pPr eaLnBrk="1" hangingPunct="1"/>
            <a:r>
              <a:rPr lang="en-GB" altLang="en-US"/>
              <a:t>Motto</a:t>
            </a:r>
            <a:endParaRPr lang="en-US" altLang="en-US"/>
          </a:p>
        </p:txBody>
      </p:sp>
      <p:sp>
        <p:nvSpPr>
          <p:cNvPr id="12291" name="Rectangle 3">
            <a:extLst>
              <a:ext uri="{FF2B5EF4-FFF2-40B4-BE49-F238E27FC236}">
                <a16:creationId xmlns:a16="http://schemas.microsoft.com/office/drawing/2014/main" id="{86CC4FAE-836C-FDE1-CCD4-691245847BFB}"/>
              </a:ext>
            </a:extLst>
          </p:cNvPr>
          <p:cNvSpPr>
            <a:spLocks noGrp="1" noChangeArrowheads="1"/>
          </p:cNvSpPr>
          <p:nvPr>
            <p:ph type="body" idx="1"/>
          </p:nvPr>
        </p:nvSpPr>
        <p:spPr>
          <a:xfrm>
            <a:off x="360082" y="1532778"/>
            <a:ext cx="10515600" cy="4351338"/>
          </a:xfrm>
        </p:spPr>
        <p:txBody>
          <a:bodyPr>
            <a:normAutofit fontScale="92500" lnSpcReduction="20000"/>
          </a:bodyPr>
          <a:lstStyle/>
          <a:p>
            <a:pPr eaLnBrk="1" hangingPunct="1"/>
            <a:r>
              <a:rPr lang="en-US" altLang="en-US"/>
              <a:t>At The Ritz-Carlton Hotel Company, L.L.C., </a:t>
            </a:r>
          </a:p>
          <a:p>
            <a:pPr eaLnBrk="1" hangingPunct="1"/>
            <a:r>
              <a:rPr lang="en-US" altLang="en-US"/>
              <a:t>"We are Ladies and Gentlemen serving Ladies and Gentlemen." </a:t>
            </a:r>
          </a:p>
          <a:p>
            <a:pPr eaLnBrk="1" hangingPunct="1"/>
            <a:r>
              <a:rPr lang="en-US" altLang="en-US"/>
              <a:t>This motto exemplifies the anticipatory service provided by all staff members. </a:t>
            </a:r>
          </a:p>
          <a:p>
            <a:pPr eaLnBrk="1" hangingPunct="1"/>
            <a:r>
              <a:rPr lang="en-US" altLang="en-US"/>
              <a:t>Three steps of service =</a:t>
            </a:r>
          </a:p>
          <a:p>
            <a:pPr marL="609600" indent="-609600" eaLnBrk="1" hangingPunct="1"/>
            <a:r>
              <a:rPr lang="en-US" altLang="en-US"/>
              <a:t>A warm and sincere greeting. Use the guest's name. </a:t>
            </a:r>
          </a:p>
          <a:p>
            <a:pPr marL="609600" indent="-609600" eaLnBrk="1" hangingPunct="1"/>
            <a:r>
              <a:rPr lang="en-US" altLang="en-US"/>
              <a:t>Anticipation and fulfillment of each guest's needs. </a:t>
            </a:r>
          </a:p>
          <a:p>
            <a:pPr marL="609600" indent="-609600" eaLnBrk="1" hangingPunct="1"/>
            <a:r>
              <a:rPr lang="en-US" altLang="en-US"/>
              <a:t>Fond farewell. Give a warm good-bye and use the guest's name. </a:t>
            </a:r>
          </a:p>
          <a:p>
            <a:pPr eaLnBrk="1" hangingPunct="1"/>
            <a:endParaRPr lang="en-US" altLang="en-US"/>
          </a:p>
          <a:p>
            <a:pPr marL="0" indent="0" eaLnBrk="1" hangingPunct="1">
              <a:buNone/>
            </a:pPr>
            <a:br>
              <a:rPr lang="en-US" altLang="en-US"/>
            </a:br>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29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2FE6E2C-F50C-41F9-99CC-EDAF71627BA7}"/>
              </a:ext>
            </a:extLst>
          </p:cNvPr>
          <p:cNvSpPr>
            <a:spLocks noGrp="1" noChangeArrowheads="1"/>
          </p:cNvSpPr>
          <p:nvPr>
            <p:ph type="title"/>
          </p:nvPr>
        </p:nvSpPr>
        <p:spPr>
          <a:xfrm>
            <a:off x="55283" y="108137"/>
            <a:ext cx="10515600" cy="1325563"/>
          </a:xfrm>
        </p:spPr>
        <p:txBody>
          <a:bodyPr/>
          <a:lstStyle/>
          <a:p>
            <a:pPr eaLnBrk="1" hangingPunct="1"/>
            <a:r>
              <a:rPr lang="en-GB" altLang="en-US" b="1"/>
              <a:t>Employee Promise</a:t>
            </a:r>
            <a:endParaRPr lang="en-US" altLang="en-US" b="1"/>
          </a:p>
        </p:txBody>
      </p:sp>
      <p:sp>
        <p:nvSpPr>
          <p:cNvPr id="15363" name="Rectangle 3">
            <a:extLst>
              <a:ext uri="{FF2B5EF4-FFF2-40B4-BE49-F238E27FC236}">
                <a16:creationId xmlns:a16="http://schemas.microsoft.com/office/drawing/2014/main" id="{8698FA06-8FA4-D2D8-7EFA-3480DC6A011D}"/>
              </a:ext>
            </a:extLst>
          </p:cNvPr>
          <p:cNvSpPr>
            <a:spLocks noGrp="1" noChangeArrowheads="1"/>
          </p:cNvSpPr>
          <p:nvPr>
            <p:ph type="body" idx="1"/>
          </p:nvPr>
        </p:nvSpPr>
        <p:spPr>
          <a:xfrm>
            <a:off x="103094" y="1389342"/>
            <a:ext cx="10515600" cy="4351338"/>
          </a:xfrm>
        </p:spPr>
        <p:txBody>
          <a:bodyPr>
            <a:normAutofit/>
          </a:bodyPr>
          <a:lstStyle/>
          <a:p>
            <a:pPr eaLnBrk="1" hangingPunct="1">
              <a:lnSpc>
                <a:spcPct val="90000"/>
              </a:lnSpc>
            </a:pPr>
            <a:r>
              <a:rPr lang="en-US" altLang="en-US"/>
              <a:t>At The Ritz-Carlton, our Ladies and Gentlemen are the most important resource in our service commitment to our guests. </a:t>
            </a:r>
          </a:p>
          <a:p>
            <a:pPr eaLnBrk="1" hangingPunct="1">
              <a:lnSpc>
                <a:spcPct val="90000"/>
              </a:lnSpc>
            </a:pPr>
            <a:r>
              <a:rPr lang="en-US" altLang="en-US"/>
              <a:t>By applying the principles of trust, honesty, respect, integrity and commitment, we nurture and maximize talent to the benefit of each individual and the company.</a:t>
            </a:r>
          </a:p>
          <a:p>
            <a:pPr eaLnBrk="1" hangingPunct="1">
              <a:lnSpc>
                <a:spcPct val="90000"/>
              </a:lnSpc>
            </a:pPr>
            <a:r>
              <a:rPr lang="en-US" altLang="en-US"/>
              <a:t> The Ritz-Carlton fosters a work environment where diversity is valued, quality of life is enhanced, individual aspirations are fulfilled, and The Ritz-Carlton Mystique is strengthened. </a:t>
            </a:r>
            <a:br>
              <a:rPr lang="en-US" altLang="en-US"/>
            </a:br>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D355D57C-5D89-9A68-0280-F1FF89BBCF1D}"/>
              </a:ext>
            </a:extLst>
          </p:cNvPr>
          <p:cNvSpPr>
            <a:spLocks noGrp="1" noChangeArrowheads="1"/>
          </p:cNvSpPr>
          <p:nvPr>
            <p:ph type="title"/>
          </p:nvPr>
        </p:nvSpPr>
        <p:spPr>
          <a:xfrm>
            <a:off x="0" y="0"/>
            <a:ext cx="10515600" cy="1325563"/>
          </a:xfrm>
        </p:spPr>
        <p:txBody>
          <a:bodyPr/>
          <a:lstStyle/>
          <a:p>
            <a:pPr eaLnBrk="1" hangingPunct="1"/>
            <a:r>
              <a:rPr lang="en-GB" altLang="en-US" b="1"/>
              <a:t>Ritz Carlton Empowerment</a:t>
            </a:r>
            <a:endParaRPr lang="en-US" altLang="en-US" b="1"/>
          </a:p>
        </p:txBody>
      </p:sp>
      <p:sp>
        <p:nvSpPr>
          <p:cNvPr id="18435" name="Rectangle 3">
            <a:extLst>
              <a:ext uri="{FF2B5EF4-FFF2-40B4-BE49-F238E27FC236}">
                <a16:creationId xmlns:a16="http://schemas.microsoft.com/office/drawing/2014/main" id="{D84AE69A-76C8-CC93-47DE-C4CA0F1968E6}"/>
              </a:ext>
            </a:extLst>
          </p:cNvPr>
          <p:cNvSpPr>
            <a:spLocks noGrp="1" noChangeArrowheads="1"/>
          </p:cNvSpPr>
          <p:nvPr>
            <p:ph type="body" idx="1"/>
          </p:nvPr>
        </p:nvSpPr>
        <p:spPr>
          <a:xfrm>
            <a:off x="152400" y="1117600"/>
            <a:ext cx="10515600" cy="4706938"/>
          </a:xfrm>
        </p:spPr>
        <p:txBody>
          <a:bodyPr>
            <a:normAutofit fontScale="92500"/>
          </a:bodyPr>
          <a:lstStyle/>
          <a:p>
            <a:pPr eaLnBrk="1" hangingPunct="1">
              <a:lnSpc>
                <a:spcPct val="90000"/>
              </a:lnSpc>
            </a:pPr>
            <a:r>
              <a:rPr lang="en-GB" altLang="en-US"/>
              <a:t>Empowerment - </a:t>
            </a:r>
            <a:r>
              <a:rPr lang="en-GB" b="0" i="0">
                <a:solidFill>
                  <a:srgbClr val="040C28"/>
                </a:solidFill>
                <a:effectLst/>
                <a:latin typeface="Google Sans"/>
              </a:rPr>
              <a:t>Each Lady &amp; Gentleman at The Ritz-Carlton, at all levels, are empowered to spend a dedicated amount per guest, per incident</a:t>
            </a:r>
            <a:r>
              <a:rPr lang="en-GB" b="0" i="0">
                <a:solidFill>
                  <a:srgbClr val="474747"/>
                </a:solidFill>
                <a:effectLst/>
                <a:latin typeface="Google Sans"/>
              </a:rPr>
              <a:t>.</a:t>
            </a:r>
            <a:endParaRPr lang="en-GB" altLang="en-US"/>
          </a:p>
          <a:p>
            <a:r>
              <a:rPr lang="en-GB" altLang="en-US"/>
              <a:t>Train staff - </a:t>
            </a:r>
            <a:r>
              <a:rPr lang="en-GB" b="1" i="0">
                <a:solidFill>
                  <a:srgbClr val="292929"/>
                </a:solidFill>
                <a:effectLst/>
                <a:latin typeface="ACaslonPro"/>
              </a:rPr>
              <a:t>Service Excellence Starts from Within - </a:t>
            </a:r>
            <a:r>
              <a:rPr lang="en-GB" b="0" i="0">
                <a:solidFill>
                  <a:srgbClr val="646464"/>
                </a:solidFill>
                <a:effectLst/>
                <a:latin typeface="ProximaNova"/>
              </a:rPr>
              <a:t>Fostering a culture powered by authentic, genuine employee engagement drives meaningful customer experiences, which leads to overall organisational success.</a:t>
            </a:r>
            <a:endParaRPr lang="en-GB" b="1" i="0">
              <a:solidFill>
                <a:srgbClr val="292929"/>
              </a:solidFill>
              <a:effectLst/>
              <a:latin typeface="ACaslonPro"/>
            </a:endParaRPr>
          </a:p>
          <a:p>
            <a:pPr eaLnBrk="1" hangingPunct="1">
              <a:lnSpc>
                <a:spcPct val="90000"/>
              </a:lnSpc>
            </a:pPr>
            <a:r>
              <a:rPr lang="en-GB" altLang="en-US"/>
              <a:t>Environment to do the job</a:t>
            </a:r>
          </a:p>
          <a:p>
            <a:pPr eaLnBrk="1" hangingPunct="1">
              <a:lnSpc>
                <a:spcPct val="90000"/>
              </a:lnSpc>
            </a:pPr>
            <a:r>
              <a:rPr lang="en-GB" altLang="en-US"/>
              <a:t>Freedom to do the job</a:t>
            </a:r>
          </a:p>
          <a:p>
            <a:pPr eaLnBrk="1" hangingPunct="1">
              <a:lnSpc>
                <a:spcPct val="90000"/>
              </a:lnSpc>
            </a:pPr>
            <a:r>
              <a:rPr lang="en-GB" altLang="en-US"/>
              <a:t>Ownership </a:t>
            </a:r>
          </a:p>
          <a:p>
            <a:pPr eaLnBrk="1" hangingPunct="1">
              <a:lnSpc>
                <a:spcPct val="90000"/>
              </a:lnSpc>
            </a:pPr>
            <a:r>
              <a:rPr lang="en-GB" altLang="en-US"/>
              <a:t>Purpose</a:t>
            </a:r>
          </a:p>
          <a:p>
            <a:pPr eaLnBrk="1" hangingPunct="1">
              <a:lnSpc>
                <a:spcPct val="90000"/>
              </a:lnSpc>
            </a:pPr>
            <a:r>
              <a:rPr lang="en-GB" altLang="en-US"/>
              <a:t>Employee satisfaction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843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69719-6F83-0E55-FBC5-870581D2554A}"/>
              </a:ext>
            </a:extLst>
          </p:cNvPr>
          <p:cNvSpPr>
            <a:spLocks noGrp="1"/>
          </p:cNvSpPr>
          <p:nvPr>
            <p:ph type="title"/>
          </p:nvPr>
        </p:nvSpPr>
        <p:spPr/>
        <p:txBody>
          <a:bodyPr>
            <a:normAutofit fontScale="90000"/>
          </a:bodyPr>
          <a:lstStyle/>
          <a:p>
            <a:r>
              <a:rPr lang="en-GB" b="1" i="0">
                <a:solidFill>
                  <a:srgbClr val="0F0F0F"/>
                </a:solidFill>
                <a:effectLst/>
                <a:latin typeface="Roboto" panose="02000000000000000000" pitchFamily="2" charset="0"/>
              </a:rPr>
              <a:t>An Empowerment Lesson From the Ritz-Carlton</a:t>
            </a:r>
            <a:br>
              <a:rPr lang="en-GB" b="1" i="0">
                <a:solidFill>
                  <a:srgbClr val="0F0F0F"/>
                </a:solidFill>
                <a:effectLst/>
                <a:latin typeface="Roboto" panose="02000000000000000000" pitchFamily="2" charset="0"/>
              </a:rPr>
            </a:br>
            <a:endParaRPr lang="en-GB"/>
          </a:p>
        </p:txBody>
      </p:sp>
      <p:pic>
        <p:nvPicPr>
          <p:cNvPr id="4" name="Online Media 3" title="An Empowerment Lesson From the Ritz-Carlton">
            <a:hlinkClick r:id="" action="ppaction://media"/>
            <a:extLst>
              <a:ext uri="{FF2B5EF4-FFF2-40B4-BE49-F238E27FC236}">
                <a16:creationId xmlns:a16="http://schemas.microsoft.com/office/drawing/2014/main" id="{F17785B0-896D-523E-9D18-B42161B26957}"/>
              </a:ext>
            </a:extLst>
          </p:cNvPr>
          <p:cNvPicPr>
            <a:picLocks noGrp="1" noRot="1" noChangeAspect="1"/>
          </p:cNvPicPr>
          <p:nvPr>
            <p:ph idx="1"/>
            <a:videoFile r:link="rId1"/>
          </p:nvPr>
        </p:nvPicPr>
        <p:blipFill>
          <a:blip r:embed="rId3"/>
          <a:stretch>
            <a:fillRect/>
          </a:stretch>
        </p:blipFill>
        <p:spPr>
          <a:xfrm>
            <a:off x="2245518" y="1323008"/>
            <a:ext cx="7700963" cy="4351338"/>
          </a:xfrm>
          <a:prstGeom prst="rect">
            <a:avLst/>
          </a:prstGeom>
        </p:spPr>
      </p:pic>
    </p:spTree>
    <p:extLst>
      <p:ext uri="{BB962C8B-B14F-4D97-AF65-F5344CB8AC3E}">
        <p14:creationId xmlns:p14="http://schemas.microsoft.com/office/powerpoint/2010/main" val="120151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8A3CDD8D-4DCE-25C2-D411-9F343C8C1E29}"/>
              </a:ext>
            </a:extLst>
          </p:cNvPr>
          <p:cNvSpPr>
            <a:spLocks noGrp="1" noChangeArrowheads="1"/>
          </p:cNvSpPr>
          <p:nvPr>
            <p:ph type="title"/>
          </p:nvPr>
        </p:nvSpPr>
        <p:spPr>
          <a:xfrm>
            <a:off x="85725" y="42862"/>
            <a:ext cx="10515600" cy="1325563"/>
          </a:xfrm>
        </p:spPr>
        <p:txBody>
          <a:bodyPr/>
          <a:lstStyle/>
          <a:p>
            <a:pPr eaLnBrk="1" hangingPunct="1"/>
            <a:r>
              <a:rPr lang="en-GB" altLang="en-US" b="1"/>
              <a:t>Ritz Carlton Management</a:t>
            </a:r>
            <a:endParaRPr lang="en-US" altLang="en-US" b="1"/>
          </a:p>
        </p:txBody>
      </p:sp>
      <p:sp>
        <p:nvSpPr>
          <p:cNvPr id="19459" name="Rectangle 3">
            <a:extLst>
              <a:ext uri="{FF2B5EF4-FFF2-40B4-BE49-F238E27FC236}">
                <a16:creationId xmlns:a16="http://schemas.microsoft.com/office/drawing/2014/main" id="{0818FDFB-3423-99D0-A5CB-0ED417599B4F}"/>
              </a:ext>
            </a:extLst>
          </p:cNvPr>
          <p:cNvSpPr>
            <a:spLocks noGrp="1" noChangeArrowheads="1"/>
          </p:cNvSpPr>
          <p:nvPr>
            <p:ph type="body" idx="1"/>
          </p:nvPr>
        </p:nvSpPr>
        <p:spPr>
          <a:xfrm>
            <a:off x="85725" y="1368425"/>
            <a:ext cx="10515600" cy="4351338"/>
          </a:xfrm>
        </p:spPr>
        <p:txBody>
          <a:bodyPr>
            <a:normAutofit lnSpcReduction="10000"/>
          </a:bodyPr>
          <a:lstStyle/>
          <a:p>
            <a:pPr eaLnBrk="1" hangingPunct="1">
              <a:lnSpc>
                <a:spcPct val="90000"/>
              </a:lnSpc>
            </a:pPr>
            <a:r>
              <a:rPr lang="en-GB" altLang="en-US"/>
              <a:t>Training – 30 days  - gold standards exposure </a:t>
            </a:r>
          </a:p>
          <a:p>
            <a:pPr eaLnBrk="1" hangingPunct="1">
              <a:lnSpc>
                <a:spcPct val="90000"/>
              </a:lnSpc>
            </a:pPr>
            <a:r>
              <a:rPr lang="en-GB" altLang="en-US"/>
              <a:t>Line ups – every day – corporate philosophy reinforced</a:t>
            </a:r>
          </a:p>
          <a:p>
            <a:pPr eaLnBrk="1" hangingPunct="1">
              <a:lnSpc>
                <a:spcPct val="90000"/>
              </a:lnSpc>
            </a:pPr>
            <a:r>
              <a:rPr lang="en-GB" altLang="en-US"/>
              <a:t>Environment of respect and dignity</a:t>
            </a:r>
          </a:p>
          <a:p>
            <a:pPr eaLnBrk="1" hangingPunct="1">
              <a:lnSpc>
                <a:spcPct val="90000"/>
              </a:lnSpc>
            </a:pPr>
            <a:r>
              <a:rPr lang="en-GB" altLang="en-US"/>
              <a:t>Risk taking – new ideas </a:t>
            </a:r>
          </a:p>
          <a:p>
            <a:pPr eaLnBrk="1" hangingPunct="1">
              <a:lnSpc>
                <a:spcPct val="90000"/>
              </a:lnSpc>
            </a:pPr>
            <a:r>
              <a:rPr lang="en-GB" altLang="en-US"/>
              <a:t>Determined leadership – weekly meetings </a:t>
            </a:r>
          </a:p>
          <a:p>
            <a:pPr eaLnBrk="1" hangingPunct="1">
              <a:lnSpc>
                <a:spcPct val="90000"/>
              </a:lnSpc>
            </a:pPr>
            <a:r>
              <a:rPr lang="en-GB" altLang="en-US"/>
              <a:t>Supportive Line Managers – focus on customer satisfaction </a:t>
            </a:r>
          </a:p>
          <a:p>
            <a:pPr eaLnBrk="1" hangingPunct="1">
              <a:lnSpc>
                <a:spcPct val="90000"/>
              </a:lnSpc>
            </a:pPr>
            <a:r>
              <a:rPr lang="en-GB" altLang="en-US"/>
              <a:t>Listening and communication</a:t>
            </a:r>
          </a:p>
          <a:p>
            <a:pPr eaLnBrk="1" hangingPunct="1">
              <a:lnSpc>
                <a:spcPct val="90000"/>
              </a:lnSpc>
            </a:pPr>
            <a:r>
              <a:rPr lang="en-GB" altLang="en-US"/>
              <a:t>Consistent improvement – service defect free</a:t>
            </a:r>
          </a:p>
          <a:p>
            <a:pPr eaLnBrk="1" hangingPunct="1">
              <a:lnSpc>
                <a:spcPct val="90000"/>
              </a:lnSpc>
            </a:pPr>
            <a:r>
              <a:rPr lang="en-GB" altLang="en-US"/>
              <a:t>Reward and recognition – incentive systems </a:t>
            </a:r>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45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945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945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59">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5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hape&#10;&#10;Description automatically generated">
            <a:extLst>
              <a:ext uri="{FF2B5EF4-FFF2-40B4-BE49-F238E27FC236}">
                <a16:creationId xmlns:a16="http://schemas.microsoft.com/office/drawing/2014/main" id="{5506C434-2C0D-46B4-9E63-38D7E23B55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60614" y="2357174"/>
            <a:ext cx="2464711" cy="1725298"/>
          </a:xfrm>
          <a:prstGeom prst="rect">
            <a:avLst/>
          </a:prstGeom>
          <a:noFill/>
        </p:spPr>
      </p:pic>
      <p:sp>
        <p:nvSpPr>
          <p:cNvPr id="2" name="Title 1">
            <a:extLst>
              <a:ext uri="{FF2B5EF4-FFF2-40B4-BE49-F238E27FC236}">
                <a16:creationId xmlns:a16="http://schemas.microsoft.com/office/drawing/2014/main" id="{748BBAF7-3194-4BB5-BDF4-CB2D2ACD2B7E}"/>
              </a:ext>
            </a:extLst>
          </p:cNvPr>
          <p:cNvSpPr>
            <a:spLocks noGrp="1"/>
          </p:cNvSpPr>
          <p:nvPr>
            <p:ph type="title"/>
          </p:nvPr>
        </p:nvSpPr>
        <p:spPr>
          <a:xfrm>
            <a:off x="76899" y="8389"/>
            <a:ext cx="8229600" cy="764704"/>
          </a:xfrm>
        </p:spPr>
        <p:txBody>
          <a:bodyPr anchor="ctr">
            <a:normAutofit fontScale="90000"/>
          </a:bodyPr>
          <a:lstStyle/>
          <a:p>
            <a:pPr algn="l">
              <a:lnSpc>
                <a:spcPct val="90000"/>
              </a:lnSpc>
            </a:pPr>
            <a:br>
              <a:rPr lang="en-GB" sz="3700"/>
            </a:br>
            <a:r>
              <a:rPr lang="en-GB" sz="3700" b="1"/>
              <a:t>What is Ritz Carlton mystique?</a:t>
            </a:r>
            <a:br>
              <a:rPr lang="en-GB" sz="3700"/>
            </a:br>
            <a:endParaRPr lang="en-GB" sz="3700"/>
          </a:p>
        </p:txBody>
      </p:sp>
      <p:sp>
        <p:nvSpPr>
          <p:cNvPr id="3" name="Content Placeholder 2">
            <a:extLst>
              <a:ext uri="{FF2B5EF4-FFF2-40B4-BE49-F238E27FC236}">
                <a16:creationId xmlns:a16="http://schemas.microsoft.com/office/drawing/2014/main" id="{4B69D392-6651-4134-9640-B59350C01A89}"/>
              </a:ext>
            </a:extLst>
          </p:cNvPr>
          <p:cNvSpPr>
            <a:spLocks noGrp="1"/>
          </p:cNvSpPr>
          <p:nvPr>
            <p:ph sz="half" idx="1"/>
          </p:nvPr>
        </p:nvSpPr>
        <p:spPr>
          <a:xfrm>
            <a:off x="180207" y="944724"/>
            <a:ext cx="9077345" cy="4968552"/>
          </a:xfrm>
        </p:spPr>
        <p:txBody>
          <a:bodyPr>
            <a:noAutofit/>
          </a:bodyPr>
          <a:lstStyle/>
          <a:p>
            <a:pPr>
              <a:lnSpc>
                <a:spcPct val="100000"/>
              </a:lnSpc>
            </a:pPr>
            <a:r>
              <a:rPr lang="en-GB" sz="2000"/>
              <a:t>The Ritz-Carlton calls that something special </a:t>
            </a:r>
            <a:r>
              <a:rPr lang="en-GB" sz="2000" b="1"/>
              <a:t>"The Ritz-Carlton Mystique."</a:t>
            </a:r>
            <a:r>
              <a:rPr lang="en-GB" sz="2000"/>
              <a:t> It's a way of conceptualizing the brand's image and the ambience of each of the company's more than 90 worldwide locations - </a:t>
            </a:r>
            <a:r>
              <a:rPr lang="en-GB" sz="2000" b="1"/>
              <a:t>standard business measures and training of  employees.</a:t>
            </a:r>
          </a:p>
          <a:p>
            <a:pPr>
              <a:lnSpc>
                <a:spcPct val="100000"/>
              </a:lnSpc>
            </a:pPr>
            <a:r>
              <a:rPr lang="en-GB" sz="2000"/>
              <a:t>"Mystique" achieved through two methods: extremely close attention to performance data collection and a broad educational platform to deliver the findings.</a:t>
            </a:r>
          </a:p>
          <a:p>
            <a:pPr>
              <a:lnSpc>
                <a:spcPct val="100000"/>
              </a:lnSpc>
            </a:pPr>
            <a:r>
              <a:rPr lang="en-GB" sz="2000"/>
              <a:t>The Ritz-Carlton watches things that most companies ignore, then uses what they learn in a </a:t>
            </a:r>
            <a:r>
              <a:rPr lang="en-GB" sz="2000" b="1"/>
              <a:t>unique way </a:t>
            </a:r>
            <a:r>
              <a:rPr lang="en-GB" sz="2000"/>
              <a:t>to create ongoing, top-to-bottom learning.</a:t>
            </a:r>
          </a:p>
          <a:p>
            <a:pPr>
              <a:lnSpc>
                <a:spcPct val="100000"/>
              </a:lnSpc>
            </a:pPr>
            <a:r>
              <a:rPr lang="en-GB" sz="2000"/>
              <a:t> "</a:t>
            </a:r>
            <a:r>
              <a:rPr lang="en-GB" sz="2000" b="1" i="1"/>
              <a:t>What we get from the data is essential</a:t>
            </a:r>
            <a:r>
              <a:rPr lang="en-GB" sz="2000"/>
              <a:t>," says John Timmerman, The Ritz-Carlton’s VP of Operations. "</a:t>
            </a:r>
            <a:r>
              <a:rPr lang="en-GB" sz="2000" i="1"/>
              <a:t>Everything we learn </a:t>
            </a:r>
            <a:r>
              <a:rPr lang="en-GB" sz="2000" b="1" i="1"/>
              <a:t>we use to set strategies,</a:t>
            </a:r>
            <a:r>
              <a:rPr lang="en-GB" sz="2000" i="1"/>
              <a:t> and every strategy is communicated to our people. That learning environment is how we stay </a:t>
            </a:r>
            <a:r>
              <a:rPr lang="en-GB" sz="2000" b="1" i="1"/>
              <a:t>agile in an ever-changing world</a:t>
            </a:r>
            <a:r>
              <a:rPr lang="en-GB" sz="2000" b="1"/>
              <a:t>."</a:t>
            </a:r>
          </a:p>
        </p:txBody>
      </p:sp>
    </p:spTree>
    <p:extLst>
      <p:ext uri="{BB962C8B-B14F-4D97-AF65-F5344CB8AC3E}">
        <p14:creationId xmlns:p14="http://schemas.microsoft.com/office/powerpoint/2010/main" val="96736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4CDAC-0481-49D0-A8A3-410F391EF273}"/>
              </a:ext>
            </a:extLst>
          </p:cNvPr>
          <p:cNvSpPr>
            <a:spLocks noGrp="1"/>
          </p:cNvSpPr>
          <p:nvPr>
            <p:ph type="title"/>
          </p:nvPr>
        </p:nvSpPr>
        <p:spPr>
          <a:xfrm>
            <a:off x="1981200" y="274638"/>
            <a:ext cx="8229600" cy="1143000"/>
          </a:xfrm>
        </p:spPr>
        <p:txBody>
          <a:bodyPr anchor="ctr">
            <a:normAutofit/>
          </a:bodyPr>
          <a:lstStyle/>
          <a:p>
            <a:r>
              <a:rPr lang="en-GB" sz="4100"/>
              <a:t>Ritz Carlton Customer Service Tips</a:t>
            </a:r>
          </a:p>
        </p:txBody>
      </p:sp>
      <p:pic>
        <p:nvPicPr>
          <p:cNvPr id="4" name="Online Media 3" title="Ritz Carlton Customer Service Tips">
            <a:hlinkClick r:id="" action="ppaction://media"/>
            <a:extLst>
              <a:ext uri="{FF2B5EF4-FFF2-40B4-BE49-F238E27FC236}">
                <a16:creationId xmlns:a16="http://schemas.microsoft.com/office/drawing/2014/main" id="{A59430CC-8E5A-4867-BF4A-D3BD5303C8D3}"/>
              </a:ext>
            </a:extLst>
          </p:cNvPr>
          <p:cNvPicPr>
            <a:picLocks noGrp="1" noRot="1" noChangeAspect="1"/>
          </p:cNvPicPr>
          <p:nvPr>
            <p:ph idx="1"/>
            <a:videoFile r:link="rId1"/>
          </p:nvPr>
        </p:nvPicPr>
        <p:blipFill>
          <a:blip r:embed="rId3"/>
          <a:stretch>
            <a:fillRect/>
          </a:stretch>
        </p:blipFill>
        <p:spPr>
          <a:xfrm>
            <a:off x="2614614" y="1600201"/>
            <a:ext cx="6962775" cy="3916363"/>
          </a:xfrm>
          <a:prstGeom prst="rect">
            <a:avLst/>
          </a:prstGeom>
          <a:noFill/>
        </p:spPr>
      </p:pic>
    </p:spTree>
    <p:extLst>
      <p:ext uri="{BB962C8B-B14F-4D97-AF65-F5344CB8AC3E}">
        <p14:creationId xmlns:p14="http://schemas.microsoft.com/office/powerpoint/2010/main" val="645943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49804A-F1BB-4D44-A571-9B3938D4F342}"/>
              </a:ext>
            </a:extLst>
          </p:cNvPr>
          <p:cNvSpPr>
            <a:spLocks noGrp="1"/>
          </p:cNvSpPr>
          <p:nvPr>
            <p:ph sz="half" idx="1"/>
          </p:nvPr>
        </p:nvSpPr>
        <p:spPr>
          <a:xfrm>
            <a:off x="54501" y="215408"/>
            <a:ext cx="10427793" cy="6009223"/>
          </a:xfrm>
        </p:spPr>
        <p:txBody>
          <a:bodyPr vert="horz" lIns="68580" tIns="34290" rIns="68580" bIns="34290" rtlCol="0">
            <a:noAutofit/>
          </a:bodyPr>
          <a:lstStyle/>
          <a:p>
            <a:pPr marL="0" indent="0">
              <a:lnSpc>
                <a:spcPct val="120000"/>
              </a:lnSpc>
              <a:buNone/>
            </a:pPr>
            <a:r>
              <a:rPr lang="en-US" sz="2400" b="1"/>
              <a:t>Two habits that continually improve quality of experience:-</a:t>
            </a:r>
          </a:p>
          <a:p>
            <a:pPr marL="0" indent="0">
              <a:lnSpc>
                <a:spcPct val="120000"/>
              </a:lnSpc>
              <a:buNone/>
            </a:pPr>
            <a:r>
              <a:rPr lang="en-US" sz="1800"/>
              <a:t>1</a:t>
            </a:r>
            <a:r>
              <a:rPr lang="en-US" sz="1800" b="1"/>
              <a:t>. </a:t>
            </a:r>
            <a:r>
              <a:rPr lang="en-US" sz="2200" b="1"/>
              <a:t>Using quality language </a:t>
            </a:r>
            <a:r>
              <a:rPr lang="en-US" sz="2200"/>
              <a:t>– Ritz-Carlton ‘ladies and gentlemen, serving ladies and gentlemen’, Marriott calls everyone ‘associates’, Disney calls employees ‘cast members’.</a:t>
            </a:r>
          </a:p>
          <a:p>
            <a:pPr marL="0" indent="0">
              <a:lnSpc>
                <a:spcPct val="120000"/>
              </a:lnSpc>
              <a:buNone/>
            </a:pPr>
            <a:r>
              <a:rPr lang="en-US" sz="2200"/>
              <a:t>2.  </a:t>
            </a:r>
            <a:r>
              <a:rPr lang="en-US" sz="2200" b="1"/>
              <a:t>Daily quality exercises for continuous improvement </a:t>
            </a:r>
            <a:r>
              <a:rPr lang="en-US" sz="2200"/>
              <a:t>– focus throughout the organisation – Marriott ‘Spirit to Serve’,     </a:t>
            </a:r>
            <a:r>
              <a:rPr lang="en-US" sz="2200" err="1"/>
              <a:t>Mr</a:t>
            </a:r>
            <a:r>
              <a:rPr lang="en-US" sz="2200"/>
              <a:t> BIV</a:t>
            </a:r>
          </a:p>
          <a:p>
            <a:pPr marL="0" indent="0">
              <a:buNone/>
            </a:pPr>
            <a:r>
              <a:rPr lang="en-GB" sz="2200" b="1"/>
              <a:t>Ritz-Carlton: The 6th Diamond</a:t>
            </a:r>
          </a:p>
          <a:p>
            <a:pPr marL="0" indent="0">
              <a:buNone/>
            </a:pPr>
            <a:r>
              <a:rPr lang="en-GB" sz="2200"/>
              <a:t>Mystique, Emotional Engagement, Functional</a:t>
            </a:r>
          </a:p>
          <a:p>
            <a:pPr>
              <a:lnSpc>
                <a:spcPct val="120000"/>
              </a:lnSpc>
            </a:pPr>
            <a:r>
              <a:rPr lang="en-GB" sz="2200"/>
              <a:t>The Ritz-Carlton believes that going beyond the five-diamond service standard requires </a:t>
            </a:r>
            <a:r>
              <a:rPr lang="en-GB" sz="2200" i="1"/>
              <a:t>mystique</a:t>
            </a:r>
            <a:r>
              <a:rPr lang="en-GB" sz="2200"/>
              <a:t> to elevate services to even higher experience levels.  Only by satisfying functional needs and through </a:t>
            </a:r>
            <a:r>
              <a:rPr lang="en-GB" sz="2200" b="1"/>
              <a:t>emotional engagement </a:t>
            </a:r>
            <a:r>
              <a:rPr lang="en-GB" sz="2200"/>
              <a:t>first, can opportunities to "build strong relationships and create Ritz-Carlton guests for life" arise.  </a:t>
            </a:r>
            <a:endParaRPr lang="en-US" sz="2200"/>
          </a:p>
        </p:txBody>
      </p:sp>
      <p:pic>
        <p:nvPicPr>
          <p:cNvPr id="5" name="Picture 4">
            <a:extLst>
              <a:ext uri="{FF2B5EF4-FFF2-40B4-BE49-F238E27FC236}">
                <a16:creationId xmlns:a16="http://schemas.microsoft.com/office/drawing/2014/main" id="{31B585FD-DFA2-5950-8CFC-8ED68BDF9478}"/>
              </a:ext>
            </a:extLst>
          </p:cNvPr>
          <p:cNvPicPr>
            <a:picLocks noChangeAspect="1"/>
          </p:cNvPicPr>
          <p:nvPr/>
        </p:nvPicPr>
        <p:blipFill>
          <a:blip r:embed="rId3"/>
          <a:stretch>
            <a:fillRect/>
          </a:stretch>
        </p:blipFill>
        <p:spPr>
          <a:xfrm>
            <a:off x="10030963" y="497033"/>
            <a:ext cx="1408298" cy="981541"/>
          </a:xfrm>
          <a:prstGeom prst="rect">
            <a:avLst/>
          </a:prstGeom>
        </p:spPr>
      </p:pic>
      <p:pic>
        <p:nvPicPr>
          <p:cNvPr id="6" name="Picture 5">
            <a:extLst>
              <a:ext uri="{FF2B5EF4-FFF2-40B4-BE49-F238E27FC236}">
                <a16:creationId xmlns:a16="http://schemas.microsoft.com/office/drawing/2014/main" id="{8BBD941E-47A8-59CC-7E6B-183DA320A94F}"/>
              </a:ext>
            </a:extLst>
          </p:cNvPr>
          <p:cNvPicPr>
            <a:picLocks noChangeAspect="1"/>
          </p:cNvPicPr>
          <p:nvPr/>
        </p:nvPicPr>
        <p:blipFill>
          <a:blip r:embed="rId4"/>
          <a:stretch>
            <a:fillRect/>
          </a:stretch>
        </p:blipFill>
        <p:spPr>
          <a:xfrm>
            <a:off x="9798302" y="3482603"/>
            <a:ext cx="2255716" cy="2054530"/>
          </a:xfrm>
          <a:prstGeom prst="rect">
            <a:avLst/>
          </a:prstGeom>
        </p:spPr>
      </p:pic>
    </p:spTree>
    <p:extLst>
      <p:ext uri="{BB962C8B-B14F-4D97-AF65-F5344CB8AC3E}">
        <p14:creationId xmlns:p14="http://schemas.microsoft.com/office/powerpoint/2010/main" val="217275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14346D-5534-448B-803F-03C14558ED7C}"/>
              </a:ext>
            </a:extLst>
          </p:cNvPr>
          <p:cNvSpPr>
            <a:spLocks noGrp="1"/>
          </p:cNvSpPr>
          <p:nvPr>
            <p:ph idx="1"/>
          </p:nvPr>
        </p:nvSpPr>
        <p:spPr>
          <a:xfrm>
            <a:off x="947957" y="77075"/>
            <a:ext cx="9311780" cy="6022389"/>
          </a:xfrm>
        </p:spPr>
        <p:txBody>
          <a:bodyPr>
            <a:noAutofit/>
          </a:bodyPr>
          <a:lstStyle/>
          <a:p>
            <a:pPr marL="0" indent="0">
              <a:buNone/>
            </a:pPr>
            <a:r>
              <a:rPr lang="en-GB" sz="1800" b="1"/>
              <a:t>Ritz-Carlton Service Values: I Am Proud To Be Ritz-Carlton</a:t>
            </a:r>
          </a:p>
          <a:p>
            <a:pPr marL="0" indent="0">
              <a:buNone/>
            </a:pPr>
            <a:endParaRPr lang="en-GB" sz="1275" b="1"/>
          </a:p>
          <a:p>
            <a:pPr marL="257175" indent="-257175">
              <a:buFont typeface="+mj-lt"/>
              <a:buAutoNum type="arabicPeriod"/>
            </a:pPr>
            <a:r>
              <a:rPr lang="en-GB" sz="1600"/>
              <a:t>I build strong relationships and create Ritz-Carlton guests for life.</a:t>
            </a:r>
          </a:p>
          <a:p>
            <a:pPr marL="257175" indent="-257175">
              <a:buFont typeface="+mj-lt"/>
              <a:buAutoNum type="arabicPeriod"/>
            </a:pPr>
            <a:r>
              <a:rPr lang="en-GB" sz="1600"/>
              <a:t>I am always responsive to the expressed and unexpressed wishes and needs of our guests.</a:t>
            </a:r>
          </a:p>
          <a:p>
            <a:pPr marL="257175" indent="-257175">
              <a:buFont typeface="+mj-lt"/>
              <a:buAutoNum type="arabicPeriod"/>
            </a:pPr>
            <a:r>
              <a:rPr lang="en-GB" sz="1600"/>
              <a:t>I am empowered to create unique, memorable and personal experiences for our guests.</a:t>
            </a:r>
          </a:p>
          <a:p>
            <a:pPr marL="257175" indent="-257175">
              <a:buFont typeface="+mj-lt"/>
              <a:buAutoNum type="arabicPeriod"/>
            </a:pPr>
            <a:r>
              <a:rPr lang="en-GB" sz="1600"/>
              <a:t>I understand my role in achieving the Key Success Factors, embracing Community Footprints and creating The Ritz-Carlton Mystique.</a:t>
            </a:r>
          </a:p>
          <a:p>
            <a:pPr marL="257175" indent="-257175">
              <a:buFont typeface="+mj-lt"/>
              <a:buAutoNum type="arabicPeriod"/>
            </a:pPr>
            <a:r>
              <a:rPr lang="en-GB" sz="1600"/>
              <a:t>I continuously seek opportunities to innovate and improve The Ritz-Carlton experience.</a:t>
            </a:r>
          </a:p>
          <a:p>
            <a:pPr marL="257175" indent="-257175">
              <a:buFont typeface="+mj-lt"/>
              <a:buAutoNum type="arabicPeriod"/>
            </a:pPr>
            <a:r>
              <a:rPr lang="en-GB" sz="1600"/>
              <a:t>I own and immediately resolve guest problems.</a:t>
            </a:r>
          </a:p>
          <a:p>
            <a:pPr marL="257175" indent="-257175">
              <a:buFont typeface="+mj-lt"/>
              <a:buAutoNum type="arabicPeriod"/>
            </a:pPr>
            <a:r>
              <a:rPr lang="en-GB" sz="1600"/>
              <a:t>I create a work environment of teamwork and lateral service so that the needs of our guests and each other are met.</a:t>
            </a:r>
          </a:p>
          <a:p>
            <a:pPr marL="257175" indent="-257175">
              <a:buFont typeface="+mj-lt"/>
              <a:buAutoNum type="arabicPeriod"/>
            </a:pPr>
            <a:r>
              <a:rPr lang="en-GB" sz="1600"/>
              <a:t>I have the opportunity to continuously learn and grow.</a:t>
            </a:r>
          </a:p>
          <a:p>
            <a:pPr marL="257175" indent="-257175">
              <a:buFont typeface="+mj-lt"/>
              <a:buAutoNum type="arabicPeriod"/>
            </a:pPr>
            <a:r>
              <a:rPr lang="en-GB" sz="1600"/>
              <a:t>I am involved in the planning of the work that affects me.</a:t>
            </a:r>
          </a:p>
          <a:p>
            <a:pPr marL="257175" indent="-257175">
              <a:buFont typeface="+mj-lt"/>
              <a:buAutoNum type="arabicPeriod"/>
            </a:pPr>
            <a:r>
              <a:rPr lang="en-GB" sz="1600"/>
              <a:t> I am proud of my professional appearance, language and behaviour.</a:t>
            </a:r>
          </a:p>
          <a:p>
            <a:pPr marL="257175" indent="-257175">
              <a:buFont typeface="+mj-lt"/>
              <a:buAutoNum type="arabicPeriod"/>
            </a:pPr>
            <a:r>
              <a:rPr lang="en-GB" sz="1600"/>
              <a:t> I protect the privacy and security of our guests, my fellow employees and the company's confidential information and assets.</a:t>
            </a:r>
          </a:p>
          <a:p>
            <a:pPr marL="257175" indent="-257175">
              <a:buFont typeface="+mj-lt"/>
              <a:buAutoNum type="arabicPeriod"/>
            </a:pPr>
            <a:r>
              <a:rPr lang="en-GB" sz="1600"/>
              <a:t> I am responsible for uncompromising levels of cleanliness and creating a safe and accident-free environment.</a:t>
            </a:r>
          </a:p>
          <a:p>
            <a:pPr marL="385763" indent="-385763">
              <a:lnSpc>
                <a:spcPct val="110000"/>
              </a:lnSpc>
              <a:buFont typeface="+mj-lt"/>
              <a:buAutoNum type="arabicPeriod"/>
            </a:pPr>
            <a:endParaRPr lang="en-GB" sz="1275"/>
          </a:p>
        </p:txBody>
      </p:sp>
      <p:grpSp>
        <p:nvGrpSpPr>
          <p:cNvPr id="4" name="Group 3">
            <a:extLst>
              <a:ext uri="{FF2B5EF4-FFF2-40B4-BE49-F238E27FC236}">
                <a16:creationId xmlns:a16="http://schemas.microsoft.com/office/drawing/2014/main" id="{58328E8D-4F51-4C3A-8A41-BE7B5EFC60AA}"/>
              </a:ext>
            </a:extLst>
          </p:cNvPr>
          <p:cNvGrpSpPr/>
          <p:nvPr/>
        </p:nvGrpSpPr>
        <p:grpSpPr>
          <a:xfrm>
            <a:off x="106261" y="77075"/>
            <a:ext cx="769775" cy="4502603"/>
            <a:chOff x="1524000" y="-107559"/>
            <a:chExt cx="966652" cy="6096881"/>
          </a:xfrm>
        </p:grpSpPr>
        <p:grpSp>
          <p:nvGrpSpPr>
            <p:cNvPr id="6" name="Group 5">
              <a:extLst>
                <a:ext uri="{FF2B5EF4-FFF2-40B4-BE49-F238E27FC236}">
                  <a16:creationId xmlns:a16="http://schemas.microsoft.com/office/drawing/2014/main" id="{CF24A635-A9C0-480E-B236-A6CBCAF80710}"/>
                </a:ext>
              </a:extLst>
            </p:cNvPr>
            <p:cNvGrpSpPr/>
            <p:nvPr/>
          </p:nvGrpSpPr>
          <p:grpSpPr>
            <a:xfrm>
              <a:off x="1524000" y="1436915"/>
              <a:ext cx="966652" cy="4552407"/>
              <a:chOff x="0" y="6530"/>
              <a:chExt cx="1098738" cy="5505593"/>
            </a:xfrm>
          </p:grpSpPr>
          <p:pic>
            <p:nvPicPr>
              <p:cNvPr id="11" name="Picture 10">
                <a:extLst>
                  <a:ext uri="{FF2B5EF4-FFF2-40B4-BE49-F238E27FC236}">
                    <a16:creationId xmlns:a16="http://schemas.microsoft.com/office/drawing/2014/main" id="{E28A63FC-AB53-41AF-87AC-E4DD86B47A91}"/>
                  </a:ext>
                </a:extLst>
              </p:cNvPr>
              <p:cNvPicPr>
                <a:picLocks noChangeAspect="1"/>
              </p:cNvPicPr>
              <p:nvPr/>
            </p:nvPicPr>
            <p:blipFill>
              <a:blip r:embed="rId3"/>
              <a:stretch>
                <a:fillRect/>
              </a:stretch>
            </p:blipFill>
            <p:spPr>
              <a:xfrm>
                <a:off x="0" y="3644268"/>
                <a:ext cx="1098738" cy="1867855"/>
              </a:xfrm>
              <a:prstGeom prst="rect">
                <a:avLst/>
              </a:prstGeom>
            </p:spPr>
          </p:pic>
          <p:pic>
            <p:nvPicPr>
              <p:cNvPr id="12" name="Picture 11">
                <a:extLst>
                  <a:ext uri="{FF2B5EF4-FFF2-40B4-BE49-F238E27FC236}">
                    <a16:creationId xmlns:a16="http://schemas.microsoft.com/office/drawing/2014/main" id="{2B87D91F-8936-468D-9D2A-4BF3F9C00BDA}"/>
                  </a:ext>
                </a:extLst>
              </p:cNvPr>
              <p:cNvPicPr>
                <a:picLocks noChangeAspect="1"/>
              </p:cNvPicPr>
              <p:nvPr/>
            </p:nvPicPr>
            <p:blipFill>
              <a:blip r:embed="rId3"/>
              <a:stretch>
                <a:fillRect/>
              </a:stretch>
            </p:blipFill>
            <p:spPr>
              <a:xfrm>
                <a:off x="0" y="1874387"/>
                <a:ext cx="1098738" cy="1867855"/>
              </a:xfrm>
              <a:prstGeom prst="rect">
                <a:avLst/>
              </a:prstGeom>
            </p:spPr>
          </p:pic>
          <p:pic>
            <p:nvPicPr>
              <p:cNvPr id="13" name="Picture 12">
                <a:extLst>
                  <a:ext uri="{FF2B5EF4-FFF2-40B4-BE49-F238E27FC236}">
                    <a16:creationId xmlns:a16="http://schemas.microsoft.com/office/drawing/2014/main" id="{017308A8-3ACC-4F46-BC3D-B01CE4147AA3}"/>
                  </a:ext>
                </a:extLst>
              </p:cNvPr>
              <p:cNvPicPr>
                <a:picLocks noChangeAspect="1"/>
              </p:cNvPicPr>
              <p:nvPr/>
            </p:nvPicPr>
            <p:blipFill>
              <a:blip r:embed="rId3"/>
              <a:stretch>
                <a:fillRect/>
              </a:stretch>
            </p:blipFill>
            <p:spPr>
              <a:xfrm>
                <a:off x="0" y="6530"/>
                <a:ext cx="1098738" cy="1867855"/>
              </a:xfrm>
              <a:prstGeom prst="rect">
                <a:avLst/>
              </a:prstGeom>
            </p:spPr>
          </p:pic>
        </p:grpSp>
        <p:grpSp>
          <p:nvGrpSpPr>
            <p:cNvPr id="7" name="Group 6">
              <a:extLst>
                <a:ext uri="{FF2B5EF4-FFF2-40B4-BE49-F238E27FC236}">
                  <a16:creationId xmlns:a16="http://schemas.microsoft.com/office/drawing/2014/main" id="{4D3D1DA5-8312-445E-8F51-96B28F140590}"/>
                </a:ext>
              </a:extLst>
            </p:cNvPr>
            <p:cNvGrpSpPr/>
            <p:nvPr/>
          </p:nvGrpSpPr>
          <p:grpSpPr>
            <a:xfrm>
              <a:off x="1524000" y="-107559"/>
              <a:ext cx="966652" cy="4552407"/>
              <a:chOff x="0" y="6530"/>
              <a:chExt cx="1098738" cy="5505593"/>
            </a:xfrm>
          </p:grpSpPr>
          <p:pic>
            <p:nvPicPr>
              <p:cNvPr id="8" name="Picture 7">
                <a:extLst>
                  <a:ext uri="{FF2B5EF4-FFF2-40B4-BE49-F238E27FC236}">
                    <a16:creationId xmlns:a16="http://schemas.microsoft.com/office/drawing/2014/main" id="{170A175A-9BF7-4F7F-B71C-F4C4CE18B643}"/>
                  </a:ext>
                </a:extLst>
              </p:cNvPr>
              <p:cNvPicPr>
                <a:picLocks noChangeAspect="1"/>
              </p:cNvPicPr>
              <p:nvPr/>
            </p:nvPicPr>
            <p:blipFill>
              <a:blip r:embed="rId3"/>
              <a:stretch>
                <a:fillRect/>
              </a:stretch>
            </p:blipFill>
            <p:spPr>
              <a:xfrm>
                <a:off x="0" y="3644268"/>
                <a:ext cx="1098738" cy="1867855"/>
              </a:xfrm>
              <a:prstGeom prst="rect">
                <a:avLst/>
              </a:prstGeom>
            </p:spPr>
          </p:pic>
          <p:pic>
            <p:nvPicPr>
              <p:cNvPr id="9" name="Picture 8">
                <a:extLst>
                  <a:ext uri="{FF2B5EF4-FFF2-40B4-BE49-F238E27FC236}">
                    <a16:creationId xmlns:a16="http://schemas.microsoft.com/office/drawing/2014/main" id="{623C086E-CAB5-4475-90E3-B6E3AAD19B75}"/>
                  </a:ext>
                </a:extLst>
              </p:cNvPr>
              <p:cNvPicPr>
                <a:picLocks noChangeAspect="1"/>
              </p:cNvPicPr>
              <p:nvPr/>
            </p:nvPicPr>
            <p:blipFill>
              <a:blip r:embed="rId3"/>
              <a:stretch>
                <a:fillRect/>
              </a:stretch>
            </p:blipFill>
            <p:spPr>
              <a:xfrm>
                <a:off x="0" y="1874387"/>
                <a:ext cx="1098738" cy="1867855"/>
              </a:xfrm>
              <a:prstGeom prst="rect">
                <a:avLst/>
              </a:prstGeom>
            </p:spPr>
          </p:pic>
          <p:pic>
            <p:nvPicPr>
              <p:cNvPr id="10" name="Picture 9">
                <a:extLst>
                  <a:ext uri="{FF2B5EF4-FFF2-40B4-BE49-F238E27FC236}">
                    <a16:creationId xmlns:a16="http://schemas.microsoft.com/office/drawing/2014/main" id="{15C9E8AF-ED7C-42AD-A0C9-FA40CAF05EC2}"/>
                  </a:ext>
                </a:extLst>
              </p:cNvPr>
              <p:cNvPicPr>
                <a:picLocks noChangeAspect="1"/>
              </p:cNvPicPr>
              <p:nvPr/>
            </p:nvPicPr>
            <p:blipFill>
              <a:blip r:embed="rId3"/>
              <a:stretch>
                <a:fillRect/>
              </a:stretch>
            </p:blipFill>
            <p:spPr>
              <a:xfrm>
                <a:off x="0" y="6530"/>
                <a:ext cx="1098738" cy="1867855"/>
              </a:xfrm>
              <a:prstGeom prst="rect">
                <a:avLst/>
              </a:prstGeom>
            </p:spPr>
          </p:pic>
        </p:grpSp>
      </p:grpSp>
      <p:pic>
        <p:nvPicPr>
          <p:cNvPr id="2" name="Picture 1">
            <a:extLst>
              <a:ext uri="{FF2B5EF4-FFF2-40B4-BE49-F238E27FC236}">
                <a16:creationId xmlns:a16="http://schemas.microsoft.com/office/drawing/2014/main" id="{6AB8B01A-C63A-4252-A5D3-5D63190A30F9}"/>
              </a:ext>
            </a:extLst>
          </p:cNvPr>
          <p:cNvPicPr>
            <a:picLocks noChangeAspect="1"/>
          </p:cNvPicPr>
          <p:nvPr/>
        </p:nvPicPr>
        <p:blipFill>
          <a:blip r:embed="rId4"/>
          <a:stretch>
            <a:fillRect/>
          </a:stretch>
        </p:blipFill>
        <p:spPr>
          <a:xfrm>
            <a:off x="10141564" y="2358290"/>
            <a:ext cx="1944175" cy="3010805"/>
          </a:xfrm>
          <a:prstGeom prst="rect">
            <a:avLst/>
          </a:prstGeom>
        </p:spPr>
      </p:pic>
    </p:spTree>
    <p:extLst>
      <p:ext uri="{BB962C8B-B14F-4D97-AF65-F5344CB8AC3E}">
        <p14:creationId xmlns:p14="http://schemas.microsoft.com/office/powerpoint/2010/main" val="109913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363EF609-DF47-21D7-7EEF-43BCF06309AA}"/>
              </a:ext>
            </a:extLst>
          </p:cNvPr>
          <p:cNvSpPr>
            <a:spLocks noGrp="1" noChangeArrowheads="1"/>
          </p:cNvSpPr>
          <p:nvPr>
            <p:ph type="title"/>
          </p:nvPr>
        </p:nvSpPr>
        <p:spPr>
          <a:xfrm>
            <a:off x="0" y="122238"/>
            <a:ext cx="10515600" cy="1325563"/>
          </a:xfrm>
        </p:spPr>
        <p:txBody>
          <a:bodyPr/>
          <a:lstStyle/>
          <a:p>
            <a:pPr eaLnBrk="1" hangingPunct="1"/>
            <a:r>
              <a:rPr lang="en-GB" altLang="en-US" b="1"/>
              <a:t>THE SIX RULES</a:t>
            </a:r>
            <a:endParaRPr lang="en-US" altLang="en-US" b="1"/>
          </a:p>
        </p:txBody>
      </p:sp>
      <p:sp>
        <p:nvSpPr>
          <p:cNvPr id="11267" name="Rectangle 3">
            <a:extLst>
              <a:ext uri="{FF2B5EF4-FFF2-40B4-BE49-F238E27FC236}">
                <a16:creationId xmlns:a16="http://schemas.microsoft.com/office/drawing/2014/main" id="{A6D7BAA6-3B8F-4072-9E45-6734E96E7702}"/>
              </a:ext>
            </a:extLst>
          </p:cNvPr>
          <p:cNvSpPr>
            <a:spLocks noGrp="1" noChangeArrowheads="1"/>
          </p:cNvSpPr>
          <p:nvPr>
            <p:ph type="body" idx="1"/>
          </p:nvPr>
        </p:nvSpPr>
        <p:spPr>
          <a:xfrm>
            <a:off x="-54769" y="1447801"/>
            <a:ext cx="10515600" cy="4351338"/>
          </a:xfrm>
        </p:spPr>
        <p:txBody>
          <a:bodyPr/>
          <a:lstStyle/>
          <a:p>
            <a:pPr eaLnBrk="1" hangingPunct="1"/>
            <a:r>
              <a:rPr lang="en-GB" altLang="en-US"/>
              <a:t>Whenever possible use the guest’s name</a:t>
            </a:r>
          </a:p>
          <a:p>
            <a:pPr eaLnBrk="1" hangingPunct="1"/>
            <a:r>
              <a:rPr lang="en-GB" altLang="en-US"/>
              <a:t>BUT Do not over use it!</a:t>
            </a:r>
          </a:p>
          <a:p>
            <a:pPr eaLnBrk="1" hangingPunct="1"/>
            <a:r>
              <a:rPr lang="en-GB" altLang="en-US"/>
              <a:t>Avoid being fake or overselling your service by being in the guest’s face</a:t>
            </a:r>
          </a:p>
          <a:p>
            <a:pPr eaLnBrk="1" hangingPunct="1"/>
            <a:r>
              <a:rPr lang="en-GB" altLang="en-US"/>
              <a:t>Read the guest – do they need help or are they happy waiting for a friend</a:t>
            </a:r>
          </a:p>
          <a:p>
            <a:pPr eaLnBrk="1" hangingPunct="1"/>
            <a:r>
              <a:rPr lang="en-GB" altLang="en-US"/>
              <a:t>Remember your guests have a choice</a:t>
            </a:r>
          </a:p>
          <a:p>
            <a:pPr eaLnBrk="1" hangingPunct="1"/>
            <a:r>
              <a:rPr lang="en-GB" altLang="en-US"/>
              <a:t>Upsell!</a:t>
            </a:r>
          </a:p>
          <a:p>
            <a:pPr eaLnBrk="1" hangingPunct="1">
              <a:buFontTx/>
              <a:buNone/>
            </a:pPr>
            <a:endParaRPr lang="en-GB" altLang="en-US"/>
          </a:p>
          <a:p>
            <a:pPr eaLnBrk="1" hangingPunct="1">
              <a:buFontTx/>
              <a:buNone/>
            </a:pPr>
            <a:endParaRPr lang="en-GB" altLang="en-US"/>
          </a:p>
          <a:p>
            <a:pPr eaLnBrk="1" hangingPunct="1"/>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2B62-3E37-54C6-8CC3-6519AD6277F7}"/>
              </a:ext>
            </a:extLst>
          </p:cNvPr>
          <p:cNvSpPr>
            <a:spLocks noGrp="1"/>
          </p:cNvSpPr>
          <p:nvPr>
            <p:ph type="title"/>
          </p:nvPr>
        </p:nvSpPr>
        <p:spPr/>
        <p:txBody>
          <a:bodyPr>
            <a:normAutofit/>
          </a:bodyPr>
          <a:lstStyle/>
          <a:p>
            <a:r>
              <a:rPr lang="en-GB" b="1" i="0">
                <a:solidFill>
                  <a:srgbClr val="0F0F0F"/>
                </a:solidFill>
                <a:effectLst/>
                <a:latin typeface="Roboto" panose="02000000000000000000" pitchFamily="2" charset="0"/>
              </a:rPr>
              <a:t>An Introduction to Forbes Travel Guide</a:t>
            </a:r>
            <a:br>
              <a:rPr lang="en-GB" b="1" i="0">
                <a:solidFill>
                  <a:srgbClr val="0F0F0F"/>
                </a:solidFill>
                <a:effectLst/>
                <a:latin typeface="Roboto" panose="02000000000000000000" pitchFamily="2" charset="0"/>
              </a:rPr>
            </a:br>
            <a:endParaRPr lang="en-GB"/>
          </a:p>
        </p:txBody>
      </p:sp>
      <p:pic>
        <p:nvPicPr>
          <p:cNvPr id="4" name="Online Media 3" title="An Introduction to Forbes Travel Guide">
            <a:hlinkClick r:id="" action="ppaction://media"/>
            <a:extLst>
              <a:ext uri="{FF2B5EF4-FFF2-40B4-BE49-F238E27FC236}">
                <a16:creationId xmlns:a16="http://schemas.microsoft.com/office/drawing/2014/main" id="{B4B7FF07-F02C-5EB6-F4E7-A7E734DE2541}"/>
              </a:ext>
            </a:extLst>
          </p:cNvPr>
          <p:cNvPicPr>
            <a:picLocks noGrp="1" noRot="1" noChangeAspect="1"/>
          </p:cNvPicPr>
          <p:nvPr>
            <p:ph idx="1"/>
            <a:videoFile r:link="rId1"/>
          </p:nvPr>
        </p:nvPicPr>
        <p:blipFill>
          <a:blip r:embed="rId3"/>
          <a:stretch>
            <a:fillRect/>
          </a:stretch>
        </p:blipFill>
        <p:spPr>
          <a:xfrm>
            <a:off x="1856014" y="1245983"/>
            <a:ext cx="7516586" cy="4246873"/>
          </a:xfrm>
          <a:prstGeom prst="rect">
            <a:avLst/>
          </a:prstGeom>
        </p:spPr>
      </p:pic>
    </p:spTree>
    <p:extLst>
      <p:ext uri="{BB962C8B-B14F-4D97-AF65-F5344CB8AC3E}">
        <p14:creationId xmlns:p14="http://schemas.microsoft.com/office/powerpoint/2010/main" val="2509058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4BF2D-21E7-43D9-85E9-95595A0BC5F5}"/>
              </a:ext>
            </a:extLst>
          </p:cNvPr>
          <p:cNvSpPr>
            <a:spLocks noGrp="1"/>
          </p:cNvSpPr>
          <p:nvPr>
            <p:ph type="title"/>
          </p:nvPr>
        </p:nvSpPr>
        <p:spPr>
          <a:xfrm>
            <a:off x="13898" y="171450"/>
            <a:ext cx="10515600" cy="1325563"/>
          </a:xfrm>
        </p:spPr>
        <p:txBody>
          <a:bodyPr/>
          <a:lstStyle/>
          <a:p>
            <a:r>
              <a:rPr lang="en-GB" b="1">
                <a:solidFill>
                  <a:schemeClr val="accent3">
                    <a:lumMod val="50000"/>
                  </a:schemeClr>
                </a:solidFill>
              </a:rPr>
              <a:t>Forbes Travel Guide</a:t>
            </a:r>
          </a:p>
        </p:txBody>
      </p:sp>
      <p:sp>
        <p:nvSpPr>
          <p:cNvPr id="5" name="Content Placeholder 4">
            <a:extLst>
              <a:ext uri="{FF2B5EF4-FFF2-40B4-BE49-F238E27FC236}">
                <a16:creationId xmlns:a16="http://schemas.microsoft.com/office/drawing/2014/main" id="{F7EEBC32-B4CD-74B3-2E30-7F674B135122}"/>
              </a:ext>
            </a:extLst>
          </p:cNvPr>
          <p:cNvSpPr>
            <a:spLocks noGrp="1"/>
          </p:cNvSpPr>
          <p:nvPr>
            <p:ph idx="1"/>
          </p:nvPr>
        </p:nvSpPr>
        <p:spPr>
          <a:xfrm>
            <a:off x="209550" y="1497013"/>
            <a:ext cx="10515600" cy="4351338"/>
          </a:xfrm>
        </p:spPr>
        <p:txBody>
          <a:bodyPr/>
          <a:lstStyle/>
          <a:p>
            <a:r>
              <a:rPr lang="en-GB">
                <a:hlinkClick r:id="rId2"/>
              </a:rPr>
              <a:t>https://www.forbestravelguide.com/</a:t>
            </a:r>
            <a:endParaRPr lang="en-GB"/>
          </a:p>
          <a:p>
            <a:endParaRPr lang="en-GB"/>
          </a:p>
        </p:txBody>
      </p:sp>
      <p:pic>
        <p:nvPicPr>
          <p:cNvPr id="6" name="Picture 5">
            <a:extLst>
              <a:ext uri="{FF2B5EF4-FFF2-40B4-BE49-F238E27FC236}">
                <a16:creationId xmlns:a16="http://schemas.microsoft.com/office/drawing/2014/main" id="{56267147-74EB-E8FB-8843-D1CF98711169}"/>
              </a:ext>
            </a:extLst>
          </p:cNvPr>
          <p:cNvPicPr>
            <a:picLocks noChangeAspect="1"/>
          </p:cNvPicPr>
          <p:nvPr/>
        </p:nvPicPr>
        <p:blipFill>
          <a:blip r:embed="rId3"/>
          <a:stretch>
            <a:fillRect/>
          </a:stretch>
        </p:blipFill>
        <p:spPr>
          <a:xfrm>
            <a:off x="9415076" y="268245"/>
            <a:ext cx="2228844" cy="641394"/>
          </a:xfrm>
          <a:prstGeom prst="rect">
            <a:avLst/>
          </a:prstGeom>
        </p:spPr>
      </p:pic>
      <p:pic>
        <p:nvPicPr>
          <p:cNvPr id="8" name="Picture 7">
            <a:extLst>
              <a:ext uri="{FF2B5EF4-FFF2-40B4-BE49-F238E27FC236}">
                <a16:creationId xmlns:a16="http://schemas.microsoft.com/office/drawing/2014/main" id="{C25B7E08-28F1-3F99-DCD5-FA18AB1B7E11}"/>
              </a:ext>
            </a:extLst>
          </p:cNvPr>
          <p:cNvPicPr>
            <a:picLocks noChangeAspect="1"/>
          </p:cNvPicPr>
          <p:nvPr/>
        </p:nvPicPr>
        <p:blipFill rotWithShape="1">
          <a:blip r:embed="rId4"/>
          <a:srcRect l="44394" t="1468" r="20522" b="68318"/>
          <a:stretch/>
        </p:blipFill>
        <p:spPr>
          <a:xfrm>
            <a:off x="1585519" y="2391530"/>
            <a:ext cx="6878973" cy="3380098"/>
          </a:xfrm>
          <a:prstGeom prst="rect">
            <a:avLst/>
          </a:prstGeom>
        </p:spPr>
      </p:pic>
    </p:spTree>
    <p:extLst>
      <p:ext uri="{BB962C8B-B14F-4D97-AF65-F5344CB8AC3E}">
        <p14:creationId xmlns:p14="http://schemas.microsoft.com/office/powerpoint/2010/main" val="5242233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2AC5B-D15E-467E-A976-1701288829C9}"/>
              </a:ext>
            </a:extLst>
          </p:cNvPr>
          <p:cNvSpPr>
            <a:spLocks noGrp="1"/>
          </p:cNvSpPr>
          <p:nvPr>
            <p:ph type="title"/>
          </p:nvPr>
        </p:nvSpPr>
        <p:spPr/>
        <p:txBody>
          <a:bodyPr/>
          <a:lstStyle/>
          <a:p>
            <a:r>
              <a:rPr lang="en-GB" b="1">
                <a:solidFill>
                  <a:schemeClr val="accent3">
                    <a:lumMod val="50000"/>
                  </a:schemeClr>
                </a:solidFill>
              </a:rPr>
              <a:t>Verifying Luxury</a:t>
            </a:r>
          </a:p>
        </p:txBody>
      </p:sp>
      <p:sp>
        <p:nvSpPr>
          <p:cNvPr id="3" name="Content Placeholder 2">
            <a:extLst>
              <a:ext uri="{FF2B5EF4-FFF2-40B4-BE49-F238E27FC236}">
                <a16:creationId xmlns:a16="http://schemas.microsoft.com/office/drawing/2014/main" id="{E6F329E8-C163-400D-AB4D-95FE32662CDE}"/>
              </a:ext>
            </a:extLst>
          </p:cNvPr>
          <p:cNvSpPr>
            <a:spLocks noGrp="1"/>
          </p:cNvSpPr>
          <p:nvPr>
            <p:ph idx="1"/>
          </p:nvPr>
        </p:nvSpPr>
        <p:spPr>
          <a:xfrm>
            <a:off x="170059" y="1518261"/>
            <a:ext cx="10329333" cy="3934179"/>
          </a:xfrm>
        </p:spPr>
        <p:txBody>
          <a:bodyPr/>
          <a:lstStyle/>
          <a:p>
            <a:r>
              <a:rPr lang="en-GB"/>
              <a:t>Training</a:t>
            </a:r>
          </a:p>
          <a:p>
            <a:r>
              <a:rPr lang="en-GB"/>
              <a:t>Quality Assessments – Rate 2,000 global hotels, restaurants &amp; Spa’s</a:t>
            </a:r>
          </a:p>
          <a:p>
            <a:r>
              <a:rPr lang="en-GB"/>
              <a:t>Global Partnerships - Annual Standards &amp; Benefits</a:t>
            </a:r>
          </a:p>
          <a:p>
            <a:r>
              <a:rPr lang="en-GB"/>
              <a:t>Custom Standards – Competitive Analysis</a:t>
            </a:r>
          </a:p>
        </p:txBody>
      </p:sp>
      <p:pic>
        <p:nvPicPr>
          <p:cNvPr id="4" name="Picture 3">
            <a:extLst>
              <a:ext uri="{FF2B5EF4-FFF2-40B4-BE49-F238E27FC236}">
                <a16:creationId xmlns:a16="http://schemas.microsoft.com/office/drawing/2014/main" id="{7E7E8474-ADEF-4DFB-8969-B49885A8F87D}"/>
              </a:ext>
            </a:extLst>
          </p:cNvPr>
          <p:cNvPicPr>
            <a:picLocks noChangeAspect="1"/>
          </p:cNvPicPr>
          <p:nvPr/>
        </p:nvPicPr>
        <p:blipFill>
          <a:blip r:embed="rId2"/>
          <a:stretch>
            <a:fillRect/>
          </a:stretch>
        </p:blipFill>
        <p:spPr>
          <a:xfrm>
            <a:off x="2115378" y="4428657"/>
            <a:ext cx="7961244" cy="1124779"/>
          </a:xfrm>
          <a:prstGeom prst="rect">
            <a:avLst/>
          </a:prstGeom>
        </p:spPr>
      </p:pic>
    </p:spTree>
    <p:extLst>
      <p:ext uri="{BB962C8B-B14F-4D97-AF65-F5344CB8AC3E}">
        <p14:creationId xmlns:p14="http://schemas.microsoft.com/office/powerpoint/2010/main" val="28227445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8E245-AD24-40FB-A690-8694D334D114}"/>
              </a:ext>
            </a:extLst>
          </p:cNvPr>
          <p:cNvSpPr>
            <a:spLocks noGrp="1"/>
          </p:cNvSpPr>
          <p:nvPr>
            <p:ph type="title"/>
          </p:nvPr>
        </p:nvSpPr>
        <p:spPr/>
        <p:txBody>
          <a:bodyPr/>
          <a:lstStyle/>
          <a:p>
            <a:r>
              <a:rPr lang="en-GB" b="1">
                <a:solidFill>
                  <a:schemeClr val="accent3">
                    <a:lumMod val="50000"/>
                  </a:schemeClr>
                </a:solidFill>
              </a:rPr>
              <a:t>Service Training</a:t>
            </a:r>
          </a:p>
        </p:txBody>
      </p:sp>
      <p:sp>
        <p:nvSpPr>
          <p:cNvPr id="3" name="Content Placeholder 2">
            <a:extLst>
              <a:ext uri="{FF2B5EF4-FFF2-40B4-BE49-F238E27FC236}">
                <a16:creationId xmlns:a16="http://schemas.microsoft.com/office/drawing/2014/main" id="{6698041E-BA36-40A1-8426-5D6C31438D18}"/>
              </a:ext>
            </a:extLst>
          </p:cNvPr>
          <p:cNvSpPr>
            <a:spLocks noGrp="1"/>
          </p:cNvSpPr>
          <p:nvPr>
            <p:ph idx="1"/>
          </p:nvPr>
        </p:nvSpPr>
        <p:spPr>
          <a:xfrm>
            <a:off x="526774" y="2556932"/>
            <a:ext cx="10369823" cy="3545694"/>
          </a:xfrm>
        </p:spPr>
        <p:txBody>
          <a:bodyPr/>
          <a:lstStyle/>
          <a:p>
            <a:r>
              <a:rPr lang="en-GB"/>
              <a:t>Virtual </a:t>
            </a:r>
          </a:p>
          <a:p>
            <a:r>
              <a:rPr lang="en-GB"/>
              <a:t>On Location</a:t>
            </a:r>
          </a:p>
          <a:p>
            <a:r>
              <a:rPr lang="en-GB"/>
              <a:t>Adapt to Needs</a:t>
            </a:r>
          </a:p>
          <a:p>
            <a:r>
              <a:rPr lang="en-GB"/>
              <a:t>Operational Frontline – Executive Strategic Leadership</a:t>
            </a:r>
          </a:p>
          <a:p>
            <a:r>
              <a:rPr lang="en-GB"/>
              <a:t>Training Tool Kits</a:t>
            </a:r>
          </a:p>
          <a:p>
            <a:pPr marL="0" indent="0">
              <a:buNone/>
            </a:pPr>
            <a:endParaRPr lang="en-GB"/>
          </a:p>
        </p:txBody>
      </p:sp>
      <p:pic>
        <p:nvPicPr>
          <p:cNvPr id="4" name="Picture 3">
            <a:extLst>
              <a:ext uri="{FF2B5EF4-FFF2-40B4-BE49-F238E27FC236}">
                <a16:creationId xmlns:a16="http://schemas.microsoft.com/office/drawing/2014/main" id="{10C37CDB-9D36-43EB-ADA3-2723A87CBDD5}"/>
              </a:ext>
            </a:extLst>
          </p:cNvPr>
          <p:cNvPicPr>
            <a:picLocks noChangeAspect="1"/>
          </p:cNvPicPr>
          <p:nvPr/>
        </p:nvPicPr>
        <p:blipFill>
          <a:blip r:embed="rId2"/>
          <a:stretch>
            <a:fillRect/>
          </a:stretch>
        </p:blipFill>
        <p:spPr>
          <a:xfrm>
            <a:off x="7535045" y="510919"/>
            <a:ext cx="3737112" cy="3409122"/>
          </a:xfrm>
          <a:prstGeom prst="rect">
            <a:avLst/>
          </a:prstGeom>
        </p:spPr>
      </p:pic>
    </p:spTree>
    <p:extLst>
      <p:ext uri="{BB962C8B-B14F-4D97-AF65-F5344CB8AC3E}">
        <p14:creationId xmlns:p14="http://schemas.microsoft.com/office/powerpoint/2010/main" val="25681565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DB3F7-C113-489B-9F4C-646059BC0F86}"/>
              </a:ext>
            </a:extLst>
          </p:cNvPr>
          <p:cNvSpPr>
            <a:spLocks noGrp="1"/>
          </p:cNvSpPr>
          <p:nvPr>
            <p:ph type="title"/>
          </p:nvPr>
        </p:nvSpPr>
        <p:spPr/>
        <p:txBody>
          <a:bodyPr/>
          <a:lstStyle/>
          <a:p>
            <a:r>
              <a:rPr lang="en-GB" b="1">
                <a:solidFill>
                  <a:schemeClr val="accent3">
                    <a:lumMod val="50000"/>
                  </a:schemeClr>
                </a:solidFill>
              </a:rPr>
              <a:t>Best Practice</a:t>
            </a:r>
          </a:p>
        </p:txBody>
      </p:sp>
      <p:sp>
        <p:nvSpPr>
          <p:cNvPr id="3" name="Content Placeholder 2">
            <a:extLst>
              <a:ext uri="{FF2B5EF4-FFF2-40B4-BE49-F238E27FC236}">
                <a16:creationId xmlns:a16="http://schemas.microsoft.com/office/drawing/2014/main" id="{491E3166-7253-4D15-B218-7DDFBC22FA02}"/>
              </a:ext>
            </a:extLst>
          </p:cNvPr>
          <p:cNvSpPr>
            <a:spLocks noGrp="1"/>
          </p:cNvSpPr>
          <p:nvPr>
            <p:ph idx="1"/>
          </p:nvPr>
        </p:nvSpPr>
        <p:spPr>
          <a:xfrm>
            <a:off x="337458" y="1619753"/>
            <a:ext cx="9601196" cy="3815646"/>
          </a:xfrm>
        </p:spPr>
        <p:txBody>
          <a:bodyPr>
            <a:normAutofit lnSpcReduction="10000"/>
          </a:bodyPr>
          <a:lstStyle/>
          <a:p>
            <a:r>
              <a:rPr lang="en-GB"/>
              <a:t>Service Excellence</a:t>
            </a:r>
          </a:p>
          <a:p>
            <a:r>
              <a:rPr lang="en-GB"/>
              <a:t>Luxury</a:t>
            </a:r>
          </a:p>
          <a:p>
            <a:r>
              <a:rPr lang="en-GB"/>
              <a:t>Guest Safety</a:t>
            </a:r>
          </a:p>
          <a:p>
            <a:r>
              <a:rPr lang="en-GB"/>
              <a:t>Guest Loyalty</a:t>
            </a:r>
          </a:p>
          <a:p>
            <a:r>
              <a:rPr lang="en-GB"/>
              <a:t>Experience</a:t>
            </a:r>
          </a:p>
          <a:p>
            <a:r>
              <a:rPr lang="en-GB"/>
              <a:t>Authenticity</a:t>
            </a:r>
          </a:p>
          <a:p>
            <a:r>
              <a:rPr lang="en-GB"/>
              <a:t>Immersion</a:t>
            </a:r>
          </a:p>
          <a:p>
            <a:r>
              <a:rPr lang="en-GB"/>
              <a:t>Personalisation</a:t>
            </a:r>
          </a:p>
        </p:txBody>
      </p:sp>
      <p:pic>
        <p:nvPicPr>
          <p:cNvPr id="5" name="Picture 4">
            <a:extLst>
              <a:ext uri="{FF2B5EF4-FFF2-40B4-BE49-F238E27FC236}">
                <a16:creationId xmlns:a16="http://schemas.microsoft.com/office/drawing/2014/main" id="{C36D63FF-2CC3-463D-846B-FA4C049EF850}"/>
              </a:ext>
            </a:extLst>
          </p:cNvPr>
          <p:cNvPicPr>
            <a:picLocks noChangeAspect="1"/>
          </p:cNvPicPr>
          <p:nvPr/>
        </p:nvPicPr>
        <p:blipFill>
          <a:blip r:embed="rId2"/>
          <a:stretch>
            <a:fillRect/>
          </a:stretch>
        </p:blipFill>
        <p:spPr>
          <a:xfrm>
            <a:off x="5448064" y="2854790"/>
            <a:ext cx="6132442" cy="1589893"/>
          </a:xfrm>
          <a:prstGeom prst="rect">
            <a:avLst/>
          </a:prstGeom>
        </p:spPr>
      </p:pic>
    </p:spTree>
    <p:extLst>
      <p:ext uri="{BB962C8B-B14F-4D97-AF65-F5344CB8AC3E}">
        <p14:creationId xmlns:p14="http://schemas.microsoft.com/office/powerpoint/2010/main" val="2902840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5D3AB-E2EF-4043-85DE-AC6C6026CEA7}"/>
              </a:ext>
            </a:extLst>
          </p:cNvPr>
          <p:cNvSpPr>
            <a:spLocks noGrp="1"/>
          </p:cNvSpPr>
          <p:nvPr>
            <p:ph type="title"/>
          </p:nvPr>
        </p:nvSpPr>
        <p:spPr/>
        <p:txBody>
          <a:bodyPr/>
          <a:lstStyle/>
          <a:p>
            <a:r>
              <a:rPr lang="en-GB" b="1">
                <a:solidFill>
                  <a:schemeClr val="accent3">
                    <a:lumMod val="50000"/>
                  </a:schemeClr>
                </a:solidFill>
              </a:rPr>
              <a:t>Training Excellence</a:t>
            </a:r>
          </a:p>
        </p:txBody>
      </p:sp>
      <p:sp>
        <p:nvSpPr>
          <p:cNvPr id="3" name="Content Placeholder 2">
            <a:extLst>
              <a:ext uri="{FF2B5EF4-FFF2-40B4-BE49-F238E27FC236}">
                <a16:creationId xmlns:a16="http://schemas.microsoft.com/office/drawing/2014/main" id="{A7CC8B0A-77A2-44B6-81B6-43B9B3967592}"/>
              </a:ext>
            </a:extLst>
          </p:cNvPr>
          <p:cNvSpPr>
            <a:spLocks noGrp="1"/>
          </p:cNvSpPr>
          <p:nvPr>
            <p:ph idx="1"/>
          </p:nvPr>
        </p:nvSpPr>
        <p:spPr/>
        <p:txBody>
          <a:bodyPr/>
          <a:lstStyle/>
          <a:p>
            <a:r>
              <a:rPr lang="en-GB"/>
              <a:t>Knowledge</a:t>
            </a:r>
          </a:p>
          <a:p>
            <a:r>
              <a:rPr lang="en-GB"/>
              <a:t>Golden Nugget</a:t>
            </a:r>
          </a:p>
          <a:p>
            <a:r>
              <a:rPr lang="en-GB"/>
              <a:t>Guest Interaction</a:t>
            </a:r>
          </a:p>
          <a:p>
            <a:r>
              <a:rPr lang="en-GB"/>
              <a:t>Guest Needs</a:t>
            </a:r>
          </a:p>
          <a:p>
            <a:r>
              <a:rPr lang="en-GB"/>
              <a:t>Personalise</a:t>
            </a:r>
          </a:p>
          <a:p>
            <a:r>
              <a:rPr lang="en-GB"/>
              <a:t>Attitude</a:t>
            </a:r>
          </a:p>
        </p:txBody>
      </p:sp>
      <p:pic>
        <p:nvPicPr>
          <p:cNvPr id="4" name="Picture 3">
            <a:extLst>
              <a:ext uri="{FF2B5EF4-FFF2-40B4-BE49-F238E27FC236}">
                <a16:creationId xmlns:a16="http://schemas.microsoft.com/office/drawing/2014/main" id="{D7530C32-7FDD-4F83-BBE3-C5F7A2652D24}"/>
              </a:ext>
            </a:extLst>
          </p:cNvPr>
          <p:cNvPicPr>
            <a:picLocks noChangeAspect="1"/>
          </p:cNvPicPr>
          <p:nvPr/>
        </p:nvPicPr>
        <p:blipFill>
          <a:blip r:embed="rId2"/>
          <a:stretch>
            <a:fillRect/>
          </a:stretch>
        </p:blipFill>
        <p:spPr>
          <a:xfrm>
            <a:off x="4999382" y="2745409"/>
            <a:ext cx="4820478" cy="2941982"/>
          </a:xfrm>
          <a:prstGeom prst="rect">
            <a:avLst/>
          </a:prstGeom>
        </p:spPr>
      </p:pic>
    </p:spTree>
    <p:extLst>
      <p:ext uri="{BB962C8B-B14F-4D97-AF65-F5344CB8AC3E}">
        <p14:creationId xmlns:p14="http://schemas.microsoft.com/office/powerpoint/2010/main" val="905503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E8A30-8608-4BE0-86E5-D40FB0777FE8}"/>
              </a:ext>
            </a:extLst>
          </p:cNvPr>
          <p:cNvSpPr>
            <a:spLocks noGrp="1"/>
          </p:cNvSpPr>
          <p:nvPr>
            <p:ph type="title"/>
          </p:nvPr>
        </p:nvSpPr>
        <p:spPr>
          <a:xfrm>
            <a:off x="146957" y="46037"/>
            <a:ext cx="10515600" cy="1325563"/>
          </a:xfrm>
        </p:spPr>
        <p:txBody>
          <a:bodyPr/>
          <a:lstStyle/>
          <a:p>
            <a:r>
              <a:rPr lang="en-GB" b="1">
                <a:solidFill>
                  <a:schemeClr val="accent3">
                    <a:lumMod val="50000"/>
                  </a:schemeClr>
                </a:solidFill>
              </a:rPr>
              <a:t>Seamless Onboarding</a:t>
            </a:r>
          </a:p>
        </p:txBody>
      </p:sp>
      <p:sp>
        <p:nvSpPr>
          <p:cNvPr id="3" name="Content Placeholder 2">
            <a:extLst>
              <a:ext uri="{FF2B5EF4-FFF2-40B4-BE49-F238E27FC236}">
                <a16:creationId xmlns:a16="http://schemas.microsoft.com/office/drawing/2014/main" id="{7B02200B-5C64-4A34-9767-82092B3EB786}"/>
              </a:ext>
            </a:extLst>
          </p:cNvPr>
          <p:cNvSpPr>
            <a:spLocks noGrp="1"/>
          </p:cNvSpPr>
          <p:nvPr>
            <p:ph idx="1"/>
          </p:nvPr>
        </p:nvSpPr>
        <p:spPr>
          <a:xfrm>
            <a:off x="239487" y="1653821"/>
            <a:ext cx="9601196" cy="3832579"/>
          </a:xfrm>
        </p:spPr>
        <p:txBody>
          <a:bodyPr>
            <a:normAutofit fontScale="92500" lnSpcReduction="20000"/>
          </a:bodyPr>
          <a:lstStyle/>
          <a:p>
            <a:r>
              <a:rPr lang="en-GB"/>
              <a:t>Orientation</a:t>
            </a:r>
          </a:p>
          <a:p>
            <a:r>
              <a:rPr lang="en-GB"/>
              <a:t>Implementation – Challenge &amp; Solution</a:t>
            </a:r>
          </a:p>
          <a:p>
            <a:r>
              <a:rPr lang="en-GB"/>
              <a:t>Personalised Learning</a:t>
            </a:r>
          </a:p>
          <a:p>
            <a:r>
              <a:rPr lang="en-GB"/>
              <a:t>Group Hierarchy</a:t>
            </a:r>
          </a:p>
          <a:p>
            <a:r>
              <a:rPr lang="en-GB"/>
              <a:t>Operational Roll Out</a:t>
            </a:r>
          </a:p>
          <a:p>
            <a:r>
              <a:rPr lang="en-GB"/>
              <a:t>Enterprise</a:t>
            </a:r>
          </a:p>
          <a:p>
            <a:r>
              <a:rPr lang="en-GB"/>
              <a:t>Empowerment</a:t>
            </a:r>
          </a:p>
          <a:p>
            <a:r>
              <a:rPr lang="en-GB"/>
              <a:t>Culturally Relevant </a:t>
            </a:r>
          </a:p>
          <a:p>
            <a:r>
              <a:rPr lang="en-GB"/>
              <a:t>Customization – Unique to the Business</a:t>
            </a:r>
          </a:p>
          <a:p>
            <a:endParaRPr lang="en-GB"/>
          </a:p>
        </p:txBody>
      </p:sp>
      <p:pic>
        <p:nvPicPr>
          <p:cNvPr id="4" name="Picture 3">
            <a:extLst>
              <a:ext uri="{FF2B5EF4-FFF2-40B4-BE49-F238E27FC236}">
                <a16:creationId xmlns:a16="http://schemas.microsoft.com/office/drawing/2014/main" id="{586C06A6-503B-4652-BD00-CA86A0D85B4C}"/>
              </a:ext>
            </a:extLst>
          </p:cNvPr>
          <p:cNvPicPr>
            <a:picLocks noChangeAspect="1"/>
          </p:cNvPicPr>
          <p:nvPr/>
        </p:nvPicPr>
        <p:blipFill>
          <a:blip r:embed="rId2"/>
          <a:stretch>
            <a:fillRect/>
          </a:stretch>
        </p:blipFill>
        <p:spPr>
          <a:xfrm>
            <a:off x="6599583" y="2941983"/>
            <a:ext cx="4562060" cy="2544417"/>
          </a:xfrm>
          <a:prstGeom prst="rect">
            <a:avLst/>
          </a:prstGeom>
        </p:spPr>
      </p:pic>
    </p:spTree>
    <p:extLst>
      <p:ext uri="{BB962C8B-B14F-4D97-AF65-F5344CB8AC3E}">
        <p14:creationId xmlns:p14="http://schemas.microsoft.com/office/powerpoint/2010/main" val="1031999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252B5-1F5C-4B75-817F-E3A4BD6B2F7B}"/>
              </a:ext>
            </a:extLst>
          </p:cNvPr>
          <p:cNvSpPr>
            <a:spLocks noGrp="1"/>
          </p:cNvSpPr>
          <p:nvPr>
            <p:ph type="title"/>
          </p:nvPr>
        </p:nvSpPr>
        <p:spPr/>
        <p:txBody>
          <a:bodyPr/>
          <a:lstStyle/>
          <a:p>
            <a:r>
              <a:rPr lang="en-GB" b="1">
                <a:solidFill>
                  <a:schemeClr val="accent3">
                    <a:lumMod val="50000"/>
                  </a:schemeClr>
                </a:solidFill>
              </a:rPr>
              <a:t>What Makes 5 Star?</a:t>
            </a:r>
          </a:p>
        </p:txBody>
      </p:sp>
      <p:sp>
        <p:nvSpPr>
          <p:cNvPr id="3" name="Content Placeholder 2">
            <a:extLst>
              <a:ext uri="{FF2B5EF4-FFF2-40B4-BE49-F238E27FC236}">
                <a16:creationId xmlns:a16="http://schemas.microsoft.com/office/drawing/2014/main" id="{BFA3DE93-114E-4D3E-88AC-2D1F3F4B94D0}"/>
              </a:ext>
            </a:extLst>
          </p:cNvPr>
          <p:cNvSpPr>
            <a:spLocks noGrp="1"/>
          </p:cNvSpPr>
          <p:nvPr>
            <p:ph idx="1"/>
          </p:nvPr>
        </p:nvSpPr>
        <p:spPr>
          <a:xfrm>
            <a:off x="348344" y="1597377"/>
            <a:ext cx="9601196" cy="3663246"/>
          </a:xfrm>
        </p:spPr>
        <p:txBody>
          <a:bodyPr>
            <a:normAutofit fontScale="92500" lnSpcReduction="10000"/>
          </a:bodyPr>
          <a:lstStyle/>
          <a:p>
            <a:r>
              <a:rPr lang="en-GB"/>
              <a:t>900 + Standards!</a:t>
            </a:r>
          </a:p>
          <a:p>
            <a:r>
              <a:rPr lang="en-GB"/>
              <a:t>Beautiful Beds</a:t>
            </a:r>
          </a:p>
          <a:p>
            <a:r>
              <a:rPr lang="en-GB"/>
              <a:t>Distinctive Drinks</a:t>
            </a:r>
          </a:p>
          <a:p>
            <a:r>
              <a:rPr lang="en-GB"/>
              <a:t>Supreme Service</a:t>
            </a:r>
          </a:p>
          <a:p>
            <a:r>
              <a:rPr lang="en-GB"/>
              <a:t>Memorable Meals</a:t>
            </a:r>
          </a:p>
          <a:p>
            <a:r>
              <a:rPr lang="en-GB"/>
              <a:t>Helpful Housekeeping</a:t>
            </a:r>
          </a:p>
          <a:p>
            <a:r>
              <a:rPr lang="en-GB"/>
              <a:t>Genuine Interest</a:t>
            </a:r>
          </a:p>
          <a:p>
            <a:r>
              <a:rPr lang="en-GB"/>
              <a:t>Exceeding Expectations</a:t>
            </a:r>
          </a:p>
        </p:txBody>
      </p:sp>
      <p:pic>
        <p:nvPicPr>
          <p:cNvPr id="4" name="Picture 3">
            <a:extLst>
              <a:ext uri="{FF2B5EF4-FFF2-40B4-BE49-F238E27FC236}">
                <a16:creationId xmlns:a16="http://schemas.microsoft.com/office/drawing/2014/main" id="{BA3750DF-386A-462C-90CE-2228F8125A05}"/>
              </a:ext>
            </a:extLst>
          </p:cNvPr>
          <p:cNvPicPr>
            <a:picLocks noChangeAspect="1"/>
          </p:cNvPicPr>
          <p:nvPr/>
        </p:nvPicPr>
        <p:blipFill>
          <a:blip r:embed="rId2"/>
          <a:stretch>
            <a:fillRect/>
          </a:stretch>
        </p:blipFill>
        <p:spPr>
          <a:xfrm>
            <a:off x="6195392" y="1635882"/>
            <a:ext cx="5158408" cy="3200400"/>
          </a:xfrm>
          <a:prstGeom prst="rect">
            <a:avLst/>
          </a:prstGeom>
        </p:spPr>
      </p:pic>
    </p:spTree>
    <p:extLst>
      <p:ext uri="{BB962C8B-B14F-4D97-AF65-F5344CB8AC3E}">
        <p14:creationId xmlns:p14="http://schemas.microsoft.com/office/powerpoint/2010/main" val="6242993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85DA2-AF2B-428D-9B5A-24E0E872344C}"/>
              </a:ext>
            </a:extLst>
          </p:cNvPr>
          <p:cNvSpPr>
            <a:spLocks noGrp="1"/>
          </p:cNvSpPr>
          <p:nvPr>
            <p:ph type="title"/>
          </p:nvPr>
        </p:nvSpPr>
        <p:spPr/>
        <p:txBody>
          <a:bodyPr>
            <a:normAutofit/>
          </a:bodyPr>
          <a:lstStyle/>
          <a:p>
            <a:r>
              <a:rPr lang="en-GB" sz="7200" b="1">
                <a:solidFill>
                  <a:schemeClr val="accent3">
                    <a:lumMod val="50000"/>
                  </a:schemeClr>
                </a:solidFill>
              </a:rPr>
              <a:t>Malta</a:t>
            </a:r>
          </a:p>
        </p:txBody>
      </p:sp>
      <p:pic>
        <p:nvPicPr>
          <p:cNvPr id="4" name="Content Placeholder 3">
            <a:extLst>
              <a:ext uri="{FF2B5EF4-FFF2-40B4-BE49-F238E27FC236}">
                <a16:creationId xmlns:a16="http://schemas.microsoft.com/office/drawing/2014/main" id="{620ACFD1-6DA0-4A2A-9C98-C65F70F871D7}"/>
              </a:ext>
            </a:extLst>
          </p:cNvPr>
          <p:cNvPicPr>
            <a:picLocks noGrp="1" noChangeAspect="1"/>
          </p:cNvPicPr>
          <p:nvPr>
            <p:ph idx="1"/>
          </p:nvPr>
        </p:nvPicPr>
        <p:blipFill>
          <a:blip r:embed="rId2"/>
          <a:stretch>
            <a:fillRect/>
          </a:stretch>
        </p:blipFill>
        <p:spPr>
          <a:xfrm>
            <a:off x="696685" y="3902582"/>
            <a:ext cx="10515600" cy="1569024"/>
          </a:xfrm>
          <a:prstGeom prst="rect">
            <a:avLst/>
          </a:prstGeom>
        </p:spPr>
      </p:pic>
      <p:sp>
        <p:nvSpPr>
          <p:cNvPr id="6" name="TextBox 5">
            <a:extLst>
              <a:ext uri="{FF2B5EF4-FFF2-40B4-BE49-F238E27FC236}">
                <a16:creationId xmlns:a16="http://schemas.microsoft.com/office/drawing/2014/main" id="{9AA3C008-5E7D-4B4D-A869-CC10062D72B5}"/>
              </a:ext>
            </a:extLst>
          </p:cNvPr>
          <p:cNvSpPr txBox="1"/>
          <p:nvPr/>
        </p:nvSpPr>
        <p:spPr>
          <a:xfrm>
            <a:off x="3462485" y="1130296"/>
            <a:ext cx="6097656" cy="2646878"/>
          </a:xfrm>
          <a:prstGeom prst="rect">
            <a:avLst/>
          </a:prstGeom>
          <a:noFill/>
        </p:spPr>
        <p:txBody>
          <a:bodyPr wrap="square">
            <a:spAutoFit/>
          </a:bodyPr>
          <a:lstStyle/>
          <a:p>
            <a:pPr algn="ctr"/>
            <a:r>
              <a:rPr lang="en-GB" sz="2800" b="1" i="0">
                <a:solidFill>
                  <a:schemeClr val="accent3">
                    <a:lumMod val="50000"/>
                  </a:schemeClr>
                </a:solidFill>
                <a:effectLst/>
                <a:latin typeface="Work Sans" panose="020B0604020202020204" pitchFamily="2" charset="0"/>
              </a:rPr>
              <a:t>Setting Malta as a Quality Tourism Destination</a:t>
            </a:r>
            <a:endParaRPr lang="en-GB" sz="2800" b="0" i="0">
              <a:solidFill>
                <a:schemeClr val="accent3">
                  <a:lumMod val="50000"/>
                </a:schemeClr>
              </a:solidFill>
              <a:effectLst/>
              <a:latin typeface="Work Sans" panose="020B0604020202020204" pitchFamily="2" charset="0"/>
            </a:endParaRPr>
          </a:p>
          <a:p>
            <a:pPr algn="ctr"/>
            <a:r>
              <a:rPr lang="en-GB" sz="2800" b="1" i="0">
                <a:solidFill>
                  <a:schemeClr val="accent3">
                    <a:lumMod val="50000"/>
                  </a:schemeClr>
                </a:solidFill>
                <a:effectLst/>
                <a:latin typeface="Work Sans" panose="020B0604020202020204" pitchFamily="2" charset="0"/>
              </a:rPr>
              <a:t>in partnership with Forbes Travel Guide</a:t>
            </a:r>
          </a:p>
          <a:p>
            <a:pPr algn="ctr"/>
            <a:endParaRPr lang="en-GB" b="1" i="0">
              <a:solidFill>
                <a:srgbClr val="333333"/>
              </a:solidFill>
              <a:effectLst/>
              <a:latin typeface="Work Sans" panose="020B0604020202020204" pitchFamily="2" charset="0"/>
            </a:endParaRPr>
          </a:p>
          <a:p>
            <a:pPr algn="ctr"/>
            <a:endParaRPr lang="en-GB" b="1">
              <a:solidFill>
                <a:srgbClr val="333333"/>
              </a:solidFill>
              <a:latin typeface="Work Sans" panose="020B0604020202020204" pitchFamily="2" charset="0"/>
            </a:endParaRPr>
          </a:p>
          <a:p>
            <a:pPr algn="ctr"/>
            <a:endParaRPr lang="en-GB" b="0" i="0">
              <a:solidFill>
                <a:schemeClr val="accent3">
                  <a:lumMod val="50000"/>
                </a:schemeClr>
              </a:solidFill>
              <a:effectLst/>
              <a:latin typeface="Work Sans" panose="020B0604020202020204" pitchFamily="2" charset="0"/>
            </a:endParaRPr>
          </a:p>
        </p:txBody>
      </p:sp>
    </p:spTree>
    <p:extLst>
      <p:ext uri="{BB962C8B-B14F-4D97-AF65-F5344CB8AC3E}">
        <p14:creationId xmlns:p14="http://schemas.microsoft.com/office/powerpoint/2010/main" val="21024916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A0CE-B92A-4BEE-BD49-0C50AE082F23}"/>
              </a:ext>
            </a:extLst>
          </p:cNvPr>
          <p:cNvSpPr>
            <a:spLocks noGrp="1"/>
          </p:cNvSpPr>
          <p:nvPr>
            <p:ph type="title"/>
          </p:nvPr>
        </p:nvSpPr>
        <p:spPr>
          <a:xfrm>
            <a:off x="68690" y="175382"/>
            <a:ext cx="3932237" cy="736979"/>
          </a:xfrm>
        </p:spPr>
        <p:txBody>
          <a:bodyPr anchor="b">
            <a:normAutofit/>
          </a:bodyPr>
          <a:lstStyle/>
          <a:p>
            <a:r>
              <a:rPr lang="en-GB" b="1"/>
              <a:t>MALTA</a:t>
            </a:r>
          </a:p>
        </p:txBody>
      </p:sp>
      <p:pic>
        <p:nvPicPr>
          <p:cNvPr id="4" name="Picture 3">
            <a:extLst>
              <a:ext uri="{FF2B5EF4-FFF2-40B4-BE49-F238E27FC236}">
                <a16:creationId xmlns:a16="http://schemas.microsoft.com/office/drawing/2014/main" id="{FD2679DB-AC5C-AA42-B18B-9C1159E65493}"/>
              </a:ext>
            </a:extLst>
          </p:cNvPr>
          <p:cNvPicPr>
            <a:picLocks noChangeAspect="1"/>
          </p:cNvPicPr>
          <p:nvPr/>
        </p:nvPicPr>
        <p:blipFill rotWithShape="1">
          <a:blip r:embed="rId2"/>
          <a:srcRect r="15463" b="-2"/>
          <a:stretch/>
        </p:blipFill>
        <p:spPr>
          <a:xfrm>
            <a:off x="6767127" y="1074889"/>
            <a:ext cx="5127347" cy="4048600"/>
          </a:xfrm>
          <a:prstGeom prst="rect">
            <a:avLst/>
          </a:prstGeom>
          <a:noFill/>
        </p:spPr>
      </p:pic>
      <p:sp>
        <p:nvSpPr>
          <p:cNvPr id="3" name="Content Placeholder 2">
            <a:extLst>
              <a:ext uri="{FF2B5EF4-FFF2-40B4-BE49-F238E27FC236}">
                <a16:creationId xmlns:a16="http://schemas.microsoft.com/office/drawing/2014/main" id="{44B6FFBB-9053-45C0-984A-A48B847B5745}"/>
              </a:ext>
            </a:extLst>
          </p:cNvPr>
          <p:cNvSpPr>
            <a:spLocks noGrp="1"/>
          </p:cNvSpPr>
          <p:nvPr>
            <p:ph type="body" sz="half" idx="2"/>
          </p:nvPr>
        </p:nvSpPr>
        <p:spPr>
          <a:xfrm>
            <a:off x="110925" y="1074889"/>
            <a:ext cx="6656202" cy="4698113"/>
          </a:xfrm>
        </p:spPr>
        <p:txBody>
          <a:bodyPr>
            <a:normAutofit/>
          </a:bodyPr>
          <a:lstStyle/>
          <a:p>
            <a:r>
              <a:rPr lang="en-GB" sz="2100" i="0">
                <a:effectLst/>
              </a:rPr>
              <a:t>After pandemic, the Malta Hotels and Restaurants Association, the Ministry of Tourism, and the Malta Tourism Authority coordinated effort to ensure that the Maltese hospitality sector safe and prepared to welcome and service the most discerning tourists. </a:t>
            </a:r>
          </a:p>
          <a:p>
            <a:r>
              <a:rPr lang="en-GB" sz="2100" i="0">
                <a:effectLst/>
              </a:rPr>
              <a:t>Team of experts facilitated by the Mediterranean Tourism Foundation developed the STAR Journey initiative, a comprehensive quality programme which aims to set Malta as an In-Partnership Forbes Travel Guide Destination with a focus on Service Excellence and Safety – a FIRST in the world.</a:t>
            </a:r>
          </a:p>
          <a:p>
            <a:r>
              <a:rPr lang="en-GB" sz="2100" i="0">
                <a:effectLst/>
                <a:hlinkClick r:id="rId3"/>
              </a:rPr>
              <a:t>https://winning.training/star-journey</a:t>
            </a:r>
            <a:endParaRPr lang="en-GB" sz="2100" i="0">
              <a:effectLst/>
            </a:endParaRPr>
          </a:p>
          <a:p>
            <a:endParaRPr lang="en-GB" sz="1400" i="0">
              <a:effectLst/>
            </a:endParaRPr>
          </a:p>
          <a:p>
            <a:endParaRPr lang="en-GB" sz="1400"/>
          </a:p>
          <a:p>
            <a:endParaRPr lang="en-GB" sz="1400" b="1"/>
          </a:p>
        </p:txBody>
      </p:sp>
    </p:spTree>
    <p:extLst>
      <p:ext uri="{BB962C8B-B14F-4D97-AF65-F5344CB8AC3E}">
        <p14:creationId xmlns:p14="http://schemas.microsoft.com/office/powerpoint/2010/main" val="22855948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C58BE-4DC4-4271-8C2A-F04921F65041}"/>
              </a:ext>
            </a:extLst>
          </p:cNvPr>
          <p:cNvSpPr>
            <a:spLocks noGrp="1"/>
          </p:cNvSpPr>
          <p:nvPr>
            <p:ph type="title"/>
          </p:nvPr>
        </p:nvSpPr>
        <p:spPr>
          <a:xfrm>
            <a:off x="114338" y="118066"/>
            <a:ext cx="11063110" cy="1303867"/>
          </a:xfrm>
        </p:spPr>
        <p:txBody>
          <a:bodyPr>
            <a:normAutofit/>
          </a:bodyPr>
          <a:lstStyle/>
          <a:p>
            <a:r>
              <a:rPr kumimoji="0" lang="en-GB" sz="3200" b="1" i="0" u="none" strike="noStrike" kern="1200" cap="none" spc="0" normalizeH="0" baseline="0" noProof="0">
                <a:ln>
                  <a:noFill/>
                </a:ln>
                <a:solidFill>
                  <a:schemeClr val="accent3">
                    <a:lumMod val="50000"/>
                  </a:schemeClr>
                </a:solidFill>
                <a:effectLst/>
                <a:uLnTx/>
                <a:uFillTx/>
                <a:latin typeface="Calibri" panose="020F0502020204030204" pitchFamily="34" charset="0"/>
                <a:ea typeface="+mn-ea"/>
                <a:cs typeface="+mn-cs"/>
              </a:rPr>
              <a:t>MALTA</a:t>
            </a:r>
            <a:r>
              <a:rPr kumimoji="0" lang="en-GB" sz="32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t> - The </a:t>
            </a:r>
            <a:r>
              <a:rPr kumimoji="0" lang="en-GB" sz="3200" b="1" i="0" u="none" strike="noStrike" kern="1200" cap="none" spc="0" normalizeH="0" baseline="0" noProof="0">
                <a:ln>
                  <a:noFill/>
                </a:ln>
                <a:solidFill>
                  <a:srgbClr val="000000"/>
                </a:solidFill>
                <a:effectLst/>
                <a:uLnTx/>
                <a:uFillTx/>
                <a:latin typeface="Calibri" panose="020F0502020204030204" pitchFamily="34" charset="0"/>
                <a:ea typeface="+mn-ea"/>
                <a:cs typeface="+mn-cs"/>
              </a:rPr>
              <a:t>STAR Journey</a:t>
            </a:r>
            <a:r>
              <a:rPr kumimoji="0" lang="en-GB" sz="32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t> </a:t>
            </a:r>
            <a:r>
              <a:rPr kumimoji="0" lang="en-GB" sz="3200" b="1" i="0" u="none" strike="noStrike" kern="1200" cap="none" spc="0" normalizeH="0" baseline="0" noProof="0">
                <a:ln>
                  <a:noFill/>
                </a:ln>
                <a:solidFill>
                  <a:srgbClr val="000000"/>
                </a:solidFill>
                <a:effectLst/>
                <a:uLnTx/>
                <a:uFillTx/>
                <a:latin typeface="Calibri" panose="020F0502020204030204" pitchFamily="34" charset="0"/>
                <a:ea typeface="+mn-ea"/>
                <a:cs typeface="+mn-cs"/>
              </a:rPr>
              <a:t>powered by Forbes Travel Guide</a:t>
            </a:r>
            <a:r>
              <a:rPr kumimoji="0" lang="en-GB" sz="3200" b="0" i="0" u="none" strike="noStrike" kern="1200" cap="none" spc="0" normalizeH="0" baseline="0" noProof="0">
                <a:ln>
                  <a:noFill/>
                </a:ln>
                <a:solidFill>
                  <a:srgbClr val="000000"/>
                </a:solidFill>
                <a:effectLst/>
                <a:uLnTx/>
                <a:uFillTx/>
                <a:latin typeface="Calibri" panose="020F0502020204030204" pitchFamily="34" charset="0"/>
                <a:ea typeface="+mn-ea"/>
                <a:cs typeface="+mn-cs"/>
              </a:rPr>
              <a:t> </a:t>
            </a:r>
            <a:endParaRPr lang="en-GB" sz="3200"/>
          </a:p>
        </p:txBody>
      </p:sp>
      <p:sp>
        <p:nvSpPr>
          <p:cNvPr id="3" name="Content Placeholder 2">
            <a:extLst>
              <a:ext uri="{FF2B5EF4-FFF2-40B4-BE49-F238E27FC236}">
                <a16:creationId xmlns:a16="http://schemas.microsoft.com/office/drawing/2014/main" id="{4DABBE46-473C-41A0-93A2-2EDAFD289D56}"/>
              </a:ext>
            </a:extLst>
          </p:cNvPr>
          <p:cNvSpPr>
            <a:spLocks noGrp="1"/>
          </p:cNvSpPr>
          <p:nvPr>
            <p:ph idx="1"/>
          </p:nvPr>
        </p:nvSpPr>
        <p:spPr>
          <a:xfrm>
            <a:off x="152666" y="1219341"/>
            <a:ext cx="11063110" cy="5050305"/>
          </a:xfrm>
        </p:spPr>
        <p:txBody>
          <a:bodyPr>
            <a:normAutofit fontScale="47500" lnSpcReduction="20000"/>
          </a:bodyPr>
          <a:lstStyle/>
          <a:p>
            <a:pPr algn="l">
              <a:lnSpc>
                <a:spcPct val="120000"/>
              </a:lnSpc>
            </a:pPr>
            <a:r>
              <a:rPr lang="en-GB" sz="4000">
                <a:solidFill>
                  <a:schemeClr val="accent3">
                    <a:lumMod val="50000"/>
                  </a:schemeClr>
                </a:solidFill>
              </a:rPr>
              <a:t>A</a:t>
            </a:r>
            <a:r>
              <a:rPr lang="en-GB" sz="4000" i="0">
                <a:solidFill>
                  <a:schemeClr val="accent3">
                    <a:lumMod val="50000"/>
                  </a:schemeClr>
                </a:solidFill>
                <a:effectLst/>
              </a:rPr>
              <a:t>ims to promote:</a:t>
            </a:r>
          </a:p>
          <a:p>
            <a:pPr algn="l">
              <a:lnSpc>
                <a:spcPct val="120000"/>
              </a:lnSpc>
            </a:pPr>
            <a:r>
              <a:rPr lang="en-GB" sz="4000" b="1" i="0">
                <a:solidFill>
                  <a:schemeClr val="accent3">
                    <a:lumMod val="50000"/>
                  </a:schemeClr>
                </a:solidFill>
                <a:effectLst/>
              </a:rPr>
              <a:t>SAFETY </a:t>
            </a:r>
            <a:r>
              <a:rPr lang="en-GB" sz="4000" i="0">
                <a:solidFill>
                  <a:schemeClr val="accent3">
                    <a:lumMod val="50000"/>
                  </a:schemeClr>
                </a:solidFill>
                <a:effectLst/>
              </a:rPr>
              <a:t>- If you are a hotel (5, 4, 3, 2 and boutique hotels) and wish to demonstrate to guests your commitment in ensuring a safe environment whilst staying at your hotel, you can have access to a health security platform that allows you to put to record your efforts in adhering to protocols and accordingly earn a VERIFIED badge with Forbes Travel Guide. </a:t>
            </a:r>
          </a:p>
          <a:p>
            <a:pPr algn="l">
              <a:lnSpc>
                <a:spcPct val="120000"/>
              </a:lnSpc>
            </a:pPr>
            <a:endParaRPr lang="en-GB" sz="4000" i="0">
              <a:solidFill>
                <a:schemeClr val="accent3">
                  <a:lumMod val="50000"/>
                </a:schemeClr>
              </a:solidFill>
              <a:effectLst/>
            </a:endParaRPr>
          </a:p>
          <a:p>
            <a:pPr algn="l">
              <a:lnSpc>
                <a:spcPct val="120000"/>
              </a:lnSpc>
            </a:pPr>
            <a:r>
              <a:rPr lang="en-GB" sz="4000" b="1" i="0">
                <a:solidFill>
                  <a:schemeClr val="accent3">
                    <a:lumMod val="50000"/>
                  </a:schemeClr>
                </a:solidFill>
                <a:effectLst/>
              </a:rPr>
              <a:t>TUTORSHIP</a:t>
            </a:r>
            <a:r>
              <a:rPr lang="en-GB" sz="4000" i="0">
                <a:solidFill>
                  <a:schemeClr val="accent3">
                    <a:lumMod val="50000"/>
                  </a:schemeClr>
                </a:solidFill>
                <a:effectLst/>
              </a:rPr>
              <a:t> - If you are hotel, restaurant, or an individual working in or studying about tourism, you are eligible to access on-line training opportunities related to service and management excellence by Forbes Travel Guide and other training partners as a continuation to the successful on-line Winning Training. </a:t>
            </a:r>
          </a:p>
          <a:p>
            <a:pPr marL="0" indent="0" algn="ctr">
              <a:lnSpc>
                <a:spcPct val="120000"/>
              </a:lnSpc>
              <a:buNone/>
            </a:pPr>
            <a:r>
              <a:rPr lang="en-GB" sz="4000" i="0">
                <a:solidFill>
                  <a:schemeClr val="accent3">
                    <a:lumMod val="50000"/>
                  </a:schemeClr>
                </a:solidFill>
                <a:effectLst/>
              </a:rPr>
              <a:t> </a:t>
            </a:r>
          </a:p>
          <a:p>
            <a:pPr algn="l">
              <a:lnSpc>
                <a:spcPct val="120000"/>
              </a:lnSpc>
            </a:pPr>
            <a:r>
              <a:rPr lang="en-GB" sz="4000" b="1" i="0">
                <a:solidFill>
                  <a:schemeClr val="accent3">
                    <a:lumMod val="50000"/>
                  </a:schemeClr>
                </a:solidFill>
                <a:effectLst/>
              </a:rPr>
              <a:t>ACCOMMODATION</a:t>
            </a:r>
            <a:r>
              <a:rPr lang="en-GB" sz="4000" i="0">
                <a:solidFill>
                  <a:schemeClr val="accent3">
                    <a:lumMod val="50000"/>
                  </a:schemeClr>
                </a:solidFill>
                <a:effectLst/>
              </a:rPr>
              <a:t> - if you are a hotel (5, 4, 3, 2 and boutique hotels) and wish to get a detailed evaluation of mainly your hotel’s service – and a chance to earn a Forbes Travel Guide Service Excellence Accreditation</a:t>
            </a:r>
          </a:p>
          <a:p>
            <a:pPr algn="l">
              <a:lnSpc>
                <a:spcPct val="120000"/>
              </a:lnSpc>
            </a:pPr>
            <a:endParaRPr lang="en-GB" sz="4000">
              <a:solidFill>
                <a:schemeClr val="accent3">
                  <a:lumMod val="50000"/>
                </a:schemeClr>
              </a:solidFill>
            </a:endParaRPr>
          </a:p>
          <a:p>
            <a:pPr algn="l"/>
            <a:endParaRPr lang="en-GB" sz="2400" b="0" i="0">
              <a:solidFill>
                <a:srgbClr val="000000"/>
              </a:solidFill>
              <a:effectLst/>
              <a:latin typeface="Calibri" panose="020F0502020204030204" pitchFamily="34" charset="0"/>
            </a:endParaRPr>
          </a:p>
          <a:p>
            <a:endParaRPr lang="en-GB"/>
          </a:p>
        </p:txBody>
      </p:sp>
    </p:spTree>
    <p:extLst>
      <p:ext uri="{BB962C8B-B14F-4D97-AF65-F5344CB8AC3E}">
        <p14:creationId xmlns:p14="http://schemas.microsoft.com/office/powerpoint/2010/main" val="19659384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CB015-AD63-B644-6DB6-726AE910070B}"/>
              </a:ext>
            </a:extLst>
          </p:cNvPr>
          <p:cNvSpPr>
            <a:spLocks noGrp="1"/>
          </p:cNvSpPr>
          <p:nvPr>
            <p:ph type="title"/>
          </p:nvPr>
        </p:nvSpPr>
        <p:spPr/>
        <p:txBody>
          <a:bodyPr/>
          <a:lstStyle/>
          <a:p>
            <a:r>
              <a:rPr lang="en-GB" b="1" i="0">
                <a:solidFill>
                  <a:srgbClr val="0F0F0F"/>
                </a:solidFill>
                <a:effectLst/>
                <a:latin typeface="Roboto" panose="02000000000000000000" pitchFamily="2" charset="0"/>
              </a:rPr>
              <a:t>Mr. Bean in Room 426 </a:t>
            </a:r>
            <a:br>
              <a:rPr lang="en-GB" b="1" i="0">
                <a:solidFill>
                  <a:srgbClr val="0F0F0F"/>
                </a:solidFill>
                <a:effectLst/>
                <a:latin typeface="Roboto" panose="02000000000000000000" pitchFamily="2" charset="0"/>
              </a:rPr>
            </a:br>
            <a:endParaRPr lang="en-GB"/>
          </a:p>
        </p:txBody>
      </p:sp>
      <p:pic>
        <p:nvPicPr>
          <p:cNvPr id="4" name="Online Media 3" title="Mr. Bean in Room 426 | Episode 8 | Mr. Bean Official">
            <a:hlinkClick r:id="" action="ppaction://media"/>
            <a:extLst>
              <a:ext uri="{FF2B5EF4-FFF2-40B4-BE49-F238E27FC236}">
                <a16:creationId xmlns:a16="http://schemas.microsoft.com/office/drawing/2014/main" id="{8B9FC16B-4ED2-0504-4356-8B8B366FF604}"/>
              </a:ext>
            </a:extLst>
          </p:cNvPr>
          <p:cNvPicPr>
            <a:picLocks noGrp="1" noRot="1" noChangeAspect="1"/>
          </p:cNvPicPr>
          <p:nvPr>
            <p:ph idx="1"/>
            <a:videoFile r:link="rId1"/>
          </p:nvPr>
        </p:nvPicPr>
        <p:blipFill>
          <a:blip r:embed="rId3"/>
          <a:stretch>
            <a:fillRect/>
          </a:stretch>
        </p:blipFill>
        <p:spPr>
          <a:xfrm>
            <a:off x="2299480" y="1253331"/>
            <a:ext cx="7700963" cy="4351338"/>
          </a:xfrm>
          <a:prstGeom prst="rect">
            <a:avLst/>
          </a:prstGeom>
        </p:spPr>
      </p:pic>
    </p:spTree>
    <p:extLst>
      <p:ext uri="{BB962C8B-B14F-4D97-AF65-F5344CB8AC3E}">
        <p14:creationId xmlns:p14="http://schemas.microsoft.com/office/powerpoint/2010/main" val="190388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92A52-BAAC-5E6A-5C52-8A65096C56AA}"/>
              </a:ext>
            </a:extLst>
          </p:cNvPr>
          <p:cNvSpPr>
            <a:spLocks noGrp="1"/>
          </p:cNvSpPr>
          <p:nvPr>
            <p:ph type="title"/>
          </p:nvPr>
        </p:nvSpPr>
        <p:spPr/>
        <p:txBody>
          <a:bodyPr/>
          <a:lstStyle/>
          <a:p>
            <a:r>
              <a:rPr lang="en-GB" b="1" i="0">
                <a:solidFill>
                  <a:srgbClr val="0F0F0F"/>
                </a:solidFill>
                <a:effectLst/>
                <a:latin typeface="Roboto" panose="02000000000000000000" pitchFamily="2" charset="0"/>
              </a:rPr>
              <a:t>Forbes Training Video</a:t>
            </a:r>
            <a:br>
              <a:rPr lang="en-GB" b="1" i="0">
                <a:solidFill>
                  <a:srgbClr val="0F0F0F"/>
                </a:solidFill>
                <a:effectLst/>
                <a:latin typeface="Roboto" panose="02000000000000000000" pitchFamily="2" charset="0"/>
              </a:rPr>
            </a:br>
            <a:endParaRPr lang="en-GB"/>
          </a:p>
        </p:txBody>
      </p:sp>
      <p:pic>
        <p:nvPicPr>
          <p:cNvPr id="4" name="Online Media 3" title="Forbes Training Video">
            <a:hlinkClick r:id="" action="ppaction://media"/>
            <a:extLst>
              <a:ext uri="{FF2B5EF4-FFF2-40B4-BE49-F238E27FC236}">
                <a16:creationId xmlns:a16="http://schemas.microsoft.com/office/drawing/2014/main" id="{1797223C-AF4D-1C82-86CE-0530FD9DA600}"/>
              </a:ext>
            </a:extLst>
          </p:cNvPr>
          <p:cNvPicPr>
            <a:picLocks noGrp="1" noRot="1" noChangeAspect="1"/>
          </p:cNvPicPr>
          <p:nvPr>
            <p:ph idx="1"/>
            <a:videoFile r:link="rId1"/>
          </p:nvPr>
        </p:nvPicPr>
        <p:blipFill>
          <a:blip r:embed="rId3"/>
          <a:stretch>
            <a:fillRect/>
          </a:stretch>
        </p:blipFill>
        <p:spPr>
          <a:xfrm>
            <a:off x="2245519" y="1183368"/>
            <a:ext cx="7700962" cy="4351338"/>
          </a:xfrm>
          <a:prstGeom prst="rect">
            <a:avLst/>
          </a:prstGeom>
        </p:spPr>
      </p:pic>
    </p:spTree>
    <p:extLst>
      <p:ext uri="{BB962C8B-B14F-4D97-AF65-F5344CB8AC3E}">
        <p14:creationId xmlns:p14="http://schemas.microsoft.com/office/powerpoint/2010/main" val="3828715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D2477-38C0-6A82-DD06-EE2344E24535}"/>
              </a:ext>
            </a:extLst>
          </p:cNvPr>
          <p:cNvSpPr>
            <a:spLocks noGrp="1"/>
          </p:cNvSpPr>
          <p:nvPr>
            <p:ph type="title"/>
          </p:nvPr>
        </p:nvSpPr>
        <p:spPr/>
        <p:txBody>
          <a:bodyPr/>
          <a:lstStyle/>
          <a:p>
            <a:r>
              <a:rPr lang="en-GB" b="1" i="0">
                <a:solidFill>
                  <a:srgbClr val="0F0F0F"/>
                </a:solidFill>
                <a:effectLst/>
                <a:latin typeface="Roboto" panose="02000000000000000000" pitchFamily="2" charset="0"/>
              </a:rPr>
              <a:t>Hospitality Now: Best Practices</a:t>
            </a:r>
            <a:br>
              <a:rPr lang="en-GB" b="1" i="0">
                <a:solidFill>
                  <a:srgbClr val="0F0F0F"/>
                </a:solidFill>
                <a:effectLst/>
                <a:latin typeface="Roboto" panose="02000000000000000000" pitchFamily="2" charset="0"/>
              </a:rPr>
            </a:br>
            <a:endParaRPr lang="en-GB"/>
          </a:p>
        </p:txBody>
      </p:sp>
      <p:pic>
        <p:nvPicPr>
          <p:cNvPr id="4" name="Online Media 3" title="Hospitality Now: Best Practices">
            <a:hlinkClick r:id="" action="ppaction://media"/>
            <a:extLst>
              <a:ext uri="{FF2B5EF4-FFF2-40B4-BE49-F238E27FC236}">
                <a16:creationId xmlns:a16="http://schemas.microsoft.com/office/drawing/2014/main" id="{5CBE473A-6047-9663-29DD-578B90218C64}"/>
              </a:ext>
            </a:extLst>
          </p:cNvPr>
          <p:cNvPicPr>
            <a:picLocks noGrp="1" noRot="1" noChangeAspect="1"/>
          </p:cNvPicPr>
          <p:nvPr>
            <p:ph idx="1"/>
            <a:videoFile r:link="rId1"/>
          </p:nvPr>
        </p:nvPicPr>
        <p:blipFill>
          <a:blip r:embed="rId3"/>
          <a:stretch>
            <a:fillRect/>
          </a:stretch>
        </p:blipFill>
        <p:spPr>
          <a:xfrm>
            <a:off x="2104799" y="1205139"/>
            <a:ext cx="7700962" cy="4351338"/>
          </a:xfrm>
          <a:prstGeom prst="rect">
            <a:avLst/>
          </a:prstGeom>
        </p:spPr>
      </p:pic>
    </p:spTree>
    <p:extLst>
      <p:ext uri="{BB962C8B-B14F-4D97-AF65-F5344CB8AC3E}">
        <p14:creationId xmlns:p14="http://schemas.microsoft.com/office/powerpoint/2010/main" val="3561977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5ED1-AB76-D0C1-6B09-3E44F6BE16D2}"/>
              </a:ext>
            </a:extLst>
          </p:cNvPr>
          <p:cNvSpPr>
            <a:spLocks noGrp="1"/>
          </p:cNvSpPr>
          <p:nvPr>
            <p:ph type="title"/>
          </p:nvPr>
        </p:nvSpPr>
        <p:spPr/>
        <p:txBody>
          <a:bodyPr>
            <a:normAutofit fontScale="90000"/>
          </a:bodyPr>
          <a:lstStyle/>
          <a:p>
            <a:r>
              <a:rPr lang="en-GB" sz="3100" i="0">
                <a:solidFill>
                  <a:srgbClr val="0F0F0F"/>
                </a:solidFill>
                <a:effectLst/>
                <a:latin typeface="Roboto" panose="02000000000000000000" pitchFamily="2" charset="0"/>
              </a:rPr>
              <a:t>F&amp;B Service Rules &amp; SOPs I Waiter Training I Interview Questions I Service Sequence </a:t>
            </a:r>
            <a:r>
              <a:rPr lang="en-GB" sz="3100" i="0" err="1">
                <a:solidFill>
                  <a:srgbClr val="0F0F0F"/>
                </a:solidFill>
                <a:effectLst/>
                <a:latin typeface="Roboto" panose="02000000000000000000" pitchFamily="2" charset="0"/>
              </a:rPr>
              <a:t>ITable</a:t>
            </a:r>
            <a:r>
              <a:rPr lang="en-GB" sz="3100" i="0">
                <a:solidFill>
                  <a:srgbClr val="0F0F0F"/>
                </a:solidFill>
                <a:effectLst/>
                <a:latin typeface="Roboto" panose="02000000000000000000" pitchFamily="2" charset="0"/>
              </a:rPr>
              <a:t> Clearance</a:t>
            </a:r>
            <a:br>
              <a:rPr lang="en-GB" b="1" i="0">
                <a:solidFill>
                  <a:srgbClr val="0F0F0F"/>
                </a:solidFill>
                <a:effectLst/>
                <a:latin typeface="Roboto" panose="02000000000000000000" pitchFamily="2" charset="0"/>
              </a:rPr>
            </a:br>
            <a:endParaRPr lang="en-GB"/>
          </a:p>
        </p:txBody>
      </p:sp>
      <p:pic>
        <p:nvPicPr>
          <p:cNvPr id="4" name="Online Media 3" title="F&amp;B Service Rules &amp; SOPs I Waiter Training I Interview Questions I Service Sequence ITable Clearance">
            <a:hlinkClick r:id="" action="ppaction://media"/>
            <a:extLst>
              <a:ext uri="{FF2B5EF4-FFF2-40B4-BE49-F238E27FC236}">
                <a16:creationId xmlns:a16="http://schemas.microsoft.com/office/drawing/2014/main" id="{4BBD3953-EEC0-7C73-4405-4B2EC1CD2CA6}"/>
              </a:ext>
            </a:extLst>
          </p:cNvPr>
          <p:cNvPicPr>
            <a:picLocks noGrp="1" noRot="1" noChangeAspect="1"/>
          </p:cNvPicPr>
          <p:nvPr>
            <p:ph idx="1"/>
            <a:videoFile r:link="rId1"/>
          </p:nvPr>
        </p:nvPicPr>
        <p:blipFill>
          <a:blip r:embed="rId3"/>
          <a:stretch>
            <a:fillRect/>
          </a:stretch>
        </p:blipFill>
        <p:spPr>
          <a:xfrm>
            <a:off x="1995941" y="1368521"/>
            <a:ext cx="7700962" cy="4351338"/>
          </a:xfrm>
          <a:prstGeom prst="rect">
            <a:avLst/>
          </a:prstGeom>
        </p:spPr>
      </p:pic>
    </p:spTree>
    <p:extLst>
      <p:ext uri="{BB962C8B-B14F-4D97-AF65-F5344CB8AC3E}">
        <p14:creationId xmlns:p14="http://schemas.microsoft.com/office/powerpoint/2010/main" val="343210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52544A64-B7B8-BEEA-ACF6-220DB02AE84F}"/>
              </a:ext>
            </a:extLst>
          </p:cNvPr>
          <p:cNvSpPr>
            <a:spLocks noGrp="1" noChangeArrowheads="1"/>
          </p:cNvSpPr>
          <p:nvPr>
            <p:ph type="title"/>
          </p:nvPr>
        </p:nvSpPr>
        <p:spPr>
          <a:xfrm>
            <a:off x="116747" y="138622"/>
            <a:ext cx="10515600" cy="636499"/>
          </a:xfrm>
        </p:spPr>
        <p:txBody>
          <a:bodyPr>
            <a:normAutofit fontScale="90000"/>
          </a:bodyPr>
          <a:lstStyle/>
          <a:p>
            <a:pPr eaLnBrk="1" hangingPunct="1"/>
            <a:r>
              <a:rPr lang="en-GB" altLang="en-US" sz="4000" b="1"/>
              <a:t>MEET AND GREET</a:t>
            </a:r>
            <a:endParaRPr lang="en-US" altLang="en-US" sz="4000" b="1"/>
          </a:p>
        </p:txBody>
      </p:sp>
      <p:sp>
        <p:nvSpPr>
          <p:cNvPr id="5123" name="Rectangle 3">
            <a:extLst>
              <a:ext uri="{FF2B5EF4-FFF2-40B4-BE49-F238E27FC236}">
                <a16:creationId xmlns:a16="http://schemas.microsoft.com/office/drawing/2014/main" id="{2D30E9E0-0511-F1F6-4C35-BF68D86697B7}"/>
              </a:ext>
            </a:extLst>
          </p:cNvPr>
          <p:cNvSpPr>
            <a:spLocks noGrp="1" noChangeArrowheads="1"/>
          </p:cNvSpPr>
          <p:nvPr>
            <p:ph type="body" idx="1"/>
          </p:nvPr>
        </p:nvSpPr>
        <p:spPr>
          <a:xfrm>
            <a:off x="116747" y="1156625"/>
            <a:ext cx="10515600" cy="4533777"/>
          </a:xfrm>
        </p:spPr>
        <p:txBody>
          <a:bodyPr>
            <a:normAutofit lnSpcReduction="10000"/>
          </a:bodyPr>
          <a:lstStyle/>
          <a:p>
            <a:pPr eaLnBrk="1" hangingPunct="1">
              <a:lnSpc>
                <a:spcPct val="80000"/>
              </a:lnSpc>
            </a:pPr>
            <a:r>
              <a:rPr lang="en-GB" altLang="en-US" sz="2400"/>
              <a:t>Always meet and greet a guest when they arrive, or you see them </a:t>
            </a:r>
          </a:p>
          <a:p>
            <a:pPr eaLnBrk="1" hangingPunct="1">
              <a:lnSpc>
                <a:spcPct val="80000"/>
              </a:lnSpc>
            </a:pPr>
            <a:endParaRPr lang="en-GB" altLang="en-US" sz="2400"/>
          </a:p>
          <a:p>
            <a:pPr eaLnBrk="1" hangingPunct="1">
              <a:lnSpc>
                <a:spcPct val="80000"/>
              </a:lnSpc>
            </a:pPr>
            <a:r>
              <a:rPr lang="en-GB" altLang="en-US" sz="2400"/>
              <a:t>Make eye contact and acknowledge them</a:t>
            </a:r>
          </a:p>
          <a:p>
            <a:pPr eaLnBrk="1" hangingPunct="1">
              <a:lnSpc>
                <a:spcPct val="80000"/>
              </a:lnSpc>
            </a:pPr>
            <a:endParaRPr lang="en-GB" altLang="en-US" sz="2400"/>
          </a:p>
          <a:p>
            <a:pPr eaLnBrk="1" hangingPunct="1">
              <a:lnSpc>
                <a:spcPct val="80000"/>
              </a:lnSpc>
            </a:pPr>
            <a:r>
              <a:rPr lang="en-GB" altLang="en-US" sz="2400"/>
              <a:t>Give them a warm welcome </a:t>
            </a:r>
          </a:p>
          <a:p>
            <a:pPr eaLnBrk="1" hangingPunct="1">
              <a:lnSpc>
                <a:spcPct val="80000"/>
              </a:lnSpc>
            </a:pPr>
            <a:endParaRPr lang="en-GB" altLang="en-US" sz="2400"/>
          </a:p>
          <a:p>
            <a:pPr eaLnBrk="1" hangingPunct="1">
              <a:lnSpc>
                <a:spcPct val="80000"/>
              </a:lnSpc>
            </a:pPr>
            <a:r>
              <a:rPr lang="en-GB" altLang="en-US" sz="2400"/>
              <a:t>Always smile</a:t>
            </a:r>
          </a:p>
          <a:p>
            <a:pPr eaLnBrk="1" hangingPunct="1">
              <a:lnSpc>
                <a:spcPct val="80000"/>
              </a:lnSpc>
            </a:pPr>
            <a:endParaRPr lang="en-GB" altLang="en-US" sz="2400"/>
          </a:p>
          <a:p>
            <a:pPr eaLnBrk="1" hangingPunct="1">
              <a:lnSpc>
                <a:spcPct val="80000"/>
              </a:lnSpc>
            </a:pPr>
            <a:r>
              <a:rPr lang="en-GB" altLang="en-US" sz="2400"/>
              <a:t>Use appropriate words like “good morning”</a:t>
            </a:r>
          </a:p>
          <a:p>
            <a:pPr eaLnBrk="1" hangingPunct="1">
              <a:lnSpc>
                <a:spcPct val="80000"/>
              </a:lnSpc>
            </a:pPr>
            <a:endParaRPr lang="en-GB" altLang="en-US" sz="2400"/>
          </a:p>
          <a:p>
            <a:pPr eaLnBrk="1" hangingPunct="1">
              <a:lnSpc>
                <a:spcPct val="80000"/>
              </a:lnSpc>
            </a:pPr>
            <a:r>
              <a:rPr lang="en-GB" altLang="en-US" sz="2400"/>
              <a:t>If possible use their name</a:t>
            </a:r>
          </a:p>
          <a:p>
            <a:pPr eaLnBrk="1" hangingPunct="1">
              <a:lnSpc>
                <a:spcPct val="80000"/>
              </a:lnSpc>
            </a:pPr>
            <a:endParaRPr lang="en-GB" altLang="en-US" sz="2400"/>
          </a:p>
          <a:p>
            <a:pPr eaLnBrk="1" hangingPunct="1">
              <a:lnSpc>
                <a:spcPct val="80000"/>
              </a:lnSpc>
            </a:pPr>
            <a:endParaRPr lang="en-US" alt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123">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04D86CA-DF50-DF7F-B418-41A89C29535B}"/>
              </a:ext>
            </a:extLst>
          </p:cNvPr>
          <p:cNvSpPr>
            <a:spLocks noGrp="1" noChangeArrowheads="1"/>
          </p:cNvSpPr>
          <p:nvPr>
            <p:ph type="title"/>
          </p:nvPr>
        </p:nvSpPr>
        <p:spPr>
          <a:xfrm>
            <a:off x="0" y="18255"/>
            <a:ext cx="10515600" cy="1325563"/>
          </a:xfrm>
        </p:spPr>
        <p:txBody>
          <a:bodyPr/>
          <a:lstStyle/>
          <a:p>
            <a:pPr eaLnBrk="1" hangingPunct="1"/>
            <a:r>
              <a:rPr lang="en-GB" altLang="en-US"/>
              <a:t>READ THE GUEST</a:t>
            </a:r>
            <a:endParaRPr lang="en-US" altLang="en-US"/>
          </a:p>
        </p:txBody>
      </p:sp>
      <p:sp>
        <p:nvSpPr>
          <p:cNvPr id="6147" name="Rectangle 3">
            <a:extLst>
              <a:ext uri="{FF2B5EF4-FFF2-40B4-BE49-F238E27FC236}">
                <a16:creationId xmlns:a16="http://schemas.microsoft.com/office/drawing/2014/main" id="{E0E58E90-09B4-6506-5641-73CE525B8003}"/>
              </a:ext>
            </a:extLst>
          </p:cNvPr>
          <p:cNvSpPr>
            <a:spLocks noGrp="1" noChangeArrowheads="1"/>
          </p:cNvSpPr>
          <p:nvPr>
            <p:ph type="body" idx="1"/>
          </p:nvPr>
        </p:nvSpPr>
        <p:spPr>
          <a:xfrm>
            <a:off x="244748" y="1343818"/>
            <a:ext cx="10515600" cy="4351338"/>
          </a:xfrm>
        </p:spPr>
        <p:txBody>
          <a:bodyPr/>
          <a:lstStyle/>
          <a:p>
            <a:pPr eaLnBrk="1" hangingPunct="1"/>
            <a:r>
              <a:rPr lang="en-GB" altLang="en-US"/>
              <a:t>Read the situation</a:t>
            </a:r>
          </a:p>
          <a:p>
            <a:pPr eaLnBrk="1" hangingPunct="1"/>
            <a:r>
              <a:rPr lang="en-GB" altLang="en-US"/>
              <a:t>Don’t let the guest struggle </a:t>
            </a:r>
          </a:p>
          <a:p>
            <a:pPr eaLnBrk="1" hangingPunct="1"/>
            <a:r>
              <a:rPr lang="en-GB" altLang="en-US"/>
              <a:t>Help them before they ask</a:t>
            </a:r>
          </a:p>
          <a:p>
            <a:pPr eaLnBrk="1" hangingPunct="1"/>
            <a:r>
              <a:rPr lang="en-GB" altLang="en-US"/>
              <a:t>Find out what they need</a:t>
            </a:r>
          </a:p>
          <a:p>
            <a:pPr eaLnBrk="1" hangingPunct="1"/>
            <a:r>
              <a:rPr lang="en-GB" altLang="en-US"/>
              <a:t>Act if needed</a:t>
            </a:r>
          </a:p>
          <a:p>
            <a:pPr eaLnBrk="1" hangingPunct="1"/>
            <a:r>
              <a:rPr lang="en-GB" altLang="en-US"/>
              <a:t>If a guest is sitting happily waiting for a friend smile and greet them BUT don’t go up and ask if you can help them </a:t>
            </a:r>
            <a:endParaRPr lang="en-US"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73AE0BE-25CF-C72A-7BC7-B99A8304EBA8}"/>
              </a:ext>
            </a:extLst>
          </p:cNvPr>
          <p:cNvSpPr>
            <a:spLocks noGrp="1" noChangeArrowheads="1"/>
          </p:cNvSpPr>
          <p:nvPr>
            <p:ph type="title"/>
          </p:nvPr>
        </p:nvSpPr>
        <p:spPr>
          <a:xfrm>
            <a:off x="0" y="98677"/>
            <a:ext cx="10515600" cy="1325563"/>
          </a:xfrm>
        </p:spPr>
        <p:txBody>
          <a:bodyPr/>
          <a:lstStyle/>
          <a:p>
            <a:pPr eaLnBrk="1" hangingPunct="1"/>
            <a:r>
              <a:rPr lang="en-GB" altLang="en-US"/>
              <a:t>Interaction</a:t>
            </a:r>
            <a:endParaRPr lang="en-US" altLang="en-US"/>
          </a:p>
        </p:txBody>
      </p:sp>
      <p:sp>
        <p:nvSpPr>
          <p:cNvPr id="7171" name="Rectangle 3">
            <a:extLst>
              <a:ext uri="{FF2B5EF4-FFF2-40B4-BE49-F238E27FC236}">
                <a16:creationId xmlns:a16="http://schemas.microsoft.com/office/drawing/2014/main" id="{D28B2C5D-EF6F-EFF5-8923-4F45F97C992C}"/>
              </a:ext>
            </a:extLst>
          </p:cNvPr>
          <p:cNvSpPr>
            <a:spLocks noGrp="1" noChangeArrowheads="1"/>
          </p:cNvSpPr>
          <p:nvPr>
            <p:ph type="body" idx="1"/>
          </p:nvPr>
        </p:nvSpPr>
        <p:spPr>
          <a:xfrm>
            <a:off x="236695" y="1480718"/>
            <a:ext cx="8540750" cy="5516562"/>
          </a:xfrm>
        </p:spPr>
        <p:txBody>
          <a:bodyPr/>
          <a:lstStyle/>
          <a:p>
            <a:pPr eaLnBrk="1" hangingPunct="1"/>
            <a:r>
              <a:rPr lang="en-GB" altLang="en-US"/>
              <a:t>Whenever possible talk to our guests</a:t>
            </a:r>
          </a:p>
          <a:p>
            <a:pPr eaLnBrk="1" hangingPunct="1"/>
            <a:r>
              <a:rPr lang="en-GB" altLang="en-US"/>
              <a:t>Think about your language </a:t>
            </a:r>
          </a:p>
          <a:p>
            <a:pPr eaLnBrk="1" hangingPunct="1"/>
            <a:r>
              <a:rPr lang="en-GB" altLang="en-US"/>
              <a:t>Tell them about the destination </a:t>
            </a:r>
          </a:p>
          <a:p>
            <a:pPr eaLnBrk="1" hangingPunct="1"/>
            <a:r>
              <a:rPr lang="en-GB" altLang="en-US"/>
              <a:t>Tell them about local heritage and attractions and help them plan their trips</a:t>
            </a:r>
          </a:p>
          <a:p>
            <a:pPr eaLnBrk="1" hangingPunct="1"/>
            <a:r>
              <a:rPr lang="en-GB" altLang="en-US"/>
              <a:t>Smile and laugh to create memories</a:t>
            </a:r>
          </a:p>
          <a:p>
            <a:pPr eaLnBrk="1" hangingPunct="1"/>
            <a:r>
              <a:rPr lang="en-GB" altLang="en-US"/>
              <a:t>Think about using the best communication skills, it’s not what you say it’s how you say it!</a:t>
            </a:r>
            <a:endParaRPr lang="en-US"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A50FA43-A3DE-470B-309C-3FFF95448EE2}"/>
              </a:ext>
            </a:extLst>
          </p:cNvPr>
          <p:cNvSpPr>
            <a:spLocks noGrp="1" noChangeArrowheads="1"/>
          </p:cNvSpPr>
          <p:nvPr>
            <p:ph type="title"/>
          </p:nvPr>
        </p:nvSpPr>
        <p:spPr>
          <a:xfrm>
            <a:off x="147859" y="177400"/>
            <a:ext cx="10515600" cy="1325563"/>
          </a:xfrm>
        </p:spPr>
        <p:txBody>
          <a:bodyPr/>
          <a:lstStyle/>
          <a:p>
            <a:pPr eaLnBrk="1" hangingPunct="1"/>
            <a:r>
              <a:rPr lang="en-GB" altLang="en-US"/>
              <a:t>ASK</a:t>
            </a:r>
            <a:endParaRPr lang="en-US" altLang="en-US"/>
          </a:p>
        </p:txBody>
      </p:sp>
      <p:sp>
        <p:nvSpPr>
          <p:cNvPr id="8195" name="Rectangle 3">
            <a:extLst>
              <a:ext uri="{FF2B5EF4-FFF2-40B4-BE49-F238E27FC236}">
                <a16:creationId xmlns:a16="http://schemas.microsoft.com/office/drawing/2014/main" id="{95ADFEA8-E927-842E-090B-01EC6872C9C2}"/>
              </a:ext>
            </a:extLst>
          </p:cNvPr>
          <p:cNvSpPr>
            <a:spLocks noGrp="1" noChangeArrowheads="1"/>
          </p:cNvSpPr>
          <p:nvPr>
            <p:ph type="body" idx="1"/>
          </p:nvPr>
        </p:nvSpPr>
        <p:spPr/>
        <p:txBody>
          <a:bodyPr/>
          <a:lstStyle/>
          <a:p>
            <a:pPr eaLnBrk="1" hangingPunct="1"/>
            <a:r>
              <a:rPr lang="en-GB" altLang="en-US"/>
              <a:t>Ask the guest about their experiences</a:t>
            </a:r>
          </a:p>
          <a:p>
            <a:pPr eaLnBrk="1" hangingPunct="1"/>
            <a:r>
              <a:rPr lang="en-GB" altLang="en-US"/>
              <a:t>Feedback is essential</a:t>
            </a:r>
          </a:p>
          <a:p>
            <a:pPr eaLnBrk="1" hangingPunct="1"/>
            <a:r>
              <a:rPr lang="en-GB" altLang="en-US"/>
              <a:t>The guest can tell us all we need to know</a:t>
            </a:r>
          </a:p>
          <a:p>
            <a:pPr eaLnBrk="1" hangingPunct="1"/>
            <a:r>
              <a:rPr lang="en-GB" altLang="en-US"/>
              <a:t>The guest can tell us their needs and expectations if we just ask</a:t>
            </a:r>
          </a:p>
          <a:p>
            <a:pPr eaLnBrk="1" hangingPunct="1"/>
            <a:r>
              <a:rPr lang="en-GB" altLang="en-US"/>
              <a:t>Guest like talking about their experiences</a:t>
            </a:r>
          </a:p>
          <a:p>
            <a:pPr eaLnBrk="1" hangingPunct="1"/>
            <a:r>
              <a:rPr lang="en-GB" altLang="en-US"/>
              <a:t>React to what they tell you - action</a:t>
            </a:r>
            <a:endParaRPr lang="en-US"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C4C7314-2262-B67C-A2C5-4129C721775D}"/>
              </a:ext>
            </a:extLst>
          </p:cNvPr>
          <p:cNvSpPr>
            <a:spLocks noGrp="1" noChangeArrowheads="1"/>
          </p:cNvSpPr>
          <p:nvPr>
            <p:ph type="title"/>
          </p:nvPr>
        </p:nvSpPr>
        <p:spPr>
          <a:xfrm>
            <a:off x="81247" y="62344"/>
            <a:ext cx="10515600" cy="1325563"/>
          </a:xfrm>
        </p:spPr>
        <p:txBody>
          <a:bodyPr/>
          <a:lstStyle/>
          <a:p>
            <a:pPr eaLnBrk="1" hangingPunct="1"/>
            <a:r>
              <a:rPr lang="en-GB" altLang="en-US" sz="4000" b="1"/>
              <a:t>LISTEN </a:t>
            </a:r>
            <a:br>
              <a:rPr lang="en-GB" altLang="en-US" sz="4000" b="1"/>
            </a:br>
            <a:r>
              <a:rPr lang="en-GB" altLang="en-US" sz="4000" b="1"/>
              <a:t>with good communication skills</a:t>
            </a:r>
            <a:endParaRPr lang="en-US" altLang="en-US" sz="4000" b="1"/>
          </a:p>
        </p:txBody>
      </p:sp>
      <p:sp>
        <p:nvSpPr>
          <p:cNvPr id="9219" name="Rectangle 3">
            <a:extLst>
              <a:ext uri="{FF2B5EF4-FFF2-40B4-BE49-F238E27FC236}">
                <a16:creationId xmlns:a16="http://schemas.microsoft.com/office/drawing/2014/main" id="{864C11FA-72BC-B8E8-23BA-D4EBA144387E}"/>
              </a:ext>
            </a:extLst>
          </p:cNvPr>
          <p:cNvSpPr>
            <a:spLocks noGrp="1" noChangeArrowheads="1"/>
          </p:cNvSpPr>
          <p:nvPr>
            <p:ph type="body" idx="1"/>
          </p:nvPr>
        </p:nvSpPr>
        <p:spPr>
          <a:xfrm>
            <a:off x="0" y="1539875"/>
            <a:ext cx="10515600" cy="4351338"/>
          </a:xfrm>
        </p:spPr>
        <p:txBody>
          <a:bodyPr/>
          <a:lstStyle/>
          <a:p>
            <a:pPr eaLnBrk="1" hangingPunct="1">
              <a:lnSpc>
                <a:spcPct val="90000"/>
              </a:lnSpc>
            </a:pPr>
            <a:r>
              <a:rPr lang="en-GB" altLang="en-US"/>
              <a:t>Always listen to our guests</a:t>
            </a:r>
          </a:p>
          <a:p>
            <a:pPr eaLnBrk="1" hangingPunct="1">
              <a:lnSpc>
                <a:spcPct val="90000"/>
              </a:lnSpc>
            </a:pPr>
            <a:r>
              <a:rPr lang="en-GB" altLang="en-US"/>
              <a:t>Your guests can tell us more about our service than anyone</a:t>
            </a:r>
          </a:p>
          <a:p>
            <a:pPr eaLnBrk="1" hangingPunct="1">
              <a:lnSpc>
                <a:spcPct val="90000"/>
              </a:lnSpc>
            </a:pPr>
            <a:r>
              <a:rPr lang="en-GB" altLang="en-US"/>
              <a:t>Be attentive and see what they need</a:t>
            </a:r>
          </a:p>
          <a:p>
            <a:pPr eaLnBrk="1" hangingPunct="1">
              <a:lnSpc>
                <a:spcPct val="90000"/>
              </a:lnSpc>
            </a:pPr>
            <a:r>
              <a:rPr lang="en-GB" altLang="en-US"/>
              <a:t>Be interested</a:t>
            </a:r>
          </a:p>
          <a:p>
            <a:pPr eaLnBrk="1" hangingPunct="1">
              <a:lnSpc>
                <a:spcPct val="90000"/>
              </a:lnSpc>
            </a:pPr>
            <a:r>
              <a:rPr lang="en-GB" altLang="en-US"/>
              <a:t>Advise or act if needed</a:t>
            </a:r>
          </a:p>
          <a:p>
            <a:pPr eaLnBrk="1" hangingPunct="1">
              <a:lnSpc>
                <a:spcPct val="90000"/>
              </a:lnSpc>
            </a:pPr>
            <a:r>
              <a:rPr lang="en-GB" altLang="en-US"/>
              <a:t>Communication is about your presentation and listening skills as well as what you say!</a:t>
            </a:r>
          </a:p>
          <a:p>
            <a:pPr eaLnBrk="1" hangingPunct="1">
              <a:lnSpc>
                <a:spcPct val="90000"/>
              </a:lnSpc>
            </a:pPr>
            <a:endParaRPr lang="en-US"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9D6E075-21EC-1D21-DF7F-27344D1C3943}"/>
              </a:ext>
            </a:extLst>
          </p:cNvPr>
          <p:cNvSpPr>
            <a:spLocks noGrp="1" noChangeArrowheads="1"/>
          </p:cNvSpPr>
          <p:nvPr>
            <p:ph type="title"/>
          </p:nvPr>
        </p:nvSpPr>
        <p:spPr>
          <a:xfrm>
            <a:off x="188119" y="79375"/>
            <a:ext cx="10515600" cy="1325563"/>
          </a:xfrm>
        </p:spPr>
        <p:txBody>
          <a:bodyPr/>
          <a:lstStyle/>
          <a:p>
            <a:pPr eaLnBrk="1" hangingPunct="1"/>
            <a:r>
              <a:rPr lang="en-GB" altLang="en-US" b="1"/>
              <a:t>A Special Goodbye</a:t>
            </a:r>
            <a:endParaRPr lang="en-US" altLang="en-US" b="1"/>
          </a:p>
        </p:txBody>
      </p:sp>
      <p:sp>
        <p:nvSpPr>
          <p:cNvPr id="10243" name="Rectangle 3">
            <a:extLst>
              <a:ext uri="{FF2B5EF4-FFF2-40B4-BE49-F238E27FC236}">
                <a16:creationId xmlns:a16="http://schemas.microsoft.com/office/drawing/2014/main" id="{815C4BE1-2836-174E-F784-FBED0EACA398}"/>
              </a:ext>
            </a:extLst>
          </p:cNvPr>
          <p:cNvSpPr>
            <a:spLocks noGrp="1" noChangeArrowheads="1"/>
          </p:cNvSpPr>
          <p:nvPr>
            <p:ph type="body" idx="1"/>
          </p:nvPr>
        </p:nvSpPr>
        <p:spPr/>
        <p:txBody>
          <a:bodyPr/>
          <a:lstStyle/>
          <a:p>
            <a:pPr eaLnBrk="1" hangingPunct="1"/>
            <a:r>
              <a:rPr lang="en-GB" altLang="en-US"/>
              <a:t>All our guests deserve a special goodbye</a:t>
            </a:r>
          </a:p>
          <a:p>
            <a:pPr eaLnBrk="1" hangingPunct="1"/>
            <a:r>
              <a:rPr lang="en-GB" altLang="en-US"/>
              <a:t>Chose the right language </a:t>
            </a:r>
          </a:p>
          <a:p>
            <a:pPr eaLnBrk="1" hangingPunct="1"/>
            <a:r>
              <a:rPr lang="en-GB" altLang="en-US"/>
              <a:t>Make them feel special</a:t>
            </a:r>
          </a:p>
          <a:p>
            <a:pPr eaLnBrk="1" hangingPunct="1"/>
            <a:r>
              <a:rPr lang="en-GB" altLang="en-US"/>
              <a:t>Remember your guests have a choice and we want them to come back  </a:t>
            </a:r>
          </a:p>
          <a:p>
            <a:pPr eaLnBrk="1" hangingPunct="1"/>
            <a:r>
              <a:rPr lang="en-GB" altLang="en-US"/>
              <a:t>We want them to recommend to their friends and family</a:t>
            </a:r>
          </a:p>
          <a:p>
            <a:pPr eaLnBrk="1" hangingPunct="1"/>
            <a:r>
              <a:rPr lang="en-GB" altLang="en-US"/>
              <a:t>Thank them for choosing you</a:t>
            </a:r>
            <a:endParaRPr lang="en-US" alt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F&amp;B Service Knowledge - How to Carry Plate (Restaurant Waiter)">
            <a:hlinkClick r:id="" action="ppaction://media"/>
            <a:extLst>
              <a:ext uri="{FF2B5EF4-FFF2-40B4-BE49-F238E27FC236}">
                <a16:creationId xmlns:a16="http://schemas.microsoft.com/office/drawing/2014/main" id="{6B6873AD-1A12-3C14-3C1B-0ADA0E8F3FE9}"/>
              </a:ext>
            </a:extLst>
          </p:cNvPr>
          <p:cNvPicPr>
            <a:picLocks noGrp="1" noRot="1" noChangeAspect="1"/>
          </p:cNvPicPr>
          <p:nvPr>
            <p:ph idx="1"/>
            <a:videoFile r:link="rId1"/>
          </p:nvPr>
        </p:nvPicPr>
        <p:blipFill>
          <a:blip r:embed="rId3"/>
          <a:stretch>
            <a:fillRect/>
          </a:stretch>
        </p:blipFill>
        <p:spPr>
          <a:xfrm>
            <a:off x="2072142" y="1253331"/>
            <a:ext cx="7700962" cy="4351338"/>
          </a:xfrm>
          <a:prstGeom prst="rect">
            <a:avLst/>
          </a:prstGeom>
        </p:spPr>
      </p:pic>
    </p:spTree>
    <p:extLst>
      <p:ext uri="{BB962C8B-B14F-4D97-AF65-F5344CB8AC3E}">
        <p14:creationId xmlns:p14="http://schemas.microsoft.com/office/powerpoint/2010/main" val="147992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19E1-30E5-AA46-4606-1576D6C9E198}"/>
              </a:ext>
            </a:extLst>
          </p:cNvPr>
          <p:cNvSpPr>
            <a:spLocks noGrp="1"/>
          </p:cNvSpPr>
          <p:nvPr>
            <p:ph type="title"/>
          </p:nvPr>
        </p:nvSpPr>
        <p:spPr>
          <a:xfrm>
            <a:off x="223157" y="18255"/>
            <a:ext cx="10515600" cy="1325563"/>
          </a:xfrm>
        </p:spPr>
        <p:txBody>
          <a:bodyPr>
            <a:normAutofit/>
          </a:bodyPr>
          <a:lstStyle/>
          <a:p>
            <a:r>
              <a:rPr lang="en-GB" sz="3200" b="1" i="0">
                <a:solidFill>
                  <a:srgbClr val="0F0F0F"/>
                </a:solidFill>
                <a:effectLst/>
                <a:latin typeface="Roboto" panose="02000000000000000000" pitchFamily="2" charset="0"/>
              </a:rPr>
              <a:t>Housekeeper Training Video</a:t>
            </a:r>
            <a:br>
              <a:rPr lang="en-GB" sz="3200" b="1" i="0">
                <a:solidFill>
                  <a:srgbClr val="0F0F0F"/>
                </a:solidFill>
                <a:effectLst/>
                <a:latin typeface="Roboto" panose="02000000000000000000" pitchFamily="2" charset="0"/>
              </a:rPr>
            </a:br>
            <a:r>
              <a:rPr lang="en-GB" sz="3200" b="1" i="0">
                <a:solidFill>
                  <a:srgbClr val="0F0F0F"/>
                </a:solidFill>
                <a:effectLst/>
                <a:latin typeface="Roboto" panose="02000000000000000000" pitchFamily="2" charset="0"/>
              </a:rPr>
              <a:t>Marriott Grande</a:t>
            </a:r>
            <a:endParaRPr lang="en-GB" sz="3200"/>
          </a:p>
        </p:txBody>
      </p:sp>
      <p:pic>
        <p:nvPicPr>
          <p:cNvPr id="4" name="Online Media 3" title="Housekeeper Training Video">
            <a:hlinkClick r:id="" action="ppaction://media"/>
            <a:extLst>
              <a:ext uri="{FF2B5EF4-FFF2-40B4-BE49-F238E27FC236}">
                <a16:creationId xmlns:a16="http://schemas.microsoft.com/office/drawing/2014/main" id="{8560A3C3-F893-5DE4-57EE-97E11C5F9F42}"/>
              </a:ext>
            </a:extLst>
          </p:cNvPr>
          <p:cNvPicPr>
            <a:picLocks noGrp="1" noRot="1" noChangeAspect="1"/>
          </p:cNvPicPr>
          <p:nvPr>
            <p:ph idx="1"/>
            <a:videoFile r:link="rId1"/>
          </p:nvPr>
        </p:nvPicPr>
        <p:blipFill>
          <a:blip r:embed="rId3"/>
          <a:stretch>
            <a:fillRect/>
          </a:stretch>
        </p:blipFill>
        <p:spPr>
          <a:xfrm>
            <a:off x="2126570" y="1253331"/>
            <a:ext cx="7700962" cy="4351338"/>
          </a:xfrm>
          <a:prstGeom prst="rect">
            <a:avLst/>
          </a:prstGeom>
        </p:spPr>
      </p:pic>
    </p:spTree>
    <p:extLst>
      <p:ext uri="{BB962C8B-B14F-4D97-AF65-F5344CB8AC3E}">
        <p14:creationId xmlns:p14="http://schemas.microsoft.com/office/powerpoint/2010/main" val="1955159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80" name="Rectangle 4">
            <a:extLst>
              <a:ext uri="{FF2B5EF4-FFF2-40B4-BE49-F238E27FC236}">
                <a16:creationId xmlns:a16="http://schemas.microsoft.com/office/drawing/2014/main" id="{72FED8FA-DE87-0567-E8DA-F6BB8A0869ED}"/>
              </a:ext>
            </a:extLst>
          </p:cNvPr>
          <p:cNvSpPr>
            <a:spLocks noGrp="1" noChangeArrowheads="1"/>
          </p:cNvSpPr>
          <p:nvPr>
            <p:ph type="ctrTitle"/>
          </p:nvPr>
        </p:nvSpPr>
        <p:spPr>
          <a:xfrm>
            <a:off x="1524000" y="1447800"/>
            <a:ext cx="9144000" cy="2268538"/>
          </a:xfrm>
        </p:spPr>
        <p:txBody>
          <a:bodyPr/>
          <a:lstStyle/>
          <a:p>
            <a:pPr eaLnBrk="1" hangingPunct="1">
              <a:defRPr/>
            </a:pPr>
            <a:r>
              <a:rPr lang="en-GB" altLang="en-US"/>
              <a:t>Year 1</a:t>
            </a:r>
          </a:p>
        </p:txBody>
      </p:sp>
      <p:sp>
        <p:nvSpPr>
          <p:cNvPr id="50181" name="Rectangle 5">
            <a:extLst>
              <a:ext uri="{FF2B5EF4-FFF2-40B4-BE49-F238E27FC236}">
                <a16:creationId xmlns:a16="http://schemas.microsoft.com/office/drawing/2014/main" id="{C379E28F-9AB6-F262-DF6C-59BB3FB2F896}"/>
              </a:ext>
            </a:extLst>
          </p:cNvPr>
          <p:cNvSpPr>
            <a:spLocks noGrp="1" noChangeArrowheads="1"/>
          </p:cNvSpPr>
          <p:nvPr>
            <p:ph type="subTitle" idx="1"/>
          </p:nvPr>
        </p:nvSpPr>
        <p:spPr/>
        <p:txBody>
          <a:bodyPr>
            <a:normAutofit fontScale="92500" lnSpcReduction="20000"/>
          </a:bodyPr>
          <a:lstStyle/>
          <a:p>
            <a:pPr eaLnBrk="1" hangingPunct="1">
              <a:lnSpc>
                <a:spcPct val="90000"/>
              </a:lnSpc>
              <a:defRPr/>
            </a:pPr>
            <a:r>
              <a:rPr lang="en-GB" altLang="en-US" sz="6600"/>
              <a:t>Guest Service </a:t>
            </a:r>
          </a:p>
          <a:p>
            <a:pPr eaLnBrk="1" hangingPunct="1">
              <a:lnSpc>
                <a:spcPct val="90000"/>
              </a:lnSpc>
              <a:defRPr/>
            </a:pPr>
            <a:r>
              <a:rPr lang="en-GB" altLang="en-US" sz="6600"/>
              <a:t>Training</a:t>
            </a: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nodeType="withEffect">
                                  <p:stCondLst>
                                    <p:cond delay="0"/>
                                  </p:stCondLst>
                                  <p:childTnLst>
                                    <p:set>
                                      <p:cBhvr>
                                        <p:cTn id="6" dur="1" fill="hold">
                                          <p:stCondLst>
                                            <p:cond delay="0"/>
                                          </p:stCondLst>
                                        </p:cTn>
                                        <p:tgtEl>
                                          <p:spTgt spid="50180"/>
                                        </p:tgtEl>
                                        <p:attrNameLst>
                                          <p:attrName>style.visibility</p:attrName>
                                        </p:attrNameLst>
                                      </p:cBhvr>
                                      <p:to>
                                        <p:strVal val="visible"/>
                                      </p:to>
                                    </p:set>
                                    <p:animEffect transition="in" filter="fade">
                                      <p:cBhvr>
                                        <p:cTn id="7" dur="768" decel="100000"/>
                                        <p:tgtEl>
                                          <p:spTgt spid="50180"/>
                                        </p:tgtEl>
                                      </p:cBhvr>
                                    </p:animEffect>
                                    <p:animScale>
                                      <p:cBhvr>
                                        <p:cTn id="8" dur="768" decel="100000"/>
                                        <p:tgtEl>
                                          <p:spTgt spid="50180"/>
                                        </p:tgtEl>
                                      </p:cBhvr>
                                      <p:from x="10000" y="10000"/>
                                      <p:to x="200000" y="450000"/>
                                    </p:animScale>
                                    <p:animScale>
                                      <p:cBhvr>
                                        <p:cTn id="9" dur="1230" accel="100000" fill="hold">
                                          <p:stCondLst>
                                            <p:cond delay="768"/>
                                          </p:stCondLst>
                                        </p:cTn>
                                        <p:tgtEl>
                                          <p:spTgt spid="50180"/>
                                        </p:tgtEl>
                                      </p:cBhvr>
                                      <p:from x="200000" y="450000"/>
                                      <p:to x="100000" y="100000"/>
                                    </p:animScale>
                                    <p:set>
                                      <p:cBhvr>
                                        <p:cTn id="10" dur="768" fill="hold"/>
                                        <p:tgtEl>
                                          <p:spTgt spid="50180"/>
                                        </p:tgtEl>
                                        <p:attrNameLst>
                                          <p:attrName>ppt_x</p:attrName>
                                        </p:attrNameLst>
                                      </p:cBhvr>
                                      <p:to>
                                        <p:strVal val="(0.5)"/>
                                      </p:to>
                                    </p:set>
                                    <p:anim from="(0.5)" to="(#ppt_x)" calcmode="lin" valueType="num">
                                      <p:cBhvr>
                                        <p:cTn id="11" dur="1230" accel="100000" fill="hold">
                                          <p:stCondLst>
                                            <p:cond delay="768"/>
                                          </p:stCondLst>
                                        </p:cTn>
                                        <p:tgtEl>
                                          <p:spTgt spid="50180"/>
                                        </p:tgtEl>
                                        <p:attrNameLst>
                                          <p:attrName>ppt_x</p:attrName>
                                        </p:attrNameLst>
                                      </p:cBhvr>
                                    </p:anim>
                                    <p:set>
                                      <p:cBhvr>
                                        <p:cTn id="12" dur="768" fill="hold"/>
                                        <p:tgtEl>
                                          <p:spTgt spid="50180"/>
                                        </p:tgtEl>
                                        <p:attrNameLst>
                                          <p:attrName>ppt_y</p:attrName>
                                        </p:attrNameLst>
                                      </p:cBhvr>
                                      <p:to>
                                        <p:strVal val="(#ppt_y+0.4)"/>
                                      </p:to>
                                    </p:set>
                                    <p:anim from="(#ppt_y+0.4)" to="(#ppt_y)" calcmode="lin" valueType="num">
                                      <p:cBhvr>
                                        <p:cTn id="13" dur="1230" accel="100000" fill="hold">
                                          <p:stCondLst>
                                            <p:cond delay="768"/>
                                          </p:stCondLst>
                                        </p:cTn>
                                        <p:tgtEl>
                                          <p:spTgt spid="50180"/>
                                        </p:tgtEl>
                                        <p:attrNameLst>
                                          <p:attrName>ppt_y</p:attrName>
                                        </p:attrNameLst>
                                      </p:cBhvr>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53" presetClass="entr" presetSubtype="0" fill="hold" nodeType="clickEffect">
                                  <p:stCondLst>
                                    <p:cond delay="0"/>
                                  </p:stCondLst>
                                  <p:childTnLst>
                                    <p:set>
                                      <p:cBhvr>
                                        <p:cTn id="17" dur="1" fill="hold">
                                          <p:stCondLst>
                                            <p:cond delay="0"/>
                                          </p:stCondLst>
                                        </p:cTn>
                                        <p:tgtEl>
                                          <p:spTgt spid="50181">
                                            <p:txEl>
                                              <p:pRg st="0" end="0"/>
                                            </p:txEl>
                                          </p:spTgt>
                                        </p:tgtEl>
                                        <p:attrNameLst>
                                          <p:attrName>style.visibility</p:attrName>
                                        </p:attrNameLst>
                                      </p:cBhvr>
                                      <p:to>
                                        <p:strVal val="visible"/>
                                      </p:to>
                                    </p:set>
                                    <p:anim calcmode="lin" valueType="num">
                                      <p:cBhvr>
                                        <p:cTn id="18" dur="500" fill="hold"/>
                                        <p:tgtEl>
                                          <p:spTgt spid="50181">
                                            <p:txEl>
                                              <p:pRg st="0" end="0"/>
                                            </p:txEl>
                                          </p:spTgt>
                                        </p:tgtEl>
                                        <p:attrNameLst>
                                          <p:attrName>ppt_w</p:attrName>
                                        </p:attrNameLst>
                                      </p:cBhvr>
                                      <p:tavLst>
                                        <p:tav tm="0">
                                          <p:val>
                                            <p:fltVal val="0"/>
                                          </p:val>
                                        </p:tav>
                                        <p:tav tm="100000">
                                          <p:val>
                                            <p:strVal val="#ppt_w"/>
                                          </p:val>
                                        </p:tav>
                                      </p:tavLst>
                                    </p:anim>
                                    <p:anim calcmode="lin" valueType="num">
                                      <p:cBhvr>
                                        <p:cTn id="19" dur="500" fill="hold"/>
                                        <p:tgtEl>
                                          <p:spTgt spid="50181">
                                            <p:txEl>
                                              <p:pRg st="0" end="0"/>
                                            </p:txEl>
                                          </p:spTgt>
                                        </p:tgtEl>
                                        <p:attrNameLst>
                                          <p:attrName>ppt_h</p:attrName>
                                        </p:attrNameLst>
                                      </p:cBhvr>
                                      <p:tavLst>
                                        <p:tav tm="0">
                                          <p:val>
                                            <p:fltVal val="0"/>
                                          </p:val>
                                        </p:tav>
                                        <p:tav tm="100000">
                                          <p:val>
                                            <p:strVal val="#ppt_h"/>
                                          </p:val>
                                        </p:tav>
                                      </p:tavLst>
                                    </p:anim>
                                    <p:animEffect transition="in" filter="fade">
                                      <p:cBhvr>
                                        <p:cTn id="20" dur="500"/>
                                        <p:tgtEl>
                                          <p:spTgt spid="50181">
                                            <p:txEl>
                                              <p:pRg st="0" end="0"/>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53" presetClass="entr" presetSubtype="0" fill="hold" nodeType="clickEffect">
                                  <p:stCondLst>
                                    <p:cond delay="0"/>
                                  </p:stCondLst>
                                  <p:childTnLst>
                                    <p:set>
                                      <p:cBhvr>
                                        <p:cTn id="24" dur="1" fill="hold">
                                          <p:stCondLst>
                                            <p:cond delay="0"/>
                                          </p:stCondLst>
                                        </p:cTn>
                                        <p:tgtEl>
                                          <p:spTgt spid="50181">
                                            <p:txEl>
                                              <p:pRg st="1" end="1"/>
                                            </p:txEl>
                                          </p:spTgt>
                                        </p:tgtEl>
                                        <p:attrNameLst>
                                          <p:attrName>style.visibility</p:attrName>
                                        </p:attrNameLst>
                                      </p:cBhvr>
                                      <p:to>
                                        <p:strVal val="visible"/>
                                      </p:to>
                                    </p:set>
                                    <p:anim calcmode="lin" valueType="num">
                                      <p:cBhvr>
                                        <p:cTn id="25" dur="500" fill="hold"/>
                                        <p:tgtEl>
                                          <p:spTgt spid="50181">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50181">
                                            <p:txEl>
                                              <p:pRg st="1" end="1"/>
                                            </p:txEl>
                                          </p:spTgt>
                                        </p:tgtEl>
                                        <p:attrNameLst>
                                          <p:attrName>ppt_h</p:attrName>
                                        </p:attrNameLst>
                                      </p:cBhvr>
                                      <p:tavLst>
                                        <p:tav tm="0">
                                          <p:val>
                                            <p:fltVal val="0"/>
                                          </p:val>
                                        </p:tav>
                                        <p:tav tm="100000">
                                          <p:val>
                                            <p:strVal val="#ppt_h"/>
                                          </p:val>
                                        </p:tav>
                                      </p:tavLst>
                                    </p:anim>
                                    <p:animEffect transition="in" filter="fade">
                                      <p:cBhvr>
                                        <p:cTn id="27" dur="500"/>
                                        <p:tgtEl>
                                          <p:spTgt spid="5018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p:bldP spid="50181"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8D9ACE0A-DDBD-9DD0-9B4C-663779783465}"/>
              </a:ext>
            </a:extLst>
          </p:cNvPr>
          <p:cNvSpPr>
            <a:spLocks noGrp="1" noChangeArrowheads="1"/>
          </p:cNvSpPr>
          <p:nvPr>
            <p:ph type="title"/>
          </p:nvPr>
        </p:nvSpPr>
        <p:spPr>
          <a:xfrm>
            <a:off x="0" y="79899"/>
            <a:ext cx="10515600" cy="1325563"/>
          </a:xfrm>
        </p:spPr>
        <p:txBody>
          <a:bodyPr/>
          <a:lstStyle/>
          <a:p>
            <a:pPr eaLnBrk="1" hangingPunct="1">
              <a:defRPr/>
            </a:pPr>
            <a:r>
              <a:rPr lang="en-GB" altLang="en-US" b="1"/>
              <a:t>Dealing with Issues</a:t>
            </a:r>
            <a:endParaRPr lang="en-US" altLang="en-US" b="1"/>
          </a:p>
        </p:txBody>
      </p:sp>
      <p:sp>
        <p:nvSpPr>
          <p:cNvPr id="71683" name="Rectangle 3">
            <a:extLst>
              <a:ext uri="{FF2B5EF4-FFF2-40B4-BE49-F238E27FC236}">
                <a16:creationId xmlns:a16="http://schemas.microsoft.com/office/drawing/2014/main" id="{ACBC685C-C5B0-ED86-A6E4-CFA56E3DACB5}"/>
              </a:ext>
            </a:extLst>
          </p:cNvPr>
          <p:cNvSpPr>
            <a:spLocks noGrp="1" noChangeArrowheads="1"/>
          </p:cNvSpPr>
          <p:nvPr>
            <p:ph type="body" idx="1"/>
          </p:nvPr>
        </p:nvSpPr>
        <p:spPr>
          <a:xfrm>
            <a:off x="0" y="1601760"/>
            <a:ext cx="8704263" cy="4968875"/>
          </a:xfrm>
        </p:spPr>
        <p:txBody>
          <a:bodyPr/>
          <a:lstStyle/>
          <a:p>
            <a:pPr eaLnBrk="1" hangingPunct="1">
              <a:defRPr/>
            </a:pPr>
            <a:r>
              <a:rPr lang="en-GB" altLang="en-US"/>
              <a:t>Be TRUE to the organisation and yourself</a:t>
            </a:r>
          </a:p>
          <a:p>
            <a:pPr eaLnBrk="1" hangingPunct="1">
              <a:defRPr/>
            </a:pPr>
            <a:r>
              <a:rPr lang="en-GB" altLang="en-US"/>
              <a:t>communication skills</a:t>
            </a:r>
          </a:p>
          <a:p>
            <a:pPr eaLnBrk="1" hangingPunct="1">
              <a:defRPr/>
            </a:pPr>
            <a:r>
              <a:rPr lang="en-GB" altLang="en-US"/>
              <a:t>Trust</a:t>
            </a:r>
          </a:p>
          <a:p>
            <a:pPr eaLnBrk="1" hangingPunct="1">
              <a:defRPr/>
            </a:pPr>
            <a:r>
              <a:rPr lang="en-GB" altLang="en-US"/>
              <a:t>Rapport</a:t>
            </a:r>
          </a:p>
          <a:p>
            <a:pPr eaLnBrk="1" hangingPunct="1">
              <a:defRPr/>
            </a:pPr>
            <a:r>
              <a:rPr lang="en-GB" altLang="en-US"/>
              <a:t>Understanding</a:t>
            </a:r>
          </a:p>
          <a:p>
            <a:pPr eaLnBrk="1" hangingPunct="1">
              <a:defRPr/>
            </a:pPr>
            <a:r>
              <a:rPr lang="en-GB" altLang="en-US"/>
              <a:t>Empathy</a:t>
            </a:r>
          </a:p>
          <a:p>
            <a:pPr eaLnBrk="1" hangingPunct="1">
              <a:buFontTx/>
              <a:buNone/>
              <a:defRPr/>
            </a:pPr>
            <a:endParaRPr lang="en-GB" altLang="en-US"/>
          </a:p>
          <a:p>
            <a:pPr eaLnBrk="1" hangingPunct="1">
              <a:defRPr/>
            </a:pPr>
            <a:endParaRPr lang="en-GB" altLang="en-US"/>
          </a:p>
          <a:p>
            <a:pPr eaLnBrk="1" hangingPunct="1">
              <a:defRPr/>
            </a:pPr>
            <a:endParaRPr lang="en-GB" altLang="en-US"/>
          </a:p>
          <a:p>
            <a:pPr eaLnBrk="1" hangingPunct="1">
              <a:defRPr/>
            </a:pPr>
            <a:endParaRPr lang="en-US"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1683">
                                            <p:txEl>
                                              <p:pRg st="0" end="0"/>
                                            </p:txEl>
                                          </p:spTgt>
                                        </p:tgtEl>
                                        <p:attrNameLst>
                                          <p:attrName>style.visibility</p:attrName>
                                        </p:attrNameLst>
                                      </p:cBhvr>
                                      <p:to>
                                        <p:strVal val="visible"/>
                                      </p:to>
                                    </p:set>
                                    <p:animEffect transition="in" filter="fade">
                                      <p:cBhvr>
                                        <p:cTn id="12" dur="2000"/>
                                        <p:tgtEl>
                                          <p:spTgt spid="7168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1683">
                                            <p:txEl>
                                              <p:pRg st="1" end="1"/>
                                            </p:txEl>
                                          </p:spTgt>
                                        </p:tgtEl>
                                        <p:attrNameLst>
                                          <p:attrName>style.visibility</p:attrName>
                                        </p:attrNameLst>
                                      </p:cBhvr>
                                      <p:to>
                                        <p:strVal val="visible"/>
                                      </p:to>
                                    </p:set>
                                    <p:animEffect transition="in" filter="fade">
                                      <p:cBhvr>
                                        <p:cTn id="17" dur="2000"/>
                                        <p:tgtEl>
                                          <p:spTgt spid="7168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71683">
                                            <p:txEl>
                                              <p:pRg st="2" end="2"/>
                                            </p:txEl>
                                          </p:spTgt>
                                        </p:tgtEl>
                                        <p:attrNameLst>
                                          <p:attrName>style.visibility</p:attrName>
                                        </p:attrNameLst>
                                      </p:cBhvr>
                                      <p:to>
                                        <p:strVal val="visible"/>
                                      </p:to>
                                    </p:set>
                                    <p:animEffect transition="in" filter="fade">
                                      <p:cBhvr>
                                        <p:cTn id="22" dur="2000"/>
                                        <p:tgtEl>
                                          <p:spTgt spid="71683">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71683">
                                            <p:txEl>
                                              <p:pRg st="3" end="3"/>
                                            </p:txEl>
                                          </p:spTgt>
                                        </p:tgtEl>
                                        <p:attrNameLst>
                                          <p:attrName>style.visibility</p:attrName>
                                        </p:attrNameLst>
                                      </p:cBhvr>
                                      <p:to>
                                        <p:strVal val="visible"/>
                                      </p:to>
                                    </p:set>
                                    <p:animEffect transition="in" filter="fade">
                                      <p:cBhvr>
                                        <p:cTn id="27" dur="2000"/>
                                        <p:tgtEl>
                                          <p:spTgt spid="71683">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71683">
                                            <p:txEl>
                                              <p:pRg st="4" end="4"/>
                                            </p:txEl>
                                          </p:spTgt>
                                        </p:tgtEl>
                                        <p:attrNameLst>
                                          <p:attrName>style.visibility</p:attrName>
                                        </p:attrNameLst>
                                      </p:cBhvr>
                                      <p:to>
                                        <p:strVal val="visible"/>
                                      </p:to>
                                    </p:set>
                                    <p:animEffect transition="in" filter="fade">
                                      <p:cBhvr>
                                        <p:cTn id="32" dur="2000"/>
                                        <p:tgtEl>
                                          <p:spTgt spid="71683">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71683">
                                            <p:txEl>
                                              <p:pRg st="5" end="5"/>
                                            </p:txEl>
                                          </p:spTgt>
                                        </p:tgtEl>
                                        <p:attrNameLst>
                                          <p:attrName>style.visibility</p:attrName>
                                        </p:attrNameLst>
                                      </p:cBhvr>
                                      <p:to>
                                        <p:strVal val="visible"/>
                                      </p:to>
                                    </p:set>
                                    <p:animEffect transition="in" filter="fade">
                                      <p:cBhvr>
                                        <p:cTn id="37" dur="2000"/>
                                        <p:tgtEl>
                                          <p:spTgt spid="7168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7C80-9A60-2969-20BF-156ACA9303A6}"/>
              </a:ext>
            </a:extLst>
          </p:cNvPr>
          <p:cNvSpPr>
            <a:spLocks noGrp="1"/>
          </p:cNvSpPr>
          <p:nvPr>
            <p:ph type="title"/>
          </p:nvPr>
        </p:nvSpPr>
        <p:spPr>
          <a:xfrm>
            <a:off x="0" y="1"/>
            <a:ext cx="10515600" cy="947956"/>
          </a:xfrm>
        </p:spPr>
        <p:txBody>
          <a:bodyPr/>
          <a:lstStyle/>
          <a:p>
            <a:pPr eaLnBrk="1" hangingPunct="1">
              <a:defRPr/>
            </a:pPr>
            <a:r>
              <a:rPr lang="en-GB"/>
              <a:t>    </a:t>
            </a:r>
            <a:r>
              <a:rPr lang="en-GB" b="1"/>
              <a:t>RAVE</a:t>
            </a:r>
          </a:p>
        </p:txBody>
      </p:sp>
      <p:sp>
        <p:nvSpPr>
          <p:cNvPr id="3" name="Content Placeholder 2">
            <a:extLst>
              <a:ext uri="{FF2B5EF4-FFF2-40B4-BE49-F238E27FC236}">
                <a16:creationId xmlns:a16="http://schemas.microsoft.com/office/drawing/2014/main" id="{27BBB51E-4C9B-86D4-1001-07148E6A4E8F}"/>
              </a:ext>
            </a:extLst>
          </p:cNvPr>
          <p:cNvSpPr>
            <a:spLocks noGrp="1"/>
          </p:cNvSpPr>
          <p:nvPr>
            <p:ph idx="1"/>
          </p:nvPr>
        </p:nvSpPr>
        <p:spPr>
          <a:xfrm>
            <a:off x="141914" y="1120950"/>
            <a:ext cx="10515600" cy="4351338"/>
          </a:xfrm>
        </p:spPr>
        <p:txBody>
          <a:bodyPr>
            <a:normAutofit fontScale="85000" lnSpcReduction="20000"/>
          </a:bodyPr>
          <a:lstStyle/>
          <a:p>
            <a:pPr eaLnBrk="1" hangingPunct="1">
              <a:defRPr/>
            </a:pPr>
            <a:r>
              <a:rPr lang="en-GB" altLang="en-US"/>
              <a:t>RESPECT</a:t>
            </a:r>
          </a:p>
          <a:p>
            <a:pPr eaLnBrk="1" hangingPunct="1">
              <a:defRPr/>
            </a:pPr>
            <a:r>
              <a:rPr lang="en-GB" altLang="en-US"/>
              <a:t>APPRECIATE</a:t>
            </a:r>
          </a:p>
          <a:p>
            <a:pPr eaLnBrk="1" hangingPunct="1">
              <a:defRPr/>
            </a:pPr>
            <a:r>
              <a:rPr lang="en-GB" altLang="en-US"/>
              <a:t>VALUE</a:t>
            </a:r>
          </a:p>
          <a:p>
            <a:pPr eaLnBrk="1" hangingPunct="1">
              <a:defRPr/>
            </a:pPr>
            <a:r>
              <a:rPr lang="en-GB" altLang="en-US"/>
              <a:t>EVERYONE</a:t>
            </a:r>
          </a:p>
          <a:p>
            <a:pPr eaLnBrk="1" hangingPunct="1">
              <a:defRPr/>
            </a:pPr>
            <a:endParaRPr lang="en-GB" altLang="en-US"/>
          </a:p>
          <a:p>
            <a:pPr eaLnBrk="1" hangingPunct="1">
              <a:defRPr/>
            </a:pPr>
            <a:r>
              <a:rPr lang="en-GB" altLang="en-US"/>
              <a:t>TASK:</a:t>
            </a:r>
          </a:p>
          <a:p>
            <a:pPr eaLnBrk="1" hangingPunct="1">
              <a:defRPr/>
            </a:pPr>
            <a:r>
              <a:rPr lang="en-GB" altLang="en-US"/>
              <a:t>Turn to the person next to you and RAVE!!!</a:t>
            </a:r>
          </a:p>
          <a:p>
            <a:pPr eaLnBrk="1" hangingPunct="1">
              <a:defRPr/>
            </a:pPr>
            <a:r>
              <a:rPr lang="en-GB" altLang="en-US"/>
              <a:t>Tell them why you respect them</a:t>
            </a:r>
          </a:p>
          <a:p>
            <a:pPr eaLnBrk="1" hangingPunct="1">
              <a:defRPr/>
            </a:pPr>
            <a:r>
              <a:rPr lang="en-GB" altLang="en-US"/>
              <a:t>Why you appreciate them or what you appreciate about them</a:t>
            </a:r>
          </a:p>
          <a:p>
            <a:pPr eaLnBrk="1" hangingPunct="1">
              <a:defRPr/>
            </a:pPr>
            <a:r>
              <a:rPr lang="en-GB" altLang="en-US"/>
              <a:t>What do you value about knowing them as a person</a:t>
            </a:r>
          </a:p>
          <a:p>
            <a:pPr eaLnBrk="1" hangingPunct="1">
              <a:defRPr/>
            </a:pPr>
            <a:r>
              <a:rPr lang="en-GB" altLang="en-US"/>
              <a:t>Tell them about someone that you rave about in your life   </a:t>
            </a:r>
          </a:p>
          <a:p>
            <a:pPr eaLnBrk="1" hangingPunct="1">
              <a:defRPr/>
            </a:pPr>
            <a:endParaRPr lang="en-GB" altLang="en-US"/>
          </a:p>
          <a:p>
            <a:pPr eaLnBrk="1" hangingPunct="1">
              <a:defRPr/>
            </a:pPr>
            <a:endParaRPr lang="en-GB"/>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2BD01FCA-76BF-4C78-9FAD-49C5FD476697}"/>
              </a:ext>
            </a:extLst>
          </p:cNvPr>
          <p:cNvSpPr>
            <a:spLocks noGrp="1" noChangeArrowheads="1"/>
          </p:cNvSpPr>
          <p:nvPr>
            <p:ph type="title"/>
          </p:nvPr>
        </p:nvSpPr>
        <p:spPr>
          <a:xfrm>
            <a:off x="95250" y="18255"/>
            <a:ext cx="10515600" cy="1325563"/>
          </a:xfrm>
        </p:spPr>
        <p:txBody>
          <a:bodyPr/>
          <a:lstStyle/>
          <a:p>
            <a:pPr eaLnBrk="1" hangingPunct="1">
              <a:defRPr/>
            </a:pPr>
            <a:r>
              <a:rPr lang="en-GB" altLang="en-US" b="1"/>
              <a:t>PECA</a:t>
            </a:r>
          </a:p>
        </p:txBody>
      </p:sp>
      <p:sp>
        <p:nvSpPr>
          <p:cNvPr id="81923" name="Rectangle 3">
            <a:extLst>
              <a:ext uri="{FF2B5EF4-FFF2-40B4-BE49-F238E27FC236}">
                <a16:creationId xmlns:a16="http://schemas.microsoft.com/office/drawing/2014/main" id="{A0EADA11-3A0D-3362-BF39-CCF0AD012564}"/>
              </a:ext>
            </a:extLst>
          </p:cNvPr>
          <p:cNvSpPr>
            <a:spLocks noGrp="1" noChangeArrowheads="1"/>
          </p:cNvSpPr>
          <p:nvPr>
            <p:ph type="body" idx="1"/>
          </p:nvPr>
        </p:nvSpPr>
        <p:spPr>
          <a:xfrm>
            <a:off x="166688" y="1161256"/>
            <a:ext cx="10515600" cy="4351338"/>
          </a:xfrm>
        </p:spPr>
        <p:txBody>
          <a:bodyPr>
            <a:normAutofit fontScale="92500" lnSpcReduction="10000"/>
          </a:bodyPr>
          <a:lstStyle/>
          <a:p>
            <a:pPr eaLnBrk="1" hangingPunct="1">
              <a:defRPr/>
            </a:pPr>
            <a:r>
              <a:rPr lang="en-GB" altLang="en-US" sz="3200"/>
              <a:t>Pay Attention and Listen</a:t>
            </a:r>
          </a:p>
          <a:p>
            <a:pPr eaLnBrk="1" hangingPunct="1">
              <a:defRPr/>
            </a:pPr>
            <a:r>
              <a:rPr lang="en-GB" altLang="en-US" sz="3200"/>
              <a:t>Empathise</a:t>
            </a:r>
          </a:p>
          <a:p>
            <a:pPr eaLnBrk="1" hangingPunct="1">
              <a:defRPr/>
            </a:pPr>
            <a:r>
              <a:rPr lang="en-GB" altLang="en-US" sz="3200"/>
              <a:t>Clarify</a:t>
            </a:r>
          </a:p>
          <a:p>
            <a:pPr eaLnBrk="1" hangingPunct="1">
              <a:defRPr/>
            </a:pPr>
            <a:r>
              <a:rPr lang="en-GB" altLang="en-US" sz="3200"/>
              <a:t>Action</a:t>
            </a:r>
          </a:p>
          <a:p>
            <a:pPr eaLnBrk="1" hangingPunct="1">
              <a:defRPr/>
            </a:pPr>
            <a:endParaRPr lang="en-GB" altLang="en-US" sz="3200"/>
          </a:p>
          <a:p>
            <a:pPr eaLnBrk="1" hangingPunct="1">
              <a:defRPr/>
            </a:pPr>
            <a:r>
              <a:rPr lang="en-GB" altLang="en-US" sz="3200"/>
              <a:t>‘ a customer tells you that they would like to surprise their partner with a birthday celebration’ </a:t>
            </a:r>
          </a:p>
          <a:p>
            <a:pPr eaLnBrk="1" hangingPunct="1">
              <a:defRPr/>
            </a:pPr>
            <a:r>
              <a:rPr lang="en-GB" altLang="en-US" sz="3200"/>
              <a:t>‘ a customer has lost their wallet with all their credit cards and cash in it’ </a:t>
            </a:r>
          </a:p>
          <a:p>
            <a:pPr eaLnBrk="1" hangingPunct="1">
              <a:defRPr/>
            </a:pPr>
            <a:endParaRPr lang="en-GB" alt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FC81AA45-3243-60AE-7AF7-DA69C4C84422}"/>
              </a:ext>
            </a:extLst>
          </p:cNvPr>
          <p:cNvSpPr>
            <a:spLocks noGrp="1" noChangeArrowheads="1"/>
          </p:cNvSpPr>
          <p:nvPr>
            <p:ph type="title"/>
          </p:nvPr>
        </p:nvSpPr>
        <p:spPr>
          <a:xfrm>
            <a:off x="116747" y="71510"/>
            <a:ext cx="10515600" cy="1325563"/>
          </a:xfrm>
        </p:spPr>
        <p:txBody>
          <a:bodyPr/>
          <a:lstStyle/>
          <a:p>
            <a:pPr eaLnBrk="1" hangingPunct="1">
              <a:defRPr/>
            </a:pPr>
            <a:r>
              <a:rPr lang="en-GB" altLang="en-US" b="1"/>
              <a:t>COMPLAINTS TRAINING</a:t>
            </a:r>
            <a:endParaRPr lang="en-US" altLang="en-US" b="1"/>
          </a:p>
        </p:txBody>
      </p:sp>
      <p:sp>
        <p:nvSpPr>
          <p:cNvPr id="70659" name="Rectangle 3">
            <a:extLst>
              <a:ext uri="{FF2B5EF4-FFF2-40B4-BE49-F238E27FC236}">
                <a16:creationId xmlns:a16="http://schemas.microsoft.com/office/drawing/2014/main" id="{AEDD56A3-A207-A6B6-C222-5F6614C3CC77}"/>
              </a:ext>
            </a:extLst>
          </p:cNvPr>
          <p:cNvSpPr>
            <a:spLocks noGrp="1" noChangeArrowheads="1"/>
          </p:cNvSpPr>
          <p:nvPr>
            <p:ph type="body" idx="1"/>
          </p:nvPr>
        </p:nvSpPr>
        <p:spPr>
          <a:xfrm>
            <a:off x="116747" y="1397073"/>
            <a:ext cx="8631238" cy="4114800"/>
          </a:xfrm>
        </p:spPr>
        <p:txBody>
          <a:bodyPr/>
          <a:lstStyle/>
          <a:p>
            <a:pPr eaLnBrk="1" hangingPunct="1">
              <a:defRPr/>
            </a:pPr>
            <a:r>
              <a:rPr lang="en-GB" altLang="en-US" sz="3200"/>
              <a:t>“Seek first to understand then be understood” </a:t>
            </a:r>
            <a:r>
              <a:rPr lang="en-GB" altLang="en-US" sz="2400"/>
              <a:t>(Covey ,2008)</a:t>
            </a:r>
          </a:p>
          <a:p>
            <a:pPr eaLnBrk="1" hangingPunct="1">
              <a:defRPr/>
            </a:pPr>
            <a:r>
              <a:rPr lang="en-GB" altLang="en-US" sz="3200"/>
              <a:t>Diagnose before you prescribe</a:t>
            </a:r>
          </a:p>
          <a:p>
            <a:pPr eaLnBrk="1" hangingPunct="1">
              <a:defRPr/>
            </a:pPr>
            <a:r>
              <a:rPr lang="en-GB" altLang="en-US" sz="3200"/>
              <a:t>We do not have problems we have issues</a:t>
            </a:r>
          </a:p>
          <a:p>
            <a:pPr eaLnBrk="1" hangingPunct="1">
              <a:defRPr/>
            </a:pPr>
            <a:r>
              <a:rPr lang="en-GB" altLang="en-US" sz="3200"/>
              <a:t>Staff should have ownership of issues</a:t>
            </a:r>
          </a:p>
          <a:p>
            <a:pPr eaLnBrk="1" hangingPunct="1">
              <a:defRPr/>
            </a:pPr>
            <a:r>
              <a:rPr lang="en-GB" altLang="en-US" sz="3200"/>
              <a:t>Staff should be empowered to deal with issues</a:t>
            </a:r>
          </a:p>
          <a:p>
            <a:pPr eaLnBrk="1" hangingPunct="1">
              <a:defRPr/>
            </a:pPr>
            <a:r>
              <a:rPr lang="en-GB" altLang="en-US" sz="3200"/>
              <a:t>Issues are opportunities to wow the guest</a:t>
            </a:r>
          </a:p>
          <a:p>
            <a:pPr eaLnBrk="1" hangingPunct="1">
              <a:buFontTx/>
              <a:buNone/>
              <a:defRPr/>
            </a:pPr>
            <a:endParaRPr lang="en-GB" altLang="en-US" sz="3200"/>
          </a:p>
          <a:p>
            <a:pPr eaLnBrk="1" hangingPunct="1">
              <a:buFontTx/>
              <a:buNone/>
              <a:defRPr/>
            </a:pPr>
            <a:endParaRPr lang="en-GB" altLang="en-US"/>
          </a:p>
          <a:p>
            <a:pPr eaLnBrk="1" hangingPunct="1">
              <a:buFontTx/>
              <a:buNone/>
              <a:defRPr/>
            </a:pPr>
            <a:endParaRPr lang="en-US"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0659">
                                            <p:txEl>
                                              <p:pRg st="0" end="0"/>
                                            </p:txEl>
                                          </p:spTgt>
                                        </p:tgtEl>
                                        <p:attrNameLst>
                                          <p:attrName>style.visibility</p:attrName>
                                        </p:attrNameLst>
                                      </p:cBhvr>
                                      <p:to>
                                        <p:strVal val="visible"/>
                                      </p:to>
                                    </p:set>
                                    <p:animEffect transition="in" filter="fade">
                                      <p:cBhvr>
                                        <p:cTn id="12" dur="2000"/>
                                        <p:tgtEl>
                                          <p:spTgt spid="7065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0659">
                                            <p:txEl>
                                              <p:pRg st="1" end="1"/>
                                            </p:txEl>
                                          </p:spTgt>
                                        </p:tgtEl>
                                        <p:attrNameLst>
                                          <p:attrName>style.visibility</p:attrName>
                                        </p:attrNameLst>
                                      </p:cBhvr>
                                      <p:to>
                                        <p:strVal val="visible"/>
                                      </p:to>
                                    </p:set>
                                    <p:animEffect transition="in" filter="fade">
                                      <p:cBhvr>
                                        <p:cTn id="17" dur="2000"/>
                                        <p:tgtEl>
                                          <p:spTgt spid="7065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70659">
                                            <p:txEl>
                                              <p:pRg st="2" end="2"/>
                                            </p:txEl>
                                          </p:spTgt>
                                        </p:tgtEl>
                                        <p:attrNameLst>
                                          <p:attrName>style.visibility</p:attrName>
                                        </p:attrNameLst>
                                      </p:cBhvr>
                                      <p:to>
                                        <p:strVal val="visible"/>
                                      </p:to>
                                    </p:set>
                                    <p:animEffect transition="in" filter="fade">
                                      <p:cBhvr>
                                        <p:cTn id="22" dur="2000"/>
                                        <p:tgtEl>
                                          <p:spTgt spid="70659">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70659">
                                            <p:txEl>
                                              <p:pRg st="3" end="3"/>
                                            </p:txEl>
                                          </p:spTgt>
                                        </p:tgtEl>
                                        <p:attrNameLst>
                                          <p:attrName>style.visibility</p:attrName>
                                        </p:attrNameLst>
                                      </p:cBhvr>
                                      <p:to>
                                        <p:strVal val="visible"/>
                                      </p:to>
                                    </p:set>
                                    <p:animEffect transition="in" filter="fade">
                                      <p:cBhvr>
                                        <p:cTn id="27" dur="2000"/>
                                        <p:tgtEl>
                                          <p:spTgt spid="70659">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70659">
                                            <p:txEl>
                                              <p:pRg st="4" end="4"/>
                                            </p:txEl>
                                          </p:spTgt>
                                        </p:tgtEl>
                                        <p:attrNameLst>
                                          <p:attrName>style.visibility</p:attrName>
                                        </p:attrNameLst>
                                      </p:cBhvr>
                                      <p:to>
                                        <p:strVal val="visible"/>
                                      </p:to>
                                    </p:set>
                                    <p:animEffect transition="in" filter="fade">
                                      <p:cBhvr>
                                        <p:cTn id="32" dur="2000"/>
                                        <p:tgtEl>
                                          <p:spTgt spid="70659">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70659">
                                            <p:txEl>
                                              <p:pRg st="5" end="5"/>
                                            </p:txEl>
                                          </p:spTgt>
                                        </p:tgtEl>
                                        <p:attrNameLst>
                                          <p:attrName>style.visibility</p:attrName>
                                        </p:attrNameLst>
                                      </p:cBhvr>
                                      <p:to>
                                        <p:strVal val="visible"/>
                                      </p:to>
                                    </p:set>
                                    <p:animEffect transition="in" filter="fade">
                                      <p:cBhvr>
                                        <p:cTn id="37" dur="2000"/>
                                        <p:tgtEl>
                                          <p:spTgt spid="706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3C42F3DE-7A7A-A5EB-6B67-C0CA11FAB98A}"/>
              </a:ext>
            </a:extLst>
          </p:cNvPr>
          <p:cNvSpPr>
            <a:spLocks noGrp="1" noChangeArrowheads="1"/>
          </p:cNvSpPr>
          <p:nvPr>
            <p:ph type="title"/>
          </p:nvPr>
        </p:nvSpPr>
        <p:spPr>
          <a:xfrm>
            <a:off x="0" y="-92075"/>
            <a:ext cx="11046725" cy="861845"/>
          </a:xfrm>
        </p:spPr>
        <p:txBody>
          <a:bodyPr anchor="ctr">
            <a:normAutofit/>
          </a:bodyPr>
          <a:lstStyle/>
          <a:p>
            <a:pPr eaLnBrk="1" hangingPunct="1">
              <a:defRPr/>
            </a:pPr>
            <a:r>
              <a:rPr lang="en-US" altLang="en-US" sz="4000" b="1"/>
              <a:t>Pay Attention and Listen</a:t>
            </a:r>
            <a:endParaRPr lang="en-GB" altLang="en-US" sz="4000" b="1"/>
          </a:p>
        </p:txBody>
      </p:sp>
      <p:sp>
        <p:nvSpPr>
          <p:cNvPr id="43011" name="Rectangle 3">
            <a:extLst>
              <a:ext uri="{FF2B5EF4-FFF2-40B4-BE49-F238E27FC236}">
                <a16:creationId xmlns:a16="http://schemas.microsoft.com/office/drawing/2014/main" id="{D5B8EBCB-AB41-42D5-D010-B4F6CE247E7E}"/>
              </a:ext>
            </a:extLst>
          </p:cNvPr>
          <p:cNvSpPr>
            <a:spLocks noGrp="1" noChangeArrowheads="1"/>
          </p:cNvSpPr>
          <p:nvPr>
            <p:ph sz="half" idx="1"/>
          </p:nvPr>
        </p:nvSpPr>
        <p:spPr>
          <a:xfrm>
            <a:off x="73393" y="668740"/>
            <a:ext cx="6724972" cy="4909568"/>
          </a:xfrm>
        </p:spPr>
        <p:txBody>
          <a:bodyPr>
            <a:normAutofit lnSpcReduction="10000"/>
          </a:bodyPr>
          <a:lstStyle/>
          <a:p>
            <a:pPr lvl="1">
              <a:defRPr/>
            </a:pPr>
            <a:r>
              <a:rPr lang="en-US" altLang="en-US"/>
              <a:t>Make contact first</a:t>
            </a:r>
          </a:p>
          <a:p>
            <a:pPr lvl="1">
              <a:defRPr/>
            </a:pPr>
            <a:r>
              <a:rPr lang="en-US" altLang="en-US"/>
              <a:t>Stop what ever you are doing</a:t>
            </a:r>
          </a:p>
          <a:p>
            <a:pPr lvl="1">
              <a:defRPr/>
            </a:pPr>
            <a:r>
              <a:rPr lang="en-GB" altLang="en-US"/>
              <a:t>Take them to a quiet place</a:t>
            </a:r>
          </a:p>
          <a:p>
            <a:pPr lvl="1">
              <a:defRPr/>
            </a:pPr>
            <a:r>
              <a:rPr lang="en-GB" altLang="en-US"/>
              <a:t>Ask their name, remember it and use it</a:t>
            </a:r>
            <a:endParaRPr lang="en-US" altLang="en-US"/>
          </a:p>
          <a:p>
            <a:pPr lvl="1">
              <a:defRPr/>
            </a:pPr>
            <a:r>
              <a:rPr lang="en-US" altLang="en-US"/>
              <a:t>Be aware of your body language</a:t>
            </a:r>
          </a:p>
          <a:p>
            <a:pPr lvl="1">
              <a:defRPr/>
            </a:pPr>
            <a:r>
              <a:rPr lang="en-US" altLang="en-US"/>
              <a:t>Maintain eye contact</a:t>
            </a:r>
          </a:p>
          <a:p>
            <a:pPr lvl="1">
              <a:defRPr/>
            </a:pPr>
            <a:r>
              <a:rPr lang="en-US" altLang="en-US"/>
              <a:t>Do not interrupt – listen all the way through and never argue</a:t>
            </a:r>
          </a:p>
          <a:p>
            <a:pPr lvl="1">
              <a:defRPr/>
            </a:pPr>
            <a:r>
              <a:rPr lang="en-GB" altLang="en-US"/>
              <a:t>Display good listening skills</a:t>
            </a:r>
            <a:endParaRPr lang="en-US" altLang="en-US"/>
          </a:p>
          <a:p>
            <a:pPr lvl="1">
              <a:defRPr/>
            </a:pPr>
            <a:r>
              <a:rPr lang="en-US" altLang="en-US"/>
              <a:t>Allow guest time to vent and do not become emotionally involved</a:t>
            </a:r>
          </a:p>
          <a:p>
            <a:pPr lvl="1">
              <a:defRPr/>
            </a:pPr>
            <a:r>
              <a:rPr lang="en-US" altLang="en-US"/>
              <a:t>Be professional and sincere</a:t>
            </a:r>
          </a:p>
          <a:p>
            <a:pPr lvl="1">
              <a:defRPr/>
            </a:pPr>
            <a:r>
              <a:rPr lang="en-GB" altLang="en-US"/>
              <a:t>Gather information</a:t>
            </a:r>
          </a:p>
          <a:p>
            <a:pPr lvl="1" eaLnBrk="1" hangingPunct="1">
              <a:buFont typeface="Tahoma" charset="0"/>
              <a:buNone/>
              <a:defRPr/>
            </a:pPr>
            <a:endParaRPr lang="en-US" altLang="en-US" sz="2000"/>
          </a:p>
          <a:p>
            <a:pPr lvl="1" eaLnBrk="1" hangingPunct="1">
              <a:buFont typeface="Tahoma" charset="0"/>
              <a:buNone/>
              <a:defRPr/>
            </a:pPr>
            <a:endParaRPr lang="en-GB" altLang="en-US" sz="2000"/>
          </a:p>
        </p:txBody>
      </p:sp>
      <p:pic>
        <p:nvPicPr>
          <p:cNvPr id="2" name="Picture 1">
            <a:extLst>
              <a:ext uri="{FF2B5EF4-FFF2-40B4-BE49-F238E27FC236}">
                <a16:creationId xmlns:a16="http://schemas.microsoft.com/office/drawing/2014/main" id="{B7FC6F6A-0CC4-0289-3334-22EE8117EE80}"/>
              </a:ext>
            </a:extLst>
          </p:cNvPr>
          <p:cNvPicPr>
            <a:picLocks noChangeAspect="1"/>
          </p:cNvPicPr>
          <p:nvPr/>
        </p:nvPicPr>
        <p:blipFill>
          <a:blip r:embed="rId2"/>
          <a:stretch>
            <a:fillRect/>
          </a:stretch>
        </p:blipFill>
        <p:spPr>
          <a:xfrm>
            <a:off x="6937007" y="1459539"/>
            <a:ext cx="5181600" cy="3886200"/>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3011">
                                            <p:txEl>
                                              <p:pRg st="0" end="0"/>
                                            </p:txEl>
                                          </p:spTgt>
                                        </p:tgtEl>
                                        <p:attrNameLst>
                                          <p:attrName>style.visibility</p:attrName>
                                        </p:attrNameLst>
                                      </p:cBhvr>
                                      <p:to>
                                        <p:strVal val="visible"/>
                                      </p:to>
                                    </p:set>
                                    <p:animEffect transition="in" filter="fade">
                                      <p:cBhvr>
                                        <p:cTn id="12" dur="2000"/>
                                        <p:tgtEl>
                                          <p:spTgt spid="43011">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3011">
                                            <p:txEl>
                                              <p:pRg st="1" end="1"/>
                                            </p:txEl>
                                          </p:spTgt>
                                        </p:tgtEl>
                                        <p:attrNameLst>
                                          <p:attrName>style.visibility</p:attrName>
                                        </p:attrNameLst>
                                      </p:cBhvr>
                                      <p:to>
                                        <p:strVal val="visible"/>
                                      </p:to>
                                    </p:set>
                                    <p:animEffect transition="in" filter="fade">
                                      <p:cBhvr>
                                        <p:cTn id="15" dur="2000"/>
                                        <p:tgtEl>
                                          <p:spTgt spid="43011">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3011">
                                            <p:txEl>
                                              <p:pRg st="2" end="2"/>
                                            </p:txEl>
                                          </p:spTgt>
                                        </p:tgtEl>
                                        <p:attrNameLst>
                                          <p:attrName>style.visibility</p:attrName>
                                        </p:attrNameLst>
                                      </p:cBhvr>
                                      <p:to>
                                        <p:strVal val="visible"/>
                                      </p:to>
                                    </p:set>
                                    <p:animEffect transition="in" filter="fade">
                                      <p:cBhvr>
                                        <p:cTn id="18" dur="2000"/>
                                        <p:tgtEl>
                                          <p:spTgt spid="43011">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3011">
                                            <p:txEl>
                                              <p:pRg st="3" end="3"/>
                                            </p:txEl>
                                          </p:spTgt>
                                        </p:tgtEl>
                                        <p:attrNameLst>
                                          <p:attrName>style.visibility</p:attrName>
                                        </p:attrNameLst>
                                      </p:cBhvr>
                                      <p:to>
                                        <p:strVal val="visible"/>
                                      </p:to>
                                    </p:set>
                                    <p:animEffect transition="in" filter="fade">
                                      <p:cBhvr>
                                        <p:cTn id="21" dur="2000"/>
                                        <p:tgtEl>
                                          <p:spTgt spid="43011">
                                            <p:txEl>
                                              <p:pRg st="3" end="3"/>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43011">
                                            <p:txEl>
                                              <p:pRg st="4" end="4"/>
                                            </p:txEl>
                                          </p:spTgt>
                                        </p:tgtEl>
                                        <p:attrNameLst>
                                          <p:attrName>style.visibility</p:attrName>
                                        </p:attrNameLst>
                                      </p:cBhvr>
                                      <p:to>
                                        <p:strVal val="visible"/>
                                      </p:to>
                                    </p:set>
                                    <p:animEffect transition="in" filter="fade">
                                      <p:cBhvr>
                                        <p:cTn id="24" dur="2000"/>
                                        <p:tgtEl>
                                          <p:spTgt spid="43011">
                                            <p:txEl>
                                              <p:pRg st="4" end="4"/>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animEffect transition="in" filter="fade">
                                      <p:cBhvr>
                                        <p:cTn id="27" dur="2000"/>
                                        <p:tgtEl>
                                          <p:spTgt spid="43011">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43011">
                                            <p:txEl>
                                              <p:pRg st="6" end="6"/>
                                            </p:txEl>
                                          </p:spTgt>
                                        </p:tgtEl>
                                        <p:attrNameLst>
                                          <p:attrName>style.visibility</p:attrName>
                                        </p:attrNameLst>
                                      </p:cBhvr>
                                      <p:to>
                                        <p:strVal val="visible"/>
                                      </p:to>
                                    </p:set>
                                    <p:animEffect transition="in" filter="fade">
                                      <p:cBhvr>
                                        <p:cTn id="30" dur="2000"/>
                                        <p:tgtEl>
                                          <p:spTgt spid="43011">
                                            <p:txEl>
                                              <p:pRg st="6" end="6"/>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43011">
                                            <p:txEl>
                                              <p:pRg st="7" end="7"/>
                                            </p:txEl>
                                          </p:spTgt>
                                        </p:tgtEl>
                                        <p:attrNameLst>
                                          <p:attrName>style.visibility</p:attrName>
                                        </p:attrNameLst>
                                      </p:cBhvr>
                                      <p:to>
                                        <p:strVal val="visible"/>
                                      </p:to>
                                    </p:set>
                                    <p:animEffect transition="in" filter="fade">
                                      <p:cBhvr>
                                        <p:cTn id="33" dur="2000"/>
                                        <p:tgtEl>
                                          <p:spTgt spid="43011">
                                            <p:txEl>
                                              <p:pRg st="7" end="7"/>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3011">
                                            <p:txEl>
                                              <p:pRg st="8" end="8"/>
                                            </p:txEl>
                                          </p:spTgt>
                                        </p:tgtEl>
                                        <p:attrNameLst>
                                          <p:attrName>style.visibility</p:attrName>
                                        </p:attrNameLst>
                                      </p:cBhvr>
                                      <p:to>
                                        <p:strVal val="visible"/>
                                      </p:to>
                                    </p:set>
                                    <p:animEffect transition="in" filter="fade">
                                      <p:cBhvr>
                                        <p:cTn id="36" dur="2000"/>
                                        <p:tgtEl>
                                          <p:spTgt spid="43011">
                                            <p:txEl>
                                              <p:pRg st="8" end="8"/>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3011">
                                            <p:txEl>
                                              <p:pRg st="9" end="9"/>
                                            </p:txEl>
                                          </p:spTgt>
                                        </p:tgtEl>
                                        <p:attrNameLst>
                                          <p:attrName>style.visibility</p:attrName>
                                        </p:attrNameLst>
                                      </p:cBhvr>
                                      <p:to>
                                        <p:strVal val="visible"/>
                                      </p:to>
                                    </p:set>
                                    <p:animEffect transition="in" filter="fade">
                                      <p:cBhvr>
                                        <p:cTn id="39" dur="2000"/>
                                        <p:tgtEl>
                                          <p:spTgt spid="43011">
                                            <p:txEl>
                                              <p:pRg st="9" end="9"/>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43011">
                                            <p:txEl>
                                              <p:pRg st="10" end="10"/>
                                            </p:txEl>
                                          </p:spTgt>
                                        </p:tgtEl>
                                        <p:attrNameLst>
                                          <p:attrName>style.visibility</p:attrName>
                                        </p:attrNameLst>
                                      </p:cBhvr>
                                      <p:to>
                                        <p:strVal val="visible"/>
                                      </p:to>
                                    </p:set>
                                    <p:animEffect transition="in" filter="fade">
                                      <p:cBhvr>
                                        <p:cTn id="42" dur="2000"/>
                                        <p:tgtEl>
                                          <p:spTgt spid="4301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0267D-074A-3285-AD56-788A92E18B29}"/>
              </a:ext>
            </a:extLst>
          </p:cNvPr>
          <p:cNvSpPr>
            <a:spLocks noGrp="1"/>
          </p:cNvSpPr>
          <p:nvPr>
            <p:ph type="title"/>
          </p:nvPr>
        </p:nvSpPr>
        <p:spPr>
          <a:xfrm>
            <a:off x="66676" y="18255"/>
            <a:ext cx="10515600" cy="1039021"/>
          </a:xfrm>
        </p:spPr>
        <p:txBody>
          <a:bodyPr anchor="ctr">
            <a:normAutofit/>
          </a:bodyPr>
          <a:lstStyle/>
          <a:p>
            <a:pPr eaLnBrk="1" hangingPunct="1">
              <a:defRPr/>
            </a:pPr>
            <a:r>
              <a:rPr lang="en-GB" sz="4000" b="1"/>
              <a:t>Empathy</a:t>
            </a:r>
          </a:p>
        </p:txBody>
      </p:sp>
      <p:sp>
        <p:nvSpPr>
          <p:cNvPr id="3" name="Content Placeholder 2">
            <a:extLst>
              <a:ext uri="{FF2B5EF4-FFF2-40B4-BE49-F238E27FC236}">
                <a16:creationId xmlns:a16="http://schemas.microsoft.com/office/drawing/2014/main" id="{653E0669-5139-34BE-311C-DFCF293C0966}"/>
              </a:ext>
            </a:extLst>
          </p:cNvPr>
          <p:cNvSpPr>
            <a:spLocks noGrp="1"/>
          </p:cNvSpPr>
          <p:nvPr>
            <p:ph sz="half" idx="1"/>
          </p:nvPr>
        </p:nvSpPr>
        <p:spPr>
          <a:xfrm>
            <a:off x="66675" y="996949"/>
            <a:ext cx="6859563" cy="4803775"/>
          </a:xfrm>
        </p:spPr>
        <p:txBody>
          <a:bodyPr>
            <a:normAutofit fontScale="92500" lnSpcReduction="10000"/>
          </a:bodyPr>
          <a:lstStyle/>
          <a:p>
            <a:pPr lvl="1">
              <a:defRPr/>
            </a:pPr>
            <a:r>
              <a:rPr lang="en-GB" altLang="en-US"/>
              <a:t>Empathy is the ability to sense and understand someone else’s  feelings</a:t>
            </a:r>
          </a:p>
          <a:p>
            <a:pPr lvl="1">
              <a:defRPr/>
            </a:pPr>
            <a:endParaRPr lang="en-US" altLang="en-US"/>
          </a:p>
          <a:p>
            <a:pPr lvl="1">
              <a:defRPr/>
            </a:pPr>
            <a:r>
              <a:rPr lang="en-US" altLang="en-US"/>
              <a:t>Empathy is when we put ourselves in another’s place and experience feelings as they are feeling them</a:t>
            </a:r>
          </a:p>
          <a:p>
            <a:pPr lvl="1">
              <a:defRPr/>
            </a:pPr>
            <a:endParaRPr lang="en-US" altLang="en-US"/>
          </a:p>
          <a:p>
            <a:pPr lvl="1">
              <a:defRPr/>
            </a:pPr>
            <a:r>
              <a:rPr lang="en-US" altLang="en-US"/>
              <a:t>This does not mean we agree but we understand their point of view and feelings</a:t>
            </a:r>
          </a:p>
          <a:p>
            <a:pPr lvl="1">
              <a:defRPr/>
            </a:pPr>
            <a:endParaRPr lang="en-US" altLang="en-US"/>
          </a:p>
          <a:p>
            <a:pPr lvl="1">
              <a:defRPr/>
            </a:pPr>
            <a:r>
              <a:rPr lang="en-GB" altLang="en-US"/>
              <a:t>Apologise but do not accept liability</a:t>
            </a:r>
          </a:p>
          <a:p>
            <a:pPr lvl="1">
              <a:defRPr/>
            </a:pPr>
            <a:endParaRPr lang="en-GB" altLang="en-US"/>
          </a:p>
          <a:p>
            <a:pPr lvl="1">
              <a:defRPr/>
            </a:pPr>
            <a:r>
              <a:rPr lang="en-GB" altLang="en-US"/>
              <a:t>Never blame another department or another member of staff</a:t>
            </a:r>
          </a:p>
          <a:p>
            <a:pPr eaLnBrk="1" hangingPunct="1">
              <a:defRPr/>
            </a:pPr>
            <a:endParaRPr lang="en-GB" sz="1800"/>
          </a:p>
        </p:txBody>
      </p:sp>
      <p:pic>
        <p:nvPicPr>
          <p:cNvPr id="4" name="Picture 3">
            <a:extLst>
              <a:ext uri="{FF2B5EF4-FFF2-40B4-BE49-F238E27FC236}">
                <a16:creationId xmlns:a16="http://schemas.microsoft.com/office/drawing/2014/main" id="{1922113C-FF73-4DA5-71C5-8842691A6C83}"/>
              </a:ext>
            </a:extLst>
          </p:cNvPr>
          <p:cNvPicPr>
            <a:picLocks noChangeAspect="1"/>
          </p:cNvPicPr>
          <p:nvPr/>
        </p:nvPicPr>
        <p:blipFill rotWithShape="1">
          <a:blip r:embed="rId2"/>
          <a:srcRect l="7692" r="7464" b="1"/>
          <a:stretch/>
        </p:blipFill>
        <p:spPr>
          <a:xfrm>
            <a:off x="6867525" y="815975"/>
            <a:ext cx="5181600" cy="4351338"/>
          </a:xfrm>
          <a:prstGeom prst="rect">
            <a:avLst/>
          </a:prstGeom>
          <a:noFill/>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9630C3B0-CEB4-8676-1D1C-8DF911D0B97B}"/>
              </a:ext>
            </a:extLst>
          </p:cNvPr>
          <p:cNvSpPr>
            <a:spLocks noGrp="1" noChangeArrowheads="1"/>
          </p:cNvSpPr>
          <p:nvPr>
            <p:ph type="title"/>
          </p:nvPr>
        </p:nvSpPr>
        <p:spPr>
          <a:xfrm>
            <a:off x="0" y="9524"/>
            <a:ext cx="9144000" cy="723901"/>
          </a:xfrm>
        </p:spPr>
        <p:txBody>
          <a:bodyPr/>
          <a:lstStyle/>
          <a:p>
            <a:pPr eaLnBrk="1" hangingPunct="1">
              <a:defRPr/>
            </a:pPr>
            <a:r>
              <a:rPr lang="en-GB" altLang="en-US"/>
              <a:t>    </a:t>
            </a:r>
            <a:r>
              <a:rPr lang="en-GB" altLang="en-US" sz="4000" b="1"/>
              <a:t>Empathy</a:t>
            </a:r>
            <a:endParaRPr lang="en-US" altLang="en-US" b="1"/>
          </a:p>
        </p:txBody>
      </p:sp>
      <p:sp>
        <p:nvSpPr>
          <p:cNvPr id="69635" name="Rectangle 3">
            <a:extLst>
              <a:ext uri="{FF2B5EF4-FFF2-40B4-BE49-F238E27FC236}">
                <a16:creationId xmlns:a16="http://schemas.microsoft.com/office/drawing/2014/main" id="{0E3D63BA-9BBA-41F7-A0B6-93A65DA0640C}"/>
              </a:ext>
            </a:extLst>
          </p:cNvPr>
          <p:cNvSpPr>
            <a:spLocks noGrp="1" noChangeArrowheads="1"/>
          </p:cNvSpPr>
          <p:nvPr>
            <p:ph type="body" idx="1"/>
          </p:nvPr>
        </p:nvSpPr>
        <p:spPr>
          <a:xfrm>
            <a:off x="107951" y="837406"/>
            <a:ext cx="10379074" cy="5183187"/>
          </a:xfrm>
        </p:spPr>
        <p:txBody>
          <a:bodyPr/>
          <a:lstStyle/>
          <a:p>
            <a:pPr eaLnBrk="1" hangingPunct="1">
              <a:defRPr/>
            </a:pPr>
            <a:r>
              <a:rPr lang="en-GB" altLang="en-US"/>
              <a:t>If you meet a friend in the street who tells you they have a serious problem what do you do?</a:t>
            </a:r>
          </a:p>
          <a:p>
            <a:pPr eaLnBrk="1" hangingPunct="1">
              <a:defRPr/>
            </a:pPr>
            <a:r>
              <a:rPr lang="en-GB" altLang="en-US"/>
              <a:t>1</a:t>
            </a:r>
            <a:r>
              <a:rPr lang="en-GB" altLang="en-US" baseline="30000"/>
              <a:t>st</a:t>
            </a:r>
            <a:r>
              <a:rPr lang="en-GB" altLang="en-US"/>
              <a:t> impressions and reactions count</a:t>
            </a:r>
          </a:p>
          <a:p>
            <a:pPr eaLnBrk="1" hangingPunct="1">
              <a:defRPr/>
            </a:pPr>
            <a:r>
              <a:rPr lang="en-GB" altLang="en-US"/>
              <a:t>Empathise</a:t>
            </a:r>
          </a:p>
          <a:p>
            <a:pPr eaLnBrk="1" hangingPunct="1">
              <a:defRPr/>
            </a:pPr>
            <a:r>
              <a:rPr lang="en-GB" altLang="en-US"/>
              <a:t>Communication skills</a:t>
            </a:r>
          </a:p>
          <a:p>
            <a:pPr eaLnBrk="1" hangingPunct="1">
              <a:defRPr/>
            </a:pPr>
            <a:r>
              <a:rPr lang="en-GB" altLang="en-US"/>
              <a:t>Use their names</a:t>
            </a:r>
          </a:p>
          <a:p>
            <a:pPr eaLnBrk="1" hangingPunct="1">
              <a:defRPr/>
            </a:pPr>
            <a:r>
              <a:rPr lang="en-GB" altLang="en-US"/>
              <a:t>Readymade phrases</a:t>
            </a:r>
          </a:p>
          <a:p>
            <a:pPr eaLnBrk="1" hangingPunct="1">
              <a:defRPr/>
            </a:pPr>
            <a:r>
              <a:rPr lang="en-GB" altLang="en-US"/>
              <a:t>Listen</a:t>
            </a:r>
          </a:p>
          <a:p>
            <a:pPr eaLnBrk="1" hangingPunct="1">
              <a:defRPr/>
            </a:pPr>
            <a:r>
              <a:rPr lang="en-GB" altLang="en-US"/>
              <a:t>Sympathise</a:t>
            </a:r>
          </a:p>
          <a:p>
            <a:pPr eaLnBrk="1" hangingPunct="1">
              <a:defRPr/>
            </a:pPr>
            <a:r>
              <a:rPr lang="en-GB" altLang="en-US"/>
              <a:t>Look to help</a:t>
            </a:r>
            <a:endParaRPr lang="en-US"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69635">
                                            <p:txEl>
                                              <p:pRg st="0" end="0"/>
                                            </p:txEl>
                                          </p:spTgt>
                                        </p:tgtEl>
                                        <p:attrNameLst>
                                          <p:attrName>style.visibility</p:attrName>
                                        </p:attrNameLst>
                                      </p:cBhvr>
                                      <p:to>
                                        <p:strVal val="visible"/>
                                      </p:to>
                                    </p:set>
                                    <p:animEffect transition="in" filter="fade">
                                      <p:cBhvr>
                                        <p:cTn id="12" dur="2000"/>
                                        <p:tgtEl>
                                          <p:spTgt spid="6963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69635">
                                            <p:txEl>
                                              <p:pRg st="1" end="1"/>
                                            </p:txEl>
                                          </p:spTgt>
                                        </p:tgtEl>
                                        <p:attrNameLst>
                                          <p:attrName>style.visibility</p:attrName>
                                        </p:attrNameLst>
                                      </p:cBhvr>
                                      <p:to>
                                        <p:strVal val="visible"/>
                                      </p:to>
                                    </p:set>
                                    <p:animEffect transition="in" filter="fade">
                                      <p:cBhvr>
                                        <p:cTn id="17" dur="2000"/>
                                        <p:tgtEl>
                                          <p:spTgt spid="6963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69635">
                                            <p:txEl>
                                              <p:pRg st="2" end="2"/>
                                            </p:txEl>
                                          </p:spTgt>
                                        </p:tgtEl>
                                        <p:attrNameLst>
                                          <p:attrName>style.visibility</p:attrName>
                                        </p:attrNameLst>
                                      </p:cBhvr>
                                      <p:to>
                                        <p:strVal val="visible"/>
                                      </p:to>
                                    </p:set>
                                    <p:animEffect transition="in" filter="fade">
                                      <p:cBhvr>
                                        <p:cTn id="22" dur="2000"/>
                                        <p:tgtEl>
                                          <p:spTgt spid="6963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69635">
                                            <p:txEl>
                                              <p:pRg st="3" end="3"/>
                                            </p:txEl>
                                          </p:spTgt>
                                        </p:tgtEl>
                                        <p:attrNameLst>
                                          <p:attrName>style.visibility</p:attrName>
                                        </p:attrNameLst>
                                      </p:cBhvr>
                                      <p:to>
                                        <p:strVal val="visible"/>
                                      </p:to>
                                    </p:set>
                                    <p:animEffect transition="in" filter="fade">
                                      <p:cBhvr>
                                        <p:cTn id="27" dur="2000"/>
                                        <p:tgtEl>
                                          <p:spTgt spid="69635">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69635">
                                            <p:txEl>
                                              <p:pRg st="4" end="4"/>
                                            </p:txEl>
                                          </p:spTgt>
                                        </p:tgtEl>
                                        <p:attrNameLst>
                                          <p:attrName>style.visibility</p:attrName>
                                        </p:attrNameLst>
                                      </p:cBhvr>
                                      <p:to>
                                        <p:strVal val="visible"/>
                                      </p:to>
                                    </p:set>
                                    <p:animEffect transition="in" filter="fade">
                                      <p:cBhvr>
                                        <p:cTn id="32" dur="2000"/>
                                        <p:tgtEl>
                                          <p:spTgt spid="69635">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69635">
                                            <p:txEl>
                                              <p:pRg st="5" end="5"/>
                                            </p:txEl>
                                          </p:spTgt>
                                        </p:tgtEl>
                                        <p:attrNameLst>
                                          <p:attrName>style.visibility</p:attrName>
                                        </p:attrNameLst>
                                      </p:cBhvr>
                                      <p:to>
                                        <p:strVal val="visible"/>
                                      </p:to>
                                    </p:set>
                                    <p:animEffect transition="in" filter="fade">
                                      <p:cBhvr>
                                        <p:cTn id="37" dur="2000"/>
                                        <p:tgtEl>
                                          <p:spTgt spid="69635">
                                            <p:txEl>
                                              <p:pRg st="5" end="5"/>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69635">
                                            <p:txEl>
                                              <p:pRg st="6" end="6"/>
                                            </p:txEl>
                                          </p:spTgt>
                                        </p:tgtEl>
                                        <p:attrNameLst>
                                          <p:attrName>style.visibility</p:attrName>
                                        </p:attrNameLst>
                                      </p:cBhvr>
                                      <p:to>
                                        <p:strVal val="visible"/>
                                      </p:to>
                                    </p:set>
                                    <p:animEffect transition="in" filter="fade">
                                      <p:cBhvr>
                                        <p:cTn id="42" dur="2000"/>
                                        <p:tgtEl>
                                          <p:spTgt spid="69635">
                                            <p:txEl>
                                              <p:pRg st="6" end="6"/>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69635">
                                            <p:txEl>
                                              <p:pRg st="7" end="7"/>
                                            </p:txEl>
                                          </p:spTgt>
                                        </p:tgtEl>
                                        <p:attrNameLst>
                                          <p:attrName>style.visibility</p:attrName>
                                        </p:attrNameLst>
                                      </p:cBhvr>
                                      <p:to>
                                        <p:strVal val="visible"/>
                                      </p:to>
                                    </p:set>
                                    <p:animEffect transition="in" filter="fade">
                                      <p:cBhvr>
                                        <p:cTn id="47" dur="2000"/>
                                        <p:tgtEl>
                                          <p:spTgt spid="69635">
                                            <p:txEl>
                                              <p:pRg st="7" end="7"/>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69635">
                                            <p:txEl>
                                              <p:pRg st="8" end="8"/>
                                            </p:txEl>
                                          </p:spTgt>
                                        </p:tgtEl>
                                        <p:attrNameLst>
                                          <p:attrName>style.visibility</p:attrName>
                                        </p:attrNameLst>
                                      </p:cBhvr>
                                      <p:to>
                                        <p:strVal val="visible"/>
                                      </p:to>
                                    </p:set>
                                    <p:animEffect transition="in" filter="fade">
                                      <p:cBhvr>
                                        <p:cTn id="52" dur="2000"/>
                                        <p:tgtEl>
                                          <p:spTgt spid="6963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build="p"/>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CDC33284-7111-C0EE-8CBC-92F8B6CEBBD6}"/>
              </a:ext>
            </a:extLst>
          </p:cNvPr>
          <p:cNvSpPr>
            <a:spLocks noGrp="1" noChangeArrowheads="1"/>
          </p:cNvSpPr>
          <p:nvPr>
            <p:ph type="title"/>
          </p:nvPr>
        </p:nvSpPr>
        <p:spPr>
          <a:xfrm>
            <a:off x="0" y="0"/>
            <a:ext cx="10515600" cy="1325563"/>
          </a:xfrm>
        </p:spPr>
        <p:txBody>
          <a:bodyPr anchor="ctr">
            <a:normAutofit/>
          </a:bodyPr>
          <a:lstStyle/>
          <a:p>
            <a:pPr eaLnBrk="1" hangingPunct="1">
              <a:defRPr/>
            </a:pPr>
            <a:r>
              <a:rPr lang="en-GB" altLang="en-US" b="1"/>
              <a:t>Clarify the situation </a:t>
            </a:r>
          </a:p>
        </p:txBody>
      </p:sp>
      <p:sp>
        <p:nvSpPr>
          <p:cNvPr id="46083" name="Rectangle 3">
            <a:extLst>
              <a:ext uri="{FF2B5EF4-FFF2-40B4-BE49-F238E27FC236}">
                <a16:creationId xmlns:a16="http://schemas.microsoft.com/office/drawing/2014/main" id="{8607F197-50F6-3239-265F-C49C50C0D707}"/>
              </a:ext>
            </a:extLst>
          </p:cNvPr>
          <p:cNvSpPr>
            <a:spLocks noGrp="1" noChangeArrowheads="1"/>
          </p:cNvSpPr>
          <p:nvPr>
            <p:ph sz="half" idx="1"/>
          </p:nvPr>
        </p:nvSpPr>
        <p:spPr>
          <a:xfrm>
            <a:off x="76200" y="1325563"/>
            <a:ext cx="6297304" cy="4351338"/>
          </a:xfrm>
        </p:spPr>
        <p:txBody>
          <a:bodyPr>
            <a:normAutofit fontScale="92500"/>
          </a:bodyPr>
          <a:lstStyle/>
          <a:p>
            <a:pPr lvl="1">
              <a:defRPr/>
            </a:pPr>
            <a:r>
              <a:rPr lang="en-US" altLang="en-US" sz="2800"/>
              <a:t>Ensure you understand the problem</a:t>
            </a:r>
          </a:p>
          <a:p>
            <a:pPr lvl="1">
              <a:defRPr/>
            </a:pPr>
            <a:endParaRPr lang="en-US" altLang="en-US" sz="2800"/>
          </a:p>
          <a:p>
            <a:pPr lvl="1">
              <a:defRPr/>
            </a:pPr>
            <a:r>
              <a:rPr lang="en-GB" altLang="en-US" sz="2800"/>
              <a:t>Make sure you have all the information</a:t>
            </a:r>
          </a:p>
          <a:p>
            <a:pPr lvl="1">
              <a:defRPr/>
            </a:pPr>
            <a:endParaRPr lang="en-US" altLang="en-US" sz="2800"/>
          </a:p>
          <a:p>
            <a:pPr lvl="1">
              <a:defRPr/>
            </a:pPr>
            <a:r>
              <a:rPr lang="en-US" altLang="en-US" sz="2800"/>
              <a:t>Clarify the problem</a:t>
            </a:r>
          </a:p>
          <a:p>
            <a:pPr lvl="3">
              <a:defRPr/>
            </a:pPr>
            <a:r>
              <a:rPr lang="en-US" altLang="en-US" sz="2800"/>
              <a:t>What, who, when, where</a:t>
            </a:r>
          </a:p>
          <a:p>
            <a:pPr lvl="3">
              <a:defRPr/>
            </a:pPr>
            <a:endParaRPr lang="en-US" altLang="en-US" sz="2800"/>
          </a:p>
          <a:p>
            <a:pPr lvl="1">
              <a:defRPr/>
            </a:pPr>
            <a:r>
              <a:rPr lang="en-GB" altLang="en-US" sz="2800"/>
              <a:t>Record the issues</a:t>
            </a:r>
          </a:p>
          <a:p>
            <a:pPr lvl="1">
              <a:defRPr/>
            </a:pPr>
            <a:endParaRPr lang="en-GB" altLang="en-US" sz="2800"/>
          </a:p>
          <a:p>
            <a:pPr lvl="1">
              <a:defRPr/>
            </a:pPr>
            <a:r>
              <a:rPr lang="en-GB" altLang="en-US" sz="3000"/>
              <a:t>Make s</a:t>
            </a:r>
            <a:r>
              <a:rPr lang="en-GB" altLang="en-US" sz="2600"/>
              <a:t>ure the guest knows your name </a:t>
            </a:r>
            <a:endParaRPr lang="en-US" altLang="en-US" sz="2600"/>
          </a:p>
          <a:p>
            <a:pPr lvl="3" eaLnBrk="1" hangingPunct="1">
              <a:buFont typeface="Tahoma" charset="0"/>
              <a:buChar char="–"/>
              <a:defRPr/>
            </a:pPr>
            <a:endParaRPr lang="en-US" altLang="en-US" sz="2200"/>
          </a:p>
          <a:p>
            <a:pPr lvl="3" eaLnBrk="1" hangingPunct="1">
              <a:buFont typeface="Tahoma" charset="0"/>
              <a:buNone/>
              <a:defRPr/>
            </a:pPr>
            <a:endParaRPr lang="en-GB" altLang="en-US" sz="2200"/>
          </a:p>
        </p:txBody>
      </p:sp>
      <p:pic>
        <p:nvPicPr>
          <p:cNvPr id="2" name="Picture 1">
            <a:extLst>
              <a:ext uri="{FF2B5EF4-FFF2-40B4-BE49-F238E27FC236}">
                <a16:creationId xmlns:a16="http://schemas.microsoft.com/office/drawing/2014/main" id="{BBDBC63D-EFD2-1DE7-A53D-067B09AB9163}"/>
              </a:ext>
            </a:extLst>
          </p:cNvPr>
          <p:cNvPicPr>
            <a:picLocks noChangeAspect="1"/>
          </p:cNvPicPr>
          <p:nvPr/>
        </p:nvPicPr>
        <p:blipFill>
          <a:blip r:embed="rId2"/>
          <a:stretch>
            <a:fillRect/>
          </a:stretch>
        </p:blipFill>
        <p:spPr>
          <a:xfrm>
            <a:off x="6172200" y="1352550"/>
            <a:ext cx="5181600" cy="3931189"/>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0" end="0"/>
                                            </p:txEl>
                                          </p:spTgt>
                                        </p:tgtEl>
                                        <p:attrNameLst>
                                          <p:attrName>style.visibility</p:attrName>
                                        </p:attrNameLst>
                                      </p:cBhvr>
                                      <p:to>
                                        <p:strVal val="visible"/>
                                      </p:to>
                                    </p:set>
                                    <p:animEffect transition="in" filter="fade">
                                      <p:cBhvr>
                                        <p:cTn id="12" dur="2000"/>
                                        <p:tgtEl>
                                          <p:spTgt spid="4608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animEffect transition="in" filter="fade">
                                      <p:cBhvr>
                                        <p:cTn id="15" dur="2000"/>
                                        <p:tgtEl>
                                          <p:spTgt spid="4608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6083">
                                            <p:txEl>
                                              <p:pRg st="4" end="4"/>
                                            </p:txEl>
                                          </p:spTgt>
                                        </p:tgtEl>
                                        <p:attrNameLst>
                                          <p:attrName>style.visibility</p:attrName>
                                        </p:attrNameLst>
                                      </p:cBhvr>
                                      <p:to>
                                        <p:strVal val="visible"/>
                                      </p:to>
                                    </p:set>
                                    <p:animEffect transition="in" filter="fade">
                                      <p:cBhvr>
                                        <p:cTn id="18" dur="2000"/>
                                        <p:tgtEl>
                                          <p:spTgt spid="4608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6083">
                                            <p:txEl>
                                              <p:pRg st="5" end="5"/>
                                            </p:txEl>
                                          </p:spTgt>
                                        </p:tgtEl>
                                        <p:attrNameLst>
                                          <p:attrName>style.visibility</p:attrName>
                                        </p:attrNameLst>
                                      </p:cBhvr>
                                      <p:to>
                                        <p:strVal val="visible"/>
                                      </p:to>
                                    </p:set>
                                    <p:animEffect transition="in" filter="fade">
                                      <p:cBhvr>
                                        <p:cTn id="21" dur="2000"/>
                                        <p:tgtEl>
                                          <p:spTgt spid="46083">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46083">
                                            <p:txEl>
                                              <p:pRg st="7" end="7"/>
                                            </p:txEl>
                                          </p:spTgt>
                                        </p:tgtEl>
                                        <p:attrNameLst>
                                          <p:attrName>style.visibility</p:attrName>
                                        </p:attrNameLst>
                                      </p:cBhvr>
                                      <p:to>
                                        <p:strVal val="visible"/>
                                      </p:to>
                                    </p:set>
                                    <p:animEffect transition="in" filter="fade">
                                      <p:cBhvr>
                                        <p:cTn id="24" dur="2000"/>
                                        <p:tgtEl>
                                          <p:spTgt spid="46083">
                                            <p:txEl>
                                              <p:pRg st="7" end="7"/>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46083">
                                            <p:txEl>
                                              <p:pRg st="9" end="9"/>
                                            </p:txEl>
                                          </p:spTgt>
                                        </p:tgtEl>
                                        <p:attrNameLst>
                                          <p:attrName>style.visibility</p:attrName>
                                        </p:attrNameLst>
                                      </p:cBhvr>
                                      <p:to>
                                        <p:strVal val="visible"/>
                                      </p:to>
                                    </p:set>
                                    <p:animEffect transition="in" filter="fade">
                                      <p:cBhvr>
                                        <p:cTn id="27" dur="2000"/>
                                        <p:tgtEl>
                                          <p:spTgt spid="4608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FE1774E5-4B4F-7131-9BA1-F36307AECE86}"/>
              </a:ext>
            </a:extLst>
          </p:cNvPr>
          <p:cNvSpPr>
            <a:spLocks noGrp="1" noChangeArrowheads="1"/>
          </p:cNvSpPr>
          <p:nvPr>
            <p:ph type="title"/>
          </p:nvPr>
        </p:nvSpPr>
        <p:spPr>
          <a:xfrm>
            <a:off x="99969" y="105066"/>
            <a:ext cx="10515600" cy="876009"/>
          </a:xfrm>
        </p:spPr>
        <p:txBody>
          <a:bodyPr>
            <a:normAutofit/>
          </a:bodyPr>
          <a:lstStyle/>
          <a:p>
            <a:pPr eaLnBrk="1" hangingPunct="1">
              <a:defRPr/>
            </a:pPr>
            <a:r>
              <a:rPr lang="en-GB" altLang="en-US" sz="4000" b="1"/>
              <a:t>OWNERSHIP AND EMPOWERMENT</a:t>
            </a:r>
            <a:endParaRPr lang="en-US" altLang="en-US" sz="4000" b="1"/>
          </a:p>
        </p:txBody>
      </p:sp>
      <p:sp>
        <p:nvSpPr>
          <p:cNvPr id="72707" name="Rectangle 3">
            <a:extLst>
              <a:ext uri="{FF2B5EF4-FFF2-40B4-BE49-F238E27FC236}">
                <a16:creationId xmlns:a16="http://schemas.microsoft.com/office/drawing/2014/main" id="{E700A27C-B2D5-9290-39F3-A7172325025E}"/>
              </a:ext>
            </a:extLst>
          </p:cNvPr>
          <p:cNvSpPr>
            <a:spLocks noGrp="1" noChangeArrowheads="1"/>
          </p:cNvSpPr>
          <p:nvPr>
            <p:ph type="body" idx="1"/>
          </p:nvPr>
        </p:nvSpPr>
        <p:spPr>
          <a:xfrm>
            <a:off x="99969" y="1253331"/>
            <a:ext cx="10515600" cy="4351338"/>
          </a:xfrm>
        </p:spPr>
        <p:txBody>
          <a:bodyPr>
            <a:normAutofit lnSpcReduction="10000"/>
          </a:bodyPr>
          <a:lstStyle/>
          <a:p>
            <a:pPr eaLnBrk="1" hangingPunct="1">
              <a:defRPr/>
            </a:pPr>
            <a:r>
              <a:rPr lang="en-GB" altLang="en-US"/>
              <a:t>If a guest issue is reported to you, you OWN the issue until it is resolved</a:t>
            </a:r>
          </a:p>
          <a:p>
            <a:pPr eaLnBrk="1" hangingPunct="1">
              <a:defRPr/>
            </a:pPr>
            <a:endParaRPr lang="en-GB" altLang="en-US"/>
          </a:p>
          <a:p>
            <a:pPr eaLnBrk="1" hangingPunct="1">
              <a:defRPr/>
            </a:pPr>
            <a:r>
              <a:rPr lang="en-GB" altLang="en-US"/>
              <a:t>Even if you hand the issue on to another department, or up to management you still have ownership and need to make sure that the issue is dealt with and the guest is satisfied</a:t>
            </a:r>
          </a:p>
          <a:p>
            <a:pPr eaLnBrk="1" hangingPunct="1">
              <a:defRPr/>
            </a:pPr>
            <a:r>
              <a:rPr lang="en-GB" altLang="en-US" b="1"/>
              <a:t>TASK: In groups deal with the following </a:t>
            </a:r>
            <a:r>
              <a:rPr lang="en-GB" altLang="en-US"/>
              <a:t>:</a:t>
            </a:r>
          </a:p>
          <a:p>
            <a:pPr eaLnBrk="1" hangingPunct="1">
              <a:lnSpc>
                <a:spcPct val="110000"/>
              </a:lnSpc>
              <a:defRPr/>
            </a:pPr>
            <a:r>
              <a:rPr lang="en-GB" altLang="en-US"/>
              <a:t>A loyalty member guest reports to the front desk in the morning that the air conditioning unit is not working and that they have spent the night boiling hot, and they have a headache.</a:t>
            </a:r>
          </a:p>
          <a:p>
            <a:pPr eaLnBrk="1" hangingPunct="1">
              <a:defRPr/>
            </a:pPr>
            <a:endParaRPr lang="en-US"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2707">
                                            <p:txEl>
                                              <p:pRg st="0" end="0"/>
                                            </p:txEl>
                                          </p:spTgt>
                                        </p:tgtEl>
                                        <p:attrNameLst>
                                          <p:attrName>style.visibility</p:attrName>
                                        </p:attrNameLst>
                                      </p:cBhvr>
                                      <p:to>
                                        <p:strVal val="visible"/>
                                      </p:to>
                                    </p:set>
                                    <p:animEffect transition="in" filter="fade">
                                      <p:cBhvr>
                                        <p:cTn id="12" dur="2000"/>
                                        <p:tgtEl>
                                          <p:spTgt spid="7270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2707">
                                            <p:txEl>
                                              <p:pRg st="2" end="2"/>
                                            </p:txEl>
                                          </p:spTgt>
                                        </p:tgtEl>
                                        <p:attrNameLst>
                                          <p:attrName>style.visibility</p:attrName>
                                        </p:attrNameLst>
                                      </p:cBhvr>
                                      <p:to>
                                        <p:strVal val="visible"/>
                                      </p:to>
                                    </p:set>
                                    <p:animEffect transition="in" filter="fade">
                                      <p:cBhvr>
                                        <p:cTn id="17" dur="2000"/>
                                        <p:tgtEl>
                                          <p:spTgt spid="7270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2707">
                                            <p:txEl>
                                              <p:pRg st="3" end="3"/>
                                            </p:txEl>
                                          </p:spTgt>
                                        </p:tgtEl>
                                        <p:attrNameLst>
                                          <p:attrName>style.visibility</p:attrName>
                                        </p:attrNameLst>
                                      </p:cBhvr>
                                      <p:to>
                                        <p:strVal val="visible"/>
                                      </p:to>
                                    </p:set>
                                    <p:animEffect transition="in" filter="fade">
                                      <p:cBhvr>
                                        <p:cTn id="22" dur="2000"/>
                                        <p:tgtEl>
                                          <p:spTgt spid="7270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2707">
                                            <p:txEl>
                                              <p:pRg st="4" end="4"/>
                                            </p:txEl>
                                          </p:spTgt>
                                        </p:tgtEl>
                                        <p:attrNameLst>
                                          <p:attrName>style.visibility</p:attrName>
                                        </p:attrNameLst>
                                      </p:cBhvr>
                                      <p:to>
                                        <p:strVal val="visible"/>
                                      </p:to>
                                    </p:set>
                                    <p:animEffect transition="in" filter="fade">
                                      <p:cBhvr>
                                        <p:cTn id="27" dur="2000"/>
                                        <p:tgtEl>
                                          <p:spTgt spid="727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build="p"/>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BB2BBD4-093B-04A3-AE1E-35A8B928985E}"/>
              </a:ext>
            </a:extLst>
          </p:cNvPr>
          <p:cNvSpPr>
            <a:spLocks noGrp="1" noChangeArrowheads="1"/>
          </p:cNvSpPr>
          <p:nvPr>
            <p:ph type="title"/>
          </p:nvPr>
        </p:nvSpPr>
        <p:spPr>
          <a:xfrm>
            <a:off x="0" y="1"/>
            <a:ext cx="10515600" cy="552734"/>
          </a:xfrm>
        </p:spPr>
        <p:txBody>
          <a:bodyPr>
            <a:normAutofit fontScale="90000"/>
          </a:bodyPr>
          <a:lstStyle/>
          <a:p>
            <a:pPr eaLnBrk="1" hangingPunct="1">
              <a:defRPr/>
            </a:pPr>
            <a:r>
              <a:rPr lang="en-US" altLang="en-US" sz="4000" b="1"/>
              <a:t>Act</a:t>
            </a:r>
            <a:endParaRPr lang="en-GB" altLang="en-US" sz="4000" b="1"/>
          </a:p>
        </p:txBody>
      </p:sp>
      <p:sp>
        <p:nvSpPr>
          <p:cNvPr id="49155" name="Rectangle 3">
            <a:extLst>
              <a:ext uri="{FF2B5EF4-FFF2-40B4-BE49-F238E27FC236}">
                <a16:creationId xmlns:a16="http://schemas.microsoft.com/office/drawing/2014/main" id="{EBCF0BDF-2F3A-8491-CBA4-8553983AE09D}"/>
              </a:ext>
            </a:extLst>
          </p:cNvPr>
          <p:cNvSpPr>
            <a:spLocks noGrp="1" noChangeArrowheads="1"/>
          </p:cNvSpPr>
          <p:nvPr>
            <p:ph type="body" idx="1"/>
          </p:nvPr>
        </p:nvSpPr>
        <p:spPr>
          <a:xfrm>
            <a:off x="-54592" y="758588"/>
            <a:ext cx="12246592" cy="5468940"/>
          </a:xfrm>
        </p:spPr>
        <p:txBody>
          <a:bodyPr>
            <a:noAutofit/>
          </a:bodyPr>
          <a:lstStyle/>
          <a:p>
            <a:pPr marL="457200" lvl="1" indent="0">
              <a:buNone/>
              <a:defRPr/>
            </a:pPr>
            <a:r>
              <a:rPr lang="en-GB" altLang="en-US"/>
              <a:t>Think before you act, </a:t>
            </a:r>
            <a:r>
              <a:rPr lang="en-GB" altLang="en-US" b="1"/>
              <a:t>gather all the info </a:t>
            </a:r>
            <a:r>
              <a:rPr lang="en-GB" altLang="en-US"/>
              <a:t>to make an informed decision</a:t>
            </a:r>
          </a:p>
          <a:p>
            <a:pPr marL="457200" lvl="1" indent="0">
              <a:buNone/>
              <a:defRPr/>
            </a:pPr>
            <a:r>
              <a:rPr lang="en-US" altLang="en-US" b="1"/>
              <a:t>ACT:</a:t>
            </a:r>
          </a:p>
          <a:p>
            <a:pPr lvl="3">
              <a:defRPr/>
            </a:pPr>
            <a:r>
              <a:rPr lang="en-US" altLang="en-US" sz="2400"/>
              <a:t>Don’t make promises you can’t keep</a:t>
            </a:r>
          </a:p>
          <a:p>
            <a:pPr lvl="3">
              <a:defRPr/>
            </a:pPr>
            <a:r>
              <a:rPr lang="en-US" altLang="en-US" sz="2400"/>
              <a:t>Explain what you are going to do to resolve the issue</a:t>
            </a:r>
          </a:p>
          <a:p>
            <a:pPr lvl="3">
              <a:defRPr/>
            </a:pPr>
            <a:r>
              <a:rPr lang="en-US" altLang="en-US" sz="2400"/>
              <a:t>Only do this after the guest is calm</a:t>
            </a:r>
          </a:p>
          <a:p>
            <a:pPr lvl="3">
              <a:defRPr/>
            </a:pPr>
            <a:r>
              <a:rPr lang="en-US" altLang="en-US" sz="2400"/>
              <a:t>Make sure the guest understands what you are going to do</a:t>
            </a:r>
          </a:p>
          <a:p>
            <a:pPr lvl="3">
              <a:defRPr/>
            </a:pPr>
            <a:r>
              <a:rPr lang="en-US" altLang="en-US" sz="2400"/>
              <a:t>Make sure the guest is aware of how long this will take you</a:t>
            </a:r>
          </a:p>
          <a:p>
            <a:pPr lvl="1">
              <a:defRPr/>
            </a:pPr>
            <a:r>
              <a:rPr lang="en-US" altLang="en-US"/>
              <a:t>Ask for permission to leave them to resolve the issue</a:t>
            </a:r>
          </a:p>
          <a:p>
            <a:pPr lvl="1">
              <a:defRPr/>
            </a:pPr>
            <a:r>
              <a:rPr lang="en-US" altLang="en-US"/>
              <a:t>Explain to the guest if there will be a wait</a:t>
            </a:r>
          </a:p>
          <a:p>
            <a:pPr lvl="1">
              <a:defRPr/>
            </a:pPr>
            <a:r>
              <a:rPr lang="en-US" altLang="en-US"/>
              <a:t>Give regular updates</a:t>
            </a:r>
          </a:p>
          <a:p>
            <a:pPr lvl="1">
              <a:defRPr/>
            </a:pPr>
            <a:r>
              <a:rPr lang="en-US" altLang="en-US"/>
              <a:t>Do what was promised – under promise and over deliver</a:t>
            </a:r>
          </a:p>
          <a:p>
            <a:pPr lvl="1">
              <a:defRPr/>
            </a:pPr>
            <a:r>
              <a:rPr lang="en-GB" altLang="en-US"/>
              <a:t>Pass the issue to another dept or management but keep ownership</a:t>
            </a:r>
            <a:endParaRPr lang="en-US" altLang="en-US"/>
          </a:p>
          <a:p>
            <a:pPr lvl="1">
              <a:defRPr/>
            </a:pPr>
            <a:r>
              <a:rPr lang="en-US" altLang="en-US"/>
              <a:t>Ensure that the situation is resolved and followed up </a:t>
            </a:r>
            <a:r>
              <a:rPr lang="en-GB" altLang="en-US"/>
              <a:t>Keep records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9155">
                                            <p:txEl>
                                              <p:pRg st="0" end="0"/>
                                            </p:txEl>
                                          </p:spTgt>
                                        </p:tgtEl>
                                        <p:attrNameLst>
                                          <p:attrName>style.visibility</p:attrName>
                                        </p:attrNameLst>
                                      </p:cBhvr>
                                      <p:to>
                                        <p:strVal val="visible"/>
                                      </p:to>
                                    </p:set>
                                    <p:animEffect transition="in" filter="fade">
                                      <p:cBhvr>
                                        <p:cTn id="12" dur="2000"/>
                                        <p:tgtEl>
                                          <p:spTgt spid="491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9155">
                                            <p:txEl>
                                              <p:pRg st="1" end="1"/>
                                            </p:txEl>
                                          </p:spTgt>
                                        </p:tgtEl>
                                        <p:attrNameLst>
                                          <p:attrName>style.visibility</p:attrName>
                                        </p:attrNameLst>
                                      </p:cBhvr>
                                      <p:to>
                                        <p:strVal val="visible"/>
                                      </p:to>
                                    </p:set>
                                    <p:animEffect transition="in" filter="fade">
                                      <p:cBhvr>
                                        <p:cTn id="17" dur="2000"/>
                                        <p:tgtEl>
                                          <p:spTgt spid="49155">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9155">
                                            <p:txEl>
                                              <p:pRg st="2" end="2"/>
                                            </p:txEl>
                                          </p:spTgt>
                                        </p:tgtEl>
                                        <p:attrNameLst>
                                          <p:attrName>style.visibility</p:attrName>
                                        </p:attrNameLst>
                                      </p:cBhvr>
                                      <p:to>
                                        <p:strVal val="visible"/>
                                      </p:to>
                                    </p:set>
                                    <p:animEffect transition="in" filter="fade">
                                      <p:cBhvr>
                                        <p:cTn id="20" dur="2000"/>
                                        <p:tgtEl>
                                          <p:spTgt spid="49155">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9155">
                                            <p:txEl>
                                              <p:pRg st="3" end="3"/>
                                            </p:txEl>
                                          </p:spTgt>
                                        </p:tgtEl>
                                        <p:attrNameLst>
                                          <p:attrName>style.visibility</p:attrName>
                                        </p:attrNameLst>
                                      </p:cBhvr>
                                      <p:to>
                                        <p:strVal val="visible"/>
                                      </p:to>
                                    </p:set>
                                    <p:animEffect transition="in" filter="fade">
                                      <p:cBhvr>
                                        <p:cTn id="23" dur="2000"/>
                                        <p:tgtEl>
                                          <p:spTgt spid="49155">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9155">
                                            <p:txEl>
                                              <p:pRg st="4" end="4"/>
                                            </p:txEl>
                                          </p:spTgt>
                                        </p:tgtEl>
                                        <p:attrNameLst>
                                          <p:attrName>style.visibility</p:attrName>
                                        </p:attrNameLst>
                                      </p:cBhvr>
                                      <p:to>
                                        <p:strVal val="visible"/>
                                      </p:to>
                                    </p:set>
                                    <p:animEffect transition="in" filter="fade">
                                      <p:cBhvr>
                                        <p:cTn id="26" dur="2000"/>
                                        <p:tgtEl>
                                          <p:spTgt spid="49155">
                                            <p:txEl>
                                              <p:pRg st="4" end="4"/>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49155">
                                            <p:txEl>
                                              <p:pRg st="5" end="5"/>
                                            </p:txEl>
                                          </p:spTgt>
                                        </p:tgtEl>
                                        <p:attrNameLst>
                                          <p:attrName>style.visibility</p:attrName>
                                        </p:attrNameLst>
                                      </p:cBhvr>
                                      <p:to>
                                        <p:strVal val="visible"/>
                                      </p:to>
                                    </p:set>
                                    <p:animEffect transition="in" filter="fade">
                                      <p:cBhvr>
                                        <p:cTn id="29" dur="2000"/>
                                        <p:tgtEl>
                                          <p:spTgt spid="49155">
                                            <p:txEl>
                                              <p:pRg st="5" end="5"/>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49155">
                                            <p:txEl>
                                              <p:pRg st="6" end="6"/>
                                            </p:txEl>
                                          </p:spTgt>
                                        </p:tgtEl>
                                        <p:attrNameLst>
                                          <p:attrName>style.visibility</p:attrName>
                                        </p:attrNameLst>
                                      </p:cBhvr>
                                      <p:to>
                                        <p:strVal val="visible"/>
                                      </p:to>
                                    </p:set>
                                    <p:animEffect transition="in" filter="fade">
                                      <p:cBhvr>
                                        <p:cTn id="32" dur="2000"/>
                                        <p:tgtEl>
                                          <p:spTgt spid="49155">
                                            <p:txEl>
                                              <p:pRg st="6" end="6"/>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49155">
                                            <p:txEl>
                                              <p:pRg st="7" end="7"/>
                                            </p:txEl>
                                          </p:spTgt>
                                        </p:tgtEl>
                                        <p:attrNameLst>
                                          <p:attrName>style.visibility</p:attrName>
                                        </p:attrNameLst>
                                      </p:cBhvr>
                                      <p:to>
                                        <p:strVal val="visible"/>
                                      </p:to>
                                    </p:set>
                                    <p:animEffect transition="in" filter="fade">
                                      <p:cBhvr>
                                        <p:cTn id="35" dur="2000"/>
                                        <p:tgtEl>
                                          <p:spTgt spid="49155">
                                            <p:txEl>
                                              <p:pRg st="7" end="7"/>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49155">
                                            <p:txEl>
                                              <p:pRg st="8" end="8"/>
                                            </p:txEl>
                                          </p:spTgt>
                                        </p:tgtEl>
                                        <p:attrNameLst>
                                          <p:attrName>style.visibility</p:attrName>
                                        </p:attrNameLst>
                                      </p:cBhvr>
                                      <p:to>
                                        <p:strVal val="visible"/>
                                      </p:to>
                                    </p:set>
                                    <p:animEffect transition="in" filter="fade">
                                      <p:cBhvr>
                                        <p:cTn id="38" dur="2000"/>
                                        <p:tgtEl>
                                          <p:spTgt spid="49155">
                                            <p:txEl>
                                              <p:pRg st="8" end="8"/>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49155">
                                            <p:txEl>
                                              <p:pRg st="9" end="9"/>
                                            </p:txEl>
                                          </p:spTgt>
                                        </p:tgtEl>
                                        <p:attrNameLst>
                                          <p:attrName>style.visibility</p:attrName>
                                        </p:attrNameLst>
                                      </p:cBhvr>
                                      <p:to>
                                        <p:strVal val="visible"/>
                                      </p:to>
                                    </p:set>
                                    <p:animEffect transition="in" filter="fade">
                                      <p:cBhvr>
                                        <p:cTn id="41" dur="2000"/>
                                        <p:tgtEl>
                                          <p:spTgt spid="49155">
                                            <p:txEl>
                                              <p:pRg st="9" end="9"/>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49155">
                                            <p:txEl>
                                              <p:pRg st="10" end="10"/>
                                            </p:txEl>
                                          </p:spTgt>
                                        </p:tgtEl>
                                        <p:attrNameLst>
                                          <p:attrName>style.visibility</p:attrName>
                                        </p:attrNameLst>
                                      </p:cBhvr>
                                      <p:to>
                                        <p:strVal val="visible"/>
                                      </p:to>
                                    </p:set>
                                    <p:animEffect transition="in" filter="fade">
                                      <p:cBhvr>
                                        <p:cTn id="44" dur="2000"/>
                                        <p:tgtEl>
                                          <p:spTgt spid="49155">
                                            <p:txEl>
                                              <p:pRg st="10" end="10"/>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49155">
                                            <p:txEl>
                                              <p:pRg st="11" end="11"/>
                                            </p:txEl>
                                          </p:spTgt>
                                        </p:tgtEl>
                                        <p:attrNameLst>
                                          <p:attrName>style.visibility</p:attrName>
                                        </p:attrNameLst>
                                      </p:cBhvr>
                                      <p:to>
                                        <p:strVal val="visible"/>
                                      </p:to>
                                    </p:set>
                                    <p:animEffect transition="in" filter="fade">
                                      <p:cBhvr>
                                        <p:cTn id="47" dur="2000"/>
                                        <p:tgtEl>
                                          <p:spTgt spid="49155">
                                            <p:txEl>
                                              <p:pRg st="11" end="11"/>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49155">
                                            <p:txEl>
                                              <p:pRg st="12" end="12"/>
                                            </p:txEl>
                                          </p:spTgt>
                                        </p:tgtEl>
                                        <p:attrNameLst>
                                          <p:attrName>style.visibility</p:attrName>
                                        </p:attrNameLst>
                                      </p:cBhvr>
                                      <p:to>
                                        <p:strVal val="visible"/>
                                      </p:to>
                                    </p:set>
                                    <p:animEffect transition="in" filter="fade">
                                      <p:cBhvr>
                                        <p:cTn id="50" dur="2000"/>
                                        <p:tgtEl>
                                          <p:spTgt spid="49155">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C76BF-25E9-4D79-AEE6-FF1AB4750EE1}"/>
              </a:ext>
            </a:extLst>
          </p:cNvPr>
          <p:cNvSpPr>
            <a:spLocks noGrp="1"/>
          </p:cNvSpPr>
          <p:nvPr>
            <p:ph type="title"/>
          </p:nvPr>
        </p:nvSpPr>
        <p:spPr>
          <a:xfrm>
            <a:off x="295275" y="88900"/>
            <a:ext cx="8229600" cy="490066"/>
          </a:xfrm>
        </p:spPr>
        <p:txBody>
          <a:bodyPr anchor="ctr">
            <a:normAutofit fontScale="90000"/>
          </a:bodyPr>
          <a:lstStyle/>
          <a:p>
            <a:r>
              <a:rPr lang="en-GB" sz="3600" b="1"/>
              <a:t>Service recovery</a:t>
            </a:r>
          </a:p>
        </p:txBody>
      </p:sp>
      <p:sp>
        <p:nvSpPr>
          <p:cNvPr id="3" name="Content Placeholder 2">
            <a:extLst>
              <a:ext uri="{FF2B5EF4-FFF2-40B4-BE49-F238E27FC236}">
                <a16:creationId xmlns:a16="http://schemas.microsoft.com/office/drawing/2014/main" id="{89A7AE8E-BD76-4531-97A5-C70FA24AB06C}"/>
              </a:ext>
            </a:extLst>
          </p:cNvPr>
          <p:cNvSpPr>
            <a:spLocks noGrp="1"/>
          </p:cNvSpPr>
          <p:nvPr>
            <p:ph sz="half" idx="1"/>
          </p:nvPr>
        </p:nvSpPr>
        <p:spPr>
          <a:xfrm>
            <a:off x="111026" y="1145294"/>
            <a:ext cx="5544616" cy="4385084"/>
          </a:xfrm>
        </p:spPr>
        <p:txBody>
          <a:bodyPr>
            <a:normAutofit/>
          </a:bodyPr>
          <a:lstStyle/>
          <a:p>
            <a:r>
              <a:rPr lang="en-GB"/>
              <a:t>Most service recoveries can benefit from following </a:t>
            </a:r>
            <a:r>
              <a:rPr lang="en-GB" b="1"/>
              <a:t>specific response framework.</a:t>
            </a:r>
          </a:p>
          <a:p>
            <a:endParaRPr lang="en-GB"/>
          </a:p>
          <a:p>
            <a:r>
              <a:rPr lang="en-GB"/>
              <a:t>Models mentioned – AREC, ARFFD, LEARN etc.</a:t>
            </a:r>
          </a:p>
          <a:p>
            <a:endParaRPr lang="en-GB"/>
          </a:p>
          <a:p>
            <a:r>
              <a:rPr lang="en-GB"/>
              <a:t>Why do you think this is important? </a:t>
            </a:r>
          </a:p>
          <a:p>
            <a:endParaRPr lang="en-GB"/>
          </a:p>
          <a:p>
            <a:pPr>
              <a:lnSpc>
                <a:spcPct val="90000"/>
              </a:lnSpc>
            </a:pPr>
            <a:endParaRPr lang="en-GB"/>
          </a:p>
        </p:txBody>
      </p:sp>
      <p:pic>
        <p:nvPicPr>
          <p:cNvPr id="5" name="Picture 4">
            <a:extLst>
              <a:ext uri="{FF2B5EF4-FFF2-40B4-BE49-F238E27FC236}">
                <a16:creationId xmlns:a16="http://schemas.microsoft.com/office/drawing/2014/main" id="{6AE872AB-E7C4-4F76-98C3-FA6A7F0344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21117" y="1600202"/>
            <a:ext cx="2764903" cy="2764903"/>
          </a:xfrm>
          <a:prstGeom prst="rect">
            <a:avLst/>
          </a:prstGeom>
          <a:noFill/>
        </p:spPr>
      </p:pic>
    </p:spTree>
    <p:extLst>
      <p:ext uri="{BB962C8B-B14F-4D97-AF65-F5344CB8AC3E}">
        <p14:creationId xmlns:p14="http://schemas.microsoft.com/office/powerpoint/2010/main" val="1520877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B41C9-32B4-C1DC-955D-D3C614278E2D}"/>
              </a:ext>
            </a:extLst>
          </p:cNvPr>
          <p:cNvSpPr>
            <a:spLocks noGrp="1"/>
          </p:cNvSpPr>
          <p:nvPr>
            <p:ph type="title"/>
          </p:nvPr>
        </p:nvSpPr>
        <p:spPr>
          <a:xfrm>
            <a:off x="74802" y="5111"/>
            <a:ext cx="10515600" cy="1325563"/>
          </a:xfrm>
        </p:spPr>
        <p:txBody>
          <a:bodyPr/>
          <a:lstStyle/>
          <a:p>
            <a:r>
              <a:rPr lang="en-GB" sz="4000" b="1" i="0">
                <a:effectLst/>
              </a:rPr>
              <a:t>Disney's service recovery model</a:t>
            </a:r>
            <a:br>
              <a:rPr lang="en-GB" b="0" i="0">
                <a:effectLst/>
                <a:latin typeface="Figtree"/>
              </a:rPr>
            </a:br>
            <a:endParaRPr lang="en-GB"/>
          </a:p>
        </p:txBody>
      </p:sp>
      <p:pic>
        <p:nvPicPr>
          <p:cNvPr id="4" name="Content Placeholder 3">
            <a:extLst>
              <a:ext uri="{FF2B5EF4-FFF2-40B4-BE49-F238E27FC236}">
                <a16:creationId xmlns:a16="http://schemas.microsoft.com/office/drawing/2014/main" id="{84901B07-8FE5-DE1D-332C-9C5F2DF41D5F}"/>
              </a:ext>
            </a:extLst>
          </p:cNvPr>
          <p:cNvPicPr>
            <a:picLocks noGrp="1" noChangeAspect="1"/>
          </p:cNvPicPr>
          <p:nvPr>
            <p:ph idx="1"/>
          </p:nvPr>
        </p:nvPicPr>
        <p:blipFill>
          <a:blip r:embed="rId2"/>
          <a:stretch>
            <a:fillRect/>
          </a:stretch>
        </p:blipFill>
        <p:spPr>
          <a:xfrm>
            <a:off x="6223351" y="1175988"/>
            <a:ext cx="5968649" cy="4351338"/>
          </a:xfrm>
          <a:prstGeom prst="rect">
            <a:avLst/>
          </a:prstGeom>
        </p:spPr>
      </p:pic>
      <p:sp>
        <p:nvSpPr>
          <p:cNvPr id="6" name="TextBox 5">
            <a:extLst>
              <a:ext uri="{FF2B5EF4-FFF2-40B4-BE49-F238E27FC236}">
                <a16:creationId xmlns:a16="http://schemas.microsoft.com/office/drawing/2014/main" id="{53E9FEF2-91C6-D5F6-3C25-A36FADD03031}"/>
              </a:ext>
            </a:extLst>
          </p:cNvPr>
          <p:cNvSpPr txBox="1"/>
          <p:nvPr/>
        </p:nvSpPr>
        <p:spPr>
          <a:xfrm>
            <a:off x="74802" y="848817"/>
            <a:ext cx="6094602" cy="4801314"/>
          </a:xfrm>
          <a:prstGeom prst="rect">
            <a:avLst/>
          </a:prstGeom>
          <a:noFill/>
        </p:spPr>
        <p:txBody>
          <a:bodyPr wrap="square">
            <a:spAutoFit/>
          </a:bodyPr>
          <a:lstStyle/>
          <a:p>
            <a:pPr marL="285750" indent="-285750">
              <a:buFont typeface="Arial" panose="020B0604020202020204" pitchFamily="34" charset="0"/>
              <a:buChar char="•"/>
            </a:pPr>
            <a:r>
              <a:rPr lang="en-GB"/>
              <a:t>The Disney service recovery model involves </a:t>
            </a:r>
            <a:r>
              <a:rPr lang="en-GB" b="1"/>
              <a:t>evaluating service failures </a:t>
            </a:r>
            <a:r>
              <a:rPr lang="en-GB"/>
              <a:t>based on the severity of the issue and the </a:t>
            </a:r>
            <a:r>
              <a:rPr lang="en-GB" b="1"/>
              <a:t>organisation's responsibility </a:t>
            </a:r>
            <a:r>
              <a:rPr lang="en-GB"/>
              <a:t>for that failure. </a:t>
            </a:r>
          </a:p>
          <a:p>
            <a:pPr marL="285750" indent="-285750">
              <a:buFont typeface="Arial" panose="020B0604020202020204" pitchFamily="34" charset="0"/>
              <a:buChar char="•"/>
            </a:pPr>
            <a:r>
              <a:rPr lang="en-GB"/>
              <a:t>severity of the issue is determined by whether it is </a:t>
            </a:r>
            <a:r>
              <a:rPr lang="en-GB" b="1"/>
              <a:t>not severe, moderately severe, or severe</a:t>
            </a:r>
            <a:r>
              <a:rPr lang="en-GB"/>
              <a:t>. </a:t>
            </a:r>
          </a:p>
          <a:p>
            <a:pPr marL="285750" indent="-285750">
              <a:buFont typeface="Arial" panose="020B0604020202020204" pitchFamily="34" charset="0"/>
              <a:buChar char="•"/>
            </a:pPr>
            <a:r>
              <a:rPr lang="en-GB"/>
              <a:t>Depending on the severity of the issue and the level of responsibility, a specific course of action. </a:t>
            </a:r>
          </a:p>
          <a:p>
            <a:pPr marL="285750" indent="-285750">
              <a:buFont typeface="Arial" panose="020B0604020202020204" pitchFamily="34" charset="0"/>
              <a:buChar char="•"/>
            </a:pPr>
            <a:r>
              <a:rPr lang="en-GB"/>
              <a:t>The actions range from </a:t>
            </a:r>
            <a:r>
              <a:rPr lang="en-GB" b="1"/>
              <a:t>empathizing with the customer, fixing the problem, rolling out the red carpet, to being a hero</a:t>
            </a:r>
            <a:r>
              <a:rPr lang="en-GB"/>
              <a:t>.</a:t>
            </a:r>
          </a:p>
          <a:p>
            <a:pPr marL="285750" indent="-285750">
              <a:buFont typeface="Arial" panose="020B0604020202020204" pitchFamily="34" charset="0"/>
              <a:buChar char="•"/>
            </a:pPr>
            <a:r>
              <a:rPr lang="en-GB"/>
              <a:t>By following this model, </a:t>
            </a:r>
            <a:r>
              <a:rPr lang="en-GB" b="1"/>
              <a:t>employees </a:t>
            </a:r>
            <a:r>
              <a:rPr lang="en-GB"/>
              <a:t>can </a:t>
            </a:r>
            <a:r>
              <a:rPr lang="en-GB" b="1"/>
              <a:t>turn service failures into successes</a:t>
            </a:r>
            <a:r>
              <a:rPr lang="en-GB"/>
              <a:t> by responding appropriately to the situation, </a:t>
            </a:r>
            <a:r>
              <a:rPr lang="en-GB" b="1"/>
              <a:t>maintaining customer loyalty, and enhancing the reputation </a:t>
            </a:r>
            <a:r>
              <a:rPr lang="en-GB"/>
              <a:t>of the organisation. </a:t>
            </a:r>
          </a:p>
          <a:p>
            <a:pPr marL="285750" indent="-285750">
              <a:buFont typeface="Arial" panose="020B0604020202020204" pitchFamily="34" charset="0"/>
              <a:buChar char="•"/>
            </a:pPr>
            <a:r>
              <a:rPr lang="en-GB"/>
              <a:t>This model is particularly useful for hotels as it helps to maintain a </a:t>
            </a:r>
            <a:r>
              <a:rPr lang="en-GB" b="1"/>
              <a:t>high level of guest satisfaction and build a positive reputation</a:t>
            </a:r>
            <a:r>
              <a:rPr lang="en-GB"/>
              <a:t> in the competitive hospitality industry.</a:t>
            </a:r>
          </a:p>
        </p:txBody>
      </p:sp>
    </p:spTree>
    <p:extLst>
      <p:ext uri="{BB962C8B-B14F-4D97-AF65-F5344CB8AC3E}">
        <p14:creationId xmlns:p14="http://schemas.microsoft.com/office/powerpoint/2010/main" val="2875637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6">
            <a:extLst>
              <a:ext uri="{FF2B5EF4-FFF2-40B4-BE49-F238E27FC236}">
                <a16:creationId xmlns:a16="http://schemas.microsoft.com/office/drawing/2014/main" id="{1E16BBF3-6C32-43AA-BF80-B16D86D3C951}"/>
              </a:ext>
            </a:extLst>
          </p:cNvPr>
          <p:cNvSpPr txBox="1">
            <a:spLocks noGrp="1" noChangeArrowheads="1"/>
          </p:cNvSpPr>
          <p:nvPr>
            <p:ph type="title"/>
          </p:nvPr>
        </p:nvSpPr>
        <p:spPr bwMode="auto">
          <a:xfrm>
            <a:off x="345281" y="103695"/>
            <a:ext cx="8229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l" eaLnBrk="1" hangingPunct="1">
              <a:lnSpc>
                <a:spcPct val="100000"/>
              </a:lnSpc>
              <a:spcBef>
                <a:spcPct val="0"/>
              </a:spcBef>
              <a:buFontTx/>
              <a:buNone/>
            </a:pPr>
            <a:r>
              <a:rPr lang="en-US" altLang="en-US" sz="3600" b="1">
                <a:latin typeface="+mj-lt"/>
              </a:rPr>
              <a:t>Service Recovery Model - AREC</a:t>
            </a:r>
          </a:p>
        </p:txBody>
      </p:sp>
      <p:pic>
        <p:nvPicPr>
          <p:cNvPr id="5" name="Diagram 2">
            <a:extLst>
              <a:ext uri="{FF2B5EF4-FFF2-40B4-BE49-F238E27FC236}">
                <a16:creationId xmlns:a16="http://schemas.microsoft.com/office/drawing/2014/main" id="{8F7797ED-B408-43A8-836B-75635CEFDFFD}"/>
              </a:ext>
            </a:extLst>
          </p:cNvPr>
          <p:cNvPicPr>
            <a:picLocks noGrp="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81201" y="618768"/>
            <a:ext cx="7696159" cy="239341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94ABF58-D1A4-4F27-B813-860B650C695D}"/>
              </a:ext>
            </a:extLst>
          </p:cNvPr>
          <p:cNvPicPr>
            <a:picLocks noChangeAspect="1"/>
          </p:cNvPicPr>
          <p:nvPr/>
        </p:nvPicPr>
        <p:blipFill>
          <a:blip r:embed="rId4"/>
          <a:stretch>
            <a:fillRect/>
          </a:stretch>
        </p:blipFill>
        <p:spPr>
          <a:xfrm>
            <a:off x="8040216" y="5250499"/>
            <a:ext cx="1774090" cy="493819"/>
          </a:xfrm>
          <a:prstGeom prst="rect">
            <a:avLst/>
          </a:prstGeom>
        </p:spPr>
      </p:pic>
      <p:sp>
        <p:nvSpPr>
          <p:cNvPr id="7" name="Rectangle 6">
            <a:extLst>
              <a:ext uri="{FF2B5EF4-FFF2-40B4-BE49-F238E27FC236}">
                <a16:creationId xmlns:a16="http://schemas.microsoft.com/office/drawing/2014/main" id="{EC522FEE-79F5-4202-8948-7742485683DB}"/>
              </a:ext>
            </a:extLst>
          </p:cNvPr>
          <p:cNvSpPr>
            <a:spLocks noChangeArrowheads="1"/>
          </p:cNvSpPr>
          <p:nvPr/>
        </p:nvSpPr>
        <p:spPr bwMode="auto">
          <a:xfrm>
            <a:off x="1524001" y="2927147"/>
            <a:ext cx="2511425"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a:t>All this must happen in 60 seconds by the employee who encounters the problem. Do not move it up the chain of command.</a:t>
            </a:r>
          </a:p>
        </p:txBody>
      </p:sp>
      <p:sp>
        <p:nvSpPr>
          <p:cNvPr id="8" name="Rectangle 7">
            <a:extLst>
              <a:ext uri="{FF2B5EF4-FFF2-40B4-BE49-F238E27FC236}">
                <a16:creationId xmlns:a16="http://schemas.microsoft.com/office/drawing/2014/main" id="{E68FF284-F81C-4FB2-9BC3-98AAD13DDC05}"/>
              </a:ext>
            </a:extLst>
          </p:cNvPr>
          <p:cNvSpPr>
            <a:spLocks noChangeArrowheads="1"/>
          </p:cNvSpPr>
          <p:nvPr/>
        </p:nvSpPr>
        <p:spPr bwMode="auto">
          <a:xfrm>
            <a:off x="4151785" y="2927147"/>
            <a:ext cx="1656184"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a:t>Just saying we messed up or it’s our fault is not hard to do. Too many people are more worried about saving face or their ego.</a:t>
            </a:r>
          </a:p>
        </p:txBody>
      </p:sp>
      <p:sp>
        <p:nvSpPr>
          <p:cNvPr id="9" name="Rectangle 8">
            <a:extLst>
              <a:ext uri="{FF2B5EF4-FFF2-40B4-BE49-F238E27FC236}">
                <a16:creationId xmlns:a16="http://schemas.microsoft.com/office/drawing/2014/main" id="{0EF93FE0-7060-4A12-A502-213EC7776A4F}"/>
              </a:ext>
            </a:extLst>
          </p:cNvPr>
          <p:cNvSpPr>
            <a:spLocks noChangeArrowheads="1"/>
          </p:cNvSpPr>
          <p:nvPr/>
        </p:nvSpPr>
        <p:spPr bwMode="auto">
          <a:xfrm>
            <a:off x="5764301" y="2912141"/>
            <a:ext cx="1987884"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a:t>This means you must make a fast decision to solve the problem. NO asking for approval. NO talking to your manager or her/his manager.</a:t>
            </a:r>
          </a:p>
        </p:txBody>
      </p:sp>
      <p:sp>
        <p:nvSpPr>
          <p:cNvPr id="10" name="Rectangle 9">
            <a:extLst>
              <a:ext uri="{FF2B5EF4-FFF2-40B4-BE49-F238E27FC236}">
                <a16:creationId xmlns:a16="http://schemas.microsoft.com/office/drawing/2014/main" id="{4C3EE354-51AB-42BF-A9F6-D4587E93CA2A}"/>
              </a:ext>
            </a:extLst>
          </p:cNvPr>
          <p:cNvSpPr>
            <a:spLocks noChangeArrowheads="1"/>
          </p:cNvSpPr>
          <p:nvPr/>
        </p:nvSpPr>
        <p:spPr bwMode="auto">
          <a:xfrm>
            <a:off x="7752186" y="3012184"/>
            <a:ext cx="2308225"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a:r>
              <a:rPr lang="en-US" altLang="en-US"/>
              <a:t>Every organisation has items or services of high value and low cost. Be generous. If you are cheap it has NO impact.</a:t>
            </a:r>
          </a:p>
        </p:txBody>
      </p:sp>
    </p:spTree>
    <p:extLst>
      <p:ext uri="{BB962C8B-B14F-4D97-AF65-F5344CB8AC3E}">
        <p14:creationId xmlns:p14="http://schemas.microsoft.com/office/powerpoint/2010/main" val="261264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TextBox 6">
            <a:extLst>
              <a:ext uri="{FF2B5EF4-FFF2-40B4-BE49-F238E27FC236}">
                <a16:creationId xmlns:a16="http://schemas.microsoft.com/office/drawing/2014/main" id="{906F6612-4B20-4AFD-BEC9-3470EF3B2E12}"/>
              </a:ext>
            </a:extLst>
          </p:cNvPr>
          <p:cNvSpPr txBox="1">
            <a:spLocks noChangeArrowheads="1"/>
          </p:cNvSpPr>
          <p:nvPr/>
        </p:nvSpPr>
        <p:spPr bwMode="auto">
          <a:xfrm>
            <a:off x="-283366" y="126941"/>
            <a:ext cx="691276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3600" b="1">
                <a:latin typeface="+mj-lt"/>
              </a:rPr>
              <a:t>Service Recovery Model - LEARN</a:t>
            </a:r>
          </a:p>
        </p:txBody>
      </p:sp>
      <p:pic>
        <p:nvPicPr>
          <p:cNvPr id="8" name="Diagram 7">
            <a:extLst>
              <a:ext uri="{FF2B5EF4-FFF2-40B4-BE49-F238E27FC236}">
                <a16:creationId xmlns:a16="http://schemas.microsoft.com/office/drawing/2014/main" id="{3BAC9ADC-975C-4A3D-B716-6077D54E4007}"/>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864" y="18330"/>
            <a:ext cx="8782050" cy="3548989"/>
          </a:xfrm>
          <a:prstGeom prst="rect">
            <a:avLst/>
          </a:prstGeom>
          <a:noFill/>
          <a:extLst>
            <a:ext uri="{909E8E84-426E-40DD-AFC4-6F175D3DCCD1}">
              <a14:hiddenFill xmlns:a14="http://schemas.microsoft.com/office/drawing/2010/main">
                <a:solidFill>
                  <a:srgbClr val="FFFFFF"/>
                </a:solidFill>
              </a14:hiddenFill>
            </a:ext>
          </a:extLst>
        </p:spPr>
      </p:pic>
      <p:sp>
        <p:nvSpPr>
          <p:cNvPr id="51206" name="Rectangle 3">
            <a:extLst>
              <a:ext uri="{FF2B5EF4-FFF2-40B4-BE49-F238E27FC236}">
                <a16:creationId xmlns:a16="http://schemas.microsoft.com/office/drawing/2014/main" id="{54DDDE56-3917-4E12-8B64-D41157C59092}"/>
              </a:ext>
            </a:extLst>
          </p:cNvPr>
          <p:cNvSpPr>
            <a:spLocks noChangeArrowheads="1"/>
          </p:cNvSpPr>
          <p:nvPr/>
        </p:nvSpPr>
        <p:spPr bwMode="auto">
          <a:xfrm>
            <a:off x="10722113" y="264182"/>
            <a:ext cx="124896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a:solidFill>
                  <a:srgbClr val="000000"/>
                </a:solidFill>
                <a:latin typeface="Open Sans"/>
              </a:rPr>
              <a:t>(Johnson, 2015)</a:t>
            </a:r>
            <a:endParaRPr lang="en-US" altLang="en-US"/>
          </a:p>
        </p:txBody>
      </p:sp>
      <p:sp>
        <p:nvSpPr>
          <p:cNvPr id="5" name="TextBox 4">
            <a:extLst>
              <a:ext uri="{FF2B5EF4-FFF2-40B4-BE49-F238E27FC236}">
                <a16:creationId xmlns:a16="http://schemas.microsoft.com/office/drawing/2014/main" id="{F1B49524-7E86-466F-BE4F-3154D607399E}"/>
              </a:ext>
            </a:extLst>
          </p:cNvPr>
          <p:cNvSpPr txBox="1"/>
          <p:nvPr/>
        </p:nvSpPr>
        <p:spPr>
          <a:xfrm>
            <a:off x="1115310" y="3306196"/>
            <a:ext cx="1580903" cy="2031325"/>
          </a:xfrm>
          <a:prstGeom prst="rect">
            <a:avLst/>
          </a:prstGeom>
          <a:noFill/>
        </p:spPr>
        <p:txBody>
          <a:bodyPr wrap="square" rtlCol="0">
            <a:spAutoFit/>
          </a:bodyPr>
          <a:lstStyle/>
          <a:p>
            <a:r>
              <a:rPr lang="en-GB"/>
              <a:t>Upset Customer have a lot to say, so pay attention. Take notes, ask questions, let them talk. </a:t>
            </a:r>
          </a:p>
        </p:txBody>
      </p:sp>
      <p:sp>
        <p:nvSpPr>
          <p:cNvPr id="6" name="TextBox 5">
            <a:extLst>
              <a:ext uri="{FF2B5EF4-FFF2-40B4-BE49-F238E27FC236}">
                <a16:creationId xmlns:a16="http://schemas.microsoft.com/office/drawing/2014/main" id="{DEF3537E-D0B8-4586-96FB-BEF026B5C65C}"/>
              </a:ext>
            </a:extLst>
          </p:cNvPr>
          <p:cNvSpPr txBox="1"/>
          <p:nvPr/>
        </p:nvSpPr>
        <p:spPr>
          <a:xfrm>
            <a:off x="2936659" y="2975295"/>
            <a:ext cx="1706415" cy="2862322"/>
          </a:xfrm>
          <a:prstGeom prst="rect">
            <a:avLst/>
          </a:prstGeom>
          <a:noFill/>
        </p:spPr>
        <p:txBody>
          <a:bodyPr wrap="square" rtlCol="0">
            <a:spAutoFit/>
          </a:bodyPr>
          <a:lstStyle/>
          <a:p>
            <a:r>
              <a:rPr lang="en-GB" altLang="en-US"/>
              <a:t>True understanding can’t be reached unless you take the time to truly look at things from your Customer’s point of view. </a:t>
            </a:r>
          </a:p>
        </p:txBody>
      </p:sp>
      <p:sp>
        <p:nvSpPr>
          <p:cNvPr id="7" name="TextBox 6">
            <a:extLst>
              <a:ext uri="{FF2B5EF4-FFF2-40B4-BE49-F238E27FC236}">
                <a16:creationId xmlns:a16="http://schemas.microsoft.com/office/drawing/2014/main" id="{49CFB3C2-3FF8-4F91-92BA-45DB4793D93A}"/>
              </a:ext>
            </a:extLst>
          </p:cNvPr>
          <p:cNvSpPr txBox="1"/>
          <p:nvPr/>
        </p:nvSpPr>
        <p:spPr>
          <a:xfrm>
            <a:off x="4643074" y="3029196"/>
            <a:ext cx="1609479" cy="2585323"/>
          </a:xfrm>
          <a:prstGeom prst="rect">
            <a:avLst/>
          </a:prstGeom>
          <a:noFill/>
        </p:spPr>
        <p:txBody>
          <a:bodyPr wrap="square" rtlCol="0">
            <a:spAutoFit/>
          </a:bodyPr>
          <a:lstStyle/>
          <a:p>
            <a:r>
              <a:rPr lang="en-GB"/>
              <a:t>If you made mistake, own up and apologize. You can certainly offer to replace the item or correct the mistake</a:t>
            </a:r>
          </a:p>
        </p:txBody>
      </p:sp>
      <p:sp>
        <p:nvSpPr>
          <p:cNvPr id="9" name="TextBox 8">
            <a:extLst>
              <a:ext uri="{FF2B5EF4-FFF2-40B4-BE49-F238E27FC236}">
                <a16:creationId xmlns:a16="http://schemas.microsoft.com/office/drawing/2014/main" id="{BB60AE01-8D62-4673-A8C9-35A32D17954B}"/>
              </a:ext>
            </a:extLst>
          </p:cNvPr>
          <p:cNvSpPr txBox="1"/>
          <p:nvPr/>
        </p:nvSpPr>
        <p:spPr>
          <a:xfrm>
            <a:off x="6629400" y="2562374"/>
            <a:ext cx="1440160" cy="3139321"/>
          </a:xfrm>
          <a:prstGeom prst="rect">
            <a:avLst/>
          </a:prstGeom>
          <a:noFill/>
        </p:spPr>
        <p:txBody>
          <a:bodyPr wrap="square" rtlCol="0">
            <a:spAutoFit/>
          </a:bodyPr>
          <a:lstStyle/>
          <a:p>
            <a:r>
              <a:rPr lang="en-GB"/>
              <a:t>Deliver a product that is executed correctly, apologize, and thank the customer for giving chance to repair the problem. </a:t>
            </a:r>
          </a:p>
        </p:txBody>
      </p:sp>
      <p:sp>
        <p:nvSpPr>
          <p:cNvPr id="10" name="TextBox 9">
            <a:extLst>
              <a:ext uri="{FF2B5EF4-FFF2-40B4-BE49-F238E27FC236}">
                <a16:creationId xmlns:a16="http://schemas.microsoft.com/office/drawing/2014/main" id="{01EE40F1-3740-4BD6-B1BC-9B7841DFB012}"/>
              </a:ext>
            </a:extLst>
          </p:cNvPr>
          <p:cNvSpPr txBox="1"/>
          <p:nvPr/>
        </p:nvSpPr>
        <p:spPr>
          <a:xfrm>
            <a:off x="8297058" y="2741840"/>
            <a:ext cx="1548280" cy="2031325"/>
          </a:xfrm>
          <a:prstGeom prst="rect">
            <a:avLst/>
          </a:prstGeom>
          <a:noFill/>
        </p:spPr>
        <p:txBody>
          <a:bodyPr wrap="square" rtlCol="0">
            <a:spAutoFit/>
          </a:bodyPr>
          <a:lstStyle/>
          <a:p>
            <a:r>
              <a:rPr lang="en-GB"/>
              <a:t>Great opportunity to learn and improve. The key here is not to repeat the same mistakes</a:t>
            </a:r>
          </a:p>
        </p:txBody>
      </p:sp>
    </p:spTree>
    <p:extLst>
      <p:ext uri="{BB962C8B-B14F-4D97-AF65-F5344CB8AC3E}">
        <p14:creationId xmlns:p14="http://schemas.microsoft.com/office/powerpoint/2010/main" val="30115699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A2ECFF-EE37-4338-A711-504CAC73D1AB}"/>
              </a:ext>
            </a:extLst>
          </p:cNvPr>
          <p:cNvPicPr>
            <a:picLocks noChangeAspect="1"/>
          </p:cNvPicPr>
          <p:nvPr/>
        </p:nvPicPr>
        <p:blipFill rotWithShape="1">
          <a:blip r:embed="rId2"/>
          <a:srcRect r="102"/>
          <a:stretch/>
        </p:blipFill>
        <p:spPr>
          <a:xfrm>
            <a:off x="52389" y="87544"/>
            <a:ext cx="4571999" cy="5983577"/>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973ADE30-5F72-40F6-BD27-6872695947CF}"/>
              </a:ext>
            </a:extLst>
          </p:cNvPr>
          <p:cNvSpPr>
            <a:spLocks noGrp="1"/>
          </p:cNvSpPr>
          <p:nvPr>
            <p:ph idx="1"/>
          </p:nvPr>
        </p:nvSpPr>
        <p:spPr>
          <a:xfrm>
            <a:off x="4685016" y="87544"/>
            <a:ext cx="7180753" cy="5897621"/>
          </a:xfrm>
        </p:spPr>
        <p:txBody>
          <a:bodyPr>
            <a:normAutofit lnSpcReduction="10000"/>
          </a:bodyPr>
          <a:lstStyle/>
          <a:p>
            <a:pPr>
              <a:lnSpc>
                <a:spcPct val="120000"/>
              </a:lnSpc>
            </a:pPr>
            <a:r>
              <a:rPr lang="en-GB" sz="2400"/>
              <a:t>At The Broadmoor, a triple Five Star resort in Colorado in Colorado Springs, the longest-running Forbes Five Star property in the world, for 57 years and counting, ever since the start of the Forbes (then Mobil) Travel Guide,</a:t>
            </a:r>
          </a:p>
          <a:p>
            <a:pPr marL="0" indent="0">
              <a:buNone/>
            </a:pPr>
            <a:r>
              <a:rPr lang="en-GB" sz="2400"/>
              <a:t> </a:t>
            </a:r>
            <a:r>
              <a:rPr lang="en-GB" sz="2400" b="1"/>
              <a:t>it’s HEART:</a:t>
            </a:r>
          </a:p>
          <a:p>
            <a:r>
              <a:rPr lang="en-GB" sz="2400" b="1"/>
              <a:t>H</a:t>
            </a:r>
            <a:r>
              <a:rPr lang="en-GB" sz="2400"/>
              <a:t>ear</a:t>
            </a:r>
          </a:p>
          <a:p>
            <a:r>
              <a:rPr lang="en-GB" sz="2400" b="1"/>
              <a:t>E</a:t>
            </a:r>
            <a:r>
              <a:rPr lang="en-GB" sz="2400"/>
              <a:t>mpathize</a:t>
            </a:r>
          </a:p>
          <a:p>
            <a:r>
              <a:rPr lang="en-GB" sz="2400" b="1"/>
              <a:t>A</a:t>
            </a:r>
            <a:r>
              <a:rPr lang="en-GB" sz="2400"/>
              <a:t>pologize</a:t>
            </a:r>
          </a:p>
          <a:p>
            <a:r>
              <a:rPr lang="en-GB" sz="2400" b="1"/>
              <a:t>R</a:t>
            </a:r>
            <a:r>
              <a:rPr lang="en-GB" sz="2400"/>
              <a:t>espond</a:t>
            </a:r>
          </a:p>
          <a:p>
            <a:r>
              <a:rPr lang="en-GB" sz="2400" b="1"/>
              <a:t>T</a:t>
            </a:r>
            <a:r>
              <a:rPr lang="en-GB" sz="2400"/>
              <a:t>ake Action</a:t>
            </a:r>
          </a:p>
          <a:p>
            <a:r>
              <a:rPr lang="en-GB" sz="2400" b="1"/>
              <a:t>DO NOT FORGET TO </a:t>
            </a:r>
            <a:r>
              <a:rPr lang="en-GB" sz="2400"/>
              <a:t>….Follow up</a:t>
            </a:r>
          </a:p>
          <a:p>
            <a:r>
              <a:rPr lang="en-GB" sz="2400"/>
              <a:t>(I guess this actually spells HEARTF, but that would be a notably awkward acronym.)</a:t>
            </a:r>
          </a:p>
        </p:txBody>
      </p:sp>
    </p:spTree>
    <p:extLst>
      <p:ext uri="{BB962C8B-B14F-4D97-AF65-F5344CB8AC3E}">
        <p14:creationId xmlns:p14="http://schemas.microsoft.com/office/powerpoint/2010/main" val="36550527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711BE15-8EC1-4F3E-AFCE-71B265FD0482}"/>
              </a:ext>
            </a:extLst>
          </p:cNvPr>
          <p:cNvPicPr>
            <a:picLocks noGrp="1" noChangeAspect="1"/>
          </p:cNvPicPr>
          <p:nvPr>
            <p:ph sz="half" idx="1"/>
          </p:nvPr>
        </p:nvPicPr>
        <p:blipFill>
          <a:blip r:embed="rId3"/>
          <a:stretch>
            <a:fillRect/>
          </a:stretch>
        </p:blipFill>
        <p:spPr>
          <a:xfrm>
            <a:off x="2548211" y="1977119"/>
            <a:ext cx="7816580" cy="2790310"/>
          </a:xfrm>
          <a:prstGeom prst="rect">
            <a:avLst/>
          </a:prstGeom>
        </p:spPr>
      </p:pic>
      <p:sp>
        <p:nvSpPr>
          <p:cNvPr id="6" name="Rectangle 5">
            <a:extLst>
              <a:ext uri="{FF2B5EF4-FFF2-40B4-BE49-F238E27FC236}">
                <a16:creationId xmlns:a16="http://schemas.microsoft.com/office/drawing/2014/main" id="{150C9EBB-D37C-42AB-8BBD-224B32C38608}"/>
              </a:ext>
            </a:extLst>
          </p:cNvPr>
          <p:cNvSpPr/>
          <p:nvPr/>
        </p:nvSpPr>
        <p:spPr>
          <a:xfrm>
            <a:off x="747637" y="184920"/>
            <a:ext cx="4888781" cy="1200329"/>
          </a:xfrm>
          <a:prstGeom prst="rect">
            <a:avLst/>
          </a:prstGeom>
        </p:spPr>
        <p:txBody>
          <a:bodyPr wrap="square">
            <a:spAutoFit/>
          </a:bodyPr>
          <a:lstStyle/>
          <a:p>
            <a:r>
              <a:rPr lang="en-GB" sz="3600" b="1"/>
              <a:t>Service Recovery Model - ARFFD</a:t>
            </a:r>
          </a:p>
        </p:txBody>
      </p:sp>
      <p:sp>
        <p:nvSpPr>
          <p:cNvPr id="7" name="TextBox 6">
            <a:extLst>
              <a:ext uri="{FF2B5EF4-FFF2-40B4-BE49-F238E27FC236}">
                <a16:creationId xmlns:a16="http://schemas.microsoft.com/office/drawing/2014/main" id="{09FB271F-70D0-4BB7-B58D-3E8C9BEA1DC5}"/>
              </a:ext>
            </a:extLst>
          </p:cNvPr>
          <p:cNvSpPr txBox="1"/>
          <p:nvPr/>
        </p:nvSpPr>
        <p:spPr>
          <a:xfrm>
            <a:off x="3431704" y="5488770"/>
            <a:ext cx="4572000" cy="369332"/>
          </a:xfrm>
          <a:prstGeom prst="rect">
            <a:avLst/>
          </a:prstGeom>
          <a:noFill/>
        </p:spPr>
        <p:txBody>
          <a:bodyPr wrap="square">
            <a:spAutoFit/>
          </a:bodyPr>
          <a:lstStyle/>
          <a:p>
            <a:r>
              <a:rPr lang="en-GB"/>
              <a:t>(Solomon, 2015)</a:t>
            </a:r>
          </a:p>
        </p:txBody>
      </p:sp>
    </p:spTree>
    <p:extLst>
      <p:ext uri="{BB962C8B-B14F-4D97-AF65-F5344CB8AC3E}">
        <p14:creationId xmlns:p14="http://schemas.microsoft.com/office/powerpoint/2010/main" val="3610906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Diagram 7">
            <a:extLst>
              <a:ext uri="{FF2B5EF4-FFF2-40B4-BE49-F238E27FC236}">
                <a16:creationId xmlns:a16="http://schemas.microsoft.com/office/drawing/2014/main" id="{93AE1D1A-194C-4396-A7D1-D8E108F2BA1A}"/>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375" y="1395412"/>
            <a:ext cx="8477250" cy="4067175"/>
          </a:xfrm>
          <a:prstGeom prst="rect">
            <a:avLst/>
          </a:prstGeom>
          <a:noFill/>
          <a:extLst>
            <a:ext uri="{909E8E84-426E-40DD-AFC4-6F175D3DCCD1}">
              <a14:hiddenFill xmlns:a14="http://schemas.microsoft.com/office/drawing/2010/main">
                <a:solidFill>
                  <a:srgbClr val="FFFFFF"/>
                </a:solidFill>
              </a14:hiddenFill>
            </a:ext>
          </a:extLst>
        </p:spPr>
      </p:pic>
      <p:sp>
        <p:nvSpPr>
          <p:cNvPr id="57349" name="TextBox 6">
            <a:extLst>
              <a:ext uri="{FF2B5EF4-FFF2-40B4-BE49-F238E27FC236}">
                <a16:creationId xmlns:a16="http://schemas.microsoft.com/office/drawing/2014/main" id="{77EE3737-BE3B-4FAE-80A7-AFDB1FF0F001}"/>
              </a:ext>
            </a:extLst>
          </p:cNvPr>
          <p:cNvSpPr txBox="1">
            <a:spLocks noChangeArrowheads="1"/>
          </p:cNvSpPr>
          <p:nvPr/>
        </p:nvSpPr>
        <p:spPr bwMode="auto">
          <a:xfrm>
            <a:off x="259556" y="220266"/>
            <a:ext cx="622696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r" eaLnBrk="1" hangingPunct="1">
              <a:lnSpc>
                <a:spcPct val="100000"/>
              </a:lnSpc>
              <a:spcBef>
                <a:spcPct val="0"/>
              </a:spcBef>
              <a:buFontTx/>
              <a:buNone/>
            </a:pPr>
            <a:r>
              <a:rPr lang="en-US" altLang="en-US" sz="3600" b="1">
                <a:latin typeface="+mj-lt"/>
              </a:rPr>
              <a:t>Service Recovery Model - RADAR</a:t>
            </a:r>
          </a:p>
        </p:txBody>
      </p:sp>
      <p:sp>
        <p:nvSpPr>
          <p:cNvPr id="57350" name="Rectangle 2">
            <a:extLst>
              <a:ext uri="{FF2B5EF4-FFF2-40B4-BE49-F238E27FC236}">
                <a16:creationId xmlns:a16="http://schemas.microsoft.com/office/drawing/2014/main" id="{9CEDE1CF-F801-469E-86E9-E996F7D17B45}"/>
              </a:ext>
            </a:extLst>
          </p:cNvPr>
          <p:cNvSpPr>
            <a:spLocks noChangeArrowheads="1"/>
          </p:cNvSpPr>
          <p:nvPr/>
        </p:nvSpPr>
        <p:spPr bwMode="auto">
          <a:xfrm>
            <a:off x="8914210" y="5796391"/>
            <a:ext cx="12215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a:solidFill>
                  <a:srgbClr val="000000"/>
                </a:solidFill>
                <a:latin typeface="Open Sans"/>
              </a:rPr>
              <a:t>(</a:t>
            </a:r>
            <a:r>
              <a:rPr lang="en-GB" altLang="en-US" err="1">
                <a:solidFill>
                  <a:srgbClr val="000000"/>
                </a:solidFill>
                <a:latin typeface="Open Sans"/>
              </a:rPr>
              <a:t>Heppell</a:t>
            </a:r>
            <a:r>
              <a:rPr lang="en-GB" altLang="en-US">
                <a:solidFill>
                  <a:srgbClr val="000000"/>
                </a:solidFill>
                <a:latin typeface="Open Sans"/>
              </a:rPr>
              <a:t>, 2015)</a:t>
            </a:r>
            <a:endParaRPr lang="en-US" altLang="en-US"/>
          </a:p>
        </p:txBody>
      </p:sp>
    </p:spTree>
    <p:extLst>
      <p:ext uri="{BB962C8B-B14F-4D97-AF65-F5344CB8AC3E}">
        <p14:creationId xmlns:p14="http://schemas.microsoft.com/office/powerpoint/2010/main" val="8299198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09948-7797-45C0-8E34-3D9032822865}"/>
              </a:ext>
            </a:extLst>
          </p:cNvPr>
          <p:cNvSpPr>
            <a:spLocks noGrp="1"/>
          </p:cNvSpPr>
          <p:nvPr>
            <p:ph type="title"/>
          </p:nvPr>
        </p:nvSpPr>
        <p:spPr>
          <a:xfrm>
            <a:off x="1981200" y="274638"/>
            <a:ext cx="8229600" cy="1143000"/>
          </a:xfrm>
        </p:spPr>
        <p:txBody>
          <a:bodyPr anchor="ctr">
            <a:normAutofit/>
          </a:bodyPr>
          <a:lstStyle/>
          <a:p>
            <a:r>
              <a:rPr lang="en-GB"/>
              <a:t>Lets discuss</a:t>
            </a:r>
          </a:p>
        </p:txBody>
      </p:sp>
      <p:pic>
        <p:nvPicPr>
          <p:cNvPr id="4" name="Picture 3" descr="Icon&#10;&#10;Description automatically generated">
            <a:extLst>
              <a:ext uri="{FF2B5EF4-FFF2-40B4-BE49-F238E27FC236}">
                <a16:creationId xmlns:a16="http://schemas.microsoft.com/office/drawing/2014/main" id="{E20E597F-4B3F-4DB9-B7D1-A83A0A5B271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137484" y="1600201"/>
            <a:ext cx="3917032" cy="3917032"/>
          </a:xfrm>
          <a:prstGeom prst="rect">
            <a:avLst/>
          </a:prstGeom>
          <a:noFill/>
        </p:spPr>
      </p:pic>
      <p:sp>
        <p:nvSpPr>
          <p:cNvPr id="5" name="TextBox 4">
            <a:extLst>
              <a:ext uri="{FF2B5EF4-FFF2-40B4-BE49-F238E27FC236}">
                <a16:creationId xmlns:a16="http://schemas.microsoft.com/office/drawing/2014/main" id="{42FCC3AB-FEFC-4D25-9B26-1A2B84E7C642}"/>
              </a:ext>
            </a:extLst>
          </p:cNvPr>
          <p:cNvSpPr txBox="1"/>
          <p:nvPr/>
        </p:nvSpPr>
        <p:spPr>
          <a:xfrm>
            <a:off x="5747474" y="5317179"/>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mediawiki.org/wiki/File:Discuss.sv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879492733"/>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C6F0FA-5858-4AD1-8F89-D32310719A51}">
  <ds:schemaRefs>
    <ds:schemaRef ds:uri="71af3243-3dd4-4a8d-8c0d-dd76da1f02a5"/>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75A39CB-C45B-4F08-829C-AB9550EE08FE}">
  <ds:schemaRefs>
    <ds:schemaRef ds:uri="http://schemas.microsoft.com/sharepoint/v3/contenttype/forms"/>
  </ds:schemaRefs>
</ds:datastoreItem>
</file>

<file path=customXml/itemProps3.xml><?xml version="1.0" encoding="utf-8"?>
<ds:datastoreItem xmlns:ds="http://schemas.openxmlformats.org/officeDocument/2006/customXml" ds:itemID="{0F92F16A-38EE-4C9D-AFD3-2845EC2D9067}">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Application>Microsoft Office PowerPoint</Application>
  <PresentationFormat>Widescreen</PresentationFormat>
  <Slides>66</Slides>
  <Notes>17</Notes>
  <HiddenSlides>0</HiddenSlide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HATM 23-24 PPT Template_</vt:lpstr>
      <vt:lpstr>Training </vt:lpstr>
      <vt:lpstr>PowerPoint Presentation</vt:lpstr>
      <vt:lpstr>Customer service philosophy </vt:lpstr>
      <vt:lpstr>  Walt Disney dedicated his life to creating almost too-good-to-be-true magical experiences for his customers. The Disney philosophy is to “delight customers by putting employees first.”   </vt:lpstr>
      <vt:lpstr>The best example of customer service philosophy to inspire you</vt:lpstr>
      <vt:lpstr>Understanding and appreciation of philosophies of Hospitality </vt:lpstr>
      <vt:lpstr>Maintaining Standards</vt:lpstr>
      <vt:lpstr>Customer service systems – five categories:</vt:lpstr>
      <vt:lpstr>PowerPoint Presentation</vt:lpstr>
      <vt:lpstr> Continuous improvement </vt:lpstr>
      <vt:lpstr>Customer service </vt:lpstr>
      <vt:lpstr>‘Mystique’ case studies - DISNEY</vt:lpstr>
      <vt:lpstr>Ritz Carlton / Four Seasons </vt:lpstr>
      <vt:lpstr>  Ritz Carlton Credo “We live it, breathe it, do it!”  </vt:lpstr>
      <vt:lpstr>Motto</vt:lpstr>
      <vt:lpstr>Employee Promise</vt:lpstr>
      <vt:lpstr>Ritz Carlton Empowerment</vt:lpstr>
      <vt:lpstr>An Empowerment Lesson From the Ritz-Carlton </vt:lpstr>
      <vt:lpstr>Ritz Carlton Management</vt:lpstr>
      <vt:lpstr> What is Ritz Carlton mystique? </vt:lpstr>
      <vt:lpstr>Ritz Carlton Customer Service Tips</vt:lpstr>
      <vt:lpstr>PowerPoint Presentation</vt:lpstr>
      <vt:lpstr>PowerPoint Presentation</vt:lpstr>
      <vt:lpstr>THE SIX RULES</vt:lpstr>
      <vt:lpstr>An Introduction to Forbes Travel Guide </vt:lpstr>
      <vt:lpstr>Forbes Travel Guide</vt:lpstr>
      <vt:lpstr>Verifying Luxury</vt:lpstr>
      <vt:lpstr>Service Training</vt:lpstr>
      <vt:lpstr>Best Practice</vt:lpstr>
      <vt:lpstr>Training Excellence</vt:lpstr>
      <vt:lpstr>Seamless Onboarding</vt:lpstr>
      <vt:lpstr>What Makes 5 Star?</vt:lpstr>
      <vt:lpstr>Malta</vt:lpstr>
      <vt:lpstr>MALTA</vt:lpstr>
      <vt:lpstr>MALTA - The STAR Journey powered by Forbes Travel Guide </vt:lpstr>
      <vt:lpstr>Mr. Bean in Room 426  </vt:lpstr>
      <vt:lpstr>Forbes Training Video </vt:lpstr>
      <vt:lpstr>Hospitality Now: Best Practices </vt:lpstr>
      <vt:lpstr>F&amp;B Service Rules &amp; SOPs I Waiter Training I Interview Questions I Service Sequence ITable Clearance </vt:lpstr>
      <vt:lpstr>MEET AND GREET</vt:lpstr>
      <vt:lpstr>READ THE GUEST</vt:lpstr>
      <vt:lpstr>Interaction</vt:lpstr>
      <vt:lpstr>ASK</vt:lpstr>
      <vt:lpstr>LISTEN  with good communication skills</vt:lpstr>
      <vt:lpstr>A Special Goodbye</vt:lpstr>
      <vt:lpstr>PowerPoint Presentation</vt:lpstr>
      <vt:lpstr>Housekeeper Training Video Marriott Grande</vt:lpstr>
      <vt:lpstr>Year 1</vt:lpstr>
      <vt:lpstr>Dealing with Issues</vt:lpstr>
      <vt:lpstr>    RAVE</vt:lpstr>
      <vt:lpstr>PECA</vt:lpstr>
      <vt:lpstr>COMPLAINTS TRAINING</vt:lpstr>
      <vt:lpstr>Pay Attention and Listen</vt:lpstr>
      <vt:lpstr>Empathy</vt:lpstr>
      <vt:lpstr>    Empathy</vt:lpstr>
      <vt:lpstr>Clarify the situation </vt:lpstr>
      <vt:lpstr>OWNERSHIP AND EMPOWERMENT</vt:lpstr>
      <vt:lpstr>Act</vt:lpstr>
      <vt:lpstr>Service recovery</vt:lpstr>
      <vt:lpstr>Disney's service recovery model </vt:lpstr>
      <vt:lpstr>Service Recovery Model - AREC</vt:lpstr>
      <vt:lpstr>PowerPoint Presentation</vt:lpstr>
      <vt:lpstr>PowerPoint Presentation</vt:lpstr>
      <vt:lpstr>PowerPoint Presentation</vt:lpstr>
      <vt:lpstr>PowerPoint Presentation</vt:lpstr>
      <vt:lpstr>Lets discuss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Forbes Travel Reviews</dc:title>
  <dc:creator>Jacqui Jones</dc:creator>
  <cp:revision>1</cp:revision>
  <dcterms:created xsi:type="dcterms:W3CDTF">2022-02-20T12:28:39Z</dcterms:created>
  <dcterms:modified xsi:type="dcterms:W3CDTF">2024-04-23T10:54:03Z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