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403" r:id="rId10"/>
    <p:sldId id="399" r:id="rId11"/>
    <p:sldId id="40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1138" y="30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18/08/2026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133" y="114299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US" altLang="en-US" b="1" i="1" dirty="0"/>
              <a:t>Psychological in health and social care </a:t>
            </a:r>
            <a:endParaRPr lang="en-GB" altLang="en-US" b="1" i="1" dirty="0"/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</a:t>
            </a:r>
            <a:r>
              <a:rPr lang="en-US" altLang="en-US" b="1" i="1" dirty="0"/>
              <a:t>10</a:t>
            </a:r>
            <a:endParaRPr lang="en-GB" altLang="en-US" b="1" i="1" dirty="0"/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</a:t>
            </a:r>
            <a:r>
              <a:rPr lang="en-US" altLang="en-US" b="1" i="1" dirty="0"/>
              <a:t>2</a:t>
            </a:r>
            <a:endParaRPr lang="en-GB" altLang="en-US" b="1" i="1" dirty="0"/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Priscila Bonfim</a:t>
            </a:r>
          </a:p>
          <a:p>
            <a:r>
              <a:rPr lang="en-GB" altLang="en-US" u="sng" dirty="0"/>
              <a:t>Student ID: 2510708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</a:t>
            </a:r>
            <a:r>
              <a:rPr lang="en-US" altLang="en-US" b="1" i="1" dirty="0" err="1"/>
              <a:t>Sheperd</a:t>
            </a:r>
            <a:r>
              <a:rPr lang="en-US" altLang="en-US" b="1" i="1" dirty="0"/>
              <a:t> </a:t>
            </a:r>
            <a:r>
              <a:rPr lang="en-US" altLang="en-US" b="1" i="1" dirty="0" err="1"/>
              <a:t>ziko</a:t>
            </a:r>
            <a:endParaRPr lang="en-US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confirm that I used AI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70818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dirty="0"/>
              <a:t>Adolescence is a crucial developmental stage marked by significant psychological, social, and emotional changes.</a:t>
            </a:r>
            <a:endParaRPr lang="pt-PT" altLang="en-US" sz="2000" dirty="0"/>
          </a:p>
          <a:p>
            <a:pPr marL="0" indent="0">
              <a:buNone/>
              <a:defRPr/>
            </a:pPr>
            <a:r>
              <a:rPr lang="en-GB" altLang="en-US" sz="2000" dirty="0"/>
              <a:t>• Social media has become an integral part of adolescents' lives, leading to considerable debate regarding its effects on mental health.</a:t>
            </a:r>
            <a:endParaRPr lang="pt-PT" altLang="en-US" sz="2000" dirty="0"/>
          </a:p>
          <a:p>
            <a:pPr marL="0" indent="0">
              <a:buNone/>
              <a:defRPr/>
            </a:pPr>
            <a:r>
              <a:rPr lang="en-GB" altLang="en-US" sz="2000" dirty="0"/>
              <a:t>• This essay </a:t>
            </a:r>
            <a:r>
              <a:rPr lang="en-GB" altLang="en-US" sz="2000" dirty="0" err="1"/>
              <a:t>utilizes</a:t>
            </a:r>
            <a:r>
              <a:rPr lang="en-GB" altLang="en-US" sz="2000" dirty="0"/>
              <a:t> two developmental theories (e.g., </a:t>
            </a:r>
            <a:r>
              <a:rPr lang="en-GB" altLang="en-US" sz="2000" dirty="0" err="1"/>
              <a:t>Erikson's</a:t>
            </a:r>
            <a:r>
              <a:rPr lang="en-GB" altLang="en-US" sz="2000" dirty="0"/>
              <a:t> Psychosocial Theory and </a:t>
            </a:r>
            <a:r>
              <a:rPr lang="en-GB" altLang="en-US" sz="2000" dirty="0" err="1"/>
              <a:t>Bowlby's</a:t>
            </a:r>
            <a:r>
              <a:rPr lang="en-GB" altLang="en-US" sz="2000" dirty="0"/>
              <a:t> Attachment Theory) to explain how digital platforms influence young people's well-being.</a:t>
            </a:r>
            <a:endParaRPr lang="pt-PT" altLang="en-US" sz="2000" dirty="0"/>
          </a:p>
          <a:p>
            <a:pPr marL="0" indent="0">
              <a:buNone/>
              <a:defRPr/>
            </a:pPr>
            <a:r>
              <a:rPr lang="en-GB" altLang="en-US" sz="2000" dirty="0"/>
              <a:t>• Objective: To </a:t>
            </a:r>
            <a:r>
              <a:rPr lang="en-GB" altLang="en-US" sz="2000" dirty="0" err="1"/>
              <a:t>analyze</a:t>
            </a:r>
            <a:r>
              <a:rPr lang="en-GB" altLang="en-US" sz="2000" dirty="0"/>
              <a:t> both positive and negative impacts, supported by academic research (minimum 6 Harvard-referenced sources).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altLang="en-US" sz="2800" i="1" dirty="0"/>
              <a:t>Theory 1 – Psychosocial Development Theory (Erik </a:t>
            </a:r>
            <a:r>
              <a:rPr lang="en-GB" altLang="en-US" sz="2800" i="1" dirty="0" err="1"/>
              <a:t>Erikson</a:t>
            </a:r>
            <a:r>
              <a:rPr lang="en-GB" altLang="en-US" sz="2800" i="1" dirty="0"/>
              <a:t>)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18/08/2026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239485" y="1145282"/>
            <a:ext cx="1134291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Theory 1: Psychosocial Development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Erikson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• Focuses on 8 stages of human development, each with a core psychosocial conflict.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• Adolescence (12–18 years): Conflict → Identity vs. Role Confusion◦ Young people seek to define who they are, their values, and their place in society.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• Relationship with Social Media: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Can aid in identity exploration, finding like-minded peer groups.</a:t>
            </a:r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Risk: Social comparison, pressure to conform, insecurity if not meeting online standards.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• Key Sources: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Erikson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(1968); research on digital identity and mental health.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18/08/2026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42" y="-154432"/>
            <a:ext cx="9206974" cy="1412472"/>
          </a:xfrm>
        </p:spPr>
        <p:txBody>
          <a:bodyPr/>
          <a:lstStyle/>
          <a:p>
            <a:r>
              <a:rPr lang="en-GB" sz="2200" b="1" dirty="0"/>
              <a:t>Theory 2 – Attachment Theory (John </a:t>
            </a:r>
            <a:r>
              <a:rPr lang="en-GB" sz="2200" b="1" dirty="0" err="1"/>
              <a:t>Bowlby</a:t>
            </a:r>
            <a:r>
              <a:rPr lang="en-GB" sz="2200" b="1" dirty="0"/>
              <a:t>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334433" y="802934"/>
            <a:ext cx="1096641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Posits that secure early attachments form the basis for healthy relationships and emotional regulation in adulthood.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• Attachment style influences how individuals connect, trust, and relate to others.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• Relationship with Social Media: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pt-PT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Can expand support networks, connect with understanding peers (especially for those with social difficulties).</a:t>
            </a: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Risk: Excessive reliance on virtual interactions over face-to-face relationships, fear of missing out (FOMO), impacting emotional security.</a:t>
            </a:r>
            <a:endParaRPr lang="pt-PT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endParaRPr lang="pt-PT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• Key Sources: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Bowlby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(1969); studies on attachment and social media use.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Impact of Social Media – </a:t>
            </a:r>
            <a:r>
              <a:rPr lang="en-GB" sz="2800" b="1" dirty="0" err="1"/>
              <a:t>Erikson's</a:t>
            </a:r>
            <a:r>
              <a:rPr lang="en-GB" sz="2800" b="1" dirty="0"/>
              <a:t>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11332028" cy="4692419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Negative Effects:</a:t>
            </a:r>
            <a:endParaRPr lang="pt-PT" sz="2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en-GB" sz="2000" dirty="0"/>
              <a:t>◦ Constant comparison with "perfect" online lives → lowered self-esteem, anxiety.</a:t>
            </a:r>
            <a:endParaRPr lang="pt-PT" sz="2000" dirty="0"/>
          </a:p>
          <a:p>
            <a:pPr marL="0" indent="0">
              <a:buNone/>
            </a:pPr>
            <a:r>
              <a:rPr lang="en-GB" sz="2000" dirty="0"/>
              <a:t>◦ Pressure to adopt certain styles, values, or </a:t>
            </a:r>
            <a:r>
              <a:rPr lang="en-GB" sz="2000" dirty="0" err="1"/>
              <a:t>behaviors</a:t>
            </a:r>
            <a:r>
              <a:rPr lang="en-GB" sz="2000" dirty="0"/>
              <a:t> for acceptance.</a:t>
            </a:r>
            <a:endParaRPr lang="pt-PT" sz="2000" dirty="0"/>
          </a:p>
          <a:p>
            <a:pPr marL="0" indent="0">
              <a:buNone/>
            </a:pPr>
            <a:r>
              <a:rPr lang="en-GB" sz="2000" dirty="0"/>
              <a:t>◦ Difficulty in forging an authentic identity if solely focused on online validation.</a:t>
            </a:r>
            <a:endParaRPr lang="pt-PT" sz="2000" dirty="0"/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en-GB" sz="2000" dirty="0">
                <a:solidFill>
                  <a:srgbClr val="92D050"/>
                </a:solidFill>
              </a:rPr>
              <a:t>• Positive Effects:</a:t>
            </a:r>
            <a:endParaRPr lang="pt-PT" sz="20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92D050"/>
                </a:solidFill>
              </a:rPr>
              <a:t>◦</a:t>
            </a:r>
            <a:r>
              <a:rPr lang="en-GB" sz="2000" dirty="0"/>
              <a:t> Platform for exploring different roles and identities safely.</a:t>
            </a:r>
            <a:endParaRPr lang="pt-PT" sz="2000" dirty="0"/>
          </a:p>
          <a:p>
            <a:pPr marL="0" indent="0">
              <a:buNone/>
            </a:pPr>
            <a:r>
              <a:rPr lang="en-GB" sz="2000" dirty="0"/>
              <a:t>◦ Access to communities that validate diverse experiences and feelings.</a:t>
            </a:r>
            <a:endParaRPr lang="pt-PT" sz="2000" dirty="0"/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en-GB" sz="2000" dirty="0"/>
              <a:t>• Research indicates moderate use can support development, but excessive use poses risks (</a:t>
            </a:r>
            <a:r>
              <a:rPr lang="en-GB" sz="2000" dirty="0" err="1"/>
              <a:t>Orben</a:t>
            </a:r>
            <a:r>
              <a:rPr lang="en-GB" sz="2000" dirty="0"/>
              <a:t> et al., 2019).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574" y="0"/>
            <a:ext cx="8229600" cy="797260"/>
          </a:xfrm>
        </p:spPr>
        <p:txBody>
          <a:bodyPr/>
          <a:lstStyle/>
          <a:p>
            <a:r>
              <a:rPr lang="en-GB" sz="2800" b="1" dirty="0"/>
              <a:t> Further Issues and Research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96855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• Other relevant themes: digital addiction, exposure to harmful content, social isolation, sleep disturbances.</a:t>
            </a:r>
            <a:endParaRPr lang="pt-PT" sz="2000" dirty="0"/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en-GB" sz="2000" dirty="0"/>
              <a:t>• Research data: Daily social media use exceeding 2 hours is associated with a higher risk of depressive and anxious symptoms in adolescents (</a:t>
            </a:r>
            <a:r>
              <a:rPr lang="en-GB" sz="2000" dirty="0" err="1"/>
              <a:t>Twenge</a:t>
            </a:r>
            <a:r>
              <a:rPr lang="en-GB" sz="2000" dirty="0"/>
              <a:t> &amp; Campbell, 2018).</a:t>
            </a:r>
            <a:endParaRPr lang="pt-PT" sz="2000" dirty="0"/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en-GB" sz="2000" dirty="0"/>
              <a:t>• Conversely: Social media can be used for education, creativity, and civic engagement.</a:t>
            </a:r>
            <a:endParaRPr lang="pt-PT" sz="2000" dirty="0"/>
          </a:p>
          <a:p>
            <a:pPr marL="0" indent="0">
              <a:buNone/>
            </a:pPr>
            <a:endParaRPr lang="pt-PT" sz="2000" dirty="0"/>
          </a:p>
          <a:p>
            <a:pPr marL="0" indent="0">
              <a:buNone/>
            </a:pPr>
            <a:r>
              <a:rPr lang="en-GB" sz="2000" dirty="0"/>
              <a:t>• Conclusion: The impact is not simply "good or bad"  it depends on how and how much it is used, and the individual's psychological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altLang="en-US" sz="2800" b="1" dirty="0"/>
              <a:t> Critical Comment – Relevance to Older Adults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767" y="1556793"/>
            <a:ext cx="10274300" cy="3095132"/>
          </a:xfrm>
        </p:spPr>
        <p:txBody>
          <a:bodyPr/>
          <a:lstStyle/>
          <a:p>
            <a:pPr marL="0" indent="0">
              <a:buNone/>
            </a:pPr>
            <a:r>
              <a:rPr lang="en-GB" sz="1700" b="1" dirty="0"/>
              <a:t>• Attachment Theory: </a:t>
            </a:r>
            <a:r>
              <a:rPr lang="en-GB" sz="1700" dirty="0"/>
              <a:t>Applicable to elderly care by strengthening family and community bonds, helping them maintain emotional connections.</a:t>
            </a:r>
            <a:endParaRPr lang="pt-PT" sz="1700" dirty="0"/>
          </a:p>
          <a:p>
            <a:pPr marL="0" indent="0">
              <a:buNone/>
            </a:pPr>
            <a:endParaRPr lang="pt-PT" sz="1700" dirty="0"/>
          </a:p>
          <a:p>
            <a:pPr marL="0" indent="0">
              <a:buNone/>
            </a:pPr>
            <a:r>
              <a:rPr lang="en-GB" sz="1700" dirty="0"/>
              <a:t>•</a:t>
            </a:r>
            <a:r>
              <a:rPr lang="en-GB" sz="1700" b="1" dirty="0"/>
              <a:t> Psychosocial Theory: </a:t>
            </a:r>
            <a:r>
              <a:rPr lang="en-GB" sz="1700" dirty="0"/>
              <a:t>Older adults also undergo transitions (e.g., retirement, loss of roles) – the theory helps understand challenges like finding meaning and identity.</a:t>
            </a:r>
            <a:endParaRPr lang="pt-PT" sz="1700" dirty="0"/>
          </a:p>
          <a:p>
            <a:pPr marL="0" indent="0">
              <a:buNone/>
            </a:pPr>
            <a:endParaRPr lang="pt-PT" sz="1700" dirty="0"/>
          </a:p>
          <a:p>
            <a:pPr marL="0" indent="0">
              <a:buNone/>
            </a:pPr>
            <a:r>
              <a:rPr lang="en-GB" sz="1700" dirty="0"/>
              <a:t>•</a:t>
            </a:r>
            <a:r>
              <a:rPr lang="en-GB" sz="1700" b="1" dirty="0"/>
              <a:t> Limitations:</a:t>
            </a:r>
            <a:r>
              <a:rPr lang="en-GB" sz="1700" dirty="0"/>
              <a:t> Theories primarily focused on child/adolescent development; not entirely transferable but offer a foundation for understanding emotional and social needs.</a:t>
            </a:r>
            <a:endParaRPr lang="pt-PT" sz="1700" dirty="0"/>
          </a:p>
          <a:p>
            <a:pPr marL="0" indent="0">
              <a:buNone/>
            </a:pPr>
            <a:endParaRPr lang="pt-PT" sz="1700" dirty="0"/>
          </a:p>
          <a:p>
            <a:pPr marL="0" indent="0">
              <a:buNone/>
            </a:pPr>
            <a:r>
              <a:rPr lang="en-GB" sz="1700" dirty="0"/>
              <a:t>• Implications: In social care, these concepts can inform strategies for emotional support and </a:t>
            </a:r>
            <a:r>
              <a:rPr lang="en-US" sz="1700" dirty="0"/>
              <a:t>socialization </a:t>
            </a:r>
            <a:endParaRPr lang="en-GB" sz="1700" dirty="0"/>
          </a:p>
          <a:p>
            <a:pPr marL="0" indent="0">
              <a:buNone/>
            </a:pPr>
            <a:endParaRPr lang="en-GB" sz="1700" b="1" dirty="0"/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18/08/2026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54607-BCB6-14E1-BB38-42EA09D92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Synthesis of Sources and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638A9-33E9-4C6B-4ABC-F2E29DF5D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133" y="1288850"/>
            <a:ext cx="11028523" cy="5078815"/>
          </a:xfrm>
        </p:spPr>
        <p:txBody>
          <a:bodyPr/>
          <a:lstStyle/>
          <a:p>
            <a:r>
              <a:rPr lang="en-US" sz="2100" dirty="0"/>
              <a:t>• Based on </a:t>
            </a:r>
            <a:r>
              <a:rPr lang="en-US" sz="2100" dirty="0" err="1"/>
              <a:t>Erikson</a:t>
            </a:r>
            <a:r>
              <a:rPr lang="en-US" sz="2100" dirty="0"/>
              <a:t>: Social media influences identity formation—both aiding and hindering self-construction.</a:t>
            </a:r>
          </a:p>
          <a:p>
            <a:r>
              <a:rPr lang="en-US" sz="2100" dirty="0"/>
              <a:t>• Based on </a:t>
            </a:r>
            <a:r>
              <a:rPr lang="en-US" sz="2100" dirty="0" err="1"/>
              <a:t>Bowlby</a:t>
            </a:r>
            <a:r>
              <a:rPr lang="en-US" sz="2100" dirty="0"/>
              <a:t>: It alters how young people connect and experience emotional security.</a:t>
            </a:r>
          </a:p>
          <a:p>
            <a:pPr marL="0" indent="0">
              <a:buNone/>
            </a:pPr>
            <a:r>
              <a:rPr lang="en-US" sz="2100" b="1" dirty="0"/>
              <a:t>Key Sources Consulted:</a:t>
            </a:r>
          </a:p>
          <a:p>
            <a:r>
              <a:rPr lang="en-US" sz="2100" dirty="0" err="1"/>
              <a:t>Erikson</a:t>
            </a:r>
            <a:r>
              <a:rPr lang="en-US" sz="2100" dirty="0"/>
              <a:t>, E.H. (1968) Identity: Youth and Crisis.</a:t>
            </a:r>
          </a:p>
          <a:p>
            <a:r>
              <a:rPr lang="en-US" sz="2100" dirty="0"/>
              <a:t> </a:t>
            </a:r>
            <a:r>
              <a:rPr lang="en-US" sz="2100" dirty="0" err="1"/>
              <a:t>Bowlby</a:t>
            </a:r>
            <a:r>
              <a:rPr lang="en-US" sz="2100" dirty="0"/>
              <a:t>, J. (1969) Attachment and Loss: Volume 1, Attachment.</a:t>
            </a:r>
          </a:p>
          <a:p>
            <a:r>
              <a:rPr lang="en-US" sz="2100" dirty="0" err="1"/>
              <a:t>Orben</a:t>
            </a:r>
            <a:r>
              <a:rPr lang="en-US" sz="2100" dirty="0"/>
              <a:t>, A. et al. (2019) The association between social media use and mental health in adolescents.</a:t>
            </a:r>
          </a:p>
          <a:p>
            <a:r>
              <a:rPr lang="en-US" sz="2100" dirty="0"/>
              <a:t> La </a:t>
            </a:r>
            <a:r>
              <a:rPr lang="en-US" sz="2100" dirty="0" err="1"/>
              <a:t>Greca</a:t>
            </a:r>
            <a:r>
              <a:rPr lang="en-US" sz="2100" dirty="0"/>
              <a:t>, A.M. &amp; Harrison, H.M. (2018) Social media and adolescent well-being.◦ </a:t>
            </a:r>
            <a:r>
              <a:rPr lang="en-US" sz="2100" dirty="0" err="1"/>
              <a:t>Twenge</a:t>
            </a:r>
            <a:r>
              <a:rPr lang="en-US" sz="2100" dirty="0"/>
              <a:t>, J.M. &amp; Campbell, W.K. (2018) Associations between screen time and psychological well-being.</a:t>
            </a:r>
          </a:p>
          <a:p>
            <a:pPr marL="0" indent="0">
              <a:buNone/>
            </a:pPr>
            <a:endParaRPr lang="en-US" sz="21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B83E-EEA2-E91F-36D9-2F5318B67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E8DC92-E492-F570-9C85-647EF5CB0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7271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4783" y="239361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512538"/>
            <a:ext cx="10563823" cy="2937272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sz="2400" dirty="0"/>
              <a:t>• Social media has a complex and multifaceted impact on adolescent mental health.</a:t>
            </a:r>
            <a:endParaRPr lang="en-US" altLang="en-US" sz="2400" dirty="0"/>
          </a:p>
          <a:p>
            <a:pPr marL="0" indent="0" algn="ctr">
              <a:buNone/>
            </a:pPr>
            <a:r>
              <a:rPr lang="en-GB" altLang="en-US" sz="2400" dirty="0"/>
              <a:t>• </a:t>
            </a:r>
            <a:r>
              <a:rPr lang="en-GB" altLang="en-US" sz="2400" dirty="0" err="1"/>
              <a:t>Erikson's</a:t>
            </a:r>
            <a:r>
              <a:rPr lang="en-GB" altLang="en-US" sz="2400" dirty="0"/>
              <a:t> theory helps explain its role in identity formation, while </a:t>
            </a:r>
            <a:r>
              <a:rPr lang="en-GB" altLang="en-US" sz="2400" dirty="0" err="1"/>
              <a:t>Bowlby's</a:t>
            </a:r>
            <a:r>
              <a:rPr lang="en-GB" altLang="en-US" sz="2400" dirty="0"/>
              <a:t> theory illuminates how it affects emotional connections and security.</a:t>
            </a:r>
            <a:endParaRPr lang="en-US" altLang="en-US" sz="2400" dirty="0"/>
          </a:p>
          <a:p>
            <a:pPr marL="0" indent="0" algn="ctr">
              <a:buNone/>
            </a:pPr>
            <a:r>
              <a:rPr lang="en-GB" altLang="en-US" sz="2400" dirty="0"/>
              <a:t>• There is no single answer: the effects depend on usage patterns, context, and the individual's developmental stage.</a:t>
            </a:r>
            <a:endParaRPr lang="en-US" altLang="en-US" sz="2400" dirty="0"/>
          </a:p>
          <a:p>
            <a:pPr marL="0" indent="0" algn="ctr">
              <a:buNone/>
            </a:pPr>
            <a:r>
              <a:rPr lang="en-GB" altLang="en-US" sz="2400" dirty="0"/>
              <a:t>• These theories also offer valuable insights for supporting older adults in health and social care settings.• Recommendation: Promote conscious usage, adult guidance, and a balance with real-world interactions.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18/08/2026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18/08/2026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A19E0C-5EDD-D934-FA89-7BA5BFAA8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330" y="1683452"/>
            <a:ext cx="10972800" cy="2921823"/>
          </a:xfrm>
        </p:spPr>
        <p:txBody>
          <a:bodyPr/>
          <a:lstStyle/>
          <a:p>
            <a:pPr marL="0" indent="0">
              <a:buNone/>
            </a:pPr>
            <a:r>
              <a:rPr lang="en-US" sz="2100" dirty="0"/>
              <a:t>• </a:t>
            </a:r>
            <a:r>
              <a:rPr lang="en-US" sz="2100" dirty="0" err="1"/>
              <a:t>Bowlby</a:t>
            </a:r>
            <a:r>
              <a:rPr lang="en-US" sz="2100" dirty="0"/>
              <a:t>, J. (1969) Attachment and Loss: Volume 1, Attachment. London: Hogarth Press.</a:t>
            </a:r>
          </a:p>
          <a:p>
            <a:pPr marL="0" indent="0">
              <a:buNone/>
            </a:pPr>
            <a:r>
              <a:rPr lang="en-US" sz="2100" dirty="0"/>
              <a:t>• </a:t>
            </a:r>
            <a:r>
              <a:rPr lang="en-US" sz="2100" dirty="0" err="1"/>
              <a:t>Erikson</a:t>
            </a:r>
            <a:r>
              <a:rPr lang="en-US" sz="2100" dirty="0"/>
              <a:t>, E.H. (1968) Identity: Youth and Crisis. New York: W.W. Norton &amp; Company.</a:t>
            </a:r>
          </a:p>
          <a:p>
            <a:pPr marL="0" indent="0">
              <a:buNone/>
            </a:pPr>
            <a:r>
              <a:rPr lang="en-US" sz="2100" dirty="0"/>
              <a:t>• </a:t>
            </a:r>
            <a:r>
              <a:rPr lang="en-US" sz="2100" dirty="0" err="1"/>
              <a:t>Orben</a:t>
            </a:r>
            <a:r>
              <a:rPr lang="en-US" sz="2100" dirty="0"/>
              <a:t>, A., </a:t>
            </a:r>
            <a:r>
              <a:rPr lang="en-US" sz="2100" dirty="0" err="1"/>
              <a:t>Przybylski</a:t>
            </a:r>
            <a:r>
              <a:rPr lang="en-US" sz="2100" dirty="0"/>
              <a:t>, A.K. and Ferguson, C.J. (2019) ‘The association between social media use and mental health in adolescents’, Psychological Bulletin, 145(11), pp. 1059–1109.</a:t>
            </a:r>
          </a:p>
          <a:p>
            <a:pPr marL="0" indent="0">
              <a:buNone/>
            </a:pPr>
            <a:r>
              <a:rPr lang="en-US" sz="2100" dirty="0"/>
              <a:t>• La </a:t>
            </a:r>
            <a:r>
              <a:rPr lang="en-US" sz="2100" dirty="0" err="1"/>
              <a:t>Greca</a:t>
            </a:r>
            <a:r>
              <a:rPr lang="en-US" sz="2100" dirty="0"/>
              <a:t>, A.M. and Harrison, H.M. (2018) ‘Social media and adolescent well-being’, Current Opinion in Psychology, 23, pp. 1–6.</a:t>
            </a:r>
          </a:p>
          <a:p>
            <a:pPr marL="0" indent="0">
              <a:buNone/>
            </a:pPr>
            <a:r>
              <a:rPr lang="en-US" sz="2100" dirty="0"/>
              <a:t>• </a:t>
            </a:r>
            <a:r>
              <a:rPr lang="en-US" sz="2100" dirty="0" err="1"/>
              <a:t>Twenge</a:t>
            </a:r>
            <a:r>
              <a:rPr lang="en-US" sz="2100" dirty="0"/>
              <a:t>, J.M. and Campbell, W.K. (2018) ‘Associations between screen time and psychological well-being among children and adolescents’, JAMA Pediatrics, 172(3), pp. 243–250.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760</Words>
  <Application>Microsoft Office PowerPoint</Application>
  <PresentationFormat>Widescreen</PresentationFormat>
  <Paragraphs>114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PowerPoint Presentation</vt:lpstr>
      <vt:lpstr>Acknowledge use of AI</vt:lpstr>
      <vt:lpstr>Introduction</vt:lpstr>
      <vt:lpstr>Theory 1 – Psychosocial Development Theory (Erik Erikson)</vt:lpstr>
      <vt:lpstr>Theory 2 – Attachment Theory (John Bowlby)</vt:lpstr>
      <vt:lpstr>Impact of Social Media – Erikson's Perspective</vt:lpstr>
      <vt:lpstr> Further Issues and Research Evidence</vt:lpstr>
      <vt:lpstr> Critical Comment – Relevance to Older Adults</vt:lpstr>
      <vt:lpstr>Synthesis of Sources and Arguments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Priscila Vicente De Jesus Bonfim (2510708)</cp:lastModifiedBy>
  <cp:revision>27</cp:revision>
  <dcterms:created xsi:type="dcterms:W3CDTF">2025-02-21T18:28:54Z</dcterms:created>
  <dcterms:modified xsi:type="dcterms:W3CDTF">2026-08-18T14:15:46Z</dcterms:modified>
</cp:coreProperties>
</file>