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58" r:id="rId5"/>
    <p:sldId id="259"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DC65D8-78F6-4171-9C5F-0DAC3C80B2A5}" v="2" dt="2020-06-12T08:58:48.055"/>
    <p1510:client id="{E498E9B5-0F6B-4086-AC09-0351A4179787}" v="40" dt="2020-06-12T08:27:59.9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hzia Ahmed" userId="338e28f0acd0a35d" providerId="LiveId" clId="{5DDC65D8-78F6-4171-9C5F-0DAC3C80B2A5}"/>
    <pc:docChg chg="undo custSel modSld">
      <pc:chgData name="shahzia Ahmed" userId="338e28f0acd0a35d" providerId="LiveId" clId="{5DDC65D8-78F6-4171-9C5F-0DAC3C80B2A5}" dt="2020-06-12T09:07:01.229" v="598" actId="313"/>
      <pc:docMkLst>
        <pc:docMk/>
      </pc:docMkLst>
      <pc:sldChg chg="modSp">
        <pc:chgData name="shahzia Ahmed" userId="338e28f0acd0a35d" providerId="LiveId" clId="{5DDC65D8-78F6-4171-9C5F-0DAC3C80B2A5}" dt="2020-06-12T08:51:21.837" v="82" actId="313"/>
        <pc:sldMkLst>
          <pc:docMk/>
          <pc:sldMk cId="873125320" sldId="256"/>
        </pc:sldMkLst>
        <pc:spChg chg="mod">
          <ac:chgData name="shahzia Ahmed" userId="338e28f0acd0a35d" providerId="LiveId" clId="{5DDC65D8-78F6-4171-9C5F-0DAC3C80B2A5}" dt="2020-06-12T08:51:21.837" v="82" actId="313"/>
          <ac:spMkLst>
            <pc:docMk/>
            <pc:sldMk cId="873125320" sldId="256"/>
            <ac:spMk id="3" creationId="{59D44CD2-696C-4A41-9B53-5B84069BE306}"/>
          </ac:spMkLst>
        </pc:spChg>
      </pc:sldChg>
      <pc:sldChg chg="modSp">
        <pc:chgData name="shahzia Ahmed" userId="338e28f0acd0a35d" providerId="LiveId" clId="{5DDC65D8-78F6-4171-9C5F-0DAC3C80B2A5}" dt="2020-06-12T08:52:22.223" v="115" actId="20577"/>
        <pc:sldMkLst>
          <pc:docMk/>
          <pc:sldMk cId="2592273580" sldId="257"/>
        </pc:sldMkLst>
        <pc:spChg chg="mod">
          <ac:chgData name="shahzia Ahmed" userId="338e28f0acd0a35d" providerId="LiveId" clId="{5DDC65D8-78F6-4171-9C5F-0DAC3C80B2A5}" dt="2020-06-12T08:52:22.223" v="115" actId="20577"/>
          <ac:spMkLst>
            <pc:docMk/>
            <pc:sldMk cId="2592273580" sldId="257"/>
            <ac:spMk id="2" creationId="{675C4BA8-E262-4DAC-9554-5B1C5E573613}"/>
          </ac:spMkLst>
        </pc:spChg>
      </pc:sldChg>
      <pc:sldChg chg="modSp">
        <pc:chgData name="shahzia Ahmed" userId="338e28f0acd0a35d" providerId="LiveId" clId="{5DDC65D8-78F6-4171-9C5F-0DAC3C80B2A5}" dt="2020-06-12T09:07:01.229" v="598" actId="313"/>
        <pc:sldMkLst>
          <pc:docMk/>
          <pc:sldMk cId="4110334034" sldId="258"/>
        </pc:sldMkLst>
        <pc:spChg chg="mod">
          <ac:chgData name="shahzia Ahmed" userId="338e28f0acd0a35d" providerId="LiveId" clId="{5DDC65D8-78F6-4171-9C5F-0DAC3C80B2A5}" dt="2020-06-12T09:07:01.229" v="598" actId="313"/>
          <ac:spMkLst>
            <pc:docMk/>
            <pc:sldMk cId="4110334034" sldId="258"/>
            <ac:spMk id="4" creationId="{C59AC72B-FD69-42EC-9A6A-6CB4760898D2}"/>
          </ac:spMkLst>
        </pc:spChg>
      </pc:sldChg>
      <pc:sldChg chg="modSp">
        <pc:chgData name="shahzia Ahmed" userId="338e28f0acd0a35d" providerId="LiveId" clId="{5DDC65D8-78F6-4171-9C5F-0DAC3C80B2A5}" dt="2020-06-12T09:03:44.542" v="578" actId="20577"/>
        <pc:sldMkLst>
          <pc:docMk/>
          <pc:sldMk cId="379873826" sldId="259"/>
        </pc:sldMkLst>
        <pc:spChg chg="mod">
          <ac:chgData name="shahzia Ahmed" userId="338e28f0acd0a35d" providerId="LiveId" clId="{5DDC65D8-78F6-4171-9C5F-0DAC3C80B2A5}" dt="2020-06-12T09:03:44.542" v="578" actId="20577"/>
          <ac:spMkLst>
            <pc:docMk/>
            <pc:sldMk cId="379873826" sldId="259"/>
            <ac:spMk id="3" creationId="{07F47CC3-1461-47C6-9E27-7B2EB718CDC6}"/>
          </ac:spMkLst>
        </pc:spChg>
      </pc:sldChg>
      <pc:sldChg chg="addSp modSp">
        <pc:chgData name="shahzia Ahmed" userId="338e28f0acd0a35d" providerId="LiveId" clId="{5DDC65D8-78F6-4171-9C5F-0DAC3C80B2A5}" dt="2020-06-12T08:55:11.299" v="178" actId="20577"/>
        <pc:sldMkLst>
          <pc:docMk/>
          <pc:sldMk cId="3496199606" sldId="260"/>
        </pc:sldMkLst>
        <pc:spChg chg="add mod">
          <ac:chgData name="shahzia Ahmed" userId="338e28f0acd0a35d" providerId="LiveId" clId="{5DDC65D8-78F6-4171-9C5F-0DAC3C80B2A5}" dt="2020-06-12T08:55:11.299" v="178" actId="20577"/>
          <ac:spMkLst>
            <pc:docMk/>
            <pc:sldMk cId="3496199606" sldId="260"/>
            <ac:spMk id="3" creationId="{5D6A8596-2AB7-45AB-A00D-088AF43BF6E5}"/>
          </ac:spMkLst>
        </pc:spChg>
        <pc:picChg chg="mod modCrop">
          <ac:chgData name="shahzia Ahmed" userId="338e28f0acd0a35d" providerId="LiveId" clId="{5DDC65D8-78F6-4171-9C5F-0DAC3C80B2A5}" dt="2020-06-12T08:53:33.880" v="123" actId="18131"/>
          <ac:picMkLst>
            <pc:docMk/>
            <pc:sldMk cId="3496199606" sldId="260"/>
            <ac:picMk id="4" creationId="{047F28B6-3A4C-4679-96CC-54F942FA148C}"/>
          </ac:picMkLst>
        </pc:picChg>
      </pc:sldChg>
      <pc:sldChg chg="modSp">
        <pc:chgData name="shahzia Ahmed" userId="338e28f0acd0a35d" providerId="LiveId" clId="{5DDC65D8-78F6-4171-9C5F-0DAC3C80B2A5}" dt="2020-06-12T09:04:17.125" v="583" actId="313"/>
        <pc:sldMkLst>
          <pc:docMk/>
          <pc:sldMk cId="802727800" sldId="262"/>
        </pc:sldMkLst>
        <pc:spChg chg="mod">
          <ac:chgData name="shahzia Ahmed" userId="338e28f0acd0a35d" providerId="LiveId" clId="{5DDC65D8-78F6-4171-9C5F-0DAC3C80B2A5}" dt="2020-06-12T09:04:17.125" v="583" actId="313"/>
          <ac:spMkLst>
            <pc:docMk/>
            <pc:sldMk cId="802727800" sldId="262"/>
            <ac:spMk id="3" creationId="{61787561-9C35-46BF-8A92-8DBED8CDB600}"/>
          </ac:spMkLst>
        </pc:spChg>
      </pc:sldChg>
      <pc:sldChg chg="modSp">
        <pc:chgData name="shahzia Ahmed" userId="338e28f0acd0a35d" providerId="LiveId" clId="{5DDC65D8-78F6-4171-9C5F-0DAC3C80B2A5}" dt="2020-06-12T09:04:40.619" v="586" actId="14100"/>
        <pc:sldMkLst>
          <pc:docMk/>
          <pc:sldMk cId="2341549201" sldId="263"/>
        </pc:sldMkLst>
        <pc:spChg chg="mod">
          <ac:chgData name="shahzia Ahmed" userId="338e28f0acd0a35d" providerId="LiveId" clId="{5DDC65D8-78F6-4171-9C5F-0DAC3C80B2A5}" dt="2020-06-12T09:04:40.619" v="586" actId="14100"/>
          <ac:spMkLst>
            <pc:docMk/>
            <pc:sldMk cId="2341549201" sldId="263"/>
            <ac:spMk id="2" creationId="{B22BF752-DE1C-4ED7-A5EF-C7324C78F026}"/>
          </ac:spMkLst>
        </pc:spChg>
      </pc:sldChg>
      <pc:sldChg chg="modSp">
        <pc:chgData name="shahzia Ahmed" userId="338e28f0acd0a35d" providerId="LiveId" clId="{5DDC65D8-78F6-4171-9C5F-0DAC3C80B2A5}" dt="2020-06-12T09:05:08.202" v="597" actId="20577"/>
        <pc:sldMkLst>
          <pc:docMk/>
          <pc:sldMk cId="3102463798" sldId="264"/>
        </pc:sldMkLst>
        <pc:spChg chg="mod">
          <ac:chgData name="shahzia Ahmed" userId="338e28f0acd0a35d" providerId="LiveId" clId="{5DDC65D8-78F6-4171-9C5F-0DAC3C80B2A5}" dt="2020-06-12T09:05:08.202" v="597" actId="20577"/>
          <ac:spMkLst>
            <pc:docMk/>
            <pc:sldMk cId="3102463798" sldId="264"/>
            <ac:spMk id="2" creationId="{1C43B5C1-D6B3-4E6A-95DE-49BE1F480352}"/>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Sales</c:v>
                </c:pt>
              </c:strCache>
            </c:strRef>
          </c:tx>
          <c:explosion val="6"/>
          <c:dPt>
            <c:idx val="0"/>
            <c:bubble3D val="0"/>
            <c:explosion val="0"/>
            <c:spPr>
              <a:solidFill>
                <a:schemeClr val="accent4"/>
              </a:solidFill>
              <a:ln w="19050">
                <a:solidFill>
                  <a:schemeClr val="lt1"/>
                </a:solidFill>
              </a:ln>
              <a:effectLst/>
            </c:spPr>
            <c:extLst>
              <c:ext xmlns:c16="http://schemas.microsoft.com/office/drawing/2014/chart" uri="{C3380CC4-5D6E-409C-BE32-E72D297353CC}">
                <c16:uniqueId val="{00000001-2739-4AE3-8C19-453DBFB98AA5}"/>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C66-4D5C-A87C-BEDD52406393}"/>
              </c:ext>
            </c:extLst>
          </c:dPt>
          <c:dPt>
            <c:idx val="2"/>
            <c:bubble3D val="0"/>
            <c:spPr>
              <a:solidFill>
                <a:schemeClr val="accent1">
                  <a:lumMod val="40000"/>
                  <a:lumOff val="60000"/>
                </a:schemeClr>
              </a:solidFill>
              <a:ln w="19050">
                <a:solidFill>
                  <a:schemeClr val="lt1"/>
                </a:solidFill>
              </a:ln>
              <a:effectLst/>
            </c:spPr>
            <c:extLst>
              <c:ext xmlns:c16="http://schemas.microsoft.com/office/drawing/2014/chart" uri="{C3380CC4-5D6E-409C-BE32-E72D297353CC}">
                <c16:uniqueId val="{00000003-2739-4AE3-8C19-453DBFB98AA5}"/>
              </c:ext>
            </c:extLst>
          </c:dPt>
          <c:dPt>
            <c:idx val="3"/>
            <c:bubble3D val="0"/>
            <c:spPr>
              <a:solidFill>
                <a:schemeClr val="accent6">
                  <a:lumMod val="75000"/>
                </a:schemeClr>
              </a:solidFill>
              <a:ln w="19050">
                <a:solidFill>
                  <a:schemeClr val="lt1"/>
                </a:solidFill>
              </a:ln>
              <a:effectLst/>
            </c:spPr>
            <c:extLst>
              <c:ext xmlns:c16="http://schemas.microsoft.com/office/drawing/2014/chart" uri="{C3380CC4-5D6E-409C-BE32-E72D297353CC}">
                <c16:uniqueId val="{00000002-2739-4AE3-8C19-453DBFB98AA5}"/>
              </c:ext>
            </c:extLst>
          </c:dPt>
          <c:cat>
            <c:strRef>
              <c:f>Sheet1!$A$2:$A$5</c:f>
              <c:strCache>
                <c:ptCount val="4"/>
                <c:pt idx="0">
                  <c:v>rooms</c:v>
                </c:pt>
                <c:pt idx="1">
                  <c:v>restaurant</c:v>
                </c:pt>
                <c:pt idx="2">
                  <c:v>bar</c:v>
                </c:pt>
                <c:pt idx="3">
                  <c:v>take out</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0-2739-4AE3-8C19-453DBFB98AA5}"/>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6/12/2020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6/12/2020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25717-9799-47EF-966A-2ACC5EA75F52}"/>
              </a:ext>
            </a:extLst>
          </p:cNvPr>
          <p:cNvSpPr>
            <a:spLocks noGrp="1"/>
          </p:cNvSpPr>
          <p:nvPr>
            <p:ph type="ctrTitle"/>
          </p:nvPr>
        </p:nvSpPr>
        <p:spPr/>
        <p:txBody>
          <a:bodyPr/>
          <a:lstStyle/>
          <a:p>
            <a:pPr algn="ctr"/>
            <a:r>
              <a:rPr lang="en-GB" dirty="0"/>
              <a:t>Brand standards audit </a:t>
            </a:r>
            <a:br>
              <a:rPr lang="en-GB" dirty="0"/>
            </a:br>
            <a:r>
              <a:rPr lang="en-GB" dirty="0"/>
              <a:t>from </a:t>
            </a:r>
            <a:r>
              <a:rPr lang="en-GB" dirty="0" err="1"/>
              <a:t>deloitte</a:t>
            </a:r>
            <a:endParaRPr lang="en-GB" dirty="0"/>
          </a:p>
        </p:txBody>
      </p:sp>
      <p:sp>
        <p:nvSpPr>
          <p:cNvPr id="3" name="Subtitle 2">
            <a:extLst>
              <a:ext uri="{FF2B5EF4-FFF2-40B4-BE49-F238E27FC236}">
                <a16:creationId xmlns:a16="http://schemas.microsoft.com/office/drawing/2014/main" id="{59D44CD2-696C-4A41-9B53-5B84069BE306}"/>
              </a:ext>
            </a:extLst>
          </p:cNvPr>
          <p:cNvSpPr>
            <a:spLocks noGrp="1"/>
          </p:cNvSpPr>
          <p:nvPr>
            <p:ph type="subTitle" idx="1"/>
          </p:nvPr>
        </p:nvSpPr>
        <p:spPr>
          <a:xfrm>
            <a:off x="1876424" y="3602038"/>
            <a:ext cx="8791575" cy="2479980"/>
          </a:xfrm>
        </p:spPr>
        <p:txBody>
          <a:bodyPr>
            <a:normAutofit fontScale="55000" lnSpcReduction="20000"/>
          </a:bodyPr>
          <a:lstStyle/>
          <a:p>
            <a:pPr algn="ctr"/>
            <a:r>
              <a:rPr lang="en-GB" dirty="0"/>
              <a:t>      </a:t>
            </a:r>
            <a:r>
              <a:rPr lang="en-GB" sz="4000" dirty="0"/>
              <a:t>Marriott Birmingham central </a:t>
            </a:r>
          </a:p>
          <a:p>
            <a:pPr algn="ctr"/>
            <a:r>
              <a:rPr lang="en-GB" sz="4000" dirty="0"/>
              <a:t>Module code:  mx60193</a:t>
            </a:r>
          </a:p>
          <a:p>
            <a:pPr algn="ctr"/>
            <a:r>
              <a:rPr lang="en-GB" sz="4000" dirty="0"/>
              <a:t>ORGANIZATION CONSULTANCY</a:t>
            </a:r>
          </a:p>
          <a:p>
            <a:pPr algn="ctr"/>
            <a:r>
              <a:rPr lang="en-GB" sz="4000" dirty="0"/>
              <a:t>LECTURER: DR OLU ADEGBITE</a:t>
            </a:r>
          </a:p>
          <a:p>
            <a:pPr algn="ctr"/>
            <a:r>
              <a:rPr lang="en-GB" sz="4000" dirty="0"/>
              <a:t>STUDENT: SHAHZIA AHMED</a:t>
            </a:r>
          </a:p>
        </p:txBody>
      </p:sp>
    </p:spTree>
    <p:extLst>
      <p:ext uri="{BB962C8B-B14F-4D97-AF65-F5344CB8AC3E}">
        <p14:creationId xmlns:p14="http://schemas.microsoft.com/office/powerpoint/2010/main" val="873125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C4BA8-E262-4DAC-9554-5B1C5E573613}"/>
              </a:ext>
            </a:extLst>
          </p:cNvPr>
          <p:cNvSpPr>
            <a:spLocks noGrp="1"/>
          </p:cNvSpPr>
          <p:nvPr>
            <p:ph type="title"/>
          </p:nvPr>
        </p:nvSpPr>
        <p:spPr/>
        <p:txBody>
          <a:bodyPr/>
          <a:lstStyle/>
          <a:p>
            <a:r>
              <a:rPr lang="en-GB" dirty="0"/>
              <a:t>PID OVERVIEW</a:t>
            </a:r>
          </a:p>
        </p:txBody>
      </p:sp>
      <p:sp>
        <p:nvSpPr>
          <p:cNvPr id="3" name="Content Placeholder 2">
            <a:extLst>
              <a:ext uri="{FF2B5EF4-FFF2-40B4-BE49-F238E27FC236}">
                <a16:creationId xmlns:a16="http://schemas.microsoft.com/office/drawing/2014/main" id="{9E589217-B4BC-42EE-B232-C202CC770D4F}"/>
              </a:ext>
            </a:extLst>
          </p:cNvPr>
          <p:cNvSpPr>
            <a:spLocks noGrp="1"/>
          </p:cNvSpPr>
          <p:nvPr>
            <p:ph idx="1"/>
          </p:nvPr>
        </p:nvSpPr>
        <p:spPr/>
        <p:txBody>
          <a:bodyPr/>
          <a:lstStyle/>
          <a:p>
            <a:r>
              <a:rPr lang="en-GB" dirty="0"/>
              <a:t>ANALYSIS OF ISSUES WHICH ARE EFFECTING MANAGERIAL ISSUES AT THE MARRIOT</a:t>
            </a:r>
          </a:p>
          <a:p>
            <a:r>
              <a:rPr lang="en-GB" dirty="0"/>
              <a:t>INCCORPAORATING COVID19 AS NEW LAWS DETERMINE SOCIAL DISTANCING</a:t>
            </a:r>
          </a:p>
          <a:p>
            <a:r>
              <a:rPr lang="en-GB" dirty="0"/>
              <a:t>DEFINING HOW THE MARRIOT CAN REDEFINE THERE POSITION IN BIRMINGHAM WITH RENOVATING THE SOCIAL AREAS.</a:t>
            </a:r>
          </a:p>
          <a:p>
            <a:r>
              <a:rPr lang="en-GB" dirty="0"/>
              <a:t>HOW THIS DOCUMENT HELPS US HELP YOU!</a:t>
            </a:r>
          </a:p>
        </p:txBody>
      </p:sp>
    </p:spTree>
    <p:extLst>
      <p:ext uri="{BB962C8B-B14F-4D97-AF65-F5344CB8AC3E}">
        <p14:creationId xmlns:p14="http://schemas.microsoft.com/office/powerpoint/2010/main" val="2592273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37576-6E88-4801-9011-F730CEDAAD9B}"/>
              </a:ext>
            </a:extLst>
          </p:cNvPr>
          <p:cNvSpPr>
            <a:spLocks noGrp="1"/>
          </p:cNvSpPr>
          <p:nvPr>
            <p:ph type="title"/>
          </p:nvPr>
        </p:nvSpPr>
        <p:spPr>
          <a:xfrm>
            <a:off x="1141413" y="618518"/>
            <a:ext cx="9905998" cy="1478570"/>
          </a:xfrm>
        </p:spPr>
        <p:txBody>
          <a:bodyPr>
            <a:normAutofit/>
          </a:bodyPr>
          <a:lstStyle/>
          <a:p>
            <a:pPr algn="ctr"/>
            <a:r>
              <a:rPr lang="en-GB" dirty="0"/>
              <a:t>RESPONSE,RECOVER AND THRIVE IS OUR MOTO</a:t>
            </a:r>
            <a:endParaRPr lang="en-GB"/>
          </a:p>
        </p:txBody>
      </p:sp>
      <p:sp>
        <p:nvSpPr>
          <p:cNvPr id="8" name="Content Placeholder 7">
            <a:extLst>
              <a:ext uri="{FF2B5EF4-FFF2-40B4-BE49-F238E27FC236}">
                <a16:creationId xmlns:a16="http://schemas.microsoft.com/office/drawing/2014/main" id="{47E0FD89-DC0B-497A-ABE0-C43E33E93FCD}"/>
              </a:ext>
            </a:extLst>
          </p:cNvPr>
          <p:cNvSpPr>
            <a:spLocks noGrp="1"/>
          </p:cNvSpPr>
          <p:nvPr>
            <p:ph idx="1"/>
          </p:nvPr>
        </p:nvSpPr>
        <p:spPr>
          <a:xfrm>
            <a:off x="1141412" y="2249487"/>
            <a:ext cx="4844521" cy="3541714"/>
          </a:xfrm>
        </p:spPr>
        <p:txBody>
          <a:bodyPr anchor="ctr">
            <a:normAutofit/>
          </a:bodyPr>
          <a:lstStyle/>
          <a:p>
            <a:pPr marL="0" indent="0">
              <a:buNone/>
            </a:pPr>
            <a:r>
              <a:rPr lang="en-US" dirty="0"/>
              <a:t>At Deloitte we have evaluated the current economic effect on the hospitality industry and have devised a new strategy to respond to industry, recover losses and sustain future loss, lastly to thrive through the adversity and set to “next normal”.</a:t>
            </a:r>
          </a:p>
        </p:txBody>
      </p:sp>
      <p:pic>
        <p:nvPicPr>
          <p:cNvPr id="4" name="infographic-zoom-0d01a008c74346c1a937db518b6b7932_svg">
            <a:extLst>
              <a:ext uri="{FF2B5EF4-FFF2-40B4-BE49-F238E27FC236}">
                <a16:creationId xmlns:a16="http://schemas.microsoft.com/office/drawing/2014/main" id="{047F28B6-3A4C-4679-96CC-54F942FA148C}"/>
              </a:ext>
            </a:extLst>
          </p:cNvPr>
          <p:cNvPicPr>
            <a:picLocks/>
          </p:cNvPicPr>
          <p:nvPr/>
        </p:nvPicPr>
        <p:blipFill rotWithShape="1">
          <a:blip r:embed="rId3">
            <a:extLst>
              <a:ext uri="{28A0092B-C50C-407E-A947-70E740481C1C}">
                <a14:useLocalDpi xmlns:a14="http://schemas.microsoft.com/office/drawing/2010/main" val="0"/>
              </a:ext>
            </a:extLst>
          </a:blip>
          <a:srcRect t="6175" r="3" b="2255"/>
          <a:stretch/>
        </p:blipFill>
        <p:spPr bwMode="auto">
          <a:xfrm>
            <a:off x="6392336" y="2496398"/>
            <a:ext cx="4655075" cy="3047892"/>
          </a:xfrm>
          <a:prstGeom prst="round2DiagRect">
            <a:avLst>
              <a:gd name="adj1" fmla="val 4860"/>
              <a:gd name="adj2" fmla="val 0"/>
            </a:avLst>
          </a:prstGeom>
          <a:no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Rectangle 2">
            <a:extLst>
              <a:ext uri="{FF2B5EF4-FFF2-40B4-BE49-F238E27FC236}">
                <a16:creationId xmlns:a16="http://schemas.microsoft.com/office/drawing/2014/main" id="{5D6A8596-2AB7-45AB-A00D-088AF43BF6E5}"/>
              </a:ext>
            </a:extLst>
          </p:cNvPr>
          <p:cNvSpPr/>
          <p:nvPr/>
        </p:nvSpPr>
        <p:spPr>
          <a:xfrm>
            <a:off x="6476301" y="5297269"/>
            <a:ext cx="2910980" cy="923330"/>
          </a:xfrm>
          <a:prstGeom prst="rect">
            <a:avLst/>
          </a:prstGeom>
        </p:spPr>
        <p:txBody>
          <a:bodyPr wrap="square">
            <a:spAutoFit/>
          </a:bodyPr>
          <a:lstStyle/>
          <a:p>
            <a:r>
              <a:rPr lang="en-GB" dirty="0"/>
              <a:t>6X0191IIMAGE FROM IMAGE FROM WWW.DELOITTE.COM</a:t>
            </a:r>
          </a:p>
        </p:txBody>
      </p:sp>
    </p:spTree>
    <p:extLst>
      <p:ext uri="{BB962C8B-B14F-4D97-AF65-F5344CB8AC3E}">
        <p14:creationId xmlns:p14="http://schemas.microsoft.com/office/powerpoint/2010/main" val="3496199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5C395-56FF-438F-B53F-72EDFD99F24D}"/>
              </a:ext>
            </a:extLst>
          </p:cNvPr>
          <p:cNvSpPr>
            <a:spLocks noGrp="1"/>
          </p:cNvSpPr>
          <p:nvPr>
            <p:ph type="title"/>
          </p:nvPr>
        </p:nvSpPr>
        <p:spPr/>
        <p:txBody>
          <a:bodyPr/>
          <a:lstStyle/>
          <a:p>
            <a:r>
              <a:rPr lang="en-GB" b="1" dirty="0"/>
              <a:t>Creative Design and Innovation</a:t>
            </a:r>
            <a:endParaRPr lang="en-GB" dirty="0"/>
          </a:p>
        </p:txBody>
      </p:sp>
      <p:sp>
        <p:nvSpPr>
          <p:cNvPr id="3" name="Content Placeholder 2">
            <a:extLst>
              <a:ext uri="{FF2B5EF4-FFF2-40B4-BE49-F238E27FC236}">
                <a16:creationId xmlns:a16="http://schemas.microsoft.com/office/drawing/2014/main" id="{1F4CBF25-DCDA-4E8F-8353-8999AFD26081}"/>
              </a:ext>
            </a:extLst>
          </p:cNvPr>
          <p:cNvSpPr>
            <a:spLocks noGrp="1"/>
          </p:cNvSpPr>
          <p:nvPr>
            <p:ph idx="1"/>
          </p:nvPr>
        </p:nvSpPr>
        <p:spPr/>
        <p:txBody>
          <a:bodyPr>
            <a:normAutofit/>
          </a:bodyPr>
          <a:lstStyle/>
          <a:p>
            <a:endParaRPr lang="en-GB" dirty="0"/>
          </a:p>
          <a:p>
            <a:endParaRPr lang="en-GB" dirty="0"/>
          </a:p>
        </p:txBody>
      </p:sp>
      <p:sp>
        <p:nvSpPr>
          <p:cNvPr id="4" name="Rectangle 3">
            <a:extLst>
              <a:ext uri="{FF2B5EF4-FFF2-40B4-BE49-F238E27FC236}">
                <a16:creationId xmlns:a16="http://schemas.microsoft.com/office/drawing/2014/main" id="{C59AC72B-FD69-42EC-9A6A-6CB4760898D2}"/>
              </a:ext>
            </a:extLst>
          </p:cNvPr>
          <p:cNvSpPr/>
          <p:nvPr/>
        </p:nvSpPr>
        <p:spPr>
          <a:xfrm>
            <a:off x="989901" y="2274838"/>
            <a:ext cx="8154099" cy="5078313"/>
          </a:xfrm>
          <a:prstGeom prst="rect">
            <a:avLst/>
          </a:prstGeom>
        </p:spPr>
        <p:txBody>
          <a:bodyPr wrap="square">
            <a:spAutoFit/>
          </a:bodyPr>
          <a:lstStyle/>
          <a:p>
            <a:r>
              <a:rPr lang="en-GB" dirty="0"/>
              <a:t>We combine storytelling, technology, design thinking, strategy, and behavioural science in new and unexpected ways to craft impactful and immersive content, bold new ways of engaging with customers, and entirely new experiences. Design and innovation are core to what we do every day, differentiating both us and our clients as we help brands to elevate their approach to the human experience.</a:t>
            </a:r>
          </a:p>
          <a:p>
            <a:br>
              <a:rPr lang="en-GB" dirty="0"/>
            </a:br>
            <a:r>
              <a:rPr lang="en-GB" b="1" dirty="0"/>
              <a:t>Advertising and Branding</a:t>
            </a:r>
            <a:r>
              <a:rPr lang="en-GB" dirty="0"/>
              <a:t> We work with CMOs to bring powerful, brilliant, creative ideas to life. Through </a:t>
            </a:r>
            <a:r>
              <a:rPr lang="en-GB" dirty="0" err="1"/>
              <a:t>AoR</a:t>
            </a:r>
            <a:r>
              <a:rPr lang="en-GB" dirty="0"/>
              <a:t> relationships with our clients and mission critical projects, we build brands, launch new products and services, and help our clients acquire new customers. We deliver all of this using data and insights with the right creative approach, delivered through the right placement: TV Advertising, OOH, Physical Activations, Digital, Social, and more.</a:t>
            </a:r>
            <a:br>
              <a:rPr lang="en-GB" dirty="0"/>
            </a:br>
            <a:br>
              <a:rPr lang="en-GB" dirty="0"/>
            </a:br>
            <a:r>
              <a:rPr lang="en-GB" dirty="0"/>
              <a:t>content. Working closely with clients and brands, we help them more effectively engage with - and market to – the full funnel of audiences and their existing set of identified customers.</a:t>
            </a:r>
            <a:br>
              <a:rPr lang="en-GB" dirty="0"/>
            </a:br>
            <a:endParaRPr lang="en-GB" dirty="0"/>
          </a:p>
          <a:p>
            <a:endParaRPr lang="en-GB" dirty="0"/>
          </a:p>
        </p:txBody>
      </p:sp>
    </p:spTree>
    <p:extLst>
      <p:ext uri="{BB962C8B-B14F-4D97-AF65-F5344CB8AC3E}">
        <p14:creationId xmlns:p14="http://schemas.microsoft.com/office/powerpoint/2010/main" val="4110334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35B03-32A3-405C-B645-63B8645C9B20}"/>
              </a:ext>
            </a:extLst>
          </p:cNvPr>
          <p:cNvSpPr>
            <a:spLocks noGrp="1"/>
          </p:cNvSpPr>
          <p:nvPr>
            <p:ph type="title"/>
          </p:nvPr>
        </p:nvSpPr>
        <p:spPr/>
        <p:txBody>
          <a:bodyPr/>
          <a:lstStyle/>
          <a:p>
            <a:r>
              <a:rPr lang="en-GB" dirty="0"/>
              <a:t>Brand standards Audit identifier's</a:t>
            </a:r>
            <a:br>
              <a:rPr lang="en-GB" dirty="0"/>
            </a:br>
            <a:endParaRPr lang="en-GB" dirty="0"/>
          </a:p>
        </p:txBody>
      </p:sp>
      <p:sp>
        <p:nvSpPr>
          <p:cNvPr id="3" name="Content Placeholder 2">
            <a:extLst>
              <a:ext uri="{FF2B5EF4-FFF2-40B4-BE49-F238E27FC236}">
                <a16:creationId xmlns:a16="http://schemas.microsoft.com/office/drawing/2014/main" id="{07F47CC3-1461-47C6-9E27-7B2EB718CDC6}"/>
              </a:ext>
            </a:extLst>
          </p:cNvPr>
          <p:cNvSpPr>
            <a:spLocks noGrp="1"/>
          </p:cNvSpPr>
          <p:nvPr>
            <p:ph idx="1"/>
          </p:nvPr>
        </p:nvSpPr>
        <p:spPr/>
        <p:txBody>
          <a:bodyPr>
            <a:normAutofit/>
          </a:bodyPr>
          <a:lstStyle/>
          <a:p>
            <a:r>
              <a:rPr lang="en-GB" dirty="0"/>
              <a:t>We have identified three main areas which can be improved upon</a:t>
            </a:r>
          </a:p>
          <a:p>
            <a:r>
              <a:rPr lang="en-GB" dirty="0"/>
              <a:t>Renovation and update of all social and communal spaces this is especially essential in the dining and bar areas.</a:t>
            </a:r>
          </a:p>
          <a:p>
            <a:r>
              <a:rPr lang="en-GB" dirty="0"/>
              <a:t>Update of bedroom furnishings, flooring and refresh of walls doors.</a:t>
            </a:r>
          </a:p>
          <a:p>
            <a:r>
              <a:rPr lang="en-GB" dirty="0"/>
              <a:t>Creating new streams of business to generate revenue from within the Hotel from existing customers to new.</a:t>
            </a:r>
          </a:p>
        </p:txBody>
      </p:sp>
    </p:spTree>
    <p:extLst>
      <p:ext uri="{BB962C8B-B14F-4D97-AF65-F5344CB8AC3E}">
        <p14:creationId xmlns:p14="http://schemas.microsoft.com/office/powerpoint/2010/main" val="379873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A4629-8859-4D47-A1D7-4F0CB89A5401}"/>
              </a:ext>
            </a:extLst>
          </p:cNvPr>
          <p:cNvSpPr>
            <a:spLocks noGrp="1"/>
          </p:cNvSpPr>
          <p:nvPr>
            <p:ph type="title"/>
          </p:nvPr>
        </p:nvSpPr>
        <p:spPr/>
        <p:txBody>
          <a:bodyPr/>
          <a:lstStyle/>
          <a:p>
            <a:r>
              <a:rPr lang="en-GB" dirty="0"/>
              <a:t>How does this impact the hotel </a:t>
            </a:r>
          </a:p>
        </p:txBody>
      </p:sp>
      <p:sp>
        <p:nvSpPr>
          <p:cNvPr id="3" name="Content Placeholder 2">
            <a:extLst>
              <a:ext uri="{FF2B5EF4-FFF2-40B4-BE49-F238E27FC236}">
                <a16:creationId xmlns:a16="http://schemas.microsoft.com/office/drawing/2014/main" id="{111CDB72-49D8-4D12-A5F6-ADD7485D99FE}"/>
              </a:ext>
            </a:extLst>
          </p:cNvPr>
          <p:cNvSpPr>
            <a:spLocks noGrp="1"/>
          </p:cNvSpPr>
          <p:nvPr>
            <p:ph idx="1"/>
          </p:nvPr>
        </p:nvSpPr>
        <p:spPr/>
        <p:txBody>
          <a:bodyPr/>
          <a:lstStyle/>
          <a:p>
            <a:r>
              <a:rPr lang="en-GB" dirty="0"/>
              <a:t>By creating a new a covid19 compliant social space, this will give the customer the confidence and added knowledge you are being looking after, giving them increasing security, confidence and brand loyalty.</a:t>
            </a:r>
          </a:p>
          <a:p>
            <a:endParaRPr lang="en-GB" dirty="0"/>
          </a:p>
          <a:p>
            <a:r>
              <a:rPr lang="en-GB" dirty="0"/>
              <a:t>Identifying issues which effect the longevity and which create barriers to increasing revenues.</a:t>
            </a:r>
          </a:p>
          <a:p>
            <a:endParaRPr lang="en-GB" dirty="0"/>
          </a:p>
        </p:txBody>
      </p:sp>
    </p:spTree>
    <p:extLst>
      <p:ext uri="{BB962C8B-B14F-4D97-AF65-F5344CB8AC3E}">
        <p14:creationId xmlns:p14="http://schemas.microsoft.com/office/powerpoint/2010/main" val="876909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D5072-1C02-49BB-8045-FA122F9DC889}"/>
              </a:ext>
            </a:extLst>
          </p:cNvPr>
          <p:cNvSpPr>
            <a:spLocks noGrp="1"/>
          </p:cNvSpPr>
          <p:nvPr>
            <p:ph type="title"/>
          </p:nvPr>
        </p:nvSpPr>
        <p:spPr/>
        <p:txBody>
          <a:bodyPr/>
          <a:lstStyle/>
          <a:p>
            <a:r>
              <a:rPr lang="en-GB" dirty="0"/>
              <a:t>WE SUGESST</a:t>
            </a:r>
          </a:p>
        </p:txBody>
      </p:sp>
      <p:sp>
        <p:nvSpPr>
          <p:cNvPr id="3" name="Content Placeholder 2">
            <a:extLst>
              <a:ext uri="{FF2B5EF4-FFF2-40B4-BE49-F238E27FC236}">
                <a16:creationId xmlns:a16="http://schemas.microsoft.com/office/drawing/2014/main" id="{61787561-9C35-46BF-8A92-8DBED8CDB600}"/>
              </a:ext>
            </a:extLst>
          </p:cNvPr>
          <p:cNvSpPr>
            <a:spLocks noGrp="1"/>
          </p:cNvSpPr>
          <p:nvPr>
            <p:ph idx="1"/>
          </p:nvPr>
        </p:nvSpPr>
        <p:spPr/>
        <p:txBody>
          <a:bodyPr>
            <a:normAutofit fontScale="92500"/>
          </a:bodyPr>
          <a:lstStyle/>
          <a:p>
            <a:r>
              <a:rPr lang="en-GB" dirty="0"/>
              <a:t>Taking note from the audit the Hotel pre COVID19 is ran in a efficient and well run matter, occupancy rates are high which in turn keeps the hotel busy and the retention of staff is high.</a:t>
            </a:r>
          </a:p>
          <a:p>
            <a:r>
              <a:rPr lang="en-GB" dirty="0"/>
              <a:t> the only area of concern we were able to identify was regarding the update and renovation of social areas as well as some modernisation in bedrooms.</a:t>
            </a:r>
          </a:p>
          <a:p>
            <a:r>
              <a:rPr lang="en-GB" dirty="0"/>
              <a:t>We advise while the premises are in lockdown mode, the social areas </a:t>
            </a:r>
            <a:r>
              <a:rPr lang="en-GB" dirty="0" err="1"/>
              <a:t>i.e</a:t>
            </a:r>
            <a:r>
              <a:rPr lang="en-GB" dirty="0"/>
              <a:t> restaurant, bar areas be renovated and updated to be inline with Government social distancing laws.</a:t>
            </a:r>
          </a:p>
        </p:txBody>
      </p:sp>
    </p:spTree>
    <p:extLst>
      <p:ext uri="{BB962C8B-B14F-4D97-AF65-F5344CB8AC3E}">
        <p14:creationId xmlns:p14="http://schemas.microsoft.com/office/powerpoint/2010/main" val="802727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BF752-DE1C-4ED7-A5EF-C7324C78F026}"/>
              </a:ext>
            </a:extLst>
          </p:cNvPr>
          <p:cNvSpPr>
            <a:spLocks noGrp="1"/>
          </p:cNvSpPr>
          <p:nvPr>
            <p:ph type="title"/>
          </p:nvPr>
        </p:nvSpPr>
        <p:spPr>
          <a:xfrm>
            <a:off x="-1632247" y="635296"/>
            <a:ext cx="14902740" cy="1478570"/>
          </a:xfrm>
        </p:spPr>
        <p:txBody>
          <a:bodyPr/>
          <a:lstStyle/>
          <a:p>
            <a:pPr algn="ctr"/>
            <a:r>
              <a:rPr lang="en-GB" dirty="0"/>
              <a:t>Future suggestions</a:t>
            </a:r>
            <a:br>
              <a:rPr lang="en-GB" dirty="0"/>
            </a:br>
            <a:endParaRPr lang="en-GB" dirty="0"/>
          </a:p>
        </p:txBody>
      </p:sp>
      <p:sp>
        <p:nvSpPr>
          <p:cNvPr id="3" name="Content Placeholder 2">
            <a:extLst>
              <a:ext uri="{FF2B5EF4-FFF2-40B4-BE49-F238E27FC236}">
                <a16:creationId xmlns:a16="http://schemas.microsoft.com/office/drawing/2014/main" id="{4113B9AB-54F3-44B3-A465-138F0FC95D61}"/>
              </a:ext>
            </a:extLst>
          </p:cNvPr>
          <p:cNvSpPr>
            <a:spLocks noGrp="1"/>
          </p:cNvSpPr>
          <p:nvPr>
            <p:ph idx="1"/>
          </p:nvPr>
        </p:nvSpPr>
        <p:spPr/>
        <p:txBody>
          <a:bodyPr>
            <a:normAutofit fontScale="92500" lnSpcReduction="20000"/>
          </a:bodyPr>
          <a:lstStyle/>
          <a:p>
            <a:r>
              <a:rPr lang="en-GB" dirty="0"/>
              <a:t>We would recommend to the Marriot to optimise revenues by utilizing existing resources</a:t>
            </a:r>
          </a:p>
          <a:p>
            <a:r>
              <a:rPr lang="en-GB" dirty="0"/>
              <a:t>Start a new service offering cooked meals to those who are not comfortable with socially interaction at this point, keeping customers engaged and offering familiarity to regulars and giving opportunity to those wanting try something new</a:t>
            </a:r>
          </a:p>
          <a:p>
            <a:r>
              <a:rPr lang="en-GB" dirty="0"/>
              <a:t>Working closely with clients and brands, we help them more effectively engage with - and market to – the full funnel of audiences and their existing set of identified customers.</a:t>
            </a:r>
            <a:br>
              <a:rPr lang="en-GB" dirty="0"/>
            </a:br>
            <a:endParaRPr lang="en-GB" dirty="0"/>
          </a:p>
        </p:txBody>
      </p:sp>
    </p:spTree>
    <p:extLst>
      <p:ext uri="{BB962C8B-B14F-4D97-AF65-F5344CB8AC3E}">
        <p14:creationId xmlns:p14="http://schemas.microsoft.com/office/powerpoint/2010/main" val="2341549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3B5C1-D6B3-4E6A-95DE-49BE1F480352}"/>
              </a:ext>
            </a:extLst>
          </p:cNvPr>
          <p:cNvSpPr>
            <a:spLocks noGrp="1"/>
          </p:cNvSpPr>
          <p:nvPr>
            <p:ph type="title"/>
          </p:nvPr>
        </p:nvSpPr>
        <p:spPr/>
        <p:txBody>
          <a:bodyPr/>
          <a:lstStyle/>
          <a:p>
            <a:pPr algn="ctr"/>
            <a:r>
              <a:rPr lang="en-GB" dirty="0"/>
              <a:t>ADVANTAGES for the Marriott</a:t>
            </a:r>
          </a:p>
        </p:txBody>
      </p:sp>
      <p:sp>
        <p:nvSpPr>
          <p:cNvPr id="3" name="Content Placeholder 2">
            <a:extLst>
              <a:ext uri="{FF2B5EF4-FFF2-40B4-BE49-F238E27FC236}">
                <a16:creationId xmlns:a16="http://schemas.microsoft.com/office/drawing/2014/main" id="{CE2B403C-7232-48D9-8C20-B906B929D2B4}"/>
              </a:ext>
            </a:extLst>
          </p:cNvPr>
          <p:cNvSpPr>
            <a:spLocks noGrp="1"/>
          </p:cNvSpPr>
          <p:nvPr>
            <p:ph idx="1"/>
          </p:nvPr>
        </p:nvSpPr>
        <p:spPr/>
        <p:txBody>
          <a:bodyPr/>
          <a:lstStyle/>
          <a:p>
            <a:r>
              <a:rPr lang="en-GB" dirty="0"/>
              <a:t>Starting a new stream of revenue through the kitchen will help the Marriott to retain employment within the sector which may be at threat of downsizing.</a:t>
            </a:r>
          </a:p>
          <a:p>
            <a:r>
              <a:rPr lang="en-GB" dirty="0"/>
              <a:t>The hotel’s strength’s is recognised as an investor in people and won many awards for the highest possible level of service and development to all their associates and customers, this is the fuel required to aid the Recovery process</a:t>
            </a:r>
          </a:p>
          <a:p>
            <a:endParaRPr lang="en-GB" dirty="0"/>
          </a:p>
        </p:txBody>
      </p:sp>
    </p:spTree>
    <p:extLst>
      <p:ext uri="{BB962C8B-B14F-4D97-AF65-F5344CB8AC3E}">
        <p14:creationId xmlns:p14="http://schemas.microsoft.com/office/powerpoint/2010/main" val="3102463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86D85-2CDF-43B1-8AB9-5619401DDB8F}"/>
              </a:ext>
            </a:extLst>
          </p:cNvPr>
          <p:cNvSpPr>
            <a:spLocks noGrp="1"/>
          </p:cNvSpPr>
          <p:nvPr>
            <p:ph type="title"/>
          </p:nvPr>
        </p:nvSpPr>
        <p:spPr>
          <a:xfrm>
            <a:off x="1141413" y="618518"/>
            <a:ext cx="9905998" cy="1478570"/>
          </a:xfrm>
        </p:spPr>
        <p:txBody>
          <a:bodyPr>
            <a:normAutofit fontScale="90000"/>
          </a:bodyPr>
          <a:lstStyle/>
          <a:p>
            <a:r>
              <a:rPr lang="en-GB" sz="2200" dirty="0"/>
              <a:t>Estimated returns based on 100 meals being sold daily at the cost of £15 is £10,500 from a seven day return and £42000 from 28 days return period, this clearly shows a healthy profit margin and a clear way to utilize current asset to kick starts a live income stream</a:t>
            </a:r>
            <a:r>
              <a:rPr lang="en-GB" dirty="0"/>
              <a:t>.</a:t>
            </a:r>
            <a:br>
              <a:rPr lang="en-GB" dirty="0"/>
            </a:br>
            <a:endParaRPr lang="en-GB" dirty="0"/>
          </a:p>
        </p:txBody>
      </p:sp>
      <p:sp>
        <p:nvSpPr>
          <p:cNvPr id="3" name="Content Placeholder 2">
            <a:extLst>
              <a:ext uri="{FF2B5EF4-FFF2-40B4-BE49-F238E27FC236}">
                <a16:creationId xmlns:a16="http://schemas.microsoft.com/office/drawing/2014/main" id="{10137F95-6B2F-4E10-9608-EE348F1EDA12}"/>
              </a:ext>
            </a:extLst>
          </p:cNvPr>
          <p:cNvSpPr>
            <a:spLocks noGrp="1"/>
          </p:cNvSpPr>
          <p:nvPr>
            <p:ph idx="1"/>
          </p:nvPr>
        </p:nvSpPr>
        <p:spPr>
          <a:xfrm>
            <a:off x="503848" y="2990056"/>
            <a:ext cx="9905999" cy="3541714"/>
          </a:xfrm>
        </p:spPr>
        <p:txBody>
          <a:bodyPr/>
          <a:lstStyle/>
          <a:p>
            <a:pPr marL="0" indent="0">
              <a:buNone/>
            </a:pPr>
            <a:endParaRPr lang="en-GB" dirty="0"/>
          </a:p>
          <a:p>
            <a:endParaRPr lang="en-GB" dirty="0"/>
          </a:p>
        </p:txBody>
      </p:sp>
      <p:graphicFrame>
        <p:nvGraphicFramePr>
          <p:cNvPr id="7" name="Chart 6">
            <a:extLst>
              <a:ext uri="{FF2B5EF4-FFF2-40B4-BE49-F238E27FC236}">
                <a16:creationId xmlns:a16="http://schemas.microsoft.com/office/drawing/2014/main" id="{19808ACC-3FD4-4E03-BC04-6F47BA58FA91}"/>
              </a:ext>
            </a:extLst>
          </p:cNvPr>
          <p:cNvGraphicFramePr/>
          <p:nvPr>
            <p:extLst>
              <p:ext uri="{D42A27DB-BD31-4B8C-83A1-F6EECF244321}">
                <p14:modId xmlns:p14="http://schemas.microsoft.com/office/powerpoint/2010/main" val="3220390718"/>
              </p:ext>
            </p:extLst>
          </p:nvPr>
        </p:nvGraphicFramePr>
        <p:xfrm>
          <a:off x="2239861" y="1870745"/>
          <a:ext cx="7583647" cy="484044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93379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C0759-C29D-4482-A9D5-0A1FD0F6D499}"/>
              </a:ext>
            </a:extLst>
          </p:cNvPr>
          <p:cNvSpPr>
            <a:spLocks noGrp="1"/>
          </p:cNvSpPr>
          <p:nvPr>
            <p:ph type="title"/>
          </p:nvPr>
        </p:nvSpPr>
        <p:spPr/>
        <p:txBody>
          <a:bodyPr/>
          <a:lstStyle/>
          <a:p>
            <a:pPr algn="ctr"/>
            <a:r>
              <a:rPr lang="en-GB" dirty="0"/>
              <a:t>THANK YOU FOR LISTENING</a:t>
            </a:r>
          </a:p>
        </p:txBody>
      </p:sp>
      <p:sp>
        <p:nvSpPr>
          <p:cNvPr id="3" name="Content Placeholder 2">
            <a:extLst>
              <a:ext uri="{FF2B5EF4-FFF2-40B4-BE49-F238E27FC236}">
                <a16:creationId xmlns:a16="http://schemas.microsoft.com/office/drawing/2014/main" id="{A5DE7348-9A1A-4B39-BE07-F4D3A1A76A14}"/>
              </a:ext>
            </a:extLst>
          </p:cNvPr>
          <p:cNvSpPr>
            <a:spLocks noGrp="1"/>
          </p:cNvSpPr>
          <p:nvPr>
            <p:ph idx="1"/>
          </p:nvPr>
        </p:nvSpPr>
        <p:spPr/>
        <p:txBody>
          <a:bodyPr/>
          <a:lstStyle/>
          <a:p>
            <a:pPr marL="0" indent="0">
              <a:buNone/>
            </a:pPr>
            <a:r>
              <a:rPr lang="en-GB" dirty="0"/>
              <a:t>                             </a:t>
            </a:r>
            <a:r>
              <a:rPr lang="en-GB" sz="3600" dirty="0"/>
              <a:t>ANY QUESTIONS PLEASE!</a:t>
            </a:r>
          </a:p>
        </p:txBody>
      </p:sp>
    </p:spTree>
    <p:extLst>
      <p:ext uri="{BB962C8B-B14F-4D97-AF65-F5344CB8AC3E}">
        <p14:creationId xmlns:p14="http://schemas.microsoft.com/office/powerpoint/2010/main" val="447599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D08D7-6391-4BB4-9CD3-A5CCA933DB2C}"/>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6A343A3E-0306-4B34-8F4F-99FCB7B1E3CA}"/>
              </a:ext>
            </a:extLst>
          </p:cNvPr>
          <p:cNvSpPr>
            <a:spLocks noGrp="1"/>
          </p:cNvSpPr>
          <p:nvPr>
            <p:ph idx="1"/>
          </p:nvPr>
        </p:nvSpPr>
        <p:spPr/>
        <p:txBody>
          <a:bodyPr>
            <a:normAutofit fontScale="85000" lnSpcReduction="20000"/>
          </a:bodyPr>
          <a:lstStyle/>
          <a:p>
            <a:r>
              <a:rPr lang="en-GB" dirty="0"/>
              <a:t>https://www.gov.uk/coronavirus</a:t>
            </a:r>
          </a:p>
          <a:p>
            <a:r>
              <a:rPr lang="en-GB" dirty="0"/>
              <a:t>https://www2.deloitte.com/be/en/pages/human-capital/articles/managing-your-human-capital-through-COVID-19.html</a:t>
            </a:r>
          </a:p>
          <a:p>
            <a:r>
              <a:rPr lang="en-GB" dirty="0"/>
              <a:t>https://www2.deloitte.com/global/en/pages/financial-services/covid-19/covid-19-resources-for-financial-services-leaders.html</a:t>
            </a:r>
          </a:p>
          <a:p>
            <a:r>
              <a:rPr lang="en-GB" dirty="0"/>
              <a:t>https://www2.deloitte.com/be/en/pages/human-capital/articles/managing-your-human-capital-through-COVID-19.html</a:t>
            </a:r>
          </a:p>
          <a:p>
            <a:r>
              <a:rPr lang="en-GB" dirty="0"/>
              <a:t>https://www2.deloitte.com/be/en/pages/consumer-industrial-products/topics/transportation-hospitality-services.html?icid=top_transportation-hospitality-services</a:t>
            </a:r>
          </a:p>
          <a:p>
            <a:endParaRPr lang="en-GB" dirty="0"/>
          </a:p>
        </p:txBody>
      </p:sp>
    </p:spTree>
    <p:extLst>
      <p:ext uri="{BB962C8B-B14F-4D97-AF65-F5344CB8AC3E}">
        <p14:creationId xmlns:p14="http://schemas.microsoft.com/office/powerpoint/2010/main" val="19954160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otalTime>58</TotalTime>
  <Words>744</Words>
  <Application>Microsoft Office PowerPoint</Application>
  <PresentationFormat>Widescreen</PresentationFormat>
  <Paragraphs>47</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Tw Cen MT</vt:lpstr>
      <vt:lpstr>Circuit</vt:lpstr>
      <vt:lpstr>Brand standards audit  from deloitte</vt:lpstr>
      <vt:lpstr>PID OVERVIEW</vt:lpstr>
      <vt:lpstr>RESPONSE,RECOVER AND THRIVE IS OUR MOTO</vt:lpstr>
      <vt:lpstr>Creative Design and Innovation</vt:lpstr>
      <vt:lpstr>Brand standards Audit identifier's </vt:lpstr>
      <vt:lpstr>How does this impact the hotel </vt:lpstr>
      <vt:lpstr>WE SUGESST</vt:lpstr>
      <vt:lpstr>Future suggestions </vt:lpstr>
      <vt:lpstr>ADVANTAGES for the Marriott</vt:lpstr>
      <vt:lpstr>Estimated returns based on 100 meals being sold daily at the cost of £15 is £10,500 from a seven day return and £42000 from 28 days return period, this clearly shows a healthy profit margin and a clear way to utilize current asset to kick starts a live income stream. </vt:lpstr>
      <vt:lpstr>THANK YOU FOR LISTENING</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Brand standards audit  from deloitte</dc:title>
  <dc:creator>shahzia Ahmed</dc:creator>
  <cp:lastModifiedBy>shahzia Ahmed</cp:lastModifiedBy>
  <cp:revision>2</cp:revision>
  <dcterms:created xsi:type="dcterms:W3CDTF">2020-06-12T07:43:03Z</dcterms:created>
  <dcterms:modified xsi:type="dcterms:W3CDTF">2020-06-12T09:07:03Z</dcterms:modified>
</cp:coreProperties>
</file>