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diagrams/layout1.xml" ContentType="application/vnd.openxmlformats-officedocument.drawingml.diagramLayout+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diagrams/layout2.xml" ContentType="application/vnd.openxmlformats-officedocument.drawingml.diagramLayout+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diagrams/data1.xml" ContentType="application/vnd.openxmlformats-officedocument.drawingml.diagramData+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sldIdLst>
    <p:sldId id="256" r:id="rId2"/>
    <p:sldId id="257" r:id="rId3"/>
    <p:sldId id="258" r:id="rId4"/>
    <p:sldId id="261" r:id="rId5"/>
    <p:sldId id="260" r:id="rId6"/>
    <p:sldId id="262" r:id="rId7"/>
    <p:sldId id="310" r:id="rId8"/>
    <p:sldId id="263" r:id="rId9"/>
    <p:sldId id="264" r:id="rId10"/>
    <p:sldId id="265" r:id="rId11"/>
    <p:sldId id="266" r:id="rId12"/>
    <p:sldId id="267" r:id="rId13"/>
    <p:sldId id="268" r:id="rId14"/>
    <p:sldId id="269" r:id="rId15"/>
    <p:sldId id="270" r:id="rId16"/>
    <p:sldId id="271" r:id="rId17"/>
    <p:sldId id="275" r:id="rId18"/>
    <p:sldId id="272" r:id="rId19"/>
    <p:sldId id="273" r:id="rId20"/>
    <p:sldId id="274" r:id="rId21"/>
    <p:sldId id="276" r:id="rId22"/>
    <p:sldId id="277" r:id="rId23"/>
    <p:sldId id="278" r:id="rId24"/>
    <p:sldId id="280" r:id="rId25"/>
    <p:sldId id="308" r:id="rId26"/>
    <p:sldId id="309" r:id="rId27"/>
    <p:sldId id="279" r:id="rId28"/>
    <p:sldId id="282" r:id="rId29"/>
    <p:sldId id="283" r:id="rId30"/>
    <p:sldId id="284" r:id="rId31"/>
    <p:sldId id="285" r:id="rId32"/>
    <p:sldId id="286" r:id="rId33"/>
    <p:sldId id="287"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65897" autoAdjust="0"/>
  </p:normalViewPr>
  <p:slideViewPr>
    <p:cSldViewPr>
      <p:cViewPr varScale="1">
        <p:scale>
          <a:sx n="31" d="100"/>
          <a:sy n="31" d="100"/>
        </p:scale>
        <p:origin x="-1626" y="-96"/>
      </p:cViewPr>
      <p:guideLst>
        <p:guide orient="horz" pos="2160"/>
        <p:guide pos="2880"/>
      </p:guideLst>
    </p:cSldViewPr>
  </p:slideViewPr>
  <p:outlineViewPr>
    <p:cViewPr>
      <p:scale>
        <a:sx n="33" d="100"/>
        <a:sy n="33" d="100"/>
      </p:scale>
      <p:origin x="0" y="10986"/>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1E5BBE-1B8E-4AA4-8AEF-EDFA1C350283}"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DEB953B9-F521-4C5C-81B2-C79442AE7A22}">
      <dgm:prSet phldrT="[Text]"/>
      <dgm:spPr/>
      <dgm:t>
        <a:bodyPr/>
        <a:lstStyle/>
        <a:p>
          <a:r>
            <a:rPr lang="en-GB" dirty="0" smtClean="0"/>
            <a:t>Complaints</a:t>
          </a:r>
          <a:endParaRPr lang="en-GB" dirty="0"/>
        </a:p>
      </dgm:t>
    </dgm:pt>
    <dgm:pt modelId="{D6D34F5D-4122-4B7F-AB6A-EB159DE1E9BD}" type="parTrans" cxnId="{E43CE87A-8E0D-4845-8908-F8CB7FF70ECC}">
      <dgm:prSet/>
      <dgm:spPr/>
      <dgm:t>
        <a:bodyPr/>
        <a:lstStyle/>
        <a:p>
          <a:endParaRPr lang="en-GB"/>
        </a:p>
      </dgm:t>
    </dgm:pt>
    <dgm:pt modelId="{502B9FC7-70A6-4CB4-8E0F-DC22A7607D46}" type="sibTrans" cxnId="{E43CE87A-8E0D-4845-8908-F8CB7FF70ECC}">
      <dgm:prSet/>
      <dgm:spPr/>
      <dgm:t>
        <a:bodyPr/>
        <a:lstStyle/>
        <a:p>
          <a:endParaRPr lang="en-GB"/>
        </a:p>
      </dgm:t>
    </dgm:pt>
    <dgm:pt modelId="{3A5A74D7-0465-4414-B38F-7BEF0C4C5889}">
      <dgm:prSet phldrT="[Text]" custT="1"/>
      <dgm:spPr/>
      <dgm:t>
        <a:bodyPr/>
        <a:lstStyle/>
        <a:p>
          <a:r>
            <a:rPr lang="en-GB" sz="2000" dirty="0" smtClean="0"/>
            <a:t>Increase customer loyalty</a:t>
          </a:r>
          <a:endParaRPr lang="en-GB" sz="2000" dirty="0"/>
        </a:p>
      </dgm:t>
    </dgm:pt>
    <dgm:pt modelId="{04BD380D-9B2F-421B-9C1D-78CA1FD7151F}" type="parTrans" cxnId="{980A8080-2ADA-44A8-97D8-3B2287F827E1}">
      <dgm:prSet/>
      <dgm:spPr/>
      <dgm:t>
        <a:bodyPr/>
        <a:lstStyle/>
        <a:p>
          <a:endParaRPr lang="en-GB"/>
        </a:p>
      </dgm:t>
    </dgm:pt>
    <dgm:pt modelId="{2059FEF8-6624-4211-AC29-44FE2EB7908E}" type="sibTrans" cxnId="{980A8080-2ADA-44A8-97D8-3B2287F827E1}">
      <dgm:prSet/>
      <dgm:spPr/>
      <dgm:t>
        <a:bodyPr/>
        <a:lstStyle/>
        <a:p>
          <a:endParaRPr lang="en-GB"/>
        </a:p>
      </dgm:t>
    </dgm:pt>
    <dgm:pt modelId="{B29B87C5-A559-4BEA-9587-A081DDFEDD5B}">
      <dgm:prSet phldrT="[Text]"/>
      <dgm:spPr/>
      <dgm:t>
        <a:bodyPr/>
        <a:lstStyle/>
        <a:p>
          <a:r>
            <a:rPr lang="en-GB" dirty="0" smtClean="0"/>
            <a:t>Resolve customer complaints</a:t>
          </a:r>
          <a:endParaRPr lang="en-GB" dirty="0"/>
        </a:p>
      </dgm:t>
    </dgm:pt>
    <dgm:pt modelId="{BAC79FB3-D259-4C3C-9747-E34C974CE699}" type="parTrans" cxnId="{E71794BF-EA1E-471F-8863-0C75EF146E4E}">
      <dgm:prSet/>
      <dgm:spPr/>
      <dgm:t>
        <a:bodyPr/>
        <a:lstStyle/>
        <a:p>
          <a:endParaRPr lang="en-GB"/>
        </a:p>
      </dgm:t>
    </dgm:pt>
    <dgm:pt modelId="{85973EF7-6DCD-4BBE-BF78-ABFE56120C82}" type="sibTrans" cxnId="{E71794BF-EA1E-471F-8863-0C75EF146E4E}">
      <dgm:prSet/>
      <dgm:spPr/>
      <dgm:t>
        <a:bodyPr/>
        <a:lstStyle/>
        <a:p>
          <a:endParaRPr lang="en-GB"/>
        </a:p>
      </dgm:t>
    </dgm:pt>
    <dgm:pt modelId="{AF3A86FE-ADA8-4ED3-B149-079744FEB69E}">
      <dgm:prSet phldrT="[Text]" custT="1"/>
      <dgm:spPr/>
      <dgm:t>
        <a:bodyPr/>
        <a:lstStyle/>
        <a:p>
          <a:r>
            <a:rPr lang="en-GB" sz="2000" dirty="0" smtClean="0"/>
            <a:t>Increase </a:t>
          </a:r>
          <a:r>
            <a:rPr lang="en-GB" sz="2000" dirty="0" smtClean="0"/>
            <a:t>product/</a:t>
          </a:r>
        </a:p>
        <a:p>
          <a:r>
            <a:rPr lang="en-GB" sz="2000" dirty="0" smtClean="0"/>
            <a:t>service </a:t>
          </a:r>
          <a:r>
            <a:rPr lang="en-GB" sz="2000" dirty="0" smtClean="0"/>
            <a:t>quality</a:t>
          </a:r>
          <a:endParaRPr lang="en-GB" sz="2000" dirty="0"/>
        </a:p>
      </dgm:t>
    </dgm:pt>
    <dgm:pt modelId="{EC9E8237-D962-4740-B3B4-D68F2AB01B47}" type="parTrans" cxnId="{3B3F51A5-7280-435B-925D-A31768702F53}">
      <dgm:prSet/>
      <dgm:spPr/>
      <dgm:t>
        <a:bodyPr/>
        <a:lstStyle/>
        <a:p>
          <a:endParaRPr lang="en-GB"/>
        </a:p>
      </dgm:t>
    </dgm:pt>
    <dgm:pt modelId="{FF435A1D-3945-425A-B924-01B7B1D187E9}" type="sibTrans" cxnId="{3B3F51A5-7280-435B-925D-A31768702F53}">
      <dgm:prSet/>
      <dgm:spPr/>
      <dgm:t>
        <a:bodyPr/>
        <a:lstStyle/>
        <a:p>
          <a:endParaRPr lang="en-GB"/>
        </a:p>
      </dgm:t>
    </dgm:pt>
    <dgm:pt modelId="{5D4E86E6-7340-48C6-A48E-E892ACC0A2D2}">
      <dgm:prSet phldrT="[Text]" custT="1"/>
      <dgm:spPr/>
      <dgm:t>
        <a:bodyPr/>
        <a:lstStyle/>
        <a:p>
          <a:r>
            <a:rPr lang="en-GB" sz="2000" dirty="0" smtClean="0"/>
            <a:t>Min/max customer satisfaction/</a:t>
          </a:r>
          <a:r>
            <a:rPr lang="en-GB" sz="2000" dirty="0" err="1" smtClean="0"/>
            <a:t>dis</a:t>
          </a:r>
          <a:r>
            <a:rPr lang="en-GB" sz="2000" dirty="0" smtClean="0"/>
            <a:t>-satisfaction</a:t>
          </a:r>
          <a:endParaRPr lang="en-GB" sz="2000" dirty="0"/>
        </a:p>
      </dgm:t>
    </dgm:pt>
    <dgm:pt modelId="{7B245A7E-136D-413B-8FDC-E2AC14AB8505}" type="parTrans" cxnId="{3869C907-EBD9-4DFC-BF91-28F216C230E2}">
      <dgm:prSet/>
      <dgm:spPr/>
      <dgm:t>
        <a:bodyPr/>
        <a:lstStyle/>
        <a:p>
          <a:endParaRPr lang="en-GB"/>
        </a:p>
      </dgm:t>
    </dgm:pt>
    <dgm:pt modelId="{68EF4641-CE24-49B0-A73E-935618B5FC40}" type="sibTrans" cxnId="{3869C907-EBD9-4DFC-BF91-28F216C230E2}">
      <dgm:prSet/>
      <dgm:spPr/>
      <dgm:t>
        <a:bodyPr/>
        <a:lstStyle/>
        <a:p>
          <a:endParaRPr lang="en-GB"/>
        </a:p>
      </dgm:t>
    </dgm:pt>
    <dgm:pt modelId="{868451AD-258C-496E-9EF6-62C0131E2B9D}" type="pres">
      <dgm:prSet presAssocID="{CE1E5BBE-1B8E-4AA4-8AEF-EDFA1C350283}" presName="cycle" presStyleCnt="0">
        <dgm:presLayoutVars>
          <dgm:chMax val="1"/>
          <dgm:dir/>
          <dgm:animLvl val="ctr"/>
          <dgm:resizeHandles val="exact"/>
        </dgm:presLayoutVars>
      </dgm:prSet>
      <dgm:spPr/>
      <dgm:t>
        <a:bodyPr/>
        <a:lstStyle/>
        <a:p>
          <a:endParaRPr lang="en-GB"/>
        </a:p>
      </dgm:t>
    </dgm:pt>
    <dgm:pt modelId="{37DA5DD2-1786-44AB-8AB8-4CD4E4A21CDB}" type="pres">
      <dgm:prSet presAssocID="{DEB953B9-F521-4C5C-81B2-C79442AE7A22}" presName="centerShape" presStyleLbl="node0" presStyleIdx="0" presStyleCnt="1"/>
      <dgm:spPr/>
      <dgm:t>
        <a:bodyPr/>
        <a:lstStyle/>
        <a:p>
          <a:endParaRPr lang="en-GB"/>
        </a:p>
      </dgm:t>
    </dgm:pt>
    <dgm:pt modelId="{AD4779A3-D747-4EED-B0D1-70E6F4C06388}" type="pres">
      <dgm:prSet presAssocID="{04BD380D-9B2F-421B-9C1D-78CA1FD7151F}" presName="Name9" presStyleLbl="parChTrans1D2" presStyleIdx="0" presStyleCnt="4"/>
      <dgm:spPr/>
      <dgm:t>
        <a:bodyPr/>
        <a:lstStyle/>
        <a:p>
          <a:endParaRPr lang="en-GB"/>
        </a:p>
      </dgm:t>
    </dgm:pt>
    <dgm:pt modelId="{6A710420-4660-4BC3-B757-87F302F285C2}" type="pres">
      <dgm:prSet presAssocID="{04BD380D-9B2F-421B-9C1D-78CA1FD7151F}" presName="connTx" presStyleLbl="parChTrans1D2" presStyleIdx="0" presStyleCnt="4"/>
      <dgm:spPr/>
      <dgm:t>
        <a:bodyPr/>
        <a:lstStyle/>
        <a:p>
          <a:endParaRPr lang="en-GB"/>
        </a:p>
      </dgm:t>
    </dgm:pt>
    <dgm:pt modelId="{FE16A397-2FF4-4CDC-84B4-BD33CDD83E65}" type="pres">
      <dgm:prSet presAssocID="{3A5A74D7-0465-4414-B38F-7BEF0C4C5889}" presName="node" presStyleLbl="node1" presStyleIdx="0" presStyleCnt="4">
        <dgm:presLayoutVars>
          <dgm:bulletEnabled val="1"/>
        </dgm:presLayoutVars>
      </dgm:prSet>
      <dgm:spPr/>
      <dgm:t>
        <a:bodyPr/>
        <a:lstStyle/>
        <a:p>
          <a:endParaRPr lang="en-GB"/>
        </a:p>
      </dgm:t>
    </dgm:pt>
    <dgm:pt modelId="{E05E6631-00E8-4C08-B7B4-F4A57E7D7AA5}" type="pres">
      <dgm:prSet presAssocID="{BAC79FB3-D259-4C3C-9747-E34C974CE699}" presName="Name9" presStyleLbl="parChTrans1D2" presStyleIdx="1" presStyleCnt="4"/>
      <dgm:spPr/>
      <dgm:t>
        <a:bodyPr/>
        <a:lstStyle/>
        <a:p>
          <a:endParaRPr lang="en-GB"/>
        </a:p>
      </dgm:t>
    </dgm:pt>
    <dgm:pt modelId="{B1BA1C19-52C3-4AF7-96BB-F7DFD5B0EFFB}" type="pres">
      <dgm:prSet presAssocID="{BAC79FB3-D259-4C3C-9747-E34C974CE699}" presName="connTx" presStyleLbl="parChTrans1D2" presStyleIdx="1" presStyleCnt="4"/>
      <dgm:spPr/>
      <dgm:t>
        <a:bodyPr/>
        <a:lstStyle/>
        <a:p>
          <a:endParaRPr lang="en-GB"/>
        </a:p>
      </dgm:t>
    </dgm:pt>
    <dgm:pt modelId="{4119386E-0FB4-46B8-BC17-1D3169895F25}" type="pres">
      <dgm:prSet presAssocID="{B29B87C5-A559-4BEA-9587-A081DDFEDD5B}" presName="node" presStyleLbl="node1" presStyleIdx="1" presStyleCnt="4">
        <dgm:presLayoutVars>
          <dgm:bulletEnabled val="1"/>
        </dgm:presLayoutVars>
      </dgm:prSet>
      <dgm:spPr/>
      <dgm:t>
        <a:bodyPr/>
        <a:lstStyle/>
        <a:p>
          <a:endParaRPr lang="en-GB"/>
        </a:p>
      </dgm:t>
    </dgm:pt>
    <dgm:pt modelId="{BDEDAC09-9932-4BBE-A911-C8E846C70FDD}" type="pres">
      <dgm:prSet presAssocID="{EC9E8237-D962-4740-B3B4-D68F2AB01B47}" presName="Name9" presStyleLbl="parChTrans1D2" presStyleIdx="2" presStyleCnt="4"/>
      <dgm:spPr/>
      <dgm:t>
        <a:bodyPr/>
        <a:lstStyle/>
        <a:p>
          <a:endParaRPr lang="en-GB"/>
        </a:p>
      </dgm:t>
    </dgm:pt>
    <dgm:pt modelId="{BB357461-F7B5-4BB0-926E-44D7A91F41D5}" type="pres">
      <dgm:prSet presAssocID="{EC9E8237-D962-4740-B3B4-D68F2AB01B47}" presName="connTx" presStyleLbl="parChTrans1D2" presStyleIdx="2" presStyleCnt="4"/>
      <dgm:spPr/>
      <dgm:t>
        <a:bodyPr/>
        <a:lstStyle/>
        <a:p>
          <a:endParaRPr lang="en-GB"/>
        </a:p>
      </dgm:t>
    </dgm:pt>
    <dgm:pt modelId="{8290ABAF-E3FA-42FC-B5BB-608824041460}" type="pres">
      <dgm:prSet presAssocID="{AF3A86FE-ADA8-4ED3-B149-079744FEB69E}" presName="node" presStyleLbl="node1" presStyleIdx="2" presStyleCnt="4">
        <dgm:presLayoutVars>
          <dgm:bulletEnabled val="1"/>
        </dgm:presLayoutVars>
      </dgm:prSet>
      <dgm:spPr/>
      <dgm:t>
        <a:bodyPr/>
        <a:lstStyle/>
        <a:p>
          <a:endParaRPr lang="en-GB"/>
        </a:p>
      </dgm:t>
    </dgm:pt>
    <dgm:pt modelId="{C1044713-FDBD-4A0F-8A47-86B1DD01BF3A}" type="pres">
      <dgm:prSet presAssocID="{7B245A7E-136D-413B-8FDC-E2AC14AB8505}" presName="Name9" presStyleLbl="parChTrans1D2" presStyleIdx="3" presStyleCnt="4"/>
      <dgm:spPr/>
      <dgm:t>
        <a:bodyPr/>
        <a:lstStyle/>
        <a:p>
          <a:endParaRPr lang="en-GB"/>
        </a:p>
      </dgm:t>
    </dgm:pt>
    <dgm:pt modelId="{3DFC02C3-8DB7-4E10-B202-CED91A4E77EA}" type="pres">
      <dgm:prSet presAssocID="{7B245A7E-136D-413B-8FDC-E2AC14AB8505}" presName="connTx" presStyleLbl="parChTrans1D2" presStyleIdx="3" presStyleCnt="4"/>
      <dgm:spPr/>
      <dgm:t>
        <a:bodyPr/>
        <a:lstStyle/>
        <a:p>
          <a:endParaRPr lang="en-GB"/>
        </a:p>
      </dgm:t>
    </dgm:pt>
    <dgm:pt modelId="{F82BF974-1680-4FE8-85A6-56500DBFD971}" type="pres">
      <dgm:prSet presAssocID="{5D4E86E6-7340-48C6-A48E-E892ACC0A2D2}" presName="node" presStyleLbl="node1" presStyleIdx="3" presStyleCnt="4">
        <dgm:presLayoutVars>
          <dgm:bulletEnabled val="1"/>
        </dgm:presLayoutVars>
      </dgm:prSet>
      <dgm:spPr/>
      <dgm:t>
        <a:bodyPr/>
        <a:lstStyle/>
        <a:p>
          <a:endParaRPr lang="en-GB"/>
        </a:p>
      </dgm:t>
    </dgm:pt>
  </dgm:ptLst>
  <dgm:cxnLst>
    <dgm:cxn modelId="{E71794BF-EA1E-471F-8863-0C75EF146E4E}" srcId="{DEB953B9-F521-4C5C-81B2-C79442AE7A22}" destId="{B29B87C5-A559-4BEA-9587-A081DDFEDD5B}" srcOrd="1" destOrd="0" parTransId="{BAC79FB3-D259-4C3C-9747-E34C974CE699}" sibTransId="{85973EF7-6DCD-4BBE-BF78-ABFE56120C82}"/>
    <dgm:cxn modelId="{2203103E-99BC-428A-8304-AA5E4C6AAEE9}" type="presOf" srcId="{5D4E86E6-7340-48C6-A48E-E892ACC0A2D2}" destId="{F82BF974-1680-4FE8-85A6-56500DBFD971}" srcOrd="0" destOrd="0" presId="urn:microsoft.com/office/officeart/2005/8/layout/radial1"/>
    <dgm:cxn modelId="{A472C7B7-6E33-45DE-BF35-480CD05A0F8F}" type="presOf" srcId="{EC9E8237-D962-4740-B3B4-D68F2AB01B47}" destId="{BDEDAC09-9932-4BBE-A911-C8E846C70FDD}" srcOrd="0" destOrd="0" presId="urn:microsoft.com/office/officeart/2005/8/layout/radial1"/>
    <dgm:cxn modelId="{980A8080-2ADA-44A8-97D8-3B2287F827E1}" srcId="{DEB953B9-F521-4C5C-81B2-C79442AE7A22}" destId="{3A5A74D7-0465-4414-B38F-7BEF0C4C5889}" srcOrd="0" destOrd="0" parTransId="{04BD380D-9B2F-421B-9C1D-78CA1FD7151F}" sibTransId="{2059FEF8-6624-4211-AC29-44FE2EB7908E}"/>
    <dgm:cxn modelId="{7B37ADC3-D1B6-4855-998F-2DAD52245798}" type="presOf" srcId="{7B245A7E-136D-413B-8FDC-E2AC14AB8505}" destId="{3DFC02C3-8DB7-4E10-B202-CED91A4E77EA}" srcOrd="1" destOrd="0" presId="urn:microsoft.com/office/officeart/2005/8/layout/radial1"/>
    <dgm:cxn modelId="{3869C907-EBD9-4DFC-BF91-28F216C230E2}" srcId="{DEB953B9-F521-4C5C-81B2-C79442AE7A22}" destId="{5D4E86E6-7340-48C6-A48E-E892ACC0A2D2}" srcOrd="3" destOrd="0" parTransId="{7B245A7E-136D-413B-8FDC-E2AC14AB8505}" sibTransId="{68EF4641-CE24-49B0-A73E-935618B5FC40}"/>
    <dgm:cxn modelId="{FEBC6C84-F7AF-47E3-A3C2-6AD6DBD1B7CA}" type="presOf" srcId="{B29B87C5-A559-4BEA-9587-A081DDFEDD5B}" destId="{4119386E-0FB4-46B8-BC17-1D3169895F25}" srcOrd="0" destOrd="0" presId="urn:microsoft.com/office/officeart/2005/8/layout/radial1"/>
    <dgm:cxn modelId="{AA592000-1CCD-45E8-BB84-999654C87107}" type="presOf" srcId="{3A5A74D7-0465-4414-B38F-7BEF0C4C5889}" destId="{FE16A397-2FF4-4CDC-84B4-BD33CDD83E65}" srcOrd="0" destOrd="0" presId="urn:microsoft.com/office/officeart/2005/8/layout/radial1"/>
    <dgm:cxn modelId="{016425AA-85DD-402D-825E-A5A54C43D123}" type="presOf" srcId="{04BD380D-9B2F-421B-9C1D-78CA1FD7151F}" destId="{AD4779A3-D747-4EED-B0D1-70E6F4C06388}" srcOrd="0" destOrd="0" presId="urn:microsoft.com/office/officeart/2005/8/layout/radial1"/>
    <dgm:cxn modelId="{3B3F51A5-7280-435B-925D-A31768702F53}" srcId="{DEB953B9-F521-4C5C-81B2-C79442AE7A22}" destId="{AF3A86FE-ADA8-4ED3-B149-079744FEB69E}" srcOrd="2" destOrd="0" parTransId="{EC9E8237-D962-4740-B3B4-D68F2AB01B47}" sibTransId="{FF435A1D-3945-425A-B924-01B7B1D187E9}"/>
    <dgm:cxn modelId="{FCD70A37-A77A-407E-8058-1005CDADE9B4}" type="presOf" srcId="{CE1E5BBE-1B8E-4AA4-8AEF-EDFA1C350283}" destId="{868451AD-258C-496E-9EF6-62C0131E2B9D}" srcOrd="0" destOrd="0" presId="urn:microsoft.com/office/officeart/2005/8/layout/radial1"/>
    <dgm:cxn modelId="{240EDED4-6CB5-4601-B018-C97788FB7BFB}" type="presOf" srcId="{7B245A7E-136D-413B-8FDC-E2AC14AB8505}" destId="{C1044713-FDBD-4A0F-8A47-86B1DD01BF3A}" srcOrd="0" destOrd="0" presId="urn:microsoft.com/office/officeart/2005/8/layout/radial1"/>
    <dgm:cxn modelId="{5221ACA7-0CBF-4065-B502-EC9041F75824}" type="presOf" srcId="{AF3A86FE-ADA8-4ED3-B149-079744FEB69E}" destId="{8290ABAF-E3FA-42FC-B5BB-608824041460}" srcOrd="0" destOrd="0" presId="urn:microsoft.com/office/officeart/2005/8/layout/radial1"/>
    <dgm:cxn modelId="{ED481C6A-2757-472C-868E-A6795B0EDBF8}" type="presOf" srcId="{04BD380D-9B2F-421B-9C1D-78CA1FD7151F}" destId="{6A710420-4660-4BC3-B757-87F302F285C2}" srcOrd="1" destOrd="0" presId="urn:microsoft.com/office/officeart/2005/8/layout/radial1"/>
    <dgm:cxn modelId="{115F696C-1F3D-4962-BD12-31429E91B789}" type="presOf" srcId="{BAC79FB3-D259-4C3C-9747-E34C974CE699}" destId="{E05E6631-00E8-4C08-B7B4-F4A57E7D7AA5}" srcOrd="0" destOrd="0" presId="urn:microsoft.com/office/officeart/2005/8/layout/radial1"/>
    <dgm:cxn modelId="{0E296078-68A3-4A2A-A348-EDD5553B1EC3}" type="presOf" srcId="{DEB953B9-F521-4C5C-81B2-C79442AE7A22}" destId="{37DA5DD2-1786-44AB-8AB8-4CD4E4A21CDB}" srcOrd="0" destOrd="0" presId="urn:microsoft.com/office/officeart/2005/8/layout/radial1"/>
    <dgm:cxn modelId="{28C37273-7BA8-465D-AC4D-7CD76E9A1DD0}" type="presOf" srcId="{EC9E8237-D962-4740-B3B4-D68F2AB01B47}" destId="{BB357461-F7B5-4BB0-926E-44D7A91F41D5}" srcOrd="1" destOrd="0" presId="urn:microsoft.com/office/officeart/2005/8/layout/radial1"/>
    <dgm:cxn modelId="{E43CE87A-8E0D-4845-8908-F8CB7FF70ECC}" srcId="{CE1E5BBE-1B8E-4AA4-8AEF-EDFA1C350283}" destId="{DEB953B9-F521-4C5C-81B2-C79442AE7A22}" srcOrd="0" destOrd="0" parTransId="{D6D34F5D-4122-4B7F-AB6A-EB159DE1E9BD}" sibTransId="{502B9FC7-70A6-4CB4-8E0F-DC22A7607D46}"/>
    <dgm:cxn modelId="{215C6955-D26D-4F20-9F2B-C423AAB3F4A8}" type="presOf" srcId="{BAC79FB3-D259-4C3C-9747-E34C974CE699}" destId="{B1BA1C19-52C3-4AF7-96BB-F7DFD5B0EFFB}" srcOrd="1" destOrd="0" presId="urn:microsoft.com/office/officeart/2005/8/layout/radial1"/>
    <dgm:cxn modelId="{25AE6DE4-EE82-4D38-976C-D0C9EDDF6A0D}" type="presParOf" srcId="{868451AD-258C-496E-9EF6-62C0131E2B9D}" destId="{37DA5DD2-1786-44AB-8AB8-4CD4E4A21CDB}" srcOrd="0" destOrd="0" presId="urn:microsoft.com/office/officeart/2005/8/layout/radial1"/>
    <dgm:cxn modelId="{AB2CCD8A-1975-4F9F-AB82-912F5AE75EA2}" type="presParOf" srcId="{868451AD-258C-496E-9EF6-62C0131E2B9D}" destId="{AD4779A3-D747-4EED-B0D1-70E6F4C06388}" srcOrd="1" destOrd="0" presId="urn:microsoft.com/office/officeart/2005/8/layout/radial1"/>
    <dgm:cxn modelId="{47778522-27CD-44A0-B228-A1419B63F5C8}" type="presParOf" srcId="{AD4779A3-D747-4EED-B0D1-70E6F4C06388}" destId="{6A710420-4660-4BC3-B757-87F302F285C2}" srcOrd="0" destOrd="0" presId="urn:microsoft.com/office/officeart/2005/8/layout/radial1"/>
    <dgm:cxn modelId="{9413DD20-FC93-447B-9320-745B90FCB540}" type="presParOf" srcId="{868451AD-258C-496E-9EF6-62C0131E2B9D}" destId="{FE16A397-2FF4-4CDC-84B4-BD33CDD83E65}" srcOrd="2" destOrd="0" presId="urn:microsoft.com/office/officeart/2005/8/layout/radial1"/>
    <dgm:cxn modelId="{887B01DF-39DB-4AF6-9FB5-B8EB06D79873}" type="presParOf" srcId="{868451AD-258C-496E-9EF6-62C0131E2B9D}" destId="{E05E6631-00E8-4C08-B7B4-F4A57E7D7AA5}" srcOrd="3" destOrd="0" presId="urn:microsoft.com/office/officeart/2005/8/layout/radial1"/>
    <dgm:cxn modelId="{424192C5-68CA-4886-BCB2-04022F0F9E6C}" type="presParOf" srcId="{E05E6631-00E8-4C08-B7B4-F4A57E7D7AA5}" destId="{B1BA1C19-52C3-4AF7-96BB-F7DFD5B0EFFB}" srcOrd="0" destOrd="0" presId="urn:microsoft.com/office/officeart/2005/8/layout/radial1"/>
    <dgm:cxn modelId="{FECF0471-67C1-4EFF-837F-9D8DC8DBD82D}" type="presParOf" srcId="{868451AD-258C-496E-9EF6-62C0131E2B9D}" destId="{4119386E-0FB4-46B8-BC17-1D3169895F25}" srcOrd="4" destOrd="0" presId="urn:microsoft.com/office/officeart/2005/8/layout/radial1"/>
    <dgm:cxn modelId="{0342E2F9-4CEA-45E4-B046-37F76484A10E}" type="presParOf" srcId="{868451AD-258C-496E-9EF6-62C0131E2B9D}" destId="{BDEDAC09-9932-4BBE-A911-C8E846C70FDD}" srcOrd="5" destOrd="0" presId="urn:microsoft.com/office/officeart/2005/8/layout/radial1"/>
    <dgm:cxn modelId="{A65ED046-C206-4BDC-AA16-9A6BC171B72E}" type="presParOf" srcId="{BDEDAC09-9932-4BBE-A911-C8E846C70FDD}" destId="{BB357461-F7B5-4BB0-926E-44D7A91F41D5}" srcOrd="0" destOrd="0" presId="urn:microsoft.com/office/officeart/2005/8/layout/radial1"/>
    <dgm:cxn modelId="{700E6641-868C-4D96-A716-062EA7F40E1C}" type="presParOf" srcId="{868451AD-258C-496E-9EF6-62C0131E2B9D}" destId="{8290ABAF-E3FA-42FC-B5BB-608824041460}" srcOrd="6" destOrd="0" presId="urn:microsoft.com/office/officeart/2005/8/layout/radial1"/>
    <dgm:cxn modelId="{6DFADEB2-3B13-4F6D-A582-C2E2A2B0CDCC}" type="presParOf" srcId="{868451AD-258C-496E-9EF6-62C0131E2B9D}" destId="{C1044713-FDBD-4A0F-8A47-86B1DD01BF3A}" srcOrd="7" destOrd="0" presId="urn:microsoft.com/office/officeart/2005/8/layout/radial1"/>
    <dgm:cxn modelId="{5E282B17-C6DD-4868-9A1A-0783E0A0C2F9}" type="presParOf" srcId="{C1044713-FDBD-4A0F-8A47-86B1DD01BF3A}" destId="{3DFC02C3-8DB7-4E10-B202-CED91A4E77EA}" srcOrd="0" destOrd="0" presId="urn:microsoft.com/office/officeart/2005/8/layout/radial1"/>
    <dgm:cxn modelId="{5808C58E-B53F-431A-8D79-B4521BB3C05B}" type="presParOf" srcId="{868451AD-258C-496E-9EF6-62C0131E2B9D}" destId="{F82BF974-1680-4FE8-85A6-56500DBFD971}" srcOrd="8" destOrd="0" presId="urn:microsoft.com/office/officeart/2005/8/layout/radial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B8CD76-8073-4532-AB4F-DD043605CE3A}"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E3FEF2CB-A588-46EB-A79F-BCF1C55439FC}">
      <dgm:prSet phldrT="[Text]"/>
      <dgm:spPr/>
      <dgm:t>
        <a:bodyPr/>
        <a:lstStyle/>
        <a:p>
          <a:r>
            <a:rPr lang="en-GB" dirty="0" smtClean="0"/>
            <a:t>Quadrant 1 – Why do customers complain in the first place?</a:t>
          </a:r>
          <a:endParaRPr lang="en-GB" dirty="0"/>
        </a:p>
      </dgm:t>
    </dgm:pt>
    <dgm:pt modelId="{FC0549DB-C20B-49AF-BB24-81620C639FEB}" type="parTrans" cxnId="{D8606940-23FB-4E5B-9096-1B4953779082}">
      <dgm:prSet/>
      <dgm:spPr/>
      <dgm:t>
        <a:bodyPr/>
        <a:lstStyle/>
        <a:p>
          <a:endParaRPr lang="en-GB"/>
        </a:p>
      </dgm:t>
    </dgm:pt>
    <dgm:pt modelId="{6F960D9D-5212-42F2-A864-A7A4CABA3498}" type="sibTrans" cxnId="{D8606940-23FB-4E5B-9096-1B4953779082}">
      <dgm:prSet/>
      <dgm:spPr/>
      <dgm:t>
        <a:bodyPr/>
        <a:lstStyle/>
        <a:p>
          <a:endParaRPr lang="en-GB"/>
        </a:p>
      </dgm:t>
    </dgm:pt>
    <dgm:pt modelId="{1A4F85E2-D46A-4702-9ECA-ED96A944B1AC}">
      <dgm:prSet phldrT="[Text]"/>
      <dgm:spPr/>
      <dgm:t>
        <a:bodyPr/>
        <a:lstStyle/>
        <a:p>
          <a:r>
            <a:rPr lang="en-GB" dirty="0" smtClean="0"/>
            <a:t>Quadrant 2 – How long will online complainers hold a grudge against the company?</a:t>
          </a:r>
          <a:endParaRPr lang="en-GB" dirty="0"/>
        </a:p>
      </dgm:t>
    </dgm:pt>
    <dgm:pt modelId="{7C2D5BA2-559D-4FED-9CDF-57F0EE3A27BB}" type="parTrans" cxnId="{29F69F96-B213-4297-878E-EBB9FDCB124C}">
      <dgm:prSet/>
      <dgm:spPr/>
      <dgm:t>
        <a:bodyPr/>
        <a:lstStyle/>
        <a:p>
          <a:endParaRPr lang="en-GB"/>
        </a:p>
      </dgm:t>
    </dgm:pt>
    <dgm:pt modelId="{0127DEBE-CA31-40E2-92C9-AFA43036E1F2}" type="sibTrans" cxnId="{29F69F96-B213-4297-878E-EBB9FDCB124C}">
      <dgm:prSet/>
      <dgm:spPr/>
      <dgm:t>
        <a:bodyPr/>
        <a:lstStyle/>
        <a:p>
          <a:endParaRPr lang="en-GB"/>
        </a:p>
      </dgm:t>
    </dgm:pt>
    <dgm:pt modelId="{2C152730-6156-48D2-BC0C-0E32FF3FB68E}">
      <dgm:prSet phldrT="[Text]"/>
      <dgm:spPr/>
      <dgm:t>
        <a:bodyPr/>
        <a:lstStyle/>
        <a:p>
          <a:r>
            <a:rPr lang="en-GB" dirty="0" smtClean="0"/>
            <a:t>Quadrant 3 – How can a company prevent online public complaining?</a:t>
          </a:r>
          <a:endParaRPr lang="en-GB" dirty="0"/>
        </a:p>
      </dgm:t>
    </dgm:pt>
    <dgm:pt modelId="{E63BDF1B-DC71-4CC8-A915-1309138254AF}" type="parTrans" cxnId="{7295D37B-4C69-4290-A8B0-068D7408D439}">
      <dgm:prSet/>
      <dgm:spPr/>
      <dgm:t>
        <a:bodyPr/>
        <a:lstStyle/>
        <a:p>
          <a:endParaRPr lang="en-GB"/>
        </a:p>
      </dgm:t>
    </dgm:pt>
    <dgm:pt modelId="{6E12B808-7829-43CF-AD04-B9D7431482F3}" type="sibTrans" cxnId="{7295D37B-4C69-4290-A8B0-068D7408D439}">
      <dgm:prSet/>
      <dgm:spPr/>
      <dgm:t>
        <a:bodyPr/>
        <a:lstStyle/>
        <a:p>
          <a:endParaRPr lang="en-GB"/>
        </a:p>
      </dgm:t>
    </dgm:pt>
    <dgm:pt modelId="{0FE8C921-D33D-4917-8645-1502E0308B6F}">
      <dgm:prSet phldrT="[Text]"/>
      <dgm:spPr/>
      <dgm:t>
        <a:bodyPr/>
        <a:lstStyle/>
        <a:p>
          <a:r>
            <a:rPr lang="en-GB" dirty="0" smtClean="0"/>
            <a:t>Quadrant 4 – How should a company respond to an online complaint?</a:t>
          </a:r>
          <a:endParaRPr lang="en-GB" dirty="0"/>
        </a:p>
      </dgm:t>
    </dgm:pt>
    <dgm:pt modelId="{0E61DBE3-51F8-4082-82F9-3B1AC770B166}" type="parTrans" cxnId="{4393D23B-FA97-4744-A329-B43A94D8D373}">
      <dgm:prSet/>
      <dgm:spPr/>
      <dgm:t>
        <a:bodyPr/>
        <a:lstStyle/>
        <a:p>
          <a:endParaRPr lang="en-GB"/>
        </a:p>
      </dgm:t>
    </dgm:pt>
    <dgm:pt modelId="{C0A61A78-0605-4B28-8D7C-CED118A048E6}" type="sibTrans" cxnId="{4393D23B-FA97-4744-A329-B43A94D8D373}">
      <dgm:prSet/>
      <dgm:spPr/>
      <dgm:t>
        <a:bodyPr/>
        <a:lstStyle/>
        <a:p>
          <a:endParaRPr lang="en-GB"/>
        </a:p>
      </dgm:t>
    </dgm:pt>
    <dgm:pt modelId="{7712C411-695A-41BF-A690-DC599E702320}" type="pres">
      <dgm:prSet presAssocID="{EBB8CD76-8073-4532-AB4F-DD043605CE3A}" presName="matrix" presStyleCnt="0">
        <dgm:presLayoutVars>
          <dgm:chMax val="1"/>
          <dgm:dir/>
          <dgm:resizeHandles val="exact"/>
        </dgm:presLayoutVars>
      </dgm:prSet>
      <dgm:spPr/>
    </dgm:pt>
    <dgm:pt modelId="{2D64D3CB-3806-46C4-B3E1-39D116FAD202}" type="pres">
      <dgm:prSet presAssocID="{EBB8CD76-8073-4532-AB4F-DD043605CE3A}" presName="diamond" presStyleLbl="bgShp" presStyleIdx="0" presStyleCnt="1"/>
      <dgm:spPr/>
    </dgm:pt>
    <dgm:pt modelId="{13C413E8-8114-4243-BA22-4CC58EF014E4}" type="pres">
      <dgm:prSet presAssocID="{EBB8CD76-8073-4532-AB4F-DD043605CE3A}" presName="quad1" presStyleLbl="node1" presStyleIdx="0" presStyleCnt="4">
        <dgm:presLayoutVars>
          <dgm:chMax val="0"/>
          <dgm:chPref val="0"/>
          <dgm:bulletEnabled val="1"/>
        </dgm:presLayoutVars>
      </dgm:prSet>
      <dgm:spPr/>
      <dgm:t>
        <a:bodyPr/>
        <a:lstStyle/>
        <a:p>
          <a:endParaRPr lang="en-GB"/>
        </a:p>
      </dgm:t>
    </dgm:pt>
    <dgm:pt modelId="{EED86797-8141-46FB-B155-0175381BDE4D}" type="pres">
      <dgm:prSet presAssocID="{EBB8CD76-8073-4532-AB4F-DD043605CE3A}" presName="quad2" presStyleLbl="node1" presStyleIdx="1" presStyleCnt="4">
        <dgm:presLayoutVars>
          <dgm:chMax val="0"/>
          <dgm:chPref val="0"/>
          <dgm:bulletEnabled val="1"/>
        </dgm:presLayoutVars>
      </dgm:prSet>
      <dgm:spPr/>
    </dgm:pt>
    <dgm:pt modelId="{10FEB7EE-1DC9-4045-99D9-F48119EB38FE}" type="pres">
      <dgm:prSet presAssocID="{EBB8CD76-8073-4532-AB4F-DD043605CE3A}" presName="quad3" presStyleLbl="node1" presStyleIdx="2" presStyleCnt="4">
        <dgm:presLayoutVars>
          <dgm:chMax val="0"/>
          <dgm:chPref val="0"/>
          <dgm:bulletEnabled val="1"/>
        </dgm:presLayoutVars>
      </dgm:prSet>
      <dgm:spPr/>
    </dgm:pt>
    <dgm:pt modelId="{48D90CFB-AF8D-4A12-95BE-B16D0BC141A4}" type="pres">
      <dgm:prSet presAssocID="{EBB8CD76-8073-4532-AB4F-DD043605CE3A}" presName="quad4" presStyleLbl="node1" presStyleIdx="3" presStyleCnt="4">
        <dgm:presLayoutVars>
          <dgm:chMax val="0"/>
          <dgm:chPref val="0"/>
          <dgm:bulletEnabled val="1"/>
        </dgm:presLayoutVars>
      </dgm:prSet>
      <dgm:spPr/>
      <dgm:t>
        <a:bodyPr/>
        <a:lstStyle/>
        <a:p>
          <a:endParaRPr lang="en-GB"/>
        </a:p>
      </dgm:t>
    </dgm:pt>
  </dgm:ptLst>
  <dgm:cxnLst>
    <dgm:cxn modelId="{7295D37B-4C69-4290-A8B0-068D7408D439}" srcId="{EBB8CD76-8073-4532-AB4F-DD043605CE3A}" destId="{2C152730-6156-48D2-BC0C-0E32FF3FB68E}" srcOrd="2" destOrd="0" parTransId="{E63BDF1B-DC71-4CC8-A915-1309138254AF}" sibTransId="{6E12B808-7829-43CF-AD04-B9D7431482F3}"/>
    <dgm:cxn modelId="{4393D23B-FA97-4744-A329-B43A94D8D373}" srcId="{EBB8CD76-8073-4532-AB4F-DD043605CE3A}" destId="{0FE8C921-D33D-4917-8645-1502E0308B6F}" srcOrd="3" destOrd="0" parTransId="{0E61DBE3-51F8-4082-82F9-3B1AC770B166}" sibTransId="{C0A61A78-0605-4B28-8D7C-CED118A048E6}"/>
    <dgm:cxn modelId="{A4149719-8FD0-42DA-B9C4-22AF63560698}" type="presOf" srcId="{E3FEF2CB-A588-46EB-A79F-BCF1C55439FC}" destId="{13C413E8-8114-4243-BA22-4CC58EF014E4}" srcOrd="0" destOrd="0" presId="urn:microsoft.com/office/officeart/2005/8/layout/matrix3"/>
    <dgm:cxn modelId="{CF2699AD-F3CE-49E1-BE6F-65219FE3D992}" type="presOf" srcId="{0FE8C921-D33D-4917-8645-1502E0308B6F}" destId="{48D90CFB-AF8D-4A12-95BE-B16D0BC141A4}" srcOrd="0" destOrd="0" presId="urn:microsoft.com/office/officeart/2005/8/layout/matrix3"/>
    <dgm:cxn modelId="{D8606940-23FB-4E5B-9096-1B4953779082}" srcId="{EBB8CD76-8073-4532-AB4F-DD043605CE3A}" destId="{E3FEF2CB-A588-46EB-A79F-BCF1C55439FC}" srcOrd="0" destOrd="0" parTransId="{FC0549DB-C20B-49AF-BB24-81620C639FEB}" sibTransId="{6F960D9D-5212-42F2-A864-A7A4CABA3498}"/>
    <dgm:cxn modelId="{F6016DA6-376C-4D4E-AA05-64E00D16E4CF}" type="presOf" srcId="{EBB8CD76-8073-4532-AB4F-DD043605CE3A}" destId="{7712C411-695A-41BF-A690-DC599E702320}" srcOrd="0" destOrd="0" presId="urn:microsoft.com/office/officeart/2005/8/layout/matrix3"/>
    <dgm:cxn modelId="{29F69F96-B213-4297-878E-EBB9FDCB124C}" srcId="{EBB8CD76-8073-4532-AB4F-DD043605CE3A}" destId="{1A4F85E2-D46A-4702-9ECA-ED96A944B1AC}" srcOrd="1" destOrd="0" parTransId="{7C2D5BA2-559D-4FED-9CDF-57F0EE3A27BB}" sibTransId="{0127DEBE-CA31-40E2-92C9-AFA43036E1F2}"/>
    <dgm:cxn modelId="{98292663-CB57-4DAB-A1B0-A62DE252832B}" type="presOf" srcId="{2C152730-6156-48D2-BC0C-0E32FF3FB68E}" destId="{10FEB7EE-1DC9-4045-99D9-F48119EB38FE}" srcOrd="0" destOrd="0" presId="urn:microsoft.com/office/officeart/2005/8/layout/matrix3"/>
    <dgm:cxn modelId="{E0456B74-F531-4B9F-A183-AEE1CC951555}" type="presOf" srcId="{1A4F85E2-D46A-4702-9ECA-ED96A944B1AC}" destId="{EED86797-8141-46FB-B155-0175381BDE4D}" srcOrd="0" destOrd="0" presId="urn:microsoft.com/office/officeart/2005/8/layout/matrix3"/>
    <dgm:cxn modelId="{B58634E6-BB69-4C7E-9B51-2F4B69EAC7BF}" type="presParOf" srcId="{7712C411-695A-41BF-A690-DC599E702320}" destId="{2D64D3CB-3806-46C4-B3E1-39D116FAD202}" srcOrd="0" destOrd="0" presId="urn:microsoft.com/office/officeart/2005/8/layout/matrix3"/>
    <dgm:cxn modelId="{612526DC-CD8D-4621-9548-ABFF84F5DF78}" type="presParOf" srcId="{7712C411-695A-41BF-A690-DC599E702320}" destId="{13C413E8-8114-4243-BA22-4CC58EF014E4}" srcOrd="1" destOrd="0" presId="urn:microsoft.com/office/officeart/2005/8/layout/matrix3"/>
    <dgm:cxn modelId="{0034C642-B519-42BE-A6FF-409416B2A3F4}" type="presParOf" srcId="{7712C411-695A-41BF-A690-DC599E702320}" destId="{EED86797-8141-46FB-B155-0175381BDE4D}" srcOrd="2" destOrd="0" presId="urn:microsoft.com/office/officeart/2005/8/layout/matrix3"/>
    <dgm:cxn modelId="{6CF94AC9-B086-4036-8128-3410A53E06A8}" type="presParOf" srcId="{7712C411-695A-41BF-A690-DC599E702320}" destId="{10FEB7EE-1DC9-4045-99D9-F48119EB38FE}" srcOrd="3" destOrd="0" presId="urn:microsoft.com/office/officeart/2005/8/layout/matrix3"/>
    <dgm:cxn modelId="{88C0B75F-2F97-4207-A964-EDA9959EDAA3}" type="presParOf" srcId="{7712C411-695A-41BF-A690-DC599E702320}" destId="{48D90CFB-AF8D-4A12-95BE-B16D0BC141A4}" srcOrd="4" destOrd="0" presId="urn:microsoft.com/office/officeart/2005/8/layout/matrix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7DA5DD2-1786-44AB-8AB8-4CD4E4A21CDB}">
      <dsp:nvSpPr>
        <dsp:cNvPr id="0" name=""/>
        <dsp:cNvSpPr/>
      </dsp:nvSpPr>
      <dsp:spPr>
        <a:xfrm>
          <a:off x="3251839" y="2338047"/>
          <a:ext cx="1777240" cy="177724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en-GB" sz="2100" kern="1200" dirty="0" smtClean="0"/>
            <a:t>Complaints</a:t>
          </a:r>
          <a:endParaRPr lang="en-GB" sz="2100" kern="1200" dirty="0"/>
        </a:p>
      </dsp:txBody>
      <dsp:txXfrm>
        <a:off x="3251839" y="2338047"/>
        <a:ext cx="1777240" cy="1777240"/>
      </dsp:txXfrm>
    </dsp:sp>
    <dsp:sp modelId="{AD4779A3-D747-4EED-B0D1-70E6F4C06388}">
      <dsp:nvSpPr>
        <dsp:cNvPr id="0" name=""/>
        <dsp:cNvSpPr/>
      </dsp:nvSpPr>
      <dsp:spPr>
        <a:xfrm rot="16200000">
          <a:off x="3872014" y="2050286"/>
          <a:ext cx="536890" cy="38631"/>
        </a:xfrm>
        <a:custGeom>
          <a:avLst/>
          <a:gdLst/>
          <a:ahLst/>
          <a:cxnLst/>
          <a:rect l="0" t="0" r="0" b="0"/>
          <a:pathLst>
            <a:path>
              <a:moveTo>
                <a:pt x="0" y="19315"/>
              </a:moveTo>
              <a:lnTo>
                <a:pt x="536890" y="1931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6200000">
        <a:off x="4127037" y="2056180"/>
        <a:ext cx="26844" cy="26844"/>
      </dsp:txXfrm>
    </dsp:sp>
    <dsp:sp modelId="{FE16A397-2FF4-4CDC-84B4-BD33CDD83E65}">
      <dsp:nvSpPr>
        <dsp:cNvPr id="0" name=""/>
        <dsp:cNvSpPr/>
      </dsp:nvSpPr>
      <dsp:spPr>
        <a:xfrm>
          <a:off x="3251839" y="23917"/>
          <a:ext cx="1777240" cy="177724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Increase customer loyalty</a:t>
          </a:r>
          <a:endParaRPr lang="en-GB" sz="2000" kern="1200" dirty="0"/>
        </a:p>
      </dsp:txBody>
      <dsp:txXfrm>
        <a:off x="3251839" y="23917"/>
        <a:ext cx="1777240" cy="1777240"/>
      </dsp:txXfrm>
    </dsp:sp>
    <dsp:sp modelId="{E05E6631-00E8-4C08-B7B4-F4A57E7D7AA5}">
      <dsp:nvSpPr>
        <dsp:cNvPr id="0" name=""/>
        <dsp:cNvSpPr/>
      </dsp:nvSpPr>
      <dsp:spPr>
        <a:xfrm>
          <a:off x="5029080" y="3207352"/>
          <a:ext cx="536890" cy="38631"/>
        </a:xfrm>
        <a:custGeom>
          <a:avLst/>
          <a:gdLst/>
          <a:ahLst/>
          <a:cxnLst/>
          <a:rect l="0" t="0" r="0" b="0"/>
          <a:pathLst>
            <a:path>
              <a:moveTo>
                <a:pt x="0" y="19315"/>
              </a:moveTo>
              <a:lnTo>
                <a:pt x="536890" y="1931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284103" y="3213245"/>
        <a:ext cx="26844" cy="26844"/>
      </dsp:txXfrm>
    </dsp:sp>
    <dsp:sp modelId="{4119386E-0FB4-46B8-BC17-1D3169895F25}">
      <dsp:nvSpPr>
        <dsp:cNvPr id="0" name=""/>
        <dsp:cNvSpPr/>
      </dsp:nvSpPr>
      <dsp:spPr>
        <a:xfrm>
          <a:off x="5565970" y="2338047"/>
          <a:ext cx="1777240" cy="177724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GB" sz="2200" kern="1200" dirty="0" smtClean="0"/>
            <a:t>Resolve customer complaints</a:t>
          </a:r>
          <a:endParaRPr lang="en-GB" sz="2200" kern="1200" dirty="0"/>
        </a:p>
      </dsp:txBody>
      <dsp:txXfrm>
        <a:off x="5565970" y="2338047"/>
        <a:ext cx="1777240" cy="1777240"/>
      </dsp:txXfrm>
    </dsp:sp>
    <dsp:sp modelId="{BDEDAC09-9932-4BBE-A911-C8E846C70FDD}">
      <dsp:nvSpPr>
        <dsp:cNvPr id="0" name=""/>
        <dsp:cNvSpPr/>
      </dsp:nvSpPr>
      <dsp:spPr>
        <a:xfrm rot="5400000">
          <a:off x="3872014" y="4364417"/>
          <a:ext cx="536890" cy="38631"/>
        </a:xfrm>
        <a:custGeom>
          <a:avLst/>
          <a:gdLst/>
          <a:ahLst/>
          <a:cxnLst/>
          <a:rect l="0" t="0" r="0" b="0"/>
          <a:pathLst>
            <a:path>
              <a:moveTo>
                <a:pt x="0" y="19315"/>
              </a:moveTo>
              <a:lnTo>
                <a:pt x="536890" y="1931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5400000">
        <a:off x="4127037" y="4370311"/>
        <a:ext cx="26844" cy="26844"/>
      </dsp:txXfrm>
    </dsp:sp>
    <dsp:sp modelId="{8290ABAF-E3FA-42FC-B5BB-608824041460}">
      <dsp:nvSpPr>
        <dsp:cNvPr id="0" name=""/>
        <dsp:cNvSpPr/>
      </dsp:nvSpPr>
      <dsp:spPr>
        <a:xfrm>
          <a:off x="3251839" y="4652178"/>
          <a:ext cx="1777240" cy="177724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Increase </a:t>
          </a:r>
          <a:r>
            <a:rPr lang="en-GB" sz="2000" kern="1200" dirty="0" smtClean="0"/>
            <a:t>product/</a:t>
          </a:r>
        </a:p>
        <a:p>
          <a:pPr lvl="0" algn="ctr" defTabSz="889000">
            <a:lnSpc>
              <a:spcPct val="90000"/>
            </a:lnSpc>
            <a:spcBef>
              <a:spcPct val="0"/>
            </a:spcBef>
            <a:spcAft>
              <a:spcPct val="35000"/>
            </a:spcAft>
          </a:pPr>
          <a:r>
            <a:rPr lang="en-GB" sz="2000" kern="1200" dirty="0" smtClean="0"/>
            <a:t>service </a:t>
          </a:r>
          <a:r>
            <a:rPr lang="en-GB" sz="2000" kern="1200" dirty="0" smtClean="0"/>
            <a:t>quality</a:t>
          </a:r>
          <a:endParaRPr lang="en-GB" sz="2000" kern="1200" dirty="0"/>
        </a:p>
      </dsp:txBody>
      <dsp:txXfrm>
        <a:off x="3251839" y="4652178"/>
        <a:ext cx="1777240" cy="1777240"/>
      </dsp:txXfrm>
    </dsp:sp>
    <dsp:sp modelId="{C1044713-FDBD-4A0F-8A47-86B1DD01BF3A}">
      <dsp:nvSpPr>
        <dsp:cNvPr id="0" name=""/>
        <dsp:cNvSpPr/>
      </dsp:nvSpPr>
      <dsp:spPr>
        <a:xfrm rot="10800000">
          <a:off x="2714949" y="3207352"/>
          <a:ext cx="536890" cy="38631"/>
        </a:xfrm>
        <a:custGeom>
          <a:avLst/>
          <a:gdLst/>
          <a:ahLst/>
          <a:cxnLst/>
          <a:rect l="0" t="0" r="0" b="0"/>
          <a:pathLst>
            <a:path>
              <a:moveTo>
                <a:pt x="0" y="19315"/>
              </a:moveTo>
              <a:lnTo>
                <a:pt x="536890" y="1931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969972" y="3213245"/>
        <a:ext cx="26844" cy="26844"/>
      </dsp:txXfrm>
    </dsp:sp>
    <dsp:sp modelId="{F82BF974-1680-4FE8-85A6-56500DBFD971}">
      <dsp:nvSpPr>
        <dsp:cNvPr id="0" name=""/>
        <dsp:cNvSpPr/>
      </dsp:nvSpPr>
      <dsp:spPr>
        <a:xfrm>
          <a:off x="937709" y="2338047"/>
          <a:ext cx="1777240" cy="177724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Min/max customer satisfaction/</a:t>
          </a:r>
          <a:r>
            <a:rPr lang="en-GB" sz="2000" kern="1200" dirty="0" err="1" smtClean="0"/>
            <a:t>dis</a:t>
          </a:r>
          <a:r>
            <a:rPr lang="en-GB" sz="2000" kern="1200" dirty="0" smtClean="0"/>
            <a:t>-satisfaction</a:t>
          </a:r>
          <a:endParaRPr lang="en-GB" sz="2000" kern="1200" dirty="0"/>
        </a:p>
      </dsp:txBody>
      <dsp:txXfrm>
        <a:off x="937709" y="2338047"/>
        <a:ext cx="1777240" cy="1777240"/>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D64D3CB-3806-46C4-B3E1-39D116FAD202}">
      <dsp:nvSpPr>
        <dsp:cNvPr id="0" name=""/>
        <dsp:cNvSpPr/>
      </dsp:nvSpPr>
      <dsp:spPr>
        <a:xfrm>
          <a:off x="1828800" y="0"/>
          <a:ext cx="4114800" cy="41148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C413E8-8114-4243-BA22-4CC58EF014E4}">
      <dsp:nvSpPr>
        <dsp:cNvPr id="0" name=""/>
        <dsp:cNvSpPr/>
      </dsp:nvSpPr>
      <dsp:spPr>
        <a:xfrm>
          <a:off x="2219706" y="390906"/>
          <a:ext cx="1604772" cy="160477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Quadrant 1 – Why do customers complain in the first place?</a:t>
          </a:r>
          <a:endParaRPr lang="en-GB" sz="1500" kern="1200" dirty="0"/>
        </a:p>
      </dsp:txBody>
      <dsp:txXfrm>
        <a:off x="2219706" y="390906"/>
        <a:ext cx="1604772" cy="1604772"/>
      </dsp:txXfrm>
    </dsp:sp>
    <dsp:sp modelId="{EED86797-8141-46FB-B155-0175381BDE4D}">
      <dsp:nvSpPr>
        <dsp:cNvPr id="0" name=""/>
        <dsp:cNvSpPr/>
      </dsp:nvSpPr>
      <dsp:spPr>
        <a:xfrm>
          <a:off x="3947922" y="390906"/>
          <a:ext cx="1604772" cy="160477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Quadrant 2 – How long will online complainers hold a grudge against the company?</a:t>
          </a:r>
          <a:endParaRPr lang="en-GB" sz="1500" kern="1200" dirty="0"/>
        </a:p>
      </dsp:txBody>
      <dsp:txXfrm>
        <a:off x="3947922" y="390906"/>
        <a:ext cx="1604772" cy="1604772"/>
      </dsp:txXfrm>
    </dsp:sp>
    <dsp:sp modelId="{10FEB7EE-1DC9-4045-99D9-F48119EB38FE}">
      <dsp:nvSpPr>
        <dsp:cNvPr id="0" name=""/>
        <dsp:cNvSpPr/>
      </dsp:nvSpPr>
      <dsp:spPr>
        <a:xfrm>
          <a:off x="2219706" y="2119122"/>
          <a:ext cx="1604772" cy="160477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Quadrant 3 – How can a company prevent online public complaining?</a:t>
          </a:r>
          <a:endParaRPr lang="en-GB" sz="1500" kern="1200" dirty="0"/>
        </a:p>
      </dsp:txBody>
      <dsp:txXfrm>
        <a:off x="2219706" y="2119122"/>
        <a:ext cx="1604772" cy="1604772"/>
      </dsp:txXfrm>
    </dsp:sp>
    <dsp:sp modelId="{48D90CFB-AF8D-4A12-95BE-B16D0BC141A4}">
      <dsp:nvSpPr>
        <dsp:cNvPr id="0" name=""/>
        <dsp:cNvSpPr/>
      </dsp:nvSpPr>
      <dsp:spPr>
        <a:xfrm>
          <a:off x="3947922" y="2119122"/>
          <a:ext cx="1604772" cy="160477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Quadrant 4 – How should a company respond to an online complaint?</a:t>
          </a:r>
          <a:endParaRPr lang="en-GB" sz="1500" kern="1200" dirty="0"/>
        </a:p>
      </dsp:txBody>
      <dsp:txXfrm>
        <a:off x="3947922" y="2119122"/>
        <a:ext cx="1604772" cy="1604772"/>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6FCF77-011C-4440-AAD8-E54367E7DB68}" type="datetimeFigureOut">
              <a:rPr lang="en-GB" smtClean="0"/>
              <a:pPr/>
              <a:t>09/11/2011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B6E100-79FA-407E-BD8A-49800108B0A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inc.com/topic/Twitter+Inc."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www.inc.com/topic/Yelp!+Inc." TargetMode="External"/><Relationship Id="rId4" Type="http://schemas.openxmlformats.org/officeDocument/2006/relationships/hyperlink" Target="http://www.inc.com/topic/Facebook+Inc."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en.wikipedia.org/wiki/Public_relations" TargetMode="External"/><Relationship Id="rId3" Type="http://schemas.openxmlformats.org/officeDocument/2006/relationships/hyperlink" Target="http://en.wikipedia.org/wiki/Chicago_O%27Hare" TargetMode="External"/><Relationship Id="rId7" Type="http://schemas.openxmlformats.org/officeDocument/2006/relationships/hyperlink" Target="http://en.wikipedia.org/wiki/Fox_News"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en.wikipedia.org/wiki/Taylor_Guitars" TargetMode="External"/><Relationship Id="rId11" Type="http://schemas.openxmlformats.org/officeDocument/2006/relationships/hyperlink" Target="#cite_note-guar20090723-9"/><Relationship Id="rId5" Type="http://schemas.openxmlformats.org/officeDocument/2006/relationships/hyperlink" Target="http://en.wikipedia.org/wiki/Omaha,_Nebraska" TargetMode="External"/><Relationship Id="rId10" Type="http://schemas.openxmlformats.org/officeDocument/2006/relationships/hyperlink" Target="#cite_note-tel20090723-5"/><Relationship Id="rId4" Type="http://schemas.openxmlformats.org/officeDocument/2006/relationships/hyperlink" Target="http://en.wikipedia.org/wiki/Halifax_Regional_Municipality" TargetMode="External"/><Relationship Id="rId9" Type="http://schemas.openxmlformats.org/officeDocument/2006/relationships/hyperlink" Target="#cite_note-CNN-0"/></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Companies that ignore their best and most strategic customers – particularly in times of crisis or after situations where issues occur – will pay the price. Companies expect loyal customers to behave in the most favourable ways, such as increasing their purchases, recommending products and services to others, and resisting competitive offerings. Loyal customers will in fact do all of these things. But what happens when something goes wrong?  Today’s environment of online forums and other social media outlets allow for customers to publicly express their opinion, and more often than not the experiences they choose to share are the negative ones.</a:t>
            </a:r>
          </a:p>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 IMPROVE</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7</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Although customer satisfaction has been identified as a key component of </a:t>
            </a:r>
            <a:r>
              <a:rPr lang="en-GB" dirty="0" smtClean="0"/>
              <a:t>e-Complaints, </a:t>
            </a:r>
            <a:r>
              <a:rPr lang="en-GB" dirty="0" smtClean="0"/>
              <a:t>the question of how to</a:t>
            </a:r>
          </a:p>
          <a:p>
            <a:r>
              <a:rPr lang="en-GB" dirty="0" smtClean="0"/>
              <a:t>minimize online customer dissatisfaction has not been received much attention. As with any transaction, online </a:t>
            </a:r>
            <a:r>
              <a:rPr lang="en-GB" sz="1200" kern="1200" baseline="0" dirty="0" smtClean="0">
                <a:solidFill>
                  <a:schemeClr val="tx1"/>
                </a:solidFill>
                <a:latin typeface="+mn-lt"/>
                <a:ea typeface="+mn-ea"/>
                <a:cs typeface="+mn-cs"/>
              </a:rPr>
              <a:t>customer satisfaction/dissatisfaction is largely determined by how much the customer’s expectations differ from the product’s or service’s actual performance - what traditional marketers refer to as the degree of disparity resulting from a customer’s disconfirmation of expectations . </a:t>
            </a:r>
            <a:r>
              <a:rPr lang="en-GB" sz="1200" kern="1200" baseline="0" dirty="0" smtClean="0">
                <a:solidFill>
                  <a:schemeClr val="tx1"/>
                </a:solidFill>
                <a:latin typeface="+mn-lt"/>
                <a:ea typeface="+mn-ea"/>
                <a:cs typeface="+mn-cs"/>
              </a:rPr>
              <a:t>According to the proposed model of online customer complaining </a:t>
            </a:r>
            <a:r>
              <a:rPr lang="en-GB" sz="1200" kern="1200" baseline="0" dirty="0" err="1" smtClean="0">
                <a:solidFill>
                  <a:schemeClr val="tx1"/>
                </a:solidFill>
                <a:latin typeface="+mn-lt"/>
                <a:ea typeface="+mn-ea"/>
                <a:cs typeface="+mn-cs"/>
              </a:rPr>
              <a:t>behavior</a:t>
            </a:r>
            <a:r>
              <a:rPr lang="en-GB" sz="1200" kern="1200" baseline="0" dirty="0" smtClean="0">
                <a:solidFill>
                  <a:schemeClr val="tx1"/>
                </a:solidFill>
                <a:latin typeface="+mn-lt"/>
                <a:ea typeface="+mn-ea"/>
                <a:cs typeface="+mn-cs"/>
              </a:rPr>
              <a:t>, online </a:t>
            </a:r>
            <a:r>
              <a:rPr lang="en-GB" sz="1200" kern="1200" baseline="0" dirty="0" smtClean="0">
                <a:solidFill>
                  <a:schemeClr val="tx1"/>
                </a:solidFill>
                <a:latin typeface="+mn-lt"/>
                <a:ea typeface="+mn-ea"/>
                <a:cs typeface="+mn-cs"/>
              </a:rPr>
              <a:t>customer dissatisfaction results from unmet expectations about a product, technology</a:t>
            </a:r>
          </a:p>
          <a:p>
            <a:r>
              <a:rPr lang="en-GB" sz="1200" kern="1200" baseline="0" dirty="0" smtClean="0">
                <a:solidFill>
                  <a:schemeClr val="tx1"/>
                </a:solidFill>
                <a:latin typeface="+mn-lt"/>
                <a:ea typeface="+mn-ea"/>
                <a:cs typeface="+mn-cs"/>
              </a:rPr>
              <a:t>issue; and/or Web assessment factors, which include information content, customized product information, convenient after sales support, privacy issues, fast and accurate delivery, etc. Similarly, according to customer metrics by online customer satisfaction primarily depends on lead-time, delivery speed, product or service introduction, and convenience.</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A previous report stressed that a firm’s successful complaint management requires that a Quality Assurance (QA) department provides rapid feedback in order to improve a customer’s overall perception of product and service quality. Another study also described how online service quality is generated from feedback mechanisms that serve as intermediaries for Web-based information markets - in other words, how online product or service quality is used to evaluate online businesses. For example, customers can use online feedback systems to share their evaluations of product/service quality, including online transactions. In its most simple form, these systems result in increased sales when product or service quality is reported as satisfactory or better, and decreased sales when customer complaints persist.</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10</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“E-loyalty” has been receiving more attention recently.  According to, the Internet is a potentially powerful tool for strengthening relationships between firms and their customers. A previous study also argued that today’s online customers exhibit a clear proclivity toward loyalty, which can be reinforced by the proper use of Web technology. Another study stated that establishing effective relationships results in greater customer loyalty and improved data on customer usage. Studies by encouraged the use of complaints to improve communication channels between buyers and sellers in general, and as a specific means of turning dissatisfied customers into loyal repeat customers.</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baseline="0" dirty="0" smtClean="0">
                <a:solidFill>
                  <a:schemeClr val="tx1"/>
                </a:solidFill>
                <a:latin typeface="+mn-lt"/>
                <a:ea typeface="+mn-ea"/>
                <a:cs typeface="+mn-cs"/>
              </a:rPr>
              <a:t>As indicated in Figure 1, the proper management of online complaints has a direct effect on customer retention. Complaint management refers to the strategies used to resolve disputes and to improve ineffective products or services in order to establish a firm’s reliability in the eyes of customers. Complaint data is a key component in the process of problem correction and increased performance. Online customers may file complaints </a:t>
            </a:r>
          </a:p>
          <a:p>
            <a:pPr marL="228600" indent="-228600">
              <a:buAutoNum type="arabicParenR"/>
            </a:pPr>
            <a:r>
              <a:rPr lang="en-GB" sz="1200" kern="1200" baseline="0" dirty="0" smtClean="0">
                <a:solidFill>
                  <a:schemeClr val="tx1"/>
                </a:solidFill>
                <a:latin typeface="+mn-lt"/>
                <a:ea typeface="+mn-ea"/>
                <a:cs typeface="+mn-cs"/>
              </a:rPr>
              <a:t>directly to the company from whom a product or service is purchased; </a:t>
            </a:r>
          </a:p>
          <a:p>
            <a:pPr marL="228600" indent="-228600">
              <a:buAutoNum type="arabicParenR"/>
            </a:pPr>
            <a:r>
              <a:rPr lang="en-GB" sz="1200" kern="1200" baseline="0" dirty="0" smtClean="0">
                <a:solidFill>
                  <a:schemeClr val="tx1"/>
                </a:solidFill>
                <a:latin typeface="+mn-lt"/>
                <a:ea typeface="+mn-ea"/>
                <a:cs typeface="+mn-cs"/>
              </a:rPr>
              <a:t>indirectly via public or non-profit feedback websites – for example, the bbbonline.org site managed by the </a:t>
            </a:r>
            <a:r>
              <a:rPr lang="en-GB" sz="1200" kern="1200" baseline="0" dirty="0" err="1" smtClean="0">
                <a:solidFill>
                  <a:schemeClr val="tx1"/>
                </a:solidFill>
                <a:latin typeface="+mn-lt"/>
                <a:ea typeface="+mn-ea"/>
                <a:cs typeface="+mn-cs"/>
              </a:rPr>
              <a:t>nonprofit</a:t>
            </a:r>
            <a:r>
              <a:rPr lang="en-GB" sz="1200" kern="1200" baseline="0" dirty="0" smtClean="0">
                <a:solidFill>
                  <a:schemeClr val="tx1"/>
                </a:solidFill>
                <a:latin typeface="+mn-lt"/>
                <a:ea typeface="+mn-ea"/>
                <a:cs typeface="+mn-cs"/>
              </a:rPr>
              <a:t> Better Business Bureau (BBB).</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12</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Customer loyalty can be elusive</a:t>
            </a:r>
            <a:r>
              <a:rPr lang="en-GB" dirty="0" smtClean="0"/>
              <a:t>, but it is imperative to running a successful business. In today's hyper-digital world, there are myriad online forums that welcome venting and complaining. With the click of a button, an unhappy client could send your company or its sales into a tailspin.  Don't underestimate the power of a disgruntled customer</a:t>
            </a:r>
            <a:r>
              <a:rPr lang="en-GB" i="1" dirty="0" smtClean="0"/>
              <a:t>.  </a:t>
            </a:r>
            <a:r>
              <a:rPr lang="en-GB" dirty="0" smtClean="0"/>
              <a:t>They wreak havoc in your organization because [complaints] upset everybody and, with these tools of </a:t>
            </a:r>
            <a:r>
              <a:rPr lang="en-GB" dirty="0" smtClean="0">
                <a:hlinkClick r:id="rId3" action="ppaction://hlinkfile" tooltip="Twitter Inc."/>
              </a:rPr>
              <a:t>Twitter</a:t>
            </a:r>
            <a:r>
              <a:rPr lang="en-GB" dirty="0" smtClean="0"/>
              <a:t> and </a:t>
            </a:r>
            <a:r>
              <a:rPr lang="en-GB" dirty="0" err="1" smtClean="0">
                <a:hlinkClick r:id="rId4" action="ppaction://hlinkfile" tooltip="Facebook Inc."/>
              </a:rPr>
              <a:t>Facebook</a:t>
            </a:r>
            <a:r>
              <a:rPr lang="en-GB" dirty="0" smtClean="0"/>
              <a:t> and </a:t>
            </a:r>
            <a:r>
              <a:rPr lang="en-GB" dirty="0" smtClean="0">
                <a:hlinkClick r:id="rId5" action="ppaction://hlinkfile" tooltip="Yelp! Inc."/>
              </a:rPr>
              <a:t>Yelp</a:t>
            </a:r>
            <a:r>
              <a:rPr lang="en-GB" dirty="0" smtClean="0"/>
              <a:t>, they can get the word out quickly.</a:t>
            </a:r>
          </a:p>
          <a:p>
            <a:r>
              <a:rPr lang="en-GB" dirty="0" smtClean="0"/>
              <a:t>In truth, the customer isn't </a:t>
            </a:r>
            <a:r>
              <a:rPr lang="en-GB" i="1" dirty="0" smtClean="0"/>
              <a:t>always</a:t>
            </a:r>
            <a:r>
              <a:rPr lang="en-GB" dirty="0" smtClean="0"/>
              <a:t> right, and it's tempting to engage in heated arguments, especially when it comes to defending your business, employees, and even yourself. But if customer retention is the end goal, listening intently and sticking with a calm, collected approach will help troubleshoot even the toughest complaint. Customer feedback is a "gift," - can't fix the problem unless know about it.</a:t>
            </a:r>
          </a:p>
          <a:p>
            <a:r>
              <a:rPr lang="en-GB" dirty="0" smtClean="0"/>
              <a:t>How should you proceed once a complaint is brought to your attention depends largely on the nature of the customer's complaint – and the severity with which it is brought.</a:t>
            </a:r>
          </a:p>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Walmart</a:t>
            </a:r>
            <a:r>
              <a:rPr lang="en-GB" dirty="0" smtClean="0"/>
              <a:t> recently launched 3,500 </a:t>
            </a:r>
            <a:r>
              <a:rPr lang="en-GB" dirty="0" err="1" smtClean="0"/>
              <a:t>Facebook</a:t>
            </a:r>
            <a:r>
              <a:rPr lang="en-GB" dirty="0" smtClean="0"/>
              <a:t> pages for individual stores to better connect them with the company's 9 million </a:t>
            </a:r>
            <a:r>
              <a:rPr lang="en-GB" dirty="0" err="1" smtClean="0"/>
              <a:t>Facebook</a:t>
            </a:r>
            <a:r>
              <a:rPr lang="en-GB" dirty="0" smtClean="0"/>
              <a:t> "fans."</a:t>
            </a:r>
          </a:p>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http://www.crn.com/news/channel-programs/18836385/how-important-is-customer-service-on-the-internet.htm;jsessionid=du6O3cU0XufXMvTDxi3RsA**.ecappj02</a:t>
            </a:r>
          </a:p>
          <a:p>
            <a:r>
              <a:rPr lang="en-GB" dirty="0" smtClean="0"/>
              <a:t>http://www.pewinternet.org/~/media//Files/Reports/2008/PIP_Consumer.Decisions.pdf.pdf</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Through Web-based consumer opinion platforms, the Internet enables customers to share their opinions on, and experiences with, goods and services with a multitude of other consumers; that is, to engage in electronic </a:t>
            </a:r>
            <a:r>
              <a:rPr lang="en-GB" dirty="0" smtClean="0"/>
              <a:t>communication</a:t>
            </a:r>
            <a:r>
              <a:rPr lang="en-GB" dirty="0" smtClean="0"/>
              <a:t>. Drawing on findings from research on virtual communities and traditional word-of-mouth literature, a typology for motives of consumer online articulation is developed.  Motives are – </a:t>
            </a:r>
          </a:p>
          <a:p>
            <a:pPr>
              <a:buFont typeface="Arial" pitchFamily="34" charset="0"/>
              <a:buChar char="•"/>
            </a:pPr>
            <a:r>
              <a:rPr lang="en-GB" dirty="0" smtClean="0"/>
              <a:t>desire for social interaction</a:t>
            </a:r>
          </a:p>
          <a:p>
            <a:pPr>
              <a:buFont typeface="Arial" pitchFamily="34" charset="0"/>
              <a:buChar char="•"/>
            </a:pPr>
            <a:r>
              <a:rPr lang="en-GB" dirty="0" smtClean="0"/>
              <a:t>desire for economic incentives</a:t>
            </a:r>
          </a:p>
          <a:p>
            <a:pPr>
              <a:buFont typeface="Arial" pitchFamily="34" charset="0"/>
              <a:buChar char="•"/>
            </a:pPr>
            <a:r>
              <a:rPr lang="en-GB" dirty="0" smtClean="0"/>
              <a:t>concern for other consumers</a:t>
            </a:r>
          </a:p>
          <a:p>
            <a:pPr>
              <a:buFont typeface="Arial" pitchFamily="34" charset="0"/>
              <a:buChar char="•"/>
            </a:pPr>
            <a:r>
              <a:rPr lang="en-GB" dirty="0" smtClean="0"/>
              <a:t>potential to enhance their own self-worth </a:t>
            </a:r>
          </a:p>
          <a:p>
            <a:r>
              <a:rPr lang="en-GB" dirty="0" smtClean="0"/>
              <a:t>Further, </a:t>
            </a:r>
            <a:r>
              <a:rPr lang="en-GB" dirty="0" err="1" smtClean="0"/>
              <a:t>eWOM</a:t>
            </a:r>
            <a:r>
              <a:rPr lang="en-GB" dirty="0" smtClean="0"/>
              <a:t> providers can be grouped based on what motivates their </a:t>
            </a:r>
            <a:r>
              <a:rPr lang="en-GB" dirty="0" err="1" smtClean="0"/>
              <a:t>behavior</a:t>
            </a:r>
            <a:r>
              <a:rPr lang="en-GB" dirty="0" smtClean="0"/>
              <a:t>, suggesting that firms may need to develop different strategies for encouraging </a:t>
            </a:r>
            <a:r>
              <a:rPr lang="en-GB" dirty="0" err="1" smtClean="0"/>
              <a:t>eWOM</a:t>
            </a:r>
            <a:r>
              <a:rPr lang="en-GB" dirty="0" smtClean="0"/>
              <a:t> </a:t>
            </a:r>
            <a:r>
              <a:rPr lang="en-GB" dirty="0" err="1" smtClean="0"/>
              <a:t>behavior</a:t>
            </a:r>
            <a:r>
              <a:rPr lang="en-GB" dirty="0" smtClean="0"/>
              <a:t> among their users.</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smtClean="0"/>
              <a:t>T A B L E 1</a:t>
            </a:r>
          </a:p>
          <a:p>
            <a:r>
              <a:rPr lang="en-GB" dirty="0" smtClean="0"/>
              <a:t>Motives for Word-of-Mouth Communication </a:t>
            </a:r>
            <a:r>
              <a:rPr lang="en-GB" dirty="0" err="1" smtClean="0"/>
              <a:t>Behavior</a:t>
            </a:r>
            <a:r>
              <a:rPr lang="en-GB" dirty="0" smtClean="0"/>
              <a:t> Identified in the Literature</a:t>
            </a:r>
          </a:p>
          <a:p>
            <a:r>
              <a:rPr lang="en-GB" dirty="0" smtClean="0"/>
              <a:t>Author(s) Motive Description</a:t>
            </a:r>
          </a:p>
          <a:p>
            <a:r>
              <a:rPr lang="en-GB" dirty="0" err="1" smtClean="0"/>
              <a:t>Dichter</a:t>
            </a:r>
            <a:r>
              <a:rPr lang="en-GB" dirty="0" smtClean="0"/>
              <a:t> (1966) Product-involvement a customer feels so strongly about the product that a</a:t>
            </a:r>
          </a:p>
          <a:p>
            <a:r>
              <a:rPr lang="en-GB" dirty="0" smtClean="0"/>
              <a:t>pressure builds up in wanting to do something about it;</a:t>
            </a:r>
          </a:p>
          <a:p>
            <a:r>
              <a:rPr lang="en-GB" dirty="0" smtClean="0"/>
              <a:t>recommending the product to others reduces the tension</a:t>
            </a:r>
          </a:p>
          <a:p>
            <a:r>
              <a:rPr lang="en-GB" dirty="0" smtClean="0"/>
              <a:t>caused by the consumption experience</a:t>
            </a:r>
          </a:p>
          <a:p>
            <a:r>
              <a:rPr lang="en-GB" dirty="0" smtClean="0"/>
              <a:t>Self-involvement the product serves as a means through which the speaker</a:t>
            </a:r>
          </a:p>
          <a:p>
            <a:r>
              <a:rPr lang="en-GB" dirty="0" smtClean="0"/>
              <a:t>can gratify certain emotional needs</a:t>
            </a:r>
          </a:p>
          <a:p>
            <a:r>
              <a:rPr lang="en-GB" dirty="0" smtClean="0"/>
              <a:t>Other-involvement word-of-mouth activity addresses the need to give</a:t>
            </a:r>
          </a:p>
          <a:p>
            <a:r>
              <a:rPr lang="en-GB" dirty="0" smtClean="0"/>
              <a:t>something to the receiver</a:t>
            </a:r>
          </a:p>
          <a:p>
            <a:r>
              <a:rPr lang="en-GB" dirty="0" smtClean="0"/>
              <a:t>Message-involvement refers to discussion which is stimulated by advertisements,</a:t>
            </a:r>
          </a:p>
          <a:p>
            <a:r>
              <a:rPr lang="en-GB" dirty="0" smtClean="0"/>
              <a:t>commercials, or public relations</a:t>
            </a:r>
          </a:p>
          <a:p>
            <a:r>
              <a:rPr lang="en-GB" dirty="0" smtClean="0"/>
              <a:t>Engel, Blackwell, &amp; </a:t>
            </a:r>
            <a:r>
              <a:rPr lang="en-GB" dirty="0" err="1" smtClean="0"/>
              <a:t>Miniard</a:t>
            </a:r>
            <a:endParaRPr lang="en-GB" dirty="0" smtClean="0"/>
          </a:p>
          <a:p>
            <a:r>
              <a:rPr lang="en-GB" dirty="0" smtClean="0"/>
              <a:t>(1993)</a:t>
            </a:r>
          </a:p>
          <a:p>
            <a:r>
              <a:rPr lang="en-GB" dirty="0" smtClean="0"/>
              <a:t>Involvement level of interest or involvement in the topic under</a:t>
            </a:r>
          </a:p>
          <a:p>
            <a:r>
              <a:rPr lang="en-GB" dirty="0" smtClean="0"/>
              <a:t>consideration serves to stimulate discussion</a:t>
            </a:r>
          </a:p>
          <a:p>
            <a:r>
              <a:rPr lang="en-GB" dirty="0" smtClean="0"/>
              <a:t>Self-enhancement recommendations allow person to gain attention, show</a:t>
            </a:r>
          </a:p>
          <a:p>
            <a:r>
              <a:rPr lang="en-GB" dirty="0" smtClean="0"/>
              <a:t>connoisseurship, suggest status, give the impression of</a:t>
            </a:r>
          </a:p>
          <a:p>
            <a:r>
              <a:rPr lang="en-GB" dirty="0" smtClean="0"/>
              <a:t>possessing inside information, and assert superiority</a:t>
            </a:r>
          </a:p>
          <a:p>
            <a:r>
              <a:rPr lang="en-GB" dirty="0" smtClean="0"/>
              <a:t>Concern for others a genuine desire to help a friend or relative make a better</a:t>
            </a:r>
          </a:p>
          <a:p>
            <a:r>
              <a:rPr lang="en-GB" dirty="0" smtClean="0"/>
              <a:t>purchase decision</a:t>
            </a:r>
          </a:p>
          <a:p>
            <a:r>
              <a:rPr lang="en-GB" dirty="0" smtClean="0"/>
              <a:t>Message intrigue entertainment resulting from talking about certain ads or</a:t>
            </a:r>
          </a:p>
          <a:p>
            <a:r>
              <a:rPr lang="en-GB" dirty="0" smtClean="0"/>
              <a:t>selling appeals</a:t>
            </a:r>
          </a:p>
          <a:p>
            <a:r>
              <a:rPr lang="en-GB" dirty="0" smtClean="0"/>
              <a:t>Dissonance reduction reduces cognitive dissonance (doubts) following a major</a:t>
            </a:r>
          </a:p>
          <a:p>
            <a:r>
              <a:rPr lang="en-GB" dirty="0" smtClean="0"/>
              <a:t>purchase decision</a:t>
            </a:r>
          </a:p>
          <a:p>
            <a:r>
              <a:rPr lang="en-GB" dirty="0" err="1" smtClean="0"/>
              <a:t>Sundaram</a:t>
            </a:r>
            <a:r>
              <a:rPr lang="en-GB" dirty="0" smtClean="0"/>
              <a:t>, </a:t>
            </a:r>
            <a:r>
              <a:rPr lang="en-GB" dirty="0" err="1" smtClean="0"/>
              <a:t>Mitra</a:t>
            </a:r>
            <a:r>
              <a:rPr lang="en-GB" dirty="0" smtClean="0"/>
              <a:t>, &amp; Webster</a:t>
            </a:r>
          </a:p>
          <a:p>
            <a:r>
              <a:rPr lang="en-GB" dirty="0" smtClean="0"/>
              <a:t>(1998)</a:t>
            </a:r>
          </a:p>
          <a:p>
            <a:r>
              <a:rPr lang="en-GB" dirty="0" smtClean="0"/>
              <a:t>Altruism (positive WOM) the act of doing something for others without anticipating</a:t>
            </a:r>
          </a:p>
          <a:p>
            <a:r>
              <a:rPr lang="en-GB" dirty="0" smtClean="0"/>
              <a:t>any reward in return</a:t>
            </a:r>
          </a:p>
          <a:p>
            <a:r>
              <a:rPr lang="en-GB" dirty="0" smtClean="0"/>
              <a:t>Product involvement personal interest in the product, excitement resulting from</a:t>
            </a:r>
          </a:p>
          <a:p>
            <a:r>
              <a:rPr lang="en-GB" dirty="0" smtClean="0"/>
              <a:t>product ownership and product use</a:t>
            </a:r>
          </a:p>
          <a:p>
            <a:r>
              <a:rPr lang="en-GB" dirty="0" smtClean="0"/>
              <a:t>Self-enhancement enhancing images among other consumers by projecting</a:t>
            </a:r>
          </a:p>
          <a:p>
            <a:r>
              <a:rPr lang="en-GB" dirty="0" smtClean="0"/>
              <a:t>themselves as intelligent shoppers</a:t>
            </a:r>
          </a:p>
          <a:p>
            <a:r>
              <a:rPr lang="en-GB" dirty="0" smtClean="0"/>
              <a:t>Helping the company desire to help the company</a:t>
            </a:r>
          </a:p>
          <a:p>
            <a:r>
              <a:rPr lang="en-GB" dirty="0" smtClean="0"/>
              <a:t>Altruism (negative WOM) to prevent others from experiencing the problems they had</a:t>
            </a:r>
          </a:p>
          <a:p>
            <a:r>
              <a:rPr lang="en-GB" dirty="0" smtClean="0"/>
              <a:t>encountered</a:t>
            </a:r>
          </a:p>
          <a:p>
            <a:r>
              <a:rPr lang="en-GB" dirty="0" smtClean="0"/>
              <a:t>Anxiety reduction easing anger, anxiety, and frustration</a:t>
            </a:r>
          </a:p>
          <a:p>
            <a:r>
              <a:rPr lang="en-GB" dirty="0" smtClean="0"/>
              <a:t>Vengeance to retaliate against the company associated with a negative</a:t>
            </a:r>
          </a:p>
          <a:p>
            <a:r>
              <a:rPr lang="en-GB" dirty="0" smtClean="0"/>
              <a:t>consumption experience</a:t>
            </a:r>
          </a:p>
          <a:p>
            <a:r>
              <a:rPr lang="en-GB" dirty="0" smtClean="0"/>
              <a:t>Advice seeking obtaining advice on how to resolve problems</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Traditional (offline) word-of-mouth has been shown to play a major role for customers’ buying decisions (</a:t>
            </a:r>
            <a:r>
              <a:rPr lang="en-GB" dirty="0" err="1" smtClean="0"/>
              <a:t>Richins</a:t>
            </a:r>
            <a:r>
              <a:rPr lang="en-GB" dirty="0" smtClean="0"/>
              <a:t> &amp; Root-Shaffer, 1988).</a:t>
            </a:r>
          </a:p>
          <a:p>
            <a:r>
              <a:rPr lang="en-GB" dirty="0" smtClean="0"/>
              <a:t>The advent of the Internet has extended consumers’ options for gathering unbiased product information from other consumers and provides the opportunity for consumers to offer their own consumption-related advice by engaging</a:t>
            </a:r>
          </a:p>
          <a:p>
            <a:r>
              <a:rPr lang="en-GB" dirty="0" smtClean="0"/>
              <a:t>in electronic word-of-mouth (</a:t>
            </a:r>
            <a:r>
              <a:rPr lang="en-GB" dirty="0" err="1" smtClean="0"/>
              <a:t>eWOM</a:t>
            </a:r>
            <a:r>
              <a:rPr lang="en-GB" dirty="0" smtClean="0"/>
              <a:t>).</a:t>
            </a:r>
          </a:p>
          <a:p>
            <a:r>
              <a:rPr lang="en-GB" dirty="0" smtClean="0"/>
              <a:t>Given the distinct characteristics of Internet communication (e.g., directed to multiple individuals,</a:t>
            </a:r>
          </a:p>
          <a:p>
            <a:r>
              <a:rPr lang="en-GB" dirty="0" smtClean="0"/>
              <a:t>available to other consumers for an indefinite period of time, and anonymous).</a:t>
            </a:r>
          </a:p>
          <a:p>
            <a:r>
              <a:rPr lang="en-GB" dirty="0" smtClean="0"/>
              <a:t>.</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18</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19</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Specifically, we expect that consumers May articulate a comment online describing their experiences with a product and request other consumers to submit problem-solving information.  Writing and/or soliciting information on online consumer-opinion platforms may allow the contributor to gain more specific and useful feedback than simply anonymously reading comments (i.e., “lurking”). This </a:t>
            </a:r>
            <a:r>
              <a:rPr lang="en-GB" dirty="0" err="1" smtClean="0"/>
              <a:t>postpurchase</a:t>
            </a:r>
            <a:r>
              <a:rPr lang="en-GB" dirty="0" smtClean="0"/>
              <a:t> advice-seeking motive is concerned with acquiring the skills necessary to better understand, use, operate, modify, and/or repair a product. </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24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For example, ciao.com provides a mechanism which allows product reviews to be evaluated by other users on the basis of helpfulness. This information is then used to create a ranking system which identifies the “top reviewers.”</a:t>
            </a:r>
          </a:p>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25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Just having a forum makes the complaining process easier to perform for the complainant. This is especially true when the consumer has been unable to reach the appropriate individual at the company involved in the dissatisfying exchange. As such, it can be a more convenient way for consumers to seek redress. </a:t>
            </a:r>
            <a:r>
              <a:rPr lang="en-GB" dirty="0" err="1" smtClean="0"/>
              <a:t>Relatedly</a:t>
            </a:r>
            <a:r>
              <a:rPr lang="en-GB" dirty="0" smtClean="0"/>
              <a:t>, venting negative feelings associated with dissatisfying consumption experiences on a consumer-opinion platform can serve to lessen the frustration and reduce the anxiety associated with the event (</a:t>
            </a:r>
            <a:r>
              <a:rPr lang="en-GB" dirty="0" err="1" smtClean="0"/>
              <a:t>Sundaram</a:t>
            </a:r>
            <a:r>
              <a:rPr lang="en-GB" dirty="0" smtClean="0"/>
              <a:t> et al., 1998).</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26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Musician Dave Carroll said his guitar was broken while in the airline's custody. He alleged that he and fellow passengers on board a flight plane saw baggage-handling crew throwing guitars on the </a:t>
            </a:r>
            <a:r>
              <a:rPr lang="en-GB" u="none" dirty="0" smtClean="0">
                <a:solidFill>
                  <a:schemeClr val="tx1"/>
                </a:solidFill>
              </a:rPr>
              <a:t>tarmac in </a:t>
            </a:r>
            <a:r>
              <a:rPr lang="en-GB" u="none" dirty="0" smtClean="0">
                <a:solidFill>
                  <a:schemeClr val="tx1"/>
                </a:solidFill>
                <a:hlinkClick r:id="rId3" action="ppaction://hlinkfile" tooltip="Chicago O'Hare"/>
              </a:rPr>
              <a:t>Chicago O'Hare</a:t>
            </a:r>
            <a:r>
              <a:rPr lang="en-GB" u="none" dirty="0" smtClean="0">
                <a:solidFill>
                  <a:schemeClr val="tx1"/>
                </a:solidFill>
              </a:rPr>
              <a:t> on his flight from </a:t>
            </a:r>
            <a:r>
              <a:rPr lang="en-GB" u="none" dirty="0" smtClean="0">
                <a:solidFill>
                  <a:schemeClr val="tx1"/>
                </a:solidFill>
                <a:hlinkClick r:id="rId4" action="ppaction://hlinkfile" tooltip="Halifax Regional Municipality"/>
              </a:rPr>
              <a:t>Halifax, Nova Scotia</a:t>
            </a:r>
            <a:r>
              <a:rPr lang="en-GB" u="none" dirty="0" smtClean="0">
                <a:solidFill>
                  <a:schemeClr val="tx1"/>
                </a:solidFill>
              </a:rPr>
              <a:t> to </a:t>
            </a:r>
            <a:r>
              <a:rPr lang="en-GB" u="none" dirty="0" smtClean="0">
                <a:solidFill>
                  <a:schemeClr val="tx1"/>
                </a:solidFill>
                <a:hlinkClick r:id="rId5" action="ppaction://hlinkfile" tooltip="Omaha, Nebraska"/>
              </a:rPr>
              <a:t>Omaha, Nebraska</a:t>
            </a:r>
            <a:r>
              <a:rPr lang="en-GB" u="none" dirty="0" smtClean="0">
                <a:solidFill>
                  <a:schemeClr val="tx1"/>
                </a:solidFill>
              </a:rPr>
              <a:t>. He arrived at his destination to discover that his $3,500 </a:t>
            </a:r>
            <a:r>
              <a:rPr lang="en-GB" u="none" dirty="0" smtClean="0">
                <a:solidFill>
                  <a:schemeClr val="tx1"/>
                </a:solidFill>
                <a:hlinkClick r:id="rId6" action="ppaction://hlinkfile" tooltip="Taylor Guitars"/>
              </a:rPr>
              <a:t>Taylor</a:t>
            </a:r>
            <a:r>
              <a:rPr lang="en-GB" u="none" dirty="0" smtClean="0">
                <a:solidFill>
                  <a:schemeClr val="tx1"/>
                </a:solidFill>
              </a:rPr>
              <a:t> guitar had indeed suffered a broken neck (shown in his video). </a:t>
            </a:r>
            <a:r>
              <a:rPr lang="en-GB" u="none" dirty="0" smtClean="0">
                <a:solidFill>
                  <a:schemeClr val="tx1"/>
                </a:solidFill>
                <a:hlinkClick r:id="rId7" action="ppaction://hlinkfile" tooltip="Fox News"/>
              </a:rPr>
              <a:t>Fox News</a:t>
            </a:r>
            <a:r>
              <a:rPr lang="en-GB" u="none" dirty="0" smtClean="0">
                <a:solidFill>
                  <a:schemeClr val="tx1"/>
                </a:solidFill>
              </a:rPr>
              <a:t> questioned Carroll on why he checked the valuable guitar and Carroll explained that it is difficult to bring guitars onto flights </a:t>
            </a:r>
            <a:r>
              <a:rPr lang="en-GB" dirty="0" smtClean="0"/>
              <a:t>as carry-on luggage. In his song, he sang that he "alerted three employees who showed complete indifference towards me" when he raised the matter in Chicago. Carroll filed a claim with the airline, and was informed that he was ineligible for compensation because he had failed to make the claim within the company's stipulated "standard 24-hour timeframe".</a:t>
            </a:r>
          </a:p>
          <a:p>
            <a:r>
              <a:rPr lang="en-GB" dirty="0" smtClean="0"/>
              <a:t>Negotiations last 9 months.</a:t>
            </a:r>
          </a:p>
          <a:p>
            <a:r>
              <a:rPr lang="en-GB" dirty="0" smtClean="0"/>
              <a:t>3 songs – 2</a:t>
            </a:r>
            <a:r>
              <a:rPr lang="en-GB" baseline="30000" dirty="0" smtClean="0"/>
              <a:t>nd</a:t>
            </a:r>
            <a:r>
              <a:rPr lang="en-GB" dirty="0" smtClean="0"/>
              <a:t> song – about "the unflappable" United customer service employee Ms. </a:t>
            </a:r>
            <a:r>
              <a:rPr lang="en-GB" dirty="0" err="1" smtClean="0"/>
              <a:t>Irlweg</a:t>
            </a:r>
            <a:r>
              <a:rPr lang="en-GB" dirty="0" smtClean="0"/>
              <a:t>, and targets the "flawed policies" that she was forced to uphold. 3</a:t>
            </a:r>
            <a:r>
              <a:rPr lang="en-GB" baseline="30000" dirty="0" smtClean="0"/>
              <a:t>rd</a:t>
            </a:r>
            <a:r>
              <a:rPr lang="en-GB" dirty="0" smtClean="0"/>
              <a:t> song – about being</a:t>
            </a:r>
            <a:r>
              <a:rPr lang="en-GB" baseline="0" dirty="0" smtClean="0"/>
              <a:t> pleased with the result.</a:t>
            </a:r>
          </a:p>
          <a:p>
            <a:pPr rtl="0"/>
            <a:r>
              <a:rPr lang="en-GB" dirty="0" smtClean="0"/>
              <a:t>Media reported the story of the song's instant success and the </a:t>
            </a:r>
            <a:r>
              <a:rPr lang="en-GB" dirty="0" smtClean="0">
                <a:hlinkClick r:id="rId8" action="ppaction://hlinkfile" tooltip="Public relations"/>
              </a:rPr>
              <a:t>public relations</a:t>
            </a:r>
            <a:r>
              <a:rPr lang="en-GB" dirty="0" smtClean="0"/>
              <a:t> humiliation for United Airlines.</a:t>
            </a:r>
            <a:r>
              <a:rPr lang="en-GB" baseline="30000" dirty="0" smtClean="0">
                <a:hlinkClick r:id="rId9" action="ppaction://hlinkfile"/>
              </a:rPr>
              <a:t>[1]</a:t>
            </a:r>
            <a:r>
              <a:rPr lang="en-GB" baseline="30000" dirty="0" smtClean="0">
                <a:hlinkClick r:id="rId10" action="ppaction://hlinkfile"/>
              </a:rPr>
              <a:t>[6]</a:t>
            </a:r>
            <a:r>
              <a:rPr lang="en-GB" baseline="30000" dirty="0" smtClean="0">
                <a:hlinkClick r:id="rId11" action="ppaction://hlinkfile"/>
              </a:rPr>
              <a:t>[10]</a:t>
            </a:r>
            <a:r>
              <a:rPr lang="en-GB" dirty="0" smtClean="0"/>
              <a:t> United</a:t>
            </a:r>
            <a:r>
              <a:rPr lang="en-GB" baseline="0" dirty="0" smtClean="0"/>
              <a:t> called the song </a:t>
            </a:r>
            <a:r>
              <a:rPr lang="en-GB" dirty="0" smtClean="0"/>
              <a:t>"excellent". Rob Bradford, United's managing director of customer solutions, telephoned Carroll to apologize for the foul-up and to ask if the carrier could use the video internally for training, had learned</a:t>
            </a:r>
            <a:r>
              <a:rPr lang="en-GB" baseline="0" dirty="0" smtClean="0"/>
              <a:t> f</a:t>
            </a:r>
            <a:r>
              <a:rPr lang="en-GB" dirty="0" smtClean="0"/>
              <a:t>rom the incident, and to change its customer service policy as a result.</a:t>
            </a:r>
          </a:p>
          <a:p>
            <a:pPr rtl="0"/>
            <a:r>
              <a:rPr lang="en-GB" dirty="0" smtClean="0">
                <a:hlinkClick r:id="rId6" action="ppaction://hlinkfile" tooltip="Taylor Guitars"/>
              </a:rPr>
              <a:t>Taylor Guitars</a:t>
            </a:r>
            <a:r>
              <a:rPr lang="en-GB" dirty="0" smtClean="0"/>
              <a:t>, immediately offered Carroll two guitars and other props for his second video.  M</a:t>
            </a:r>
          </a:p>
          <a:p>
            <a:endParaRPr lang="en-GB" baseline="0" dirty="0" smtClean="0"/>
          </a:p>
          <a:p>
            <a:endParaRPr lang="en-GB" dirty="0" smtClean="0"/>
          </a:p>
          <a:p>
            <a:endParaRPr lang="en-GB" baseline="30000" dirty="0" smtClean="0"/>
          </a:p>
          <a:p>
            <a:endParaRPr lang="en-GB" baseline="30000" dirty="0" smtClean="0"/>
          </a:p>
        </p:txBody>
      </p:sp>
      <p:sp>
        <p:nvSpPr>
          <p:cNvPr id="4" name="Slide Number Placeholder 3"/>
          <p:cNvSpPr>
            <a:spLocks noGrp="1"/>
          </p:cNvSpPr>
          <p:nvPr>
            <p:ph type="sldNum" sz="quarter" idx="10"/>
          </p:nvPr>
        </p:nvSpPr>
        <p:spPr/>
        <p:txBody>
          <a:bodyPr/>
          <a:lstStyle/>
          <a:p>
            <a:fld id="{00B6E100-79FA-407E-BD8A-49800108B0AF}" type="slidenum">
              <a:rPr lang="en-GB" smtClean="0"/>
              <a:pPr/>
              <a:t>28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obviously more extreme – but online complaining happens every day in diverse forms and varying</a:t>
            </a:r>
            <a:r>
              <a:rPr lang="en-GB" baseline="0" dirty="0" smtClean="0"/>
              <a:t> intensities.</a:t>
            </a:r>
          </a:p>
          <a:p>
            <a:r>
              <a:rPr lang="en-GB" baseline="0" dirty="0" smtClean="0"/>
              <a:t>The demand is great enough that there are many third party organisations that offer online platforms for customer’s convenience.</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29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These sites provide online</a:t>
            </a:r>
            <a:r>
              <a:rPr lang="en-GB" baseline="0" dirty="0" smtClean="0"/>
              <a:t> environments in which customers can post their misadventures as well as compare notes with other people.  Given these and other online options, companies whose unhappy customers decide to take revenge can suffer serious consequences.  Whereas until a few years ago the </a:t>
            </a:r>
            <a:r>
              <a:rPr lang="en-GB" baseline="0" dirty="0" err="1" smtClean="0"/>
              <a:t>ddamage</a:t>
            </a:r>
            <a:r>
              <a:rPr lang="en-GB" baseline="0" dirty="0" smtClean="0"/>
              <a:t> of negative word of mouth was limited to a fairly small audience, now online reports can go viral- reach millions of people within a short period of time and tarnish a company’s brand.</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30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In order to respond to or prevent online public complaining, one first needs to understand why customers pursue that course. That is, what are the triggers?  Tripp and </a:t>
            </a:r>
            <a:r>
              <a:rPr lang="en-GB" dirty="0" err="1" smtClean="0"/>
              <a:t>Gregoire’s</a:t>
            </a:r>
            <a:r>
              <a:rPr lang="en-GB" dirty="0" smtClean="0"/>
              <a:t> research indicates it is because (1) they are victims of a “double deviation”; and (2) they feel betrayed.</a:t>
            </a:r>
          </a:p>
          <a:p>
            <a:r>
              <a:rPr lang="en-GB" sz="1200" kern="1200" baseline="0" dirty="0" smtClean="0">
                <a:solidFill>
                  <a:schemeClr val="tx1"/>
                </a:solidFill>
                <a:latin typeface="+mn-lt"/>
                <a:ea typeface="+mn-ea"/>
                <a:cs typeface="+mn-cs"/>
              </a:rPr>
              <a:t>Most online complainers have been victims not only of a product or service failure but also of a series of failed resolution attempts.   So a product might not have performed as expected, an employee may have been rude or an</a:t>
            </a:r>
          </a:p>
          <a:p>
            <a:r>
              <a:rPr lang="en-GB" sz="1200" kern="1200" baseline="0" dirty="0" smtClean="0">
                <a:solidFill>
                  <a:schemeClr val="tx1"/>
                </a:solidFill>
                <a:latin typeface="+mn-lt"/>
                <a:ea typeface="+mn-ea"/>
                <a:cs typeface="+mn-cs"/>
              </a:rPr>
              <a:t>unanticipated cost, such as a hidden fee, may have been levied. After this initial failure, customers’ attempts</a:t>
            </a:r>
          </a:p>
          <a:p>
            <a:r>
              <a:rPr lang="en-GB" sz="1200" kern="1200" baseline="0" dirty="0" smtClean="0">
                <a:solidFill>
                  <a:schemeClr val="tx1"/>
                </a:solidFill>
                <a:latin typeface="+mn-lt"/>
                <a:ea typeface="+mn-ea"/>
                <a:cs typeface="+mn-cs"/>
              </a:rPr>
              <a:t>to resolve the issue — by complaining in-house to the company’s customer service representatives, managers or owners — may also have come to naught from the customer’s point of view.</a:t>
            </a:r>
          </a:p>
          <a:p>
            <a:r>
              <a:rPr lang="en-GB" sz="1200" kern="1200" baseline="0" dirty="0" smtClean="0">
                <a:solidFill>
                  <a:schemeClr val="tx1"/>
                </a:solidFill>
                <a:latin typeface="+mn-lt"/>
                <a:ea typeface="+mn-ea"/>
                <a:cs typeface="+mn-cs"/>
              </a:rPr>
              <a:t>When such a sequence occurs, customers feel twice violated: First, the company deviated from acceptable</a:t>
            </a:r>
          </a:p>
          <a:p>
            <a:r>
              <a:rPr lang="en-GB" sz="1200" kern="1200" baseline="0" dirty="0" smtClean="0">
                <a:solidFill>
                  <a:schemeClr val="tx1"/>
                </a:solidFill>
                <a:latin typeface="+mn-lt"/>
                <a:ea typeface="+mn-ea"/>
                <a:cs typeface="+mn-cs"/>
              </a:rPr>
              <a:t>practice, and then it deviated again by not satisfactorily addressing the problem. Such “double deviations” can provoke, in effect, a moment of truth for the customer, when the individual concludes that the company does not care about his or her patronage.</a:t>
            </a:r>
          </a:p>
          <a:p>
            <a:r>
              <a:rPr lang="en-GB" sz="1200" kern="1200" baseline="0" dirty="0" smtClean="0">
                <a:solidFill>
                  <a:schemeClr val="tx1"/>
                </a:solidFill>
                <a:latin typeface="+mn-lt"/>
                <a:ea typeface="+mn-ea"/>
                <a:cs typeface="+mn-cs"/>
              </a:rPr>
              <a:t>Good news - because online complainers are not necessarily terrorism-minded individuals who go online at the slightest provocation to impede commercial operations. Instead, they are simply exhausted customers who kept</a:t>
            </a:r>
          </a:p>
          <a:p>
            <a:r>
              <a:rPr lang="en-GB" sz="1200" kern="1200" baseline="0" dirty="0" smtClean="0">
                <a:solidFill>
                  <a:schemeClr val="tx1"/>
                </a:solidFill>
                <a:latin typeface="+mn-lt"/>
                <a:ea typeface="+mn-ea"/>
                <a:cs typeface="+mn-cs"/>
              </a:rPr>
              <a:t>complaining about a serious issue that the company kept failing to address. That is exactly what happened in Dave Carroll’s case.</a:t>
            </a:r>
          </a:p>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38</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Not all customers who are victims of a double deviation make online complaints. What distinguishes those who do invest the requisite time and energy, knowing that their chances of material gain are limited? We find that they do so because they feel betrayed by the company — they believe that the product or service provider has violated the norms of a </a:t>
            </a:r>
            <a:r>
              <a:rPr lang="en-GB" dirty="0" err="1" smtClean="0"/>
              <a:t>customercompany</a:t>
            </a:r>
            <a:r>
              <a:rPr lang="en-GB" dirty="0" smtClean="0"/>
              <a:t> relationship.</a:t>
            </a:r>
            <a:r>
              <a:rPr lang="en-GB" baseline="0" dirty="0" smtClean="0"/>
              <a:t> </a:t>
            </a:r>
            <a:r>
              <a:rPr lang="en-GB" dirty="0" smtClean="0"/>
              <a:t> In a double-deviation context, customers can see betrayal because they believe the company is morally obligated to help them resolve a difficulty that the company itself caused (e.g., Dave Carroll’s broken guitar), and this belief is violated when the company keeps failing them (his nine months of fruitless attempts at resolution). This sense of betrayal motivates customers to take all possible means to “get even.” Indeed, when they feel betrayed, customers see online public action as justified — even noble, as it may, for example, provide warning to other customers. It is important to note that betrayal is not simply a case of extreme dissatisfaction. Unlike dissatisfaction, betrayal is associated with anger, which is a strong negative emotion that motivates customers to respond strongly. In contrast, dissatisfaction is related to frustration and annoyance, two relatively mild negative emotions that tend to be short-lived and result in more passive actions, if any at all, such as exiting the relationship. But feelings of betrayal can lead customers to persist in their demands for reparation and, if that fails to </a:t>
            </a:r>
            <a:r>
              <a:rPr lang="en-GB" sz="1200" kern="1200" baseline="0" dirty="0" smtClean="0">
                <a:solidFill>
                  <a:schemeClr val="tx1"/>
                </a:solidFill>
                <a:latin typeface="+mn-lt"/>
                <a:ea typeface="+mn-ea"/>
                <a:cs typeface="+mn-cs"/>
              </a:rPr>
              <a:t>satisfy, to engage in vengeful </a:t>
            </a:r>
            <a:r>
              <a:rPr lang="en-GB" sz="1200" kern="1200" baseline="0" dirty="0" err="1" smtClean="0">
                <a:solidFill>
                  <a:schemeClr val="tx1"/>
                </a:solidFill>
                <a:latin typeface="+mn-lt"/>
                <a:ea typeface="+mn-ea"/>
                <a:cs typeface="+mn-cs"/>
              </a:rPr>
              <a:t>behaviors</a:t>
            </a:r>
            <a:r>
              <a:rPr lang="en-GB" sz="1200" kern="1200" baseline="0" dirty="0" smtClean="0">
                <a:solidFill>
                  <a:schemeClr val="tx1"/>
                </a:solidFill>
                <a:latin typeface="+mn-lt"/>
                <a:ea typeface="+mn-ea"/>
                <a:cs typeface="+mn-cs"/>
              </a:rPr>
              <a:t>, such as online public complaining, against a company.</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40</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examined two forms of grudge-holding: seeking revenge and avoiding the company by not returning with one’s business. We found that after customers had complained online, their desire for revenge dropped in the succeeding four weeks and then stabilized, though never disappearing entirely (at least, not up to eight weeks after the complaint — the point at which we last surveyed them). Moreover, customers’ desire for avoidance rose after their online complaint and then remained essentially constant.   Tripp study found that customers do continue to hold a grudge: Although their desire for revenge diminishes, they are not coming back.</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41</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But what if a company were to offer some kind of resolution, after the complaint had been posted online, to try to recover its relationship with the customer? In our survey, we found that 27% of the companies made just such a</a:t>
            </a:r>
          </a:p>
          <a:p>
            <a:r>
              <a:rPr lang="en-GB" dirty="0" smtClean="0"/>
              <a:t>gesture. But it didn’t always help. Customers who received a satisfactory resolution within four weeks after their online complaint reported reductions in their desire for revenge; but resolution offered after that time frame had no impact. It was too late! In any case, such a post-complaint recovery attempt did not seem to bring back the business of the online complainer; it had no significant effect, during any time frame, on the ex-customer’s desire</a:t>
            </a:r>
          </a:p>
          <a:p>
            <a:r>
              <a:rPr lang="en-GB" dirty="0" smtClean="0"/>
              <a:t>for avoidance. Thus, while a post-complaint recovery attempt may stop the vengeful actions of some complainers, as long as it’s done expeditiously, they are no more likely to return as customers.</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42</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Every company has its “best” customers — those who bring repeat business, show brand loyalty and in the extreme have strong emotional ties to the company. Other customers we call “casual” — those who may make purchases only once or sporadically, have lesser loyalty and have limited bonding with the company. Does type of customer matter in the context of online public complaining? That is, do a company’s best customers become its worst enemies, or are they more forgiving than casual customers? On the one hand, after a service failure the best customers may give the company the benefit of the doubt, perhaps feel grateful for prior service or even expect to</a:t>
            </a:r>
          </a:p>
          <a:p>
            <a:r>
              <a:rPr lang="en-GB" dirty="0" smtClean="0"/>
              <a:t>continue receiving good service in the future. If so, they should be more motivated to forgive the company and might not hold a grudge over time. On the other hand, because the best customers may expect special treatment, when they receive bad service instead they are more surprised and shocked. Having felt entitled to more, when they don’t get it they may feel betrayed all the more acutely.</a:t>
            </a:r>
          </a:p>
          <a:p>
            <a:r>
              <a:rPr lang="en-GB" dirty="0" smtClean="0"/>
              <a:t>So, which is it: Are the best customers more forgiving or more vindictive? The data from our study are clear: A company’s best customers are the most likely to become its worst enemies in an online context — at least, in the absence of a proper recovery attempt, about which we will have more to say below. Compared with casual customers, the best customers feel more betrayed, which makes them much more persistent and vengeful in their complaining efforts. And not only do the best customers maintain a greater desire for revenge over time, they</a:t>
            </a:r>
          </a:p>
          <a:p>
            <a:r>
              <a:rPr lang="en-GB" dirty="0" smtClean="0"/>
              <a:t>also seek to exit their relationship with the company much sooner than do casual customers.</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43</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Now we turn to the “managing” part of our matrix.  As in their other commercial activities, companies should be methodical when trying to recover their relationship with a customer after his or her online complaint. That is, they should craft their recovery attempts by: (1) accounting for the type of customer (based on the prior relationship); (2) timing the response; and (3) carefully selecting the content of the apology.</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44</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b="0" kern="1200" baseline="0" dirty="0" smtClean="0">
                <a:solidFill>
                  <a:schemeClr val="tx1"/>
                </a:solidFill>
                <a:latin typeface="+mn-lt"/>
                <a:ea typeface="+mn-ea"/>
                <a:cs typeface="+mn-cs"/>
              </a:rPr>
              <a:t>The </a:t>
            </a:r>
            <a:r>
              <a:rPr lang="en-GB" sz="1200" b="0" kern="1200" baseline="0" dirty="0" err="1" smtClean="0">
                <a:solidFill>
                  <a:schemeClr val="tx1"/>
                </a:solidFill>
                <a:latin typeface="+mn-lt"/>
                <a:ea typeface="+mn-ea"/>
                <a:cs typeface="+mn-cs"/>
              </a:rPr>
              <a:t>postcomplaint</a:t>
            </a:r>
            <a:r>
              <a:rPr lang="en-GB" sz="1200" b="0" kern="1200" baseline="0" dirty="0" smtClean="0">
                <a:solidFill>
                  <a:schemeClr val="tx1"/>
                </a:solidFill>
                <a:latin typeface="+mn-lt"/>
                <a:ea typeface="+mn-ea"/>
                <a:cs typeface="+mn-cs"/>
              </a:rPr>
              <a:t> </a:t>
            </a:r>
            <a:r>
              <a:rPr lang="en-GB" sz="1200" kern="1200" baseline="0" dirty="0" smtClean="0">
                <a:solidFill>
                  <a:schemeClr val="tx1"/>
                </a:solidFill>
                <a:latin typeface="+mn-lt"/>
                <a:ea typeface="+mn-ea"/>
                <a:cs typeface="+mn-cs"/>
              </a:rPr>
              <a:t>recovery depends on the type of customer involved. Our research shows that the best (relationship-focused) customers are more amenable to recovery </a:t>
            </a:r>
            <a:r>
              <a:rPr lang="en-GB" sz="1200" i="1" kern="1200" baseline="0" dirty="0" smtClean="0">
                <a:solidFill>
                  <a:schemeClr val="tx1"/>
                </a:solidFill>
                <a:latin typeface="+mn-lt"/>
                <a:ea typeface="+mn-ea"/>
                <a:cs typeface="+mn-cs"/>
              </a:rPr>
              <a:t>efforts, regardless of the recovery’s </a:t>
            </a:r>
            <a:r>
              <a:rPr lang="en-GB" sz="1200" kern="1200" baseline="0" dirty="0" smtClean="0">
                <a:solidFill>
                  <a:schemeClr val="tx1"/>
                </a:solidFill>
                <a:latin typeface="+mn-lt"/>
                <a:ea typeface="+mn-ea"/>
                <a:cs typeface="+mn-cs"/>
              </a:rPr>
              <a:t>size or monetary value, than are casual customers. For the best customers, the company’s admission of wrongdoing and the perceived sincerity of its apology could be more important than restitution. As the old saying goes, “It is the thought that counts.” In other words, for those steady customers who value a relationship with the company,</a:t>
            </a:r>
          </a:p>
          <a:p>
            <a:r>
              <a:rPr lang="en-GB" sz="1200" kern="1200" baseline="0" dirty="0" smtClean="0">
                <a:solidFill>
                  <a:schemeClr val="tx1"/>
                </a:solidFill>
                <a:latin typeface="+mn-lt"/>
                <a:ea typeface="+mn-ea"/>
                <a:cs typeface="+mn-cs"/>
              </a:rPr>
              <a:t>recovery may take only a statement of contrition and a symbolic financial act, which communicate that the company values the relationship as well.  Regardless of the content of the recovery, companies should pay special attention to their best customers because they not only are the most amenable to sincere recovery attempts but also are</a:t>
            </a:r>
          </a:p>
          <a:p>
            <a:r>
              <a:rPr lang="en-GB" sz="1200" kern="1200" baseline="0" dirty="0" smtClean="0">
                <a:solidFill>
                  <a:schemeClr val="tx1"/>
                </a:solidFill>
                <a:latin typeface="+mn-lt"/>
                <a:ea typeface="+mn-ea"/>
                <a:cs typeface="+mn-cs"/>
              </a:rPr>
              <a:t>generally the biggest spenders and feel most betrayed after a double deviation. At the same time, companies don’t want customers to feel that they are so big that they are indispensable. One determinant of whether people will act on their desires for revenge is the power they believe they wield to exact such revenge and get away with it. Therefore, it is important for managers to achieve balance — to make their best customers feel special without making them feel </a:t>
            </a:r>
            <a:r>
              <a:rPr lang="en-GB" sz="1200" i="1" kern="1200" baseline="0" dirty="0" smtClean="0">
                <a:solidFill>
                  <a:schemeClr val="tx1"/>
                </a:solidFill>
                <a:latin typeface="+mn-lt"/>
                <a:ea typeface="+mn-ea"/>
                <a:cs typeface="+mn-cs"/>
              </a:rPr>
              <a:t>too special.</a:t>
            </a:r>
          </a:p>
        </p:txBody>
      </p:sp>
      <p:sp>
        <p:nvSpPr>
          <p:cNvPr id="4" name="Slide Number Placeholder 3"/>
          <p:cNvSpPr>
            <a:spLocks noGrp="1"/>
          </p:cNvSpPr>
          <p:nvPr>
            <p:ph type="sldNum" sz="quarter" idx="10"/>
          </p:nvPr>
        </p:nvSpPr>
        <p:spPr/>
        <p:txBody>
          <a:bodyPr/>
          <a:lstStyle/>
          <a:p>
            <a:fld id="{00B6E100-79FA-407E-BD8A-49800108B0AF}" type="slidenum">
              <a:rPr lang="en-GB" smtClean="0"/>
              <a:pPr/>
              <a:t>45</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For casual customers, the situation is different. Not necessarily interested in affirming their relationship with the company, they may be less won over by evidence that the company values the relationship with them. Instead, such customers typically care only about financial repayment, with the size of the monetary compensation being most important to them.  These results suggest that companies’ responses should depend on what kind of customer experienced poor treatment. However, two points remain. First, companies should not expect that all of these customers are coming back; many are likely to be irretrievably going away. Keep in mind, though, that getting avenging customers to go away can be good riddance, if not good short-term business. Second, giving restitution to all customers who complain on the Internet could in the long run be counterproductive. That is, if companies rewarded customers for complaining online, then eventually even more, not fewer, customers might do so.</a:t>
            </a:r>
            <a:endParaRPr lang="en-GB" dirty="0" smtClean="0"/>
          </a:p>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46</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Whatever you do, do it quickly. Many companies now instruct employees to search the Internet for complaints so as to react swiftly and judiciously, thereby reducing the likelihood of a toxic aftermath. For example, a feature article in the Wall Street Journal detailed how hotels search online for complaints. A major aim is to identify complainers</a:t>
            </a:r>
          </a:p>
          <a:p>
            <a:r>
              <a:rPr lang="en-GB" dirty="0" smtClean="0"/>
              <a:t>who still are staying at the hotel and to have employees resolve the matter immediately, if possible, but at least before the guest checks out. For example, one guest posted on Twitter that he had “the crappiest room in the hotel,” only to receive within a few hours a note of apology slipped under his door that also offered him a better room.</a:t>
            </a:r>
            <a:r>
              <a:rPr lang="en-GB" baseline="0" dirty="0" smtClean="0"/>
              <a:t>  </a:t>
            </a:r>
            <a:r>
              <a:rPr lang="en-GB" dirty="0" smtClean="0"/>
              <a:t>In any case, as discussed earlier, there is little point in responding beyond four weeks after the online complaint, as apologies and restitutions will then have very little impact on complainers’ passion for revenge and avoidance.</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47</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dirty="0" smtClean="0"/>
              <a:t>Common experience suggests, as do psychological and marketing research, that for most customers to feel betrayed following a service failure, and to become sufficiently angry to seek revenge, they have to blame the company for what has happened. How much blame customers assign depends on their inferences regarding the nature of the company’s service failure: Was the failure intentional and motivated by greed? Was the failure</a:t>
            </a:r>
          </a:p>
          <a:p>
            <a:r>
              <a:rPr lang="en-GB" dirty="0" smtClean="0"/>
              <a:t>intentional but motivated by kindness? Or was the failure unintentional? Obviously, inferences of greed lead to more anger than do inferences of lack of motive, and inferences of kindness lead to even less anger. But how critical are such inferences? We ran an experiment to find out.  As expected, participants who were presented with the negative motive had a significantly greater desire for revenge than for reconciliation; participants who were presented with no motive had nearly equal desires for revenge and reconciliation; and participants who were presented with the positive motive had a much lower desire for revenge than for reconciliation.</a:t>
            </a:r>
          </a:p>
          <a:p>
            <a:r>
              <a:rPr lang="en-GB" dirty="0" smtClean="0"/>
              <a:t>Further analysis of the experiment’s and a survey’s results showed that inference of motive was the key</a:t>
            </a:r>
          </a:p>
          <a:p>
            <a:r>
              <a:rPr lang="en-GB" dirty="0" smtClean="0"/>
              <a:t>belief that drove anger and any consequent desires for revenge or reconciliation.</a:t>
            </a:r>
          </a:p>
          <a:p>
            <a:r>
              <a:rPr lang="en-GB" dirty="0" smtClean="0"/>
              <a:t>It thus makes sense that the apology should include a statement aimed at making customers’ worst-case inferences (of greed) unlikely. For instance, airlines’ apologies for delayed or </a:t>
            </a:r>
            <a:r>
              <a:rPr lang="en-GB" dirty="0" err="1" smtClean="0"/>
              <a:t>canceled</a:t>
            </a:r>
            <a:r>
              <a:rPr lang="en-GB" dirty="0" smtClean="0"/>
              <a:t> flights should include statements that explain the underlying motives. It’s not, say, that the airline wanted to combine two flights to the same destination</a:t>
            </a:r>
          </a:p>
          <a:p>
            <a:r>
              <a:rPr lang="en-GB" dirty="0" smtClean="0"/>
              <a:t>because each one was less than half full (a negative inference of greed); it was concerned enough about a plane’s mechanical problem that it </a:t>
            </a:r>
            <a:r>
              <a:rPr lang="en-GB" dirty="0" err="1" smtClean="0"/>
              <a:t>canceled</a:t>
            </a:r>
            <a:r>
              <a:rPr lang="en-GB" dirty="0" smtClean="0"/>
              <a:t> the flight to keep passengers safe (a positive inference of looking out for customers’ safety).</a:t>
            </a:r>
          </a:p>
          <a:p>
            <a:r>
              <a:rPr lang="en-GB" dirty="0" smtClean="0"/>
              <a:t>Note that simply providing no information about the reasons behind the failure does not help customers rule out worst-case inferences. Faced with ambiguity, people tend to err on the sinister side when inventing explanations. That is, in the absence of information, customers don’t necessarily come to a neutral “I don’t know”; they often</a:t>
            </a:r>
          </a:p>
          <a:p>
            <a:r>
              <a:rPr lang="en-GB" dirty="0" smtClean="0"/>
              <a:t>connect dots that perhaps should not be connected and become convinced that the company is just plain greedy. Don’t allow customers to go down this road; give them an explanation instead.  Other research on apologies suggests additional elements that need to be included.  First, apologies should be sincere and truthful. An insincere apology can be worse than no apology at all. Second, effective apologies are not about the company assigning</a:t>
            </a:r>
          </a:p>
          <a:p>
            <a:r>
              <a:rPr lang="en-GB" dirty="0" smtClean="0"/>
              <a:t>blame elsewhere. Doing so can actually backfire, at least when it’s clear to the customer that the service failure was caused by the company’s own negligence or incompetence.</a:t>
            </a:r>
          </a:p>
          <a:p>
            <a:r>
              <a:rPr lang="en-GB" dirty="0" smtClean="0"/>
              <a:t>Not assigning blame at all in an apology may not be any safer either. Consider the research on doctors’ apologies to patients.</a:t>
            </a:r>
            <a:r>
              <a:rPr lang="en-GB" baseline="0" dirty="0" smtClean="0"/>
              <a:t>  </a:t>
            </a:r>
            <a:r>
              <a:rPr lang="en-GB" dirty="0" smtClean="0"/>
              <a:t> Many doctors will not apologize when they make medical mistakes out of fear that such admissions of guilt could result in malpractice lawsuits. The research, however, suggests that these doctors have it backward; in reality, patients are more likely to sue for malpractice when they receive no apology or an insincere apology.</a:t>
            </a:r>
          </a:p>
          <a:p>
            <a:r>
              <a:rPr lang="en-GB" dirty="0" smtClean="0"/>
              <a:t>That is why some states have recently passed “I’m sorry” laws that allow physicians to admit to a mistake</a:t>
            </a:r>
          </a:p>
          <a:p>
            <a:r>
              <a:rPr lang="en-GB" dirty="0" smtClean="0"/>
              <a:t>without it being used against them in court. Basically, we advise companies to own up to honest mistakes when they make them and not to let the customer believe that they are motivated by greed.</a:t>
            </a:r>
          </a:p>
        </p:txBody>
      </p:sp>
      <p:sp>
        <p:nvSpPr>
          <p:cNvPr id="4" name="Slide Number Placeholder 3"/>
          <p:cNvSpPr>
            <a:spLocks noGrp="1"/>
          </p:cNvSpPr>
          <p:nvPr>
            <p:ph type="sldNum" sz="quarter" idx="10"/>
          </p:nvPr>
        </p:nvSpPr>
        <p:spPr/>
        <p:txBody>
          <a:bodyPr/>
          <a:lstStyle/>
          <a:p>
            <a:fld id="{00B6E100-79FA-407E-BD8A-49800108B0AF}" type="slidenum">
              <a:rPr lang="en-GB" smtClean="0"/>
              <a:pPr/>
              <a:t>48</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Quadrant 4: How Can a Company Prevent Online Public Complaining?</a:t>
            </a:r>
          </a:p>
          <a:p>
            <a:r>
              <a:rPr lang="en-GB" dirty="0" smtClean="0"/>
              <a:t>Even better is to respond so quickly after the initial service failure that the second element of the double</a:t>
            </a:r>
          </a:p>
          <a:p>
            <a:r>
              <a:rPr lang="en-GB" dirty="0" smtClean="0"/>
              <a:t>deviation does not occur, with the result that most customers do not complain publicly and online.</a:t>
            </a:r>
          </a:p>
          <a:p>
            <a:r>
              <a:rPr lang="en-GB" dirty="0" smtClean="0"/>
              <a:t>Good prevention, after all, is usually preferable to a good cure. In that spirit, we recommend that</a:t>
            </a:r>
          </a:p>
          <a:p>
            <a:r>
              <a:rPr lang="en-GB" dirty="0" smtClean="0"/>
              <a:t>companies design their recovery efforts (1) based on a triage system; and (2) by focusing on the processes and not just on the outcomes.</a:t>
            </a:r>
          </a:p>
          <a:p>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49</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kern="1200" baseline="0" dirty="0" smtClean="0">
                <a:solidFill>
                  <a:schemeClr val="tx1"/>
                </a:solidFill>
                <a:latin typeface="+mn-lt"/>
                <a:ea typeface="+mn-ea"/>
                <a:cs typeface="+mn-cs"/>
              </a:rPr>
              <a:t>Clearly, different customers </a:t>
            </a:r>
            <a:r>
              <a:rPr lang="en-GB" sz="1200" kern="1200" baseline="0" dirty="0" smtClean="0">
                <a:solidFill>
                  <a:schemeClr val="tx1"/>
                </a:solidFill>
                <a:latin typeface="+mn-lt"/>
                <a:ea typeface="+mn-ea"/>
                <a:cs typeface="+mn-cs"/>
              </a:rPr>
              <a:t>often need to be handled differently. For that reason we suggest that companies, in pursuing recovery processes, emulate the triage that doctors perform during medical emergencies involving</a:t>
            </a:r>
          </a:p>
          <a:p>
            <a:r>
              <a:rPr lang="en-GB" sz="1200" kern="1200" baseline="0" dirty="0" smtClean="0">
                <a:solidFill>
                  <a:schemeClr val="tx1"/>
                </a:solidFill>
                <a:latin typeface="+mn-lt"/>
                <a:ea typeface="+mn-ea"/>
                <a:cs typeface="+mn-cs"/>
              </a:rPr>
              <a:t>multiple casualties.  For example, in a natural disaster where injuries are many but medical resources are few, physicians must decide who to treat immediately, who can wait for treatment and who will receive no treatment at all. The main principle that guides triage is to first treat the most life-threatening injuries of people who can be saved, second the nonlife-threatening injuries and last the life-threatening injuries of people who cannot be saved.</a:t>
            </a:r>
          </a:p>
          <a:p>
            <a:r>
              <a:rPr lang="en-GB" sz="1200" kern="1200" baseline="0" dirty="0" smtClean="0">
                <a:solidFill>
                  <a:schemeClr val="tx1"/>
                </a:solidFill>
                <a:latin typeface="+mn-lt"/>
                <a:ea typeface="+mn-ea"/>
                <a:cs typeface="+mn-cs"/>
              </a:rPr>
              <a:t>Service failures are analogous to such medical situations in three ways. First, companies have limited financial and human resources to deal with service failures, much as aid stations in natural disasters have limited medical supplies and physicians to treat multiple patients. Second, not all customers can be “saved” — that is, recovered — just as not all patients can be saved. And third, some service failures, being more threatening to the customer and</a:t>
            </a:r>
          </a:p>
          <a:p>
            <a:r>
              <a:rPr lang="en-GB" sz="1200" kern="1200" baseline="0" dirty="0" smtClean="0">
                <a:solidFill>
                  <a:schemeClr val="tx1"/>
                </a:solidFill>
                <a:latin typeface="+mn-lt"/>
                <a:ea typeface="+mn-ea"/>
                <a:cs typeface="+mn-cs"/>
              </a:rPr>
              <a:t>to the customer-company relationship, are more likely to motivate the customer to seek revenge against the company, just as some injuries are more severe than others and carry greater risks of suffering and death.</a:t>
            </a:r>
          </a:p>
          <a:p>
            <a:r>
              <a:rPr lang="en-GB" sz="1200" kern="1200" baseline="0" dirty="0" smtClean="0">
                <a:solidFill>
                  <a:schemeClr val="tx1"/>
                </a:solidFill>
                <a:latin typeface="+mn-lt"/>
                <a:ea typeface="+mn-ea"/>
                <a:cs typeface="+mn-cs"/>
              </a:rPr>
              <a:t>This analogy suggests some recommendations.  Companies should identify those customers who have suffered the most severe service failures and who can also be recovered. Fortunately, such identification should be relatively easy, given that the most recoverable customers are typically a company’s best customers. Moreover, like severely injured patients who can be healed, these customers should be attended to very quickly. Wait too long — some four</a:t>
            </a:r>
          </a:p>
          <a:p>
            <a:r>
              <a:rPr lang="en-GB" sz="1200" kern="1200" baseline="0" dirty="0" smtClean="0">
                <a:solidFill>
                  <a:schemeClr val="tx1"/>
                </a:solidFill>
                <a:latin typeface="+mn-lt"/>
                <a:ea typeface="+mn-ea"/>
                <a:cs typeface="+mn-cs"/>
              </a:rPr>
              <a:t>weeks or more — and the chances of recovering  them drop steeply.</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50</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We describe this commercial version of triage as preventive, not just curative, because it should be</a:t>
            </a:r>
          </a:p>
          <a:p>
            <a:r>
              <a:rPr lang="en-GB" dirty="0" smtClean="0"/>
              <a:t>performed before the second element (recovery failure) of the double deviation occurs. More preventive</a:t>
            </a:r>
          </a:p>
          <a:p>
            <a:r>
              <a:rPr lang="en-GB" dirty="0" smtClean="0"/>
              <a:t>still, perhaps, is a system in which customers may not mind service failures so much because they perceive a</a:t>
            </a:r>
          </a:p>
          <a:p>
            <a:r>
              <a:rPr lang="en-GB" dirty="0" smtClean="0"/>
              <a:t>fair process for complaining about them. In fact, the “fair process effect” — a well-known psychological</a:t>
            </a:r>
          </a:p>
          <a:p>
            <a:r>
              <a:rPr lang="en-GB" dirty="0" smtClean="0"/>
              <a:t>phenomenon, particularly in </a:t>
            </a:r>
            <a:r>
              <a:rPr lang="en-GB" dirty="0" err="1" smtClean="0"/>
              <a:t>labor</a:t>
            </a:r>
            <a:r>
              <a:rPr lang="en-GB" dirty="0" smtClean="0"/>
              <a:t>-management settings — demonstrates that employees will tolerate</a:t>
            </a:r>
          </a:p>
          <a:p>
            <a:r>
              <a:rPr lang="en-GB" dirty="0" smtClean="0"/>
              <a:t>disappointing outcomes as long as they perceive the decision-making processes surrounding these outcomes</a:t>
            </a:r>
          </a:p>
          <a:p>
            <a:r>
              <a:rPr lang="en-GB" dirty="0" smtClean="0"/>
              <a:t>to be fair. In other words, for employees to become very angry and challenging, they have to believe</a:t>
            </a:r>
          </a:p>
          <a:p>
            <a:r>
              <a:rPr lang="en-GB" dirty="0" smtClean="0"/>
              <a:t>that both the outcome and process are unfair. In our research, we have found that the fair-process</a:t>
            </a:r>
          </a:p>
          <a:p>
            <a:r>
              <a:rPr lang="en-GB" dirty="0" smtClean="0"/>
              <a:t>effect may apply in the consumer setting as well. Specifically, we have measured how the perception</a:t>
            </a:r>
          </a:p>
          <a:p>
            <a:r>
              <a:rPr lang="en-GB" dirty="0" smtClean="0"/>
              <a:t>of fairness of the systems that companies put into place to address complaints — systems characterized by parameters such as voice, control, speed, waiting time and flexibility — can substantially reduce customers’ sense of betrayal. Thus, as long as the company uses such fair processes, and as long as it makes customers aware of them, </a:t>
            </a:r>
            <a:r>
              <a:rPr lang="en-GB" dirty="0" err="1" smtClean="0"/>
              <a:t>customerswill</a:t>
            </a:r>
            <a:r>
              <a:rPr lang="en-GB" dirty="0" smtClean="0"/>
              <a:t> tolerate the occasional service failure.</a:t>
            </a: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51</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 thinking back to the original point of whether or not your best customers can be your worst enemies. The answer is absolutely YES! Why? Because your top and most strategic customers likely have the most invested and have a much higher expectation of the relationship. If double deviation occurs there is a far greater chance they will feel betrayed and act upon it. Given today’s online environment, this could be detrimental to any company. </a:t>
            </a:r>
            <a:br>
              <a:rPr lang="en-GB" dirty="0" smtClean="0"/>
            </a:br>
            <a:r>
              <a:rPr lang="en-GB" dirty="0" smtClean="0"/>
              <a:t>Now, not all customers are going to feel “betrayed” and make it their personal mission to publicly make an impression on others. However, it is critical that any company today with highly invested customers have a keen focus on issue resolution and account management. Don’t let your customers become victims of double deviation!</a:t>
            </a:r>
            <a:br>
              <a:rPr lang="en-GB" dirty="0" smtClean="0"/>
            </a:br>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fld id="{00B6E100-79FA-407E-BD8A-49800108B0AF}" type="slidenum">
              <a:rPr lang="en-GB" smtClean="0"/>
              <a:pPr/>
              <a:t>52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918325"/>
            <a:chOff x="0" y="0"/>
            <a:chExt cx="5760" cy="4358"/>
          </a:xfrm>
        </p:grpSpPr>
        <p:sp>
          <p:nvSpPr>
            <p:cNvPr id="103427"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3428"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3429"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0"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3431" name="Freeform 7"/>
            <p:cNvSpPr>
              <a:spLocks/>
            </p:cNvSpPr>
            <p:nvPr/>
          </p:nvSpPr>
          <p:spPr bwMode="hidden">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2" name="Freeform 8"/>
            <p:cNvSpPr>
              <a:spLocks/>
            </p:cNvSpPr>
            <p:nvPr/>
          </p:nvSpPr>
          <p:spPr bwMode="white">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3433"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4" name="Freeform 10"/>
            <p:cNvSpPr>
              <a:spLocks/>
            </p:cNvSpPr>
            <p:nvPr/>
          </p:nvSpPr>
          <p:spPr bwMode="white">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3435" name="Rectangle 11"/>
          <p:cNvSpPr>
            <a:spLocks noGrp="1" noChangeArrowheads="1"/>
          </p:cNvSpPr>
          <p:nvPr>
            <p:ph type="ctrTitle"/>
          </p:nvPr>
        </p:nvSpPr>
        <p:spPr>
          <a:xfrm>
            <a:off x="685800" y="2286000"/>
            <a:ext cx="7772400" cy="1143000"/>
          </a:xfrm>
        </p:spPr>
        <p:txBody>
          <a:bodyPr/>
          <a:lstStyle>
            <a:lvl1pPr>
              <a:defRPr/>
            </a:lvl1pPr>
          </a:lstStyle>
          <a:p>
            <a:r>
              <a:rPr lang="en-US" smtClean="0"/>
              <a:t>Click to edit Master title style</a:t>
            </a:r>
            <a:endParaRPr lang="en-US"/>
          </a:p>
        </p:txBody>
      </p:sp>
      <p:sp>
        <p:nvSpPr>
          <p:cNvPr id="103436" name="Rectangle 12"/>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US"/>
          </a:p>
        </p:txBody>
      </p:sp>
      <p:sp>
        <p:nvSpPr>
          <p:cNvPr id="103437" name="Rectangle 13"/>
          <p:cNvSpPr>
            <a:spLocks noGrp="1" noChangeArrowheads="1"/>
          </p:cNvSpPr>
          <p:nvPr>
            <p:ph type="dt" sz="quarter" idx="2"/>
          </p:nvPr>
        </p:nvSpPr>
        <p:spPr/>
        <p:txBody>
          <a:bodyPr/>
          <a:lstStyle>
            <a:lvl1pPr>
              <a:spcBef>
                <a:spcPct val="0"/>
              </a:spcBef>
              <a:defRPr/>
            </a:lvl1pPr>
          </a:lstStyle>
          <a:p>
            <a:fld id="{3F9A6BC2-9963-41CE-853D-56DEE568A274}" type="datetimeFigureOut">
              <a:rPr lang="en-GB" smtClean="0"/>
              <a:pPr/>
              <a:t>09/11/2011</a:t>
            </a:fld>
            <a:endParaRPr lang="en-GB"/>
          </a:p>
        </p:txBody>
      </p:sp>
      <p:sp>
        <p:nvSpPr>
          <p:cNvPr id="103438" name="Rectangle 14"/>
          <p:cNvSpPr>
            <a:spLocks noGrp="1" noChangeArrowheads="1"/>
          </p:cNvSpPr>
          <p:nvPr>
            <p:ph type="ftr" sz="quarter" idx="3"/>
          </p:nvPr>
        </p:nvSpPr>
        <p:spPr/>
        <p:txBody>
          <a:bodyPr/>
          <a:lstStyle>
            <a:lvl1pPr>
              <a:spcBef>
                <a:spcPct val="0"/>
              </a:spcBef>
              <a:defRPr/>
            </a:lvl1pPr>
          </a:lstStyle>
          <a:p>
            <a:endParaRPr lang="en-GB"/>
          </a:p>
        </p:txBody>
      </p:sp>
      <p:sp>
        <p:nvSpPr>
          <p:cNvPr id="103439" name="Rectangle 15"/>
          <p:cNvSpPr>
            <a:spLocks noGrp="1" noChangeArrowheads="1"/>
          </p:cNvSpPr>
          <p:nvPr>
            <p:ph type="sldNum" sz="quarter" idx="4"/>
          </p:nvPr>
        </p:nvSpPr>
        <p:spPr/>
        <p:txBody>
          <a:bodyPr/>
          <a:lstStyle>
            <a:lvl1pPr>
              <a:spcBef>
                <a:spcPct val="0"/>
              </a:spcBef>
              <a:defRPr/>
            </a:lvl1pPr>
          </a:lstStyle>
          <a:p>
            <a:fld id="{9DE06FDB-CDDA-4E03-9BFD-FEEA6C8D4C5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F9A6BC2-9963-41CE-853D-56DEE568A274}" type="datetimeFigureOut">
              <a:rPr lang="en-GB" smtClean="0"/>
              <a:pPr/>
              <a:t>09/11/2011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DE06FDB-CDDA-4E03-9BFD-FEEA6C8D4C5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918325"/>
            <a:chOff x="0" y="0"/>
            <a:chExt cx="5760" cy="4358"/>
          </a:xfrm>
        </p:grpSpPr>
        <p:sp>
          <p:nvSpPr>
            <p:cNvPr id="102403"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2404"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2405"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6"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2407" name="Freeform 7"/>
            <p:cNvSpPr>
              <a:spLocks/>
            </p:cNvSpPr>
            <p:nvPr/>
          </p:nvSpPr>
          <p:spPr bwMode="invGray">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8" name="Freeform 8"/>
            <p:cNvSpPr>
              <a:spLocks/>
            </p:cNvSpPr>
            <p:nvPr/>
          </p:nvSpPr>
          <p:spPr bwMode="invGray">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2409"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10" name="Freeform 10"/>
            <p:cNvSpPr>
              <a:spLocks/>
            </p:cNvSpPr>
            <p:nvPr/>
          </p:nvSpPr>
          <p:spPr bwMode="invGray">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2411" name="Rectangle 11"/>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smtClean="0"/>
          </a:p>
        </p:txBody>
      </p:sp>
      <p:sp>
        <p:nvSpPr>
          <p:cNvPr id="102412" name="Rectangle 12"/>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spcBef>
                <a:spcPct val="50000"/>
              </a:spcBef>
              <a:defRPr sz="1400"/>
            </a:lvl1pPr>
          </a:lstStyle>
          <a:p>
            <a:fld id="{3F9A6BC2-9963-41CE-853D-56DEE568A274}" type="datetimeFigureOut">
              <a:rPr lang="en-GB" smtClean="0"/>
              <a:pPr/>
              <a:t>09/11/2011</a:t>
            </a:fld>
            <a:endParaRPr lang="en-GB"/>
          </a:p>
        </p:txBody>
      </p:sp>
      <p:sp>
        <p:nvSpPr>
          <p:cNvPr id="102413"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a:spcBef>
                <a:spcPct val="50000"/>
              </a:spcBef>
              <a:defRPr sz="1400"/>
            </a:lvl1pPr>
          </a:lstStyle>
          <a:p>
            <a:endParaRPr lang="en-GB"/>
          </a:p>
        </p:txBody>
      </p:sp>
      <p:sp>
        <p:nvSpPr>
          <p:cNvPr id="102414" name="Rectangle 14"/>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spcBef>
                <a:spcPct val="50000"/>
              </a:spcBef>
              <a:defRPr sz="1400"/>
            </a:lvl1pPr>
          </a:lstStyle>
          <a:p>
            <a:fld id="{9DE06FDB-CDDA-4E03-9BFD-FEEA6C8D4C57}" type="slidenum">
              <a:rPr lang="en-GB" smtClean="0"/>
              <a:pPr/>
              <a:t>‹#›</a:t>
            </a:fld>
            <a:endParaRPr lang="en-GB"/>
          </a:p>
        </p:txBody>
      </p:sp>
      <p:sp>
        <p:nvSpPr>
          <p:cNvPr id="102415" name="Rectangle 15"/>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spTree>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Times New Roman" charset="0"/>
        </a:defRPr>
      </a:lvl2pPr>
      <a:lvl3pPr algn="ctr" rtl="0" eaLnBrk="1" fontAlgn="base" hangingPunct="1">
        <a:spcBef>
          <a:spcPct val="0"/>
        </a:spcBef>
        <a:spcAft>
          <a:spcPct val="0"/>
        </a:spcAft>
        <a:defRPr sz="4400">
          <a:solidFill>
            <a:schemeClr val="tx2"/>
          </a:solidFill>
          <a:latin typeface="Times New Roman" charset="0"/>
        </a:defRPr>
      </a:lvl3pPr>
      <a:lvl4pPr algn="ctr" rtl="0" eaLnBrk="1" fontAlgn="base" hangingPunct="1">
        <a:spcBef>
          <a:spcPct val="0"/>
        </a:spcBef>
        <a:spcAft>
          <a:spcPct val="0"/>
        </a:spcAft>
        <a:defRPr sz="4400">
          <a:solidFill>
            <a:schemeClr val="tx2"/>
          </a:solidFill>
          <a:latin typeface="Times New Roman" charset="0"/>
        </a:defRPr>
      </a:lvl4pPr>
      <a:lvl5pPr algn="ctr" rtl="0" eaLnBrk="1" fontAlgn="base" hangingPunct="1">
        <a:spcBef>
          <a:spcPct val="0"/>
        </a:spcBef>
        <a:spcAft>
          <a:spcPct val="0"/>
        </a:spcAft>
        <a:defRPr sz="4400">
          <a:solidFill>
            <a:schemeClr val="tx2"/>
          </a:solidFill>
          <a:latin typeface="Times New Roman" charset="0"/>
        </a:defRPr>
      </a:lvl5pPr>
      <a:lvl6pPr marL="457200" algn="ctr" rtl="0" eaLnBrk="1" fontAlgn="base" hangingPunct="1">
        <a:spcBef>
          <a:spcPct val="0"/>
        </a:spcBef>
        <a:spcAft>
          <a:spcPct val="0"/>
        </a:spcAft>
        <a:defRPr sz="4400">
          <a:solidFill>
            <a:schemeClr val="tx2"/>
          </a:solidFill>
          <a:latin typeface="Times New Roman" charset="0"/>
        </a:defRPr>
      </a:lvl6pPr>
      <a:lvl7pPr marL="914400" algn="ctr" rtl="0" eaLnBrk="1" fontAlgn="base" hangingPunct="1">
        <a:spcBef>
          <a:spcPct val="0"/>
        </a:spcBef>
        <a:spcAft>
          <a:spcPct val="0"/>
        </a:spcAft>
        <a:defRPr sz="4400">
          <a:solidFill>
            <a:schemeClr val="tx2"/>
          </a:solidFill>
          <a:latin typeface="Times New Roman" charset="0"/>
        </a:defRPr>
      </a:lvl7pPr>
      <a:lvl8pPr marL="1371600" algn="ctr" rtl="0" eaLnBrk="1" fontAlgn="base" hangingPunct="1">
        <a:spcBef>
          <a:spcPct val="0"/>
        </a:spcBef>
        <a:spcAft>
          <a:spcPct val="0"/>
        </a:spcAft>
        <a:defRPr sz="4400">
          <a:solidFill>
            <a:schemeClr val="tx2"/>
          </a:solidFill>
          <a:latin typeface="Times New Roman" charset="0"/>
        </a:defRPr>
      </a:lvl8pPr>
      <a:lvl9pPr marL="1828800" algn="ctr" rtl="0" eaLnBrk="1" fontAlgn="base" hangingPunct="1">
        <a:spcBef>
          <a:spcPct val="0"/>
        </a:spcBef>
        <a:spcAft>
          <a:spcPct val="0"/>
        </a:spcAft>
        <a:defRPr sz="4400">
          <a:solidFill>
            <a:schemeClr val="tx2"/>
          </a:solidFill>
          <a:latin typeface="Times New Roman"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interaktives-marketing.de/mm/en/research/Publications_Download/I11_Hennig-Thurau_el_al_JIM_2004_Electronic_WoM.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lilt.ilstu.edu/staylor/csdcb/articles/volume17/Nasir%202004.pdf"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www.tripadvisor.com/" TargetMode="External"/><Relationship Id="rId3" Type="http://schemas.openxmlformats.org/officeDocument/2006/relationships/hyperlink" Target="http://www.complaints.com/" TargetMode="External"/><Relationship Id="rId7" Type="http://schemas.openxmlformats.org/officeDocument/2006/relationships/hyperlink" Target="http://blog.ratemyprofessors.com/"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www.consumeraffairs.com/" TargetMode="External"/><Relationship Id="rId5" Type="http://schemas.openxmlformats.org/officeDocument/2006/relationships/hyperlink" Target="http://www.bbb.com/" TargetMode="External"/><Relationship Id="rId4" Type="http://schemas.openxmlformats.org/officeDocument/2006/relationships/hyperlink" Target="http://www.ripoffreport.com/" TargetMode="External"/><Relationship Id="rId9" Type="http://schemas.openxmlformats.org/officeDocument/2006/relationships/hyperlink" Target="http://www.starbucked.com/"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Online </a:t>
            </a:r>
            <a:r>
              <a:rPr lang="en-GB" dirty="0" smtClean="0"/>
              <a:t>Customer Complaints </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3.jpg"/>
          <p:cNvPicPr>
            <a:picLocks noChangeAspect="1"/>
          </p:cNvPicPr>
          <p:nvPr/>
        </p:nvPicPr>
        <p:blipFill>
          <a:blip r:embed="rId2" cstate="print"/>
          <a:srcRect l="3125" t="11926" r="53125" b="47326"/>
          <a:stretch>
            <a:fillRect/>
          </a:stretch>
        </p:blipFill>
        <p:spPr>
          <a:xfrm>
            <a:off x="2339752" y="980728"/>
            <a:ext cx="4392488" cy="468052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3.jpg"/>
          <p:cNvPicPr>
            <a:picLocks noChangeAspect="1"/>
          </p:cNvPicPr>
          <p:nvPr/>
        </p:nvPicPr>
        <p:blipFill>
          <a:blip r:embed="rId2" cstate="print"/>
          <a:srcRect l="47870" t="12201" r="7409" b="47092"/>
          <a:stretch>
            <a:fillRect/>
          </a:stretch>
        </p:blipFill>
        <p:spPr>
          <a:xfrm>
            <a:off x="2267744" y="1196752"/>
            <a:ext cx="4464496" cy="468052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3.jpg"/>
          <p:cNvPicPr>
            <a:picLocks noChangeAspect="1"/>
          </p:cNvPicPr>
          <p:nvPr/>
        </p:nvPicPr>
        <p:blipFill>
          <a:blip r:embed="rId2" cstate="print"/>
          <a:srcRect l="1020" t="51454" r="52130" b="3478"/>
          <a:stretch>
            <a:fillRect/>
          </a:stretch>
        </p:blipFill>
        <p:spPr>
          <a:xfrm>
            <a:off x="2411760" y="1268760"/>
            <a:ext cx="4176464" cy="453650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3.jpg"/>
          <p:cNvPicPr>
            <a:picLocks noChangeAspect="1"/>
          </p:cNvPicPr>
          <p:nvPr/>
        </p:nvPicPr>
        <p:blipFill>
          <a:blip r:embed="rId3" cstate="print"/>
          <a:srcRect l="45741" t="51454" r="7409" b="3478"/>
          <a:stretch>
            <a:fillRect/>
          </a:stretch>
        </p:blipFill>
        <p:spPr>
          <a:xfrm>
            <a:off x="2411760" y="1268760"/>
            <a:ext cx="4248472" cy="439248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3.jpg"/>
          <p:cNvPicPr>
            <a:picLocks noChangeAspect="1"/>
          </p:cNvPicPr>
          <p:nvPr/>
        </p:nvPicPr>
        <p:blipFill>
          <a:blip r:embed="rId2" cstate="print"/>
          <a:stretch>
            <a:fillRect/>
          </a:stretch>
        </p:blipFill>
        <p:spPr>
          <a:xfrm>
            <a:off x="1115616" y="764704"/>
            <a:ext cx="6552728" cy="504056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What is the ‘good’ thing about complaints?</a:t>
            </a:r>
          </a:p>
          <a:p>
            <a:r>
              <a:rPr lang="en-GB" dirty="0" smtClean="0"/>
              <a:t>Suggestion is generally people do not want to be troublesome – but when customers have exploited conventional ways of complaining – they become belligerent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7544" y="404664"/>
          <a:ext cx="8280920" cy="6453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683568" y="836712"/>
            <a:ext cx="2808312" cy="276999"/>
          </a:xfrm>
          <a:prstGeom prst="rect">
            <a:avLst/>
          </a:prstGeom>
          <a:noFill/>
        </p:spPr>
        <p:txBody>
          <a:bodyPr wrap="square" rtlCol="0">
            <a:spAutoFit/>
          </a:bodyPr>
          <a:lstStyle/>
          <a:p>
            <a:r>
              <a:rPr lang="en-GB" sz="1200" b="1" dirty="0" smtClean="0"/>
              <a:t>Key components of Customer Service</a:t>
            </a:r>
            <a:endParaRPr lang="en-GB" sz="12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Maximising/Minimising </a:t>
            </a:r>
            <a:r>
              <a:rPr lang="en-GB" b="1" dirty="0"/>
              <a:t>Customer</a:t>
            </a:r>
            <a:br>
              <a:rPr lang="en-GB" b="1" dirty="0"/>
            </a:br>
            <a:r>
              <a:rPr lang="en-GB" b="1" dirty="0"/>
              <a:t>Satisfaction/ </a:t>
            </a:r>
            <a:r>
              <a:rPr lang="en-GB" b="1" dirty="0" err="1" smtClean="0"/>
              <a:t>Dis</a:t>
            </a:r>
            <a:r>
              <a:rPr lang="en-GB" b="1" smtClean="0"/>
              <a:t>-satisfaction</a:t>
            </a:r>
            <a:endParaRPr lang="en-GB" dirty="0"/>
          </a:p>
        </p:txBody>
      </p:sp>
      <p:sp>
        <p:nvSpPr>
          <p:cNvPr id="3" name="Content Placeholder 2"/>
          <p:cNvSpPr>
            <a:spLocks noGrp="1"/>
          </p:cNvSpPr>
          <p:nvPr>
            <p:ph idx="1"/>
          </p:nvPr>
        </p:nvSpPr>
        <p:spPr/>
        <p:txBody>
          <a:bodyPr/>
          <a:lstStyle/>
          <a:p>
            <a:endParaRPr lang="en-GB" dirty="0" smtClean="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Increasing Product/Service Quality</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Increasing Customer Loyalty</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Resolving Customer Complaints</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loyalty</a:t>
            </a:r>
            <a:endParaRPr lang="en-GB" dirty="0"/>
          </a:p>
        </p:txBody>
      </p:sp>
      <p:sp>
        <p:nvSpPr>
          <p:cNvPr id="3" name="Content Placeholder 2"/>
          <p:cNvSpPr>
            <a:spLocks noGrp="1"/>
          </p:cNvSpPr>
          <p:nvPr>
            <p:ph idx="1"/>
          </p:nvPr>
        </p:nvSpPr>
        <p:spPr/>
        <p:txBody>
          <a:bodyPr/>
          <a:lstStyle/>
          <a:p>
            <a:r>
              <a:rPr lang="en-GB" dirty="0" smtClean="0"/>
              <a:t>Imperative to running a successful business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Facebook</a:t>
            </a:r>
            <a:endParaRPr lang="en-GB" dirty="0"/>
          </a:p>
        </p:txBody>
      </p:sp>
      <p:sp>
        <p:nvSpPr>
          <p:cNvPr id="3" name="Content Placeholder 2"/>
          <p:cNvSpPr>
            <a:spLocks noGrp="1"/>
          </p:cNvSpPr>
          <p:nvPr>
            <p:ph idx="1"/>
          </p:nvPr>
        </p:nvSpPr>
        <p:spPr/>
        <p:txBody>
          <a:bodyPr>
            <a:normAutofit fontScale="92500"/>
          </a:bodyPr>
          <a:lstStyle/>
          <a:p>
            <a:r>
              <a:rPr lang="en-GB" dirty="0" smtClean="0"/>
              <a:t>Store chains use </a:t>
            </a:r>
            <a:r>
              <a:rPr lang="en-GB" dirty="0" err="1" smtClean="0"/>
              <a:t>Facebook</a:t>
            </a:r>
            <a:r>
              <a:rPr lang="en-GB" dirty="0" smtClean="0"/>
              <a:t> pages to reach out to customers, but when customers reach back with complaints - retailers did not respond to 65%  of complaints</a:t>
            </a:r>
          </a:p>
          <a:p>
            <a:r>
              <a:rPr lang="en-GB" dirty="0" err="1" smtClean="0"/>
              <a:t>Facebook</a:t>
            </a:r>
            <a:r>
              <a:rPr lang="en-GB" dirty="0" smtClean="0"/>
              <a:t> pages as marketing channels and not considered them as customer service channels</a:t>
            </a:r>
          </a:p>
          <a:p>
            <a:r>
              <a:rPr lang="en-GB" dirty="0" smtClean="0"/>
              <a:t>41% unanswered at </a:t>
            </a:r>
            <a:r>
              <a:rPr lang="en-GB" dirty="0" err="1" smtClean="0"/>
              <a:t>Walmart</a:t>
            </a:r>
            <a:endParaRPr lang="en-GB" dirty="0" smtClean="0"/>
          </a:p>
          <a:p>
            <a:r>
              <a:rPr lang="en-GB" dirty="0" smtClean="0"/>
              <a:t>35% unanswered at Macy’s</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people e-complain ?</a:t>
            </a:r>
            <a:endParaRPr lang="en-GB" dirty="0"/>
          </a:p>
        </p:txBody>
      </p:sp>
      <p:sp>
        <p:nvSpPr>
          <p:cNvPr id="3" name="Content Placeholder 2"/>
          <p:cNvSpPr>
            <a:spLocks noGrp="1"/>
          </p:cNvSpPr>
          <p:nvPr>
            <p:ph idx="1"/>
          </p:nvPr>
        </p:nvSpPr>
        <p:spPr/>
        <p:txBody>
          <a:bodyPr/>
          <a:lstStyle/>
          <a:p>
            <a:r>
              <a:rPr lang="en-GB" dirty="0" smtClean="0">
                <a:hlinkClick r:id="rId3"/>
              </a:rPr>
              <a:t>http://www.interaktives-marketing.de/mm/en/research/Publications_Download/I11_Hennig-Thurau_el_al_JIM_2004_Electronic_WoM.pdf</a:t>
            </a:r>
            <a:endParaRPr lang="en-GB" dirty="0" smtClean="0"/>
          </a:p>
          <a:p>
            <a:r>
              <a:rPr lang="en-GB" dirty="0" smtClean="0">
                <a:hlinkClick r:id="rId4"/>
              </a:rPr>
              <a:t>http://lilt.ilstu.edu/staylor/csdcb/articles/volume17/Nasir%202004.pdf</a:t>
            </a:r>
            <a:endParaRPr lang="en-GB"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e-Complaining</a:t>
            </a:r>
            <a:endParaRPr lang="en-GB" dirty="0"/>
          </a:p>
        </p:txBody>
      </p:sp>
      <p:sp>
        <p:nvSpPr>
          <p:cNvPr id="3" name="Content Placeholder 2"/>
          <p:cNvSpPr>
            <a:spLocks noGrp="1"/>
          </p:cNvSpPr>
          <p:nvPr>
            <p:ph idx="1"/>
          </p:nvPr>
        </p:nvSpPr>
        <p:spPr/>
        <p:txBody>
          <a:bodyPr/>
          <a:lstStyle/>
          <a:p>
            <a:r>
              <a:rPr lang="en-GB" dirty="0" smtClean="0"/>
              <a:t>desire </a:t>
            </a:r>
            <a:r>
              <a:rPr lang="en-GB" dirty="0" smtClean="0"/>
              <a:t>for social interaction</a:t>
            </a:r>
          </a:p>
          <a:p>
            <a:r>
              <a:rPr lang="en-GB" dirty="0" smtClean="0"/>
              <a:t>desire for economic incentives</a:t>
            </a:r>
          </a:p>
          <a:p>
            <a:r>
              <a:rPr lang="en-GB" dirty="0" smtClean="0"/>
              <a:t>concern for other consumers</a:t>
            </a:r>
          </a:p>
          <a:p>
            <a:r>
              <a:rPr lang="en-GB" dirty="0" smtClean="0"/>
              <a:t>potential to enhance their own self-worth </a:t>
            </a:r>
          </a:p>
          <a:p>
            <a:pPr>
              <a:buNone/>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4" name="Content Placeholder 3"/>
          <p:cNvSpPr>
            <a:spLocks noGrp="1"/>
          </p:cNvSpPr>
          <p:nvPr>
            <p:ph sz="half" idx="1"/>
          </p:nvPr>
        </p:nvSpPr>
        <p:spPr/>
        <p:txBody>
          <a:bodyPr/>
          <a:lstStyle/>
          <a:p>
            <a:r>
              <a:rPr lang="en-GB" dirty="0" smtClean="0"/>
              <a:t>Explanations for positive communication</a:t>
            </a:r>
          </a:p>
          <a:p>
            <a:r>
              <a:rPr lang="en-GB" dirty="0"/>
              <a:t>a</a:t>
            </a:r>
            <a:r>
              <a:rPr lang="en-GB" dirty="0" smtClean="0"/>
              <a:t>ltruism</a:t>
            </a:r>
          </a:p>
          <a:p>
            <a:r>
              <a:rPr lang="en-GB" dirty="0" smtClean="0"/>
              <a:t>product involvement</a:t>
            </a:r>
          </a:p>
          <a:p>
            <a:r>
              <a:rPr lang="en-GB" dirty="0" smtClean="0"/>
              <a:t>self-enhancement,</a:t>
            </a:r>
          </a:p>
          <a:p>
            <a:r>
              <a:rPr lang="en-GB" dirty="0" smtClean="0"/>
              <a:t>helping the company</a:t>
            </a:r>
            <a:endParaRPr lang="en-GB" dirty="0"/>
          </a:p>
        </p:txBody>
      </p:sp>
      <p:sp>
        <p:nvSpPr>
          <p:cNvPr id="5" name="Content Placeholder 4"/>
          <p:cNvSpPr>
            <a:spLocks noGrp="1"/>
          </p:cNvSpPr>
          <p:nvPr>
            <p:ph sz="half" idx="2"/>
          </p:nvPr>
        </p:nvSpPr>
        <p:spPr>
          <a:xfrm>
            <a:off x="4648200" y="1600200"/>
            <a:ext cx="4244280" cy="4525963"/>
          </a:xfrm>
        </p:spPr>
        <p:txBody>
          <a:bodyPr/>
          <a:lstStyle/>
          <a:p>
            <a:r>
              <a:rPr lang="en-GB" dirty="0" smtClean="0"/>
              <a:t>Explanations of negative communication</a:t>
            </a:r>
          </a:p>
          <a:p>
            <a:r>
              <a:rPr lang="en-GB" dirty="0"/>
              <a:t>a</a:t>
            </a:r>
            <a:r>
              <a:rPr lang="en-GB" dirty="0" smtClean="0"/>
              <a:t>ltruism</a:t>
            </a:r>
          </a:p>
          <a:p>
            <a:r>
              <a:rPr lang="en-GB" dirty="0" smtClean="0"/>
              <a:t>anxiety reduction</a:t>
            </a:r>
          </a:p>
          <a:p>
            <a:r>
              <a:rPr lang="en-GB" dirty="0" smtClean="0"/>
              <a:t>vengeance</a:t>
            </a:r>
          </a:p>
          <a:p>
            <a:r>
              <a:rPr lang="en-GB" dirty="0" smtClean="0"/>
              <a:t>advice seeking</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Characteristics of Internet communication</a:t>
            </a:r>
            <a:endParaRPr lang="en-GB" dirty="0"/>
          </a:p>
        </p:txBody>
      </p:sp>
      <p:sp>
        <p:nvSpPr>
          <p:cNvPr id="3" name="Content Placeholder 2"/>
          <p:cNvSpPr>
            <a:spLocks noGrp="1"/>
          </p:cNvSpPr>
          <p:nvPr>
            <p:ph idx="1"/>
          </p:nvPr>
        </p:nvSpPr>
        <p:spPr/>
        <p:txBody>
          <a:bodyPr/>
          <a:lstStyle/>
          <a:p>
            <a:r>
              <a:rPr lang="en-GB" dirty="0" smtClean="0"/>
              <a:t>Directed to multiple individuals</a:t>
            </a:r>
          </a:p>
          <a:p>
            <a:r>
              <a:rPr lang="en-GB" dirty="0" smtClean="0"/>
              <a:t>Available to other consumers for an indefinite period of time</a:t>
            </a:r>
          </a:p>
          <a:p>
            <a:r>
              <a:rPr lang="en-GB" dirty="0" smtClean="0"/>
              <a:t>Anonymous</a:t>
            </a:r>
          </a:p>
          <a:p>
            <a:r>
              <a:rPr lang="en-GB" dirty="0" smtClean="0"/>
              <a:t>Interactive</a:t>
            </a:r>
          </a:p>
          <a:p>
            <a:r>
              <a:rPr lang="en-GB" dirty="0" smtClean="0"/>
              <a:t>Uncontrollable</a:t>
            </a:r>
          </a:p>
          <a:p>
            <a:r>
              <a:rPr lang="en-GB" dirty="0" smtClean="0"/>
              <a:t>Speed</a:t>
            </a:r>
            <a:endParaRPr lang="en-GB" dirty="0" smtClean="0"/>
          </a:p>
          <a:p>
            <a:pPr>
              <a:buNone/>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e-Complaining</a:t>
            </a:r>
            <a:endParaRPr lang="en-GB" dirty="0"/>
          </a:p>
        </p:txBody>
      </p:sp>
      <p:sp>
        <p:nvSpPr>
          <p:cNvPr id="3" name="Content Placeholder 2"/>
          <p:cNvSpPr>
            <a:spLocks noGrp="1"/>
          </p:cNvSpPr>
          <p:nvPr>
            <p:ph idx="1"/>
          </p:nvPr>
        </p:nvSpPr>
        <p:spPr>
          <a:xfrm>
            <a:off x="457200" y="1196752"/>
            <a:ext cx="8229600" cy="5256584"/>
          </a:xfrm>
        </p:spPr>
        <p:txBody>
          <a:bodyPr>
            <a:normAutofit fontScale="92500" lnSpcReduction="10000"/>
          </a:bodyPr>
          <a:lstStyle/>
          <a:p>
            <a:r>
              <a:rPr lang="en-GB" i="1" dirty="0"/>
              <a:t>any positive </a:t>
            </a:r>
            <a:r>
              <a:rPr lang="en-GB" i="1" dirty="0" smtClean="0"/>
              <a:t>or negative </a:t>
            </a:r>
            <a:r>
              <a:rPr lang="en-GB" i="1" dirty="0"/>
              <a:t>statement made by potential, actual, </a:t>
            </a:r>
            <a:r>
              <a:rPr lang="en-GB" i="1" dirty="0" smtClean="0"/>
              <a:t>or former </a:t>
            </a:r>
            <a:r>
              <a:rPr lang="en-GB" i="1" dirty="0"/>
              <a:t>customers about a product or company, </a:t>
            </a:r>
            <a:r>
              <a:rPr lang="en-GB" i="1" dirty="0" smtClean="0"/>
              <a:t>which is </a:t>
            </a:r>
            <a:r>
              <a:rPr lang="en-GB" i="1" dirty="0"/>
              <a:t>made available to a multitude of people and </a:t>
            </a:r>
            <a:r>
              <a:rPr lang="en-GB" i="1" dirty="0" smtClean="0"/>
              <a:t>institutions via </a:t>
            </a:r>
            <a:r>
              <a:rPr lang="en-GB" i="1" dirty="0"/>
              <a:t>the </a:t>
            </a:r>
            <a:r>
              <a:rPr lang="en-GB" i="1" dirty="0" smtClean="0"/>
              <a:t>Internet</a:t>
            </a:r>
          </a:p>
          <a:p>
            <a:r>
              <a:rPr lang="en-GB" dirty="0" smtClean="0"/>
              <a:t>communication can take place in many ways (email*, opinion platforms, discussion forums, boycott websites, news groups</a:t>
            </a:r>
          </a:p>
          <a:p>
            <a:r>
              <a:rPr lang="en-GB" dirty="0" smtClean="0"/>
              <a:t>provide consumers with the opportunity to read other consumers’ consumption opinions and experiences as well as write (i.e., publish) contributions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a:t>C</a:t>
            </a:r>
            <a:r>
              <a:rPr lang="en-GB" dirty="0" smtClean="0"/>
              <a:t>ommunication articulated on Internet consumer-opinion platforms - exert a stronger impact on consumers </a:t>
            </a:r>
          </a:p>
          <a:p>
            <a:r>
              <a:rPr lang="en-GB" dirty="0" smtClean="0"/>
              <a:t>Internet consumer-opinion platforms are relatively easy to operate and require less Internet-related knowledge on the part of the consumer to obtain information</a:t>
            </a:r>
          </a:p>
          <a:p>
            <a:r>
              <a:rPr lang="en-GB" dirty="0" smtClean="0"/>
              <a:t>Internet  consumer-opinion platforms provide information on almost every area of consumption.</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Focus-related Utility</a:t>
            </a:r>
            <a:endParaRPr lang="en-GB" dirty="0"/>
          </a:p>
        </p:txBody>
      </p:sp>
      <p:sp>
        <p:nvSpPr>
          <p:cNvPr id="3" name="Content Placeholder 2"/>
          <p:cNvSpPr>
            <a:spLocks noGrp="1"/>
          </p:cNvSpPr>
          <p:nvPr>
            <p:ph idx="1"/>
          </p:nvPr>
        </p:nvSpPr>
        <p:spPr/>
        <p:txBody>
          <a:bodyPr>
            <a:normAutofit fontScale="77500" lnSpcReduction="20000"/>
          </a:bodyPr>
          <a:lstStyle/>
          <a:p>
            <a:r>
              <a:rPr lang="en-GB" dirty="0"/>
              <a:t>Focus-related utility is the utility the </a:t>
            </a:r>
            <a:r>
              <a:rPr lang="en-GB" dirty="0" smtClean="0"/>
              <a:t>consumer receives </a:t>
            </a:r>
            <a:r>
              <a:rPr lang="en-GB" dirty="0"/>
              <a:t>when adding value to the </a:t>
            </a:r>
            <a:r>
              <a:rPr lang="en-GB" dirty="0" smtClean="0"/>
              <a:t>community through </a:t>
            </a:r>
            <a:r>
              <a:rPr lang="en-GB" dirty="0"/>
              <a:t>his or her contributions (</a:t>
            </a:r>
            <a:r>
              <a:rPr lang="en-GB" dirty="0" err="1" smtClean="0"/>
              <a:t>Balasubramanian</a:t>
            </a:r>
            <a:r>
              <a:rPr lang="en-GB" dirty="0" smtClean="0"/>
              <a:t> &amp; </a:t>
            </a:r>
            <a:r>
              <a:rPr lang="en-GB" dirty="0" err="1"/>
              <a:t>Mahajan</a:t>
            </a:r>
            <a:r>
              <a:rPr lang="en-GB" dirty="0"/>
              <a:t>, </a:t>
            </a:r>
            <a:r>
              <a:rPr lang="en-GB" dirty="0" smtClean="0"/>
              <a:t>2001)</a:t>
            </a:r>
          </a:p>
          <a:p>
            <a:r>
              <a:rPr lang="en-GB" dirty="0" smtClean="0"/>
              <a:t>reviews </a:t>
            </a:r>
            <a:r>
              <a:rPr lang="en-GB" dirty="0"/>
              <a:t>and commentary </a:t>
            </a:r>
            <a:r>
              <a:rPr lang="en-GB" dirty="0" smtClean="0"/>
              <a:t>on products </a:t>
            </a:r>
            <a:r>
              <a:rPr lang="en-GB" dirty="0"/>
              <a:t>and services of interest to other </a:t>
            </a:r>
            <a:r>
              <a:rPr lang="en-GB" dirty="0" smtClean="0"/>
              <a:t>community members</a:t>
            </a:r>
          </a:p>
          <a:p>
            <a:r>
              <a:rPr lang="en-GB" dirty="0" smtClean="0"/>
              <a:t>based </a:t>
            </a:r>
            <a:r>
              <a:rPr lang="en-GB" dirty="0"/>
              <a:t>on </a:t>
            </a:r>
            <a:r>
              <a:rPr lang="en-GB" dirty="0" smtClean="0"/>
              <a:t>the assumption </a:t>
            </a:r>
            <a:r>
              <a:rPr lang="en-GB" dirty="0"/>
              <a:t>that “adding value” to the </a:t>
            </a:r>
            <a:r>
              <a:rPr lang="en-GB" dirty="0" smtClean="0"/>
              <a:t>community is </a:t>
            </a:r>
            <a:r>
              <a:rPr lang="en-GB" dirty="0"/>
              <a:t>an important goal of the </a:t>
            </a:r>
            <a:r>
              <a:rPr lang="en-GB" dirty="0" smtClean="0"/>
              <a:t>individual</a:t>
            </a:r>
          </a:p>
          <a:p>
            <a:r>
              <a:rPr lang="en-GB" i="1" dirty="0" smtClean="0"/>
              <a:t>concern </a:t>
            </a:r>
            <a:r>
              <a:rPr lang="en-GB" i="1" dirty="0"/>
              <a:t>for </a:t>
            </a:r>
            <a:r>
              <a:rPr lang="en-GB" i="1" dirty="0" smtClean="0"/>
              <a:t>other consumers</a:t>
            </a:r>
          </a:p>
          <a:p>
            <a:r>
              <a:rPr lang="en-GB" i="1" dirty="0" smtClean="0"/>
              <a:t>helping </a:t>
            </a:r>
            <a:r>
              <a:rPr lang="en-GB" i="1" dirty="0"/>
              <a:t>the </a:t>
            </a:r>
            <a:r>
              <a:rPr lang="en-GB" i="1" dirty="0" smtClean="0"/>
              <a:t>company</a:t>
            </a:r>
          </a:p>
          <a:p>
            <a:r>
              <a:rPr lang="en-GB" i="1" dirty="0" smtClean="0"/>
              <a:t>social benefits</a:t>
            </a:r>
            <a:endParaRPr lang="en-GB" i="1" dirty="0"/>
          </a:p>
          <a:p>
            <a:r>
              <a:rPr lang="en-GB" i="1" dirty="0"/>
              <a:t>exerting </a:t>
            </a:r>
            <a:r>
              <a:rPr lang="en-GB" i="1" dirty="0" smtClean="0"/>
              <a:t>power</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Concern for others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 desire </a:t>
            </a:r>
            <a:r>
              <a:rPr lang="en-GB" dirty="0"/>
              <a:t>to help other consumers with their </a:t>
            </a:r>
            <a:r>
              <a:rPr lang="en-GB" dirty="0" smtClean="0"/>
              <a:t>buying decisions</a:t>
            </a:r>
            <a:r>
              <a:rPr lang="en-GB" dirty="0"/>
              <a:t>, to save others from negative </a:t>
            </a:r>
            <a:r>
              <a:rPr lang="en-GB" dirty="0" smtClean="0"/>
              <a:t>experiences or both</a:t>
            </a:r>
          </a:p>
          <a:p>
            <a:r>
              <a:rPr lang="en-GB" dirty="0" smtClean="0"/>
              <a:t>Communication can </a:t>
            </a:r>
            <a:r>
              <a:rPr lang="en-GB" dirty="0"/>
              <a:t>include both positive and negative </a:t>
            </a:r>
            <a:r>
              <a:rPr lang="en-GB" dirty="0" smtClean="0"/>
              <a:t>consumer experiences </a:t>
            </a:r>
            <a:r>
              <a:rPr lang="en-GB" dirty="0"/>
              <a:t>with a product or company.</a:t>
            </a:r>
          </a:p>
          <a:p>
            <a:r>
              <a:rPr lang="en-GB" dirty="0"/>
              <a:t>This </a:t>
            </a:r>
            <a:r>
              <a:rPr lang="en-GB" i="1" dirty="0"/>
              <a:t>concern for other consumers motive is </a:t>
            </a:r>
            <a:r>
              <a:rPr lang="en-GB" i="1" dirty="0" smtClean="0"/>
              <a:t>closely </a:t>
            </a:r>
            <a:r>
              <a:rPr lang="en-GB" dirty="0" smtClean="0"/>
              <a:t>related </a:t>
            </a:r>
            <a:r>
              <a:rPr lang="en-GB" dirty="0"/>
              <a:t>to the concept of </a:t>
            </a:r>
            <a:r>
              <a:rPr lang="en-GB" dirty="0" smtClean="0"/>
              <a:t>altruism (</a:t>
            </a:r>
            <a:r>
              <a:rPr lang="da-DK" dirty="0" smtClean="0"/>
              <a:t>Nagel</a:t>
            </a:r>
            <a:r>
              <a:rPr lang="da-DK" dirty="0"/>
              <a:t>, 1970; Paul</a:t>
            </a:r>
            <a:r>
              <a:rPr lang="da-DK" dirty="0" smtClean="0"/>
              <a:t>, </a:t>
            </a:r>
            <a:r>
              <a:rPr lang="en-GB" dirty="0" smtClean="0"/>
              <a:t>Miller</a:t>
            </a:r>
            <a:r>
              <a:rPr lang="en-GB" dirty="0"/>
              <a:t>, &amp; Paul, 1993) and sometimes referred </a:t>
            </a:r>
            <a:r>
              <a:rPr lang="en-GB" dirty="0" smtClean="0"/>
              <a:t>to in </a:t>
            </a:r>
            <a:r>
              <a:rPr lang="en-GB" dirty="0"/>
              <a:t>the marketing literature (e.g., Carman, 1992</a:t>
            </a:r>
            <a:r>
              <a:rPr lang="en-GB" dirty="0" smtClean="0"/>
              <a:t>; Price</a:t>
            </a:r>
            <a:r>
              <a:rPr lang="en-GB" dirty="0"/>
              <a:t>, </a:t>
            </a:r>
            <a:r>
              <a:rPr lang="en-GB" dirty="0" err="1"/>
              <a:t>Feick</a:t>
            </a:r>
            <a:r>
              <a:rPr lang="en-GB" dirty="0"/>
              <a:t>, &amp; </a:t>
            </a:r>
            <a:r>
              <a:rPr lang="en-GB" dirty="0" err="1"/>
              <a:t>Guskey</a:t>
            </a:r>
            <a:r>
              <a:rPr lang="en-GB" dirty="0"/>
              <a:t>, 1995</a:t>
            </a:r>
            <a:r>
              <a:rPr lang="en-GB" dirty="0" smtClean="0"/>
              <a:t>)</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Helping others</a:t>
            </a:r>
            <a:endParaRPr lang="en-GB" dirty="0"/>
          </a:p>
        </p:txBody>
      </p:sp>
      <p:sp>
        <p:nvSpPr>
          <p:cNvPr id="3" name="Content Placeholder 2"/>
          <p:cNvSpPr>
            <a:spLocks noGrp="1"/>
          </p:cNvSpPr>
          <p:nvPr>
            <p:ph idx="1"/>
          </p:nvPr>
        </p:nvSpPr>
        <p:spPr>
          <a:xfrm>
            <a:off x="457200" y="1600200"/>
            <a:ext cx="8229600" cy="4781128"/>
          </a:xfrm>
        </p:spPr>
        <p:txBody>
          <a:bodyPr>
            <a:normAutofit fontScale="70000" lnSpcReduction="20000"/>
          </a:bodyPr>
          <a:lstStyle/>
          <a:p>
            <a:r>
              <a:rPr lang="en-GB" i="1" dirty="0"/>
              <a:t>helping the company motivation is the </a:t>
            </a:r>
            <a:r>
              <a:rPr lang="en-GB" i="1" dirty="0" smtClean="0"/>
              <a:t>result </a:t>
            </a:r>
            <a:r>
              <a:rPr lang="en-GB" dirty="0" smtClean="0"/>
              <a:t>of </a:t>
            </a:r>
            <a:r>
              <a:rPr lang="en-GB" dirty="0"/>
              <a:t>a consumer’s satisfaction with a </a:t>
            </a:r>
            <a:r>
              <a:rPr lang="en-GB" dirty="0" smtClean="0"/>
              <a:t>product and </a:t>
            </a:r>
            <a:r>
              <a:rPr lang="en-GB" dirty="0"/>
              <a:t>his or </a:t>
            </a:r>
            <a:r>
              <a:rPr lang="en-GB" sz="4200" dirty="0"/>
              <a:t>her subsequent desire to help </a:t>
            </a:r>
            <a:r>
              <a:rPr lang="en-GB" sz="4200" dirty="0" smtClean="0"/>
              <a:t>the company </a:t>
            </a:r>
            <a:r>
              <a:rPr lang="en-GB" sz="4200" dirty="0"/>
              <a:t>(</a:t>
            </a:r>
            <a:r>
              <a:rPr lang="en-GB" sz="4200" dirty="0" err="1"/>
              <a:t>Sundaram</a:t>
            </a:r>
            <a:r>
              <a:rPr lang="en-GB" sz="4200" dirty="0"/>
              <a:t> et al., 1998</a:t>
            </a:r>
            <a:r>
              <a:rPr lang="en-GB" sz="4200" dirty="0" smtClean="0"/>
              <a:t>)</a:t>
            </a:r>
          </a:p>
          <a:p>
            <a:r>
              <a:rPr lang="en-GB" sz="4200" dirty="0" smtClean="0"/>
              <a:t>Customer is </a:t>
            </a:r>
            <a:r>
              <a:rPr lang="en-GB" sz="4200" dirty="0"/>
              <a:t>motivated to engage in </a:t>
            </a:r>
            <a:r>
              <a:rPr lang="en-GB" sz="4200" dirty="0" smtClean="0"/>
              <a:t>communication to </a:t>
            </a:r>
            <a:r>
              <a:rPr lang="en-GB" sz="4200" dirty="0"/>
              <a:t>give the company “something </a:t>
            </a:r>
            <a:r>
              <a:rPr lang="en-GB" sz="4200" dirty="0" smtClean="0"/>
              <a:t>in return</a:t>
            </a:r>
            <a:r>
              <a:rPr lang="en-GB" sz="4200" dirty="0"/>
              <a:t>” for a good </a:t>
            </a:r>
            <a:r>
              <a:rPr lang="en-GB" sz="4200" dirty="0" smtClean="0"/>
              <a:t>experience</a:t>
            </a:r>
          </a:p>
          <a:p>
            <a:r>
              <a:rPr lang="en-GB" sz="4200" dirty="0" smtClean="0"/>
              <a:t>The intended effect </a:t>
            </a:r>
            <a:r>
              <a:rPr lang="en-GB" sz="4200" dirty="0"/>
              <a:t>of his or her communicative activities </a:t>
            </a:r>
            <a:r>
              <a:rPr lang="en-GB" sz="4200" dirty="0" smtClean="0"/>
              <a:t>is that </a:t>
            </a:r>
            <a:r>
              <a:rPr lang="en-GB" sz="4200" dirty="0"/>
              <a:t>the company will become or remain successful.</a:t>
            </a:r>
          </a:p>
          <a:p>
            <a:r>
              <a:rPr lang="en-GB" sz="4200" dirty="0" smtClean="0"/>
              <a:t>related </a:t>
            </a:r>
            <a:r>
              <a:rPr lang="en-GB" sz="4200" dirty="0"/>
              <a:t>to </a:t>
            </a:r>
            <a:r>
              <a:rPr lang="en-GB" sz="4200" dirty="0" smtClean="0"/>
              <a:t>the general </a:t>
            </a:r>
            <a:r>
              <a:rPr lang="en-GB" sz="4200" dirty="0"/>
              <a:t>altruism motive and draws on the </a:t>
            </a:r>
            <a:r>
              <a:rPr lang="en-GB" sz="4200" dirty="0" smtClean="0"/>
              <a:t>same </a:t>
            </a:r>
            <a:r>
              <a:rPr lang="en-GB" sz="4200" dirty="0"/>
              <a:t>psychological background as the first </a:t>
            </a:r>
            <a:r>
              <a:rPr lang="en-GB" sz="4200" dirty="0" smtClean="0"/>
              <a:t>motive - concern </a:t>
            </a:r>
            <a:r>
              <a:rPr lang="en-GB" sz="4200" dirty="0"/>
              <a:t>for others. </a:t>
            </a:r>
            <a:endParaRPr lang="en-GB" sz="4200" dirty="0" smtClean="0"/>
          </a:p>
          <a:p>
            <a:endParaRPr lang="en-GB" sz="42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Consumption Utility</a:t>
            </a:r>
            <a:endParaRPr lang="en-GB" b="1" dirty="0"/>
          </a:p>
        </p:txBody>
      </p:sp>
      <p:sp>
        <p:nvSpPr>
          <p:cNvPr id="3" name="Content Placeholder 2"/>
          <p:cNvSpPr>
            <a:spLocks noGrp="1"/>
          </p:cNvSpPr>
          <p:nvPr>
            <p:ph idx="1"/>
          </p:nvPr>
        </p:nvSpPr>
        <p:spPr/>
        <p:txBody>
          <a:bodyPr>
            <a:normAutofit fontScale="92500" lnSpcReduction="20000"/>
          </a:bodyPr>
          <a:lstStyle/>
          <a:p>
            <a:r>
              <a:rPr lang="en-GB" dirty="0" smtClean="0"/>
              <a:t>Consumption utility refers to consumers </a:t>
            </a:r>
            <a:r>
              <a:rPr lang="en-GB" dirty="0" smtClean="0"/>
              <a:t>obtaining value </a:t>
            </a:r>
            <a:r>
              <a:rPr lang="en-GB" dirty="0" smtClean="0"/>
              <a:t>through “direct consumption of </a:t>
            </a:r>
            <a:r>
              <a:rPr lang="en-GB" dirty="0" smtClean="0"/>
              <a:t>the contributions </a:t>
            </a:r>
            <a:r>
              <a:rPr lang="en-GB" dirty="0" smtClean="0"/>
              <a:t>of other community constituents (</a:t>
            </a:r>
            <a:r>
              <a:rPr lang="en-GB" dirty="0" err="1" smtClean="0"/>
              <a:t>Balasubramanian</a:t>
            </a:r>
            <a:r>
              <a:rPr lang="en-GB" dirty="0" smtClean="0"/>
              <a:t> &amp; </a:t>
            </a:r>
            <a:r>
              <a:rPr lang="en-GB" dirty="0" err="1" smtClean="0"/>
              <a:t>Mahajan</a:t>
            </a:r>
            <a:r>
              <a:rPr lang="en-GB" dirty="0" smtClean="0"/>
              <a:t>, 2001, p. 125</a:t>
            </a:r>
            <a:r>
              <a:rPr lang="en-GB" dirty="0" smtClean="0"/>
              <a:t>).</a:t>
            </a:r>
          </a:p>
          <a:p>
            <a:r>
              <a:rPr lang="en-GB" dirty="0" smtClean="0"/>
              <a:t>In a </a:t>
            </a:r>
            <a:r>
              <a:rPr lang="en-GB" dirty="0" smtClean="0"/>
              <a:t>Web-based opinion-platform context, </a:t>
            </a:r>
            <a:r>
              <a:rPr lang="en-GB" dirty="0" smtClean="0"/>
              <a:t>consumption takes </a:t>
            </a:r>
            <a:r>
              <a:rPr lang="en-GB" dirty="0" smtClean="0"/>
              <a:t>place when individuals read </a:t>
            </a:r>
            <a:r>
              <a:rPr lang="en-GB" dirty="0" smtClean="0"/>
              <a:t>the product </a:t>
            </a:r>
            <a:r>
              <a:rPr lang="en-GB" dirty="0" smtClean="0"/>
              <a:t>reviews and comments written by others</a:t>
            </a:r>
            <a:r>
              <a:rPr lang="en-GB" dirty="0" smtClean="0"/>
              <a:t>, which </a:t>
            </a:r>
            <a:r>
              <a:rPr lang="en-GB" dirty="0" smtClean="0"/>
              <a:t>also can motivate consumers to </a:t>
            </a:r>
            <a:r>
              <a:rPr lang="en-GB" dirty="0" smtClean="0"/>
              <a:t>write comments</a:t>
            </a:r>
            <a:r>
              <a:rPr lang="en-GB" dirty="0" smtClean="0"/>
              <a:t>.</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Approval Utility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Approval utility is concerned with a </a:t>
            </a:r>
            <a:r>
              <a:rPr lang="en-GB" dirty="0" smtClean="0"/>
              <a:t>consumer’s satisfaction </a:t>
            </a:r>
            <a:r>
              <a:rPr lang="en-GB" dirty="0" smtClean="0"/>
              <a:t>that comes “when other </a:t>
            </a:r>
            <a:r>
              <a:rPr lang="en-GB" dirty="0" smtClean="0"/>
              <a:t>constituents consume </a:t>
            </a:r>
            <a:r>
              <a:rPr lang="en-GB" dirty="0" smtClean="0"/>
              <a:t>and approve of the </a:t>
            </a:r>
            <a:r>
              <a:rPr lang="en-GB" dirty="0" smtClean="0"/>
              <a:t>constituent’s own </a:t>
            </a:r>
            <a:r>
              <a:rPr lang="en-GB" dirty="0" smtClean="0"/>
              <a:t>contributions” (</a:t>
            </a:r>
            <a:r>
              <a:rPr lang="en-GB" dirty="0" err="1" smtClean="0"/>
              <a:t>Balasubramanian</a:t>
            </a:r>
            <a:r>
              <a:rPr lang="en-GB" dirty="0" smtClean="0"/>
              <a:t> &amp; </a:t>
            </a:r>
            <a:r>
              <a:rPr lang="en-GB" dirty="0" err="1" smtClean="0"/>
              <a:t>Mahajan</a:t>
            </a:r>
            <a:r>
              <a:rPr lang="en-GB" dirty="0" smtClean="0"/>
              <a:t>,  2001</a:t>
            </a:r>
            <a:r>
              <a:rPr lang="en-GB" dirty="0" smtClean="0"/>
              <a:t>, p. 126</a:t>
            </a:r>
            <a:r>
              <a:rPr lang="en-GB" dirty="0" smtClean="0"/>
              <a:t>)</a:t>
            </a:r>
          </a:p>
          <a:p>
            <a:r>
              <a:rPr lang="en-GB" dirty="0" smtClean="0"/>
              <a:t>In </a:t>
            </a:r>
            <a:r>
              <a:rPr lang="en-GB" dirty="0" smtClean="0"/>
              <a:t>an opinion-platform context</a:t>
            </a:r>
            <a:r>
              <a:rPr lang="en-GB" dirty="0" smtClean="0"/>
              <a:t>, such </a:t>
            </a:r>
            <a:r>
              <a:rPr lang="en-GB" dirty="0" smtClean="0"/>
              <a:t>feedback can be either formal </a:t>
            </a:r>
            <a:r>
              <a:rPr lang="en-GB" dirty="0" smtClean="0"/>
              <a:t>or informal</a:t>
            </a:r>
            <a:r>
              <a:rPr lang="en-GB" dirty="0" smtClean="0"/>
              <a:t>. Informal approval may come </a:t>
            </a:r>
            <a:r>
              <a:rPr lang="en-GB" dirty="0" smtClean="0"/>
              <a:t>when another </a:t>
            </a:r>
            <a:r>
              <a:rPr lang="en-GB" dirty="0" smtClean="0"/>
              <a:t>user either publicly praises one’s </a:t>
            </a:r>
            <a:r>
              <a:rPr lang="en-GB" dirty="0" smtClean="0"/>
              <a:t>contributions to </a:t>
            </a:r>
            <a:r>
              <a:rPr lang="en-GB" dirty="0" smtClean="0"/>
              <a:t>the group or privately </a:t>
            </a:r>
            <a:r>
              <a:rPr lang="en-GB" dirty="0" smtClean="0"/>
              <a:t>communicates to </a:t>
            </a:r>
            <a:r>
              <a:rPr lang="en-GB" dirty="0" smtClean="0"/>
              <a:t>the individual regarding the </a:t>
            </a:r>
            <a:r>
              <a:rPr lang="en-GB" dirty="0" smtClean="0"/>
              <a:t>usefulness of </a:t>
            </a:r>
            <a:r>
              <a:rPr lang="en-GB" dirty="0" smtClean="0"/>
              <a:t>the information provided. </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Moderator-related Utility</a:t>
            </a:r>
            <a:endParaRPr lang="en-GB" dirty="0"/>
          </a:p>
        </p:txBody>
      </p:sp>
      <p:sp>
        <p:nvSpPr>
          <p:cNvPr id="3" name="Content Placeholder 2"/>
          <p:cNvSpPr>
            <a:spLocks noGrp="1"/>
          </p:cNvSpPr>
          <p:nvPr>
            <p:ph idx="1"/>
          </p:nvPr>
        </p:nvSpPr>
        <p:spPr/>
        <p:txBody>
          <a:bodyPr>
            <a:normAutofit/>
          </a:bodyPr>
          <a:lstStyle/>
          <a:p>
            <a:r>
              <a:rPr lang="en-GB" dirty="0" smtClean="0"/>
              <a:t>Moderator-related utility is derived when a </a:t>
            </a:r>
            <a:r>
              <a:rPr lang="en-GB" dirty="0" smtClean="0"/>
              <a:t>third party </a:t>
            </a:r>
            <a:r>
              <a:rPr lang="en-GB" dirty="0" smtClean="0"/>
              <a:t>makes the complaint act easier for </a:t>
            </a:r>
            <a:r>
              <a:rPr lang="en-GB" dirty="0" smtClean="0"/>
              <a:t>the community member</a:t>
            </a:r>
          </a:p>
          <a:p>
            <a:r>
              <a:rPr lang="en-GB" dirty="0" smtClean="0"/>
              <a:t>In </a:t>
            </a:r>
            <a:r>
              <a:rPr lang="en-GB" dirty="0" smtClean="0"/>
              <a:t>a Web-based </a:t>
            </a:r>
            <a:r>
              <a:rPr lang="en-GB" dirty="0" smtClean="0"/>
              <a:t>opinion platform context</a:t>
            </a:r>
            <a:r>
              <a:rPr lang="en-GB" dirty="0" smtClean="0"/>
              <a:t>, this might entail the </a:t>
            </a:r>
            <a:r>
              <a:rPr lang="en-GB" dirty="0" smtClean="0"/>
              <a:t>platform staff </a:t>
            </a:r>
            <a:r>
              <a:rPr lang="en-GB" dirty="0" smtClean="0"/>
              <a:t>interacting with a company on behalf </a:t>
            </a:r>
            <a:r>
              <a:rPr lang="en-GB" dirty="0" smtClean="0"/>
              <a:t>of the customer</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http://www.youtube.com/watch?v=5YGc4zOqozo</a:t>
            </a:r>
            <a:endParaRPr lang="en-GB" dirty="0"/>
          </a:p>
        </p:txBody>
      </p:sp>
      <p:pic>
        <p:nvPicPr>
          <p:cNvPr id="1026" name="Picture 2"/>
          <p:cNvPicPr>
            <a:picLocks noGrp="1" noChangeAspect="1" noChangeArrowheads="1"/>
          </p:cNvPicPr>
          <p:nvPr>
            <p:ph idx="1"/>
          </p:nvPr>
        </p:nvPicPr>
        <p:blipFill>
          <a:blip r:embed="rId2" cstate="print"/>
          <a:stretch>
            <a:fillRect/>
          </a:stretch>
        </p:blipFill>
        <p:spPr bwMode="auto">
          <a:xfrm>
            <a:off x="1060704" y="1981200"/>
            <a:ext cx="7022592" cy="4114800"/>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Update</a:t>
            </a:r>
            <a:endParaRPr lang="en-GB" dirty="0"/>
          </a:p>
        </p:txBody>
      </p:sp>
      <p:sp>
        <p:nvSpPr>
          <p:cNvPr id="3" name="Content Placeholder 2"/>
          <p:cNvSpPr>
            <a:spLocks noGrp="1"/>
          </p:cNvSpPr>
          <p:nvPr>
            <p:ph idx="1"/>
          </p:nvPr>
        </p:nvSpPr>
        <p:spPr/>
        <p:txBody>
          <a:bodyPr/>
          <a:lstStyle/>
          <a:p>
            <a:r>
              <a:rPr lang="en-GB" dirty="0" smtClean="0"/>
              <a:t>http://www.youtube.com/watch?v=T_X-Qoh__mw&amp;feature=relmfu</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http://www.youtube.com/watch?v=NmGjq3cLG1g</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Websites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hlinkClick r:id="rId3"/>
              </a:rPr>
              <a:t>www.complaints.com</a:t>
            </a:r>
            <a:endParaRPr lang="en-GB" dirty="0" smtClean="0"/>
          </a:p>
          <a:p>
            <a:r>
              <a:rPr lang="en-GB" dirty="0" smtClean="0">
                <a:hlinkClick r:id="rId4"/>
              </a:rPr>
              <a:t>www.ripoffreport.com</a:t>
            </a:r>
            <a:endParaRPr lang="en-GB" dirty="0" smtClean="0"/>
          </a:p>
          <a:p>
            <a:r>
              <a:rPr lang="en-GB" dirty="0" smtClean="0">
                <a:hlinkClick r:id="rId5"/>
              </a:rPr>
              <a:t>www.bbb.com</a:t>
            </a:r>
            <a:endParaRPr lang="en-GB" dirty="0" smtClean="0"/>
          </a:p>
          <a:p>
            <a:r>
              <a:rPr lang="en-GB" dirty="0" smtClean="0">
                <a:hlinkClick r:id="rId6"/>
              </a:rPr>
              <a:t>www.consumeraffairs.com</a:t>
            </a:r>
            <a:endParaRPr lang="en-GB" dirty="0" smtClean="0"/>
          </a:p>
          <a:p>
            <a:r>
              <a:rPr lang="en-GB" dirty="0" smtClean="0">
                <a:hlinkClick r:id="rId7"/>
              </a:rPr>
              <a:t>http://blog.ratemyprofessors.com</a:t>
            </a:r>
            <a:endParaRPr lang="en-GB" dirty="0" smtClean="0"/>
          </a:p>
          <a:p>
            <a:r>
              <a:rPr lang="en-GB" dirty="0" smtClean="0">
                <a:hlinkClick r:id="rId8"/>
              </a:rPr>
              <a:t>www.tripadvisor.com</a:t>
            </a:r>
            <a:endParaRPr lang="en-GB" dirty="0" smtClean="0"/>
          </a:p>
          <a:p>
            <a:r>
              <a:rPr lang="en-GB" dirty="0" smtClean="0">
                <a:hlinkClick r:id="rId9"/>
              </a:rPr>
              <a:t>www.starbucked.com</a:t>
            </a:r>
            <a:endParaRPr lang="en-GB" dirty="0" smtClean="0"/>
          </a:p>
          <a:p>
            <a:pPr>
              <a:buNone/>
            </a:pPr>
            <a:r>
              <a:rPr lang="en-GB" dirty="0" err="1" smtClean="0"/>
              <a:t>Youtube</a:t>
            </a:r>
            <a:r>
              <a:rPr lang="en-GB" dirty="0" smtClean="0"/>
              <a:t>, Twitter, </a:t>
            </a:r>
            <a:r>
              <a:rPr lang="en-GB" dirty="0" err="1" smtClean="0"/>
              <a:t>Facebook</a:t>
            </a:r>
            <a:endParaRPr lang="en-GB" dirty="0" smtClean="0"/>
          </a:p>
          <a:p>
            <a:endParaRPr lang="en-GB" dirty="0" smtClean="0"/>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484352" y="908720"/>
            <a:ext cx="8120096" cy="5074013"/>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467544" y="548680"/>
            <a:ext cx="8352928" cy="5715000"/>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467544" y="571500"/>
            <a:ext cx="8352928" cy="5715000"/>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1" dirty="0" smtClean="0"/>
              <a:t>A review</a:t>
            </a:r>
            <a:endParaRPr lang="en-GB" b="1" dirty="0"/>
          </a:p>
        </p:txBody>
      </p:sp>
      <p:sp>
        <p:nvSpPr>
          <p:cNvPr id="7" name="Content Placeholder 6"/>
          <p:cNvSpPr>
            <a:spLocks noGrp="1"/>
          </p:cNvSpPr>
          <p:nvPr>
            <p:ph idx="1"/>
          </p:nvPr>
        </p:nvSpPr>
        <p:spPr>
          <a:xfrm>
            <a:off x="467544" y="1268760"/>
            <a:ext cx="8136904" cy="5112568"/>
          </a:xfrm>
        </p:spPr>
        <p:txBody>
          <a:bodyPr>
            <a:normAutofit fontScale="47500" lnSpcReduction="20000"/>
          </a:bodyPr>
          <a:lstStyle/>
          <a:p>
            <a:r>
              <a:rPr lang="en-GB" sz="5100" dirty="0" smtClean="0"/>
              <a:t>Having read a number of negative reviews prior to arriving, we were pleasantly surprised at what we found on arrival. The reception staff were pleasant and efficient despite the fact that there was a large number of people checking in</a:t>
            </a:r>
            <a:r>
              <a:rPr lang="en-GB" sz="5100" dirty="0" smtClean="0"/>
              <a:t>.    Whilst </a:t>
            </a:r>
            <a:r>
              <a:rPr lang="en-GB" sz="5100" dirty="0" smtClean="0"/>
              <a:t>the hotel is a little tired and outdated in it's decor, the rooms were clean, well equipped and the central heating was excellent</a:t>
            </a:r>
            <a:r>
              <a:rPr lang="en-GB" sz="5100" dirty="0" smtClean="0"/>
              <a:t>.   We </a:t>
            </a:r>
            <a:r>
              <a:rPr lang="en-GB" sz="5100" dirty="0" smtClean="0"/>
              <a:t>were staying on a bed and breakfast basis and found the breakfast was hot, well presented, with an excellent choice of food</a:t>
            </a:r>
            <a:r>
              <a:rPr lang="en-GB" sz="5100" dirty="0" smtClean="0"/>
              <a:t>.   On </a:t>
            </a:r>
            <a:r>
              <a:rPr lang="en-GB" sz="5100" dirty="0" smtClean="0"/>
              <a:t>the Saturday night there were a number of rowdy individuals in the corridor but after a phone call to reception this was dealt with efficiently and quickly</a:t>
            </a:r>
            <a:r>
              <a:rPr lang="en-GB" sz="5100" dirty="0" smtClean="0"/>
              <a:t>.  On </a:t>
            </a:r>
            <a:r>
              <a:rPr lang="en-GB" sz="5100" dirty="0" smtClean="0"/>
              <a:t>the down side, anyone with mobility problems may struggle with the sheer size of the hotel</a:t>
            </a:r>
            <a:r>
              <a:rPr lang="en-GB" sz="5100" dirty="0" smtClean="0"/>
              <a:t>.  We </a:t>
            </a:r>
            <a:r>
              <a:rPr lang="en-GB" sz="5100" dirty="0" smtClean="0"/>
              <a:t>also felt that for a hotel of this size there should have been more choice of television channels. </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Dump</a:t>
            </a:r>
            <a:endParaRPr lang="en-GB" b="1" dirty="0"/>
          </a:p>
        </p:txBody>
      </p:sp>
      <p:sp>
        <p:nvSpPr>
          <p:cNvPr id="3" name="Content Placeholder 2"/>
          <p:cNvSpPr>
            <a:spLocks noGrp="1"/>
          </p:cNvSpPr>
          <p:nvPr>
            <p:ph idx="1"/>
          </p:nvPr>
        </p:nvSpPr>
        <p:spPr/>
        <p:txBody>
          <a:bodyPr>
            <a:normAutofit fontScale="70000" lnSpcReduction="20000"/>
          </a:bodyPr>
          <a:lstStyle/>
          <a:p>
            <a:pPr>
              <a:buNone/>
            </a:pPr>
            <a:r>
              <a:rPr lang="en-GB" dirty="0" smtClean="0"/>
              <a:t>	On </a:t>
            </a:r>
            <a:r>
              <a:rPr lang="en-GB" dirty="0" smtClean="0"/>
              <a:t>inspection of the cleanliness of the 3rd room we were given, yes, 3rd room, </a:t>
            </a:r>
            <a:r>
              <a:rPr lang="en-GB" dirty="0" smtClean="0"/>
              <a:t>we found </a:t>
            </a:r>
            <a:r>
              <a:rPr lang="en-GB" dirty="0" smtClean="0"/>
              <a:t>it lacking in every area, the bath was covered in black hairs, the double bed mattress had a broken biscuit under it as well as disgusting "used" tissue papers plus the top of a coke tin under it, my husband yet again complained but this time to the duty manager, he told my husband he would have the house keepers back in to clean the room properly with him watching over them clean the room plus, there were free drinks at the bar for us. He didn't watch over the house keepers cleaning the room nor were there any free drinks at the bar for us, the house keepers did vacuum the room and clean the bath which I thought would be fine. </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Continued</a:t>
            </a:r>
            <a:endParaRPr lang="en-GB" b="1" dirty="0"/>
          </a:p>
        </p:txBody>
      </p:sp>
      <p:sp>
        <p:nvSpPr>
          <p:cNvPr id="3" name="Content Placeholder 2"/>
          <p:cNvSpPr>
            <a:spLocks noGrp="1"/>
          </p:cNvSpPr>
          <p:nvPr>
            <p:ph idx="1"/>
          </p:nvPr>
        </p:nvSpPr>
        <p:spPr/>
        <p:txBody>
          <a:bodyPr>
            <a:normAutofit fontScale="70000" lnSpcReduction="20000"/>
          </a:bodyPr>
          <a:lstStyle/>
          <a:p>
            <a:r>
              <a:rPr lang="en-GB" dirty="0" smtClean="0"/>
              <a:t>When the house keepers left the room I further inspected the room, I lifted the mattress to see if the biscuit etc had been removed, what I found was horrific, the mattress was in-fact urine stained on both sides from top to bottom too however, most worrying of all there was a large, thick and smelly excretion stain on it, how could anyone sleep on that let alone have small children near it, we complained yet again, this time the duty manager came to the room and said the mattress was disgusting and promised us he would bring us a clean mattress, he did and the mattress he brought looked ok, we decided to stay in the hotel for the 3 night we had booked as we couldn't go home as we had the builders in, suffice to say we shan't be returning.</a:t>
            </a:r>
            <a:br>
              <a:rPr lang="en-GB" dirty="0" smtClean="0"/>
            </a:b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a:normAutofit fontScale="90000"/>
          </a:bodyPr>
          <a:lstStyle/>
          <a:p>
            <a:r>
              <a:rPr lang="en-GB" b="1" dirty="0" smtClean="0"/>
              <a:t>Organising Matrix:  Understanding and Managing Online Public Complaining</a:t>
            </a:r>
            <a:endParaRPr lang="en-GB" b="1" dirty="0"/>
          </a:p>
        </p:txBody>
      </p:sp>
      <p:graphicFrame>
        <p:nvGraphicFramePr>
          <p:cNvPr id="4" name="Content Placeholder 3"/>
          <p:cNvGraphicFramePr>
            <a:graphicFrameLocks noGrp="1"/>
          </p:cNvGraphicFramePr>
          <p:nvPr>
            <p:ph idx="1"/>
          </p:nvPr>
        </p:nvGraphicFramePr>
        <p:xfrm>
          <a:off x="685800" y="1981200"/>
          <a:ext cx="77724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Quadrant 1 – Why do customers complain online in the first place?</a:t>
            </a:r>
            <a:endParaRPr lang="en-GB" b="1" dirty="0"/>
          </a:p>
        </p:txBody>
      </p:sp>
      <p:sp>
        <p:nvSpPr>
          <p:cNvPr id="3" name="Content Placeholder 2"/>
          <p:cNvSpPr>
            <a:spLocks noGrp="1"/>
          </p:cNvSpPr>
          <p:nvPr>
            <p:ph idx="1"/>
          </p:nvPr>
        </p:nvSpPr>
        <p:spPr/>
        <p:txBody>
          <a:bodyPr>
            <a:normAutofit/>
          </a:bodyPr>
          <a:lstStyle/>
          <a:p>
            <a:r>
              <a:rPr lang="en-GB" dirty="0" smtClean="0"/>
              <a:t>Online </a:t>
            </a:r>
            <a:r>
              <a:rPr lang="en-GB" dirty="0" smtClean="0"/>
              <a:t>usually follows </a:t>
            </a:r>
            <a:r>
              <a:rPr lang="en-GB" dirty="0" smtClean="0"/>
              <a:t>a </a:t>
            </a:r>
            <a:r>
              <a:rPr lang="en-GB" dirty="0" smtClean="0"/>
              <a:t>- Double Deviation</a:t>
            </a:r>
          </a:p>
          <a:p>
            <a:pPr lvl="1"/>
            <a:r>
              <a:rPr lang="en-GB" dirty="0" smtClean="0"/>
              <a:t>Study looked at 431 online complaints </a:t>
            </a:r>
            <a:r>
              <a:rPr lang="en-GB" dirty="0" smtClean="0"/>
              <a:t>posted to ripoffreport.com </a:t>
            </a:r>
            <a:r>
              <a:rPr lang="en-GB" dirty="0" smtClean="0"/>
              <a:t>and consumeraffairs.com</a:t>
            </a:r>
          </a:p>
          <a:p>
            <a:pPr lvl="1"/>
            <a:r>
              <a:rPr lang="en-GB" dirty="0" smtClean="0"/>
              <a:t>96</a:t>
            </a:r>
            <a:r>
              <a:rPr lang="en-GB" dirty="0" smtClean="0"/>
              <a:t>% of the online complaints followed a </a:t>
            </a:r>
            <a:r>
              <a:rPr lang="en-GB" dirty="0" smtClean="0"/>
              <a:t>double deviation </a:t>
            </a:r>
          </a:p>
          <a:p>
            <a:pPr lvl="1"/>
            <a:r>
              <a:rPr lang="en-GB" dirty="0" smtClean="0"/>
              <a:t>4% </a:t>
            </a:r>
            <a:r>
              <a:rPr lang="en-GB" dirty="0" smtClean="0"/>
              <a:t>of the online complaints </a:t>
            </a:r>
            <a:r>
              <a:rPr lang="en-GB" dirty="0" smtClean="0"/>
              <a:t>posted publicly </a:t>
            </a:r>
            <a:r>
              <a:rPr lang="en-GB" dirty="0" smtClean="0"/>
              <a:t>followed a simple service </a:t>
            </a:r>
            <a:r>
              <a:rPr lang="en-GB" dirty="0" smtClean="0"/>
              <a:t>failure</a:t>
            </a:r>
          </a:p>
          <a:p>
            <a:pPr lvl="2"/>
            <a:r>
              <a:rPr lang="en-GB" dirty="0" smtClean="0"/>
              <a:t>Good news for companies  </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Most common reasons for complaints</a:t>
            </a:r>
            <a:endParaRPr lang="en-GB" b="1" dirty="0"/>
          </a:p>
        </p:txBody>
      </p:sp>
      <p:sp>
        <p:nvSpPr>
          <p:cNvPr id="3" name="Content Placeholder 2"/>
          <p:cNvSpPr>
            <a:spLocks noGrp="1"/>
          </p:cNvSpPr>
          <p:nvPr>
            <p:ph idx="1"/>
          </p:nvPr>
        </p:nvSpPr>
        <p:spPr/>
        <p:txBody>
          <a:bodyPr>
            <a:normAutofit/>
          </a:bodyPr>
          <a:lstStyle/>
          <a:p>
            <a:r>
              <a:rPr lang="en-GB" dirty="0" smtClean="0"/>
              <a:t>Cars  </a:t>
            </a:r>
            <a:r>
              <a:rPr lang="en-GB" dirty="0" smtClean="0"/>
              <a:t>(11</a:t>
            </a:r>
            <a:r>
              <a:rPr lang="en-GB" dirty="0" smtClean="0"/>
              <a:t>%)</a:t>
            </a:r>
          </a:p>
          <a:p>
            <a:r>
              <a:rPr lang="en-GB" dirty="0" smtClean="0"/>
              <a:t>Large </a:t>
            </a:r>
            <a:r>
              <a:rPr lang="en-GB" dirty="0" smtClean="0"/>
              <a:t>retail </a:t>
            </a:r>
            <a:r>
              <a:rPr lang="en-GB" dirty="0" smtClean="0"/>
              <a:t>purchases (</a:t>
            </a:r>
            <a:r>
              <a:rPr lang="en-GB" dirty="0" smtClean="0"/>
              <a:t>10.5</a:t>
            </a:r>
            <a:r>
              <a:rPr lang="en-GB" dirty="0" smtClean="0"/>
              <a:t>%)</a:t>
            </a:r>
          </a:p>
          <a:p>
            <a:r>
              <a:rPr lang="en-GB" dirty="0" smtClean="0"/>
              <a:t>Credit</a:t>
            </a:r>
            <a:r>
              <a:rPr lang="en-GB" dirty="0" smtClean="0"/>
              <a:t>, debt and mortgage </a:t>
            </a:r>
            <a:r>
              <a:rPr lang="en-GB" dirty="0" smtClean="0"/>
              <a:t>services (</a:t>
            </a:r>
            <a:r>
              <a:rPr lang="en-GB" dirty="0" smtClean="0"/>
              <a:t>10.3</a:t>
            </a:r>
            <a:r>
              <a:rPr lang="en-GB" dirty="0" smtClean="0"/>
              <a:t>%)</a:t>
            </a:r>
          </a:p>
          <a:p>
            <a:r>
              <a:rPr lang="en-GB" dirty="0" smtClean="0"/>
              <a:t>Mobile phone </a:t>
            </a:r>
            <a:r>
              <a:rPr lang="en-GB" dirty="0" smtClean="0"/>
              <a:t>providers (9.5</a:t>
            </a:r>
            <a:r>
              <a:rPr lang="en-GB" dirty="0" smtClean="0"/>
              <a:t>%)</a:t>
            </a:r>
          </a:p>
          <a:p>
            <a:r>
              <a:rPr lang="en-GB" dirty="0" smtClean="0"/>
              <a:t>Websites and online </a:t>
            </a:r>
            <a:r>
              <a:rPr lang="en-GB" dirty="0" smtClean="0"/>
              <a:t>services (6.3</a:t>
            </a:r>
            <a:r>
              <a:rPr lang="en-GB" dirty="0" smtClean="0"/>
              <a:t>%)</a:t>
            </a:r>
          </a:p>
          <a:p>
            <a:r>
              <a:rPr lang="en-GB" dirty="0" smtClean="0"/>
              <a:t>Appliances </a:t>
            </a:r>
            <a:r>
              <a:rPr lang="en-GB" dirty="0" smtClean="0"/>
              <a:t>(5.3</a:t>
            </a:r>
            <a:r>
              <a:rPr lang="en-GB" dirty="0" smtClean="0"/>
              <a:t>%)</a:t>
            </a:r>
          </a:p>
          <a:p>
            <a:r>
              <a:rPr lang="en-GB" dirty="0" smtClean="0"/>
              <a:t>Computers </a:t>
            </a:r>
            <a:r>
              <a:rPr lang="en-GB" dirty="0" smtClean="0"/>
              <a:t>(5%).</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b="1" dirty="0" smtClean="0"/>
              <a:t>Betrayal (as Opposed to Mere Dissatisfaction</a:t>
            </a:r>
            <a:r>
              <a:rPr lang="en-GB" b="1" dirty="0" smtClean="0"/>
              <a:t>) </a:t>
            </a:r>
            <a:endParaRPr lang="en-GB" b="1" dirty="0"/>
          </a:p>
        </p:txBody>
      </p:sp>
      <p:sp>
        <p:nvSpPr>
          <p:cNvPr id="3" name="Content Placeholder 2"/>
          <p:cNvSpPr>
            <a:spLocks noGrp="1"/>
          </p:cNvSpPr>
          <p:nvPr>
            <p:ph idx="1"/>
          </p:nvPr>
        </p:nvSpPr>
        <p:spPr/>
        <p:txBody>
          <a:bodyPr>
            <a:normAutofit fontScale="92500" lnSpcReduction="20000"/>
          </a:bodyPr>
          <a:lstStyle/>
          <a:p>
            <a:r>
              <a:rPr lang="en-GB" dirty="0" smtClean="0"/>
              <a:t>Product </a:t>
            </a:r>
            <a:r>
              <a:rPr lang="en-GB" dirty="0" smtClean="0"/>
              <a:t>or service provider has violated the norms of a </a:t>
            </a:r>
            <a:r>
              <a:rPr lang="en-GB" dirty="0" smtClean="0"/>
              <a:t>customer-company relationship</a:t>
            </a:r>
          </a:p>
          <a:p>
            <a:r>
              <a:rPr lang="en-GB" dirty="0" smtClean="0"/>
              <a:t>Betrayal  - company </a:t>
            </a:r>
            <a:r>
              <a:rPr lang="en-GB" dirty="0" smtClean="0"/>
              <a:t>is morally obligated to help them resolve a difficulty that the company itself caused </a:t>
            </a:r>
            <a:r>
              <a:rPr lang="en-GB" dirty="0" smtClean="0"/>
              <a:t>(Carroll)</a:t>
            </a:r>
          </a:p>
          <a:p>
            <a:r>
              <a:rPr lang="en-GB" dirty="0" smtClean="0"/>
              <a:t>Trying to get even </a:t>
            </a:r>
          </a:p>
          <a:p>
            <a:r>
              <a:rPr lang="en-GB" dirty="0" smtClean="0"/>
              <a:t>Betrayal is not </a:t>
            </a:r>
            <a:r>
              <a:rPr lang="en-GB" dirty="0" err="1" smtClean="0"/>
              <a:t>dis</a:t>
            </a:r>
            <a:r>
              <a:rPr lang="en-GB" dirty="0" smtClean="0"/>
              <a:t>-satisfaction (frustration and </a:t>
            </a:r>
            <a:r>
              <a:rPr lang="en-GB" dirty="0" err="1" smtClean="0"/>
              <a:t>annoydance</a:t>
            </a:r>
            <a:r>
              <a:rPr lang="en-GB" dirty="0" smtClean="0"/>
              <a:t>) </a:t>
            </a:r>
          </a:p>
          <a:p>
            <a:r>
              <a:rPr lang="en-GB" dirty="0" smtClean="0"/>
              <a:t>Betrayal – reparation or vengeful behaviour</a:t>
            </a:r>
          </a:p>
          <a:p>
            <a:endParaRPr lang="en-GB" dirty="0" smtClean="0"/>
          </a:p>
          <a:p>
            <a:endParaRPr lang="en-GB" dirty="0" smtClean="0"/>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2074242"/>
          </a:xfrm>
        </p:spPr>
        <p:txBody>
          <a:bodyPr>
            <a:normAutofit fontScale="90000"/>
          </a:bodyPr>
          <a:lstStyle/>
          <a:p>
            <a:r>
              <a:rPr lang="en-GB" b="1" dirty="0" smtClean="0"/>
              <a:t>Quadrant 2: How Long Will Online Complainers Hold a Grudge Against the Company?</a:t>
            </a:r>
            <a:endParaRPr lang="en-GB" b="1" dirty="0"/>
          </a:p>
        </p:txBody>
      </p:sp>
      <p:sp>
        <p:nvSpPr>
          <p:cNvPr id="3" name="Content Placeholder 2"/>
          <p:cNvSpPr>
            <a:spLocks noGrp="1"/>
          </p:cNvSpPr>
          <p:nvPr>
            <p:ph idx="1"/>
          </p:nvPr>
        </p:nvSpPr>
        <p:spPr>
          <a:xfrm>
            <a:off x="457200" y="2636912"/>
            <a:ext cx="8229600" cy="3489251"/>
          </a:xfrm>
        </p:spPr>
        <p:txBody>
          <a:bodyPr/>
          <a:lstStyle/>
          <a:p>
            <a:r>
              <a:rPr lang="en-GB" dirty="0" smtClean="0"/>
              <a:t>Seeking </a:t>
            </a:r>
            <a:r>
              <a:rPr lang="en-GB" dirty="0" smtClean="0"/>
              <a:t>revenge </a:t>
            </a:r>
            <a:endParaRPr lang="en-GB" dirty="0" smtClean="0"/>
          </a:p>
          <a:p>
            <a:r>
              <a:rPr lang="en-GB" dirty="0" smtClean="0"/>
              <a:t>Avoiding </a:t>
            </a:r>
            <a:r>
              <a:rPr lang="en-GB" dirty="0" smtClean="0"/>
              <a:t>the company by not returning with one’s business</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Is a Post-Complaint Recovery Possible in </a:t>
            </a:r>
            <a:r>
              <a:rPr lang="en-GB" b="1" dirty="0" smtClean="0"/>
              <a:t>an Online </a:t>
            </a:r>
            <a:r>
              <a:rPr lang="en-GB" b="1" dirty="0" smtClean="0"/>
              <a:t>Context?</a:t>
            </a:r>
            <a:endParaRPr lang="en-GB" b="1" dirty="0"/>
          </a:p>
        </p:txBody>
      </p:sp>
      <p:sp>
        <p:nvSpPr>
          <p:cNvPr id="3" name="Content Placeholder 2"/>
          <p:cNvSpPr>
            <a:spLocks noGrp="1"/>
          </p:cNvSpPr>
          <p:nvPr>
            <p:ph idx="1"/>
          </p:nvPr>
        </p:nvSpPr>
        <p:spPr/>
        <p:txBody>
          <a:bodyPr>
            <a:normAutofit fontScale="92500" lnSpcReduction="10000"/>
          </a:bodyPr>
          <a:lstStyle/>
          <a:p>
            <a:r>
              <a:rPr lang="en-GB" dirty="0" smtClean="0"/>
              <a:t>After </a:t>
            </a:r>
            <a:r>
              <a:rPr lang="en-GB" dirty="0" smtClean="0"/>
              <a:t>the complaint had been posted </a:t>
            </a:r>
            <a:r>
              <a:rPr lang="en-GB" dirty="0" smtClean="0"/>
              <a:t>online</a:t>
            </a:r>
            <a:r>
              <a:rPr lang="en-GB" dirty="0" smtClean="0"/>
              <a:t> </a:t>
            </a:r>
            <a:r>
              <a:rPr lang="en-GB" dirty="0" smtClean="0"/>
              <a:t>- 27</a:t>
            </a:r>
            <a:r>
              <a:rPr lang="en-GB" dirty="0" smtClean="0"/>
              <a:t>% of the companies made </a:t>
            </a:r>
            <a:r>
              <a:rPr lang="en-GB" dirty="0" smtClean="0"/>
              <a:t>a gesture </a:t>
            </a:r>
          </a:p>
          <a:p>
            <a:r>
              <a:rPr lang="en-GB" dirty="0" smtClean="0"/>
              <a:t>Within 4 weeks- reductions </a:t>
            </a:r>
            <a:r>
              <a:rPr lang="en-GB" dirty="0" smtClean="0"/>
              <a:t>in their desire for </a:t>
            </a:r>
            <a:r>
              <a:rPr lang="en-GB" dirty="0" smtClean="0"/>
              <a:t>revenge</a:t>
            </a:r>
          </a:p>
          <a:p>
            <a:r>
              <a:rPr lang="en-GB" dirty="0" smtClean="0"/>
              <a:t>Over 4 weeks – it was </a:t>
            </a:r>
            <a:r>
              <a:rPr lang="en-GB" dirty="0" smtClean="0"/>
              <a:t>too </a:t>
            </a:r>
            <a:r>
              <a:rPr lang="en-GB" dirty="0" smtClean="0"/>
              <a:t>late</a:t>
            </a:r>
          </a:p>
          <a:p>
            <a:r>
              <a:rPr lang="en-GB" dirty="0" smtClean="0"/>
              <a:t>A post-complaint </a:t>
            </a:r>
            <a:r>
              <a:rPr lang="en-GB" dirty="0" smtClean="0"/>
              <a:t>recovery attempt may stop the vengeful actions of some complainers, as long as </a:t>
            </a:r>
            <a:r>
              <a:rPr lang="en-GB" dirty="0" smtClean="0"/>
              <a:t>it is </a:t>
            </a:r>
            <a:r>
              <a:rPr lang="en-GB" dirty="0" smtClean="0"/>
              <a:t>done </a:t>
            </a:r>
            <a:r>
              <a:rPr lang="en-GB" dirty="0" smtClean="0"/>
              <a:t>quickly</a:t>
            </a:r>
            <a:r>
              <a:rPr lang="en-GB" dirty="0" smtClean="0"/>
              <a:t>, they are no more likely to return as customers.</a:t>
            </a:r>
          </a:p>
          <a:p>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Do Certain Customers Hold Grudges for </a:t>
            </a:r>
            <a:r>
              <a:rPr lang="en-GB" b="1" dirty="0" smtClean="0"/>
              <a:t>a Longer </a:t>
            </a:r>
            <a:r>
              <a:rPr lang="en-GB" b="1" dirty="0" smtClean="0"/>
              <a:t>Time?</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Best </a:t>
            </a:r>
            <a:r>
              <a:rPr lang="en-GB" dirty="0" smtClean="0"/>
              <a:t>customers </a:t>
            </a:r>
            <a:r>
              <a:rPr lang="en-GB" dirty="0" smtClean="0"/>
              <a:t> - repeat </a:t>
            </a:r>
            <a:r>
              <a:rPr lang="en-GB" dirty="0" smtClean="0"/>
              <a:t>business, show brand loyalty and in the extreme have strong emotional ties to the company</a:t>
            </a:r>
            <a:r>
              <a:rPr lang="en-GB" dirty="0" smtClean="0"/>
              <a:t>.</a:t>
            </a:r>
          </a:p>
          <a:p>
            <a:r>
              <a:rPr lang="en-GB" dirty="0" smtClean="0"/>
              <a:t>Casual customers </a:t>
            </a:r>
            <a:r>
              <a:rPr lang="en-GB" dirty="0" smtClean="0"/>
              <a:t>we call “casual” — those who may make purchases only once or sporadically, have lesser loyalty and have limited bonding with the </a:t>
            </a:r>
            <a:r>
              <a:rPr lang="en-GB" dirty="0" smtClean="0"/>
              <a:t>company.</a:t>
            </a:r>
          </a:p>
          <a:p>
            <a:r>
              <a:rPr lang="en-GB" dirty="0" smtClean="0"/>
              <a:t>Do </a:t>
            </a:r>
            <a:r>
              <a:rPr lang="en-GB" dirty="0" smtClean="0"/>
              <a:t>a company’s best customers become its worst enemies, or are they more forgiving than casual customers? </a:t>
            </a:r>
            <a:endParaRPr lang="en-GB" dirty="0" smtClean="0"/>
          </a:p>
          <a:p>
            <a:r>
              <a:rPr lang="en-GB" dirty="0" smtClean="0"/>
              <a:t>Or do the best customers give </a:t>
            </a:r>
            <a:r>
              <a:rPr lang="en-GB" dirty="0" smtClean="0"/>
              <a:t>the company the benefit of the </a:t>
            </a:r>
            <a:r>
              <a:rPr lang="en-GB" dirty="0" smtClean="0"/>
              <a:t>doubt?</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Quadrant 3: How </a:t>
            </a:r>
            <a:r>
              <a:rPr lang="en-GB" b="1" dirty="0" smtClean="0"/>
              <a:t>Should a </a:t>
            </a:r>
            <a:r>
              <a:rPr lang="en-GB" b="1" dirty="0" smtClean="0"/>
              <a:t>Company </a:t>
            </a:r>
            <a:r>
              <a:rPr lang="en-GB" b="1" dirty="0" smtClean="0"/>
              <a:t/>
            </a:r>
            <a:br>
              <a:rPr lang="en-GB" b="1" dirty="0" smtClean="0"/>
            </a:br>
            <a:r>
              <a:rPr lang="en-GB" b="1" dirty="0" smtClean="0"/>
              <a:t>Respond After the </a:t>
            </a:r>
            <a:r>
              <a:rPr lang="en-GB" b="1" dirty="0" smtClean="0"/>
              <a:t>Online Complaint?</a:t>
            </a:r>
            <a:endParaRPr lang="en-GB" b="1" dirty="0"/>
          </a:p>
        </p:txBody>
      </p:sp>
      <p:sp>
        <p:nvSpPr>
          <p:cNvPr id="3" name="Content Placeholder 2"/>
          <p:cNvSpPr>
            <a:spLocks noGrp="1"/>
          </p:cNvSpPr>
          <p:nvPr>
            <p:ph idx="1"/>
          </p:nvPr>
        </p:nvSpPr>
        <p:spPr/>
        <p:txBody>
          <a:bodyPr/>
          <a:lstStyle/>
          <a:p>
            <a:r>
              <a:rPr lang="en-GB" dirty="0" smtClean="0"/>
              <a:t>accounting for the type of customer (based on the prior relationship</a:t>
            </a:r>
            <a:r>
              <a:rPr lang="en-GB" dirty="0" smtClean="0"/>
              <a:t>)</a:t>
            </a:r>
          </a:p>
          <a:p>
            <a:r>
              <a:rPr lang="en-GB" dirty="0" smtClean="0"/>
              <a:t>timing </a:t>
            </a:r>
            <a:r>
              <a:rPr lang="en-GB" dirty="0" smtClean="0"/>
              <a:t>the </a:t>
            </a:r>
            <a:r>
              <a:rPr lang="en-GB" dirty="0" smtClean="0"/>
              <a:t>response</a:t>
            </a:r>
          </a:p>
          <a:p>
            <a:r>
              <a:rPr lang="en-GB" dirty="0" smtClean="0"/>
              <a:t>carefully </a:t>
            </a:r>
            <a:r>
              <a:rPr lang="en-GB" dirty="0" smtClean="0"/>
              <a:t>selecting the content of the apology</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Tailor the response to the customer</a:t>
            </a:r>
            <a:endParaRPr lang="en-GB" b="1" dirty="0"/>
          </a:p>
        </p:txBody>
      </p:sp>
      <p:sp>
        <p:nvSpPr>
          <p:cNvPr id="3" name="Content Placeholder 2"/>
          <p:cNvSpPr>
            <a:spLocks noGrp="1"/>
          </p:cNvSpPr>
          <p:nvPr>
            <p:ph idx="1"/>
          </p:nvPr>
        </p:nvSpPr>
        <p:spPr/>
        <p:txBody>
          <a:bodyPr>
            <a:normAutofit fontScale="92500" lnSpcReduction="10000"/>
          </a:bodyPr>
          <a:lstStyle/>
          <a:p>
            <a:r>
              <a:rPr lang="en-GB" dirty="0" smtClean="0"/>
              <a:t>Best customers </a:t>
            </a:r>
            <a:r>
              <a:rPr lang="en-GB" dirty="0" smtClean="0"/>
              <a:t>are more amenable to recovery </a:t>
            </a:r>
            <a:r>
              <a:rPr lang="en-GB" i="1" dirty="0" smtClean="0"/>
              <a:t>efforts, regardless of the recovery’s </a:t>
            </a:r>
            <a:r>
              <a:rPr lang="en-GB" dirty="0" smtClean="0"/>
              <a:t>size or monetary value, than are casual </a:t>
            </a:r>
            <a:r>
              <a:rPr lang="en-GB" dirty="0" smtClean="0"/>
              <a:t>customers</a:t>
            </a:r>
          </a:p>
          <a:p>
            <a:r>
              <a:rPr lang="en-GB" dirty="0" smtClean="0"/>
              <a:t>Best </a:t>
            </a:r>
            <a:r>
              <a:rPr lang="en-GB" dirty="0" smtClean="0"/>
              <a:t>customers, the company’s admission of wrongdoing and the perceived sincerity of its apology could be more important than </a:t>
            </a:r>
            <a:r>
              <a:rPr lang="en-GB" dirty="0" smtClean="0"/>
              <a:t>restitution</a:t>
            </a:r>
          </a:p>
          <a:p>
            <a:r>
              <a:rPr lang="en-GB" dirty="0" smtClean="0"/>
              <a:t>Companies </a:t>
            </a:r>
            <a:r>
              <a:rPr lang="en-GB" dirty="0" smtClean="0"/>
              <a:t>don’t want customers to feel that they are so big that they are indispensable</a:t>
            </a: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Casual customers – company value the relationship less ?</a:t>
            </a:r>
          </a:p>
          <a:p>
            <a:r>
              <a:rPr lang="en-GB" dirty="0" smtClean="0"/>
              <a:t>Casual customers typically care about financial repayment</a:t>
            </a:r>
          </a:p>
          <a:p>
            <a:r>
              <a:rPr lang="en-GB" dirty="0" smtClean="0"/>
              <a:t>Do casual customers keep coming back?</a:t>
            </a:r>
          </a:p>
          <a:p>
            <a:r>
              <a:rPr lang="en-GB" dirty="0" smtClean="0"/>
              <a:t>Counter-productive to reward all customers who complain online</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Whatever you do – do it quickly</a:t>
            </a:r>
            <a:endParaRPr lang="en-GB" b="1"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Apology included</a:t>
            </a:r>
            <a:endParaRPr lang="en-GB" b="1" dirty="0"/>
          </a:p>
        </p:txBody>
      </p:sp>
      <p:sp>
        <p:nvSpPr>
          <p:cNvPr id="3" name="Content Placeholder 2"/>
          <p:cNvSpPr>
            <a:spLocks noGrp="1"/>
          </p:cNvSpPr>
          <p:nvPr>
            <p:ph idx="1"/>
          </p:nvPr>
        </p:nvSpPr>
        <p:spPr/>
        <p:txBody>
          <a:bodyPr/>
          <a:lstStyle/>
          <a:p>
            <a:r>
              <a:rPr lang="en-GB" dirty="0" smtClean="0"/>
              <a:t>Apologies </a:t>
            </a:r>
            <a:r>
              <a:rPr lang="en-GB" dirty="0" smtClean="0"/>
              <a:t>should be sincere and truthful. An insincere apology can be worse than no apology at </a:t>
            </a:r>
            <a:r>
              <a:rPr lang="en-GB" dirty="0" smtClean="0"/>
              <a:t>all </a:t>
            </a:r>
          </a:p>
          <a:p>
            <a:r>
              <a:rPr lang="en-GB" dirty="0" smtClean="0"/>
              <a:t>Effective </a:t>
            </a:r>
            <a:r>
              <a:rPr lang="en-GB" dirty="0" smtClean="0"/>
              <a:t>apologies are not about the company </a:t>
            </a:r>
            <a:r>
              <a:rPr lang="en-GB" dirty="0" smtClean="0"/>
              <a:t>assigning blame elsewhere</a:t>
            </a:r>
            <a:endParaRPr lang="en-GB" dirty="0" smtClean="0"/>
          </a:p>
          <a:p>
            <a:r>
              <a:rPr lang="en-GB" dirty="0" smtClean="0"/>
              <a:t>Airlines</a:t>
            </a:r>
          </a:p>
          <a:p>
            <a:r>
              <a:rPr lang="en-GB" dirty="0" smtClean="0"/>
              <a:t>Doctors</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Quadrant 4: How Can a Company Prevent Online Public Complaining?</a:t>
            </a:r>
            <a:br>
              <a:rPr lang="en-GB" b="1" dirty="0" smtClean="0"/>
            </a:br>
            <a:endParaRPr lang="en-GB" b="1"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Develop a triage system</a:t>
            </a:r>
            <a:endParaRPr lang="en-GB" b="1" dirty="0"/>
          </a:p>
        </p:txBody>
      </p:sp>
      <p:sp>
        <p:nvSpPr>
          <p:cNvPr id="3" name="Content Placeholder 2"/>
          <p:cNvSpPr>
            <a:spLocks noGrp="1"/>
          </p:cNvSpPr>
          <p:nvPr>
            <p:ph idx="1"/>
          </p:nvPr>
        </p:nvSpPr>
        <p:spPr/>
        <p:txBody>
          <a:bodyPr/>
          <a:lstStyle/>
          <a:p>
            <a:r>
              <a:rPr lang="en-GB" dirty="0" smtClean="0"/>
              <a:t>Deal with the most ‘life’ threatening injuries first</a:t>
            </a:r>
          </a:p>
          <a:p>
            <a:r>
              <a:rPr lang="en-GB" dirty="0" smtClean="0"/>
              <a:t>Deal last with the ones who cannot be saved</a:t>
            </a:r>
          </a:p>
          <a:p>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Process Matters More Than the </a:t>
            </a:r>
            <a:r>
              <a:rPr lang="en-GB" b="1" dirty="0" smtClean="0"/>
              <a:t>Outcomes</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Preventive still</a:t>
            </a:r>
            <a:r>
              <a:rPr lang="en-GB" dirty="0" smtClean="0"/>
              <a:t>, perhaps, is a system in which customers may not mind service failures so much because they perceive </a:t>
            </a:r>
            <a:r>
              <a:rPr lang="en-GB" dirty="0" smtClean="0"/>
              <a:t>a fair </a:t>
            </a:r>
            <a:r>
              <a:rPr lang="en-GB" dirty="0" smtClean="0"/>
              <a:t>process for complaining about them. In fact, the “fair process effect</a:t>
            </a:r>
            <a:r>
              <a:rPr lang="en-GB" dirty="0" smtClean="0"/>
              <a:t>”</a:t>
            </a:r>
          </a:p>
          <a:p>
            <a:r>
              <a:rPr lang="en-GB" dirty="0" smtClean="0"/>
              <a:t>A  psychological phenomenon</a:t>
            </a:r>
            <a:r>
              <a:rPr lang="en-GB" dirty="0" smtClean="0"/>
              <a:t>, particularly in </a:t>
            </a:r>
            <a:r>
              <a:rPr lang="en-GB" dirty="0" smtClean="0"/>
              <a:t>labour-management </a:t>
            </a:r>
            <a:r>
              <a:rPr lang="en-GB" dirty="0" smtClean="0"/>
              <a:t>settings — demonstrates that employees will </a:t>
            </a:r>
            <a:r>
              <a:rPr lang="en-GB" dirty="0" smtClean="0"/>
              <a:t>tolerate disappointing </a:t>
            </a:r>
            <a:r>
              <a:rPr lang="en-GB" dirty="0" smtClean="0"/>
              <a:t>outcomes as long as they perceive the decision-making processes surrounding these </a:t>
            </a:r>
            <a:r>
              <a:rPr lang="en-GB" dirty="0" smtClean="0"/>
              <a:t>outcomes to </a:t>
            </a:r>
            <a:r>
              <a:rPr lang="en-GB" dirty="0" smtClean="0"/>
              <a:t>be fair. In other words, for employees to become very angry and challenging, they have to </a:t>
            </a:r>
            <a:r>
              <a:rPr lang="en-GB" dirty="0" smtClean="0"/>
              <a:t>believe that </a:t>
            </a:r>
            <a:r>
              <a:rPr lang="en-GB" dirty="0" smtClean="0"/>
              <a:t>both the outcome and process are unfair. </a:t>
            </a:r>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So best customers can become your worst enemies</a:t>
            </a:r>
          </a:p>
          <a:p>
            <a:endParaRPr lang="en-GB" dirty="0"/>
          </a:p>
        </p:txBody>
      </p:sp>
    </p:spTree>
  </p:cSld>
  <p:clrMapOvr>
    <a:masterClrMapping/>
  </p:clrMapOvr>
</p:sld>
</file>

<file path=ppt/theme/theme1.xml><?xml version="1.0" encoding="utf-8"?>
<a:theme xmlns:a="http://schemas.openxmlformats.org/drawingml/2006/main" name="Theme1">
  <a:themeElements>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fontScheme name="Ribbon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890</TotalTime>
  <Words>7045</Words>
  <Application>Microsoft Office PowerPoint</Application>
  <PresentationFormat>On-screen Show (4:3)</PresentationFormat>
  <Paragraphs>342</Paragraphs>
  <Slides>52</Slides>
  <Notes>33</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Theme1</vt:lpstr>
      <vt:lpstr>Online Customer Complaints </vt:lpstr>
      <vt:lpstr>Slide 2</vt:lpstr>
      <vt:lpstr>Slide 3</vt:lpstr>
      <vt:lpstr>Slide 4</vt:lpstr>
      <vt:lpstr>Slide 5</vt:lpstr>
      <vt:lpstr>Slide 6</vt:lpstr>
      <vt:lpstr>Introduction</vt:lpstr>
      <vt:lpstr>Slide 8</vt:lpstr>
      <vt:lpstr>Maximising/Minimising Customer Satisfaction/ Dis-satisfaction</vt:lpstr>
      <vt:lpstr>Increasing Product/Service Quality</vt:lpstr>
      <vt:lpstr>Increasing Customer Loyalty</vt:lpstr>
      <vt:lpstr>Resolving Customer Complaints</vt:lpstr>
      <vt:lpstr>Customer loyalty</vt:lpstr>
      <vt:lpstr>Facebook</vt:lpstr>
      <vt:lpstr>Why do people e-complain ?</vt:lpstr>
      <vt:lpstr>e-Complaining</vt:lpstr>
      <vt:lpstr>Continued</vt:lpstr>
      <vt:lpstr>Characteristics of Internet communication</vt:lpstr>
      <vt:lpstr>e-Complaining</vt:lpstr>
      <vt:lpstr>Continued</vt:lpstr>
      <vt:lpstr>Focus-related Utility</vt:lpstr>
      <vt:lpstr>Concern for others</vt:lpstr>
      <vt:lpstr>Helping others</vt:lpstr>
      <vt:lpstr>Consumption Utility</vt:lpstr>
      <vt:lpstr>Approval Utility</vt:lpstr>
      <vt:lpstr>Moderator-related Utility</vt:lpstr>
      <vt:lpstr>http://www.youtube.com/watch?v=5YGc4zOqozo</vt:lpstr>
      <vt:lpstr>Update</vt:lpstr>
      <vt:lpstr>http://www.youtube.com/watch?v=NmGjq3cLG1g</vt:lpstr>
      <vt:lpstr>Websites</vt:lpstr>
      <vt:lpstr>Slide 31</vt:lpstr>
      <vt:lpstr>Slide 32</vt:lpstr>
      <vt:lpstr>Slide 33</vt:lpstr>
      <vt:lpstr>A review</vt:lpstr>
      <vt:lpstr>Dump</vt:lpstr>
      <vt:lpstr>Continued</vt:lpstr>
      <vt:lpstr>Organising Matrix:  Understanding and Managing Online Public Complaining</vt:lpstr>
      <vt:lpstr>Quadrant 1 – Why do customers complain online in the first place?</vt:lpstr>
      <vt:lpstr>Most common reasons for complaints</vt:lpstr>
      <vt:lpstr>Betrayal (as Opposed to Mere Dissatisfaction) </vt:lpstr>
      <vt:lpstr>Quadrant 2: How Long Will Online Complainers Hold a Grudge Against the Company?</vt:lpstr>
      <vt:lpstr>Is a Post-Complaint Recovery Possible in an Online Context?</vt:lpstr>
      <vt:lpstr>Do Certain Customers Hold Grudges for a Longer Time?</vt:lpstr>
      <vt:lpstr>Quadrant 3: How Should a Company  Respond After the Online Complaint?</vt:lpstr>
      <vt:lpstr>Tailor the response to the customer</vt:lpstr>
      <vt:lpstr>Continued</vt:lpstr>
      <vt:lpstr>Whatever you do – do it quickly</vt:lpstr>
      <vt:lpstr>Apology included</vt:lpstr>
      <vt:lpstr>Quadrant 4: How Can a Company Prevent Online Public Complaining? </vt:lpstr>
      <vt:lpstr>Develop a triage system</vt:lpstr>
      <vt:lpstr>The Process Matters More Than the Outcomes </vt:lpstr>
      <vt:lpstr>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Online Consumer Activism</dc:title>
  <dc:creator>George Jawad</dc:creator>
  <cp:lastModifiedBy>George Jawad</cp:lastModifiedBy>
  <cp:revision>43</cp:revision>
  <dcterms:created xsi:type="dcterms:W3CDTF">2011-11-08T13:21:57Z</dcterms:created>
  <dcterms:modified xsi:type="dcterms:W3CDTF">2011-11-09T13:22:32Z</dcterms:modified>
</cp:coreProperties>
</file>