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9" r:id="rId2"/>
    <p:sldId id="300" r:id="rId3"/>
    <p:sldId id="301" r:id="rId4"/>
    <p:sldId id="302" r:id="rId5"/>
    <p:sldId id="303" r:id="rId6"/>
    <p:sldId id="304" r:id="rId7"/>
    <p:sldId id="305" r:id="rId8"/>
    <p:sldId id="306" r:id="rId9"/>
    <p:sldId id="342" r:id="rId10"/>
    <p:sldId id="343" r:id="rId11"/>
    <p:sldId id="307" r:id="rId12"/>
    <p:sldId id="310" r:id="rId13"/>
    <p:sldId id="311" r:id="rId14"/>
    <p:sldId id="312" r:id="rId15"/>
    <p:sldId id="313" r:id="rId16"/>
    <p:sldId id="314" r:id="rId17"/>
    <p:sldId id="315" r:id="rId18"/>
    <p:sldId id="316" r:id="rId19"/>
    <p:sldId id="317" r:id="rId20"/>
    <p:sldId id="318" r:id="rId21"/>
    <p:sldId id="319" r:id="rId22"/>
    <p:sldId id="341" r:id="rId23"/>
    <p:sldId id="320" r:id="rId24"/>
    <p:sldId id="321" r:id="rId25"/>
    <p:sldId id="322" r:id="rId26"/>
    <p:sldId id="323" r:id="rId27"/>
    <p:sldId id="324" r:id="rId28"/>
    <p:sldId id="332" r:id="rId29"/>
    <p:sldId id="334" r:id="rId30"/>
    <p:sldId id="335" r:id="rId31"/>
    <p:sldId id="336" r:id="rId32"/>
    <p:sldId id="337" r:id="rId33"/>
    <p:sldId id="338" r:id="rId34"/>
    <p:sldId id="339" r:id="rId35"/>
    <p:sldId id="257" r:id="rId36"/>
    <p:sldId id="258" r:id="rId37"/>
    <p:sldId id="259" r:id="rId38"/>
    <p:sldId id="260" r:id="rId39"/>
    <p:sldId id="261" r:id="rId40"/>
    <p:sldId id="262" r:id="rId41"/>
    <p:sldId id="263" r:id="rId42"/>
    <p:sldId id="264" r:id="rId43"/>
    <p:sldId id="265" r:id="rId44"/>
    <p:sldId id="266" r:id="rId45"/>
    <p:sldId id="267" r:id="rId46"/>
    <p:sldId id="268" r:id="rId47"/>
    <p:sldId id="269" r:id="rId48"/>
    <p:sldId id="270" r:id="rId49"/>
    <p:sldId id="271" r:id="rId50"/>
    <p:sldId id="272" r:id="rId51"/>
    <p:sldId id="273" r:id="rId52"/>
    <p:sldId id="274" r:id="rId53"/>
    <p:sldId id="275" r:id="rId54"/>
    <p:sldId id="340" r:id="rId55"/>
    <p:sldId id="283" r:id="rId56"/>
    <p:sldId id="284" r:id="rId57"/>
    <p:sldId id="285" r:id="rId58"/>
    <p:sldId id="286" r:id="rId59"/>
    <p:sldId id="287" r:id="rId60"/>
    <p:sldId id="288" r:id="rId61"/>
    <p:sldId id="289" r:id="rId62"/>
    <p:sldId id="290" r:id="rId63"/>
    <p:sldId id="291" r:id="rId64"/>
    <p:sldId id="292" r:id="rId65"/>
    <p:sldId id="293" r:id="rId66"/>
    <p:sldId id="294" r:id="rId67"/>
    <p:sldId id="295" r:id="rId68"/>
    <p:sldId id="297" r:id="rId6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 descr="Large confetti"/>
          <p:cNvSpPr>
            <a:spLocks noChangeArrowheads="1"/>
          </p:cNvSpPr>
          <p:nvPr/>
        </p:nvSpPr>
        <p:spPr bwMode="ltGray">
          <a:xfrm>
            <a:off x="645584" y="1549400"/>
            <a:ext cx="10877549" cy="1689100"/>
          </a:xfrm>
          <a:prstGeom prst="rect">
            <a:avLst/>
          </a:prstGeom>
          <a:pattFill prst="lgConfetti">
            <a:fgClr>
              <a:schemeClr val="accent2">
                <a:alpha val="50195"/>
              </a:schemeClr>
            </a:fgClr>
            <a:bgClr>
              <a:schemeClr val="folHlink"/>
            </a:bgClr>
          </a:patt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kumimoji="1" lang="en-US" altLang="en-US" sz="2400">
              <a:solidFill>
                <a:srgbClr val="00264C"/>
              </a:solidFill>
            </a:endParaRPr>
          </a:p>
        </p:txBody>
      </p:sp>
      <p:sp>
        <p:nvSpPr>
          <p:cNvPr id="5" name="AutoShape 3"/>
          <p:cNvSpPr>
            <a:spLocks noChangeArrowheads="1"/>
          </p:cNvSpPr>
          <p:nvPr/>
        </p:nvSpPr>
        <p:spPr bwMode="ltGray">
          <a:xfrm>
            <a:off x="304800" y="3206750"/>
            <a:ext cx="11582400" cy="77788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kumimoji="1" lang="en-US" altLang="en-US" sz="2400">
              <a:solidFill>
                <a:srgbClr val="00264C"/>
              </a:solidFill>
            </a:endParaRPr>
          </a:p>
        </p:txBody>
      </p:sp>
      <p:sp>
        <p:nvSpPr>
          <p:cNvPr id="6" name="AutoShape 4"/>
          <p:cNvSpPr>
            <a:spLocks noChangeArrowheads="1"/>
          </p:cNvSpPr>
          <p:nvPr/>
        </p:nvSpPr>
        <p:spPr bwMode="ltGray">
          <a:xfrm>
            <a:off x="304800" y="1482725"/>
            <a:ext cx="11582400" cy="77788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kumimoji="1" lang="en-US" altLang="en-US" sz="2400">
              <a:solidFill>
                <a:srgbClr val="00264C"/>
              </a:solidFill>
            </a:endParaRPr>
          </a:p>
        </p:txBody>
      </p:sp>
      <p:sp>
        <p:nvSpPr>
          <p:cNvPr id="7" name="AutoShape 5"/>
          <p:cNvSpPr>
            <a:spLocks noChangeArrowheads="1"/>
          </p:cNvSpPr>
          <p:nvPr/>
        </p:nvSpPr>
        <p:spPr bwMode="ltGray">
          <a:xfrm>
            <a:off x="11497734" y="1246188"/>
            <a:ext cx="103717" cy="22352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kumimoji="1" lang="en-US" altLang="en-US" sz="2400">
              <a:solidFill>
                <a:srgbClr val="00264C"/>
              </a:solidFill>
            </a:endParaRPr>
          </a:p>
        </p:txBody>
      </p:sp>
      <p:sp>
        <p:nvSpPr>
          <p:cNvPr id="8" name="AutoShape 6"/>
          <p:cNvSpPr>
            <a:spLocks noChangeArrowheads="1"/>
          </p:cNvSpPr>
          <p:nvPr/>
        </p:nvSpPr>
        <p:spPr bwMode="ltGray">
          <a:xfrm>
            <a:off x="579967" y="1252538"/>
            <a:ext cx="103717" cy="22352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kumimoji="1" lang="en-US" altLang="en-US" sz="2400">
              <a:solidFill>
                <a:srgbClr val="00264C"/>
              </a:solidFill>
            </a:endParaRPr>
          </a:p>
        </p:txBody>
      </p:sp>
      <p:sp>
        <p:nvSpPr>
          <p:cNvPr id="9" name="AutoShape 7"/>
          <p:cNvSpPr>
            <a:spLocks noChangeArrowheads="1"/>
          </p:cNvSpPr>
          <p:nvPr/>
        </p:nvSpPr>
        <p:spPr bwMode="ltGray">
          <a:xfrm>
            <a:off x="3774018" y="5783264"/>
            <a:ext cx="4641849" cy="77787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kumimoji="1" lang="en-US" altLang="en-US" sz="2400">
              <a:solidFill>
                <a:srgbClr val="00264C"/>
              </a:solidFill>
            </a:endParaRPr>
          </a:p>
        </p:txBody>
      </p:sp>
      <p:sp>
        <p:nvSpPr>
          <p:cNvPr id="10" name="Rectangle 8" descr="Large confetti"/>
          <p:cNvSpPr>
            <a:spLocks noChangeArrowheads="1"/>
          </p:cNvSpPr>
          <p:nvPr/>
        </p:nvSpPr>
        <p:spPr bwMode="ltGray">
          <a:xfrm>
            <a:off x="5461001" y="5734051"/>
            <a:ext cx="1265767" cy="176213"/>
          </a:xfrm>
          <a:prstGeom prst="rect">
            <a:avLst/>
          </a:prstGeom>
          <a:pattFill prst="lgConfetti">
            <a:fgClr>
              <a:schemeClr val="accent2"/>
            </a:fgClr>
            <a:bgClr>
              <a:schemeClr val="folHlink"/>
            </a:bgClr>
          </a:patt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kumimoji="1" lang="en-US" altLang="en-US" sz="2400">
              <a:solidFill>
                <a:srgbClr val="00264C"/>
              </a:solidFill>
            </a:endParaRPr>
          </a:p>
        </p:txBody>
      </p:sp>
      <p:sp>
        <p:nvSpPr>
          <p:cNvPr id="29705" name="Rectangle 9" descr="Large confetti"/>
          <p:cNvSpPr>
            <a:spLocks noGrp="1" noChangeArrowheads="1"/>
          </p:cNvSpPr>
          <p:nvPr>
            <p:ph type="ctrTitle"/>
          </p:nvPr>
        </p:nvSpPr>
        <p:spPr>
          <a:xfrm>
            <a:off x="914400" y="1752600"/>
            <a:ext cx="10363200" cy="1143000"/>
          </a:xfrm>
          <a:pattFill prst="lgConfetti">
            <a:fgClr>
              <a:schemeClr val="accent2"/>
            </a:fgClr>
            <a:bgClr>
              <a:schemeClr val="folHlink"/>
            </a:bgClr>
          </a:pattFill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29706" name="Rectangle 10"/>
          <p:cNvSpPr>
            <a:spLocks noGrp="1" noChangeArrowheads="1"/>
          </p:cNvSpPr>
          <p:nvPr>
            <p:ph type="subTitle" idx="1"/>
          </p:nvPr>
        </p:nvSpPr>
        <p:spPr>
          <a:xfrm>
            <a:off x="1828800" y="3746500"/>
            <a:ext cx="85344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8400"/>
            <a:ext cx="2540000" cy="457200"/>
          </a:xfrm>
          <a:noFill/>
        </p:spPr>
        <p:txBody>
          <a:bodyPr anchor="b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3BE51D-4FFA-46C0-A678-61B904E10AD9}" type="slidenum">
              <a:rPr lang="en-GB" altLang="en-US">
                <a:solidFill>
                  <a:srgbClr val="00264C"/>
                </a:solidFill>
              </a:rPr>
              <a:pPr/>
              <a:t>‹#›</a:t>
            </a:fld>
            <a:endParaRPr lang="en-GB" altLang="en-US">
              <a:solidFill>
                <a:srgbClr val="00264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363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6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4FBCF1-08DC-4681-888A-D8F837AB1060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1099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6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BBB3D17-8DC8-449B-AE6F-A694652A1298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735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905000"/>
            <a:ext cx="5080000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05000"/>
            <a:ext cx="5080000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7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74A6A8-AF7F-441A-B214-FC8FF597050A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419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9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55CC0-2743-4044-A0BF-706A804326F1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8878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5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D041840-B635-4BA4-B3F8-0C52088C3327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4776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4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1502BB7-2EE5-4AB3-BFFF-C58962B044CB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280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7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910BDC-C193-4353-BB7B-DFDEFADF7066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6028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7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EC1B592-F664-4300-9150-634DB7044D03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2173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6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8AC23CF-E2CC-45C5-BBFE-5E3E0ED9F8D3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1456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95317" y="284164"/>
            <a:ext cx="2726267" cy="581183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84164"/>
            <a:ext cx="7977717" cy="581183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6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FBA3A5-8838-46C4-A259-EDA99263F347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49493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384" y="284163"/>
            <a:ext cx="103632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05000"/>
            <a:ext cx="5080000" cy="4191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6197600" y="1905000"/>
            <a:ext cx="5080000" cy="41910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7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CE6313-46D8-4EC4-8EA1-48C7841AE635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61750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384" y="284163"/>
            <a:ext cx="103632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05000"/>
            <a:ext cx="5080000" cy="4191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05000"/>
            <a:ext cx="5080000" cy="4191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7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47AE1FF-A72C-4689-AC66-26F61D485181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6468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 descr="Large confetti"/>
          <p:cNvSpPr>
            <a:spLocks noGrp="1" noChangeArrowheads="1"/>
          </p:cNvSpPr>
          <p:nvPr>
            <p:ph type="title"/>
          </p:nvPr>
        </p:nvSpPr>
        <p:spPr bwMode="auto">
          <a:xfrm>
            <a:off x="1458384" y="284163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05000"/>
            <a:ext cx="10363200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1512888"/>
            <a:ext cx="11277600" cy="87312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kumimoji="1" lang="en-US" altLang="en-US" sz="2400">
              <a:solidFill>
                <a:srgbClr val="00264C"/>
              </a:solidFill>
            </a:endParaRPr>
          </a:p>
        </p:txBody>
      </p:sp>
      <p:sp>
        <p:nvSpPr>
          <p:cNvPr id="1031" name="Rectangle 7" descr="Large confetti"/>
          <p:cNvSpPr>
            <a:spLocks noChangeArrowheads="1"/>
          </p:cNvSpPr>
          <p:nvPr/>
        </p:nvSpPr>
        <p:spPr bwMode="ltGray">
          <a:xfrm>
            <a:off x="330200" y="0"/>
            <a:ext cx="1058333" cy="1841500"/>
          </a:xfrm>
          <a:prstGeom prst="rect">
            <a:avLst/>
          </a:prstGeom>
          <a:pattFill prst="lgConfetti">
            <a:fgClr>
              <a:schemeClr val="accent2"/>
            </a:fgClr>
            <a:bgClr>
              <a:schemeClr val="folHlink"/>
            </a:bgClr>
          </a:patt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kumimoji="1" lang="en-US" altLang="en-US" sz="2400">
              <a:solidFill>
                <a:srgbClr val="00264C"/>
              </a:solidFill>
            </a:endParaRPr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9423400" y="6553201"/>
            <a:ext cx="2768600" cy="79375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kumimoji="1" lang="en-US" altLang="en-US" sz="2400">
              <a:solidFill>
                <a:srgbClr val="00264C"/>
              </a:solidFill>
            </a:endParaRPr>
          </a:p>
        </p:txBody>
      </p:sp>
      <p:sp>
        <p:nvSpPr>
          <p:cNvPr id="28681" name="Rectangle 9" descr="Large confetti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0955867" y="6248400"/>
            <a:ext cx="711200" cy="609600"/>
          </a:xfrm>
          <a:prstGeom prst="rect">
            <a:avLst/>
          </a:prstGeom>
          <a:pattFill prst="lgConfetti">
            <a:fgClr>
              <a:schemeClr val="accent2"/>
            </a:fgClr>
            <a:bgClr>
              <a:schemeClr val="folHlink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>
            <a:lvl1pPr>
              <a:defRPr sz="1400">
                <a:solidFill>
                  <a:schemeClr val="bg1"/>
                </a:solidFill>
              </a:defRPr>
            </a:lvl1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fld id="{F3E513B4-08D7-4341-BAE8-EA9263C714AB}" type="slidenum">
              <a:rPr lang="en-GB" altLang="en-US">
                <a:solidFill>
                  <a:srgbClr val="FFFFE9"/>
                </a:solidFill>
              </a:rPr>
              <a:pPr algn="r"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7449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SzPct val="85000"/>
        <a:buBlip>
          <a:blip r:embed="rId16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SzPct val="7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mailto:s.a.jones@uwtsd.ac.uk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e/ec/PhrenologyPix.jpg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09800" y="1600200"/>
            <a:ext cx="7772400" cy="177958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 smtClean="0"/>
              <a:t>SSAP6009 – The Application of Biological and Cognitive Neuroscience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895600" y="3556000"/>
            <a:ext cx="6400800" cy="147320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Dr Stuart Jones. </a:t>
            </a:r>
          </a:p>
        </p:txBody>
      </p:sp>
    </p:spTree>
    <p:extLst>
      <p:ext uri="{BB962C8B-B14F-4D97-AF65-F5344CB8AC3E}">
        <p14:creationId xmlns:p14="http://schemas.microsoft.com/office/powerpoint/2010/main" val="634956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Introduction. 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800" dirty="0" smtClean="0">
                <a:latin typeface="Calibri" panose="020F0502020204030204" pitchFamily="34" charset="0"/>
              </a:rPr>
              <a:t>Dr Stuart </a:t>
            </a:r>
            <a:r>
              <a:rPr lang="en-GB" altLang="en-US" sz="2800" dirty="0">
                <a:latin typeface="Calibri" panose="020F0502020204030204" pitchFamily="34" charset="0"/>
              </a:rPr>
              <a:t>Jones.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Room CJ214 </a:t>
            </a:r>
          </a:p>
          <a:p>
            <a:pPr lvl="1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400" dirty="0">
                <a:latin typeface="Calibri" panose="020F0502020204030204" pitchFamily="34" charset="0"/>
              </a:rPr>
              <a:t>Office Hours		 </a:t>
            </a:r>
            <a:endParaRPr lang="en-GB" altLang="en-US" dirty="0">
              <a:latin typeface="Calibri" panose="020F0502020204030204" pitchFamily="34" charset="0"/>
            </a:endParaRPr>
          </a:p>
          <a:p>
            <a:pPr lvl="2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400" dirty="0">
                <a:latin typeface="Calibri" panose="020F0502020204030204" pitchFamily="34" charset="0"/>
              </a:rPr>
              <a:t>Thursday 12 – 1, Friday 2-3 </a:t>
            </a:r>
            <a:endParaRPr lang="en-GB" altLang="en-US" sz="2400" dirty="0" smtClean="0">
              <a:latin typeface="Calibri" panose="020F0502020204030204" pitchFamily="34" charset="0"/>
            </a:endParaRPr>
          </a:p>
          <a:p>
            <a:pPr lvl="2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Email: </a:t>
            </a:r>
            <a:r>
              <a:rPr lang="en-GB" altLang="en-US" sz="2800" dirty="0" smtClean="0">
                <a:latin typeface="Calibri" panose="020F0502020204030204" pitchFamily="34" charset="0"/>
                <a:hlinkClick r:id="rId2"/>
              </a:rPr>
              <a:t>s.a.jones@uwtsd.ac.uk</a:t>
            </a:r>
            <a:endParaRPr lang="en-GB" altLang="en-US" sz="2800" dirty="0">
              <a:latin typeface="Calibri" panose="020F0502020204030204" pitchFamily="34" charset="0"/>
            </a:endParaRP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Telephone: 01267 676697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18600" y="2533650"/>
            <a:ext cx="1905000" cy="247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227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>
                <a:latin typeface="Calibri" panose="020F0502020204030204" pitchFamily="34" charset="0"/>
              </a:rPr>
              <a:t>To enable students to evaluate the contribution new technologies have made to our understanding of human behaviour.</a:t>
            </a:r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>
          <a:xfrm>
            <a:off x="1382184" y="271463"/>
            <a:ext cx="10363200" cy="1143000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Aims</a:t>
            </a:r>
          </a:p>
        </p:txBody>
      </p:sp>
    </p:spTree>
    <p:extLst>
      <p:ext uri="{BB962C8B-B14F-4D97-AF65-F5344CB8AC3E}">
        <p14:creationId xmlns:p14="http://schemas.microsoft.com/office/powerpoint/2010/main" val="1806134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demonstrate a critical understanding of conceptual and historical issues relating to Biological and Cognitive Psychology;</a:t>
            </a:r>
          </a:p>
          <a:p>
            <a:pPr eaLnBrk="1" hangingPunct="1"/>
            <a:endParaRPr lang="en-GB" altLang="en-US" dirty="0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critically consider the biological basis of behaviour </a:t>
            </a:r>
            <a:r>
              <a:rPr lang="en-GB" altLang="en-US" dirty="0" smtClean="0">
                <a:latin typeface="Calibri" panose="020F0502020204030204" pitchFamily="34" charset="0"/>
              </a:rPr>
              <a:t>and </a:t>
            </a:r>
            <a:r>
              <a:rPr lang="en-GB" altLang="en-US" dirty="0" smtClean="0">
                <a:latin typeface="Calibri" panose="020F0502020204030204" pitchFamily="34" charset="0"/>
              </a:rPr>
              <a:t>critically evaluate the impact new technologies and resultant empirical evidence have on our understanding of the structure and function of the brain and human behaviour;</a:t>
            </a:r>
          </a:p>
        </p:txBody>
      </p:sp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Learning Outcomes. </a:t>
            </a:r>
          </a:p>
        </p:txBody>
      </p:sp>
    </p:spTree>
    <p:extLst>
      <p:ext uri="{BB962C8B-B14F-4D97-AF65-F5344CB8AC3E}">
        <p14:creationId xmlns:p14="http://schemas.microsoft.com/office/powerpoint/2010/main" val="959510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Grp="1" noChangeArrowheads="1"/>
          </p:cNvSpPr>
          <p:nvPr>
            <p:ph idx="1"/>
          </p:nvPr>
        </p:nvSpPr>
        <p:spPr>
          <a:xfrm>
            <a:off x="101600" y="1905000"/>
            <a:ext cx="11849100" cy="4191000"/>
          </a:xfrm>
        </p:spPr>
        <p:txBody>
          <a:bodyPr/>
          <a:lstStyle/>
          <a:p>
            <a:pPr eaLnBrk="1" hangingPunct="1"/>
            <a:r>
              <a:rPr lang="en-GB" altLang="en-US" sz="2800" dirty="0" smtClean="0">
                <a:latin typeface="Calibri" panose="020F0502020204030204" pitchFamily="34" charset="0"/>
              </a:rPr>
              <a:t>critically evaluate the relationship between human behaviour and the chemical and electrical activity within the brain, demonstrating a critical understanding of how drugs and hormones influence brain activity and subsequent behaviours;</a:t>
            </a:r>
          </a:p>
          <a:p>
            <a:pPr eaLnBrk="1" hangingPunct="1"/>
            <a:endParaRPr lang="en-GB" altLang="en-US" sz="2800" dirty="0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sz="2800" dirty="0" smtClean="0">
                <a:latin typeface="Calibri" panose="020F0502020204030204" pitchFamily="34" charset="0"/>
              </a:rPr>
              <a:t>demonstrate a critical understanding of how approaches in Neuroscience have contributed to the development of the field of Cognitive Psychology (e.g. attention, the study of perception, learning, memory, thinking and language);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endParaRPr lang="en-GB" altLang="en-US" dirty="0" smtClean="0"/>
          </a:p>
          <a:p>
            <a:pPr eaLnBrk="1" hangingPunct="1"/>
            <a:endParaRPr lang="en-GB" altLang="en-US" dirty="0" smtClean="0"/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Learning Outcomes</a:t>
            </a:r>
          </a:p>
        </p:txBody>
      </p:sp>
    </p:spTree>
    <p:extLst>
      <p:ext uri="{BB962C8B-B14F-4D97-AF65-F5344CB8AC3E}">
        <p14:creationId xmlns:p14="http://schemas.microsoft.com/office/powerpoint/2010/main" val="78357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en-GB" altLang="en-US" dirty="0" smtClean="0"/>
          </a:p>
          <a:p>
            <a:pPr eaLnBrk="1" hangingPunct="1"/>
            <a:r>
              <a:rPr lang="en-GB" altLang="en-US" dirty="0">
                <a:latin typeface="Calibri" panose="020F0502020204030204" pitchFamily="34" charset="0"/>
              </a:rPr>
              <a:t>O</a:t>
            </a:r>
            <a:r>
              <a:rPr lang="en-GB" altLang="en-US" dirty="0" smtClean="0">
                <a:latin typeface="Calibri" panose="020F0502020204030204" pitchFamily="34" charset="0"/>
              </a:rPr>
              <a:t>rganise their knowledge and learning through the use of information  resources and present their work appropriately.</a:t>
            </a:r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Learning Outcomes. </a:t>
            </a:r>
          </a:p>
        </p:txBody>
      </p:sp>
    </p:spTree>
    <p:extLst>
      <p:ext uri="{BB962C8B-B14F-4D97-AF65-F5344CB8AC3E}">
        <p14:creationId xmlns:p14="http://schemas.microsoft.com/office/powerpoint/2010/main" val="703948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lvl="0"/>
            <a:r>
              <a:rPr lang="en-GB" sz="2800" dirty="0">
                <a:latin typeface="Calibri" panose="020F0502020204030204" pitchFamily="34" charset="0"/>
              </a:rPr>
              <a:t>Examination of the dynamic development of biological and cognitive neuroscience in the last two decades</a:t>
            </a:r>
            <a:r>
              <a:rPr lang="en-GB" sz="2800" dirty="0" smtClean="0">
                <a:latin typeface="Calibri" panose="020F0502020204030204" pitchFamily="34" charset="0"/>
              </a:rPr>
              <a:t>.</a:t>
            </a:r>
          </a:p>
          <a:p>
            <a:pPr lvl="0"/>
            <a:endParaRPr lang="en-GB" sz="2800" dirty="0">
              <a:latin typeface="Calibri" panose="020F0502020204030204" pitchFamily="34" charset="0"/>
            </a:endParaRPr>
          </a:p>
          <a:p>
            <a:pPr lvl="0"/>
            <a:r>
              <a:rPr lang="en-GB" sz="2800" dirty="0">
                <a:latin typeface="Calibri" panose="020F0502020204030204" pitchFamily="34" charset="0"/>
              </a:rPr>
              <a:t>Examination of the benefits and limitations of evidence derived from </a:t>
            </a:r>
            <a:r>
              <a:rPr lang="en-GB" sz="2800" dirty="0" err="1">
                <a:latin typeface="Calibri" panose="020F0502020204030204" pitchFamily="34" charset="0"/>
              </a:rPr>
              <a:t>neuroscientific</a:t>
            </a:r>
            <a:r>
              <a:rPr lang="en-GB" sz="2800" dirty="0">
                <a:latin typeface="Calibri" panose="020F0502020204030204" pitchFamily="34" charset="0"/>
              </a:rPr>
              <a:t> research with particular reference to learning and cognition.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sz="2800" dirty="0" smtClean="0">
                <a:latin typeface="Calibri" panose="020F0502020204030204" pitchFamily="34" charset="0"/>
              </a:rPr>
              <a:t>Examination </a:t>
            </a:r>
            <a:r>
              <a:rPr lang="en-GB" altLang="en-US" sz="2800" dirty="0">
                <a:latin typeface="Calibri" panose="020F0502020204030204" pitchFamily="34" charset="0"/>
              </a:rPr>
              <a:t>of the biological basis of behaviour and the impact of neuroimaging techniques in relation to the understanding in this field</a:t>
            </a:r>
            <a:r>
              <a:rPr lang="en-GB" altLang="en-US" sz="2800" dirty="0"/>
              <a:t>. </a:t>
            </a:r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Content. </a:t>
            </a:r>
          </a:p>
        </p:txBody>
      </p:sp>
    </p:spTree>
    <p:extLst>
      <p:ext uri="{BB962C8B-B14F-4D97-AF65-F5344CB8AC3E}">
        <p14:creationId xmlns:p14="http://schemas.microsoft.com/office/powerpoint/2010/main" val="497275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>
                <a:latin typeface="Calibri" panose="020F0502020204030204" pitchFamily="34" charset="0"/>
              </a:rPr>
              <a:t>Exploration of the impact </a:t>
            </a:r>
            <a:r>
              <a:rPr lang="en-GB" dirty="0" err="1">
                <a:latin typeface="Calibri" panose="020F0502020204030204" pitchFamily="34" charset="0"/>
              </a:rPr>
              <a:t>neuroscientific</a:t>
            </a:r>
            <a:r>
              <a:rPr lang="en-GB" dirty="0">
                <a:latin typeface="Calibri" panose="020F0502020204030204" pitchFamily="34" charset="0"/>
              </a:rPr>
              <a:t> research may have on traditional empirical evidence within Biological and Cognitive Psychology</a:t>
            </a:r>
            <a:r>
              <a:rPr lang="en-GB" dirty="0" smtClean="0">
                <a:latin typeface="Calibri" panose="020F0502020204030204" pitchFamily="34" charset="0"/>
              </a:rPr>
              <a:t>.</a:t>
            </a:r>
          </a:p>
          <a:p>
            <a:pPr lvl="0"/>
            <a:endParaRPr lang="en-GB" dirty="0">
              <a:latin typeface="Calibri" panose="020F0502020204030204" pitchFamily="34" charset="0"/>
            </a:endParaRPr>
          </a:p>
          <a:p>
            <a:pPr lvl="0"/>
            <a:r>
              <a:rPr lang="en-GB" dirty="0">
                <a:latin typeface="Calibri" panose="020F0502020204030204" pitchFamily="34" charset="0"/>
              </a:rPr>
              <a:t>Exploration of a range of approaches developed within neuroscience used to enhance our understanding of relating to disorders of attention, perception, learning, memory, thinking and language. 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endParaRPr lang="en-GB" altLang="en-US" dirty="0" smtClean="0"/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Content. </a:t>
            </a:r>
          </a:p>
        </p:txBody>
      </p:sp>
    </p:spTree>
    <p:extLst>
      <p:ext uri="{BB962C8B-B14F-4D97-AF65-F5344CB8AC3E}">
        <p14:creationId xmlns:p14="http://schemas.microsoft.com/office/powerpoint/2010/main" val="4226382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Recommended 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/>
              <a:t>Bear, M.F., Connors, B.W. &amp; Paradiso, M.A. (2007). Neuroscience: Exploring the Brain (3rd Ed), New </a:t>
            </a:r>
            <a:r>
              <a:rPr lang="en-GB" dirty="0" smtClean="0"/>
              <a:t>York: Lippincott </a:t>
            </a:r>
            <a:r>
              <a:rPr lang="en-GB" dirty="0"/>
              <a:t>Williams and Wilkins.</a:t>
            </a:r>
          </a:p>
          <a:p>
            <a:r>
              <a:rPr lang="en-GB" dirty="0" err="1"/>
              <a:t>Gazzaniga</a:t>
            </a:r>
            <a:r>
              <a:rPr lang="en-GB" dirty="0"/>
              <a:t>, M.S. &amp; Heatherton, T.F. (2012). Psychological Science (4th Ed). New York: W </a:t>
            </a:r>
            <a:r>
              <a:rPr lang="en-GB" dirty="0" err="1"/>
              <a:t>W</a:t>
            </a:r>
            <a:r>
              <a:rPr lang="en-GB" dirty="0"/>
              <a:t> Norton &amp; Co.</a:t>
            </a:r>
          </a:p>
          <a:p>
            <a:r>
              <a:rPr lang="en-GB" dirty="0" err="1"/>
              <a:t>Gazzaniga</a:t>
            </a:r>
            <a:r>
              <a:rPr lang="en-GB" dirty="0"/>
              <a:t>, M., </a:t>
            </a:r>
            <a:r>
              <a:rPr lang="en-GB" dirty="0" err="1"/>
              <a:t>Ivry</a:t>
            </a:r>
            <a:r>
              <a:rPr lang="en-GB" dirty="0"/>
              <a:t>, R.B., &amp; </a:t>
            </a:r>
            <a:r>
              <a:rPr lang="en-GB" dirty="0" err="1"/>
              <a:t>Mangun</a:t>
            </a:r>
            <a:r>
              <a:rPr lang="en-GB" dirty="0"/>
              <a:t>, G. R. (2013). Cognitive Neuroscience: The Biology of the Mind. </a:t>
            </a:r>
            <a:r>
              <a:rPr lang="en-GB" dirty="0" smtClean="0"/>
              <a:t>New York</a:t>
            </a:r>
            <a:r>
              <a:rPr lang="en-GB" dirty="0"/>
              <a:t>: W </a:t>
            </a:r>
            <a:r>
              <a:rPr lang="en-GB" dirty="0" err="1"/>
              <a:t>W</a:t>
            </a:r>
            <a:r>
              <a:rPr lang="en-GB" dirty="0"/>
              <a:t> Norton.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99203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Recommended Reading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Purves, D., Brannon, E., </a:t>
            </a:r>
            <a:r>
              <a:rPr lang="en-GB" dirty="0" err="1"/>
              <a:t>Cabeza</a:t>
            </a:r>
            <a:r>
              <a:rPr lang="en-GB" dirty="0"/>
              <a:t>, R. &amp; </a:t>
            </a:r>
            <a:r>
              <a:rPr lang="en-GB" dirty="0" err="1"/>
              <a:t>Huettal</a:t>
            </a:r>
            <a:r>
              <a:rPr lang="en-GB" dirty="0"/>
              <a:t> S.A. (2008). Principles of Cognitive Neuroscience. New </a:t>
            </a:r>
            <a:r>
              <a:rPr lang="en-GB" dirty="0" smtClean="0"/>
              <a:t>York: </a:t>
            </a:r>
            <a:r>
              <a:rPr lang="en-GB" dirty="0" err="1" smtClean="0"/>
              <a:t>Sinauer</a:t>
            </a:r>
            <a:r>
              <a:rPr lang="en-GB" dirty="0" smtClean="0"/>
              <a:t> </a:t>
            </a:r>
            <a:r>
              <a:rPr lang="en-GB" dirty="0"/>
              <a:t>Associates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err="1"/>
              <a:t>Kalat</a:t>
            </a:r>
            <a:r>
              <a:rPr lang="en-GB" dirty="0"/>
              <a:t>, J.W. (2012). Biological Psychology (12thEd). New York: Cengage Publishing.</a:t>
            </a:r>
          </a:p>
          <a:p>
            <a:r>
              <a:rPr lang="en-GB" dirty="0"/>
              <a:t>Kolb, B. and </a:t>
            </a:r>
            <a:r>
              <a:rPr lang="en-GB" dirty="0" err="1"/>
              <a:t>Whishaw</a:t>
            </a:r>
            <a:r>
              <a:rPr lang="en-GB" dirty="0"/>
              <a:t> I.Q. (2009). An Introduction to Brain and Behaviour (3rd Edition). New York: </a:t>
            </a:r>
            <a:r>
              <a:rPr lang="en-GB" dirty="0" smtClean="0"/>
              <a:t>Worth Publishers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87388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8458815"/>
              </p:ext>
            </p:extLst>
          </p:nvPr>
        </p:nvGraphicFramePr>
        <p:xfrm>
          <a:off x="1562100" y="1727200"/>
          <a:ext cx="7264400" cy="480060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632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011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71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Lecture: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Lecture content: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53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 smtClean="0">
                          <a:effectLst/>
                        </a:rPr>
                        <a:t>Introduction</a:t>
                      </a:r>
                      <a:r>
                        <a:rPr lang="en-GB" sz="1000" baseline="0" dirty="0" smtClean="0">
                          <a:effectLst/>
                        </a:rPr>
                        <a:t> / Recapping </a:t>
                      </a:r>
                      <a:endParaRPr lang="en-GB" sz="1000" dirty="0">
                        <a:effectLst/>
                      </a:endParaRPr>
                    </a:p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 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53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Techniques in Neuroscience 1. </a:t>
                      </a: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53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Techniques in Neuroscience 2. </a:t>
                      </a: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26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Drugs and Behaviour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26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5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Cognitive</a:t>
                      </a:r>
                      <a:r>
                        <a:rPr lang="en-GB" sz="1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Neuroscience - </a:t>
                      </a:r>
                      <a:r>
                        <a:rPr lang="en-GB" sz="1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Memory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53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6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 </a:t>
                      </a:r>
                      <a:r>
                        <a:rPr lang="en-GB" sz="1000" dirty="0" smtClean="0">
                          <a:effectLst/>
                        </a:rPr>
                        <a:t>Cognitive</a:t>
                      </a:r>
                      <a:r>
                        <a:rPr lang="en-GB" sz="1000" baseline="0" dirty="0" smtClean="0">
                          <a:effectLst/>
                        </a:rPr>
                        <a:t> Neuroscience - </a:t>
                      </a:r>
                      <a:r>
                        <a:rPr lang="en-GB" sz="1000" baseline="0" dirty="0" smtClean="0">
                          <a:effectLst/>
                        </a:rPr>
                        <a:t>Language</a:t>
                      </a:r>
                      <a:endParaRPr lang="en-GB" sz="1000" dirty="0">
                        <a:effectLst/>
                      </a:endParaRP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 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426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7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 smtClean="0">
                          <a:effectLst/>
                        </a:rPr>
                        <a:t>Cognitive Neuroscience – Social Cognition. 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7201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8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Cognitive Neuroscience – </a:t>
                      </a:r>
                      <a:r>
                        <a:rPr lang="en-GB" sz="1000" dirty="0" smtClean="0">
                          <a:effectLst/>
                        </a:rPr>
                        <a:t>Sensation and Perception</a:t>
                      </a:r>
                      <a:endParaRPr lang="en-GB" sz="1000" dirty="0">
                        <a:effectLst/>
                      </a:endParaRP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 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728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9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 smtClean="0">
                          <a:effectLst/>
                        </a:rPr>
                        <a:t>Cognitive Neuroscience - Attention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059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Motor Control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417" marR="61417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Module Breakdown. </a:t>
            </a:r>
          </a:p>
        </p:txBody>
      </p:sp>
    </p:spTree>
    <p:extLst>
      <p:ext uri="{BB962C8B-B14F-4D97-AF65-F5344CB8AC3E}">
        <p14:creationId xmlns:p14="http://schemas.microsoft.com/office/powerpoint/2010/main" val="117272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>
                <a:latin typeface="Calibri" panose="020F0502020204030204" pitchFamily="34" charset="0"/>
              </a:rPr>
              <a:t>ASSESSMENT</a:t>
            </a:r>
          </a:p>
          <a:p>
            <a:pPr eaLnBrk="1" hangingPunct="1"/>
            <a:r>
              <a:rPr lang="en-GB" altLang="en-US" b="1" dirty="0" smtClean="0">
                <a:latin typeface="Calibri" panose="020F0502020204030204" pitchFamily="34" charset="0"/>
              </a:rPr>
              <a:t>Coursework		100%</a:t>
            </a:r>
            <a:endParaRPr lang="en-GB" altLang="en-US" dirty="0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Assignment (3500 words). 			70%</a:t>
            </a: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Seminar Presentation (10 minutes) with written contribution (1000 words). 		30%                               </a:t>
            </a:r>
          </a:p>
          <a:p>
            <a:pPr eaLnBrk="1" hangingPunct="1"/>
            <a:endParaRPr lang="en-GB" altLang="en-US" dirty="0" smtClean="0"/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Assessments</a:t>
            </a:r>
          </a:p>
        </p:txBody>
      </p:sp>
    </p:spTree>
    <p:extLst>
      <p:ext uri="{BB962C8B-B14F-4D97-AF65-F5344CB8AC3E}">
        <p14:creationId xmlns:p14="http://schemas.microsoft.com/office/powerpoint/2010/main" val="230050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 smtClean="0">
                <a:solidFill>
                  <a:schemeClr val="tx1"/>
                </a:solidFill>
                <a:latin typeface="Calibri" panose="020F0502020204030204" pitchFamily="34" charset="0"/>
              </a:rPr>
              <a:t>Assignment 3500 – 70%</a:t>
            </a: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</a:rPr>
              <a:t>Students must choose one of the following questions:</a:t>
            </a:r>
          </a:p>
          <a:p>
            <a:r>
              <a:rPr lang="en-GB" sz="2800" dirty="0"/>
              <a:t>1) Critically evaluate imaging technique or techniques used in Neuroscience and critically discuss how modern technological approaches have informed the understanding in relation to memory. </a:t>
            </a:r>
          </a:p>
          <a:p>
            <a:r>
              <a:rPr lang="en-GB" sz="2800" dirty="0"/>
              <a:t>2) Using evidence from neuroscience, critically evaluate the relationship between drugs and behaviour</a:t>
            </a:r>
            <a:r>
              <a:rPr lang="en-GB" sz="2800" dirty="0" smtClean="0"/>
              <a:t>.</a:t>
            </a:r>
            <a:endParaRPr lang="en-GB" sz="2800" dirty="0"/>
          </a:p>
          <a:p>
            <a:pPr eaLnBrk="1" hangingPunct="1"/>
            <a:r>
              <a:rPr lang="en-GB" altLang="en-US" sz="2800" dirty="0" smtClean="0">
                <a:solidFill>
                  <a:schemeClr val="tx1"/>
                </a:solidFill>
                <a:latin typeface="Calibri" panose="020F0502020204030204" pitchFamily="34" charset="0"/>
              </a:rPr>
              <a:t>Date –</a:t>
            </a:r>
            <a:r>
              <a:rPr lang="en-GB" altLang="en-US" sz="2800" dirty="0">
                <a:latin typeface="Calibri" panose="020F0502020204030204" pitchFamily="34" charset="0"/>
              </a:rPr>
              <a:t>22nd March 2019</a:t>
            </a:r>
            <a:r>
              <a:rPr lang="en-GB" altLang="en-US" sz="2800" dirty="0" smtClean="0">
                <a:latin typeface="Calibri" panose="020F0502020204030204" pitchFamily="34" charset="0"/>
              </a:rPr>
              <a:t>.</a:t>
            </a:r>
            <a:r>
              <a:rPr lang="en-GB" altLang="en-US" sz="2800" dirty="0" smtClean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endParaRPr lang="en-GB" altLang="en-US" sz="28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endParaRPr lang="en-GB" altLang="en-US" dirty="0" smtClean="0"/>
          </a:p>
        </p:txBody>
      </p:sp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Coursework - Assignment. </a:t>
            </a:r>
          </a:p>
        </p:txBody>
      </p:sp>
    </p:spTree>
    <p:extLst>
      <p:ext uri="{BB962C8B-B14F-4D97-AF65-F5344CB8AC3E}">
        <p14:creationId xmlns:p14="http://schemas.microsoft.com/office/powerpoint/2010/main" val="331718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  <a:latin typeface="Calibri" panose="020F0502020204030204" pitchFamily="34" charset="0"/>
              </a:rPr>
              <a:t>Seminar Presentation (10 minutes) with written contribution (1000 words)	 30%	</a:t>
            </a:r>
          </a:p>
          <a:p>
            <a:pPr eaLnBrk="1" hangingPunct="1"/>
            <a:r>
              <a:rPr lang="en-GB" altLang="en-US" dirty="0">
                <a:latin typeface="Calibri" panose="020F0502020204030204" pitchFamily="34" charset="0"/>
              </a:rPr>
              <a:t>Critically review ONE of the journal articles selected in the field of the Neuroscience of Language.</a:t>
            </a:r>
            <a:endParaRPr lang="en-GB" altLang="en-US" dirty="0" smtClean="0">
              <a:latin typeface="Calibri" panose="020F0502020204030204" pitchFamily="34" charset="0"/>
            </a:endParaRPr>
          </a:p>
          <a:p>
            <a:pPr eaLnBrk="1" hangingPunct="1"/>
            <a:endParaRPr lang="en-GB" altLang="en-US" dirty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Date </a:t>
            </a:r>
            <a:r>
              <a:rPr lang="en-GB" altLang="en-US" dirty="0">
                <a:latin typeface="Calibri" panose="020F0502020204030204" pitchFamily="34" charset="0"/>
              </a:rPr>
              <a:t>– </a:t>
            </a:r>
            <a:r>
              <a:rPr lang="en-GB" altLang="en-US" dirty="0">
                <a:latin typeface="Calibri" panose="020F0502020204030204" pitchFamily="34" charset="0"/>
              </a:rPr>
              <a:t>29th April 2019</a:t>
            </a:r>
            <a:endParaRPr lang="en-GB" altLang="en-US" dirty="0">
              <a:latin typeface="Calibri" panose="020F050202020403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Assignments</a:t>
            </a:r>
          </a:p>
        </p:txBody>
      </p:sp>
    </p:spTree>
    <p:extLst>
      <p:ext uri="{BB962C8B-B14F-4D97-AF65-F5344CB8AC3E}">
        <p14:creationId xmlns:p14="http://schemas.microsoft.com/office/powerpoint/2010/main" val="2151307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>
          <a:xfrm>
            <a:off x="2424114" y="2349500"/>
            <a:ext cx="7407275" cy="3449638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 dirty="0" smtClean="0"/>
          </a:p>
          <a:p>
            <a:pPr eaLnBrk="1" hangingPunct="1">
              <a:buFontTx/>
              <a:buNone/>
            </a:pPr>
            <a:endParaRPr lang="en-GB" altLang="en-US" dirty="0" smtClean="0"/>
          </a:p>
          <a:p>
            <a:pPr eaLnBrk="1" hangingPunct="1">
              <a:buFontTx/>
              <a:buNone/>
            </a:pPr>
            <a:endParaRPr lang="en-GB" altLang="en-US" dirty="0" smtClean="0"/>
          </a:p>
          <a:p>
            <a:pPr algn="ctr" eaLnBrk="1" hangingPunct="1">
              <a:buFontTx/>
              <a:buNone/>
            </a:pPr>
            <a:r>
              <a:rPr lang="en-GB" altLang="en-US" dirty="0" smtClean="0">
                <a:latin typeface="Calibri" panose="020F0502020204030204" pitchFamily="34" charset="0"/>
              </a:rPr>
              <a:t>What is Neuroscience???</a:t>
            </a:r>
          </a:p>
        </p:txBody>
      </p:sp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What is Neuroscience? </a:t>
            </a:r>
          </a:p>
        </p:txBody>
      </p:sp>
    </p:spTree>
    <p:extLst>
      <p:ext uri="{BB962C8B-B14F-4D97-AF65-F5344CB8AC3E}">
        <p14:creationId xmlns:p14="http://schemas.microsoft.com/office/powerpoint/2010/main" val="2414537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Neuroscience – The scientific study of the nervous system. </a:t>
            </a:r>
          </a:p>
          <a:p>
            <a:pPr eaLnBrk="1" hangingPunct="1"/>
            <a:endParaRPr lang="en-GB" altLang="en-US" dirty="0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Seen as a branch of Biology. </a:t>
            </a:r>
          </a:p>
          <a:p>
            <a:pPr eaLnBrk="1" hangingPunct="1"/>
            <a:endParaRPr lang="en-GB" altLang="en-US" dirty="0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Interdisciplinary. </a:t>
            </a:r>
          </a:p>
          <a:p>
            <a:pPr lvl="1" eaLnBrk="1" hangingPunct="1"/>
            <a:r>
              <a:rPr lang="en-GB" altLang="en-US" dirty="0" smtClean="0">
                <a:latin typeface="Calibri" panose="020F0502020204030204" pitchFamily="34" charset="0"/>
              </a:rPr>
              <a:t>Psychology, Maths, Physics, Computer Science. </a:t>
            </a:r>
          </a:p>
        </p:txBody>
      </p:sp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What is Neuroscience?</a:t>
            </a:r>
          </a:p>
        </p:txBody>
      </p:sp>
    </p:spTree>
    <p:extLst>
      <p:ext uri="{BB962C8B-B14F-4D97-AF65-F5344CB8AC3E}">
        <p14:creationId xmlns:p14="http://schemas.microsoft.com/office/powerpoint/2010/main" val="1188595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Neuroscience and Neurobiology. </a:t>
            </a:r>
          </a:p>
          <a:p>
            <a:pPr eaLnBrk="1" hangingPunct="1"/>
            <a:endParaRPr lang="en-GB" altLang="en-US" dirty="0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Used interchangeably</a:t>
            </a:r>
          </a:p>
          <a:p>
            <a:pPr eaLnBrk="1" hangingPunct="1"/>
            <a:endParaRPr lang="en-GB" altLang="en-US" dirty="0" smtClean="0">
              <a:latin typeface="Calibri" panose="020F0502020204030204" pitchFamily="34" charset="0"/>
            </a:endParaRPr>
          </a:p>
          <a:p>
            <a:pPr eaLnBrk="1" hangingPunct="1"/>
            <a:endParaRPr lang="en-GB" altLang="en-US" dirty="0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Are they the same? </a:t>
            </a:r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Terminology. </a:t>
            </a:r>
          </a:p>
        </p:txBody>
      </p:sp>
    </p:spTree>
    <p:extLst>
      <p:ext uri="{BB962C8B-B14F-4D97-AF65-F5344CB8AC3E}">
        <p14:creationId xmlns:p14="http://schemas.microsoft.com/office/powerpoint/2010/main" val="189025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Biological Psychology. </a:t>
            </a: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Biopsychology. </a:t>
            </a: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Psychobiology</a:t>
            </a:r>
          </a:p>
          <a:p>
            <a:pPr eaLnBrk="1" hangingPunct="1"/>
            <a:endParaRPr lang="en-GB" altLang="en-US" dirty="0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Neuropsychology</a:t>
            </a:r>
          </a:p>
          <a:p>
            <a:pPr eaLnBrk="1" hangingPunct="1"/>
            <a:endParaRPr lang="en-GB" altLang="en-US" dirty="0" smtClean="0">
              <a:latin typeface="Calibri" panose="020F0502020204030204" pitchFamily="34" charset="0"/>
            </a:endParaRPr>
          </a:p>
        </p:txBody>
      </p:sp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Other terminology. </a:t>
            </a:r>
          </a:p>
        </p:txBody>
      </p:sp>
    </p:spTree>
    <p:extLst>
      <p:ext uri="{BB962C8B-B14F-4D97-AF65-F5344CB8AC3E}">
        <p14:creationId xmlns:p14="http://schemas.microsoft.com/office/powerpoint/2010/main" val="1334882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Term identified by </a:t>
            </a:r>
            <a:r>
              <a:rPr lang="en-GB" altLang="en-US" dirty="0" err="1" smtClean="0">
                <a:latin typeface="Calibri" panose="020F0502020204030204" pitchFamily="34" charset="0"/>
              </a:rPr>
              <a:t>Gazzaniga</a:t>
            </a:r>
            <a:r>
              <a:rPr lang="en-GB" altLang="en-US" dirty="0" smtClean="0">
                <a:latin typeface="Calibri" panose="020F0502020204030204" pitchFamily="34" charset="0"/>
              </a:rPr>
              <a:t> and Miller. </a:t>
            </a: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Late 1970’s. </a:t>
            </a:r>
          </a:p>
          <a:p>
            <a:pPr eaLnBrk="1" hangingPunct="1"/>
            <a:endParaRPr lang="en-GB" altLang="en-US" dirty="0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b="1" dirty="0" smtClean="0">
                <a:latin typeface="Calibri" panose="020F0502020204030204" pitchFamily="34" charset="0"/>
              </a:rPr>
              <a:t>Cognitive neuroscience</a:t>
            </a:r>
            <a:r>
              <a:rPr lang="en-GB" altLang="en-US" dirty="0" smtClean="0">
                <a:latin typeface="Calibri" panose="020F0502020204030204" pitchFamily="34" charset="0"/>
              </a:rPr>
              <a:t> is concerned with the scientific study of biological substrates underlying cognition. 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endParaRPr lang="en-GB" altLang="en-US" dirty="0" smtClean="0"/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Cognitive Neuroscience. </a:t>
            </a:r>
          </a:p>
        </p:txBody>
      </p:sp>
    </p:spTree>
    <p:extLst>
      <p:ext uri="{BB962C8B-B14F-4D97-AF65-F5344CB8AC3E}">
        <p14:creationId xmlns:p14="http://schemas.microsoft.com/office/powerpoint/2010/main" val="4191300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Attempts to discover how mental activities are executed in the brain. </a:t>
            </a:r>
          </a:p>
          <a:p>
            <a:pPr eaLnBrk="1" hangingPunct="1"/>
            <a:endParaRPr lang="en-GB" altLang="en-US" dirty="0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Provides hypotheses about specific cognitive capacities – supplies proposals about how specific functions might be executed in the brain. </a:t>
            </a:r>
          </a:p>
        </p:txBody>
      </p:sp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Cognitive Neuroscience. </a:t>
            </a:r>
          </a:p>
        </p:txBody>
      </p:sp>
    </p:spTree>
    <p:extLst>
      <p:ext uri="{BB962C8B-B14F-4D97-AF65-F5344CB8AC3E}">
        <p14:creationId xmlns:p14="http://schemas.microsoft.com/office/powerpoint/2010/main" val="2877574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Reliance on new techniques for studying the brain of normal participants. </a:t>
            </a:r>
          </a:p>
          <a:p>
            <a:pPr lvl="1" eaLnBrk="1" hangingPunct="1"/>
            <a:r>
              <a:rPr lang="en-GB" altLang="en-US" dirty="0" smtClean="0">
                <a:latin typeface="Calibri" panose="020F0502020204030204" pitchFamily="34" charset="0"/>
              </a:rPr>
              <a:t>As opposed to brain damaged ones. </a:t>
            </a:r>
          </a:p>
          <a:p>
            <a:pPr lvl="1" eaLnBrk="1" hangingPunct="1"/>
            <a:endParaRPr lang="en-GB" altLang="en-US" dirty="0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“Brain in Action”. </a:t>
            </a:r>
          </a:p>
          <a:p>
            <a:pPr eaLnBrk="1" hangingPunct="1"/>
            <a:endParaRPr lang="en-GB" altLang="en-US" dirty="0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E.g. Short term and Long Term memory. </a:t>
            </a:r>
          </a:p>
          <a:p>
            <a:pPr lvl="1" eaLnBrk="1" hangingPunct="1"/>
            <a:r>
              <a:rPr lang="en-GB" altLang="en-US" dirty="0" smtClean="0">
                <a:latin typeface="Calibri" panose="020F0502020204030204" pitchFamily="34" charset="0"/>
              </a:rPr>
              <a:t>(Smith and </a:t>
            </a:r>
            <a:r>
              <a:rPr lang="en-GB" altLang="en-US" dirty="0" err="1" smtClean="0">
                <a:latin typeface="Calibri" panose="020F0502020204030204" pitchFamily="34" charset="0"/>
              </a:rPr>
              <a:t>Jonides</a:t>
            </a:r>
            <a:r>
              <a:rPr lang="en-GB" altLang="en-US" dirty="0" smtClean="0">
                <a:latin typeface="Calibri" panose="020F0502020204030204" pitchFamily="34" charset="0"/>
              </a:rPr>
              <a:t>, 1994; Squire et al, 1993). </a:t>
            </a:r>
          </a:p>
        </p:txBody>
      </p:sp>
      <p:sp>
        <p:nvSpPr>
          <p:cNvPr id="286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Cognitive Neuroscience. </a:t>
            </a:r>
          </a:p>
        </p:txBody>
      </p:sp>
    </p:spTree>
    <p:extLst>
      <p:ext uri="{BB962C8B-B14F-4D97-AF65-F5344CB8AC3E}">
        <p14:creationId xmlns:p14="http://schemas.microsoft.com/office/powerpoint/2010/main" val="4262075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 Point…..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potential ethical issues could the study of the “brain in action” bring. </a:t>
            </a:r>
          </a:p>
          <a:p>
            <a:endParaRPr lang="en-GB" dirty="0"/>
          </a:p>
          <a:p>
            <a:r>
              <a:rPr lang="en-GB" dirty="0" smtClean="0"/>
              <a:t>What are the ethical risks and how might neuroscientists attempt to manage / minimise these risks.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04574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Phrenology. </a:t>
            </a: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1800’s. </a:t>
            </a:r>
          </a:p>
          <a:p>
            <a:pPr eaLnBrk="1" hangingPunct="1"/>
            <a:endParaRPr lang="en-GB" altLang="en-US" dirty="0" smtClean="0"/>
          </a:p>
        </p:txBody>
      </p:sp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>
                <a:latin typeface="Calibri" panose="020F0502020204030204" pitchFamily="34" charset="0"/>
              </a:rPr>
              <a:t>Origins of Cognitive Neuroscience. </a:t>
            </a:r>
          </a:p>
        </p:txBody>
      </p:sp>
    </p:spTree>
    <p:extLst>
      <p:ext uri="{BB962C8B-B14F-4D97-AF65-F5344CB8AC3E}">
        <p14:creationId xmlns:p14="http://schemas.microsoft.com/office/powerpoint/2010/main" val="2218638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31748" name="Picture 5" descr="File:PhrenologyPix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7189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558800" y="2276475"/>
            <a:ext cx="11036300" cy="3849688"/>
          </a:xfrm>
        </p:spPr>
        <p:txBody>
          <a:bodyPr rtlCol="0">
            <a:normAutofit fontScale="85000" lnSpcReduction="20000"/>
          </a:bodyPr>
          <a:lstStyle/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1) Reproduction.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2) Love for ones offspring.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3) Affection and Friendship.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4) The instinct of self-defence and courage; the tendency to get into fights.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5) The carnivorous instinct; the tendency to murder.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6) Guile; acuteness; cleverness.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7) The feeling of property; the instinct of stocking up on food (in animals); covetousness; the tendency to steal.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8) Pride; arrogance; haughtiness; love of authority; loftiness.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9) Vanity; ambition; love of glory (a quality "beneficent for the individual and for society"). </a:t>
            </a:r>
          </a:p>
        </p:txBody>
      </p:sp>
      <p:sp>
        <p:nvSpPr>
          <p:cNvPr id="327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Brain Organs. </a:t>
            </a:r>
          </a:p>
        </p:txBody>
      </p:sp>
    </p:spTree>
    <p:extLst>
      <p:ext uri="{BB962C8B-B14F-4D97-AF65-F5344CB8AC3E}">
        <p14:creationId xmlns:p14="http://schemas.microsoft.com/office/powerpoint/2010/main" val="3258883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10) Circumspection; forethought.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11) The memory of things; the memory of facts; educability; perfectibility.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12) The sense of places; of space proportions, of time.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13) The memory of people; the sense of people.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14) The memory of words.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15) The sense of language; of speech.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16) The sense of colours.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17) The sense of sounds; the gift of music.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18) The sense of connectedness between numbers.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GB" altLang="en-US" dirty="0" smtClean="0"/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Brain Organs</a:t>
            </a:r>
          </a:p>
        </p:txBody>
      </p:sp>
    </p:spTree>
    <p:extLst>
      <p:ext uri="{BB962C8B-B14F-4D97-AF65-F5344CB8AC3E}">
        <p14:creationId xmlns:p14="http://schemas.microsoft.com/office/powerpoint/2010/main" val="3403384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19) The sense of mechanics, of construction; the talent for architecture.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20) Comparative sagacity.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21) The sense of metaphysics.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22) The sense of satire; the sense of witticism.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23) The poetical talent.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24) Kindness; benevolence; gentleness; compassion; sensitivity; moral sense.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25) The faculty to imitate; the mimic.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26) The organ of religion.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 smtClean="0">
                <a:latin typeface="Calibri" panose="020F0502020204030204" pitchFamily="34" charset="0"/>
              </a:rPr>
              <a:t>27) The firmness of purpose; constancy; perseverance; obstinacy. </a:t>
            </a:r>
          </a:p>
        </p:txBody>
      </p:sp>
      <p:sp>
        <p:nvSpPr>
          <p:cNvPr id="348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Brain Organs</a:t>
            </a:r>
          </a:p>
        </p:txBody>
      </p:sp>
    </p:spTree>
    <p:extLst>
      <p:ext uri="{BB962C8B-B14F-4D97-AF65-F5344CB8AC3E}">
        <p14:creationId xmlns:p14="http://schemas.microsoft.com/office/powerpoint/2010/main" val="23973654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Often described as the most complexly organised structure in the Universe (e.g. Ramachandran, 2003). </a:t>
            </a:r>
          </a:p>
          <a:p>
            <a:pPr eaLnBrk="1" hangingPunct="1"/>
            <a:endParaRPr lang="en-GB" altLang="en-US" dirty="0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Just look at the facts that we already know. </a:t>
            </a:r>
          </a:p>
        </p:txBody>
      </p:sp>
      <p:sp>
        <p:nvSpPr>
          <p:cNvPr id="4301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The Brain</a:t>
            </a:r>
          </a:p>
        </p:txBody>
      </p:sp>
    </p:spTree>
    <p:extLst>
      <p:ext uri="{BB962C8B-B14F-4D97-AF65-F5344CB8AC3E}">
        <p14:creationId xmlns:p14="http://schemas.microsoft.com/office/powerpoint/2010/main" val="2299603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100 – 150 billion neurons. 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Making approximately…..</a:t>
            </a:r>
          </a:p>
          <a:p>
            <a:pPr lvl="1" indent="-274320" eaLnBrk="1" fontAlgn="auto" hangingPunct="1">
              <a:spcAft>
                <a:spcPts val="0"/>
              </a:spcAft>
              <a:defRPr/>
            </a:pPr>
            <a:r>
              <a:rPr lang="en-GB" altLang="en-US" sz="2400" dirty="0">
                <a:latin typeface="Calibri" panose="020F0502020204030204" pitchFamily="34" charset="0"/>
              </a:rPr>
              <a:t>1, 000,000,000,000,000</a:t>
            </a:r>
          </a:p>
          <a:p>
            <a:pPr lvl="1" indent="-274320" eaLnBrk="1" fontAlgn="auto" hangingPunct="1">
              <a:spcAft>
                <a:spcPts val="0"/>
              </a:spcAft>
              <a:defRPr/>
            </a:pPr>
            <a:r>
              <a:rPr lang="en-GB" altLang="en-US" sz="2400" dirty="0">
                <a:latin typeface="Calibri" panose="020F0502020204030204" pitchFamily="34" charset="0"/>
              </a:rPr>
              <a:t>1 quadrillion connections. 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Responsible in all humanities achievements. </a:t>
            </a:r>
          </a:p>
        </p:txBody>
      </p:sp>
      <p:sp>
        <p:nvSpPr>
          <p:cNvPr id="450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Neurons. </a:t>
            </a:r>
          </a:p>
        </p:txBody>
      </p:sp>
    </p:spTree>
    <p:extLst>
      <p:ext uri="{BB962C8B-B14F-4D97-AF65-F5344CB8AC3E}">
        <p14:creationId xmlns:p14="http://schemas.microsoft.com/office/powerpoint/2010/main" val="692334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1 quadrillion. </a:t>
            </a:r>
          </a:p>
        </p:txBody>
      </p:sp>
      <p:pic>
        <p:nvPicPr>
          <p:cNvPr id="46083" name="Picture 4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87601" y="2679701"/>
            <a:ext cx="3446463" cy="3446463"/>
          </a:xfrm>
          <a:prstGeom prst="rect">
            <a:avLst/>
          </a:prstGeom>
          <a:noFill/>
        </p:spPr>
      </p:pic>
      <p:sp>
        <p:nvSpPr>
          <p:cNvPr id="46084" name="Rectangle 6"/>
          <p:cNvSpPr>
            <a:spLocks noGrp="1" noChangeArrowheads="1"/>
          </p:cNvSpPr>
          <p:nvPr>
            <p:ph sz="quarter" idx="4294967295"/>
          </p:nvPr>
        </p:nvSpPr>
        <p:spPr>
          <a:xfrm>
            <a:off x="6169024" y="2679701"/>
            <a:ext cx="5299075" cy="3446463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1 000 000 000 000 000 gallons?</a:t>
            </a: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Close to 2.73 times the estimated total earth water reserves !</a:t>
            </a:r>
          </a:p>
        </p:txBody>
      </p:sp>
    </p:spTree>
    <p:extLst>
      <p:ext uri="{BB962C8B-B14F-4D97-AF65-F5344CB8AC3E}">
        <p14:creationId xmlns:p14="http://schemas.microsoft.com/office/powerpoint/2010/main" val="322706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1 Quadrillion. </a:t>
            </a:r>
          </a:p>
        </p:txBody>
      </p:sp>
      <p:sp>
        <p:nvSpPr>
          <p:cNvPr id="47107" name="Rectangle 7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>
                <a:latin typeface="Calibri" panose="020F0502020204030204" pitchFamily="34" charset="0"/>
              </a:rPr>
              <a:t>1 000 000 000 000 000 miles?</a:t>
            </a:r>
          </a:p>
          <a:p>
            <a:pPr eaLnBrk="1" hangingPunct="1"/>
            <a:endParaRPr lang="en-GB" altLang="en-US" sz="2800" dirty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</a:rPr>
              <a:t>Close to 169 light-years</a:t>
            </a:r>
          </a:p>
          <a:p>
            <a:pPr eaLnBrk="1" hangingPunct="1"/>
            <a:endParaRPr lang="en-GB" altLang="en-US" sz="2800" dirty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</a:rPr>
              <a:t>1.1 millions times the distance between the Sun and the Earth</a:t>
            </a:r>
          </a:p>
        </p:txBody>
      </p:sp>
      <p:pic>
        <p:nvPicPr>
          <p:cNvPr id="47108" name="Picture 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638925" y="1789113"/>
            <a:ext cx="3105150" cy="4152900"/>
          </a:xfrm>
          <a:noFill/>
        </p:spPr>
      </p:pic>
    </p:spTree>
    <p:extLst>
      <p:ext uri="{BB962C8B-B14F-4D97-AF65-F5344CB8AC3E}">
        <p14:creationId xmlns:p14="http://schemas.microsoft.com/office/powerpoint/2010/main" val="401474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With advancing technology we are becoming more and more aware of how the human brain functions. </a:t>
            </a:r>
          </a:p>
          <a:p>
            <a:pPr eaLnBrk="1" hangingPunct="1"/>
            <a:endParaRPr lang="en-GB" altLang="en-US" dirty="0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Could this be the greatest revolution of all? (Ramachandran, 2003)</a:t>
            </a: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How close are we to fully understanding the brain and its relationship with behaviour?</a:t>
            </a:r>
          </a:p>
        </p:txBody>
      </p:sp>
      <p:sp>
        <p:nvSpPr>
          <p:cNvPr id="48131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466729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Insights into the human brain is not just beneficial for scientists. </a:t>
            </a:r>
          </a:p>
          <a:p>
            <a:pPr eaLnBrk="1" hangingPunct="1"/>
            <a:endParaRPr lang="en-GB" altLang="en-US" dirty="0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Bridging the gap between Science and the Arts. </a:t>
            </a: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What makes us tick.</a:t>
            </a:r>
          </a:p>
          <a:p>
            <a:pPr eaLnBrk="1" hangingPunct="1"/>
            <a:endParaRPr lang="en-GB" altLang="en-US" dirty="0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dirty="0" smtClean="0">
                <a:latin typeface="Calibri" panose="020F0502020204030204" pitchFamily="34" charset="0"/>
              </a:rPr>
              <a:t>Feelings, emotions, thoughts, ambitions, love, beliefs – all related to brain activity.  </a:t>
            </a:r>
          </a:p>
        </p:txBody>
      </p:sp>
      <p:sp>
        <p:nvSpPr>
          <p:cNvPr id="4915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126731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latin typeface="Calibri" panose="020F0502020204030204" pitchFamily="34" charset="0"/>
              </a:rPr>
              <a:t>Recap on Hormones</a:t>
            </a:r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93540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2895600" y="609600"/>
            <a:ext cx="6400800" cy="579438"/>
          </a:xfrm>
        </p:spPr>
        <p:txBody>
          <a:bodyPr/>
          <a:lstStyle/>
          <a:p>
            <a:pPr eaLnBrk="1" hangingPunct="1"/>
            <a:r>
              <a:rPr lang="en-GB" altLang="en-US" sz="3200" b="1">
                <a:latin typeface="Calibri" panose="020F0502020204030204" pitchFamily="34" charset="0"/>
              </a:rPr>
              <a:t>‘</a:t>
            </a:r>
            <a:r>
              <a:rPr lang="en-GB" altLang="en-US" sz="2800" b="1">
                <a:latin typeface="Calibri" panose="020F0502020204030204" pitchFamily="34" charset="0"/>
              </a:rPr>
              <a:t>Hormone’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33601" y="2133600"/>
            <a:ext cx="8208963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Greek ‘</a:t>
            </a:r>
            <a:r>
              <a:rPr lang="en-GB" altLang="en-US" sz="2000" i="1" dirty="0" err="1">
                <a:latin typeface="Calibri" panose="020F0502020204030204" pitchFamily="34" charset="0"/>
                <a:cs typeface="Times New Roman" panose="02020603050405020304" pitchFamily="18" charset="0"/>
              </a:rPr>
              <a:t>Horman</a:t>
            </a:r>
            <a:r>
              <a:rPr lang="en-GB" altLang="en-US" sz="2000" i="1" dirty="0">
                <a:latin typeface="Calibri" panose="020F0502020204030204" pitchFamily="34" charset="0"/>
                <a:cs typeface="Times New Roman" panose="02020603050405020304" pitchFamily="18" charset="0"/>
              </a:rPr>
              <a:t>’ = to excite’</a:t>
            </a:r>
            <a:endParaRPr lang="en-GB" alt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Chemicals secreted by one group of cells and carried through blood to other parts of body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Act upon specific target tissues - specific physiological effects 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b="1" i="1" dirty="0">
                <a:latin typeface="Calibri" panose="020F0502020204030204" pitchFamily="34" charset="0"/>
                <a:cs typeface="Times New Roman" panose="02020603050405020304" pitchFamily="18" charset="0"/>
              </a:rPr>
              <a:t>Endocrine glands</a:t>
            </a: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i="1" dirty="0">
                <a:latin typeface="Calibri" panose="020F0502020204030204" pitchFamily="34" charset="0"/>
                <a:cs typeface="Times New Roman" panose="02020603050405020304" pitchFamily="18" charset="0"/>
              </a:rPr>
              <a:t>	(‘</a:t>
            </a:r>
            <a:r>
              <a:rPr lang="en-GB" altLang="en-US" sz="2000" i="1" dirty="0" err="1">
                <a:latin typeface="Calibri" panose="020F0502020204030204" pitchFamily="34" charset="0"/>
                <a:cs typeface="Times New Roman" panose="02020603050405020304" pitchFamily="18" charset="0"/>
              </a:rPr>
              <a:t>endon</a:t>
            </a:r>
            <a:r>
              <a:rPr lang="en-GB" altLang="en-US" sz="2000" i="1" dirty="0">
                <a:latin typeface="Calibri" panose="020F0502020204030204" pitchFamily="34" charset="0"/>
                <a:cs typeface="Times New Roman" panose="02020603050405020304" pitchFamily="18" charset="0"/>
              </a:rPr>
              <a:t>’ = ‘within’;   ‘</a:t>
            </a:r>
            <a:r>
              <a:rPr lang="en-GB" altLang="en-US" sz="2000" i="1" dirty="0" err="1">
                <a:latin typeface="Calibri" panose="020F0502020204030204" pitchFamily="34" charset="0"/>
                <a:cs typeface="Times New Roman" panose="02020603050405020304" pitchFamily="18" charset="0"/>
              </a:rPr>
              <a:t>krinein</a:t>
            </a:r>
            <a:r>
              <a:rPr lang="en-GB" altLang="en-US" sz="2000" i="1" dirty="0">
                <a:latin typeface="Calibri" panose="020F0502020204030204" pitchFamily="34" charset="0"/>
                <a:cs typeface="Times New Roman" panose="02020603050405020304" pitchFamily="18" charset="0"/>
              </a:rPr>
              <a:t>’ = ‘to secrete’ </a:t>
            </a:r>
            <a:endParaRPr lang="en-GB" alt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Secrete hormones </a:t>
            </a:r>
            <a:r>
              <a:rPr lang="en-GB" altLang="en-US" sz="2000" u="sng" dirty="0">
                <a:latin typeface="Calibri" panose="020F0502020204030204" pitchFamily="34" charset="0"/>
                <a:cs typeface="Times New Roman" panose="02020603050405020304" pitchFamily="18" charset="0"/>
              </a:rPr>
              <a:t>within</a:t>
            </a: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 the body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en-GB" altLang="en-US" sz="2000" b="1" i="1" dirty="0">
                <a:latin typeface="Calibri" panose="020F0502020204030204" pitchFamily="34" charset="0"/>
                <a:cs typeface="Times New Roman" panose="02020603050405020304" pitchFamily="18" charset="0"/>
              </a:rPr>
              <a:t>exocrine glands</a:t>
            </a: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, such as tear glands, salivary glands and sweat glands – outside the body (‘</a:t>
            </a:r>
            <a:r>
              <a:rPr lang="en-GB" altLang="en-US" sz="2000" i="1" dirty="0" err="1">
                <a:latin typeface="Calibri" panose="020F0502020204030204" pitchFamily="34" charset="0"/>
                <a:cs typeface="Times New Roman" panose="02020603050405020304" pitchFamily="18" charset="0"/>
              </a:rPr>
              <a:t>exo</a:t>
            </a: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‘ = </a:t>
            </a:r>
            <a:r>
              <a:rPr lang="en-GB" altLang="en-US" sz="2000" i="1" dirty="0">
                <a:latin typeface="Calibri" panose="020F0502020204030204" pitchFamily="34" charset="0"/>
                <a:cs typeface="Times New Roman" panose="02020603050405020304" pitchFamily="18" charset="0"/>
              </a:rPr>
              <a:t>‘out’</a:t>
            </a: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5982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latin typeface="Calibri" panose="020F0502020204030204" pitchFamily="34" charset="0"/>
              </a:rPr>
              <a:t>Early Hormone Research.</a:t>
            </a:r>
            <a:r>
              <a:rPr lang="en-GB" altLang="en-US" smtClean="0"/>
              <a:t>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latin typeface="Calibri" panose="020F0502020204030204" pitchFamily="34" charset="0"/>
              </a:rPr>
              <a:t>1849 – First major endocrine experient. </a:t>
            </a:r>
          </a:p>
          <a:p>
            <a:pPr eaLnBrk="1" hangingPunct="1"/>
            <a:endParaRPr lang="en-GB" altLang="en-US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smtClean="0">
                <a:latin typeface="Calibri" panose="020F0502020204030204" pitchFamily="34" charset="0"/>
              </a:rPr>
              <a:t>A.A.Berthold (1803-1861). </a:t>
            </a:r>
          </a:p>
          <a:p>
            <a:pPr eaLnBrk="1" hangingPunct="1"/>
            <a:endParaRPr lang="en-GB" altLang="en-US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smtClean="0">
                <a:latin typeface="Calibri" panose="020F0502020204030204" pitchFamily="34" charset="0"/>
              </a:rPr>
              <a:t>Castration of juvenile roosters. </a:t>
            </a:r>
          </a:p>
          <a:p>
            <a:pPr eaLnBrk="1" hangingPunct="1"/>
            <a:endParaRPr lang="en-GB" altLang="en-US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smtClean="0">
                <a:latin typeface="Calibri" panose="020F0502020204030204" pitchFamily="34" charset="0"/>
              </a:rPr>
              <a:t>Results? </a:t>
            </a:r>
          </a:p>
        </p:txBody>
      </p:sp>
    </p:spTree>
    <p:extLst>
      <p:ext uri="{BB962C8B-B14F-4D97-AF65-F5344CB8AC3E}">
        <p14:creationId xmlns:p14="http://schemas.microsoft.com/office/powerpoint/2010/main" val="2963494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latin typeface="Calibri" panose="020F0502020204030204" pitchFamily="34" charset="0"/>
              </a:rPr>
              <a:t>Early Hormone Research.</a:t>
            </a:r>
            <a:r>
              <a:rPr lang="en-GB" altLang="en-US" smtClean="0"/>
              <a:t>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latin typeface="Calibri" panose="020F0502020204030204" pitchFamily="34" charset="0"/>
              </a:rPr>
              <a:t>Results see Handout 1. </a:t>
            </a:r>
          </a:p>
          <a:p>
            <a:pPr eaLnBrk="1" hangingPunct="1"/>
            <a:endParaRPr lang="en-GB" altLang="en-US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smtClean="0">
                <a:latin typeface="Calibri" panose="020F0502020204030204" pitchFamily="34" charset="0"/>
              </a:rPr>
              <a:t>Group 3 – results intriguing. </a:t>
            </a:r>
          </a:p>
          <a:p>
            <a:pPr eaLnBrk="1" hangingPunct="1"/>
            <a:endParaRPr lang="en-GB" altLang="en-US" smtClean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smtClean="0">
                <a:latin typeface="Calibri" panose="020F0502020204030204" pitchFamily="34" charset="0"/>
              </a:rPr>
              <a:t>Testes release a chemical into the blood that affects male behaviour and structure. </a:t>
            </a:r>
          </a:p>
          <a:p>
            <a:pPr lvl="1" eaLnBrk="1" hangingPunct="1"/>
            <a:r>
              <a:rPr lang="en-GB" altLang="en-US" smtClean="0">
                <a:latin typeface="Calibri" panose="020F0502020204030204" pitchFamily="34" charset="0"/>
              </a:rPr>
              <a:t>Cannot be Nerve supply.</a:t>
            </a:r>
            <a:r>
              <a:rPr lang="en-GB" altLang="en-US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16118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2617788" y="284164"/>
            <a:ext cx="7772400" cy="935037"/>
          </a:xfrm>
        </p:spPr>
        <p:txBody>
          <a:bodyPr/>
          <a:lstStyle/>
          <a:p>
            <a:pPr eaLnBrk="1" hangingPunct="1"/>
            <a:r>
              <a:rPr lang="en-GB" altLang="en-US" sz="2800" b="1" i="1">
                <a:latin typeface="Calibri" panose="020F0502020204030204" pitchFamily="34" charset="0"/>
                <a:cs typeface="Arial" panose="020B0604020202020204" pitchFamily="34" charset="0"/>
              </a:rPr>
              <a:t>Neurocrine</a:t>
            </a:r>
            <a:r>
              <a:rPr lang="en-GB" altLang="en-US" sz="2800">
                <a:latin typeface="Calibri" panose="020F0502020204030204" pitchFamily="34" charset="0"/>
                <a:cs typeface="Arial" panose="020B0604020202020204" pitchFamily="34" charset="0"/>
              </a:rPr>
              <a:t> communication (a.k.a. Synaptic communication).</a:t>
            </a:r>
            <a:r>
              <a:rPr lang="en-GB" altLang="en-US" sz="280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en-GB" altLang="en-US" sz="200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Released chemical signal diffuses across the synaptic cleft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/>
            <a:endParaRPr lang="en-GB" altLang="en-US" sz="2000">
              <a:latin typeface="Comic Sans MS" panose="030F0702030302020204" pitchFamily="66" charset="0"/>
            </a:endParaRPr>
          </a:p>
        </p:txBody>
      </p:sp>
      <p:pic>
        <p:nvPicPr>
          <p:cNvPr id="9220" name="Picture 4" descr="350px-SynapseIllustration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2819400"/>
            <a:ext cx="5048250" cy="324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4834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2617788" y="550863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2800" b="1" i="1">
                <a:latin typeface="Calibri" panose="020F0502020204030204" pitchFamily="34" charset="0"/>
              </a:rPr>
              <a:t>Paracrine</a:t>
            </a:r>
            <a:r>
              <a:rPr lang="en-GB" altLang="en-US" sz="2800">
                <a:latin typeface="Calibri" panose="020F0502020204030204" pitchFamily="34" charset="0"/>
              </a:rPr>
              <a:t> communication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mtClean="0"/>
              <a:t> </a:t>
            </a: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</a:rPr>
              <a:t>Released chemical signal diffuses to nearby target cells and </a:t>
            </a: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</a:rPr>
              <a:t>the strongest impact is on nearby cells</a:t>
            </a:r>
          </a:p>
        </p:txBody>
      </p:sp>
      <p:pic>
        <p:nvPicPr>
          <p:cNvPr id="11268" name="Picture 5" descr="paraSi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3429001"/>
            <a:ext cx="4876800" cy="2938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039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2617788" y="550863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2800" b="1" i="1">
                <a:latin typeface="Calibri" panose="020F0502020204030204" pitchFamily="34" charset="0"/>
              </a:rPr>
              <a:t>Endocrine</a:t>
            </a:r>
            <a:r>
              <a:rPr lang="en-GB" altLang="en-US" sz="2800">
                <a:latin typeface="Calibri" panose="020F0502020204030204" pitchFamily="34" charset="0"/>
              </a:rPr>
              <a:t> communication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905000"/>
            <a:ext cx="8077200" cy="419100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 smtClean="0"/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Chemical signal - a hormone released into the bloodstream to </a:t>
            </a: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selectively affect distant target organs</a:t>
            </a:r>
            <a:r>
              <a:rPr lang="en-GB" altLang="en-US" sz="200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3316" name="Picture 7" descr="hormo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2819401"/>
            <a:ext cx="4343400" cy="34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7491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4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2617788" y="284164"/>
            <a:ext cx="7772400" cy="935037"/>
          </a:xfrm>
        </p:spPr>
        <p:txBody>
          <a:bodyPr/>
          <a:lstStyle/>
          <a:p>
            <a:pPr eaLnBrk="1" hangingPunct="1"/>
            <a:r>
              <a:rPr lang="en-GB" altLang="en-US" sz="2800" b="1" i="1">
                <a:latin typeface="Calibri" panose="020F0502020204030204" pitchFamily="34" charset="0"/>
              </a:rPr>
              <a:t>Pheromone</a:t>
            </a:r>
            <a:r>
              <a:rPr lang="en-GB" altLang="en-US" sz="2800">
                <a:latin typeface="Calibri" panose="020F0502020204030204" pitchFamily="34" charset="0"/>
              </a:rPr>
              <a:t> communication</a:t>
            </a:r>
          </a:p>
        </p:txBody>
      </p:sp>
      <p:pic>
        <p:nvPicPr>
          <p:cNvPr id="14339" name="Picture 15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53200" y="4572000"/>
            <a:ext cx="3581400" cy="1930400"/>
          </a:xfrm>
        </p:spPr>
      </p:pic>
      <p:pic>
        <p:nvPicPr>
          <p:cNvPr id="10253" name="Picture 13" descr="housebreaking-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4495800"/>
            <a:ext cx="2667000" cy="188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1" name="Rectangle 16"/>
          <p:cNvSpPr>
            <a:spLocks noChangeArrowheads="1"/>
          </p:cNvSpPr>
          <p:nvPr/>
        </p:nvSpPr>
        <p:spPr bwMode="auto">
          <a:xfrm>
            <a:off x="2362200" y="2362201"/>
            <a:ext cx="8001000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000">
                <a:solidFill>
                  <a:srgbClr val="00264C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Communication between individuals. 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2000">
              <a:solidFill>
                <a:srgbClr val="00264C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000">
                <a:solidFill>
                  <a:srgbClr val="00264C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Pheromones (Greek ‘</a:t>
            </a:r>
            <a:r>
              <a:rPr lang="en-GB" altLang="en-US" sz="2000" i="1">
                <a:solidFill>
                  <a:srgbClr val="00264C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pherein’</a:t>
            </a:r>
            <a:r>
              <a:rPr lang="en-GB" altLang="en-US" sz="2000">
                <a:solidFill>
                  <a:srgbClr val="00264C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= ‘</a:t>
            </a:r>
            <a:r>
              <a:rPr lang="en-GB" altLang="en-US" sz="2000" i="1">
                <a:solidFill>
                  <a:srgbClr val="00264C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to carry’</a:t>
            </a:r>
            <a:r>
              <a:rPr lang="en-GB" altLang="en-US" sz="2000">
                <a:solidFill>
                  <a:srgbClr val="00264C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)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2000">
              <a:solidFill>
                <a:srgbClr val="00264C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000">
                <a:solidFill>
                  <a:srgbClr val="00264C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Released into the outside environment to affect other individuals of the same species</a:t>
            </a:r>
            <a:r>
              <a:rPr lang="en-GB" altLang="en-US" sz="2000">
                <a:solidFill>
                  <a:srgbClr val="00264C"/>
                </a:solidFill>
                <a:latin typeface="Comic Sans MS" panose="030F07020303020202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02376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2617788" y="284164"/>
            <a:ext cx="7772400" cy="935037"/>
          </a:xfrm>
        </p:spPr>
        <p:txBody>
          <a:bodyPr/>
          <a:lstStyle/>
          <a:p>
            <a:pPr eaLnBrk="1" hangingPunct="1"/>
            <a:r>
              <a:rPr lang="en-GB" altLang="en-US" sz="2800" b="1" i="1">
                <a:latin typeface="Calibri" panose="020F0502020204030204" pitchFamily="34" charset="0"/>
              </a:rPr>
              <a:t>Allomone</a:t>
            </a:r>
            <a:r>
              <a:rPr lang="en-GB" altLang="en-US" sz="2800">
                <a:latin typeface="Calibri" panose="020F0502020204030204" pitchFamily="34" charset="0"/>
              </a:rPr>
              <a:t> communication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Chemical signals released by members of one species to affect </a:t>
            </a: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behaviour of individuals of another species</a:t>
            </a: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Allomones (‘</a:t>
            </a:r>
            <a:r>
              <a:rPr lang="en-GB" altLang="en-US" sz="2000" i="1">
                <a:latin typeface="Calibri" panose="020F0502020204030204" pitchFamily="34" charset="0"/>
                <a:cs typeface="Arial" panose="020B0604020202020204" pitchFamily="34" charset="0"/>
              </a:rPr>
              <a:t>allos’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= ‘</a:t>
            </a:r>
            <a:r>
              <a:rPr lang="en-GB" altLang="en-US" sz="2000" i="1">
                <a:latin typeface="Calibri" panose="020F0502020204030204" pitchFamily="34" charset="0"/>
                <a:cs typeface="Arial" panose="020B0604020202020204" pitchFamily="34" charset="0"/>
              </a:rPr>
              <a:t>other’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) </a:t>
            </a: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Can carry messages between animal species or between plants </a:t>
            </a: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and animals</a:t>
            </a:r>
            <a:r>
              <a:rPr lang="en-GB" altLang="en-US" sz="2000">
                <a:latin typeface="Comic Sans MS" panose="030F0702030302020204" pitchFamily="66" charset="0"/>
              </a:rPr>
              <a:t> </a:t>
            </a:r>
          </a:p>
        </p:txBody>
      </p:sp>
      <p:pic>
        <p:nvPicPr>
          <p:cNvPr id="8197" name="Picture 5" descr="bee_on_flowe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4572000"/>
            <a:ext cx="27432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3" name="Picture 11" descr="skunk-in-grass-800x60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4552950"/>
            <a:ext cx="2590800" cy="19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1883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2617788" y="550863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2800" b="1" i="1">
                <a:latin typeface="Calibri" panose="020F0502020204030204" pitchFamily="34" charset="0"/>
              </a:rPr>
              <a:t>Endocrine</a:t>
            </a:r>
            <a:r>
              <a:rPr lang="en-GB" altLang="en-US" sz="2800">
                <a:latin typeface="Calibri" panose="020F0502020204030204" pitchFamily="34" charset="0"/>
              </a:rPr>
              <a:t> system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mtClean="0"/>
              <a:t> </a:t>
            </a:r>
          </a:p>
        </p:txBody>
      </p:sp>
      <p:pic>
        <p:nvPicPr>
          <p:cNvPr id="16388" name="Picture 13" descr="nervous-system-endrocine-glands_clip_image0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1676400"/>
            <a:ext cx="3900488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Picture 15" descr="pituitary_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2667001"/>
            <a:ext cx="3810000" cy="308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80058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latin typeface="Calibri" panose="020F0502020204030204" pitchFamily="34" charset="0"/>
              </a:rPr>
              <a:t>Endocrine System. 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latin typeface="Calibri" panose="020F0502020204030204" pitchFamily="34" charset="0"/>
              </a:rPr>
              <a:t>Handout – Major endocrine glands and their functions.</a:t>
            </a:r>
            <a:r>
              <a:rPr lang="en-GB" altLang="en-US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54192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 descr="Large confetti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Organization of Hormones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In essence hormone action can be organised into 9 general principles. </a:t>
            </a:r>
          </a:p>
        </p:txBody>
      </p:sp>
    </p:spTree>
    <p:extLst>
      <p:ext uri="{BB962C8B-B14F-4D97-AF65-F5344CB8AC3E}">
        <p14:creationId xmlns:p14="http://schemas.microsoft.com/office/powerpoint/2010/main" val="3796848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2617788" y="284164"/>
            <a:ext cx="7772400" cy="1011237"/>
          </a:xfrm>
        </p:spPr>
        <p:txBody>
          <a:bodyPr/>
          <a:lstStyle/>
          <a:p>
            <a:pPr eaLnBrk="1" hangingPunct="1"/>
            <a:r>
              <a:rPr lang="en-GB" altLang="en-US" sz="3200" b="1">
                <a:latin typeface="Calibri" panose="020F0502020204030204" pitchFamily="34" charset="0"/>
                <a:cs typeface="Arial" panose="020B0604020202020204" pitchFamily="34" charset="0"/>
              </a:rPr>
              <a:t>Organization of hormones</a:t>
            </a:r>
            <a:r>
              <a:rPr lang="en-GB" altLang="en-US" sz="4800" b="1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b="1">
                <a:latin typeface="Calibri" panose="020F0502020204030204" pitchFamily="34" charset="0"/>
                <a:cs typeface="Arial" panose="020B0604020202020204" pitchFamily="34" charset="0"/>
              </a:rPr>
              <a:t>– Nine principles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209800" y="1905000"/>
            <a:ext cx="3810000" cy="4648200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None/>
            </a:pPr>
            <a:endParaRPr lang="en-GB" altLang="en-US" sz="1800">
              <a:latin typeface="Comic Sans MS" panose="030F0702030302020204" pitchFamily="66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</a:rPr>
              <a:t>1.	Hormones act in a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gradual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fashion</a:t>
            </a:r>
          </a:p>
          <a:p>
            <a:pPr marL="609600" indent="-609600" eaLnBrk="1" hangingPunct="1">
              <a:lnSpc>
                <a:spcPct val="90000"/>
              </a:lnSpc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Activate behavioural and physiological responses hours or weeks after entering the bloodstream</a:t>
            </a:r>
          </a:p>
          <a:p>
            <a:pPr marL="609600" indent="-609600" eaLnBrk="1" hangingPunct="1">
              <a:lnSpc>
                <a:spcPct val="90000"/>
              </a:lnSpc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Changes may persist for days, weeks or years after hormone release is activated</a:t>
            </a:r>
          </a:p>
          <a:p>
            <a:pPr marL="609600" indent="-609600" eaLnBrk="1" hangingPunct="1">
              <a:lnSpc>
                <a:spcPct val="90000"/>
              </a:lnSpc>
              <a:buNone/>
            </a:pPr>
            <a:r>
              <a:rPr lang="en-GB" altLang="en-US" sz="180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  <a:endParaRPr lang="en-GB" altLang="en-US" sz="2800"/>
          </a:p>
        </p:txBody>
      </p:sp>
      <p:pic>
        <p:nvPicPr>
          <p:cNvPr id="19460" name="Picture 7" descr="boy_male_puberty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477000" y="1981200"/>
            <a:ext cx="3422650" cy="4191000"/>
          </a:xfrm>
          <a:noFill/>
        </p:spPr>
      </p:pic>
    </p:spTree>
    <p:extLst>
      <p:ext uri="{BB962C8B-B14F-4D97-AF65-F5344CB8AC3E}">
        <p14:creationId xmlns:p14="http://schemas.microsoft.com/office/powerpoint/2010/main" val="1689287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Nine principles…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533400" indent="-533400" eaLnBrk="1" hangingPunct="1">
              <a:buNone/>
            </a:pPr>
            <a:endParaRPr lang="en-GB" altLang="en-US" sz="200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533400" indent="-533400" eaLnBrk="1" hangingPunct="1"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2. 	Hormones tend to act by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changing the intensity </a:t>
            </a:r>
          </a:p>
          <a:p>
            <a:pPr marL="533400" indent="-533400" eaLnBrk="1" hangingPunct="1">
              <a:buNone/>
            </a:pP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	or probability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of evoked behaviours</a:t>
            </a:r>
          </a:p>
          <a:p>
            <a:pPr marL="533400" indent="-533400" eaLnBrk="1" hangingPunct="1"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533400" indent="-533400" eaLnBrk="1" hangingPunct="1"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Not a switch to turn behaviours on or off regardless of context</a:t>
            </a: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20484" name="Picture 11" descr="image_136_raw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72200" y="2362200"/>
            <a:ext cx="4191000" cy="3143250"/>
          </a:xfrm>
          <a:noFill/>
        </p:spPr>
      </p:pic>
    </p:spTree>
    <p:extLst>
      <p:ext uri="{BB962C8B-B14F-4D97-AF65-F5344CB8AC3E}">
        <p14:creationId xmlns:p14="http://schemas.microsoft.com/office/powerpoint/2010/main" val="377676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Nine principles…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209800" y="1905000"/>
            <a:ext cx="3810000" cy="4572000"/>
          </a:xfrm>
        </p:spPr>
        <p:txBody>
          <a:bodyPr/>
          <a:lstStyle/>
          <a:p>
            <a:pPr marL="533400" indent="-533400" eaLnBrk="1" hangingPunct="1">
              <a:lnSpc>
                <a:spcPct val="90000"/>
              </a:lnSpc>
              <a:buNone/>
            </a:pPr>
            <a:endParaRPr lang="en-GB" altLang="en-US" sz="200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533400" indent="-5334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3.	Both quantities and types of hormones released are influenced by environmental factors</a:t>
            </a:r>
          </a:p>
          <a:p>
            <a:pPr marL="533400" indent="-533400" eaLnBrk="1" hangingPunct="1">
              <a:lnSpc>
                <a:spcPct val="90000"/>
              </a:lnSpc>
              <a:buFontTx/>
              <a:buChar char="•"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533400" indent="-5334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The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relationship between behaviour and hormones is reciprocal</a:t>
            </a:r>
          </a:p>
          <a:p>
            <a:pPr marL="533400" indent="-533400" eaLnBrk="1" hangingPunct="1">
              <a:lnSpc>
                <a:spcPct val="90000"/>
              </a:lnSpc>
              <a:buNone/>
            </a:pPr>
            <a:endParaRPr lang="en-GB" altLang="en-US" sz="2000" b="1" i="1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533400" indent="-533400" eaLnBrk="1" hangingPunct="1">
              <a:lnSpc>
                <a:spcPct val="90000"/>
              </a:lnSpc>
              <a:buNone/>
            </a:pPr>
            <a:r>
              <a:rPr lang="en-GB" altLang="en-US" sz="2000" i="1">
                <a:latin typeface="Calibri" panose="020F0502020204030204" pitchFamily="34" charset="0"/>
                <a:cs typeface="Arial" panose="020B0604020202020204" pitchFamily="34" charset="0"/>
              </a:rPr>
              <a:t>	i.e.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hormones change behaviours and behaviours change hormone levels</a:t>
            </a:r>
            <a:r>
              <a:rPr lang="en-GB" altLang="en-US" sz="2000">
                <a:latin typeface="Comic Sans MS" panose="030F0702030302020204" pitchFamily="66" charset="0"/>
              </a:rPr>
              <a:t> </a:t>
            </a:r>
          </a:p>
        </p:txBody>
      </p:sp>
      <p:pic>
        <p:nvPicPr>
          <p:cNvPr id="21508" name="Picture 7" descr="pack-mentality-2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72200" y="2724150"/>
            <a:ext cx="3810000" cy="2552700"/>
          </a:xfrm>
          <a:noFill/>
        </p:spPr>
      </p:pic>
    </p:spTree>
    <p:extLst>
      <p:ext uri="{BB962C8B-B14F-4D97-AF65-F5344CB8AC3E}">
        <p14:creationId xmlns:p14="http://schemas.microsoft.com/office/powerpoint/2010/main" val="1569210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latin typeface="Calibri" panose="020F0502020204030204" pitchFamily="34" charset="0"/>
              </a:rPr>
              <a:t>Examples.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GB" altLang="en-US" sz="2800">
                <a:latin typeface="Calibri" panose="020F0502020204030204" pitchFamily="34" charset="0"/>
              </a:rPr>
              <a:t>Testosterone. </a:t>
            </a:r>
          </a:p>
          <a:p>
            <a:pPr eaLnBrk="1" hangingPunct="1"/>
            <a:endParaRPr lang="en-GB" altLang="en-US" sz="280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sz="2800">
                <a:latin typeface="Calibri" panose="020F0502020204030204" pitchFamily="34" charset="0"/>
              </a:rPr>
              <a:t>Related to Aggression. </a:t>
            </a:r>
          </a:p>
          <a:p>
            <a:pPr eaLnBrk="1" hangingPunct="1"/>
            <a:endParaRPr lang="en-GB" altLang="en-US" sz="280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sz="2800">
                <a:latin typeface="Calibri" panose="020F0502020204030204" pitchFamily="34" charset="0"/>
              </a:rPr>
              <a:t>In Some species males who lose encounters show a reduction in level.</a:t>
            </a:r>
            <a:r>
              <a:rPr lang="en-GB" altLang="en-US" sz="2800"/>
              <a:t> </a:t>
            </a:r>
          </a:p>
        </p:txBody>
      </p:sp>
      <p:pic>
        <p:nvPicPr>
          <p:cNvPr id="22532" name="Picture 6" descr="lions_fighting1202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72200" y="2486025"/>
            <a:ext cx="3810000" cy="3028950"/>
          </a:xfrm>
          <a:noFill/>
        </p:spPr>
      </p:pic>
    </p:spTree>
    <p:extLst>
      <p:ext uri="{BB962C8B-B14F-4D97-AF65-F5344CB8AC3E}">
        <p14:creationId xmlns:p14="http://schemas.microsoft.com/office/powerpoint/2010/main" val="329855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Nine principles…</a:t>
            </a:r>
          </a:p>
        </p:txBody>
      </p:sp>
      <p:sp>
        <p:nvSpPr>
          <p:cNvPr id="23555" name="Rectangle 51"/>
          <p:cNvSpPr>
            <a:spLocks noChangeArrowheads="1"/>
          </p:cNvSpPr>
          <p:nvPr/>
        </p:nvSpPr>
        <p:spPr bwMode="auto">
          <a:xfrm>
            <a:off x="5562600" y="2057400"/>
            <a:ext cx="2400300" cy="457200"/>
          </a:xfrm>
          <a:prstGeom prst="rect">
            <a:avLst/>
          </a:pr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solidFill>
                  <a:srgbClr val="00264C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Some hormones affect more than one target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altLang="en-US" sz="1200">
              <a:solidFill>
                <a:srgbClr val="00264C"/>
              </a:solidFill>
              <a:latin typeface="Arial" panose="020B0604020202020204" pitchFamily="34" charset="0"/>
            </a:endParaRPr>
          </a:p>
        </p:txBody>
      </p:sp>
      <p:sp>
        <p:nvSpPr>
          <p:cNvPr id="23556" name="Rectangle 52"/>
          <p:cNvSpPr>
            <a:spLocks noChangeArrowheads="1"/>
          </p:cNvSpPr>
          <p:nvPr/>
        </p:nvSpPr>
        <p:spPr bwMode="auto">
          <a:xfrm>
            <a:off x="5638800" y="4267200"/>
            <a:ext cx="914400" cy="914400"/>
          </a:xfrm>
          <a:prstGeom prst="rect">
            <a:avLst/>
          </a:prstGeom>
          <a:solidFill>
            <a:srgbClr val="99CC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solidFill>
                  <a:srgbClr val="00264C"/>
                </a:solidFill>
                <a:cs typeface="Times New Roman" panose="02020603050405020304" pitchFamily="18" charset="0"/>
              </a:rPr>
              <a:t> 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solidFill>
                  <a:srgbClr val="00264C"/>
                </a:solidFill>
                <a:cs typeface="Times New Roman" panose="02020603050405020304" pitchFamily="18" charset="0"/>
              </a:rPr>
              <a:t> 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solidFill>
                  <a:srgbClr val="00264C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Target A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altLang="en-US" sz="1000">
              <a:solidFill>
                <a:srgbClr val="00264C"/>
              </a:solidFill>
              <a:latin typeface="Arial" panose="020B0604020202020204" pitchFamily="34" charset="0"/>
            </a:endParaRPr>
          </a:p>
        </p:txBody>
      </p:sp>
      <p:sp>
        <p:nvSpPr>
          <p:cNvPr id="23557" name="Rectangle 49"/>
          <p:cNvSpPr>
            <a:spLocks noChangeArrowheads="1"/>
          </p:cNvSpPr>
          <p:nvPr/>
        </p:nvSpPr>
        <p:spPr bwMode="auto">
          <a:xfrm>
            <a:off x="7391400" y="4267200"/>
            <a:ext cx="914400" cy="914400"/>
          </a:xfrm>
          <a:prstGeom prst="rect">
            <a:avLst/>
          </a:prstGeom>
          <a:solidFill>
            <a:srgbClr val="99CC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solidFill>
                  <a:srgbClr val="00264C"/>
                </a:solidFill>
                <a:cs typeface="Times New Roman" panose="02020603050405020304" pitchFamily="18" charset="0"/>
              </a:rPr>
              <a:t> 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solidFill>
                  <a:srgbClr val="00264C"/>
                </a:solidFill>
                <a:cs typeface="Times New Roman" panose="02020603050405020304" pitchFamily="18" charset="0"/>
              </a:rPr>
              <a:t> 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solidFill>
                  <a:srgbClr val="00264C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Target B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altLang="en-US">
              <a:solidFill>
                <a:srgbClr val="00264C"/>
              </a:solidFill>
            </a:endParaRPr>
          </a:p>
        </p:txBody>
      </p:sp>
      <p:sp>
        <p:nvSpPr>
          <p:cNvPr id="23558" name="Rectangle 35"/>
          <p:cNvSpPr>
            <a:spLocks noChangeArrowheads="1"/>
          </p:cNvSpPr>
          <p:nvPr/>
        </p:nvSpPr>
        <p:spPr bwMode="auto">
          <a:xfrm>
            <a:off x="7467600" y="5791200"/>
            <a:ext cx="2171700" cy="571500"/>
          </a:xfrm>
          <a:prstGeom prst="rect">
            <a:avLst/>
          </a:pr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solidFill>
                  <a:srgbClr val="00264C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Some targets are affected by more than one hormone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solidFill>
                  <a:srgbClr val="00264C"/>
                </a:solidFill>
                <a:cs typeface="Times New Roman" panose="02020603050405020304" pitchFamily="18" charset="0"/>
              </a:rPr>
              <a:t> 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altLang="en-US">
              <a:solidFill>
                <a:srgbClr val="00264C"/>
              </a:solidFill>
            </a:endParaRPr>
          </a:p>
        </p:txBody>
      </p:sp>
      <p:sp>
        <p:nvSpPr>
          <p:cNvPr id="23559" name="Oval 39"/>
          <p:cNvSpPr>
            <a:spLocks noChangeArrowheads="1"/>
          </p:cNvSpPr>
          <p:nvPr/>
        </p:nvSpPr>
        <p:spPr bwMode="auto">
          <a:xfrm>
            <a:off x="5867400" y="4114800"/>
            <a:ext cx="342900" cy="228600"/>
          </a:xfrm>
          <a:prstGeom prst="ellipse">
            <a:avLst/>
          </a:prstGeom>
          <a:solidFill>
            <a:srgbClr val="FF99CC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264C"/>
              </a:solidFill>
            </a:endParaRPr>
          </a:p>
        </p:txBody>
      </p:sp>
      <p:sp>
        <p:nvSpPr>
          <p:cNvPr id="23560" name="Oval 42"/>
          <p:cNvSpPr>
            <a:spLocks noChangeArrowheads="1"/>
          </p:cNvSpPr>
          <p:nvPr/>
        </p:nvSpPr>
        <p:spPr bwMode="auto">
          <a:xfrm>
            <a:off x="6096000" y="3352800"/>
            <a:ext cx="114300" cy="114300"/>
          </a:xfrm>
          <a:prstGeom prst="ellipse">
            <a:avLst/>
          </a:prstGeom>
          <a:solidFill>
            <a:srgbClr val="FF99CC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264C"/>
              </a:solidFill>
            </a:endParaRPr>
          </a:p>
        </p:txBody>
      </p:sp>
      <p:sp>
        <p:nvSpPr>
          <p:cNvPr id="23561" name="Oval 40"/>
          <p:cNvSpPr>
            <a:spLocks noChangeArrowheads="1"/>
          </p:cNvSpPr>
          <p:nvPr/>
        </p:nvSpPr>
        <p:spPr bwMode="auto">
          <a:xfrm>
            <a:off x="5791200" y="3352800"/>
            <a:ext cx="114300" cy="114300"/>
          </a:xfrm>
          <a:prstGeom prst="ellipse">
            <a:avLst/>
          </a:prstGeom>
          <a:solidFill>
            <a:srgbClr val="FF99CC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264C"/>
              </a:solidFill>
            </a:endParaRPr>
          </a:p>
        </p:txBody>
      </p:sp>
      <p:sp>
        <p:nvSpPr>
          <p:cNvPr id="23562" name="Oval 41"/>
          <p:cNvSpPr>
            <a:spLocks noChangeArrowheads="1"/>
          </p:cNvSpPr>
          <p:nvPr/>
        </p:nvSpPr>
        <p:spPr bwMode="auto">
          <a:xfrm>
            <a:off x="5943600" y="3352800"/>
            <a:ext cx="114300" cy="114300"/>
          </a:xfrm>
          <a:prstGeom prst="ellipse">
            <a:avLst/>
          </a:prstGeom>
          <a:solidFill>
            <a:srgbClr val="FF99CC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264C"/>
              </a:solidFill>
            </a:endParaRPr>
          </a:p>
        </p:txBody>
      </p:sp>
      <p:sp>
        <p:nvSpPr>
          <p:cNvPr id="23563" name="Oval 38"/>
          <p:cNvSpPr>
            <a:spLocks noChangeArrowheads="1"/>
          </p:cNvSpPr>
          <p:nvPr/>
        </p:nvSpPr>
        <p:spPr bwMode="auto">
          <a:xfrm>
            <a:off x="5943600" y="3962400"/>
            <a:ext cx="114300" cy="114300"/>
          </a:xfrm>
          <a:prstGeom prst="ellipse">
            <a:avLst/>
          </a:prstGeom>
          <a:solidFill>
            <a:srgbClr val="FF99CC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264C"/>
              </a:solidFill>
            </a:endParaRPr>
          </a:p>
        </p:txBody>
      </p:sp>
      <p:sp>
        <p:nvSpPr>
          <p:cNvPr id="23564" name="Oval 33"/>
          <p:cNvSpPr>
            <a:spLocks noChangeArrowheads="1"/>
          </p:cNvSpPr>
          <p:nvPr/>
        </p:nvSpPr>
        <p:spPr bwMode="auto">
          <a:xfrm>
            <a:off x="7543800" y="3962400"/>
            <a:ext cx="114300" cy="114300"/>
          </a:xfrm>
          <a:prstGeom prst="ellipse">
            <a:avLst/>
          </a:prstGeom>
          <a:solidFill>
            <a:srgbClr val="FF99CC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264C"/>
              </a:solidFill>
            </a:endParaRPr>
          </a:p>
        </p:txBody>
      </p:sp>
      <p:sp>
        <p:nvSpPr>
          <p:cNvPr id="23565" name="Oval 32"/>
          <p:cNvSpPr>
            <a:spLocks noChangeArrowheads="1"/>
          </p:cNvSpPr>
          <p:nvPr/>
        </p:nvSpPr>
        <p:spPr bwMode="auto">
          <a:xfrm>
            <a:off x="7467600" y="4114800"/>
            <a:ext cx="342900" cy="228600"/>
          </a:xfrm>
          <a:prstGeom prst="ellipse">
            <a:avLst/>
          </a:prstGeom>
          <a:solidFill>
            <a:srgbClr val="FF99CC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264C"/>
              </a:solidFill>
            </a:endParaRPr>
          </a:p>
        </p:txBody>
      </p:sp>
      <p:sp>
        <p:nvSpPr>
          <p:cNvPr id="23566" name="Rectangle 43"/>
          <p:cNvSpPr>
            <a:spLocks noChangeArrowheads="1"/>
          </p:cNvSpPr>
          <p:nvPr/>
        </p:nvSpPr>
        <p:spPr bwMode="auto">
          <a:xfrm>
            <a:off x="7924800" y="3352800"/>
            <a:ext cx="114300" cy="114300"/>
          </a:xfrm>
          <a:prstGeom prst="rect">
            <a:avLst/>
          </a:prstGeom>
          <a:solidFill>
            <a:srgbClr val="3366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solidFill>
                  <a:srgbClr val="00264C"/>
                </a:solidFill>
                <a:cs typeface="Times New Roman" panose="02020603050405020304" pitchFamily="18" charset="0"/>
              </a:rPr>
              <a:t> 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altLang="en-US">
              <a:solidFill>
                <a:srgbClr val="00264C"/>
              </a:solidFill>
            </a:endParaRPr>
          </a:p>
        </p:txBody>
      </p:sp>
      <p:sp>
        <p:nvSpPr>
          <p:cNvPr id="23567" name="Rectangle 44"/>
          <p:cNvSpPr>
            <a:spLocks noChangeArrowheads="1"/>
          </p:cNvSpPr>
          <p:nvPr/>
        </p:nvSpPr>
        <p:spPr bwMode="auto">
          <a:xfrm>
            <a:off x="8077200" y="3352800"/>
            <a:ext cx="114300" cy="114300"/>
          </a:xfrm>
          <a:prstGeom prst="rect">
            <a:avLst/>
          </a:prstGeom>
          <a:solidFill>
            <a:srgbClr val="3366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solidFill>
                  <a:srgbClr val="00264C"/>
                </a:solidFill>
                <a:cs typeface="Times New Roman" panose="02020603050405020304" pitchFamily="18" charset="0"/>
              </a:rPr>
              <a:t> 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solidFill>
                  <a:srgbClr val="00264C"/>
                </a:solidFill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23568" name="Rectangle 45"/>
          <p:cNvSpPr>
            <a:spLocks noChangeArrowheads="1"/>
          </p:cNvSpPr>
          <p:nvPr/>
        </p:nvSpPr>
        <p:spPr bwMode="auto">
          <a:xfrm>
            <a:off x="8229600" y="3352800"/>
            <a:ext cx="114300" cy="114300"/>
          </a:xfrm>
          <a:prstGeom prst="rect">
            <a:avLst/>
          </a:prstGeom>
          <a:solidFill>
            <a:srgbClr val="3366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solidFill>
                  <a:srgbClr val="00264C"/>
                </a:solidFill>
                <a:cs typeface="Times New Roman" panose="02020603050405020304" pitchFamily="18" charset="0"/>
              </a:rPr>
              <a:t> 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solidFill>
                  <a:srgbClr val="00264C"/>
                </a:solidFill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23569" name="Rectangle 37"/>
          <p:cNvSpPr>
            <a:spLocks noChangeArrowheads="1"/>
          </p:cNvSpPr>
          <p:nvPr/>
        </p:nvSpPr>
        <p:spPr bwMode="auto">
          <a:xfrm>
            <a:off x="8077200" y="3962400"/>
            <a:ext cx="114300" cy="114300"/>
          </a:xfrm>
          <a:prstGeom prst="rect">
            <a:avLst/>
          </a:prstGeom>
          <a:solidFill>
            <a:srgbClr val="3366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solidFill>
                  <a:srgbClr val="00264C"/>
                </a:solidFill>
                <a:cs typeface="Times New Roman" panose="02020603050405020304" pitchFamily="18" charset="0"/>
              </a:rPr>
              <a:t> </a:t>
            </a:r>
            <a:endParaRPr lang="en-GB" altLang="en-US">
              <a:solidFill>
                <a:srgbClr val="00264C"/>
              </a:solidFill>
            </a:endParaRPr>
          </a:p>
        </p:txBody>
      </p:sp>
      <p:sp>
        <p:nvSpPr>
          <p:cNvPr id="23570" name="Rectangle 36"/>
          <p:cNvSpPr>
            <a:spLocks noChangeArrowheads="1"/>
          </p:cNvSpPr>
          <p:nvPr/>
        </p:nvSpPr>
        <p:spPr bwMode="auto">
          <a:xfrm>
            <a:off x="7924800" y="4114800"/>
            <a:ext cx="342900" cy="228600"/>
          </a:xfrm>
          <a:prstGeom prst="rect">
            <a:avLst/>
          </a:prstGeom>
          <a:solidFill>
            <a:srgbClr val="3366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solidFill>
                  <a:srgbClr val="00264C"/>
                </a:solidFill>
                <a:cs typeface="Times New Roman" panose="02020603050405020304" pitchFamily="18" charset="0"/>
              </a:rPr>
              <a:t> 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altLang="en-US">
              <a:solidFill>
                <a:srgbClr val="00264C"/>
              </a:solidFill>
            </a:endParaRPr>
          </a:p>
        </p:txBody>
      </p:sp>
      <p:sp>
        <p:nvSpPr>
          <p:cNvPr id="23571" name="Line 46"/>
          <p:cNvSpPr>
            <a:spLocks noChangeShapeType="1"/>
          </p:cNvSpPr>
          <p:nvPr/>
        </p:nvSpPr>
        <p:spPr bwMode="auto">
          <a:xfrm>
            <a:off x="6019800" y="3505200"/>
            <a:ext cx="0" cy="4572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264C"/>
              </a:solidFill>
            </a:endParaRPr>
          </a:p>
        </p:txBody>
      </p:sp>
      <p:sp>
        <p:nvSpPr>
          <p:cNvPr id="23572" name="Line 47"/>
          <p:cNvSpPr>
            <a:spLocks noChangeShapeType="1"/>
          </p:cNvSpPr>
          <p:nvPr/>
        </p:nvSpPr>
        <p:spPr bwMode="auto">
          <a:xfrm>
            <a:off x="6019800" y="3505200"/>
            <a:ext cx="1447800" cy="4572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264C"/>
              </a:solidFill>
            </a:endParaRPr>
          </a:p>
        </p:txBody>
      </p:sp>
      <p:sp>
        <p:nvSpPr>
          <p:cNvPr id="23573" name="Line 48"/>
          <p:cNvSpPr>
            <a:spLocks noChangeShapeType="1"/>
          </p:cNvSpPr>
          <p:nvPr/>
        </p:nvSpPr>
        <p:spPr bwMode="auto">
          <a:xfrm>
            <a:off x="8153400" y="3505200"/>
            <a:ext cx="0" cy="4572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264C"/>
              </a:solidFill>
            </a:endParaRPr>
          </a:p>
        </p:txBody>
      </p:sp>
      <p:sp>
        <p:nvSpPr>
          <p:cNvPr id="23574" name="Line 50"/>
          <p:cNvSpPr>
            <a:spLocks noChangeShapeType="1"/>
          </p:cNvSpPr>
          <p:nvPr/>
        </p:nvSpPr>
        <p:spPr bwMode="auto">
          <a:xfrm>
            <a:off x="6019800" y="2514600"/>
            <a:ext cx="0" cy="7620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264C"/>
              </a:solidFill>
            </a:endParaRPr>
          </a:p>
        </p:txBody>
      </p:sp>
      <p:sp>
        <p:nvSpPr>
          <p:cNvPr id="23575" name="Line 34"/>
          <p:cNvSpPr>
            <a:spLocks noChangeShapeType="1"/>
          </p:cNvSpPr>
          <p:nvPr/>
        </p:nvSpPr>
        <p:spPr bwMode="auto">
          <a:xfrm>
            <a:off x="7924800" y="5257800"/>
            <a:ext cx="0" cy="5334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264C"/>
              </a:solidFill>
            </a:endParaRPr>
          </a:p>
        </p:txBody>
      </p:sp>
      <p:sp>
        <p:nvSpPr>
          <p:cNvPr id="23576" name="Rectangle 55"/>
          <p:cNvSpPr>
            <a:spLocks noChangeArrowheads="1"/>
          </p:cNvSpPr>
          <p:nvPr/>
        </p:nvSpPr>
        <p:spPr bwMode="auto">
          <a:xfrm>
            <a:off x="1524000" y="3878263"/>
            <a:ext cx="9144000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100">
                <a:solidFill>
                  <a:srgbClr val="00264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altLang="en-US">
              <a:solidFill>
                <a:srgbClr val="00264C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solidFill>
                  <a:srgbClr val="00264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altLang="en-US" sz="1200">
              <a:solidFill>
                <a:srgbClr val="00264C"/>
              </a:solidFill>
              <a:cs typeface="Times New Roman" panose="02020603050405020304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solidFill>
                  <a:srgbClr val="00264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altLang="en-US" sz="1200">
              <a:solidFill>
                <a:srgbClr val="00264C"/>
              </a:solidFill>
              <a:cs typeface="Times New Roman" panose="02020603050405020304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solidFill>
                  <a:srgbClr val="00264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altLang="en-US" sz="1200">
              <a:solidFill>
                <a:srgbClr val="00264C"/>
              </a:solidFill>
              <a:cs typeface="Times New Roman" panose="02020603050405020304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100">
                <a:solidFill>
                  <a:srgbClr val="00264C"/>
                </a:solidFill>
              </a:rPr>
              <a:t/>
            </a:r>
            <a:br>
              <a:rPr lang="en-GB" altLang="en-US" sz="1100">
                <a:solidFill>
                  <a:srgbClr val="00264C"/>
                </a:solidFill>
              </a:rPr>
            </a:br>
            <a:endParaRPr lang="en-GB" altLang="en-US" sz="1200">
              <a:solidFill>
                <a:srgbClr val="00264C"/>
              </a:solidFill>
              <a:cs typeface="Times New Roman" panose="02020603050405020304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altLang="en-US">
              <a:solidFill>
                <a:srgbClr val="00264C"/>
              </a:solidFill>
            </a:endParaRPr>
          </a:p>
        </p:txBody>
      </p:sp>
      <p:sp>
        <p:nvSpPr>
          <p:cNvPr id="23577" name="Rectangle 61"/>
          <p:cNvSpPr>
            <a:spLocks noChangeArrowheads="1"/>
          </p:cNvSpPr>
          <p:nvPr/>
        </p:nvSpPr>
        <p:spPr bwMode="auto">
          <a:xfrm>
            <a:off x="2209800" y="2133601"/>
            <a:ext cx="3048000" cy="374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000">
                <a:solidFill>
                  <a:srgbClr val="00264C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4.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000">
                <a:solidFill>
                  <a:srgbClr val="00264C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	A hormone may have </a:t>
            </a:r>
            <a:r>
              <a:rPr lang="en-GB" altLang="en-US" sz="2000" b="1" i="1">
                <a:solidFill>
                  <a:srgbClr val="00264C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multiple effects</a:t>
            </a:r>
            <a:r>
              <a:rPr lang="en-GB" altLang="en-US" sz="2000">
                <a:solidFill>
                  <a:srgbClr val="00264C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upon different cells, organs and behaviours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2000">
              <a:solidFill>
                <a:srgbClr val="00264C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000">
                <a:solidFill>
                  <a:srgbClr val="00264C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	A single type of behaviour or physiological change can be affected by many </a:t>
            </a:r>
            <a:r>
              <a:rPr lang="en-GB" altLang="en-US" sz="2000" b="1" i="1">
                <a:solidFill>
                  <a:srgbClr val="00264C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different hormones</a:t>
            </a:r>
            <a:r>
              <a:rPr lang="en-GB" altLang="en-US" sz="2000">
                <a:solidFill>
                  <a:srgbClr val="00264C"/>
                </a:solidFill>
                <a:latin typeface="Comic Sans MS" panose="030F07020303020202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72605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Nine principles…</a:t>
            </a:r>
          </a:p>
        </p:txBody>
      </p:sp>
      <p:sp>
        <p:nvSpPr>
          <p:cNvPr id="24579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2133600" y="2209800"/>
            <a:ext cx="7772400" cy="41910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mtClean="0">
                <a:latin typeface="Calibri" panose="020F0502020204030204" pitchFamily="34" charset="0"/>
                <a:cs typeface="Arial" panose="020B0604020202020204" pitchFamily="34" charset="0"/>
              </a:rPr>
              <a:t>	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5.	Hormones are produced in small amounts and often </a:t>
            </a: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	secreted in bursts</a:t>
            </a: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	This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pulsatile secretion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is sometimes crucial for the </a:t>
            </a: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	small amounts of hormones to be affective</a:t>
            </a: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omic Sans MS" panose="030F0702030302020204" pitchFamily="66" charset="0"/>
                <a:cs typeface="Arial" panose="020B0604020202020204" pitchFamily="34" charset="0"/>
              </a:rPr>
              <a:t>  		</a:t>
            </a:r>
            <a:endParaRPr lang="en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2220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Nine principles…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2209800"/>
            <a:ext cx="7772400" cy="4191000"/>
          </a:xfrm>
        </p:spPr>
        <p:txBody>
          <a:bodyPr/>
          <a:lstStyle/>
          <a:p>
            <a:pPr marL="609600" indent="-609600" eaLnBrk="1" hangingPunct="1"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6.	The levels of many hormones vary rhythmically throughout the day, and many hormone systems are controlled by circadian ‘clocks’ in the brain</a:t>
            </a:r>
            <a:endParaRPr lang="en-GB" altLang="en-US" sz="2000">
              <a:latin typeface="Calibri" panose="020F0502020204030204" pitchFamily="34" charset="0"/>
            </a:endParaRPr>
          </a:p>
          <a:p>
            <a:pPr marL="609600" indent="-609600" eaLnBrk="1" hangingPunct="1">
              <a:buNone/>
            </a:pPr>
            <a:endParaRPr lang="en-GB" altLang="en-US" sz="2000">
              <a:latin typeface="Calibri" panose="020F0502020204030204" pitchFamily="34" charset="0"/>
            </a:endParaRPr>
          </a:p>
        </p:txBody>
      </p:sp>
      <p:pic>
        <p:nvPicPr>
          <p:cNvPr id="25604" name="Picture 5" descr="iStockStrawberries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3962401"/>
            <a:ext cx="3886200" cy="220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5" name="Picture 7" descr="sleep_ddd2cd_l_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3886200"/>
            <a:ext cx="3219450" cy="216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3288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Nine principles…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2209800"/>
            <a:ext cx="7772400" cy="4191000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7.	Hormones interact: the effects of one hormone can be markedly changed by the action of another hormone</a:t>
            </a:r>
            <a:r>
              <a:rPr lang="en-GB" altLang="en-US" sz="2000">
                <a:latin typeface="Calibri" panose="020F0502020204030204" pitchFamily="34" charset="0"/>
              </a:rPr>
              <a:t> </a:t>
            </a:r>
          </a:p>
          <a:p>
            <a:pPr marL="609600" indent="-609600" eaLnBrk="1" hangingPunct="1">
              <a:lnSpc>
                <a:spcPct val="90000"/>
              </a:lnSpc>
              <a:buFontTx/>
              <a:buChar char="•"/>
            </a:pPr>
            <a:endParaRPr lang="en-GB" altLang="en-US" sz="2000">
              <a:latin typeface="Calibri" panose="020F0502020204030204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</a:pPr>
            <a:endParaRPr lang="en-GB" altLang="en-US" sz="2000">
              <a:latin typeface="Calibri" panose="020F0502020204030204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</a:rPr>
              <a:t>8.	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The chemical structure of a given hormone is similar in all vertebrates - but the </a:t>
            </a:r>
            <a:r>
              <a:rPr lang="en-GB" altLang="en-US" sz="2000" i="1">
                <a:latin typeface="Calibri" panose="020F0502020204030204" pitchFamily="34" charset="0"/>
                <a:cs typeface="Arial" panose="020B0604020202020204" pitchFamily="34" charset="0"/>
              </a:rPr>
              <a:t>function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hormone serves can vary across species</a:t>
            </a:r>
            <a:endParaRPr lang="en-GB" altLang="en-US" sz="2000">
              <a:latin typeface="Calibri" panose="020F0502020204030204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</a:pPr>
            <a:endParaRPr lang="en-GB" altLang="en-US" sz="2000">
              <a:latin typeface="Calibri" panose="020F0502020204030204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</a:pPr>
            <a:endParaRPr lang="en-GB" altLang="en-US" sz="2000">
              <a:latin typeface="Calibri" panose="020F0502020204030204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</a:rPr>
              <a:t>9.	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Hormones can affect only cells possessing a receptor protein that recognizes the hormone and alters cell function.  Different vertebrates - often same brain regions possess same hormone receptors</a:t>
            </a:r>
            <a:r>
              <a:rPr lang="en-GB" altLang="en-US" sz="2000">
                <a:latin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42771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Differences between neurotransmitters and hormones.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Neurotransmitter = Chemicals released from a nerve cell…. Electrochemical impulse. </a:t>
            </a:r>
          </a:p>
          <a:p>
            <a:endParaRPr lang="en-GB" dirty="0"/>
          </a:p>
          <a:p>
            <a:r>
              <a:rPr lang="en-GB" dirty="0" smtClean="0"/>
              <a:t>Hormones – Chemicals secreted by Endocrine Glands into bloodstream. More wide spread. </a:t>
            </a:r>
          </a:p>
          <a:p>
            <a:pPr lvl="1"/>
            <a:r>
              <a:rPr lang="en-GB" dirty="0" smtClean="0"/>
              <a:t>Both essential for everyday living. </a:t>
            </a:r>
          </a:p>
          <a:p>
            <a:pPr lvl="2"/>
            <a:r>
              <a:rPr lang="en-GB" dirty="0" smtClean="0"/>
              <a:t>Breedlove et al (2010). </a:t>
            </a:r>
          </a:p>
        </p:txBody>
      </p:sp>
    </p:spTree>
    <p:extLst>
      <p:ext uri="{BB962C8B-B14F-4D97-AF65-F5344CB8AC3E}">
        <p14:creationId xmlns:p14="http://schemas.microsoft.com/office/powerpoint/2010/main" val="214125739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Regulation of hormones</a:t>
            </a:r>
            <a:r>
              <a:rPr lang="en-GB" altLang="en-US" smtClean="0">
                <a:latin typeface="Calibri" panose="020F0502020204030204" pitchFamily="34" charset="0"/>
              </a:rPr>
              <a:t> 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Hormonal systems manufacture hormones and also detect and evaluate effects  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00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	Secretion monitored and regulated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 b="1" i="1">
                <a:latin typeface="Arial" panose="020B0604020202020204" pitchFamily="34" charset="0"/>
                <a:cs typeface="Arial" panose="020B0604020202020204" pitchFamily="34" charset="0"/>
              </a:rPr>
              <a:t>	Negative feedback system</a:t>
            </a: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 – output of the hormone feeds back to inhibit the drive for more of that same hormone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 	Simplest kind of regulation system - endocrine cell releases a hormone that acts on target cells - but same hormone feeds back to inhibit the gland that released it. 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	This is an </a:t>
            </a:r>
            <a:r>
              <a:rPr lang="en-GB" altLang="en-US" sz="2000" b="1" i="1">
                <a:latin typeface="Arial" panose="020B0604020202020204" pitchFamily="34" charset="0"/>
                <a:cs typeface="Arial" panose="020B0604020202020204" pitchFamily="34" charset="0"/>
              </a:rPr>
              <a:t>autocrine response</a:t>
            </a:r>
            <a:endParaRPr lang="en-GB" altLang="en-US" sz="200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00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endParaRPr lang="en-GB" altLang="en-US" sz="180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2780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 descr="Large confetti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Calibri" panose="020F0502020204030204" pitchFamily="34" charset="0"/>
              </a:rPr>
              <a:t>Autocrine Feedback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3584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575"/>
          <a:stretch>
            <a:fillRect/>
          </a:stretch>
        </p:blipFill>
        <p:spPr bwMode="auto">
          <a:xfrm>
            <a:off x="4802189" y="1914526"/>
            <a:ext cx="3024187" cy="494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9561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Regulation of hormones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33400" indent="-533400">
              <a:lnSpc>
                <a:spcPct val="90000"/>
              </a:lnSpc>
              <a:buFontTx/>
              <a:buAutoNum type="arabicPeriod" startAt="2"/>
            </a:pPr>
            <a:endParaRPr lang="en-GB" altLang="en-US" sz="200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533400" indent="-533400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2.	Endocrine cell reacts not to its own hormone, but to biological response that hormone elicits from target cells</a:t>
            </a:r>
          </a:p>
          <a:p>
            <a:pPr marL="533400" indent="-533400">
              <a:lnSpc>
                <a:spcPct val="90000"/>
              </a:lnSpc>
              <a:buNone/>
            </a:pP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533400" indent="-533400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If initial effect too small, additional hormone released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533400" indent="-533400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If effect is sufficient, no further hormone released</a:t>
            </a:r>
          </a:p>
          <a:p>
            <a:pPr marL="533400" indent="-533400">
              <a:lnSpc>
                <a:spcPct val="90000"/>
              </a:lnSpc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533400" indent="-533400">
              <a:lnSpc>
                <a:spcPct val="90000"/>
              </a:lnSpc>
              <a:buNone/>
            </a:pP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	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e.g.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 Insulin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533400" indent="-533400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- Following a meal, glucose from food enters blood stream, </a:t>
            </a:r>
          </a:p>
          <a:p>
            <a:pPr marL="533400" indent="-533400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      causing insulin to be released from the pancreas. </a:t>
            </a:r>
          </a:p>
          <a:p>
            <a:pPr marL="533400" indent="-533400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- Insulin causes glucose to enter muscle and fat cells.  </a:t>
            </a:r>
          </a:p>
          <a:p>
            <a:pPr marL="533400" indent="-533400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- As level of glucose in blood falls, pancreas secretes less </a:t>
            </a:r>
          </a:p>
          <a:p>
            <a:pPr marL="533400" indent="-533400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   insulin </a:t>
            </a:r>
          </a:p>
          <a:p>
            <a:pPr marL="533400" indent="-533400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- So a balance tends to be maintained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533400" indent="-533400">
              <a:lnSpc>
                <a:spcPct val="90000"/>
              </a:lnSpc>
              <a:buNone/>
            </a:pPr>
            <a:endParaRPr lang="en-GB" altLang="en-US" sz="2000"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pPr marL="533400" indent="-533400">
              <a:lnSpc>
                <a:spcPct val="90000"/>
              </a:lnSpc>
              <a:buNone/>
            </a:pPr>
            <a:endParaRPr lang="en-GB" altLang="en-US" sz="200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8953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 descr="Large confetti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</a:rPr>
              <a:t>Target Cell Feedback</a:t>
            </a:r>
          </a:p>
        </p:txBody>
      </p:sp>
      <p:pic>
        <p:nvPicPr>
          <p:cNvPr id="37891" name="Content Placeholder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77"/>
          <a:stretch>
            <a:fillRect/>
          </a:stretch>
        </p:blipFill>
        <p:spPr>
          <a:xfrm>
            <a:off x="4440239" y="1557338"/>
            <a:ext cx="3240087" cy="4705350"/>
          </a:xfrm>
        </p:spPr>
      </p:pic>
    </p:spTree>
    <p:extLst>
      <p:ext uri="{BB962C8B-B14F-4D97-AF65-F5344CB8AC3E}">
        <p14:creationId xmlns:p14="http://schemas.microsoft.com/office/powerpoint/2010/main" val="2580443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Regulation of hormones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209800" y="1905000"/>
            <a:ext cx="3810000" cy="4191000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GB" altLang="en-US" sz="1800" b="1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1800">
                <a:latin typeface="Calibri" panose="020F0502020204030204" pitchFamily="34" charset="0"/>
                <a:cs typeface="Arial" panose="020B0604020202020204" pitchFamily="34" charset="0"/>
              </a:rPr>
              <a:t>3.	More complex endocrine system includes the brain - usually hypothalamus - as part of the circuit that controls the endocrine gland</a:t>
            </a:r>
            <a:endParaRPr lang="en-GB" altLang="en-US" sz="18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18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18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1800">
                <a:latin typeface="Calibri" panose="020F0502020204030204" pitchFamily="34" charset="0"/>
                <a:cs typeface="Arial" panose="020B0604020202020204" pitchFamily="34" charset="0"/>
              </a:rPr>
              <a:t>e.g. Alarm! 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altLang="en-US" sz="18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1800">
                <a:latin typeface="Calibri" panose="020F0502020204030204" pitchFamily="34" charset="0"/>
                <a:cs typeface="Arial" panose="020B0604020202020204" pitchFamily="34" charset="0"/>
              </a:rPr>
              <a:t>	Hypothalamus directs adrenal medulla to secrete adrenaline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altLang="en-US" sz="18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1800">
                <a:latin typeface="Calibri" panose="020F0502020204030204" pitchFamily="34" charset="0"/>
                <a:cs typeface="Arial" panose="020B0604020202020204" pitchFamily="34" charset="0"/>
              </a:rPr>
              <a:t>	When brain detects these effects it exerts negative feedback on the hypothalamus to reduce further hormone output</a:t>
            </a:r>
            <a:r>
              <a:rPr lang="en-GB" altLang="en-US" sz="1800">
                <a:latin typeface="Calibri" panose="020F0502020204030204" pitchFamily="34" charset="0"/>
              </a:rPr>
              <a:t> </a:t>
            </a:r>
          </a:p>
        </p:txBody>
      </p:sp>
      <p:pic>
        <p:nvPicPr>
          <p:cNvPr id="38916" name="Picture 8" descr="Endocrines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35700" y="1905000"/>
            <a:ext cx="3683000" cy="4191000"/>
          </a:xfrm>
        </p:spPr>
      </p:pic>
    </p:spTree>
    <p:extLst>
      <p:ext uri="{BB962C8B-B14F-4D97-AF65-F5344CB8AC3E}">
        <p14:creationId xmlns:p14="http://schemas.microsoft.com/office/powerpoint/2010/main" val="833466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 descr="Large confetti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Calibri" panose="020F0502020204030204" pitchFamily="34" charset="0"/>
              </a:rPr>
              <a:t>Brain Regulation</a:t>
            </a:r>
          </a:p>
        </p:txBody>
      </p:sp>
      <p:pic>
        <p:nvPicPr>
          <p:cNvPr id="39939" name="Content Placeholder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052"/>
          <a:stretch>
            <a:fillRect/>
          </a:stretch>
        </p:blipFill>
        <p:spPr>
          <a:xfrm>
            <a:off x="4440239" y="2133600"/>
            <a:ext cx="3240087" cy="4343400"/>
          </a:xfrm>
        </p:spPr>
      </p:pic>
    </p:spTree>
    <p:extLst>
      <p:ext uri="{BB962C8B-B14F-4D97-AF65-F5344CB8AC3E}">
        <p14:creationId xmlns:p14="http://schemas.microsoft.com/office/powerpoint/2010/main" val="181447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Regulation of hormones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4. 	Several anterior pituitary hormones affect secretion of other endocrine glands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Anterior pituitary hormones -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tropic hormones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Hypothalamus uses another set of hormones called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releasing hormones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– to control the pituitary release of tropic hormones. 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So - releasing hormones (brain) affect release of tropic hormones (pituitary) - which affect the release of hormone from another endocrine gland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Negative feedback: from hormone of the endocrine gland to both the hypothalamus and the pituitary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altLang="en-US" sz="2800"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800"/>
          </a:p>
        </p:txBody>
      </p:sp>
    </p:spTree>
    <p:extLst>
      <p:ext uri="{BB962C8B-B14F-4D97-AF65-F5344CB8AC3E}">
        <p14:creationId xmlns:p14="http://schemas.microsoft.com/office/powerpoint/2010/main" val="2383716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 descr="Large confetti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Calibri" panose="020F0502020204030204" pitchFamily="34" charset="0"/>
              </a:rPr>
              <a:t>Brain and Pituitary Regulation</a:t>
            </a:r>
          </a:p>
        </p:txBody>
      </p:sp>
      <p:pic>
        <p:nvPicPr>
          <p:cNvPr id="41987" name="Content Placeholder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20" r="12"/>
          <a:stretch>
            <a:fillRect/>
          </a:stretch>
        </p:blipFill>
        <p:spPr>
          <a:xfrm>
            <a:off x="5078414" y="1690688"/>
            <a:ext cx="2035175" cy="4343400"/>
          </a:xfrm>
        </p:spPr>
      </p:pic>
    </p:spTree>
    <p:extLst>
      <p:ext uri="{BB962C8B-B14F-4D97-AF65-F5344CB8AC3E}">
        <p14:creationId xmlns:p14="http://schemas.microsoft.com/office/powerpoint/2010/main" val="1696348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/>
            </a:r>
            <a:b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</a:br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/>
            </a:r>
            <a:b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</a:br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Regulation of Hormones. </a:t>
            </a:r>
            <a:endParaRPr lang="en-GB" altLang="en-US" smtClean="0">
              <a:latin typeface="Calibri" panose="020F0502020204030204" pitchFamily="34" charset="0"/>
            </a:endParaRP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b="1">
                <a:latin typeface="Comic Sans MS" panose="030F0702030302020204" pitchFamily="66" charset="0"/>
                <a:cs typeface="Arial" panose="020B0604020202020204" pitchFamily="34" charset="0"/>
              </a:rPr>
              <a:t>  	</a:t>
            </a:r>
          </a:p>
          <a:p>
            <a:pPr eaLnBrk="1" hangingPunct="1">
              <a:buFontTx/>
              <a:buNone/>
            </a:pPr>
            <a:endParaRPr lang="en-GB" altLang="en-US" sz="1800" b="1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1800" b="1">
                <a:latin typeface="Calibri" panose="020F0502020204030204" pitchFamily="34" charset="0"/>
                <a:cs typeface="Arial" panose="020B0604020202020204" pitchFamily="34" charset="0"/>
              </a:rPr>
              <a:t>	</a:t>
            </a:r>
            <a:r>
              <a:rPr lang="en-GB" altLang="en-US" sz="2000" i="1">
                <a:latin typeface="Calibri" panose="020F0502020204030204" pitchFamily="34" charset="0"/>
                <a:cs typeface="Arial" panose="020B0604020202020204" pitchFamily="34" charset="0"/>
              </a:rPr>
              <a:t>Handout – Breedlove. </a:t>
            </a: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000" b="1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1800" b="1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9746215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b="1">
                <a:latin typeface="Calibri" panose="020F0502020204030204" pitchFamily="34" charset="0"/>
                <a:cs typeface="Arial" panose="020B0604020202020204" pitchFamily="34" charset="0"/>
              </a:rPr>
              <a:t>Affects of hormones on social</a:t>
            </a:r>
            <a:r>
              <a:rPr lang="en-GB" altLang="en-US" sz="3200" b="1" i="1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b="1">
                <a:latin typeface="Calibri" panose="020F0502020204030204" pitchFamily="34" charset="0"/>
                <a:cs typeface="Arial" panose="020B0604020202020204" pitchFamily="34" charset="0"/>
              </a:rPr>
              <a:t>behaviour</a:t>
            </a:r>
            <a:r>
              <a:rPr lang="en-GB" altLang="en-US" sz="4800">
                <a:latin typeface="Calibri" panose="020F0502020204030204" pitchFamily="34" charset="0"/>
              </a:rPr>
              <a:t> 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981200" y="1905000"/>
            <a:ext cx="6705600" cy="4191000"/>
          </a:xfrm>
        </p:spPr>
        <p:txBody>
          <a:bodyPr/>
          <a:lstStyle/>
          <a:p>
            <a:pPr marL="533400" indent="-533400" eaLnBrk="1" hangingPunct="1">
              <a:lnSpc>
                <a:spcPct val="90000"/>
              </a:lnSpc>
              <a:buNone/>
            </a:pPr>
            <a:endParaRPr lang="en-GB" altLang="en-US" sz="1800">
              <a:latin typeface="Comic Sans MS" panose="030F0702030302020204" pitchFamily="66" charset="0"/>
            </a:endParaRPr>
          </a:p>
          <a:p>
            <a:pPr marL="533400" indent="-5334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</a:rPr>
              <a:t>e.g. </a:t>
            </a:r>
            <a:r>
              <a:rPr lang="en-GB" altLang="en-US" sz="2000" b="1">
                <a:latin typeface="Calibri" panose="020F0502020204030204" pitchFamily="34" charset="0"/>
              </a:rPr>
              <a:t>Oxytocin</a:t>
            </a:r>
            <a:r>
              <a:rPr lang="en-GB" altLang="en-US" sz="2000">
                <a:latin typeface="Calibri" panose="020F0502020204030204" pitchFamily="34" charset="0"/>
              </a:rPr>
              <a:t> </a:t>
            </a:r>
          </a:p>
          <a:p>
            <a:pPr marL="533400" indent="-533400" eaLnBrk="1" hangingPunct="1">
              <a:lnSpc>
                <a:spcPct val="90000"/>
              </a:lnSpc>
              <a:buNone/>
            </a:pPr>
            <a:endParaRPr lang="en-GB" altLang="en-US" sz="2000">
              <a:latin typeface="Calibri" panose="020F0502020204030204" pitchFamily="34" charset="0"/>
            </a:endParaRPr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Stimulation of mother’s nipple - brain activity</a:t>
            </a:r>
            <a:endParaRPr lang="en-GB" altLang="en-US" sz="2000">
              <a:latin typeface="Calibri" panose="020F0502020204030204" pitchFamily="34" charset="0"/>
            </a:endParaRPr>
          </a:p>
          <a:p>
            <a:pPr marL="533400" indent="-5334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533400" indent="-533400" eaLnBrk="1" hangingPunct="1">
              <a:lnSpc>
                <a:spcPct val="90000"/>
              </a:lnSpc>
              <a:buFontTx/>
              <a:buAutoNum type="arabicPeriod" startAt="2"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Increased brain activity - inputs to hypothalamus</a:t>
            </a:r>
            <a:endParaRPr lang="en-GB" altLang="en-US" sz="2000">
              <a:latin typeface="Calibri" panose="020F0502020204030204" pitchFamily="34" charset="0"/>
            </a:endParaRPr>
          </a:p>
          <a:p>
            <a:pPr marL="533400" indent="-5334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533400" indent="-533400" eaLnBrk="1" hangingPunct="1">
              <a:lnSpc>
                <a:spcPct val="90000"/>
              </a:lnSpc>
              <a:buFontTx/>
              <a:buAutoNum type="arabicPeriod" startAt="3"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Cells in hypothalamus produce oxytocin - released from posterior pituitary</a:t>
            </a:r>
            <a:endParaRPr lang="en-GB" altLang="en-US" sz="2000">
              <a:latin typeface="Calibri" panose="020F0502020204030204" pitchFamily="34" charset="0"/>
            </a:endParaRPr>
          </a:p>
          <a:p>
            <a:pPr marL="533400" indent="-5334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533400" indent="-533400" eaLnBrk="1" hangingPunct="1">
              <a:lnSpc>
                <a:spcPct val="90000"/>
              </a:lnSpc>
              <a:buFontTx/>
              <a:buAutoNum type="arabicPeriod" startAt="4"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Oxytocin causes cells of mammary glands to contract - releasing milk</a:t>
            </a:r>
            <a:endParaRPr lang="en-GB" altLang="en-US" sz="2000">
              <a:latin typeface="Calibri" panose="020F0502020204030204" pitchFamily="34" charset="0"/>
            </a:endParaRPr>
          </a:p>
          <a:p>
            <a:pPr marL="533400" indent="-5334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533400" indent="-533400" eaLnBrk="1" hangingPunct="1">
              <a:lnSpc>
                <a:spcPct val="90000"/>
              </a:lnSpc>
              <a:buFontTx/>
              <a:buAutoNum type="arabicPeriod" startAt="5"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Baby, rewarded with milk, continues sucking</a:t>
            </a:r>
            <a:endParaRPr lang="en-GB" altLang="en-US" sz="2000">
              <a:latin typeface="Calibri" panose="020F0502020204030204" pitchFamily="34" charset="0"/>
            </a:endParaRPr>
          </a:p>
          <a:p>
            <a:pPr marL="533400" indent="-533400" eaLnBrk="1" hangingPunct="1">
              <a:lnSpc>
                <a:spcPct val="90000"/>
              </a:lnSpc>
              <a:buNone/>
            </a:pPr>
            <a:endParaRPr lang="en-GB" altLang="en-US" sz="2000">
              <a:latin typeface="Comic Sans MS" panose="030F0702030302020204" pitchFamily="66" charset="0"/>
            </a:endParaRPr>
          </a:p>
          <a:p>
            <a:pPr marL="533400" indent="-533400" eaLnBrk="1" hangingPunct="1">
              <a:lnSpc>
                <a:spcPct val="90000"/>
              </a:lnSpc>
              <a:buNone/>
            </a:pPr>
            <a:r>
              <a:rPr lang="en-GB" altLang="en-US" sz="2000"/>
              <a:t> </a:t>
            </a:r>
          </a:p>
        </p:txBody>
      </p:sp>
      <p:pic>
        <p:nvPicPr>
          <p:cNvPr id="44036" name="Picture 7" descr="breastfeeding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610600" y="4572000"/>
            <a:ext cx="1828800" cy="1828800"/>
          </a:xfrm>
          <a:noFill/>
        </p:spPr>
      </p:pic>
    </p:spTree>
    <p:extLst>
      <p:ext uri="{BB962C8B-B14F-4D97-AF65-F5344CB8AC3E}">
        <p14:creationId xmlns:p14="http://schemas.microsoft.com/office/powerpoint/2010/main" val="151063740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 dirty="0">
                <a:latin typeface="Calibri" panose="020F0502020204030204" pitchFamily="34" charset="0"/>
                <a:cs typeface="Arial" panose="020B0604020202020204" pitchFamily="34" charset="0"/>
              </a:rPr>
              <a:t/>
            </a:r>
            <a:br>
              <a:rPr lang="en-GB" altLang="en-US" sz="2800" b="1" dirty="0">
                <a:latin typeface="Calibri" panose="020F0502020204030204" pitchFamily="34" charset="0"/>
                <a:cs typeface="Arial" panose="020B0604020202020204" pitchFamily="34" charset="0"/>
              </a:rPr>
            </a:br>
            <a:r>
              <a:rPr lang="en-GB" altLang="en-US" sz="2800" b="1" dirty="0">
                <a:latin typeface="Calibri" panose="020F0502020204030204" pitchFamily="34" charset="0"/>
                <a:cs typeface="Arial" panose="020B0604020202020204" pitchFamily="34" charset="0"/>
              </a:rPr>
              <a:t/>
            </a:r>
            <a:br>
              <a:rPr lang="en-GB" altLang="en-US" sz="2800" b="1" dirty="0">
                <a:latin typeface="Calibri" panose="020F0502020204030204" pitchFamily="34" charset="0"/>
                <a:cs typeface="Arial" panose="020B0604020202020204" pitchFamily="34" charset="0"/>
              </a:rPr>
            </a:br>
            <a:r>
              <a:rPr lang="en-GB" altLang="en-US" sz="2800" b="1" dirty="0">
                <a:latin typeface="Calibri" panose="020F0502020204030204" pitchFamily="34" charset="0"/>
                <a:cs typeface="Arial" panose="020B0604020202020204" pitchFamily="34" charset="0"/>
              </a:rPr>
              <a:t/>
            </a:r>
            <a:br>
              <a:rPr lang="en-GB" altLang="en-US" sz="2800" b="1" dirty="0">
                <a:latin typeface="Calibri" panose="020F0502020204030204" pitchFamily="34" charset="0"/>
                <a:cs typeface="Arial" panose="020B0604020202020204" pitchFamily="34" charset="0"/>
              </a:rPr>
            </a:br>
            <a:r>
              <a:rPr lang="en-GB" altLang="en-US" sz="2800" b="1" dirty="0">
                <a:latin typeface="Calibri" panose="020F0502020204030204" pitchFamily="34" charset="0"/>
                <a:cs typeface="Arial" panose="020B0604020202020204" pitchFamily="34" charset="0"/>
              </a:rPr>
              <a:t>Oxytocin involved in other social behaviours</a:t>
            </a:r>
            <a:r>
              <a:rPr lang="en-GB" altLang="en-US" dirty="0" smtClean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altLang="en-US" dirty="0" smtClean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4000" dirty="0">
                <a:latin typeface="Calibri" panose="020F0502020204030204" pitchFamily="34" charset="0"/>
                <a:cs typeface="Arial" panose="020B0604020202020204" pitchFamily="34" charset="0"/>
              </a:rPr>
              <a:t>	</a:t>
            </a:r>
            <a:r>
              <a:rPr lang="en-GB" altLang="en-US" sz="2800" dirty="0">
                <a:latin typeface="Calibri" panose="020F0502020204030204" pitchFamily="34" charset="0"/>
                <a:cs typeface="Arial" panose="020B0604020202020204" pitchFamily="34" charset="0"/>
              </a:rPr>
              <a:t>Pulse of oxytocin released during orgasm in both men and women (Carmichael et al, 1994)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>
                <a:latin typeface="Calibri" panose="020F0502020204030204" pitchFamily="34" charset="0"/>
                <a:cs typeface="Arial" panose="020B0604020202020204" pitchFamily="34" charset="0"/>
              </a:rPr>
              <a:t>	In non-human animals, </a:t>
            </a:r>
            <a:r>
              <a:rPr lang="en-GB" altLang="en-US" sz="2800" b="1" i="1" dirty="0">
                <a:latin typeface="Calibri" panose="020F0502020204030204" pitchFamily="34" charset="0"/>
                <a:cs typeface="Arial" panose="020B0604020202020204" pitchFamily="34" charset="0"/>
              </a:rPr>
              <a:t>oxytocin</a:t>
            </a:r>
            <a:r>
              <a:rPr lang="en-GB" altLang="en-US" sz="2800" dirty="0">
                <a:latin typeface="Calibri" panose="020F0502020204030204" pitchFamily="34" charset="0"/>
                <a:cs typeface="Arial" panose="020B0604020202020204" pitchFamily="34" charset="0"/>
              </a:rPr>
              <a:t> and </a:t>
            </a:r>
            <a:r>
              <a:rPr lang="en-GB" altLang="en-US" sz="2800" b="1" i="1" dirty="0">
                <a:latin typeface="Calibri" panose="020F0502020204030204" pitchFamily="34" charset="0"/>
                <a:cs typeface="Arial" panose="020B0604020202020204" pitchFamily="34" charset="0"/>
              </a:rPr>
              <a:t>vasopressin</a:t>
            </a:r>
            <a:r>
              <a:rPr lang="en-GB" altLang="en-US" sz="2800" dirty="0">
                <a:latin typeface="Calibri" panose="020F0502020204030204" pitchFamily="34" charset="0"/>
                <a:cs typeface="Arial" panose="020B0604020202020204" pitchFamily="34" charset="0"/>
              </a:rPr>
              <a:t> (peptides) modulate many social processes (Lim and Young, 2006)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i="1" dirty="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>
                <a:latin typeface="Calibri" panose="020F0502020204030204" pitchFamily="34" charset="0"/>
                <a:cs typeface="Arial" panose="020B0604020202020204" pitchFamily="34" charset="0"/>
              </a:rPr>
              <a:t>		</a:t>
            </a:r>
            <a:endParaRPr lang="en-GB" altLang="en-US" sz="28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612464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 descr="Large confetti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60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latin typeface="Calibri" panose="020F0502020204030204" pitchFamily="34" charset="0"/>
              </a:rPr>
              <a:t>Oxytocin levels and time spend together (Carter, 2002) – Rats. </a:t>
            </a:r>
          </a:p>
          <a:p>
            <a:pPr eaLnBrk="1" hangingPunct="1"/>
            <a:r>
              <a:rPr lang="en-GB" altLang="en-US" smtClean="0">
                <a:latin typeface="Calibri" panose="020F0502020204030204" pitchFamily="34" charset="0"/>
              </a:rPr>
              <a:t>Social Amnesia (Ferguson et al, 2000). </a:t>
            </a:r>
          </a:p>
          <a:p>
            <a:pPr eaLnBrk="1" hangingPunct="1"/>
            <a:r>
              <a:rPr lang="en-GB" altLang="en-US" smtClean="0">
                <a:latin typeface="Calibri" panose="020F0502020204030204" pitchFamily="34" charset="0"/>
              </a:rPr>
              <a:t>Oxytocin  - bonding with their mates. </a:t>
            </a:r>
          </a:p>
          <a:p>
            <a:pPr eaLnBrk="1" hangingPunct="1"/>
            <a:r>
              <a:rPr lang="en-GB" altLang="en-US" smtClean="0">
                <a:latin typeface="Calibri" panose="020F0502020204030204" pitchFamily="34" charset="0"/>
              </a:rPr>
              <a:t>Male Prairie Voles – Vasopressin faciliates males preference in a partner.</a:t>
            </a:r>
            <a:r>
              <a:rPr lang="en-GB" altLang="en-US" smtClean="0"/>
              <a:t> </a:t>
            </a: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72666447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>
                <a:latin typeface="Comic Sans MS" panose="030F0702030302020204" pitchFamily="66" charset="0"/>
                <a:cs typeface="Arial" panose="020B0604020202020204" pitchFamily="34" charset="0"/>
              </a:rPr>
              <a:t/>
            </a:r>
            <a:br>
              <a:rPr lang="en-GB" altLang="en-US" sz="2800">
                <a:latin typeface="Comic Sans MS" panose="030F0702030302020204" pitchFamily="66" charset="0"/>
                <a:cs typeface="Arial" panose="020B0604020202020204" pitchFamily="34" charset="0"/>
              </a:rPr>
            </a:br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Endocrine pathology – extreme effects on human behaviour</a:t>
            </a:r>
            <a:endParaRPr lang="en-GB" altLang="en-US" b="1" smtClean="0">
              <a:latin typeface="Calibri" panose="020F0502020204030204" pitchFamily="34" charset="0"/>
            </a:endParaRP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3100" y="2197100"/>
            <a:ext cx="11148484" cy="41910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  <a:r>
              <a:rPr lang="en-GB" altLang="en-US" sz="2000" dirty="0">
                <a:latin typeface="Calibri" panose="020F0502020204030204" pitchFamily="34" charset="0"/>
                <a:cs typeface="Arial" panose="020B0604020202020204" pitchFamily="34" charset="0"/>
              </a:rPr>
              <a:t>Both </a:t>
            </a:r>
            <a:r>
              <a:rPr lang="en-GB" altLang="en-US" sz="2000" b="1" i="1" dirty="0">
                <a:latin typeface="Calibri" panose="020F0502020204030204" pitchFamily="34" charset="0"/>
                <a:cs typeface="Arial" panose="020B0604020202020204" pitchFamily="34" charset="0"/>
              </a:rPr>
              <a:t>deficient</a:t>
            </a:r>
            <a:r>
              <a:rPr lang="en-GB" altLang="en-US" sz="2000" dirty="0">
                <a:latin typeface="Calibri" panose="020F0502020204030204" pitchFamily="34" charset="0"/>
                <a:cs typeface="Arial" panose="020B0604020202020204" pitchFamily="34" charset="0"/>
              </a:rPr>
              <a:t> and </a:t>
            </a:r>
            <a:r>
              <a:rPr lang="en-GB" altLang="en-US" sz="2000" b="1" i="1" dirty="0">
                <a:latin typeface="Calibri" panose="020F0502020204030204" pitchFamily="34" charset="0"/>
                <a:cs typeface="Arial" panose="020B0604020202020204" pitchFamily="34" charset="0"/>
              </a:rPr>
              <a:t>excessive</a:t>
            </a:r>
            <a:r>
              <a:rPr lang="en-GB" altLang="en-US" sz="2000" dirty="0">
                <a:latin typeface="Calibri" panose="020F0502020204030204" pitchFamily="34" charset="0"/>
                <a:cs typeface="Arial" panose="020B0604020202020204" pitchFamily="34" charset="0"/>
              </a:rPr>
              <a:t> hormone secretion are associated with a variety of human physiological, anatomical and behavioural disorders </a:t>
            </a:r>
          </a:p>
          <a:p>
            <a:pPr eaLnBrk="1" hangingPunct="1">
              <a:buFontTx/>
              <a:buNone/>
            </a:pPr>
            <a:r>
              <a:rPr lang="en-GB" altLang="en-US" sz="2000" dirty="0">
                <a:latin typeface="Calibri" panose="020F0502020204030204" pitchFamily="34" charset="0"/>
                <a:cs typeface="Arial" panose="020B0604020202020204" pitchFamily="34" charset="0"/>
              </a:rPr>
              <a:t>	(</a:t>
            </a:r>
            <a:r>
              <a:rPr lang="en-GB" altLang="en-US" sz="2000" dirty="0" err="1">
                <a:latin typeface="Calibri" panose="020F0502020204030204" pitchFamily="34" charset="0"/>
                <a:cs typeface="Arial" panose="020B0604020202020204" pitchFamily="34" charset="0"/>
              </a:rPr>
              <a:t>Erhardt</a:t>
            </a:r>
            <a:r>
              <a:rPr lang="en-GB" altLang="en-US" sz="2000" dirty="0">
                <a:latin typeface="Calibri" panose="020F0502020204030204" pitchFamily="34" charset="0"/>
                <a:cs typeface="Arial" panose="020B0604020202020204" pitchFamily="34" charset="0"/>
              </a:rPr>
              <a:t> and Goldman, 1992)</a:t>
            </a:r>
            <a:r>
              <a:rPr lang="en-GB" altLang="en-US" sz="2000" dirty="0">
                <a:latin typeface="Calibri" panose="020F0502020204030204" pitchFamily="34" charset="0"/>
              </a:rPr>
              <a:t> </a:t>
            </a:r>
            <a:endParaRPr lang="en-GB" altLang="en-US" sz="2000" dirty="0" smtClean="0">
              <a:latin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000" dirty="0" smtClean="0">
                <a:latin typeface="Calibri" panose="020F0502020204030204" pitchFamily="34" charset="0"/>
              </a:rPr>
              <a:t>Examples - </a:t>
            </a:r>
            <a:endParaRPr lang="en-GB" altLang="en-US" sz="2000" dirty="0">
              <a:latin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000" dirty="0" smtClean="0">
                <a:latin typeface="Calibri" panose="020F0502020204030204" pitchFamily="34" charset="0"/>
              </a:rPr>
              <a:t>Parathyroid deficiency – build up of deposits of calcium in basal ganglia - symptoms resemble schizophrenia</a:t>
            </a:r>
          </a:p>
          <a:p>
            <a:pPr eaLnBrk="1" hangingPunct="1">
              <a:buFontTx/>
              <a:buNone/>
            </a:pPr>
            <a:r>
              <a:rPr lang="en-GB" altLang="en-US" sz="2000" dirty="0" smtClean="0">
                <a:latin typeface="Calibri" panose="020F0502020204030204" pitchFamily="34" charset="0"/>
              </a:rPr>
              <a:t> </a:t>
            </a:r>
          </a:p>
          <a:p>
            <a:pPr eaLnBrk="1" hangingPunct="1">
              <a:buFontTx/>
              <a:buNone/>
            </a:pPr>
            <a:r>
              <a:rPr lang="en-GB" altLang="en-US" sz="2000" dirty="0" smtClean="0">
                <a:latin typeface="Calibri" panose="020F0502020204030204" pitchFamily="34" charset="0"/>
              </a:rPr>
              <a:t>	Excessive thyroid release - intense anxiety </a:t>
            </a:r>
          </a:p>
          <a:p>
            <a:pPr eaLnBrk="1" hangingPunct="1">
              <a:buFontTx/>
              <a:buNone/>
            </a:pPr>
            <a:endParaRPr lang="en-GB" altLang="en-US" sz="2000" dirty="0" smtClean="0">
              <a:latin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000" dirty="0" smtClean="0">
                <a:latin typeface="Calibri" panose="020F0502020204030204" pitchFamily="34" charset="0"/>
              </a:rPr>
              <a:t>     Decreased thyroid release - cognitive impairment and depression</a:t>
            </a:r>
          </a:p>
          <a:p>
            <a:pPr eaLnBrk="1" hangingPunct="1">
              <a:buFontTx/>
              <a:buNone/>
            </a:pPr>
            <a:r>
              <a:rPr lang="en-GB" altLang="en-US" sz="2000" dirty="0" smtClean="0">
                <a:latin typeface="Calibri" panose="020F0502020204030204" pitchFamily="34" charset="0"/>
              </a:rPr>
              <a:t> 	</a:t>
            </a:r>
          </a:p>
          <a:p>
            <a:pPr eaLnBrk="1" hangingPunct="1">
              <a:buFontTx/>
              <a:buNone/>
            </a:pPr>
            <a:r>
              <a:rPr lang="en-GB" altLang="en-US" sz="2000" dirty="0" smtClean="0">
                <a:latin typeface="Calibri" panose="020F0502020204030204" pitchFamily="34" charset="0"/>
              </a:rPr>
              <a:t>	Inherited form of ADHD in children - decreased sensitivity to thyroid hormone</a:t>
            </a:r>
          </a:p>
          <a:p>
            <a:pPr eaLnBrk="1" hangingPunct="1">
              <a:buFontTx/>
              <a:buNone/>
            </a:pPr>
            <a:endParaRPr lang="en-GB" altLang="en-US" sz="2000" dirty="0">
              <a:latin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000" dirty="0">
              <a:latin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456328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Excessive glucocorticoid exposure also associated with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steroid dementia syndrome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(memory and attention problems)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(Wolkowitz et al, 2004)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Long-term excess of glucocorticoids -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Cushing’s syndrome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8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>
                <a:latin typeface="Comic Sans MS" panose="030F0702030302020204" pitchFamily="66" charset="0"/>
                <a:cs typeface="Times New Roman" panose="02020603050405020304" pitchFamily="18" charset="0"/>
              </a:rPr>
              <a:t>	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/>
          </a:p>
        </p:txBody>
      </p:sp>
      <p:pic>
        <p:nvPicPr>
          <p:cNvPr id="3" name="Online Image Placeholder 2"/>
          <p:cNvPicPr>
            <a:picLocks noGrp="1" noChangeAspect="1"/>
          </p:cNvPicPr>
          <p:nvPr>
            <p:ph type="clipArt" sz="half" idx="2"/>
          </p:nvPr>
        </p:nvPicPr>
        <p:blipFill>
          <a:blip r:embed="rId2"/>
          <a:stretch>
            <a:fillRect/>
          </a:stretch>
        </p:blipFill>
        <p:spPr>
          <a:xfrm>
            <a:off x="5994400" y="2461985"/>
            <a:ext cx="5999554" cy="3634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859318"/>
      </p:ext>
    </p:extLst>
  </p:cSld>
  <p:clrMapOvr>
    <a:masterClrMapping/>
  </p:clrMapOvr>
</p:sld>
</file>

<file path=ppt/theme/theme1.xml><?xml version="1.0" encoding="utf-8"?>
<a:theme xmlns:a="http://schemas.openxmlformats.org/drawingml/2006/main" name="Ricepaper">
  <a:themeElements>
    <a:clrScheme name="Ricepaper 2">
      <a:dk1>
        <a:srgbClr val="00264C"/>
      </a:dk1>
      <a:lt1>
        <a:srgbClr val="FFFFE9"/>
      </a:lt1>
      <a:dk2>
        <a:srgbClr val="333333"/>
      </a:dk2>
      <a:lt2>
        <a:srgbClr val="333333"/>
      </a:lt2>
      <a:accent1>
        <a:srgbClr val="78C0B2"/>
      </a:accent1>
      <a:accent2>
        <a:srgbClr val="262D4C"/>
      </a:accent2>
      <a:accent3>
        <a:srgbClr val="FFFFF2"/>
      </a:accent3>
      <a:accent4>
        <a:srgbClr val="001F40"/>
      </a:accent4>
      <a:accent5>
        <a:srgbClr val="BEDCD5"/>
      </a:accent5>
      <a:accent6>
        <a:srgbClr val="212844"/>
      </a:accent6>
      <a:hlink>
        <a:srgbClr val="598BBD"/>
      </a:hlink>
      <a:folHlink>
        <a:srgbClr val="4D4D4D"/>
      </a:folHlink>
    </a:clrScheme>
    <a:fontScheme name="Ricepape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miter lim="800000"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miter lim="800000"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Ricepaper 1">
        <a:dk1>
          <a:srgbClr val="9D9475"/>
        </a:dk1>
        <a:lt1>
          <a:srgbClr val="333333"/>
        </a:lt1>
        <a:dk2>
          <a:srgbClr val="333300"/>
        </a:dk2>
        <a:lt2>
          <a:srgbClr val="333333"/>
        </a:lt2>
        <a:accent1>
          <a:srgbClr val="B3C39F"/>
        </a:accent1>
        <a:accent2>
          <a:srgbClr val="DCD9CE"/>
        </a:accent2>
        <a:accent3>
          <a:srgbClr val="ADADAA"/>
        </a:accent3>
        <a:accent4>
          <a:srgbClr val="2A2A2A"/>
        </a:accent4>
        <a:accent5>
          <a:srgbClr val="D6DECD"/>
        </a:accent5>
        <a:accent6>
          <a:srgbClr val="C7C4BA"/>
        </a:accent6>
        <a:hlink>
          <a:srgbClr val="CC9900"/>
        </a:hlink>
        <a:folHlink>
          <a:srgbClr val="ADA68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icepaper 2">
        <a:dk1>
          <a:srgbClr val="00264C"/>
        </a:dk1>
        <a:lt1>
          <a:srgbClr val="FFFFE9"/>
        </a:lt1>
        <a:dk2>
          <a:srgbClr val="333333"/>
        </a:dk2>
        <a:lt2>
          <a:srgbClr val="333333"/>
        </a:lt2>
        <a:accent1>
          <a:srgbClr val="78C0B2"/>
        </a:accent1>
        <a:accent2>
          <a:srgbClr val="262D4C"/>
        </a:accent2>
        <a:accent3>
          <a:srgbClr val="FFFFF2"/>
        </a:accent3>
        <a:accent4>
          <a:srgbClr val="001F40"/>
        </a:accent4>
        <a:accent5>
          <a:srgbClr val="BEDCD5"/>
        </a:accent5>
        <a:accent6>
          <a:srgbClr val="212844"/>
        </a:accent6>
        <a:hlink>
          <a:srgbClr val="598BBD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icepaper 3">
        <a:dk1>
          <a:srgbClr val="000000"/>
        </a:dk1>
        <a:lt1>
          <a:srgbClr val="F8F8F8"/>
        </a:lt1>
        <a:dk2>
          <a:srgbClr val="333333"/>
        </a:dk2>
        <a:lt2>
          <a:srgbClr val="5F5F5F"/>
        </a:lt2>
        <a:accent1>
          <a:srgbClr val="DDDDDD"/>
        </a:accent1>
        <a:accent2>
          <a:srgbClr val="808080"/>
        </a:accent2>
        <a:accent3>
          <a:srgbClr val="FBFBFB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5F5F5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icepaper 4">
        <a:dk1>
          <a:srgbClr val="00264C"/>
        </a:dk1>
        <a:lt1>
          <a:srgbClr val="FFFFFF"/>
        </a:lt1>
        <a:dk2>
          <a:srgbClr val="333333"/>
        </a:dk2>
        <a:lt2>
          <a:srgbClr val="2E697E"/>
        </a:lt2>
        <a:accent1>
          <a:srgbClr val="BAC8AA"/>
        </a:accent1>
        <a:accent2>
          <a:srgbClr val="6E9883"/>
        </a:accent2>
        <a:accent3>
          <a:srgbClr val="FFFFFF"/>
        </a:accent3>
        <a:accent4>
          <a:srgbClr val="001F40"/>
        </a:accent4>
        <a:accent5>
          <a:srgbClr val="D9E0D2"/>
        </a:accent5>
        <a:accent6>
          <a:srgbClr val="638976"/>
        </a:accent6>
        <a:hlink>
          <a:srgbClr val="CC9900"/>
        </a:hlink>
        <a:folHlink>
          <a:srgbClr val="7DAEC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icepaper 5">
        <a:dk1>
          <a:srgbClr val="20374E"/>
        </a:dk1>
        <a:lt1>
          <a:srgbClr val="DCE4D2"/>
        </a:lt1>
        <a:dk2>
          <a:srgbClr val="333333"/>
        </a:dk2>
        <a:lt2>
          <a:srgbClr val="524C46"/>
        </a:lt2>
        <a:accent1>
          <a:srgbClr val="C9C491"/>
        </a:accent1>
        <a:accent2>
          <a:srgbClr val="8A776A"/>
        </a:accent2>
        <a:accent3>
          <a:srgbClr val="EBEFE5"/>
        </a:accent3>
        <a:accent4>
          <a:srgbClr val="1A2D41"/>
        </a:accent4>
        <a:accent5>
          <a:srgbClr val="E1DEC7"/>
        </a:accent5>
        <a:accent6>
          <a:srgbClr val="7D6B5F"/>
        </a:accent6>
        <a:hlink>
          <a:srgbClr val="67895F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1783</Words>
  <Application>Microsoft Office PowerPoint</Application>
  <PresentationFormat>Widescreen</PresentationFormat>
  <Paragraphs>437</Paragraphs>
  <Slides>68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68</vt:i4>
      </vt:variant>
    </vt:vector>
  </HeadingPairs>
  <TitlesOfParts>
    <vt:vector size="74" baseType="lpstr">
      <vt:lpstr>Arial</vt:lpstr>
      <vt:lpstr>Calibri</vt:lpstr>
      <vt:lpstr>Comic Sans MS</vt:lpstr>
      <vt:lpstr>Times New Roman</vt:lpstr>
      <vt:lpstr>Wingdings</vt:lpstr>
      <vt:lpstr>Ricepaper</vt:lpstr>
      <vt:lpstr>SSAP6009 – The Application of Biological and Cognitive Neuroscience</vt:lpstr>
      <vt:lpstr>Introduction. </vt:lpstr>
      <vt:lpstr>Aims</vt:lpstr>
      <vt:lpstr>Learning Outcomes. </vt:lpstr>
      <vt:lpstr>Learning Outcomes</vt:lpstr>
      <vt:lpstr>Learning Outcomes. </vt:lpstr>
      <vt:lpstr>Content. </vt:lpstr>
      <vt:lpstr>Content. </vt:lpstr>
      <vt:lpstr>Recommended Reading</vt:lpstr>
      <vt:lpstr>Recommended Reading List</vt:lpstr>
      <vt:lpstr>Module Breakdown. </vt:lpstr>
      <vt:lpstr>Assessments</vt:lpstr>
      <vt:lpstr>Coursework - Assignment. </vt:lpstr>
      <vt:lpstr>Assignments</vt:lpstr>
      <vt:lpstr>What is Neuroscience? </vt:lpstr>
      <vt:lpstr>What is Neuroscience?</vt:lpstr>
      <vt:lpstr>Terminology. </vt:lpstr>
      <vt:lpstr>Other terminology. </vt:lpstr>
      <vt:lpstr>Cognitive Neuroscience. </vt:lpstr>
      <vt:lpstr>Cognitive Neuroscience. </vt:lpstr>
      <vt:lpstr>Cognitive Neuroscience. </vt:lpstr>
      <vt:lpstr>Discussion Point….. </vt:lpstr>
      <vt:lpstr>Origins of Cognitive Neuroscience. </vt:lpstr>
      <vt:lpstr>PowerPoint Presentation</vt:lpstr>
      <vt:lpstr>Brain Organs. </vt:lpstr>
      <vt:lpstr>Brain Organs</vt:lpstr>
      <vt:lpstr>Brain Organs</vt:lpstr>
      <vt:lpstr>The Brain</vt:lpstr>
      <vt:lpstr>Neurons. </vt:lpstr>
      <vt:lpstr>1 quadrillion. </vt:lpstr>
      <vt:lpstr>1 Quadrillion. </vt:lpstr>
      <vt:lpstr>PowerPoint Presentation</vt:lpstr>
      <vt:lpstr>PowerPoint Presentation</vt:lpstr>
      <vt:lpstr>Recap on Hormones</vt:lpstr>
      <vt:lpstr>‘Hormone’</vt:lpstr>
      <vt:lpstr>Early Hormone Research. </vt:lpstr>
      <vt:lpstr>Early Hormone Research. </vt:lpstr>
      <vt:lpstr>Neurocrine communication (a.k.a. Synaptic communication). </vt:lpstr>
      <vt:lpstr>Paracrine communication</vt:lpstr>
      <vt:lpstr>Endocrine communication</vt:lpstr>
      <vt:lpstr>Pheromone communication</vt:lpstr>
      <vt:lpstr>Allomone communication</vt:lpstr>
      <vt:lpstr>Endocrine system</vt:lpstr>
      <vt:lpstr>Endocrine System. </vt:lpstr>
      <vt:lpstr>Organization of Hormones</vt:lpstr>
      <vt:lpstr>Organization of hormones – Nine principles</vt:lpstr>
      <vt:lpstr>Nine principles…</vt:lpstr>
      <vt:lpstr>Nine principles…</vt:lpstr>
      <vt:lpstr>Examples. </vt:lpstr>
      <vt:lpstr>Nine principles…</vt:lpstr>
      <vt:lpstr>Nine principles…</vt:lpstr>
      <vt:lpstr>Nine principles…</vt:lpstr>
      <vt:lpstr>Nine principles…</vt:lpstr>
      <vt:lpstr>Differences between neurotransmitters and hormones. </vt:lpstr>
      <vt:lpstr>Regulation of hormones </vt:lpstr>
      <vt:lpstr>Autocrine Feedback</vt:lpstr>
      <vt:lpstr>Regulation of hormones</vt:lpstr>
      <vt:lpstr>Target Cell Feedback</vt:lpstr>
      <vt:lpstr>Regulation of hormones</vt:lpstr>
      <vt:lpstr>Brain Regulation</vt:lpstr>
      <vt:lpstr>Regulation of hormones</vt:lpstr>
      <vt:lpstr>Brain and Pituitary Regulation</vt:lpstr>
      <vt:lpstr>  Regulation of Hormones. </vt:lpstr>
      <vt:lpstr>Affects of hormones on social behaviour </vt:lpstr>
      <vt:lpstr>   Oxytocin involved in other social behaviours </vt:lpstr>
      <vt:lpstr>PowerPoint Presentation</vt:lpstr>
      <vt:lpstr> Endocrine pathology – extreme effects on human behaviour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SSAP6009 – The Application of Biological and Cognitive Neuroscience</dc:title>
  <dc:creator>Stuart Jones</dc:creator>
  <cp:lastModifiedBy>Stuart Jones</cp:lastModifiedBy>
  <cp:revision>14</cp:revision>
  <dcterms:created xsi:type="dcterms:W3CDTF">2016-01-22T11:44:02Z</dcterms:created>
  <dcterms:modified xsi:type="dcterms:W3CDTF">2019-01-27T20:44:17Z</dcterms:modified>
</cp:coreProperties>
</file>