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60" r:id="rId5"/>
    <p:sldId id="271" r:id="rId6"/>
    <p:sldId id="261" r:id="rId7"/>
    <p:sldId id="262" r:id="rId8"/>
    <p:sldId id="263" r:id="rId9"/>
    <p:sldId id="264" r:id="rId10"/>
    <p:sldId id="265" r:id="rId11"/>
    <p:sldId id="266" r:id="rId12"/>
    <p:sldId id="267" r:id="rId13"/>
    <p:sldId id="273" r:id="rId14"/>
    <p:sldId id="274" r:id="rId15"/>
    <p:sldId id="275" r:id="rId16"/>
    <p:sldId id="268" r:id="rId17"/>
    <p:sldId id="276" r:id="rId18"/>
    <p:sldId id="269"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52C0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A29AC6-6826-6513-91D4-63CD041BCE60}" v="293" dt="2026-04-25T09:48:32.059"/>
    <p1510:client id="{A5BC2117-1E75-95AC-DCF6-4985055723ED}" v="659" dt="2026-04-25T10:34:36.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p:scale>
          <a:sx n="80" d="100"/>
          <a:sy n="80" d="100"/>
        </p:scale>
        <p:origin x="691" y="48"/>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notesMaster" Target="notesMasters/notesMaster1.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tableStyles" Target="tableStyles.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theme" Target="theme/theme1.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viewProps" Target="viewProps.xml" Id="rId23"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presProps" Target="presProps.xml" Id="rId22" /><Relationship Type="http://schemas.microsoft.com/office/2015/10/relationships/revisionInfo" Target="revisionInfo.xml" Id="rId27"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EB53D0-C59D-4922-9699-28A91C6F2227}" type="datetimeFigureOut">
              <a:rPr lang="en-GB" smtClean="0"/>
              <a:t>25/04/2026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1C760-2371-42ED-A021-12D7D09AC068}" type="slidenum">
              <a:rPr lang="en-GB" smtClean="0"/>
              <a:t>‹#›</a:t>
            </a:fld>
            <a:endParaRPr lang="en-GB"/>
          </a:p>
        </p:txBody>
      </p:sp>
    </p:spTree>
    <p:extLst>
      <p:ext uri="{BB962C8B-B14F-4D97-AF65-F5344CB8AC3E}">
        <p14:creationId xmlns:p14="http://schemas.microsoft.com/office/powerpoint/2010/main" val="715939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1C760-2371-42ED-A021-12D7D09AC068}" type="slidenum">
              <a:rPr lang="en-GB" smtClean="0"/>
              <a:t>4</a:t>
            </a:fld>
            <a:endParaRPr lang="en-GB"/>
          </a:p>
        </p:txBody>
      </p:sp>
    </p:spTree>
    <p:extLst>
      <p:ext uri="{BB962C8B-B14F-4D97-AF65-F5344CB8AC3E}">
        <p14:creationId xmlns:p14="http://schemas.microsoft.com/office/powerpoint/2010/main" val="35520582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Here I will show you around NSPCC website when looking for advice regarding online safety. Beginning at the top, you can see a grey bar with the title keeping children safe and next to it shows advice for families. This includes the sub heading keeping safe online and also advice on babies and </a:t>
            </a:r>
            <a:r>
              <a:rPr lang="en-US" dirty="0" err="1">
                <a:latin typeface="Calibri"/>
                <a:ea typeface="Calibri"/>
                <a:cs typeface="Calibri"/>
              </a:rPr>
              <a:t>todlers</a:t>
            </a:r>
            <a:r>
              <a:rPr lang="en-US" dirty="0">
                <a:latin typeface="Calibri"/>
                <a:ea typeface="Calibri"/>
                <a:cs typeface="Calibri"/>
              </a:rPr>
              <a:t>, life at home, mental health and emotional wellbeing, diversity and identity, support during tough times, and growing up. Each tile includes relevant articles. The about us tab informs us about the over 140 years NSPCC have been working to stop child abuse and neglect and information about their services. </a:t>
            </a:r>
          </a:p>
          <a:p>
            <a:r>
              <a:rPr lang="en-US" dirty="0">
                <a:latin typeface="Calibri"/>
                <a:ea typeface="Calibri"/>
                <a:cs typeface="Calibri"/>
              </a:rPr>
              <a:t>The right hand top side has a helpline tab which provides a number for individuals to call if they have concerns over a child and advices further to call the police or local </a:t>
            </a:r>
            <a:r>
              <a:rPr lang="en-US" dirty="0" err="1">
                <a:latin typeface="Calibri"/>
                <a:ea typeface="Calibri"/>
                <a:cs typeface="Calibri"/>
              </a:rPr>
              <a:t>childrens</a:t>
            </a:r>
            <a:r>
              <a:rPr lang="en-US" dirty="0">
                <a:latin typeface="Calibri"/>
                <a:ea typeface="Calibri"/>
                <a:cs typeface="Calibri"/>
              </a:rPr>
              <a:t> services in an emergency. </a:t>
            </a:r>
          </a:p>
          <a:p>
            <a:r>
              <a:rPr lang="en-US" dirty="0">
                <a:latin typeface="Calibri"/>
                <a:ea typeface="Calibri"/>
                <a:cs typeface="Calibri"/>
              </a:rPr>
              <a:t>There is also a tab to donate to the NSPCC </a:t>
            </a:r>
            <a:r>
              <a:rPr lang="en-US" dirty="0" err="1">
                <a:latin typeface="Calibri"/>
                <a:ea typeface="Calibri"/>
                <a:cs typeface="Calibri"/>
              </a:rPr>
              <a:t>enablling</a:t>
            </a:r>
            <a:r>
              <a:rPr lang="en-US" dirty="0">
                <a:latin typeface="Calibri"/>
                <a:ea typeface="Calibri"/>
                <a:cs typeface="Calibri"/>
              </a:rPr>
              <a:t> them to continue providing life saving support to children and young people. </a:t>
            </a: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57D1C760-2371-42ED-A021-12D7D09AC068}" type="slidenum">
              <a:rPr lang="en-GB" smtClean="0"/>
              <a:t>13</a:t>
            </a:fld>
            <a:endParaRPr lang="en-GB"/>
          </a:p>
        </p:txBody>
      </p:sp>
    </p:spTree>
    <p:extLst>
      <p:ext uri="{BB962C8B-B14F-4D97-AF65-F5344CB8AC3E}">
        <p14:creationId xmlns:p14="http://schemas.microsoft.com/office/powerpoint/2010/main" val="39648438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Guidance consistently tells us if in doubt seek advice, but never delay reporting </a:t>
            </a:r>
            <a:r>
              <a:rPr lang="en-US" dirty="0" err="1">
                <a:latin typeface="Calibri"/>
                <a:ea typeface="Calibri"/>
                <a:cs typeface="Calibri"/>
              </a:rPr>
              <a:t>i</a:t>
            </a:r>
            <a:r>
              <a:rPr lang="en-US" dirty="0">
                <a:latin typeface="Calibri"/>
                <a:ea typeface="Calibri"/>
                <a:cs typeface="Calibri"/>
              </a:rPr>
              <a:t>f there is </a:t>
            </a:r>
            <a:r>
              <a:rPr lang="en-US" dirty="0" err="1">
                <a:latin typeface="Calibri"/>
                <a:ea typeface="Calibri"/>
                <a:cs typeface="Calibri"/>
              </a:rPr>
              <a:t>riskl</a:t>
            </a:r>
            <a:r>
              <a:rPr lang="en-US" dirty="0">
                <a:latin typeface="Calibri"/>
                <a:ea typeface="Calibri"/>
                <a:cs typeface="Calibri"/>
              </a:rPr>
              <a:t> of harm</a:t>
            </a:r>
          </a:p>
        </p:txBody>
      </p:sp>
      <p:sp>
        <p:nvSpPr>
          <p:cNvPr id="4" name="Slide Number Placeholder 3"/>
          <p:cNvSpPr>
            <a:spLocks noGrp="1"/>
          </p:cNvSpPr>
          <p:nvPr>
            <p:ph type="sldNum" sz="quarter" idx="5"/>
          </p:nvPr>
        </p:nvSpPr>
        <p:spPr/>
        <p:txBody>
          <a:bodyPr/>
          <a:lstStyle/>
          <a:p>
            <a:fld id="{57D1C760-2371-42ED-A021-12D7D09AC068}" type="slidenum">
              <a:rPr lang="en-GB" smtClean="0"/>
              <a:t>17</a:t>
            </a:fld>
            <a:endParaRPr lang="en-GB"/>
          </a:p>
        </p:txBody>
      </p:sp>
    </p:spTree>
    <p:extLst>
      <p:ext uri="{BB962C8B-B14F-4D97-AF65-F5344CB8AC3E}">
        <p14:creationId xmlns:p14="http://schemas.microsoft.com/office/powerpoint/2010/main" val="40183640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F574D-60B9-639F-4470-84A7C917B8B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56C4244-90BB-4AD6-1826-03D0FD38A6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5FDB462-5A22-B999-25FB-997D5792EC37}"/>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5" name="Footer Placeholder 4">
            <a:extLst>
              <a:ext uri="{FF2B5EF4-FFF2-40B4-BE49-F238E27FC236}">
                <a16:creationId xmlns:a16="http://schemas.microsoft.com/office/drawing/2014/main" id="{4148206B-5E61-6270-933E-652F9F163E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6F5104-73BD-94D2-A7B4-08430E45C4EB}"/>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3499911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6C2EE-402D-12A8-A6AC-F1E9B49A9F4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7AE6D3-EAA3-CE56-A582-F21A3F0F82F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8EC5695-2987-A065-DBFD-608BAD488A79}"/>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5" name="Footer Placeholder 4">
            <a:extLst>
              <a:ext uri="{FF2B5EF4-FFF2-40B4-BE49-F238E27FC236}">
                <a16:creationId xmlns:a16="http://schemas.microsoft.com/office/drawing/2014/main" id="{A6C7F4F3-6E82-E5FF-889F-63C85E21BA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E4D639-FF83-E1AB-482D-4FD5638FF1B8}"/>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2682751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57BD8-868B-0B1D-ADAF-17B0829C69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13D910C-1902-F76B-6EDE-3F468DB518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F7BB36-B27E-37B3-6D4E-59F036260A58}"/>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5" name="Footer Placeholder 4">
            <a:extLst>
              <a:ext uri="{FF2B5EF4-FFF2-40B4-BE49-F238E27FC236}">
                <a16:creationId xmlns:a16="http://schemas.microsoft.com/office/drawing/2014/main" id="{94F4143F-4983-70E7-74B8-9D9CA6C155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CD4156-2B60-C0CC-E97D-0FE217677D6A}"/>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3576942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83BB4-52DE-02AE-D005-F77D872C5E8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DD49D8-BEFC-8781-DA77-E1163243F92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BF0749B-49FC-7651-AEDE-C010ABB0F9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AE7A5F5-126B-BD43-FB80-809BB818401B}"/>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6" name="Footer Placeholder 5">
            <a:extLst>
              <a:ext uri="{FF2B5EF4-FFF2-40B4-BE49-F238E27FC236}">
                <a16:creationId xmlns:a16="http://schemas.microsoft.com/office/drawing/2014/main" id="{8B467F30-D433-F3A9-C334-0A138C1F4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97C942-787A-4E31-8DFD-736E05614CB6}"/>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911268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38E40-1594-6BC5-2828-D79FC425F94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B2313C6-E4C9-847F-575B-032621CE57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AD1251-C7F9-9A46-FF6A-522FFEFF4A9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0172E32-C216-0BBC-A5D9-564483BDF41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245A29-B4B1-84E5-E657-E86B8C49B90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3989C1F-D441-AF6D-2541-F4EB612A41AC}"/>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8" name="Footer Placeholder 7">
            <a:extLst>
              <a:ext uri="{FF2B5EF4-FFF2-40B4-BE49-F238E27FC236}">
                <a16:creationId xmlns:a16="http://schemas.microsoft.com/office/drawing/2014/main" id="{D5F3DB3A-3C72-6FA5-B066-0448FE1D9D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68ACC1-3290-D914-20A9-E097FF1C4E40}"/>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690018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C0A73-9E8E-B5A4-2DAD-DDF3574E6FB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37D3BC-43D9-F2F3-A116-622EB0705810}"/>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4" name="Footer Placeholder 3">
            <a:extLst>
              <a:ext uri="{FF2B5EF4-FFF2-40B4-BE49-F238E27FC236}">
                <a16:creationId xmlns:a16="http://schemas.microsoft.com/office/drawing/2014/main" id="{51F3EA8C-00D3-3EAA-42B8-9BEA666000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EF55D4-743A-AD76-1A3A-DDBC3A05F5E2}"/>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265069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AEE547-70C6-7545-3744-50678E63BE50}"/>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3" name="Footer Placeholder 2">
            <a:extLst>
              <a:ext uri="{FF2B5EF4-FFF2-40B4-BE49-F238E27FC236}">
                <a16:creationId xmlns:a16="http://schemas.microsoft.com/office/drawing/2014/main" id="{68A0AB5F-709E-9A6C-327F-BFF2FED0E1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14FF92B-F856-67ED-2889-F280F14B77AE}"/>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2744905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5FBA-53DA-A215-F269-5EB22F2B21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29FC17F-DC7F-F2CB-ECAB-A47C08DDAC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8524929-E46C-9A12-AA0D-31E069DA56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0A56C3E-5640-55F4-4F05-CB01FDD20A0E}"/>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6" name="Footer Placeholder 5">
            <a:extLst>
              <a:ext uri="{FF2B5EF4-FFF2-40B4-BE49-F238E27FC236}">
                <a16:creationId xmlns:a16="http://schemas.microsoft.com/office/drawing/2014/main" id="{20A1CB75-EA13-C6AA-4F40-3D97926CF3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3641E8-1DF8-76C2-85AA-28D3F253A7CA}"/>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2747731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A3A57-74A2-813E-B9AB-A18FBB82B7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D3F5456-5448-6F18-38E8-F1C5C00A16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623F2E-540C-4FA4-F3FD-00C9E81C97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122C40-B1F8-D26A-37EA-26C453C24DA2}"/>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6" name="Footer Placeholder 5">
            <a:extLst>
              <a:ext uri="{FF2B5EF4-FFF2-40B4-BE49-F238E27FC236}">
                <a16:creationId xmlns:a16="http://schemas.microsoft.com/office/drawing/2014/main" id="{0D05A0CA-1959-C4DE-EB76-4B489934FB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DC713A-BC8B-2E65-9448-F8F5A82B1E06}"/>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864773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D36E-E847-DF1E-9651-622032111E1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B6C2C7-565D-9C60-3B1B-B71F313216B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2E9815-F1CC-6859-EBC3-E1529662CEB7}"/>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5" name="Footer Placeholder 4">
            <a:extLst>
              <a:ext uri="{FF2B5EF4-FFF2-40B4-BE49-F238E27FC236}">
                <a16:creationId xmlns:a16="http://schemas.microsoft.com/office/drawing/2014/main" id="{867847C5-09E2-A717-79AC-36618BA204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5F219A-B309-19B3-500F-3CE43082FA6B}"/>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4083825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70D226-01AE-2596-F700-3F0DF80E61A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E90BC88-38E1-39CE-A696-5AE7586C8E9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4898DEE-F641-A026-21DC-D073CC8B1A91}"/>
              </a:ext>
            </a:extLst>
          </p:cNvPr>
          <p:cNvSpPr>
            <a:spLocks noGrp="1"/>
          </p:cNvSpPr>
          <p:nvPr>
            <p:ph type="dt" sz="half" idx="10"/>
          </p:nvPr>
        </p:nvSpPr>
        <p:spPr/>
        <p:txBody>
          <a:bodyPr/>
          <a:lstStyle/>
          <a:p>
            <a:fld id="{915E5344-BFFF-4D55-8CBB-0C2B8CF8BABB}" type="datetimeFigureOut">
              <a:rPr lang="en-GB" smtClean="0"/>
              <a:t>25/04/2026</a:t>
            </a:fld>
            <a:endParaRPr lang="en-GB"/>
          </a:p>
        </p:txBody>
      </p:sp>
      <p:sp>
        <p:nvSpPr>
          <p:cNvPr id="5" name="Footer Placeholder 4">
            <a:extLst>
              <a:ext uri="{FF2B5EF4-FFF2-40B4-BE49-F238E27FC236}">
                <a16:creationId xmlns:a16="http://schemas.microsoft.com/office/drawing/2014/main" id="{CE74E244-E138-C176-D949-37A15313D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E1EA57-6A65-6C3D-B5F5-1C0993AA4526}"/>
              </a:ext>
            </a:extLst>
          </p:cNvPr>
          <p:cNvSpPr>
            <a:spLocks noGrp="1"/>
          </p:cNvSpPr>
          <p:nvPr>
            <p:ph type="sldNum" sz="quarter" idx="12"/>
          </p:nvPr>
        </p:nvSpPr>
        <p:spPr/>
        <p:txBody>
          <a:bodyPr/>
          <a:lstStyle/>
          <a:p>
            <a:fld id="{F544378D-3D3B-4D5B-A19E-616ABB820C9C}" type="slidenum">
              <a:rPr lang="en-GB" smtClean="0"/>
              <a:t>‹#›</a:t>
            </a:fld>
            <a:endParaRPr lang="en-GB"/>
          </a:p>
        </p:txBody>
      </p:sp>
    </p:spTree>
    <p:extLst>
      <p:ext uri="{BB962C8B-B14F-4D97-AF65-F5344CB8AC3E}">
        <p14:creationId xmlns:p14="http://schemas.microsoft.com/office/powerpoint/2010/main" val="4062206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5CD690-C23B-8012-5B28-4072701312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2A25814-D25E-6554-5221-821A0956B2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CFB5598-AB9A-8DF7-A196-D737D6839A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15E5344-BFFF-4D55-8CBB-0C2B8CF8BABB}" type="datetimeFigureOut">
              <a:rPr lang="en-GB" smtClean="0"/>
              <a:t>25/04/2026</a:t>
            </a:fld>
            <a:endParaRPr lang="en-GB"/>
          </a:p>
        </p:txBody>
      </p:sp>
      <p:sp>
        <p:nvSpPr>
          <p:cNvPr id="5" name="Footer Placeholder 4">
            <a:extLst>
              <a:ext uri="{FF2B5EF4-FFF2-40B4-BE49-F238E27FC236}">
                <a16:creationId xmlns:a16="http://schemas.microsoft.com/office/drawing/2014/main" id="{72E65AF7-6205-A454-495A-A9E3D6BB80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C9E3F1-89B9-62F5-B734-2A65973CF2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544378D-3D3B-4D5B-A19E-616ABB820C9C}" type="slidenum">
              <a:rPr lang="en-GB" smtClean="0"/>
              <a:t>‹#›</a:t>
            </a:fld>
            <a:endParaRPr lang="en-GB"/>
          </a:p>
        </p:txBody>
      </p:sp>
    </p:spTree>
    <p:extLst>
      <p:ext uri="{BB962C8B-B14F-4D97-AF65-F5344CB8AC3E}">
        <p14:creationId xmlns:p14="http://schemas.microsoft.com/office/powerpoint/2010/main" val="18829964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online-internet-icon-symbols-www-942410/"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hyperlink" Target="https://www.nspcc.org.uk/about-us/news-opinion/2024/online-grooming-crimes-increas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pristineinfo.com/blog-details/anonymity-in-digital-world-proxy-guide" TargetMode="External"/><Relationship Id="rId3" Type="http://schemas.openxmlformats.org/officeDocument/2006/relationships/hyperlink" Target="https://www.dpp-law.com/services/criminal-defence/blackmail-and-extortion/" TargetMode="External"/><Relationship Id="rId7" Type="http://schemas.openxmlformats.org/officeDocument/2006/relationships/hyperlink" Target="https://www.pewresearch.org" TargetMode="External"/><Relationship Id="rId12" Type="http://schemas.openxmlformats.org/officeDocument/2006/relationships/hyperlink" Target="https://www.worthview.com/how-to-get-out-of-blackmail-a-guide-to-protecting-yourself/" TargetMode="External"/><Relationship Id="rId2" Type="http://schemas.openxmlformats.org/officeDocument/2006/relationships/hyperlink" Target="https://www.reputationdefender.com/blog/privacy/what-are-different-types-internet-blackmail" TargetMode="External"/><Relationship Id="rId1" Type="http://schemas.openxmlformats.org/officeDocument/2006/relationships/slideLayout" Target="../slideLayouts/slideLayout2.xml"/><Relationship Id="rId6" Type="http://schemas.openxmlformats.org/officeDocument/2006/relationships/hyperlink" Target="https://www.ofcom.org.uk" TargetMode="External"/><Relationship Id="rId11" Type="http://schemas.openxmlformats.org/officeDocument/2006/relationships/hyperlink" Target="https://whiteroseblackmans.co.uk/being-blackmailed-legal-protection-and-injunctions-explained/" TargetMode="External"/><Relationship Id="rId5" Type="http://schemas.openxmlformats.org/officeDocument/2006/relationships/hyperlink" Target="https://www.learning.com/blog/k-12-online-safety/" TargetMode="External"/><Relationship Id="rId10" Type="http://schemas.openxmlformats.org/officeDocument/2006/relationships/hyperlink" Target="https://www.top10.com/online-therapy/uk-comparison?bkw=counseling%20for%20teens&amp;bcampid=523890072&amp;bcamp=Bing%20-%20OTP%20(Mob%2BDT)%20UK&amp;bagid=1188574177346543&amp;bag=teen&amp;btarid=kwd-74286357331749:loc-188&amp;bidm=be&amp;bnet=o&amp;bd=c&amp;bmobval=0&amp;bt=search&amp;utm_source=bing&amp;utm_medium=cpc&amp;utm_term=mental%20health%25&amp;20support%20for%20teens&amp;utm_campaign=Bing+CPC+Campaign&amp;c=74286108676270&amp;m=e&amp;k=74286357331749&amp;&amp;bphysical=247219&amp;bfeedid=&amp;binterest=&amp;a=&amp;ts=&amp;topic=&amp;niche=&amp;upf=&amp;ctype=&amp;exp=&amp;pq=&amp;dyn=&amp;camtype=ps&amp;msclkid=249cdf312b431985bd15b6d6ec06a197" TargetMode="External"/><Relationship Id="rId4" Type="http://schemas.openxmlformats.org/officeDocument/2006/relationships/hyperlink" Target="https://www.internetmatters.org" TargetMode="External"/><Relationship Id="rId9" Type="http://schemas.openxmlformats.org/officeDocument/2006/relationships/hyperlink" Target="https://www.rsph.org.u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www.kolsquare.com/en/blog/instagram-reels-or-tiktok-which-is-best-for-your-brand" TargetMode="External"/><Relationship Id="rId13" Type="http://schemas.openxmlformats.org/officeDocument/2006/relationships/hyperlink" Target="https://www.youngminds.org.uk/young-person/?gad_source=1&amp;gad_campaignid=22211015404&amp;gbraid=0AAAAADk6C8fGvbTcn-aqJiAnS9W7cL7-E&amp;gclid=CjwKCAjwzLHPBhBTEiwABaLsSsZNbbEPvnRzvojAZkLfxtcn304d4D1t-9LBWK_DXIBhR5WMmKHoSxoCYS4QAvD_BwE" TargetMode="External"/><Relationship Id="rId3" Type="http://schemas.openxmlformats.org/officeDocument/2006/relationships/hyperlink" Target="https://www.childline.org.uk/?gclsrc=aw.ds&amp;gad_source=1&amp;gad_campaignid=20597026949&amp;gbraid=0AAAAADp40Rj1qWdgAQe-pvybYGZ40CvFv&amp;gclid=CjwKCAjwzLHPBhBTEiwABaLsSndCnoVeZUEn2qZwxKaZwezeKaP-NFk6j70zSyzWFv4upnllRPjophoCr8QQAvD_BwE" TargetMode="External"/><Relationship Id="rId7" Type="http://schemas.openxmlformats.org/officeDocument/2006/relationships/hyperlink" Target="https://hwb.gov.wales/keeping-safe-online" TargetMode="External"/><Relationship Id="rId12" Type="http://schemas.openxmlformats.org/officeDocument/2006/relationships/hyperlink" Target="https://parents.snapchat.com/about-snapchat" TargetMode="External"/><Relationship Id="rId2" Type="http://schemas.openxmlformats.org/officeDocument/2006/relationships/hyperlink" Target="https://www.youtube.com/watch?v=w_lDeCxjLQc" TargetMode="External"/><Relationship Id="rId1" Type="http://schemas.openxmlformats.org/officeDocument/2006/relationships/slideLayout" Target="../slideLayouts/slideLayout2.xml"/><Relationship Id="rId6" Type="http://schemas.openxmlformats.org/officeDocument/2006/relationships/hyperlink" Target="https://www.didsburyhighschool.org.uk/parents-carers/online-safety/ceops/" TargetMode="External"/><Relationship Id="rId11" Type="http://schemas.openxmlformats.org/officeDocument/2006/relationships/hyperlink" Target="https://www.samaritans.org/" TargetMode="External"/><Relationship Id="rId5" Type="http://schemas.openxmlformats.org/officeDocument/2006/relationships/hyperlink" Target="https://st-matthews-cofe-primary-school11.j2bloggy.com/e-safety/?doing_wp_cron=1776776717.3421370983123779296875" TargetMode="External"/><Relationship Id="rId10" Type="http://schemas.openxmlformats.org/officeDocument/2006/relationships/hyperlink" Target="https://www.nspcc.org.uk/support-us/donate/?_gl=1" TargetMode="External"/><Relationship Id="rId4" Type="http://schemas.openxmlformats.org/officeDocument/2006/relationships/hyperlink" Target="https://cpdonline.co.uk/" TargetMode="External"/><Relationship Id="rId9" Type="http://schemas.openxmlformats.org/officeDocument/2006/relationships/hyperlink" Target="https://nneca.org.uk/what-is-abuse/"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D0FB515-12F1-880F-B7E3-60608CB59FA0}"/>
              </a:ext>
            </a:extLst>
          </p:cNvPr>
          <p:cNvSpPr txBox="1"/>
          <p:nvPr/>
        </p:nvSpPr>
        <p:spPr>
          <a:xfrm>
            <a:off x="638882" y="639193"/>
            <a:ext cx="11275750" cy="1809540"/>
          </a:xfrm>
          <a:prstGeom prst="rect">
            <a:avLst/>
          </a:prstGeom>
        </p:spPr>
        <p:txBody>
          <a:bodyPr vert="horz" lIns="91440" tIns="45720" rIns="91440" bIns="45720" rtlCol="0" anchor="t" anchorCtr="0">
            <a:normAutofit/>
          </a:bodyPr>
          <a:lstStyle/>
          <a:p>
            <a:pPr>
              <a:lnSpc>
                <a:spcPct val="90000"/>
              </a:lnSpc>
              <a:spcBef>
                <a:spcPct val="0"/>
              </a:spcBef>
              <a:spcAft>
                <a:spcPts val="600"/>
              </a:spcAft>
            </a:pPr>
            <a:r>
              <a:rPr lang="en-US" sz="3600" u="sng" kern="1200" dirty="0">
                <a:solidFill>
                  <a:schemeClr val="tx1"/>
                </a:solidFill>
                <a:latin typeface="+mj-lt"/>
                <a:ea typeface="+mj-ea"/>
                <a:cs typeface="+mj-cs"/>
              </a:rPr>
              <a:t>Keeping our Children Safe </a:t>
            </a:r>
            <a:r>
              <a:rPr lang="en-US" sz="3600" i="1" u="sng" kern="1200" dirty="0">
                <a:solidFill>
                  <a:schemeClr val="tx1"/>
                </a:solidFill>
                <a:latin typeface="+mj-lt"/>
                <a:ea typeface="+mj-ea"/>
                <a:cs typeface="+mj-cs"/>
              </a:rPr>
              <a:t>					</a:t>
            </a:r>
            <a:r>
              <a:rPr lang="en-US" sz="2400" u="sng" kern="1200" dirty="0">
                <a:solidFill>
                  <a:schemeClr val="tx1"/>
                </a:solidFill>
                <a:latin typeface="+mj-lt"/>
                <a:ea typeface="+mj-ea"/>
                <a:cs typeface="+mj-cs"/>
              </a:rPr>
              <a:t>ECIE 5010</a:t>
            </a:r>
          </a:p>
        </p:txBody>
      </p:sp>
      <p:sp>
        <p:nvSpPr>
          <p:cNvPr id="6" name="TextBox 5">
            <a:extLst>
              <a:ext uri="{FF2B5EF4-FFF2-40B4-BE49-F238E27FC236}">
                <a16:creationId xmlns:a16="http://schemas.microsoft.com/office/drawing/2014/main" id="{952F05FD-6694-9438-5C2D-10414FEA6D96}"/>
              </a:ext>
            </a:extLst>
          </p:cNvPr>
          <p:cNvSpPr txBox="1"/>
          <p:nvPr/>
        </p:nvSpPr>
        <p:spPr>
          <a:xfrm>
            <a:off x="638882" y="5543825"/>
            <a:ext cx="8834302" cy="617495"/>
          </a:xfrm>
          <a:prstGeom prst="rect">
            <a:avLst/>
          </a:prstGeom>
        </p:spPr>
        <p:txBody>
          <a:bodyPr vert="horz" lIns="91440" tIns="45720" rIns="91440" bIns="45720" rtlCol="0">
            <a:normAutofit/>
          </a:bodyPr>
          <a:lstStyle/>
          <a:p>
            <a:pPr>
              <a:lnSpc>
                <a:spcPct val="90000"/>
              </a:lnSpc>
              <a:spcBef>
                <a:spcPts val="1000"/>
              </a:spcBef>
              <a:spcAft>
                <a:spcPts val="600"/>
              </a:spcAft>
            </a:pPr>
            <a:r>
              <a:rPr lang="en-US" sz="2000" kern="1200" dirty="0">
                <a:solidFill>
                  <a:schemeClr val="tx1"/>
                </a:solidFill>
                <a:latin typeface="+mn-lt"/>
                <a:ea typeface="+mn-ea"/>
                <a:cs typeface="+mn-cs"/>
              </a:rPr>
              <a:t>By Sue Bowers-Roblin, Destiny Collard, Lily Meddings and Brogan Cole. </a:t>
            </a:r>
          </a:p>
        </p:txBody>
      </p:sp>
      <p:sp>
        <p:nvSpPr>
          <p:cNvPr id="2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C324BF5-90F7-57B0-3E46-4CDF8CA21F1A}"/>
              </a:ext>
            </a:extLst>
          </p:cNvPr>
          <p:cNvSpPr txBox="1"/>
          <p:nvPr/>
        </p:nvSpPr>
        <p:spPr>
          <a:xfrm>
            <a:off x="574874" y="2128881"/>
            <a:ext cx="11275749" cy="2050050"/>
          </a:xfrm>
          <a:prstGeom prst="rect">
            <a:avLst/>
          </a:prstGeom>
        </p:spPr>
        <p:txBody>
          <a:bodyPr vert="horz" lIns="91440" tIns="45720" rIns="91440" bIns="45720" rtlCol="0">
            <a:normAutofit/>
          </a:bodyPr>
          <a:lstStyle/>
          <a:p>
            <a:pPr algn="ctr">
              <a:lnSpc>
                <a:spcPct val="90000"/>
              </a:lnSpc>
              <a:spcBef>
                <a:spcPts val="1000"/>
              </a:spcBef>
            </a:pPr>
            <a:r>
              <a:rPr lang="en-US" sz="6000" dirty="0"/>
              <a:t>Training peers in the field of child protection. </a:t>
            </a:r>
          </a:p>
        </p:txBody>
      </p:sp>
    </p:spTree>
    <p:extLst>
      <p:ext uri="{BB962C8B-B14F-4D97-AF65-F5344CB8AC3E}">
        <p14:creationId xmlns:p14="http://schemas.microsoft.com/office/powerpoint/2010/main" val="18432210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D43B531B-BBF3-51ED-BEB1-38A4C1099C8A}"/>
              </a:ext>
            </a:extLst>
          </p:cNvPr>
          <p:cNvSpPr>
            <a:spLocks noGrp="1"/>
          </p:cNvSpPr>
          <p:nvPr>
            <p:ph type="title"/>
          </p:nvPr>
        </p:nvSpPr>
        <p:spPr>
          <a:xfrm>
            <a:off x="640080" y="325369"/>
            <a:ext cx="4368602" cy="1956841"/>
          </a:xfrm>
        </p:spPr>
        <p:txBody>
          <a:bodyPr anchor="b">
            <a:normAutofit/>
          </a:bodyPr>
          <a:lstStyle/>
          <a:p>
            <a:r>
              <a:rPr lang="en-GB" sz="4600"/>
              <a:t>Welcome to your E-Safety Training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5BEE684E-D27A-92F8-A4D1-4C175D448C49}"/>
              </a:ext>
            </a:extLst>
          </p:cNvPr>
          <p:cNvSpPr>
            <a:spLocks noGrp="1"/>
          </p:cNvSpPr>
          <p:nvPr>
            <p:ph idx="1"/>
          </p:nvPr>
        </p:nvSpPr>
        <p:spPr>
          <a:xfrm>
            <a:off x="640080" y="2872898"/>
            <a:ext cx="4581144" cy="3527901"/>
          </a:xfrm>
        </p:spPr>
        <p:txBody>
          <a:bodyPr>
            <a:normAutofit/>
          </a:bodyPr>
          <a:lstStyle/>
          <a:p>
            <a:r>
              <a:rPr lang="en-GB" sz="2000" dirty="0"/>
              <a:t>Safeguarding Children and Young People Online. </a:t>
            </a:r>
          </a:p>
          <a:p>
            <a:r>
              <a:rPr lang="en-GB" sz="2000" dirty="0"/>
              <a:t>Prior Knowledge</a:t>
            </a:r>
          </a:p>
          <a:p>
            <a:r>
              <a:rPr lang="en-GB" sz="2000" dirty="0"/>
              <a:t>Key Themes </a:t>
            </a:r>
          </a:p>
          <a:p>
            <a:r>
              <a:rPr lang="en-GB" sz="2000" dirty="0"/>
              <a:t>Online Issues </a:t>
            </a:r>
          </a:p>
          <a:p>
            <a:r>
              <a:rPr lang="en-GB" sz="2000" dirty="0"/>
              <a:t>What Schools do </a:t>
            </a:r>
          </a:p>
          <a:p>
            <a:r>
              <a:rPr lang="en-GB" sz="2000" dirty="0"/>
              <a:t>Who can Help </a:t>
            </a:r>
          </a:p>
          <a:p>
            <a:r>
              <a:rPr lang="en-GB" sz="2000" dirty="0"/>
              <a:t>Policy and Practice </a:t>
            </a:r>
          </a:p>
          <a:p>
            <a:r>
              <a:rPr lang="en-GB" sz="2000" dirty="0"/>
              <a:t>Links to Theory </a:t>
            </a:r>
          </a:p>
        </p:txBody>
      </p:sp>
      <p:pic>
        <p:nvPicPr>
          <p:cNvPr id="6" name="Picture 5">
            <a:extLst>
              <a:ext uri="{FF2B5EF4-FFF2-40B4-BE49-F238E27FC236}">
                <a16:creationId xmlns:a16="http://schemas.microsoft.com/office/drawing/2014/main" id="{06C2C1AD-79A7-2C25-D013-0091F4A6E9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133" r="1690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3849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E4F9D4CC-C2E8-4DD2-24A7-EE30C60E7E48}"/>
              </a:ext>
            </a:extLst>
          </p:cNvPr>
          <p:cNvSpPr>
            <a:spLocks noGrp="1"/>
          </p:cNvSpPr>
          <p:nvPr>
            <p:ph type="title"/>
          </p:nvPr>
        </p:nvSpPr>
        <p:spPr>
          <a:xfrm>
            <a:off x="638881" y="276974"/>
            <a:ext cx="10909640" cy="1368614"/>
          </a:xfrm>
        </p:spPr>
        <p:txBody>
          <a:bodyPr vert="horz" lIns="91440" tIns="45720" rIns="91440" bIns="45720" rtlCol="0" anchor="ctr">
            <a:normAutofit/>
          </a:bodyPr>
          <a:lstStyle/>
          <a:p>
            <a:pPr algn="ctr"/>
            <a:r>
              <a:rPr lang="en-US" sz="5400" u="sng" dirty="0"/>
              <a:t>Prior Knowledge</a:t>
            </a:r>
          </a:p>
        </p:txBody>
      </p:sp>
      <p:sp>
        <p:nvSpPr>
          <p:cNvPr id="6" name="Title 1">
            <a:extLst>
              <a:ext uri="{FF2B5EF4-FFF2-40B4-BE49-F238E27FC236}">
                <a16:creationId xmlns:a16="http://schemas.microsoft.com/office/drawing/2014/main" id="{2434C257-A54F-3CED-2E8D-3AB84E6DE401}"/>
              </a:ext>
            </a:extLst>
          </p:cNvPr>
          <p:cNvSpPr txBox="1">
            <a:spLocks/>
          </p:cNvSpPr>
          <p:nvPr/>
        </p:nvSpPr>
        <p:spPr>
          <a:xfrm>
            <a:off x="638881" y="2151188"/>
            <a:ext cx="10909643" cy="1350326"/>
          </a:xfrm>
          <a:prstGeom prst="rect">
            <a:avLst/>
          </a:prstGeom>
        </p:spPr>
        <p:txBody>
          <a:bodyPr vert="horz" lIns="91440" tIns="45720" rIns="91440" bIns="45720" rtlCol="0" anchor="ctr" anchorCtr="0">
            <a:noAutofit/>
          </a:bodyPr>
          <a:lstStyle>
            <a:lvl1pPr algn="l" defTabSz="914400" rtl="0" eaLnBrk="1" latinLnBrk="0" hangingPunct="1">
              <a:lnSpc>
                <a:spcPct val="100000"/>
              </a:lnSpc>
              <a:spcBef>
                <a:spcPct val="0"/>
              </a:spcBef>
              <a:buNone/>
              <a:defRPr sz="3200" kern="1200" cap="all" spc="30" baseline="0">
                <a:solidFill>
                  <a:schemeClr val="tx1"/>
                </a:solidFill>
                <a:latin typeface="+mj-lt"/>
                <a:ea typeface="+mj-ea"/>
                <a:cs typeface="+mj-cs"/>
              </a:defRPr>
            </a:lvl1pPr>
          </a:lstStyle>
          <a:p>
            <a:pPr algn="ctr">
              <a:lnSpc>
                <a:spcPct val="90000"/>
              </a:lnSpc>
              <a:spcBef>
                <a:spcPts val="1000"/>
              </a:spcBef>
            </a:pPr>
            <a:r>
              <a:rPr lang="en-US" b="1" cap="none" dirty="0">
                <a:solidFill>
                  <a:srgbClr val="00B0F0"/>
                </a:solidFill>
                <a:latin typeface="+mn-lt"/>
                <a:ea typeface="+mn-ea"/>
                <a:cs typeface="+mn-cs"/>
              </a:rPr>
              <a:t>What is E-safety?</a:t>
            </a:r>
            <a:br>
              <a:rPr lang="en-US" b="1" cap="none" dirty="0">
                <a:solidFill>
                  <a:srgbClr val="00B0F0"/>
                </a:solidFill>
                <a:latin typeface="+mn-lt"/>
                <a:ea typeface="+mn-ea"/>
                <a:cs typeface="+mn-cs"/>
              </a:rPr>
            </a:br>
            <a:br>
              <a:rPr lang="en-US" b="1" cap="none" dirty="0">
                <a:latin typeface="+mn-lt"/>
                <a:ea typeface="+mn-ea"/>
                <a:cs typeface="+mn-cs"/>
              </a:rPr>
            </a:br>
            <a:r>
              <a:rPr lang="en-US" b="1" cap="none" dirty="0">
                <a:solidFill>
                  <a:srgbClr val="7030A0"/>
                </a:solidFill>
                <a:latin typeface="+mn-lt"/>
                <a:ea typeface="+mn-ea"/>
                <a:cs typeface="+mn-cs"/>
              </a:rPr>
              <a:t>What do you consider this to be? </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1029">
            <a:extLst>
              <a:ext uri="{FF2B5EF4-FFF2-40B4-BE49-F238E27FC236}">
                <a16:creationId xmlns:a16="http://schemas.microsoft.com/office/drawing/2014/main" id="{A21EBE16-14C9-BF15-3234-314012EDC896}"/>
              </a:ext>
            </a:extLst>
          </p:cNvPr>
          <p:cNvSpPr txBox="1">
            <a:spLocks/>
          </p:cNvSpPr>
          <p:nvPr/>
        </p:nvSpPr>
        <p:spPr>
          <a:xfrm>
            <a:off x="476373" y="3501514"/>
            <a:ext cx="11395587" cy="2899286"/>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110000"/>
              </a:lnSpc>
              <a:spcBef>
                <a:spcPts val="500"/>
              </a:spcBef>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11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US" sz="2800" b="1" u="sng" dirty="0">
                <a:solidFill>
                  <a:srgbClr val="00CC00"/>
                </a:solidFill>
              </a:rPr>
              <a:t>Thoughts</a:t>
            </a:r>
          </a:p>
          <a:p>
            <a:pPr marL="342900" indent="-342900">
              <a:buFont typeface="Wingdings" panose="05000000000000000000" pitchFamily="2" charset="2"/>
              <a:buChar char="v"/>
            </a:pPr>
            <a:r>
              <a:rPr lang="en-US" sz="2200" dirty="0"/>
              <a:t>Do you know how to keep children and young people safe online? </a:t>
            </a:r>
          </a:p>
          <a:p>
            <a:pPr marL="342900" indent="-342900">
              <a:buFont typeface="Wingdings" panose="05000000000000000000" pitchFamily="2" charset="2"/>
              <a:buChar char="v"/>
            </a:pPr>
            <a:r>
              <a:rPr lang="en-US" sz="2200" dirty="0"/>
              <a:t>Do you know the signs to look for </a:t>
            </a:r>
          </a:p>
          <a:p>
            <a:pPr marL="342900" indent="-342900">
              <a:buFont typeface="Wingdings" panose="05000000000000000000" pitchFamily="2" charset="2"/>
              <a:buChar char="v"/>
            </a:pPr>
            <a:r>
              <a:rPr lang="en-US" sz="2200" dirty="0"/>
              <a:t>Have you ever been caught out when online? Please share if you are happy to do so.</a:t>
            </a:r>
          </a:p>
          <a:p>
            <a:pPr marL="342900" indent="-342900">
              <a:buFont typeface="Wingdings" panose="05000000000000000000" pitchFamily="2" charset="2"/>
              <a:buChar char="v"/>
            </a:pPr>
            <a:r>
              <a:rPr lang="en-US" sz="2200" dirty="0"/>
              <a:t>Do you know what to do if a child or young person is having problems online? </a:t>
            </a:r>
          </a:p>
          <a:p>
            <a:endParaRPr lang="en-US" dirty="0"/>
          </a:p>
          <a:p>
            <a:endParaRPr lang="en-US" dirty="0"/>
          </a:p>
        </p:txBody>
      </p:sp>
    </p:spTree>
    <p:extLst>
      <p:ext uri="{BB962C8B-B14F-4D97-AF65-F5344CB8AC3E}">
        <p14:creationId xmlns:p14="http://schemas.microsoft.com/office/powerpoint/2010/main" val="145022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7238D257-0C42-9C59-2980-A9434140A071}"/>
              </a:ext>
            </a:extLst>
          </p:cNvPr>
          <p:cNvSpPr>
            <a:spLocks noGrp="1"/>
          </p:cNvSpPr>
          <p:nvPr>
            <p:ph type="title"/>
          </p:nvPr>
        </p:nvSpPr>
        <p:spPr>
          <a:xfrm>
            <a:off x="638882" y="639193"/>
            <a:ext cx="3767748" cy="1587646"/>
          </a:xfrm>
        </p:spPr>
        <p:txBody>
          <a:bodyPr vert="horz" lIns="91440" tIns="45720" rIns="91440" bIns="45720" rtlCol="0" anchor="b" anchorCtr="0">
            <a:normAutofit fontScale="90000"/>
          </a:bodyPr>
          <a:lstStyle/>
          <a:p>
            <a:r>
              <a:rPr lang="en-US" sz="6600" kern="1200" dirty="0">
                <a:solidFill>
                  <a:schemeClr val="tx1"/>
                </a:solidFill>
                <a:latin typeface="+mj-lt"/>
                <a:ea typeface="+mj-ea"/>
                <a:cs typeface="+mj-cs"/>
              </a:rPr>
              <a:t>Key Themes </a:t>
            </a:r>
          </a:p>
        </p:txBody>
      </p:sp>
      <p:sp>
        <p:nvSpPr>
          <p:cNvPr id="6" name="Content Placeholder 3">
            <a:extLst>
              <a:ext uri="{FF2B5EF4-FFF2-40B4-BE49-F238E27FC236}">
                <a16:creationId xmlns:a16="http://schemas.microsoft.com/office/drawing/2014/main" id="{4FB6FD7A-D19C-660E-9ABC-067A720E3ACE}"/>
              </a:ext>
            </a:extLst>
          </p:cNvPr>
          <p:cNvSpPr txBox="1">
            <a:spLocks/>
          </p:cNvSpPr>
          <p:nvPr/>
        </p:nvSpPr>
        <p:spPr>
          <a:xfrm>
            <a:off x="6517532" y="1177842"/>
            <a:ext cx="5031190" cy="4515173"/>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000" kern="1200" dirty="0">
                <a:solidFill>
                  <a:schemeClr val="tx1"/>
                </a:solidFill>
                <a:latin typeface="+mn-lt"/>
                <a:ea typeface="+mn-ea"/>
                <a:cs typeface="+mn-cs"/>
              </a:rPr>
              <a:t>Types of issues children and young people can encounter when online. </a:t>
            </a:r>
          </a:p>
          <a:p>
            <a:pPr marL="0" indent="0">
              <a:buNone/>
            </a:pPr>
            <a:r>
              <a:rPr lang="en-US" sz="3000" kern="1200" dirty="0">
                <a:solidFill>
                  <a:srgbClr val="FF0000"/>
                </a:solidFill>
                <a:latin typeface="+mn-lt"/>
                <a:ea typeface="+mn-ea"/>
                <a:cs typeface="+mn-cs"/>
              </a:rPr>
              <a:t>Such as ?????</a:t>
            </a:r>
          </a:p>
          <a:p>
            <a:pPr marL="0" indent="0">
              <a:buNone/>
            </a:pPr>
            <a:endParaRPr lang="en-US" sz="3000" kern="1200" dirty="0">
              <a:solidFill>
                <a:schemeClr val="tx1"/>
              </a:solidFill>
              <a:latin typeface="+mn-lt"/>
              <a:ea typeface="+mn-ea"/>
              <a:cs typeface="+mn-cs"/>
            </a:endParaRPr>
          </a:p>
          <a:p>
            <a:pPr marL="0" indent="0">
              <a:buNone/>
            </a:pPr>
            <a:r>
              <a:rPr lang="en-US" sz="3000" kern="1200" dirty="0">
                <a:solidFill>
                  <a:schemeClr val="tx1"/>
                </a:solidFill>
                <a:latin typeface="+mn-lt"/>
                <a:ea typeface="+mn-ea"/>
                <a:cs typeface="+mn-cs"/>
              </a:rPr>
              <a:t>Help and support that is offered from agencies outside of schools. </a:t>
            </a:r>
          </a:p>
          <a:p>
            <a:pPr marL="0" indent="0">
              <a:buNone/>
            </a:pPr>
            <a:endParaRPr lang="en-US" sz="3000" kern="1200" dirty="0">
              <a:solidFill>
                <a:schemeClr val="tx1"/>
              </a:solidFill>
              <a:latin typeface="+mn-lt"/>
              <a:ea typeface="+mn-ea"/>
              <a:cs typeface="+mn-cs"/>
            </a:endParaRPr>
          </a:p>
          <a:p>
            <a:pPr marL="0" indent="0">
              <a:buNone/>
            </a:pPr>
            <a:r>
              <a:rPr lang="en-US" sz="3000" kern="1200" dirty="0">
                <a:solidFill>
                  <a:schemeClr val="tx1"/>
                </a:solidFill>
                <a:latin typeface="+mn-lt"/>
                <a:ea typeface="+mn-ea"/>
                <a:cs typeface="+mn-cs"/>
              </a:rPr>
              <a:t>Policy and Practices that are in place in Schools. </a:t>
            </a:r>
          </a:p>
          <a:p>
            <a:pPr marL="0" indent="0">
              <a:buNone/>
            </a:pPr>
            <a:endParaRPr lang="en-US" sz="800" kern="1200" dirty="0">
              <a:solidFill>
                <a:schemeClr val="tx1"/>
              </a:solidFill>
              <a:latin typeface="+mn-lt"/>
              <a:ea typeface="+mn-ea"/>
              <a:cs typeface="+mn-cs"/>
            </a:endParaRP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2">
            <a:extLst>
              <a:ext uri="{FF2B5EF4-FFF2-40B4-BE49-F238E27FC236}">
                <a16:creationId xmlns:a16="http://schemas.microsoft.com/office/drawing/2014/main" id="{505CC464-7BBB-74C3-0FBE-ED8D83F099E9}"/>
              </a:ext>
            </a:extLst>
          </p:cNvPr>
          <p:cNvSpPr txBox="1">
            <a:spLocks/>
          </p:cNvSpPr>
          <p:nvPr/>
        </p:nvSpPr>
        <p:spPr>
          <a:xfrm>
            <a:off x="389619" y="4631162"/>
            <a:ext cx="4818334" cy="145962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200" kern="1200" dirty="0">
                <a:solidFill>
                  <a:schemeClr val="tx1"/>
                </a:solidFill>
                <a:latin typeface="+mn-lt"/>
                <a:ea typeface="+mn-ea"/>
                <a:cs typeface="+mn-cs"/>
              </a:rPr>
              <a:t>What will be discussed with you today? </a:t>
            </a:r>
          </a:p>
        </p:txBody>
      </p:sp>
    </p:spTree>
    <p:extLst>
      <p:ext uri="{BB962C8B-B14F-4D97-AF65-F5344CB8AC3E}">
        <p14:creationId xmlns:p14="http://schemas.microsoft.com/office/powerpoint/2010/main" val="1251754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F6B10-AA6E-025C-937C-FD872264E018}"/>
              </a:ext>
            </a:extLst>
          </p:cNvPr>
          <p:cNvSpPr>
            <a:spLocks noGrp="1"/>
          </p:cNvSpPr>
          <p:nvPr>
            <p:ph type="title"/>
          </p:nvPr>
        </p:nvSpPr>
        <p:spPr>
          <a:xfrm>
            <a:off x="4654296" y="329184"/>
            <a:ext cx="6894576" cy="1783080"/>
          </a:xfrm>
        </p:spPr>
        <p:txBody>
          <a:bodyPr vert="horz" lIns="91440" tIns="45720" rIns="91440" bIns="45720" rtlCol="0" anchor="b">
            <a:normAutofit/>
          </a:bodyPr>
          <a:lstStyle/>
          <a:p>
            <a:r>
              <a:rPr lang="en-US" sz="5400" dirty="0"/>
              <a:t>Fact checker</a:t>
            </a:r>
          </a:p>
        </p:txBody>
      </p:sp>
      <p:pic>
        <p:nvPicPr>
          <p:cNvPr id="7" name="Picture 6" descr="Wood human figure">
            <a:extLst>
              <a:ext uri="{FF2B5EF4-FFF2-40B4-BE49-F238E27FC236}">
                <a16:creationId xmlns:a16="http://schemas.microsoft.com/office/drawing/2014/main" id="{E7E329C8-F099-50B2-0303-96B6E9E384BF}"/>
              </a:ext>
            </a:extLst>
          </p:cNvPr>
          <p:cNvPicPr>
            <a:picLocks noChangeAspect="1"/>
          </p:cNvPicPr>
          <p:nvPr/>
        </p:nvPicPr>
        <p:blipFill>
          <a:blip r:embed="rId2">
            <a:extLst>
              <a:ext uri="{28A0092B-C50C-407E-A947-70E740481C1C}">
                <a14:useLocalDpi xmlns:a14="http://schemas.microsoft.com/office/drawing/2010/main" val="0"/>
              </a:ext>
            </a:extLst>
          </a:blip>
          <a:srcRect l="4908" r="55647" b="-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5"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6321EB56-1921-810E-8827-A3DFFD558771}"/>
              </a:ext>
            </a:extLst>
          </p:cNvPr>
          <p:cNvSpPr>
            <a:spLocks noGrp="1"/>
          </p:cNvSpPr>
          <p:nvPr>
            <p:ph type="body" sz="half" idx="2"/>
          </p:nvPr>
        </p:nvSpPr>
        <p:spPr>
          <a:xfrm>
            <a:off x="4654296" y="2706624"/>
            <a:ext cx="6894576" cy="3483864"/>
          </a:xfrm>
        </p:spPr>
        <p:txBody>
          <a:bodyPr vert="horz" lIns="91440" tIns="45720" rIns="91440" bIns="45720" rtlCol="0">
            <a:normAutofit/>
          </a:bodyPr>
          <a:lstStyle/>
          <a:p>
            <a:pPr indent="-228600">
              <a:buFont typeface="Arial" panose="020B0604020202020204" pitchFamily="34" charset="0"/>
              <a:buChar char="•"/>
            </a:pPr>
            <a:r>
              <a:rPr lang="en-US" sz="2000" dirty="0"/>
              <a:t>Did you know that 4 in 10 children/young people have been bullied either online or offline?  With 84% online and 61% face-to-face (Anti-Bullying Alliance, 2026).  </a:t>
            </a:r>
          </a:p>
          <a:p>
            <a:pPr indent="-228600">
              <a:buFont typeface="Arial" panose="020B0604020202020204" pitchFamily="34" charset="0"/>
              <a:buChar char="•"/>
            </a:pPr>
            <a:r>
              <a:rPr lang="en-US" sz="2000" dirty="0"/>
              <a:t>According to the NSPCC, online grooming crimes against children have risen significantly during 2023 – 2024, occurring on Snapshot (NSPCC, 2024). </a:t>
            </a:r>
          </a:p>
          <a:p>
            <a:pPr indent="-228600">
              <a:buFont typeface="Arial" panose="020B0604020202020204" pitchFamily="34" charset="0"/>
              <a:buChar char="•"/>
            </a:pPr>
            <a:endParaRPr lang="en-US" sz="2200" dirty="0"/>
          </a:p>
          <a:p>
            <a:pPr indent="-228600">
              <a:buFont typeface="Arial" panose="020B0604020202020204" pitchFamily="34" charset="0"/>
              <a:buChar char="•"/>
            </a:pPr>
            <a:endParaRPr lang="en-US" sz="2200" dirty="0"/>
          </a:p>
        </p:txBody>
      </p:sp>
    </p:spTree>
    <p:extLst>
      <p:ext uri="{BB962C8B-B14F-4D97-AF65-F5344CB8AC3E}">
        <p14:creationId xmlns:p14="http://schemas.microsoft.com/office/powerpoint/2010/main" val="3973628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9B36D43-8D6B-FABC-E290-2F0EF41FBF82}"/>
              </a:ext>
            </a:extLst>
          </p:cNvPr>
          <p:cNvSpPr>
            <a:spLocks noGrp="1"/>
          </p:cNvSpPr>
          <p:nvPr>
            <p:ph type="title"/>
          </p:nvPr>
        </p:nvSpPr>
        <p:spPr>
          <a:xfrm>
            <a:off x="715383" y="768350"/>
            <a:ext cx="7202932" cy="580103"/>
          </a:xfrm>
        </p:spPr>
        <p:txBody>
          <a:bodyPr>
            <a:noAutofit/>
          </a:bodyPr>
          <a:lstStyle/>
          <a:p>
            <a:r>
              <a:rPr lang="en-GB" sz="3600" u="sng" cap="none" dirty="0">
                <a:latin typeface="Constantia" panose="02030602050306030303" pitchFamily="18" charset="0"/>
              </a:rPr>
              <a:t>References – Sue Bowers-Roblin</a:t>
            </a:r>
            <a:endParaRPr lang="en-GB" sz="3600" u="sng" dirty="0">
              <a:latin typeface="Constantia" panose="02030602050306030303" pitchFamily="18" charset="0"/>
            </a:endParaRPr>
          </a:p>
        </p:txBody>
      </p:sp>
      <p:sp>
        <p:nvSpPr>
          <p:cNvPr id="5" name="Text Placeholder 2">
            <a:extLst>
              <a:ext uri="{FF2B5EF4-FFF2-40B4-BE49-F238E27FC236}">
                <a16:creationId xmlns:a16="http://schemas.microsoft.com/office/drawing/2014/main" id="{341EAF5D-6EB7-330F-31C7-1196EEE50008}"/>
              </a:ext>
            </a:extLst>
          </p:cNvPr>
          <p:cNvSpPr txBox="1">
            <a:spLocks/>
          </p:cNvSpPr>
          <p:nvPr/>
        </p:nvSpPr>
        <p:spPr>
          <a:xfrm>
            <a:off x="715383" y="1465007"/>
            <a:ext cx="10632067" cy="46246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200" dirty="0">
                <a:latin typeface="Adobe Arabic" panose="02040503050201020203" pitchFamily="18" charset="-78"/>
                <a:cs typeface="Adobe Arabic" panose="02040503050201020203" pitchFamily="18" charset="-78"/>
              </a:rPr>
              <a:t>Anti-Bullying Alliance, 2026. Prevalence of online bullying.  Available at: https://anti-bullyingalliance.org.uk/tools-information/all-about-bullying/prevalence-and-impact-bullying/prevalence-online-bullying#:~:text=There%20are%20many%20studies%20on%20online%20bullying%2C,%22traditional%22%20face%20to%20face%20bullying%20and%20cyberbullying (Accessed 2</a:t>
            </a:r>
            <a:r>
              <a:rPr lang="en-GB" sz="1200" baseline="30000" dirty="0">
                <a:latin typeface="Adobe Arabic" panose="02040503050201020203" pitchFamily="18" charset="-78"/>
                <a:cs typeface="Adobe Arabic" panose="02040503050201020203" pitchFamily="18" charset="-78"/>
              </a:rPr>
              <a:t>nd</a:t>
            </a:r>
            <a:r>
              <a:rPr lang="en-GB" sz="1200" dirty="0">
                <a:latin typeface="Adobe Arabic" panose="02040503050201020203" pitchFamily="18" charset="-78"/>
                <a:cs typeface="Adobe Arabic" panose="02040503050201020203" pitchFamily="18" charset="-78"/>
              </a:rPr>
              <a:t> April 2026).  </a:t>
            </a:r>
          </a:p>
          <a:p>
            <a:endParaRPr lang="en-GB" sz="1200" dirty="0">
              <a:latin typeface="Adobe Arabic" panose="02040503050201020203" pitchFamily="18" charset="-78"/>
              <a:cs typeface="Adobe Arabic" panose="02040503050201020203" pitchFamily="18" charset="-78"/>
            </a:endParaRPr>
          </a:p>
          <a:p>
            <a:endParaRPr lang="en-GB" sz="1200" dirty="0">
              <a:latin typeface="Adobe Arabic" panose="02040503050201020203" pitchFamily="18" charset="-78"/>
              <a:cs typeface="Adobe Arabic" panose="02040503050201020203" pitchFamily="18" charset="-78"/>
            </a:endParaRPr>
          </a:p>
          <a:p>
            <a:endParaRPr lang="en-GB" sz="1200" dirty="0">
              <a:latin typeface="Adobe Arabic" panose="02040503050201020203" pitchFamily="18" charset="-78"/>
              <a:cs typeface="Adobe Arabic" panose="02040503050201020203" pitchFamily="18" charset="-78"/>
            </a:endParaRPr>
          </a:p>
          <a:p>
            <a:endParaRPr lang="en-GB" sz="1200" dirty="0">
              <a:latin typeface="Adobe Arabic" panose="02040503050201020203" pitchFamily="18" charset="-78"/>
              <a:cs typeface="Adobe Arabic" panose="02040503050201020203" pitchFamily="18" charset="-78"/>
            </a:endParaRPr>
          </a:p>
          <a:p>
            <a:r>
              <a:rPr lang="en-GB" sz="1200" dirty="0">
                <a:latin typeface="Adobe Arabic" panose="02040503050201020203" pitchFamily="18" charset="-78"/>
                <a:cs typeface="Adobe Arabic" panose="02040503050201020203" pitchFamily="18" charset="-78"/>
              </a:rPr>
              <a:t>NSPCC, 2024. </a:t>
            </a:r>
            <a:r>
              <a:rPr lang="en-US" sz="1200" dirty="0"/>
              <a:t> </a:t>
            </a:r>
            <a:r>
              <a:rPr lang="en-US" sz="1200" dirty="0">
                <a:latin typeface="Adobe Arabic" panose="02040503050201020203" pitchFamily="18" charset="-78"/>
                <a:cs typeface="Adobe Arabic" panose="02040503050201020203" pitchFamily="18" charset="-78"/>
              </a:rPr>
              <a:t>Online grooming crimes against children increase by 89% in six years.  Available at </a:t>
            </a:r>
            <a:r>
              <a:rPr lang="en-US" sz="1200" dirty="0">
                <a:latin typeface="Adobe Arabic" panose="02040503050201020203" pitchFamily="18" charset="-78"/>
                <a:cs typeface="Adobe Arabic" panose="02040503050201020203" pitchFamily="18" charset="-78"/>
                <a:hlinkClick r:id="rId2"/>
              </a:rPr>
              <a:t>https://www.nspcc.org.uk/about-us/news-opinion/2024/online-grooming-crimes-increase/</a:t>
            </a:r>
            <a:r>
              <a:rPr lang="en-US" sz="1200" dirty="0">
                <a:latin typeface="Adobe Arabic" panose="02040503050201020203" pitchFamily="18" charset="-78"/>
                <a:cs typeface="Adobe Arabic" panose="02040503050201020203" pitchFamily="18" charset="-78"/>
              </a:rPr>
              <a:t> (Accessed 12</a:t>
            </a:r>
            <a:r>
              <a:rPr lang="en-US" sz="1200" baseline="30000" dirty="0">
                <a:latin typeface="Adobe Arabic" panose="02040503050201020203" pitchFamily="18" charset="-78"/>
                <a:cs typeface="Adobe Arabic" panose="02040503050201020203" pitchFamily="18" charset="-78"/>
              </a:rPr>
              <a:t>th</a:t>
            </a:r>
            <a:r>
              <a:rPr lang="en-US" sz="1200" dirty="0">
                <a:latin typeface="Adobe Arabic" panose="02040503050201020203" pitchFamily="18" charset="-78"/>
                <a:cs typeface="Adobe Arabic" panose="02040503050201020203" pitchFamily="18" charset="-78"/>
              </a:rPr>
              <a:t> April 2026). </a:t>
            </a:r>
          </a:p>
          <a:p>
            <a:endParaRPr lang="en-GB" sz="1200" dirty="0">
              <a:latin typeface="Adobe Arabic" panose="02040503050201020203" pitchFamily="18" charset="-78"/>
              <a:cs typeface="Adobe Arabic" panose="02040503050201020203" pitchFamily="18" charset="-78"/>
            </a:endParaRPr>
          </a:p>
          <a:p>
            <a:endParaRPr lang="en-GB" sz="1200" dirty="0">
              <a:latin typeface="Adobe Arabic" panose="02040503050201020203" pitchFamily="18" charset="-78"/>
              <a:cs typeface="Adobe Arabic" panose="02040503050201020203" pitchFamily="18" charset="-78"/>
            </a:endParaRPr>
          </a:p>
          <a:p>
            <a:endParaRPr lang="en-GB" sz="1200" dirty="0">
              <a:latin typeface="Adobe Arabic" panose="02040503050201020203" pitchFamily="18" charset="-78"/>
              <a:cs typeface="Adobe Arabic" panose="02040503050201020203" pitchFamily="18" charset="-78"/>
            </a:endParaRPr>
          </a:p>
          <a:p>
            <a:endParaRPr lang="en-GB" sz="1200"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676608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E9BD9B-43C5-E7E8-ACF6-A0E5D6541725}"/>
              </a:ext>
            </a:extLst>
          </p:cNvPr>
          <p:cNvSpPr txBox="1"/>
          <p:nvPr/>
        </p:nvSpPr>
        <p:spPr>
          <a:xfrm>
            <a:off x="10606711" y="6492221"/>
            <a:ext cx="23421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Lcom</a:t>
            </a:r>
            <a:r>
              <a:rPr lang="en-GB" dirty="0"/>
              <a:t>, 2024)</a:t>
            </a:r>
          </a:p>
        </p:txBody>
      </p:sp>
      <p:sp>
        <p:nvSpPr>
          <p:cNvPr id="11" name="Title 10">
            <a:extLst>
              <a:ext uri="{FF2B5EF4-FFF2-40B4-BE49-F238E27FC236}">
                <a16:creationId xmlns:a16="http://schemas.microsoft.com/office/drawing/2014/main" id="{166EF569-4053-A01B-3BF7-FDF9AE4BF2EC}"/>
              </a:ext>
            </a:extLst>
          </p:cNvPr>
          <p:cNvSpPr>
            <a:spLocks noGrp="1"/>
          </p:cNvSpPr>
          <p:nvPr>
            <p:ph type="title"/>
          </p:nvPr>
        </p:nvSpPr>
        <p:spPr>
          <a:xfrm>
            <a:off x="3132" y="-240300"/>
            <a:ext cx="10515600" cy="1325563"/>
          </a:xfrm>
        </p:spPr>
        <p:txBody>
          <a:bodyPr/>
          <a:lstStyle/>
          <a:p>
            <a:r>
              <a:rPr lang="en-GB" sz="3600" dirty="0"/>
              <a:t>Problemau </a:t>
            </a:r>
            <a:r>
              <a:rPr lang="en-GB" sz="3600" dirty="0" err="1"/>
              <a:t>ar</a:t>
            </a:r>
            <a:r>
              <a:rPr lang="en-GB" sz="3600" dirty="0"/>
              <a:t> </a:t>
            </a:r>
            <a:r>
              <a:rPr lang="en-GB" sz="3600" dirty="0" err="1"/>
              <a:t>lein</a:t>
            </a:r>
            <a:r>
              <a:rPr lang="en-GB" sz="3600" dirty="0"/>
              <a:t> : 1) </a:t>
            </a:r>
            <a:r>
              <a:rPr lang="en-GB" sz="3600" u="sng" dirty="0" err="1"/>
              <a:t>Seibir</a:t>
            </a:r>
            <a:r>
              <a:rPr lang="en-GB" sz="3600" u="sng" dirty="0"/>
              <a:t> </a:t>
            </a:r>
            <a:r>
              <a:rPr lang="en-GB" sz="3600" u="sng" dirty="0" err="1"/>
              <a:t>bwlio</a:t>
            </a:r>
            <a:endParaRPr lang="en-GB" sz="3600" u="sng" dirty="0"/>
          </a:p>
        </p:txBody>
      </p:sp>
      <p:cxnSp>
        <p:nvCxnSpPr>
          <p:cNvPr id="7" name="Straight Arrow Connector 6">
            <a:extLst>
              <a:ext uri="{FF2B5EF4-FFF2-40B4-BE49-F238E27FC236}">
                <a16:creationId xmlns:a16="http://schemas.microsoft.com/office/drawing/2014/main" id="{8BAF3D4F-A39A-5EF8-B8D0-E3DAC7D19A5D}"/>
              </a:ext>
            </a:extLst>
          </p:cNvPr>
          <p:cNvCxnSpPr/>
          <p:nvPr/>
        </p:nvCxnSpPr>
        <p:spPr>
          <a:xfrm>
            <a:off x="7473762" y="4259544"/>
            <a:ext cx="1458493" cy="744032"/>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BF903337-F56C-DC15-EEC0-67E612DF706F}"/>
              </a:ext>
            </a:extLst>
          </p:cNvPr>
          <p:cNvCxnSpPr>
            <a:cxnSpLocks/>
          </p:cNvCxnSpPr>
          <p:nvPr/>
        </p:nvCxnSpPr>
        <p:spPr>
          <a:xfrm flipV="1">
            <a:off x="7403802" y="1806727"/>
            <a:ext cx="1522496" cy="641794"/>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789D7045-51F9-0F7B-272E-20173CF903AC}"/>
              </a:ext>
            </a:extLst>
          </p:cNvPr>
          <p:cNvCxnSpPr>
            <a:cxnSpLocks/>
          </p:cNvCxnSpPr>
          <p:nvPr/>
        </p:nvCxnSpPr>
        <p:spPr>
          <a:xfrm>
            <a:off x="3068042" y="1758005"/>
            <a:ext cx="1697550" cy="676259"/>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0279389A-978E-EA18-F171-0B00FDB580CE}"/>
              </a:ext>
            </a:extLst>
          </p:cNvPr>
          <p:cNvCxnSpPr>
            <a:cxnSpLocks/>
          </p:cNvCxnSpPr>
          <p:nvPr/>
        </p:nvCxnSpPr>
        <p:spPr>
          <a:xfrm flipH="1">
            <a:off x="3475684" y="4257647"/>
            <a:ext cx="1218741" cy="755704"/>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7B723492-78C0-BEE7-C2D0-36C9DC0D5B7A}"/>
              </a:ext>
            </a:extLst>
          </p:cNvPr>
          <p:cNvSpPr txBox="1"/>
          <p:nvPr/>
        </p:nvSpPr>
        <p:spPr>
          <a:xfrm>
            <a:off x="8946503" y="743748"/>
            <a:ext cx="265099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ea typeface="+mn-lt"/>
                <a:cs typeface="+mn-lt"/>
              </a:rPr>
              <a:t>Ymddygiad</a:t>
            </a:r>
            <a:r>
              <a:rPr lang="en-GB" sz="2400" dirty="0">
                <a:ea typeface="+mn-lt"/>
                <a:cs typeface="+mn-lt"/>
              </a:rPr>
              <a:t> </a:t>
            </a:r>
            <a:r>
              <a:rPr lang="en-GB" sz="2400" dirty="0" err="1">
                <a:ea typeface="+mn-lt"/>
                <a:cs typeface="+mn-lt"/>
              </a:rPr>
              <a:t>niweidiol</a:t>
            </a:r>
            <a:r>
              <a:rPr lang="en-GB" sz="2400" dirty="0">
                <a:ea typeface="+mn-lt"/>
                <a:cs typeface="+mn-lt"/>
              </a:rPr>
              <a:t> a </a:t>
            </a:r>
            <a:r>
              <a:rPr lang="en-GB" sz="2400" dirty="0" err="1">
                <a:ea typeface="+mn-lt"/>
                <a:cs typeface="+mn-lt"/>
              </a:rPr>
              <a:t>adroddwyd</a:t>
            </a:r>
            <a:r>
              <a:rPr lang="en-GB" sz="2400" dirty="0">
                <a:ea typeface="+mn-lt"/>
                <a:cs typeface="+mn-lt"/>
              </a:rPr>
              <a:t> </a:t>
            </a:r>
            <a:r>
              <a:rPr lang="en-GB" sz="2400" dirty="0" err="1">
                <a:ea typeface="+mn-lt"/>
                <a:cs typeface="+mn-lt"/>
              </a:rPr>
              <a:t>dro</a:t>
            </a:r>
            <a:r>
              <a:rPr lang="en-GB" sz="2400" dirty="0">
                <a:ea typeface="+mn-lt"/>
                <a:cs typeface="+mn-lt"/>
              </a:rPr>
              <a:t> </a:t>
            </a:r>
            <a:r>
              <a:rPr lang="en-GB" sz="2400" dirty="0" err="1">
                <a:ea typeface="+mn-lt"/>
                <a:cs typeface="+mn-lt"/>
              </a:rPr>
              <a:t>ar</a:t>
            </a:r>
            <a:r>
              <a:rPr lang="en-GB" sz="2400" dirty="0">
                <a:ea typeface="+mn-lt"/>
                <a:cs typeface="+mn-lt"/>
              </a:rPr>
              <a:t> </a:t>
            </a:r>
            <a:r>
              <a:rPr lang="en-GB" sz="2400" dirty="0" err="1">
                <a:ea typeface="+mn-lt"/>
                <a:cs typeface="+mn-lt"/>
              </a:rPr>
              <a:t>ôl</a:t>
            </a:r>
            <a:r>
              <a:rPr lang="en-GB" sz="2400" dirty="0">
                <a:ea typeface="+mn-lt"/>
                <a:cs typeface="+mn-lt"/>
              </a:rPr>
              <a:t> </a:t>
            </a:r>
            <a:r>
              <a:rPr lang="en-GB" sz="2400" dirty="0" err="1">
                <a:ea typeface="+mn-lt"/>
                <a:cs typeface="+mn-lt"/>
              </a:rPr>
              <a:t>tro</a:t>
            </a:r>
            <a:endParaRPr lang="en-US" sz="2400" dirty="0" err="1"/>
          </a:p>
        </p:txBody>
      </p:sp>
      <p:sp>
        <p:nvSpPr>
          <p:cNvPr id="13" name="TextBox 12">
            <a:extLst>
              <a:ext uri="{FF2B5EF4-FFF2-40B4-BE49-F238E27FC236}">
                <a16:creationId xmlns:a16="http://schemas.microsoft.com/office/drawing/2014/main" id="{1FE37770-1E88-2A07-3560-077E1F928663}"/>
              </a:ext>
            </a:extLst>
          </p:cNvPr>
          <p:cNvSpPr txBox="1"/>
          <p:nvPr/>
        </p:nvSpPr>
        <p:spPr>
          <a:xfrm>
            <a:off x="1503286" y="1397578"/>
            <a:ext cx="24064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t>Aflonyddu</a:t>
            </a:r>
            <a:endParaRPr lang="en-GB" sz="2400"/>
          </a:p>
        </p:txBody>
      </p:sp>
      <p:sp>
        <p:nvSpPr>
          <p:cNvPr id="14" name="TextBox 13">
            <a:extLst>
              <a:ext uri="{FF2B5EF4-FFF2-40B4-BE49-F238E27FC236}">
                <a16:creationId xmlns:a16="http://schemas.microsoft.com/office/drawing/2014/main" id="{ACDFE98F-0FB8-0455-EEFA-7210FD35DC81}"/>
              </a:ext>
            </a:extLst>
          </p:cNvPr>
          <p:cNvSpPr txBox="1"/>
          <p:nvPr/>
        </p:nvSpPr>
        <p:spPr>
          <a:xfrm>
            <a:off x="1850789" y="4883812"/>
            <a:ext cx="205902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err="1"/>
              <a:t>Bygyth</a:t>
            </a:r>
            <a:r>
              <a:rPr lang="en-GB" sz="2400" dirty="0"/>
              <a:t>ion</a:t>
            </a:r>
          </a:p>
        </p:txBody>
      </p:sp>
      <p:sp>
        <p:nvSpPr>
          <p:cNvPr id="15" name="TextBox 14">
            <a:extLst>
              <a:ext uri="{FF2B5EF4-FFF2-40B4-BE49-F238E27FC236}">
                <a16:creationId xmlns:a16="http://schemas.microsoft.com/office/drawing/2014/main" id="{B1324281-6CE4-BB9C-8330-9F5A508A83D8}"/>
              </a:ext>
            </a:extLst>
          </p:cNvPr>
          <p:cNvSpPr txBox="1"/>
          <p:nvPr/>
        </p:nvSpPr>
        <p:spPr>
          <a:xfrm>
            <a:off x="8955889" y="4881937"/>
            <a:ext cx="24064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err="1"/>
              <a:t>Lledaenu</a:t>
            </a:r>
            <a:r>
              <a:rPr lang="en-GB" sz="2400" dirty="0"/>
              <a:t> </a:t>
            </a:r>
            <a:r>
              <a:rPr lang="en-GB" sz="2400" dirty="0" err="1"/>
              <a:t>sÏon</a:t>
            </a:r>
            <a:endParaRPr lang="en-GB" sz="2400" dirty="0"/>
          </a:p>
        </p:txBody>
      </p:sp>
      <p:pic>
        <p:nvPicPr>
          <p:cNvPr id="2" name="Picture 1" descr="Seibir bwlio">
            <a:extLst>
              <a:ext uri="{FF2B5EF4-FFF2-40B4-BE49-F238E27FC236}">
                <a16:creationId xmlns:a16="http://schemas.microsoft.com/office/drawing/2014/main" id="{583DAA6A-4C59-683B-CEFC-422AD113850F}"/>
              </a:ext>
            </a:extLst>
          </p:cNvPr>
          <p:cNvPicPr>
            <a:picLocks noChangeAspect="1"/>
          </p:cNvPicPr>
          <p:nvPr/>
        </p:nvPicPr>
        <p:blipFill>
          <a:blip r:embed="rId2"/>
          <a:stretch>
            <a:fillRect/>
          </a:stretch>
        </p:blipFill>
        <p:spPr>
          <a:xfrm>
            <a:off x="4572000" y="2354402"/>
            <a:ext cx="3060096" cy="1991955"/>
          </a:xfrm>
          <a:prstGeom prst="rect">
            <a:avLst/>
          </a:prstGeom>
        </p:spPr>
      </p:pic>
      <p:sp>
        <p:nvSpPr>
          <p:cNvPr id="5" name="TextBox 4">
            <a:extLst>
              <a:ext uri="{FF2B5EF4-FFF2-40B4-BE49-F238E27FC236}">
                <a16:creationId xmlns:a16="http://schemas.microsoft.com/office/drawing/2014/main" id="{34D257F9-F791-1792-E8E5-07E8B7D2DF62}"/>
              </a:ext>
            </a:extLst>
          </p:cNvPr>
          <p:cNvSpPr txBox="1"/>
          <p:nvPr/>
        </p:nvSpPr>
        <p:spPr>
          <a:xfrm>
            <a:off x="5258998" y="4276417"/>
            <a:ext cx="25085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(Top10, 2026)</a:t>
            </a:r>
          </a:p>
        </p:txBody>
      </p:sp>
    </p:spTree>
    <p:extLst>
      <p:ext uri="{BB962C8B-B14F-4D97-AF65-F5344CB8AC3E}">
        <p14:creationId xmlns:p14="http://schemas.microsoft.com/office/powerpoint/2010/main" val="3829327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FD81A-A153-CF95-BF95-8085698EFB14}"/>
              </a:ext>
            </a:extLst>
          </p:cNvPr>
          <p:cNvSpPr>
            <a:spLocks noGrp="1"/>
          </p:cNvSpPr>
          <p:nvPr>
            <p:ph type="title"/>
          </p:nvPr>
        </p:nvSpPr>
        <p:spPr>
          <a:xfrm>
            <a:off x="4119" y="-252713"/>
            <a:ext cx="3657601" cy="1325563"/>
          </a:xfrm>
        </p:spPr>
        <p:txBody>
          <a:bodyPr/>
          <a:lstStyle/>
          <a:p>
            <a:r>
              <a:rPr lang="en-GB" dirty="0"/>
              <a:t>2) </a:t>
            </a:r>
            <a:r>
              <a:rPr lang="en-GB" u="sng" dirty="0"/>
              <a:t>Arian </a:t>
            </a:r>
            <a:r>
              <a:rPr lang="en-GB" u="sng" dirty="0" err="1"/>
              <a:t>bygwth</a:t>
            </a:r>
            <a:endParaRPr lang="en-GB" u="sng"/>
          </a:p>
        </p:txBody>
      </p:sp>
      <p:sp>
        <p:nvSpPr>
          <p:cNvPr id="4" name="TextBox 3">
            <a:extLst>
              <a:ext uri="{FF2B5EF4-FFF2-40B4-BE49-F238E27FC236}">
                <a16:creationId xmlns:a16="http://schemas.microsoft.com/office/drawing/2014/main" id="{113E198F-AD62-9DD6-452A-17D6AFC57EDC}"/>
              </a:ext>
            </a:extLst>
          </p:cNvPr>
          <p:cNvSpPr txBox="1"/>
          <p:nvPr/>
        </p:nvSpPr>
        <p:spPr>
          <a:xfrm>
            <a:off x="144162" y="1070919"/>
            <a:ext cx="602411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Roboto"/>
                <a:ea typeface="Roboto"/>
                <a:cs typeface="Roboto"/>
              </a:rPr>
              <a:t>Beth </a:t>
            </a:r>
            <a:r>
              <a:rPr lang="en-US" b="1" dirty="0" err="1">
                <a:latin typeface="Roboto"/>
                <a:ea typeface="Roboto"/>
                <a:cs typeface="Roboto"/>
              </a:rPr>
              <a:t>yw</a:t>
            </a:r>
            <a:r>
              <a:rPr lang="en-US" b="1" dirty="0">
                <a:latin typeface="Roboto"/>
                <a:ea typeface="Roboto"/>
                <a:cs typeface="Roboto"/>
              </a:rPr>
              <a:t> </a:t>
            </a:r>
            <a:r>
              <a:rPr lang="en-US" b="1" dirty="0" err="1">
                <a:latin typeface="Roboto"/>
                <a:ea typeface="Roboto"/>
                <a:cs typeface="Roboto"/>
              </a:rPr>
              <a:t>arian</a:t>
            </a:r>
            <a:r>
              <a:rPr lang="en-US" b="1" dirty="0">
                <a:latin typeface="Roboto"/>
                <a:ea typeface="Roboto"/>
                <a:cs typeface="Roboto"/>
              </a:rPr>
              <a:t> </a:t>
            </a:r>
            <a:r>
              <a:rPr lang="en-US" b="1" dirty="0" err="1">
                <a:latin typeface="Roboto"/>
                <a:ea typeface="Roboto"/>
                <a:cs typeface="Roboto"/>
              </a:rPr>
              <a:t>bygwth</a:t>
            </a:r>
            <a:r>
              <a:rPr lang="en-US" b="1" dirty="0">
                <a:latin typeface="Roboto"/>
                <a:ea typeface="Roboto"/>
                <a:cs typeface="Roboto"/>
              </a:rPr>
              <a:t>?</a:t>
            </a:r>
          </a:p>
          <a:p>
            <a:r>
              <a:rPr lang="en-US" dirty="0">
                <a:ea typeface="+mn-lt"/>
                <a:cs typeface="+mn-lt"/>
              </a:rPr>
              <a:t>Y </a:t>
            </a:r>
            <a:r>
              <a:rPr lang="en-US" dirty="0" err="1">
                <a:ea typeface="+mn-lt"/>
                <a:cs typeface="+mn-lt"/>
              </a:rPr>
              <a:t>weithred</a:t>
            </a:r>
            <a:r>
              <a:rPr lang="en-US" dirty="0">
                <a:ea typeface="+mn-lt"/>
                <a:cs typeface="+mn-lt"/>
              </a:rPr>
              <a:t>, a </a:t>
            </a:r>
            <a:r>
              <a:rPr lang="en-US" dirty="0" err="1">
                <a:ea typeface="+mn-lt"/>
                <a:cs typeface="+mn-lt"/>
              </a:rPr>
              <a:t>gaiff</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thrin</a:t>
            </a:r>
            <a:r>
              <a:rPr lang="en-US" dirty="0">
                <a:ea typeface="+mn-lt"/>
                <a:cs typeface="+mn-lt"/>
              </a:rPr>
              <a:t> </a:t>
            </a:r>
            <a:r>
              <a:rPr lang="en-US" dirty="0" err="1">
                <a:ea typeface="+mn-lt"/>
                <a:cs typeface="+mn-lt"/>
              </a:rPr>
              <a:t>fel</a:t>
            </a:r>
            <a:r>
              <a:rPr lang="en-US" dirty="0">
                <a:ea typeface="+mn-lt"/>
                <a:cs typeface="+mn-lt"/>
              </a:rPr>
              <a:t> </a:t>
            </a:r>
            <a:r>
              <a:rPr lang="en-US" dirty="0" err="1">
                <a:ea typeface="+mn-lt"/>
                <a:cs typeface="+mn-lt"/>
              </a:rPr>
              <a:t>trosedd</a:t>
            </a:r>
            <a:r>
              <a:rPr lang="en-US" dirty="0">
                <a:ea typeface="+mn-lt"/>
                <a:cs typeface="+mn-lt"/>
              </a:rPr>
              <a:t>, o </a:t>
            </a:r>
            <a:r>
              <a:rPr lang="en-US" dirty="0" err="1">
                <a:ea typeface="+mn-lt"/>
                <a:cs typeface="+mn-lt"/>
              </a:rPr>
              <a:t>fynnu</a:t>
            </a:r>
            <a:r>
              <a:rPr lang="en-US" dirty="0">
                <a:ea typeface="+mn-lt"/>
                <a:cs typeface="+mn-lt"/>
              </a:rPr>
              <a:t> </a:t>
            </a:r>
            <a:r>
              <a:rPr lang="en-US" dirty="0" err="1">
                <a:ea typeface="+mn-lt"/>
                <a:cs typeface="+mn-lt"/>
              </a:rPr>
              <a:t>taliad</a:t>
            </a:r>
            <a:r>
              <a:rPr lang="en-US" dirty="0">
                <a:ea typeface="+mn-lt"/>
                <a:cs typeface="+mn-lt"/>
              </a:rPr>
              <a:t> neu </a:t>
            </a:r>
            <a:r>
              <a:rPr lang="en-US" dirty="0" err="1">
                <a:ea typeface="+mn-lt"/>
                <a:cs typeface="+mn-lt"/>
              </a:rPr>
              <a:t>fudd</a:t>
            </a:r>
            <a:r>
              <a:rPr lang="en-US" dirty="0">
                <a:ea typeface="+mn-lt"/>
                <a:cs typeface="+mn-lt"/>
              </a:rPr>
              <a:t> </a:t>
            </a:r>
            <a:r>
              <a:rPr lang="en-US" dirty="0" err="1">
                <a:ea typeface="+mn-lt"/>
                <a:cs typeface="+mn-lt"/>
              </a:rPr>
              <a:t>arall</a:t>
            </a:r>
            <a:r>
              <a:rPr lang="en-US" dirty="0">
                <a:ea typeface="+mn-lt"/>
                <a:cs typeface="+mn-lt"/>
              </a:rPr>
              <a:t> </a:t>
            </a:r>
            <a:r>
              <a:rPr lang="en-US" dirty="0" err="1">
                <a:ea typeface="+mn-lt"/>
                <a:cs typeface="+mn-lt"/>
              </a:rPr>
              <a:t>gan</a:t>
            </a:r>
            <a:r>
              <a:rPr lang="en-US" dirty="0">
                <a:ea typeface="+mn-lt"/>
                <a:cs typeface="+mn-lt"/>
              </a:rPr>
              <a:t> </a:t>
            </a:r>
            <a:r>
              <a:rPr lang="en-US" dirty="0" err="1">
                <a:ea typeface="+mn-lt"/>
                <a:cs typeface="+mn-lt"/>
              </a:rPr>
              <a:t>rywun</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gyfnewid</a:t>
            </a:r>
            <a:r>
              <a:rPr lang="en-US" dirty="0">
                <a:ea typeface="+mn-lt"/>
                <a:cs typeface="+mn-lt"/>
              </a:rPr>
              <a:t> am </a:t>
            </a:r>
            <a:r>
              <a:rPr lang="en-US" dirty="0" err="1">
                <a:ea typeface="+mn-lt"/>
                <a:cs typeface="+mn-lt"/>
              </a:rPr>
              <a:t>beidio</a:t>
            </a:r>
            <a:r>
              <a:rPr lang="en-US" dirty="0">
                <a:ea typeface="+mn-lt"/>
                <a:cs typeface="+mn-lt"/>
              </a:rPr>
              <a:t> â </a:t>
            </a:r>
            <a:r>
              <a:rPr lang="en-US" dirty="0" err="1">
                <a:ea typeface="+mn-lt"/>
                <a:cs typeface="+mn-lt"/>
              </a:rPr>
              <a:t>datgelu</a:t>
            </a:r>
            <a:r>
              <a:rPr lang="en-US" dirty="0">
                <a:ea typeface="+mn-lt"/>
                <a:cs typeface="+mn-lt"/>
              </a:rPr>
              <a:t> </a:t>
            </a:r>
            <a:r>
              <a:rPr lang="en-US" dirty="0" err="1">
                <a:ea typeface="+mn-lt"/>
                <a:cs typeface="+mn-lt"/>
              </a:rPr>
              <a:t>gwybodaeth</a:t>
            </a:r>
            <a:r>
              <a:rPr lang="en-US" dirty="0">
                <a:ea typeface="+mn-lt"/>
                <a:cs typeface="+mn-lt"/>
              </a:rPr>
              <a:t> </a:t>
            </a:r>
            <a:r>
              <a:rPr lang="en-US" dirty="0" err="1">
                <a:ea typeface="+mn-lt"/>
                <a:cs typeface="+mn-lt"/>
              </a:rPr>
              <a:t>beryglus</a:t>
            </a:r>
            <a:r>
              <a:rPr lang="en-US" dirty="0">
                <a:ea typeface="+mn-lt"/>
                <a:cs typeface="+mn-lt"/>
              </a:rPr>
              <a:t> neu </a:t>
            </a:r>
            <a:r>
              <a:rPr lang="en-US" dirty="0" err="1">
                <a:ea typeface="+mn-lt"/>
                <a:cs typeface="+mn-lt"/>
              </a:rPr>
              <a:t>niweidiol</a:t>
            </a:r>
            <a:r>
              <a:rPr lang="en-US" dirty="0">
                <a:ea typeface="+mn-lt"/>
                <a:cs typeface="+mn-lt"/>
              </a:rPr>
              <a:t> </a:t>
            </a:r>
            <a:r>
              <a:rPr lang="en-US" dirty="0" err="1">
                <a:ea typeface="+mn-lt"/>
                <a:cs typeface="+mn-lt"/>
              </a:rPr>
              <a:t>amdanynt</a:t>
            </a:r>
            <a:r>
              <a:rPr lang="en-US" dirty="0">
                <a:ea typeface="+mn-lt"/>
                <a:cs typeface="+mn-lt"/>
              </a:rPr>
              <a:t> (DDP Law, 2026).</a:t>
            </a:r>
          </a:p>
          <a:p>
            <a:endParaRPr lang="en-US" b="1" dirty="0">
              <a:latin typeface="Roboto"/>
              <a:ea typeface="Roboto"/>
              <a:cs typeface="Roboto"/>
            </a:endParaRPr>
          </a:p>
        </p:txBody>
      </p:sp>
      <p:sp>
        <p:nvSpPr>
          <p:cNvPr id="5" name="TextBox 4">
            <a:extLst>
              <a:ext uri="{FF2B5EF4-FFF2-40B4-BE49-F238E27FC236}">
                <a16:creationId xmlns:a16="http://schemas.microsoft.com/office/drawing/2014/main" id="{3A7B9DD1-04AA-6C4C-95E9-1748E48F19FF}"/>
              </a:ext>
            </a:extLst>
          </p:cNvPr>
          <p:cNvSpPr txBox="1"/>
          <p:nvPr/>
        </p:nvSpPr>
        <p:spPr>
          <a:xfrm>
            <a:off x="154426" y="2908372"/>
            <a:ext cx="591969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Beth </a:t>
            </a:r>
            <a:r>
              <a:rPr lang="en-GB" b="1" dirty="0" err="1"/>
              <a:t>i</a:t>
            </a:r>
            <a:r>
              <a:rPr lang="en-GB" b="1" dirty="0"/>
              <a:t> </a:t>
            </a:r>
            <a:r>
              <a:rPr lang="en-GB" b="1" dirty="0" err="1"/>
              <a:t>wneud</a:t>
            </a:r>
            <a:r>
              <a:rPr lang="en-GB" b="1" dirty="0"/>
              <a:t> </a:t>
            </a:r>
            <a:r>
              <a:rPr lang="en-GB" b="1" dirty="0" err="1"/>
              <a:t>os</a:t>
            </a:r>
            <a:r>
              <a:rPr lang="en-GB" b="1" dirty="0"/>
              <a:t> </a:t>
            </a:r>
            <a:r>
              <a:rPr lang="en-GB" b="1" dirty="0" err="1"/>
              <a:t>yw</a:t>
            </a:r>
            <a:r>
              <a:rPr lang="en-GB" b="1" dirty="0"/>
              <a:t> </a:t>
            </a:r>
            <a:r>
              <a:rPr lang="en-GB" b="1" dirty="0" err="1"/>
              <a:t>hwn</a:t>
            </a:r>
            <a:r>
              <a:rPr lang="en-GB" b="1" dirty="0"/>
              <a:t> </a:t>
            </a:r>
            <a:r>
              <a:rPr lang="en-GB" b="1" dirty="0" err="1"/>
              <a:t>yn</a:t>
            </a:r>
            <a:r>
              <a:rPr lang="en-GB" b="1" dirty="0"/>
              <a:t> </a:t>
            </a:r>
            <a:r>
              <a:rPr lang="en-GB" b="1" dirty="0" err="1"/>
              <a:t>digwydd</a:t>
            </a:r>
            <a:r>
              <a:rPr lang="en-GB" b="1" dirty="0"/>
              <a:t> </a:t>
            </a:r>
            <a:r>
              <a:rPr lang="en-GB" b="1" dirty="0" err="1"/>
              <a:t>i</a:t>
            </a:r>
            <a:r>
              <a:rPr lang="en-GB" b="1" dirty="0"/>
              <a:t> </a:t>
            </a:r>
            <a:r>
              <a:rPr lang="en-GB" b="1" dirty="0" err="1"/>
              <a:t>ti</a:t>
            </a:r>
            <a:endParaRPr lang="en-GB" b="1"/>
          </a:p>
          <a:p>
            <a:pPr marL="285750" indent="-285750">
              <a:buFont typeface="Arial"/>
              <a:buChar char="•"/>
            </a:pPr>
            <a:r>
              <a:rPr lang="en-GB" dirty="0" err="1">
                <a:ea typeface="+mn-lt"/>
                <a:cs typeface="+mn-lt"/>
              </a:rPr>
              <a:t>peidiwch</a:t>
            </a:r>
            <a:r>
              <a:rPr lang="en-GB" dirty="0">
                <a:ea typeface="+mn-lt"/>
                <a:cs typeface="+mn-lt"/>
              </a:rPr>
              <a:t> </a:t>
            </a:r>
            <a:r>
              <a:rPr lang="en-GB" dirty="0" err="1">
                <a:ea typeface="+mn-lt"/>
                <a:cs typeface="+mn-lt"/>
              </a:rPr>
              <a:t>byth</a:t>
            </a:r>
            <a:r>
              <a:rPr lang="en-GB" dirty="0">
                <a:ea typeface="+mn-lt"/>
                <a:cs typeface="+mn-lt"/>
              </a:rPr>
              <a:t> â </a:t>
            </a:r>
            <a:r>
              <a:rPr lang="en-GB" dirty="0" err="1">
                <a:ea typeface="+mn-lt"/>
                <a:cs typeface="+mn-lt"/>
              </a:rPr>
              <a:t>thalu</a:t>
            </a:r>
            <a:endParaRPr lang="en-GB">
              <a:ea typeface="+mn-lt"/>
              <a:cs typeface="+mn-lt"/>
            </a:endParaRPr>
          </a:p>
          <a:p>
            <a:pPr marL="285750" indent="-285750">
              <a:buFont typeface="Arial"/>
              <a:buChar char="•"/>
            </a:pPr>
            <a:r>
              <a:rPr lang="en-GB" dirty="0" err="1">
                <a:ea typeface="+mn-lt"/>
                <a:cs typeface="+mn-lt"/>
              </a:rPr>
              <a:t>stopiwch</a:t>
            </a:r>
            <a:r>
              <a:rPr lang="en-GB" dirty="0">
                <a:ea typeface="+mn-lt"/>
                <a:cs typeface="+mn-lt"/>
              </a:rPr>
              <a:t> bob </a:t>
            </a:r>
            <a:r>
              <a:rPr lang="en-GB" dirty="0" err="1">
                <a:ea typeface="+mn-lt"/>
                <a:cs typeface="+mn-lt"/>
              </a:rPr>
              <a:t>cyfathrebu</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unwaith</a:t>
            </a:r>
            <a:endParaRPr lang="en-GB" dirty="0">
              <a:ea typeface="+mn-lt"/>
              <a:cs typeface="+mn-lt"/>
            </a:endParaRPr>
          </a:p>
          <a:p>
            <a:pPr marL="285750" indent="-285750">
              <a:buFont typeface="Arial"/>
              <a:buChar char="•"/>
            </a:pPr>
            <a:r>
              <a:rPr lang="en-GB" dirty="0" err="1">
                <a:ea typeface="+mn-lt"/>
                <a:cs typeface="+mn-lt"/>
              </a:rPr>
              <a:t>cadwch</a:t>
            </a:r>
            <a:r>
              <a:rPr lang="en-GB" dirty="0">
                <a:ea typeface="+mn-lt"/>
                <a:cs typeface="+mn-lt"/>
              </a:rPr>
              <a:t> </a:t>
            </a:r>
            <a:r>
              <a:rPr lang="en-GB" dirty="0" err="1">
                <a:ea typeface="+mn-lt"/>
                <a:cs typeface="+mn-lt"/>
              </a:rPr>
              <a:t>dystiolaeth</a:t>
            </a:r>
            <a:r>
              <a:rPr lang="en-GB" dirty="0">
                <a:ea typeface="+mn-lt"/>
                <a:cs typeface="+mn-lt"/>
              </a:rPr>
              <a:t> (</a:t>
            </a:r>
            <a:r>
              <a:rPr lang="en-GB" dirty="0" err="1">
                <a:ea typeface="+mn-lt"/>
                <a:cs typeface="+mn-lt"/>
              </a:rPr>
              <a:t>sgrin</a:t>
            </a:r>
            <a:r>
              <a:rPr lang="en-GB" dirty="0">
                <a:ea typeface="+mn-lt"/>
                <a:cs typeface="+mn-lt"/>
              </a:rPr>
              <a:t> </a:t>
            </a:r>
            <a:r>
              <a:rPr lang="en-GB" dirty="0" err="1">
                <a:ea typeface="+mn-lt"/>
                <a:cs typeface="+mn-lt"/>
              </a:rPr>
              <a:t>luniau</a:t>
            </a:r>
            <a:r>
              <a:rPr lang="en-GB" dirty="0">
                <a:ea typeface="+mn-lt"/>
                <a:cs typeface="+mn-lt"/>
              </a:rPr>
              <a:t>/</a:t>
            </a:r>
            <a:r>
              <a:rPr lang="en-GB" dirty="0" err="1">
                <a:ea typeface="+mn-lt"/>
                <a:cs typeface="+mn-lt"/>
              </a:rPr>
              <a:t>logiau</a:t>
            </a:r>
            <a:r>
              <a:rPr lang="en-GB" dirty="0">
                <a:ea typeface="+mn-lt"/>
                <a:cs typeface="+mn-lt"/>
              </a:rPr>
              <a:t>)</a:t>
            </a:r>
          </a:p>
          <a:p>
            <a:pPr marL="285750" indent="-285750">
              <a:buFont typeface="Arial"/>
              <a:buChar char="•"/>
            </a:pPr>
            <a:r>
              <a:rPr lang="en-GB" dirty="0" err="1">
                <a:ea typeface="+mn-lt"/>
                <a:cs typeface="+mn-lt"/>
              </a:rPr>
              <a:t>adroddwch</a:t>
            </a:r>
            <a:r>
              <a:rPr lang="en-GB" dirty="0">
                <a:ea typeface="+mn-lt"/>
                <a:cs typeface="+mn-lt"/>
              </a:rPr>
              <a:t> y </a:t>
            </a:r>
            <a:r>
              <a:rPr lang="en-GB" dirty="0" err="1">
                <a:ea typeface="+mn-lt"/>
                <a:cs typeface="+mn-lt"/>
              </a:rPr>
              <a:t>digwyddiad</a:t>
            </a:r>
            <a:r>
              <a:rPr lang="en-GB" dirty="0">
                <a:ea typeface="+mn-lt"/>
                <a:cs typeface="+mn-lt"/>
              </a:rPr>
              <a:t> </a:t>
            </a:r>
            <a:r>
              <a:rPr lang="en-GB" dirty="0" err="1">
                <a:ea typeface="+mn-lt"/>
                <a:cs typeface="+mn-lt"/>
              </a:rPr>
              <a:t>i'r</a:t>
            </a:r>
            <a:r>
              <a:rPr lang="en-GB" dirty="0">
                <a:ea typeface="+mn-lt"/>
                <a:cs typeface="+mn-lt"/>
              </a:rPr>
              <a:t> </a:t>
            </a:r>
            <a:r>
              <a:rPr lang="en-GB" dirty="0" err="1">
                <a:ea typeface="+mn-lt"/>
                <a:cs typeface="+mn-lt"/>
              </a:rPr>
              <a:t>heddlu</a:t>
            </a:r>
            <a:r>
              <a:rPr lang="en-GB" dirty="0">
                <a:ea typeface="+mn-lt"/>
                <a:cs typeface="+mn-lt"/>
              </a:rPr>
              <a:t> (Waheed,2026).</a:t>
            </a:r>
            <a:endParaRPr lang="en-GB"/>
          </a:p>
        </p:txBody>
      </p:sp>
      <p:sp>
        <p:nvSpPr>
          <p:cNvPr id="6" name="TextBox 5">
            <a:extLst>
              <a:ext uri="{FF2B5EF4-FFF2-40B4-BE49-F238E27FC236}">
                <a16:creationId xmlns:a16="http://schemas.microsoft.com/office/drawing/2014/main" id="{99B75771-0EE0-F444-5B68-02232E69241C}"/>
              </a:ext>
            </a:extLst>
          </p:cNvPr>
          <p:cNvSpPr txBox="1"/>
          <p:nvPr/>
        </p:nvSpPr>
        <p:spPr>
          <a:xfrm>
            <a:off x="158663" y="4849290"/>
            <a:ext cx="555464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Sut </a:t>
            </a:r>
            <a:r>
              <a:rPr lang="en-GB" b="1" dirty="0" err="1"/>
              <a:t>i</a:t>
            </a:r>
            <a:r>
              <a:rPr lang="en-GB" b="1" dirty="0"/>
              <a:t> </a:t>
            </a:r>
            <a:r>
              <a:rPr lang="en-GB" b="1" dirty="0" err="1"/>
              <a:t>osgoi</a:t>
            </a:r>
          </a:p>
          <a:p>
            <a:pPr marL="285750" indent="-285750">
              <a:buFont typeface="Arial"/>
              <a:buChar char="•"/>
            </a:pPr>
            <a:r>
              <a:rPr lang="en-GB" dirty="0" err="1"/>
              <a:t>Peidiwch</a:t>
            </a:r>
            <a:r>
              <a:rPr lang="en-GB" dirty="0"/>
              <a:t> </a:t>
            </a:r>
            <a:r>
              <a:rPr lang="en-GB" dirty="0" err="1"/>
              <a:t>rhannu</a:t>
            </a:r>
            <a:r>
              <a:rPr lang="en-GB" dirty="0"/>
              <a:t> </a:t>
            </a:r>
            <a:r>
              <a:rPr lang="en-GB" dirty="0" err="1"/>
              <a:t>cynnwys</a:t>
            </a:r>
            <a:r>
              <a:rPr lang="en-GB" dirty="0"/>
              <a:t> </a:t>
            </a:r>
            <a:r>
              <a:rPr lang="en-GB" dirty="0" err="1"/>
              <a:t>personol</a:t>
            </a:r>
            <a:r>
              <a:rPr lang="en-GB" dirty="0"/>
              <a:t> </a:t>
            </a:r>
            <a:r>
              <a:rPr lang="en-GB" dirty="0" err="1"/>
              <a:t>na</a:t>
            </a:r>
            <a:r>
              <a:rPr lang="en-GB" dirty="0"/>
              <a:t> </a:t>
            </a:r>
            <a:r>
              <a:rPr lang="en-GB" dirty="0" err="1"/>
              <a:t>chynnwys</a:t>
            </a:r>
            <a:r>
              <a:rPr lang="en-GB" dirty="0"/>
              <a:t> </a:t>
            </a:r>
            <a:r>
              <a:rPr lang="en-GB" dirty="0" err="1"/>
              <a:t>eglur</a:t>
            </a:r>
            <a:r>
              <a:rPr lang="en-GB" dirty="0"/>
              <a:t> </a:t>
            </a:r>
            <a:r>
              <a:rPr lang="en-GB" dirty="0" err="1"/>
              <a:t>ar</a:t>
            </a:r>
            <a:r>
              <a:rPr lang="en-GB" dirty="0"/>
              <a:t> </a:t>
            </a:r>
            <a:r>
              <a:rPr lang="en-GB" dirty="0" err="1"/>
              <a:t>lein</a:t>
            </a:r>
            <a:endParaRPr lang="en-GB"/>
          </a:p>
          <a:p>
            <a:pPr marL="285750" indent="-285750">
              <a:buFont typeface="Arial"/>
              <a:buChar char="•"/>
            </a:pPr>
            <a:r>
              <a:rPr lang="en-GB" dirty="0" err="1"/>
              <a:t>Defnyddio</a:t>
            </a:r>
            <a:r>
              <a:rPr lang="en-GB" dirty="0"/>
              <a:t> </a:t>
            </a:r>
            <a:r>
              <a:rPr lang="en-GB" dirty="0" err="1"/>
              <a:t>cyfrineiriau</a:t>
            </a:r>
            <a:r>
              <a:rPr lang="en-GB" dirty="0"/>
              <a:t> </a:t>
            </a:r>
            <a:r>
              <a:rPr lang="en-GB" dirty="0" err="1"/>
              <a:t>cryf</a:t>
            </a:r>
            <a:r>
              <a:rPr lang="en-GB" dirty="0"/>
              <a:t> a </a:t>
            </a:r>
            <a:r>
              <a:rPr lang="en-GB" dirty="0" err="1"/>
              <a:t>pediwch</a:t>
            </a:r>
            <a:r>
              <a:rPr lang="en-GB" dirty="0"/>
              <a:t> a </a:t>
            </a:r>
            <a:r>
              <a:rPr lang="en-GB" dirty="0" err="1"/>
              <a:t>rhannu</a:t>
            </a:r>
            <a:r>
              <a:rPr lang="en-GB" dirty="0"/>
              <a:t> </a:t>
            </a:r>
            <a:r>
              <a:rPr lang="en-GB" dirty="0" err="1"/>
              <a:t>nhw</a:t>
            </a:r>
            <a:r>
              <a:rPr lang="en-GB" dirty="0"/>
              <a:t> â neb</a:t>
            </a:r>
          </a:p>
          <a:p>
            <a:pPr marL="285750" indent="-285750">
              <a:buFont typeface="Arial"/>
              <a:buChar char="•"/>
            </a:pPr>
            <a:r>
              <a:rPr lang="en-GB" dirty="0" err="1">
                <a:ea typeface="+mn-lt"/>
                <a:cs typeface="+mn-lt"/>
              </a:rPr>
              <a:t>cadw</a:t>
            </a:r>
            <a:r>
              <a:rPr lang="en-GB" dirty="0">
                <a:ea typeface="+mn-lt"/>
                <a:cs typeface="+mn-lt"/>
              </a:rPr>
              <a:t> </a:t>
            </a:r>
            <a:r>
              <a:rPr lang="en-GB" dirty="0" err="1">
                <a:ea typeface="+mn-lt"/>
                <a:cs typeface="+mn-lt"/>
              </a:rPr>
              <a:t>pob</a:t>
            </a:r>
            <a:r>
              <a:rPr lang="en-GB" dirty="0">
                <a:ea typeface="+mn-lt"/>
                <a:cs typeface="+mn-lt"/>
              </a:rPr>
              <a:t> </a:t>
            </a:r>
            <a:r>
              <a:rPr lang="en-GB" dirty="0" err="1">
                <a:ea typeface="+mn-lt"/>
                <a:cs typeface="+mn-lt"/>
              </a:rPr>
              <a:t>cyfrif</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breifat</a:t>
            </a:r>
            <a:r>
              <a:rPr lang="en-GB" dirty="0">
                <a:ea typeface="+mn-lt"/>
                <a:cs typeface="+mn-lt"/>
              </a:rPr>
              <a:t> a dim </a:t>
            </a:r>
            <a:r>
              <a:rPr lang="en-GB" dirty="0" err="1">
                <a:ea typeface="+mn-lt"/>
                <a:cs typeface="+mn-lt"/>
              </a:rPr>
              <a:t>ond</a:t>
            </a:r>
            <a:r>
              <a:rPr lang="en-GB" dirty="0">
                <a:ea typeface="+mn-lt"/>
                <a:cs typeface="+mn-lt"/>
              </a:rPr>
              <a:t> </a:t>
            </a:r>
            <a:r>
              <a:rPr lang="en-GB" dirty="0" err="1">
                <a:ea typeface="+mn-lt"/>
                <a:cs typeface="+mn-lt"/>
              </a:rPr>
              <a:t>ychwanegu</a:t>
            </a:r>
            <a:r>
              <a:rPr lang="en-GB" dirty="0">
                <a:ea typeface="+mn-lt"/>
                <a:cs typeface="+mn-lt"/>
              </a:rPr>
              <a:t> </a:t>
            </a:r>
            <a:r>
              <a:rPr lang="en-GB" dirty="0" err="1">
                <a:ea typeface="+mn-lt"/>
                <a:cs typeface="+mn-lt"/>
              </a:rPr>
              <a:t>ffrindiau</a:t>
            </a:r>
            <a:r>
              <a:rPr lang="en-GB" dirty="0">
                <a:ea typeface="+mn-lt"/>
                <a:cs typeface="+mn-lt"/>
              </a:rPr>
              <a:t> a </a:t>
            </a:r>
            <a:r>
              <a:rPr lang="en-GB" dirty="0" err="1">
                <a:ea typeface="+mn-lt"/>
                <a:cs typeface="+mn-lt"/>
              </a:rPr>
              <a:t>theulu</a:t>
            </a:r>
            <a:r>
              <a:rPr lang="en-GB" dirty="0">
                <a:ea typeface="+mn-lt"/>
                <a:cs typeface="+mn-lt"/>
              </a:rPr>
              <a:t> (</a:t>
            </a:r>
            <a:r>
              <a:rPr lang="en-GB" dirty="0" err="1">
                <a:ea typeface="+mn-lt"/>
                <a:cs typeface="+mn-lt"/>
              </a:rPr>
              <a:t>Worthview</a:t>
            </a:r>
            <a:r>
              <a:rPr lang="en-GB" dirty="0">
                <a:ea typeface="+mn-lt"/>
                <a:cs typeface="+mn-lt"/>
              </a:rPr>
              <a:t>, 2024)</a:t>
            </a:r>
            <a:endParaRPr lang="en-GB" dirty="0" err="1"/>
          </a:p>
          <a:p>
            <a:pPr marL="285750" indent="-285750">
              <a:buFont typeface="Arial"/>
              <a:buChar char="•"/>
            </a:pPr>
            <a:endParaRPr lang="en-GB"/>
          </a:p>
        </p:txBody>
      </p:sp>
      <p:pic>
        <p:nvPicPr>
          <p:cNvPr id="8" name="Picture 7" descr="The different types of internet ...">
            <a:extLst>
              <a:ext uri="{FF2B5EF4-FFF2-40B4-BE49-F238E27FC236}">
                <a16:creationId xmlns:a16="http://schemas.microsoft.com/office/drawing/2014/main" id="{26CB0E73-91FE-BC62-0EDA-28665FF9B6D9}"/>
              </a:ext>
            </a:extLst>
          </p:cNvPr>
          <p:cNvPicPr>
            <a:picLocks noChangeAspect="1"/>
          </p:cNvPicPr>
          <p:nvPr/>
        </p:nvPicPr>
        <p:blipFill>
          <a:blip r:embed="rId2"/>
          <a:stretch>
            <a:fillRect/>
          </a:stretch>
        </p:blipFill>
        <p:spPr>
          <a:xfrm>
            <a:off x="5718174" y="2296232"/>
            <a:ext cx="6301315" cy="2717093"/>
          </a:xfrm>
          <a:prstGeom prst="rect">
            <a:avLst/>
          </a:prstGeom>
        </p:spPr>
      </p:pic>
      <p:sp>
        <p:nvSpPr>
          <p:cNvPr id="9" name="TextBox 8">
            <a:extLst>
              <a:ext uri="{FF2B5EF4-FFF2-40B4-BE49-F238E27FC236}">
                <a16:creationId xmlns:a16="http://schemas.microsoft.com/office/drawing/2014/main" id="{F017139C-1408-572F-7E1E-40FBE47E1677}"/>
              </a:ext>
            </a:extLst>
          </p:cNvPr>
          <p:cNvSpPr txBox="1"/>
          <p:nvPr/>
        </p:nvSpPr>
        <p:spPr>
          <a:xfrm>
            <a:off x="7582527" y="5184332"/>
            <a:ext cx="39323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(Bridges, 2025)</a:t>
            </a:r>
          </a:p>
        </p:txBody>
      </p:sp>
    </p:spTree>
    <p:extLst>
      <p:ext uri="{BB962C8B-B14F-4D97-AF65-F5344CB8AC3E}">
        <p14:creationId xmlns:p14="http://schemas.microsoft.com/office/powerpoint/2010/main" val="2358135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AEDE1-BCCD-8716-7C9A-FB13897A18DC}"/>
              </a:ext>
            </a:extLst>
          </p:cNvPr>
          <p:cNvSpPr>
            <a:spLocks noGrp="1"/>
          </p:cNvSpPr>
          <p:nvPr>
            <p:ph type="title"/>
          </p:nvPr>
        </p:nvSpPr>
        <p:spPr>
          <a:xfrm>
            <a:off x="5644" y="-1764"/>
            <a:ext cx="3601156" cy="648230"/>
          </a:xfrm>
        </p:spPr>
        <p:txBody>
          <a:bodyPr>
            <a:normAutofit fontScale="90000"/>
          </a:bodyPr>
          <a:lstStyle/>
          <a:p>
            <a:r>
              <a:rPr lang="en-GB" sz="3600" dirty="0">
                <a:ea typeface="+mj-lt"/>
                <a:cs typeface="+mj-lt"/>
              </a:rPr>
              <a:t>3) </a:t>
            </a:r>
            <a:r>
              <a:rPr lang="en-GB" sz="3600" u="sng" dirty="0" err="1">
                <a:ea typeface="+mj-lt"/>
                <a:cs typeface="+mj-lt"/>
              </a:rPr>
              <a:t>Anhysbys</a:t>
            </a:r>
            <a:r>
              <a:rPr lang="en-GB" sz="3600" u="sng" dirty="0">
                <a:ea typeface="+mj-lt"/>
                <a:cs typeface="+mj-lt"/>
              </a:rPr>
              <a:t> </a:t>
            </a:r>
            <a:r>
              <a:rPr lang="en-GB" sz="3600" u="sng" dirty="0" err="1">
                <a:ea typeface="+mj-lt"/>
                <a:cs typeface="+mj-lt"/>
              </a:rPr>
              <a:t>ar-lein</a:t>
            </a:r>
            <a:endParaRPr lang="en-US" sz="3600" u="sng" dirty="0" err="1"/>
          </a:p>
        </p:txBody>
      </p:sp>
      <p:sp>
        <p:nvSpPr>
          <p:cNvPr id="4" name="Speech Bubble: Rectangle with Corners Rounded 3">
            <a:extLst>
              <a:ext uri="{FF2B5EF4-FFF2-40B4-BE49-F238E27FC236}">
                <a16:creationId xmlns:a16="http://schemas.microsoft.com/office/drawing/2014/main" id="{CF3D5D03-B012-3048-D281-E002F85037E5}"/>
              </a:ext>
            </a:extLst>
          </p:cNvPr>
          <p:cNvSpPr/>
          <p:nvPr/>
        </p:nvSpPr>
        <p:spPr>
          <a:xfrm>
            <a:off x="476112" y="973360"/>
            <a:ext cx="2574532" cy="1939716"/>
          </a:xfrm>
          <a:prstGeom prst="wedgeRoundRectCallou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100" dirty="0">
              <a:solidFill>
                <a:srgbClr val="1F1F1F"/>
              </a:solidFill>
              <a:highlight>
                <a:srgbClr val="F8F9FA"/>
              </a:highlight>
              <a:latin typeface="Consolas"/>
            </a:endParaRPr>
          </a:p>
        </p:txBody>
      </p:sp>
      <p:sp>
        <p:nvSpPr>
          <p:cNvPr id="6" name="Speech Bubble: Rectangle with Corners Rounded 5">
            <a:extLst>
              <a:ext uri="{FF2B5EF4-FFF2-40B4-BE49-F238E27FC236}">
                <a16:creationId xmlns:a16="http://schemas.microsoft.com/office/drawing/2014/main" id="{85170A21-AA73-9040-EA9F-E0A4DF0BF3FA}"/>
              </a:ext>
            </a:extLst>
          </p:cNvPr>
          <p:cNvSpPr/>
          <p:nvPr/>
        </p:nvSpPr>
        <p:spPr>
          <a:xfrm>
            <a:off x="4667112" y="973360"/>
            <a:ext cx="2574532" cy="1939716"/>
          </a:xfrm>
          <a:prstGeom prst="wedgeRoundRectCallou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100" dirty="0">
              <a:solidFill>
                <a:srgbClr val="1F1F1F"/>
              </a:solidFill>
              <a:highlight>
                <a:srgbClr val="F8F9FA"/>
              </a:highlight>
              <a:latin typeface="Consolas"/>
            </a:endParaRPr>
          </a:p>
        </p:txBody>
      </p:sp>
      <p:sp>
        <p:nvSpPr>
          <p:cNvPr id="7" name="Speech Bubble: Rectangle with Corners Rounded 6">
            <a:extLst>
              <a:ext uri="{FF2B5EF4-FFF2-40B4-BE49-F238E27FC236}">
                <a16:creationId xmlns:a16="http://schemas.microsoft.com/office/drawing/2014/main" id="{BEA26014-4E97-D0EE-4939-5F09ACAFD73F}"/>
              </a:ext>
            </a:extLst>
          </p:cNvPr>
          <p:cNvSpPr/>
          <p:nvPr/>
        </p:nvSpPr>
        <p:spPr>
          <a:xfrm>
            <a:off x="9098001" y="973359"/>
            <a:ext cx="2574532" cy="1939716"/>
          </a:xfrm>
          <a:prstGeom prst="wedgeRoundRectCallou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100" dirty="0">
              <a:solidFill>
                <a:srgbClr val="1F1F1F"/>
              </a:solidFill>
              <a:highlight>
                <a:srgbClr val="F8F9FA"/>
              </a:highlight>
              <a:latin typeface="Consolas"/>
            </a:endParaRPr>
          </a:p>
        </p:txBody>
      </p:sp>
      <p:sp>
        <p:nvSpPr>
          <p:cNvPr id="9" name="TextBox 8">
            <a:extLst>
              <a:ext uri="{FF2B5EF4-FFF2-40B4-BE49-F238E27FC236}">
                <a16:creationId xmlns:a16="http://schemas.microsoft.com/office/drawing/2014/main" id="{5018B022-4FA0-0D10-429E-DF11FD076F09}"/>
              </a:ext>
            </a:extLst>
          </p:cNvPr>
          <p:cNvSpPr txBox="1"/>
          <p:nvPr/>
        </p:nvSpPr>
        <p:spPr>
          <a:xfrm>
            <a:off x="645383" y="1647109"/>
            <a:ext cx="27122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err="1"/>
              <a:t>Enw</a:t>
            </a:r>
            <a:r>
              <a:rPr lang="en-GB" sz="3200" dirty="0"/>
              <a:t> go </a:t>
            </a:r>
            <a:r>
              <a:rPr lang="en-GB" sz="3200" dirty="0" err="1"/>
              <a:t>iawn</a:t>
            </a:r>
            <a:endParaRPr lang="en-GB" sz="3200" dirty="0"/>
          </a:p>
        </p:txBody>
      </p:sp>
      <p:sp>
        <p:nvSpPr>
          <p:cNvPr id="10" name="TextBox 9">
            <a:extLst>
              <a:ext uri="{FF2B5EF4-FFF2-40B4-BE49-F238E27FC236}">
                <a16:creationId xmlns:a16="http://schemas.microsoft.com/office/drawing/2014/main" id="{C49DB281-CE3C-6F35-24E3-741849404982}"/>
              </a:ext>
            </a:extLst>
          </p:cNvPr>
          <p:cNvSpPr txBox="1"/>
          <p:nvPr/>
        </p:nvSpPr>
        <p:spPr>
          <a:xfrm>
            <a:off x="5099706" y="1650244"/>
            <a:ext cx="199261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err="1"/>
              <a:t>Lleoliad</a:t>
            </a:r>
            <a:r>
              <a:rPr lang="en-GB" sz="3200" dirty="0"/>
              <a:t> </a:t>
            </a:r>
          </a:p>
        </p:txBody>
      </p:sp>
      <p:sp>
        <p:nvSpPr>
          <p:cNvPr id="12" name="TextBox 11">
            <a:extLst>
              <a:ext uri="{FF2B5EF4-FFF2-40B4-BE49-F238E27FC236}">
                <a16:creationId xmlns:a16="http://schemas.microsoft.com/office/drawing/2014/main" id="{A55A9614-1B46-B861-C34C-AB89D366D333}"/>
              </a:ext>
            </a:extLst>
          </p:cNvPr>
          <p:cNvSpPr txBox="1"/>
          <p:nvPr/>
        </p:nvSpPr>
        <p:spPr>
          <a:xfrm>
            <a:off x="9317623" y="1400093"/>
            <a:ext cx="2543011"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err="1"/>
              <a:t>Patrymau</a:t>
            </a:r>
            <a:r>
              <a:rPr lang="en-GB" sz="3200" dirty="0"/>
              <a:t> </a:t>
            </a:r>
            <a:r>
              <a:rPr lang="en-GB" sz="3200" dirty="0" err="1"/>
              <a:t>ymddygiad</a:t>
            </a:r>
            <a:endParaRPr lang="en-GB" sz="3200"/>
          </a:p>
        </p:txBody>
      </p:sp>
      <p:sp>
        <p:nvSpPr>
          <p:cNvPr id="13" name="Rectangle: Rounded Corners 12">
            <a:extLst>
              <a:ext uri="{FF2B5EF4-FFF2-40B4-BE49-F238E27FC236}">
                <a16:creationId xmlns:a16="http://schemas.microsoft.com/office/drawing/2014/main" id="{E9F941E4-41B2-3EEE-4895-B979D2FE8903}"/>
              </a:ext>
            </a:extLst>
          </p:cNvPr>
          <p:cNvSpPr/>
          <p:nvPr/>
        </p:nvSpPr>
        <p:spPr>
          <a:xfrm>
            <a:off x="105802" y="3650193"/>
            <a:ext cx="11920438" cy="2997743"/>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61854953-6672-836A-FD6B-AE49A849138D}"/>
              </a:ext>
            </a:extLst>
          </p:cNvPr>
          <p:cNvSpPr txBox="1"/>
          <p:nvPr/>
        </p:nvSpPr>
        <p:spPr>
          <a:xfrm>
            <a:off x="426753" y="4179268"/>
            <a:ext cx="11356157"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v"/>
            </a:pPr>
            <a:r>
              <a:rPr lang="en-GB" sz="2400" dirty="0" err="1"/>
              <a:t>Gyflawni</a:t>
            </a:r>
            <a:r>
              <a:rPr lang="en-GB" sz="2400" dirty="0"/>
              <a:t> </a:t>
            </a:r>
            <a:r>
              <a:rPr lang="en-GB" sz="2400" dirty="0" err="1"/>
              <a:t>anhysbysrwydd</a:t>
            </a:r>
            <a:r>
              <a:rPr lang="en-GB" sz="2400" dirty="0"/>
              <a:t> </a:t>
            </a:r>
            <a:r>
              <a:rPr lang="en-GB" sz="2400" dirty="0" err="1"/>
              <a:t>rhannol</a:t>
            </a:r>
            <a:r>
              <a:rPr lang="en-GB" sz="2400" dirty="0"/>
              <a:t> - </a:t>
            </a:r>
            <a:r>
              <a:rPr lang="en-GB" sz="2400" dirty="0" err="1"/>
              <a:t>rhai</a:t>
            </a:r>
            <a:r>
              <a:rPr lang="en-GB" sz="2400" dirty="0"/>
              <a:t> </a:t>
            </a:r>
            <a:r>
              <a:rPr lang="en-GB" sz="2400" dirty="0" err="1"/>
              <a:t>olion</a:t>
            </a:r>
            <a:r>
              <a:rPr lang="en-GB" sz="2400" dirty="0"/>
              <a:t> </a:t>
            </a:r>
            <a:r>
              <a:rPr lang="en-GB" sz="2400" dirty="0" err="1"/>
              <a:t>technegol</a:t>
            </a:r>
            <a:r>
              <a:rPr lang="en-GB" sz="2400" dirty="0"/>
              <a:t> </a:t>
            </a:r>
            <a:r>
              <a:rPr lang="en-GB" sz="2400" dirty="0" err="1"/>
              <a:t>yn</a:t>
            </a:r>
            <a:r>
              <a:rPr lang="en-GB" sz="2400" dirty="0"/>
              <a:t> </a:t>
            </a:r>
            <a:r>
              <a:rPr lang="en-GB" sz="2400" dirty="0" err="1"/>
              <a:t>parhau</a:t>
            </a:r>
            <a:endParaRPr lang="en-GB" sz="2400" dirty="0"/>
          </a:p>
          <a:p>
            <a:pPr marL="342900" indent="-342900">
              <a:buFont typeface="Wingdings"/>
              <a:buChar char="v"/>
            </a:pPr>
            <a:r>
              <a:rPr lang="en-GB" sz="2400" dirty="0" err="1"/>
              <a:t>Gyflawni</a:t>
            </a:r>
            <a:r>
              <a:rPr lang="en-GB" sz="2400" dirty="0"/>
              <a:t> </a:t>
            </a:r>
            <a:r>
              <a:rPr lang="en-GB" sz="2400" dirty="0" err="1"/>
              <a:t>anhysbysrwydd</a:t>
            </a:r>
            <a:r>
              <a:rPr lang="en-GB" sz="2400" dirty="0"/>
              <a:t> </a:t>
            </a:r>
            <a:r>
              <a:rPr lang="en-GB" sz="2400" dirty="0" err="1"/>
              <a:t>llwyr</a:t>
            </a:r>
            <a:r>
              <a:rPr lang="en-GB" sz="2400" dirty="0"/>
              <a:t> - </a:t>
            </a:r>
            <a:r>
              <a:rPr lang="en-GB" sz="2400" dirty="0" err="1"/>
              <a:t>holl</a:t>
            </a:r>
            <a:r>
              <a:rPr lang="en-GB" sz="2400" dirty="0"/>
              <a:t> </a:t>
            </a:r>
            <a:r>
              <a:rPr lang="en-GB" sz="2400" dirty="0" err="1"/>
              <a:t>wybodaeth</a:t>
            </a:r>
            <a:r>
              <a:rPr lang="en-GB" sz="2400" dirty="0"/>
              <a:t> </a:t>
            </a:r>
            <a:r>
              <a:rPr lang="en-GB" sz="2400" dirty="0" err="1"/>
              <a:t>adnabyddadwy</a:t>
            </a:r>
            <a:r>
              <a:rPr lang="en-GB" sz="2400" dirty="0"/>
              <a:t> </a:t>
            </a:r>
            <a:r>
              <a:rPr lang="en-GB" sz="2400" dirty="0" err="1"/>
              <a:t>wedi'i</a:t>
            </a:r>
            <a:r>
              <a:rPr lang="en-GB" sz="2400" dirty="0"/>
              <a:t> </a:t>
            </a:r>
            <a:r>
              <a:rPr lang="en-GB" sz="2400" dirty="0" err="1"/>
              <a:t>cuddio</a:t>
            </a:r>
            <a:endParaRPr lang="en-GB" sz="2400" dirty="0"/>
          </a:p>
          <a:p>
            <a:pPr marL="342900" indent="-342900">
              <a:buFont typeface="Wingdings"/>
              <a:buChar char="v"/>
            </a:pPr>
            <a:endParaRPr lang="en-GB" sz="2400" dirty="0"/>
          </a:p>
          <a:p>
            <a:r>
              <a:rPr lang="en-GB" sz="2400" dirty="0" err="1"/>
              <a:t>Caniatau</a:t>
            </a:r>
            <a:r>
              <a:rPr lang="en-GB" sz="2400" dirty="0"/>
              <a:t> </a:t>
            </a:r>
            <a:r>
              <a:rPr lang="en-GB" sz="2400" dirty="0" err="1"/>
              <a:t>i</a:t>
            </a:r>
            <a:r>
              <a:rPr lang="en-GB" sz="2400" dirty="0"/>
              <a:t> </a:t>
            </a:r>
            <a:r>
              <a:rPr lang="en-GB" sz="2400" dirty="0" err="1"/>
              <a:t>bobl</a:t>
            </a:r>
            <a:r>
              <a:rPr lang="en-GB" sz="2400" dirty="0"/>
              <a:t> </a:t>
            </a:r>
            <a:r>
              <a:rPr lang="en-GB" sz="2400" dirty="0" err="1"/>
              <a:t>rhyngweithio</a:t>
            </a:r>
            <a:r>
              <a:rPr lang="en-GB" sz="2400" dirty="0"/>
              <a:t>, </a:t>
            </a:r>
            <a:r>
              <a:rPr lang="en-GB" sz="2400" dirty="0" err="1"/>
              <a:t>cyfathrebu</a:t>
            </a:r>
            <a:r>
              <a:rPr lang="en-GB" sz="2400" dirty="0"/>
              <a:t> neu </a:t>
            </a:r>
            <a:r>
              <a:rPr lang="en-GB" sz="2400" dirty="0" err="1"/>
              <a:t>bori</a:t>
            </a:r>
            <a:r>
              <a:rPr lang="en-GB" sz="2400" dirty="0"/>
              <a:t> </a:t>
            </a:r>
            <a:r>
              <a:rPr lang="en-GB" sz="2400" dirty="0" err="1"/>
              <a:t>ar</a:t>
            </a:r>
            <a:r>
              <a:rPr lang="en-GB" sz="2400" dirty="0"/>
              <a:t> </a:t>
            </a:r>
            <a:r>
              <a:rPr lang="en-GB" sz="2400" dirty="0" err="1"/>
              <a:t>lein</a:t>
            </a:r>
            <a:r>
              <a:rPr lang="en-GB" sz="2400" dirty="0"/>
              <a:t> </a:t>
            </a:r>
            <a:r>
              <a:rPr lang="en-GB" sz="2400" dirty="0" err="1"/>
              <a:t>heb</a:t>
            </a:r>
            <a:r>
              <a:rPr lang="en-GB" sz="2400" dirty="0"/>
              <a:t> </a:t>
            </a:r>
            <a:r>
              <a:rPr lang="en-GB" sz="2400" dirty="0" err="1"/>
              <a:t>cael</a:t>
            </a:r>
            <a:r>
              <a:rPr lang="en-GB" sz="2400" dirty="0"/>
              <a:t> </a:t>
            </a:r>
            <a:r>
              <a:rPr lang="en-GB" sz="2400" dirty="0" err="1"/>
              <a:t>ei</a:t>
            </a:r>
            <a:r>
              <a:rPr lang="en-GB" sz="2400" dirty="0"/>
              <a:t> </a:t>
            </a:r>
            <a:r>
              <a:rPr lang="en-GB" sz="2400" dirty="0" err="1"/>
              <a:t>tracio</a:t>
            </a:r>
            <a:r>
              <a:rPr lang="en-GB" sz="2400" dirty="0"/>
              <a:t> neu </a:t>
            </a:r>
            <a:r>
              <a:rPr lang="en-GB" sz="2400" dirty="0" err="1"/>
              <a:t>ei</a:t>
            </a:r>
            <a:r>
              <a:rPr lang="en-GB" sz="2400" dirty="0"/>
              <a:t> </a:t>
            </a:r>
            <a:r>
              <a:rPr lang="en-GB" sz="2400" dirty="0" err="1"/>
              <a:t>hadnabod</a:t>
            </a:r>
            <a:r>
              <a:rPr lang="en-GB" sz="2400" dirty="0"/>
              <a:t> </a:t>
            </a:r>
            <a:r>
              <a:rPr lang="en-GB" sz="2400" dirty="0" err="1"/>
              <a:t>yn</a:t>
            </a:r>
            <a:r>
              <a:rPr lang="en-GB" sz="2400" dirty="0"/>
              <a:t> </a:t>
            </a:r>
            <a:r>
              <a:rPr lang="en-GB" sz="2400" dirty="0" err="1"/>
              <a:t>rhwydd</a:t>
            </a:r>
          </a:p>
          <a:p>
            <a:r>
              <a:rPr lang="en-GB" dirty="0"/>
              <a:t>(Pristine Te</a:t>
            </a:r>
            <a:r>
              <a:rPr lang="en-GB"/>
              <a:t>ch Team, 2026) </a:t>
            </a:r>
          </a:p>
        </p:txBody>
      </p:sp>
    </p:spTree>
    <p:extLst>
      <p:ext uri="{BB962C8B-B14F-4D97-AF65-F5344CB8AC3E}">
        <p14:creationId xmlns:p14="http://schemas.microsoft.com/office/powerpoint/2010/main" val="2011508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020DB-7464-DF20-D020-4956B7B8706E}"/>
              </a:ext>
            </a:extLst>
          </p:cNvPr>
          <p:cNvSpPr>
            <a:spLocks noGrp="1"/>
          </p:cNvSpPr>
          <p:nvPr>
            <p:ph type="title"/>
          </p:nvPr>
        </p:nvSpPr>
        <p:spPr>
          <a:xfrm>
            <a:off x="5644" y="238125"/>
            <a:ext cx="6282267" cy="1339674"/>
          </a:xfrm>
        </p:spPr>
        <p:txBody>
          <a:bodyPr/>
          <a:lstStyle/>
          <a:p>
            <a:r>
              <a:rPr lang="en-GB" sz="4000" dirty="0">
                <a:ea typeface="+mj-lt"/>
                <a:cs typeface="+mj-lt"/>
              </a:rPr>
              <a:t>4) </a:t>
            </a:r>
            <a:r>
              <a:rPr lang="en-GB" sz="4000" u="sng" dirty="0" err="1">
                <a:ea typeface="+mj-lt"/>
                <a:cs typeface="+mj-lt"/>
              </a:rPr>
              <a:t>Pwysau</a:t>
            </a:r>
            <a:r>
              <a:rPr lang="en-GB" sz="4000" u="sng" dirty="0">
                <a:ea typeface="+mj-lt"/>
                <a:cs typeface="+mj-lt"/>
              </a:rPr>
              <a:t> </a:t>
            </a:r>
            <a:r>
              <a:rPr lang="en-GB" sz="4000" u="sng" dirty="0" err="1">
                <a:ea typeface="+mj-lt"/>
                <a:cs typeface="+mj-lt"/>
              </a:rPr>
              <a:t>gan</a:t>
            </a:r>
            <a:r>
              <a:rPr lang="en-GB" sz="4000" u="sng" dirty="0">
                <a:ea typeface="+mj-lt"/>
                <a:cs typeface="+mj-lt"/>
              </a:rPr>
              <a:t> </a:t>
            </a:r>
            <a:r>
              <a:rPr lang="en-GB" sz="4000" u="sng" dirty="0" err="1">
                <a:ea typeface="+mj-lt"/>
                <a:cs typeface="+mj-lt"/>
              </a:rPr>
              <a:t>gyfoedion</a:t>
            </a:r>
            <a:r>
              <a:rPr lang="en-GB" sz="4000" u="sng" dirty="0">
                <a:ea typeface="+mj-lt"/>
                <a:cs typeface="+mj-lt"/>
              </a:rPr>
              <a:t> a </a:t>
            </a:r>
            <a:r>
              <a:rPr lang="en-GB" sz="4000" u="sng" dirty="0" err="1">
                <a:ea typeface="+mj-lt"/>
                <a:cs typeface="+mj-lt"/>
              </a:rPr>
              <a:t>dilysu</a:t>
            </a:r>
            <a:r>
              <a:rPr lang="en-GB" sz="4000" u="sng" dirty="0">
                <a:ea typeface="+mj-lt"/>
                <a:cs typeface="+mj-lt"/>
              </a:rPr>
              <a:t> </a:t>
            </a:r>
            <a:r>
              <a:rPr lang="en-GB" sz="4000" u="sng" dirty="0" err="1">
                <a:ea typeface="+mj-lt"/>
                <a:cs typeface="+mj-lt"/>
              </a:rPr>
              <a:t>cymdeithasol</a:t>
            </a:r>
            <a:endParaRPr lang="en-US" sz="4000" u="sng" dirty="0" err="1"/>
          </a:p>
          <a:p>
            <a:endParaRPr lang="en-GB"/>
          </a:p>
        </p:txBody>
      </p:sp>
      <p:sp>
        <p:nvSpPr>
          <p:cNvPr id="4" name="Rectangle 3">
            <a:extLst>
              <a:ext uri="{FF2B5EF4-FFF2-40B4-BE49-F238E27FC236}">
                <a16:creationId xmlns:a16="http://schemas.microsoft.com/office/drawing/2014/main" id="{4E30E7B3-DEBD-16E1-C5EF-F572850CBDFE}"/>
              </a:ext>
            </a:extLst>
          </p:cNvPr>
          <p:cNvSpPr/>
          <p:nvPr/>
        </p:nvSpPr>
        <p:spPr>
          <a:xfrm>
            <a:off x="227577" y="1574480"/>
            <a:ext cx="5096333" cy="5152336"/>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5E199860-5A3B-DB46-8372-83F6ECA40666}"/>
              </a:ext>
            </a:extLst>
          </p:cNvPr>
          <p:cNvSpPr/>
          <p:nvPr/>
        </p:nvSpPr>
        <p:spPr>
          <a:xfrm>
            <a:off x="6876810" y="1574479"/>
            <a:ext cx="5096333" cy="5152336"/>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1ED3BE53-B954-BDD2-B912-3C37F29E1BB5}"/>
              </a:ext>
            </a:extLst>
          </p:cNvPr>
          <p:cNvSpPr txBox="1"/>
          <p:nvPr/>
        </p:nvSpPr>
        <p:spPr>
          <a:xfrm>
            <a:off x="364023" y="1708111"/>
            <a:ext cx="4256278"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t>Pwysau</a:t>
            </a:r>
            <a:r>
              <a:rPr lang="en-GB" b="1" u="sng" dirty="0"/>
              <a:t> </a:t>
            </a:r>
            <a:r>
              <a:rPr lang="en-GB" b="1" u="sng" dirty="0" err="1"/>
              <a:t>gan</a:t>
            </a:r>
            <a:r>
              <a:rPr lang="en-GB" b="1" u="sng" dirty="0"/>
              <a:t> </a:t>
            </a:r>
            <a:r>
              <a:rPr lang="en-GB" b="1" u="sng" dirty="0" err="1"/>
              <a:t>gyfoedion</a:t>
            </a:r>
            <a:r>
              <a:rPr lang="en-GB" b="1" u="sng" dirty="0"/>
              <a:t> (</a:t>
            </a:r>
            <a:r>
              <a:rPr lang="en-GB" b="1" u="sng" dirty="0" err="1"/>
              <a:t>ar-lein</a:t>
            </a:r>
            <a:r>
              <a:rPr lang="en-GB" b="1" u="sng" dirty="0"/>
              <a:t>)</a:t>
            </a:r>
            <a:endParaRPr lang="en-GB" b="1" dirty="0" err="1"/>
          </a:p>
          <a:p>
            <a:endParaRPr lang="en-GB" dirty="0"/>
          </a:p>
          <a:p>
            <a:r>
              <a:rPr lang="en-GB" u="sng" dirty="0"/>
              <a:t>Beth </a:t>
            </a:r>
            <a:r>
              <a:rPr lang="en-GB" u="sng" dirty="0" err="1"/>
              <a:t>yw</a:t>
            </a:r>
            <a:r>
              <a:rPr lang="en-GB" u="sng" dirty="0"/>
              <a:t> e?</a:t>
            </a:r>
          </a:p>
          <a:p>
            <a:r>
              <a:rPr lang="en-GB" dirty="0">
                <a:ea typeface="+mn-lt"/>
                <a:cs typeface="+mn-lt"/>
              </a:rPr>
              <a:t>Pan </a:t>
            </a:r>
            <a:r>
              <a:rPr lang="en-GB" dirty="0" err="1">
                <a:ea typeface="+mn-lt"/>
                <a:cs typeface="+mn-lt"/>
              </a:rPr>
              <a:t>fydd</a:t>
            </a:r>
            <a:r>
              <a:rPr lang="en-GB" dirty="0">
                <a:ea typeface="+mn-lt"/>
                <a:cs typeface="+mn-lt"/>
              </a:rPr>
              <a:t> </a:t>
            </a:r>
            <a:r>
              <a:rPr lang="en-GB" dirty="0" err="1">
                <a:ea typeface="+mn-lt"/>
                <a:cs typeface="+mn-lt"/>
              </a:rPr>
              <a:t>unigolion</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teimlo</a:t>
            </a:r>
            <a:r>
              <a:rPr lang="en-GB" dirty="0">
                <a:ea typeface="+mn-lt"/>
                <a:cs typeface="+mn-lt"/>
              </a:rPr>
              <a:t> </a:t>
            </a:r>
            <a:r>
              <a:rPr lang="en-GB" dirty="0" err="1">
                <a:ea typeface="+mn-lt"/>
                <a:cs typeface="+mn-lt"/>
              </a:rPr>
              <a:t>eu</a:t>
            </a:r>
            <a:r>
              <a:rPr lang="en-GB" dirty="0">
                <a:ea typeface="+mn-lt"/>
                <a:cs typeface="+mn-lt"/>
              </a:rPr>
              <a:t> bod </a:t>
            </a:r>
            <a:r>
              <a:rPr lang="en-GB" dirty="0" err="1">
                <a:ea typeface="+mn-lt"/>
                <a:cs typeface="+mn-lt"/>
              </a:rPr>
              <a:t>yn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dylanwadu</a:t>
            </a:r>
            <a:r>
              <a:rPr lang="en-GB" dirty="0">
                <a:ea typeface="+mn-lt"/>
                <a:cs typeface="+mn-lt"/>
              </a:rPr>
              <a:t> </a:t>
            </a:r>
            <a:r>
              <a:rPr lang="en-GB" dirty="0" err="1">
                <a:ea typeface="+mn-lt"/>
                <a:cs typeface="+mn-lt"/>
              </a:rPr>
              <a:t>gan</a:t>
            </a:r>
            <a:r>
              <a:rPr lang="en-GB" dirty="0">
                <a:ea typeface="+mn-lt"/>
                <a:cs typeface="+mn-lt"/>
              </a:rPr>
              <a:t> </a:t>
            </a:r>
            <a:r>
              <a:rPr lang="en-GB" dirty="0" err="1">
                <a:ea typeface="+mn-lt"/>
                <a:cs typeface="+mn-lt"/>
              </a:rPr>
              <a:t>eraill</a:t>
            </a:r>
            <a:r>
              <a:rPr lang="en-GB" dirty="0">
                <a:ea typeface="+mn-lt"/>
                <a:cs typeface="+mn-lt"/>
              </a:rPr>
              <a:t> </a:t>
            </a:r>
            <a:r>
              <a:rPr lang="en-GB" dirty="0" err="1">
                <a:ea typeface="+mn-lt"/>
                <a:cs typeface="+mn-lt"/>
              </a:rPr>
              <a:t>ar</a:t>
            </a:r>
            <a:r>
              <a:rPr lang="en-GB" dirty="0">
                <a:ea typeface="+mn-lt"/>
                <a:cs typeface="+mn-lt"/>
              </a:rPr>
              <a:t> y </a:t>
            </a:r>
            <a:r>
              <a:rPr lang="en-GB" dirty="0" err="1">
                <a:ea typeface="+mn-lt"/>
                <a:cs typeface="+mn-lt"/>
              </a:rPr>
              <a:t>rhyngrwyd</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ymddwyn</a:t>
            </a:r>
            <a:r>
              <a:rPr lang="en-GB" dirty="0">
                <a:ea typeface="+mn-lt"/>
                <a:cs typeface="+mn-lt"/>
              </a:rPr>
              <a:t> </a:t>
            </a:r>
            <a:r>
              <a:rPr lang="en-GB" dirty="0" err="1">
                <a:ea typeface="+mn-lt"/>
                <a:cs typeface="+mn-lt"/>
              </a:rPr>
              <a:t>mewn</a:t>
            </a:r>
            <a:r>
              <a:rPr lang="en-GB" dirty="0">
                <a:ea typeface="+mn-lt"/>
                <a:cs typeface="+mn-lt"/>
              </a:rPr>
              <a:t> </a:t>
            </a:r>
            <a:r>
              <a:rPr lang="en-GB" dirty="0" err="1">
                <a:ea typeface="+mn-lt"/>
                <a:cs typeface="+mn-lt"/>
              </a:rPr>
              <a:t>ffordd</a:t>
            </a:r>
            <a:r>
              <a:rPr lang="en-GB" dirty="0">
                <a:ea typeface="+mn-lt"/>
                <a:cs typeface="+mn-lt"/>
              </a:rPr>
              <a:t> </a:t>
            </a:r>
            <a:r>
              <a:rPr lang="en-GB" dirty="0" err="1">
                <a:ea typeface="+mn-lt"/>
                <a:cs typeface="+mn-lt"/>
              </a:rPr>
              <a:t>benodol</a:t>
            </a:r>
            <a:r>
              <a:rPr lang="en-GB" dirty="0">
                <a:ea typeface="+mn-lt"/>
                <a:cs typeface="+mn-lt"/>
              </a:rPr>
              <a:t> er </a:t>
            </a:r>
            <a:r>
              <a:rPr lang="en-GB" dirty="0" err="1">
                <a:ea typeface="+mn-lt"/>
                <a:cs typeface="+mn-lt"/>
              </a:rPr>
              <a:t>mwyn</a:t>
            </a:r>
            <a:r>
              <a:rPr lang="en-GB" dirty="0">
                <a:ea typeface="+mn-lt"/>
                <a:cs typeface="+mn-lt"/>
              </a:rPr>
              <a:t> </a:t>
            </a:r>
            <a:r>
              <a:rPr lang="en-GB" dirty="0" err="1">
                <a:ea typeface="+mn-lt"/>
                <a:cs typeface="+mn-lt"/>
              </a:rPr>
              <a:t>ffitio</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mewn</a:t>
            </a:r>
            <a:r>
              <a:rPr lang="en-GB" dirty="0">
                <a:ea typeface="+mn-lt"/>
                <a:cs typeface="+mn-lt"/>
              </a:rPr>
              <a:t> neu </a:t>
            </a:r>
            <a:r>
              <a:rPr lang="en-GB" dirty="0" err="1">
                <a:ea typeface="+mn-lt"/>
                <a:cs typeface="+mn-lt"/>
              </a:rPr>
              <a:t>gael</a:t>
            </a:r>
            <a:r>
              <a:rPr lang="en-GB" dirty="0">
                <a:ea typeface="+mn-lt"/>
                <a:cs typeface="+mn-lt"/>
              </a:rPr>
              <a:t> </a:t>
            </a:r>
            <a:r>
              <a:rPr lang="en-GB" dirty="0" err="1">
                <a:ea typeface="+mn-lt"/>
                <a:cs typeface="+mn-lt"/>
              </a:rPr>
              <a:t>eu</a:t>
            </a:r>
            <a:r>
              <a:rPr lang="en-GB" dirty="0">
                <a:ea typeface="+mn-lt"/>
                <a:cs typeface="+mn-lt"/>
              </a:rPr>
              <a:t> </a:t>
            </a:r>
            <a:r>
              <a:rPr lang="en-GB" dirty="0" err="1">
                <a:ea typeface="+mn-lt"/>
                <a:cs typeface="+mn-lt"/>
              </a:rPr>
              <a:t>derbyn</a:t>
            </a:r>
            <a:r>
              <a:rPr lang="en-GB" dirty="0">
                <a:ea typeface="+mn-lt"/>
                <a:cs typeface="+mn-lt"/>
              </a:rPr>
              <a:t> (Ofcom, 2023).</a:t>
            </a:r>
          </a:p>
          <a:p>
            <a:endParaRPr lang="en-GB" dirty="0">
              <a:ea typeface="+mn-lt"/>
              <a:cs typeface="+mn-lt"/>
            </a:endParaRPr>
          </a:p>
          <a:p>
            <a:r>
              <a:rPr lang="en-GB" u="sng" dirty="0">
                <a:ea typeface="+mn-lt"/>
                <a:cs typeface="+mn-lt"/>
              </a:rPr>
              <a:t>Sut </a:t>
            </a:r>
            <a:r>
              <a:rPr lang="en-GB" u="sng" dirty="0" err="1">
                <a:ea typeface="+mn-lt"/>
                <a:cs typeface="+mn-lt"/>
              </a:rPr>
              <a:t>mae'n</a:t>
            </a:r>
            <a:r>
              <a:rPr lang="en-GB" u="sng" dirty="0">
                <a:ea typeface="+mn-lt"/>
                <a:cs typeface="+mn-lt"/>
              </a:rPr>
              <a:t> </a:t>
            </a:r>
            <a:r>
              <a:rPr lang="en-GB" u="sng" dirty="0" err="1">
                <a:ea typeface="+mn-lt"/>
                <a:cs typeface="+mn-lt"/>
              </a:rPr>
              <a:t>digwydd</a:t>
            </a:r>
            <a:r>
              <a:rPr lang="en-GB" u="sng" dirty="0">
                <a:ea typeface="+mn-lt"/>
                <a:cs typeface="+mn-lt"/>
              </a:rPr>
              <a:t>, </a:t>
            </a:r>
            <a:r>
              <a:rPr lang="en-GB" u="sng" dirty="0" err="1">
                <a:ea typeface="+mn-lt"/>
                <a:cs typeface="+mn-lt"/>
              </a:rPr>
              <a:t>beth</a:t>
            </a:r>
            <a:r>
              <a:rPr lang="en-GB" u="sng" dirty="0">
                <a:ea typeface="+mn-lt"/>
                <a:cs typeface="+mn-lt"/>
              </a:rPr>
              <a:t> </a:t>
            </a:r>
            <a:r>
              <a:rPr lang="en-GB" u="sng" dirty="0" err="1">
                <a:ea typeface="+mn-lt"/>
                <a:cs typeface="+mn-lt"/>
              </a:rPr>
              <a:t>i</a:t>
            </a:r>
            <a:r>
              <a:rPr lang="en-GB" u="sng" dirty="0">
                <a:ea typeface="+mn-lt"/>
                <a:cs typeface="+mn-lt"/>
              </a:rPr>
              <a:t> </a:t>
            </a:r>
            <a:r>
              <a:rPr lang="en-GB" u="sng" dirty="0" err="1">
                <a:ea typeface="+mn-lt"/>
                <a:cs typeface="+mn-lt"/>
              </a:rPr>
              <a:t>edrych</a:t>
            </a:r>
            <a:r>
              <a:rPr lang="en-GB" u="sng" dirty="0">
                <a:ea typeface="+mn-lt"/>
                <a:cs typeface="+mn-lt"/>
              </a:rPr>
              <a:t> am</a:t>
            </a:r>
          </a:p>
          <a:p>
            <a:pPr>
              <a:buFont typeface="Arial"/>
              <a:buChar char="•"/>
            </a:pPr>
            <a:r>
              <a:rPr lang="en-US" dirty="0" err="1"/>
              <a:t>Ffrindiau</a:t>
            </a:r>
            <a:r>
              <a:rPr lang="en-US" dirty="0"/>
              <a:t> </a:t>
            </a:r>
            <a:r>
              <a:rPr lang="en-US" dirty="0" err="1"/>
              <a:t>yn</a:t>
            </a:r>
            <a:r>
              <a:rPr lang="en-US" dirty="0"/>
              <a:t> </a:t>
            </a:r>
            <a:r>
              <a:rPr lang="en-US" dirty="0" err="1"/>
              <a:t>annog</a:t>
            </a:r>
            <a:r>
              <a:rPr lang="en-US" dirty="0"/>
              <a:t> </a:t>
            </a:r>
            <a:r>
              <a:rPr lang="en-US" dirty="0" err="1"/>
              <a:t>ymddygiad</a:t>
            </a:r>
            <a:r>
              <a:rPr lang="en-US" dirty="0"/>
              <a:t> </a:t>
            </a:r>
            <a:r>
              <a:rPr lang="en-US" dirty="0" err="1"/>
              <a:t>peryglus</a:t>
            </a:r>
            <a:endParaRPr lang="en-US"/>
          </a:p>
          <a:p>
            <a:pPr>
              <a:buFont typeface="Arial"/>
              <a:buChar char="•"/>
            </a:pPr>
            <a:r>
              <a:rPr lang="en-US" dirty="0" err="1"/>
              <a:t>Pwysau</a:t>
            </a:r>
            <a:r>
              <a:rPr lang="en-US" dirty="0"/>
              <a:t> </a:t>
            </a:r>
            <a:r>
              <a:rPr lang="en-US" dirty="0" err="1"/>
              <a:t>i</a:t>
            </a:r>
            <a:r>
              <a:rPr lang="en-US" dirty="0"/>
              <a:t> </a:t>
            </a:r>
            <a:r>
              <a:rPr lang="en-US" dirty="0" err="1"/>
              <a:t>ymuno</a:t>
            </a:r>
            <a:r>
              <a:rPr lang="en-US" dirty="0"/>
              <a:t> â </a:t>
            </a:r>
            <a:r>
              <a:rPr lang="en-US" dirty="0" err="1"/>
              <a:t>thueddiadau</a:t>
            </a:r>
            <a:r>
              <a:rPr lang="en-US" dirty="0"/>
              <a:t> neu </a:t>
            </a:r>
            <a:r>
              <a:rPr lang="en-US" dirty="0" err="1"/>
              <a:t>heriau</a:t>
            </a:r>
            <a:r>
              <a:rPr lang="en-US" dirty="0"/>
              <a:t> </a:t>
            </a:r>
            <a:r>
              <a:rPr lang="en-US" dirty="0" err="1"/>
              <a:t>firaol</a:t>
            </a:r>
            <a:endParaRPr lang="en-US"/>
          </a:p>
          <a:p>
            <a:pPr>
              <a:buFont typeface="Arial"/>
              <a:buChar char="•"/>
            </a:pPr>
            <a:r>
              <a:rPr lang="en-US" dirty="0" err="1"/>
              <a:t>Ofn</a:t>
            </a:r>
            <a:r>
              <a:rPr lang="en-US" dirty="0"/>
              <a:t> </a:t>
            </a:r>
            <a:r>
              <a:rPr lang="en-US" dirty="0" err="1"/>
              <a:t>cael</a:t>
            </a:r>
            <a:r>
              <a:rPr lang="en-US" dirty="0"/>
              <a:t> </a:t>
            </a:r>
            <a:r>
              <a:rPr lang="en-US" dirty="0" err="1"/>
              <a:t>eich</a:t>
            </a:r>
            <a:r>
              <a:rPr lang="en-US" dirty="0"/>
              <a:t> </a:t>
            </a:r>
            <a:r>
              <a:rPr lang="en-US" dirty="0" err="1"/>
              <a:t>gwahardd</a:t>
            </a:r>
            <a:r>
              <a:rPr lang="en-US" dirty="0"/>
              <a:t> </a:t>
            </a:r>
            <a:r>
              <a:rPr lang="en-US" dirty="0" err="1"/>
              <a:t>os</a:t>
            </a:r>
            <a:r>
              <a:rPr lang="en-US" dirty="0"/>
              <a:t> </a:t>
            </a:r>
            <a:r>
              <a:rPr lang="en-US" dirty="0" err="1"/>
              <a:t>nad</a:t>
            </a:r>
            <a:r>
              <a:rPr lang="en-US" dirty="0"/>
              <a:t> </a:t>
            </a:r>
            <a:r>
              <a:rPr lang="en-US" dirty="0" err="1"/>
              <a:t>ydych</a:t>
            </a:r>
            <a:r>
              <a:rPr lang="en-US" dirty="0"/>
              <a:t> </a:t>
            </a:r>
            <a:r>
              <a:rPr lang="en-US" dirty="0" err="1"/>
              <a:t>yn</a:t>
            </a:r>
            <a:r>
              <a:rPr lang="en-US" dirty="0"/>
              <a:t> </a:t>
            </a:r>
            <a:r>
              <a:rPr lang="en-US" dirty="0" err="1"/>
              <a:t>dilyn</a:t>
            </a:r>
            <a:r>
              <a:rPr lang="en-US" dirty="0"/>
              <a:t> yr </a:t>
            </a:r>
            <a:r>
              <a:rPr lang="en-US" dirty="0" err="1"/>
              <a:t>hyn</a:t>
            </a:r>
            <a:r>
              <a:rPr lang="en-US" dirty="0"/>
              <a:t> y </a:t>
            </a:r>
            <a:r>
              <a:rPr lang="en-US" dirty="0" err="1"/>
              <a:t>mae</a:t>
            </a:r>
            <a:r>
              <a:rPr lang="en-US" dirty="0"/>
              <a:t> </a:t>
            </a:r>
            <a:r>
              <a:rPr lang="en-US" dirty="0" err="1"/>
              <a:t>eraill</a:t>
            </a:r>
            <a:r>
              <a:rPr lang="en-US" dirty="0"/>
              <a:t> </a:t>
            </a:r>
            <a:r>
              <a:rPr lang="en-US" dirty="0" err="1"/>
              <a:t>yn</a:t>
            </a:r>
            <a:r>
              <a:rPr lang="en-US" dirty="0"/>
              <a:t> </a:t>
            </a:r>
            <a:r>
              <a:rPr lang="en-US" dirty="0" err="1"/>
              <a:t>ei</a:t>
            </a:r>
            <a:r>
              <a:rPr lang="en-US" dirty="0"/>
              <a:t> </a:t>
            </a:r>
            <a:r>
              <a:rPr lang="en-US" dirty="0" err="1"/>
              <a:t>wneud</a:t>
            </a:r>
            <a:r>
              <a:rPr lang="en-US" dirty="0"/>
              <a:t> </a:t>
            </a:r>
          </a:p>
          <a:p>
            <a:r>
              <a:rPr lang="en-US"/>
              <a:t>(Internet matters, 2024).</a:t>
            </a:r>
            <a:br>
              <a:rPr lang="en-US" dirty="0"/>
            </a:br>
            <a:endParaRPr lang="en-US" dirty="0"/>
          </a:p>
          <a:p>
            <a:endParaRPr lang="en-GB" dirty="0">
              <a:ea typeface="+mn-lt"/>
              <a:cs typeface="+mn-lt"/>
            </a:endParaRPr>
          </a:p>
        </p:txBody>
      </p:sp>
      <p:sp>
        <p:nvSpPr>
          <p:cNvPr id="7" name="TextBox 6">
            <a:extLst>
              <a:ext uri="{FF2B5EF4-FFF2-40B4-BE49-F238E27FC236}">
                <a16:creationId xmlns:a16="http://schemas.microsoft.com/office/drawing/2014/main" id="{1086A746-27A6-69A4-D75B-7FB28496958E}"/>
              </a:ext>
            </a:extLst>
          </p:cNvPr>
          <p:cNvSpPr txBox="1"/>
          <p:nvPr/>
        </p:nvSpPr>
        <p:spPr>
          <a:xfrm>
            <a:off x="7037804" y="1581110"/>
            <a:ext cx="4256278"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err="1"/>
              <a:t>Dilysu</a:t>
            </a:r>
            <a:r>
              <a:rPr lang="en-GB" b="1" u="sng" dirty="0"/>
              <a:t> </a:t>
            </a:r>
            <a:r>
              <a:rPr lang="en-GB" b="1" u="sng" dirty="0" err="1"/>
              <a:t>Cymdeithasol</a:t>
            </a:r>
            <a:endParaRPr lang="en-GB" b="1" u="sng"/>
          </a:p>
          <a:p>
            <a:endParaRPr lang="en-GB" b="1" u="sng" dirty="0"/>
          </a:p>
          <a:p>
            <a:r>
              <a:rPr lang="en-GB" u="sng" dirty="0"/>
              <a:t>Beth </a:t>
            </a:r>
            <a:r>
              <a:rPr lang="en-GB" u="sng" dirty="0" err="1"/>
              <a:t>yw</a:t>
            </a:r>
            <a:r>
              <a:rPr lang="en-GB" u="sng" dirty="0"/>
              <a:t> e?</a:t>
            </a:r>
          </a:p>
          <a:p>
            <a:r>
              <a:rPr lang="en-GB" dirty="0"/>
              <a:t>Yr </a:t>
            </a:r>
            <a:r>
              <a:rPr lang="en-GB" dirty="0" err="1"/>
              <a:t>arwydd</a:t>
            </a:r>
            <a:r>
              <a:rPr lang="en-GB" dirty="0"/>
              <a:t> am </a:t>
            </a:r>
            <a:r>
              <a:rPr lang="en-GB" dirty="0" err="1"/>
              <a:t>gymeradwyaeth</a:t>
            </a:r>
            <a:r>
              <a:rPr lang="en-GB" dirty="0"/>
              <a:t>  </a:t>
            </a:r>
            <a:r>
              <a:rPr lang="en-GB" dirty="0" err="1"/>
              <a:t>gan</a:t>
            </a:r>
            <a:r>
              <a:rPr lang="en-GB" dirty="0"/>
              <a:t> </a:t>
            </a:r>
            <a:r>
              <a:rPr lang="en-GB" dirty="0" err="1"/>
              <a:t>eraill</a:t>
            </a:r>
            <a:r>
              <a:rPr lang="en-GB" dirty="0"/>
              <a:t>, a </a:t>
            </a:r>
            <a:r>
              <a:rPr lang="en-GB" dirty="0" err="1"/>
              <a:t>fesurir</a:t>
            </a:r>
            <a:r>
              <a:rPr lang="en-GB" dirty="0"/>
              <a:t> </a:t>
            </a:r>
            <a:r>
              <a:rPr lang="en-GB" dirty="0" err="1"/>
              <a:t>yn</a:t>
            </a:r>
            <a:r>
              <a:rPr lang="en-GB" dirty="0"/>
              <a:t> </a:t>
            </a:r>
            <a:r>
              <a:rPr lang="en-GB" dirty="0" err="1"/>
              <a:t>aml</a:t>
            </a:r>
            <a:r>
              <a:rPr lang="en-GB" dirty="0"/>
              <a:t> </a:t>
            </a:r>
            <a:r>
              <a:rPr lang="en-GB" dirty="0" err="1"/>
              <a:t>trwy</a:t>
            </a:r>
            <a:r>
              <a:rPr lang="en-GB" dirty="0"/>
              <a:t> </a:t>
            </a:r>
            <a:r>
              <a:rPr lang="en-GB" dirty="0" err="1"/>
              <a:t>hoffterau</a:t>
            </a:r>
            <a:r>
              <a:rPr lang="en-GB" dirty="0"/>
              <a:t>, </a:t>
            </a:r>
            <a:r>
              <a:rPr lang="en-GB" dirty="0" err="1"/>
              <a:t>sylwadau</a:t>
            </a:r>
            <a:r>
              <a:rPr lang="en-GB" dirty="0"/>
              <a:t>, </a:t>
            </a:r>
            <a:r>
              <a:rPr lang="en-GB" dirty="0" err="1"/>
              <a:t>cyfranddaliadau</a:t>
            </a:r>
            <a:r>
              <a:rPr lang="en-GB" dirty="0"/>
              <a:t> a </a:t>
            </a:r>
            <a:r>
              <a:rPr lang="en-GB" dirty="0" err="1"/>
              <a:t>dilynwyr</a:t>
            </a:r>
            <a:r>
              <a:rPr lang="en-GB" dirty="0"/>
              <a:t> </a:t>
            </a:r>
            <a:r>
              <a:rPr lang="en-GB" dirty="0" err="1"/>
              <a:t>ar</a:t>
            </a:r>
            <a:r>
              <a:rPr lang="en-GB" dirty="0"/>
              <a:t> </a:t>
            </a:r>
            <a:r>
              <a:rPr lang="en-GB" dirty="0" err="1"/>
              <a:t>lwyfannau</a:t>
            </a:r>
            <a:r>
              <a:rPr lang="en-GB" dirty="0"/>
              <a:t> </a:t>
            </a:r>
            <a:r>
              <a:rPr lang="en-GB" dirty="0" err="1"/>
              <a:t>cyfryngau</a:t>
            </a:r>
            <a:r>
              <a:rPr lang="en-GB" dirty="0"/>
              <a:t> </a:t>
            </a:r>
            <a:r>
              <a:rPr lang="en-GB" dirty="0" err="1"/>
              <a:t>cymdeithasol</a:t>
            </a:r>
            <a:r>
              <a:rPr lang="en-GB" dirty="0"/>
              <a:t> (Pew Research </a:t>
            </a:r>
            <a:r>
              <a:rPr lang="en-GB" dirty="0" err="1"/>
              <a:t>Center</a:t>
            </a:r>
            <a:r>
              <a:rPr lang="en-GB" dirty="0"/>
              <a:t>, 2018). </a:t>
            </a:r>
          </a:p>
          <a:p>
            <a:endParaRPr lang="en-GB" u="sng" dirty="0"/>
          </a:p>
          <a:p>
            <a:r>
              <a:rPr lang="en-GB" u="sng" dirty="0"/>
              <a:t>Sut </a:t>
            </a:r>
            <a:r>
              <a:rPr lang="en-GB" u="sng" err="1"/>
              <a:t>mae'n</a:t>
            </a:r>
            <a:r>
              <a:rPr lang="en-GB" u="sng" dirty="0"/>
              <a:t> </a:t>
            </a:r>
            <a:r>
              <a:rPr lang="en-GB" u="sng" err="1"/>
              <a:t>effeithio</a:t>
            </a:r>
            <a:r>
              <a:rPr lang="en-GB" u="sng" dirty="0"/>
              <a:t> </a:t>
            </a:r>
            <a:r>
              <a:rPr lang="en-GB" u="sng" err="1"/>
              <a:t>ymddygiad</a:t>
            </a:r>
            <a:endParaRPr lang="en-GB" u="sng"/>
          </a:p>
          <a:p>
            <a:pPr marL="285750" indent="-285750">
              <a:buFont typeface="Arial"/>
              <a:buChar char="•"/>
            </a:pPr>
            <a:r>
              <a:rPr lang="en-GB" dirty="0" err="1"/>
              <a:t>Postio</a:t>
            </a:r>
            <a:r>
              <a:rPr lang="en-GB" dirty="0"/>
              <a:t> </a:t>
            </a:r>
            <a:r>
              <a:rPr lang="en-GB" dirty="0" err="1"/>
              <a:t>cynnwys</a:t>
            </a:r>
            <a:r>
              <a:rPr lang="en-GB" dirty="0"/>
              <a:t> </a:t>
            </a:r>
            <a:r>
              <a:rPr lang="en-GB" dirty="0" err="1"/>
              <a:t>i</a:t>
            </a:r>
            <a:r>
              <a:rPr lang="en-GB" dirty="0"/>
              <a:t> </a:t>
            </a:r>
            <a:r>
              <a:rPr lang="en-GB" dirty="0" err="1"/>
              <a:t>gael</a:t>
            </a:r>
            <a:r>
              <a:rPr lang="en-GB" dirty="0"/>
              <a:t> </a:t>
            </a:r>
            <a:r>
              <a:rPr lang="en-GB" dirty="0" err="1"/>
              <a:t>sylw</a:t>
            </a:r>
            <a:r>
              <a:rPr lang="en-GB" dirty="0"/>
              <a:t> neu </a:t>
            </a:r>
            <a:r>
              <a:rPr lang="en-GB" dirty="0" err="1"/>
              <a:t>gymeradwyaeth</a:t>
            </a:r>
            <a:endParaRPr lang="en-GB" dirty="0"/>
          </a:p>
          <a:p>
            <a:pPr marL="285750" indent="-285750">
              <a:buFont typeface="Arial"/>
              <a:buChar char="•"/>
            </a:pPr>
            <a:r>
              <a:rPr lang="en-GB" dirty="0" err="1"/>
              <a:t>Cymharu</a:t>
            </a:r>
            <a:r>
              <a:rPr lang="en-GB" dirty="0"/>
              <a:t> </a:t>
            </a:r>
            <a:r>
              <a:rPr lang="en-GB" dirty="0" err="1"/>
              <a:t>eich</a:t>
            </a:r>
            <a:r>
              <a:rPr lang="en-GB" dirty="0"/>
              <a:t> </a:t>
            </a:r>
            <a:r>
              <a:rPr lang="en-GB" dirty="0" err="1"/>
              <a:t>hun</a:t>
            </a:r>
            <a:r>
              <a:rPr lang="en-GB" dirty="0"/>
              <a:t> ag </a:t>
            </a:r>
            <a:r>
              <a:rPr lang="en-GB" dirty="0" err="1"/>
              <a:t>eraill</a:t>
            </a:r>
            <a:r>
              <a:rPr lang="en-GB" dirty="0"/>
              <a:t> </a:t>
            </a:r>
            <a:r>
              <a:rPr lang="en-GB" dirty="0" err="1"/>
              <a:t>ar-lein</a:t>
            </a:r>
            <a:r>
              <a:rPr lang="en-GB" dirty="0"/>
              <a:t> </a:t>
            </a:r>
          </a:p>
          <a:p>
            <a:pPr marL="285750" indent="-285750">
              <a:buFont typeface="Arial"/>
              <a:buChar char="•"/>
            </a:pPr>
            <a:r>
              <a:rPr lang="en-GB" dirty="0" err="1"/>
              <a:t>Dileu</a:t>
            </a:r>
            <a:r>
              <a:rPr lang="en-GB" dirty="0"/>
              <a:t> </a:t>
            </a:r>
            <a:r>
              <a:rPr lang="en-GB" dirty="0" err="1"/>
              <a:t>cynnwys</a:t>
            </a:r>
            <a:r>
              <a:rPr lang="en-GB" dirty="0"/>
              <a:t> </a:t>
            </a:r>
            <a:r>
              <a:rPr lang="en-GB" dirty="0" err="1"/>
              <a:t>nad</a:t>
            </a:r>
            <a:r>
              <a:rPr lang="en-GB" dirty="0"/>
              <a:t> </a:t>
            </a:r>
            <a:r>
              <a:rPr lang="en-GB" dirty="0" err="1"/>
              <a:t>yw'n</a:t>
            </a:r>
            <a:r>
              <a:rPr lang="en-GB" dirty="0"/>
              <a:t> </a:t>
            </a:r>
            <a:r>
              <a:rPr lang="en-GB" dirty="0" err="1"/>
              <a:t>cael</a:t>
            </a:r>
            <a:r>
              <a:rPr lang="en-GB" dirty="0"/>
              <a:t> </a:t>
            </a:r>
            <a:r>
              <a:rPr lang="en-GB" dirty="0" err="1"/>
              <a:t>digon</a:t>
            </a:r>
            <a:r>
              <a:rPr lang="en-GB" dirty="0"/>
              <a:t> o </a:t>
            </a:r>
            <a:r>
              <a:rPr lang="en-GB" dirty="0" err="1"/>
              <a:t>ymgysylltiad</a:t>
            </a:r>
            <a:r>
              <a:rPr lang="en-GB" dirty="0"/>
              <a:t> </a:t>
            </a:r>
          </a:p>
          <a:p>
            <a:pPr marL="285750" indent="-285750">
              <a:buFont typeface="Arial"/>
              <a:buChar char="•"/>
            </a:pPr>
            <a:r>
              <a:rPr lang="en-GB" dirty="0" err="1"/>
              <a:t>Ceisio</a:t>
            </a:r>
            <a:r>
              <a:rPr lang="en-GB" dirty="0"/>
              <a:t> </a:t>
            </a:r>
            <a:r>
              <a:rPr lang="en-GB" dirty="0" err="1"/>
              <a:t>adborth</a:t>
            </a:r>
            <a:r>
              <a:rPr lang="en-GB" dirty="0"/>
              <a:t> </a:t>
            </a:r>
            <a:r>
              <a:rPr lang="en-GB" dirty="0" err="1"/>
              <a:t>cyson</a:t>
            </a:r>
            <a:r>
              <a:rPr lang="en-GB" dirty="0"/>
              <a:t> </a:t>
            </a:r>
            <a:r>
              <a:rPr lang="en-GB" dirty="0" err="1"/>
              <a:t>trwy</a:t>
            </a:r>
            <a:r>
              <a:rPr lang="en-GB" dirty="0"/>
              <a:t> </a:t>
            </a:r>
            <a:r>
              <a:rPr lang="en-GB" dirty="0" err="1"/>
              <a:t>hysbysiadau</a:t>
            </a:r>
            <a:r>
              <a:rPr lang="en-GB" dirty="0"/>
              <a:t> </a:t>
            </a:r>
          </a:p>
          <a:p>
            <a:r>
              <a:rPr lang="en-GB"/>
              <a:t>(Royal Society for Public Health, 2017).</a:t>
            </a:r>
            <a:endParaRPr lang="en-GB" dirty="0"/>
          </a:p>
        </p:txBody>
      </p:sp>
    </p:spTree>
    <p:extLst>
      <p:ext uri="{BB962C8B-B14F-4D97-AF65-F5344CB8AC3E}">
        <p14:creationId xmlns:p14="http://schemas.microsoft.com/office/powerpoint/2010/main" val="2078600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EB5D2-0BEE-2C9D-59E7-781177AD7DFC}"/>
              </a:ext>
            </a:extLst>
          </p:cNvPr>
          <p:cNvSpPr>
            <a:spLocks noGrp="1"/>
          </p:cNvSpPr>
          <p:nvPr>
            <p:ph type="title"/>
          </p:nvPr>
        </p:nvSpPr>
        <p:spPr>
          <a:xfrm>
            <a:off x="4119" y="4720"/>
            <a:ext cx="3297195" cy="1325563"/>
          </a:xfrm>
        </p:spPr>
        <p:txBody>
          <a:bodyPr/>
          <a:lstStyle/>
          <a:p>
            <a:r>
              <a:rPr lang="en-GB" dirty="0" err="1"/>
              <a:t>Cyfeiriadau</a:t>
            </a:r>
            <a:r>
              <a:rPr lang="en-GB" dirty="0"/>
              <a:t> </a:t>
            </a:r>
          </a:p>
        </p:txBody>
      </p:sp>
      <p:sp>
        <p:nvSpPr>
          <p:cNvPr id="3" name="Content Placeholder 2">
            <a:extLst>
              <a:ext uri="{FF2B5EF4-FFF2-40B4-BE49-F238E27FC236}">
                <a16:creationId xmlns:a16="http://schemas.microsoft.com/office/drawing/2014/main" id="{03A9C9AB-B51B-9503-304E-D9C74A3737DE}"/>
              </a:ext>
            </a:extLst>
          </p:cNvPr>
          <p:cNvSpPr>
            <a:spLocks noGrp="1"/>
          </p:cNvSpPr>
          <p:nvPr>
            <p:ph idx="1"/>
          </p:nvPr>
        </p:nvSpPr>
        <p:spPr>
          <a:xfrm>
            <a:off x="158578" y="1063625"/>
            <a:ext cx="10515600" cy="5572957"/>
          </a:xfrm>
        </p:spPr>
        <p:txBody>
          <a:bodyPr vert="horz" lIns="91440" tIns="45720" rIns="91440" bIns="45720" rtlCol="0" anchor="t">
            <a:noAutofit/>
          </a:bodyPr>
          <a:lstStyle/>
          <a:p>
            <a:r>
              <a:rPr lang="en-GB" sz="1200">
                <a:highlight>
                  <a:srgbClr val="FFFFFF"/>
                </a:highlight>
                <a:ea typeface="+mn-lt"/>
                <a:cs typeface="+mn-lt"/>
              </a:rPr>
              <a:t>Bridges, J. (2025) Reputation Defender 'The different types of internet blackmail' (IMAGE) Available at: </a:t>
            </a:r>
            <a:r>
              <a:rPr lang="en-GB" sz="1200" dirty="0">
                <a:highlight>
                  <a:srgbClr val="FFFFFF"/>
                </a:highlight>
                <a:ea typeface="+mn-lt"/>
                <a:cs typeface="+mn-lt"/>
                <a:hlinkClick r:id="rId2"/>
              </a:rPr>
              <a:t>https://www.reputationdefender.com/blog/privacy/what-are-different-types-internet-blackmail</a:t>
            </a:r>
            <a:r>
              <a:rPr lang="en-GB" sz="1200">
                <a:highlight>
                  <a:srgbClr val="FFFFFF"/>
                </a:highlight>
                <a:ea typeface="+mn-lt"/>
                <a:cs typeface="+mn-lt"/>
              </a:rPr>
              <a:t> (Accessed 3 April) </a:t>
            </a:r>
            <a:endParaRPr lang="en-GB" sz="1200" dirty="0">
              <a:highlight>
                <a:srgbClr val="FFFFFF"/>
              </a:highlight>
              <a:cs typeface="Poppins"/>
            </a:endParaRPr>
          </a:p>
          <a:p>
            <a:r>
              <a:rPr lang="en-GB" sz="1200">
                <a:highlight>
                  <a:srgbClr val="FFFFFF"/>
                </a:highlight>
                <a:ea typeface="+mn-lt"/>
                <a:cs typeface="+mn-lt"/>
              </a:rPr>
              <a:t>DPP Law (2026) 'Extortion solicitors' Available at: </a:t>
            </a:r>
            <a:r>
              <a:rPr lang="en-GB" sz="1200" dirty="0">
                <a:highlight>
                  <a:srgbClr val="FFFFFF"/>
                </a:highlight>
                <a:ea typeface="+mn-lt"/>
                <a:cs typeface="+mn-lt"/>
                <a:hlinkClick r:id="rId3"/>
              </a:rPr>
              <a:t>https://www.dpp-law.com/services/criminal-defence/blackmail-and-extortion/</a:t>
            </a:r>
            <a:r>
              <a:rPr lang="en-GB" sz="1200" dirty="0">
                <a:highlight>
                  <a:srgbClr val="FFFFFF"/>
                </a:highlight>
                <a:ea typeface="+mn-lt"/>
                <a:cs typeface="+mn-lt"/>
              </a:rPr>
              <a:t> </a:t>
            </a:r>
            <a:r>
              <a:rPr lang="en-GB" sz="1200">
                <a:highlight>
                  <a:srgbClr val="FFFFFF"/>
                </a:highlight>
                <a:ea typeface="+mn-lt"/>
                <a:cs typeface="+mn-lt"/>
              </a:rPr>
              <a:t>(Accessed 3 April) </a:t>
            </a:r>
            <a:endParaRPr lang="en-GB" sz="1200"/>
          </a:p>
          <a:p>
            <a:r>
              <a:rPr lang="en-GB" sz="1200">
                <a:highlight>
                  <a:srgbClr val="FFFFFF"/>
                </a:highlight>
                <a:ea typeface="+mn-lt"/>
                <a:cs typeface="+mn-lt"/>
              </a:rPr>
              <a:t>Internet Matters (2024) 'Social media advice hub' Available at: </a:t>
            </a:r>
            <a:r>
              <a:rPr lang="en-GB" sz="1200" dirty="0">
                <a:highlight>
                  <a:srgbClr val="FFFFFF"/>
                </a:highlight>
                <a:ea typeface="+mn-lt"/>
                <a:cs typeface="+mn-lt"/>
                <a:hlinkClick r:id="rId4"/>
              </a:rPr>
              <a:t>https://www.internetmatters.org</a:t>
            </a:r>
            <a:r>
              <a:rPr lang="en-GB" sz="1200">
                <a:highlight>
                  <a:srgbClr val="FFFFFF"/>
                </a:highlight>
                <a:ea typeface="+mn-lt"/>
                <a:cs typeface="+mn-lt"/>
              </a:rPr>
              <a:t> (Accessed 13 April) </a:t>
            </a:r>
            <a:endParaRPr lang="en-GB" sz="1200"/>
          </a:p>
          <a:p>
            <a:r>
              <a:rPr lang="en-GB" sz="1200" dirty="0" err="1">
                <a:highlight>
                  <a:srgbClr val="FFFFFF"/>
                </a:highlight>
                <a:ea typeface="+mn-lt"/>
                <a:cs typeface="+mn-lt"/>
              </a:rPr>
              <a:t>Lcom</a:t>
            </a:r>
            <a:r>
              <a:rPr lang="en-GB" sz="1200" dirty="0">
                <a:highlight>
                  <a:srgbClr val="FFFFFF"/>
                </a:highlight>
                <a:ea typeface="+mn-lt"/>
                <a:cs typeface="+mn-lt"/>
              </a:rPr>
              <a:t> (2024) 'K-12 Online Safety: Understanding and Mitigating Online Risks for Students' Available at: </a:t>
            </a:r>
            <a:r>
              <a:rPr lang="en-GB" sz="1200" dirty="0">
                <a:highlight>
                  <a:srgbClr val="FFFFFF"/>
                </a:highlight>
                <a:ea typeface="+mn-lt"/>
                <a:cs typeface="+mn-lt"/>
                <a:hlinkClick r:id="rId5"/>
              </a:rPr>
              <a:t>https://www.learning.com/blog/k-12-online-safety/</a:t>
            </a:r>
            <a:r>
              <a:rPr lang="en-GB" sz="1200" dirty="0">
                <a:highlight>
                  <a:srgbClr val="FFFFFF"/>
                </a:highlight>
                <a:ea typeface="+mn-lt"/>
                <a:cs typeface="+mn-lt"/>
              </a:rPr>
              <a:t> (Accessed 3 April) </a:t>
            </a:r>
            <a:endParaRPr lang="en-GB" sz="1200"/>
          </a:p>
          <a:p>
            <a:r>
              <a:rPr lang="en-GB" sz="1200">
                <a:highlight>
                  <a:srgbClr val="FFFFFF"/>
                </a:highlight>
                <a:ea typeface="+mn-lt"/>
                <a:cs typeface="+mn-lt"/>
              </a:rPr>
              <a:t>Ofcom (2023) 'Children and parents: </a:t>
            </a:r>
            <a:r>
              <a:rPr lang="en-GB" sz="1200" i="1">
                <a:highlight>
                  <a:srgbClr val="FFFFFF"/>
                </a:highlight>
                <a:ea typeface="+mn-lt"/>
                <a:cs typeface="+mn-lt"/>
              </a:rPr>
              <a:t>media use and attitudes report' </a:t>
            </a:r>
            <a:r>
              <a:rPr lang="en-GB" sz="1200">
                <a:highlight>
                  <a:srgbClr val="FFFFFF"/>
                </a:highlight>
                <a:ea typeface="+mn-lt"/>
                <a:cs typeface="+mn-lt"/>
              </a:rPr>
              <a:t>Available at: </a:t>
            </a:r>
            <a:r>
              <a:rPr lang="en-GB" sz="1200" dirty="0">
                <a:highlight>
                  <a:srgbClr val="FFFFFF"/>
                </a:highlight>
                <a:ea typeface="+mn-lt"/>
                <a:cs typeface="+mn-lt"/>
                <a:hlinkClick r:id="rId6"/>
              </a:rPr>
              <a:t>https://www.ofcom.org.uk</a:t>
            </a:r>
            <a:r>
              <a:rPr lang="en-GB" sz="1200">
                <a:highlight>
                  <a:srgbClr val="FFFFFF"/>
                </a:highlight>
                <a:ea typeface="+mn-lt"/>
                <a:cs typeface="+mn-lt"/>
              </a:rPr>
              <a:t> (Accessed 13 April) </a:t>
            </a:r>
            <a:endParaRPr lang="en-GB" sz="1200"/>
          </a:p>
          <a:p>
            <a:r>
              <a:rPr lang="en-GB" sz="1200" dirty="0">
                <a:highlight>
                  <a:srgbClr val="FFFFFF"/>
                </a:highlight>
                <a:ea typeface="+mn-lt"/>
                <a:cs typeface="+mn-lt"/>
              </a:rPr>
              <a:t>Pew Research </a:t>
            </a:r>
            <a:r>
              <a:rPr lang="en-GB" sz="1200" dirty="0" err="1">
                <a:highlight>
                  <a:srgbClr val="FFFFFF"/>
                </a:highlight>
                <a:ea typeface="+mn-lt"/>
                <a:cs typeface="+mn-lt"/>
              </a:rPr>
              <a:t>Center</a:t>
            </a:r>
            <a:r>
              <a:rPr lang="en-GB" sz="1200" dirty="0">
                <a:highlight>
                  <a:srgbClr val="FFFFFF"/>
                </a:highlight>
                <a:ea typeface="+mn-lt"/>
                <a:cs typeface="+mn-lt"/>
              </a:rPr>
              <a:t> (2018) 'Teens, social media &amp; technology' Available at: </a:t>
            </a:r>
            <a:r>
              <a:rPr lang="en-GB" sz="1200" dirty="0">
                <a:highlight>
                  <a:srgbClr val="FFFFFF"/>
                </a:highlight>
                <a:ea typeface="+mn-lt"/>
                <a:cs typeface="+mn-lt"/>
                <a:hlinkClick r:id="rId7"/>
              </a:rPr>
              <a:t>https://www.pewresearch.org</a:t>
            </a:r>
            <a:r>
              <a:rPr lang="en-GB" sz="1200" dirty="0">
                <a:highlight>
                  <a:srgbClr val="FFFFFF"/>
                </a:highlight>
                <a:ea typeface="+mn-lt"/>
                <a:cs typeface="+mn-lt"/>
              </a:rPr>
              <a:t> (Accessed 13 April)</a:t>
            </a:r>
            <a:r>
              <a:rPr lang="en-US" sz="1200" dirty="0">
                <a:highlight>
                  <a:srgbClr val="FFFFFF"/>
                </a:highlight>
                <a:ea typeface="+mn-lt"/>
                <a:cs typeface="+mn-lt"/>
              </a:rPr>
              <a:t> </a:t>
            </a:r>
            <a:endParaRPr lang="en-GB" sz="1200"/>
          </a:p>
          <a:p>
            <a:r>
              <a:rPr lang="en-GB" sz="1200">
                <a:highlight>
                  <a:srgbClr val="FFFFFF"/>
                </a:highlight>
                <a:ea typeface="+mn-lt"/>
                <a:cs typeface="+mn-lt"/>
              </a:rPr>
              <a:t>Pristine Tech Team (2026) Pristine Info Solutions 'Anonymity in the Digital World' Available at: </a:t>
            </a:r>
            <a:r>
              <a:rPr lang="en-GB" sz="1200" dirty="0">
                <a:highlight>
                  <a:srgbClr val="FFFFFF"/>
                </a:highlight>
                <a:ea typeface="+mn-lt"/>
                <a:cs typeface="+mn-lt"/>
                <a:hlinkClick r:id="rId8"/>
              </a:rPr>
              <a:t>https://pristineinfo.com/blog-details/anonymity-in-digital-world-proxy-guide</a:t>
            </a:r>
            <a:r>
              <a:rPr lang="en-GB" sz="1200">
                <a:highlight>
                  <a:srgbClr val="FFFFFF"/>
                </a:highlight>
                <a:ea typeface="+mn-lt"/>
                <a:cs typeface="+mn-lt"/>
              </a:rPr>
              <a:t> (Accessed 13 April) </a:t>
            </a:r>
            <a:endParaRPr lang="en-GB" sz="1200"/>
          </a:p>
          <a:p>
            <a:r>
              <a:rPr lang="en-GB" sz="1200" dirty="0">
                <a:highlight>
                  <a:srgbClr val="FFFFFF"/>
                </a:highlight>
                <a:ea typeface="+mn-lt"/>
                <a:cs typeface="+mn-lt"/>
              </a:rPr>
              <a:t>Royal Society for Public Health (2017) '#</a:t>
            </a:r>
            <a:r>
              <a:rPr lang="en-GB" sz="1200" i="1" dirty="0" err="1">
                <a:highlight>
                  <a:srgbClr val="FFFFFF"/>
                </a:highlight>
                <a:ea typeface="+mn-lt"/>
                <a:cs typeface="+mn-lt"/>
              </a:rPr>
              <a:t>StatusOfMind</a:t>
            </a:r>
            <a:r>
              <a:rPr lang="en-GB" sz="1200" i="1" dirty="0">
                <a:highlight>
                  <a:srgbClr val="FFFFFF"/>
                </a:highlight>
                <a:ea typeface="+mn-lt"/>
                <a:cs typeface="+mn-lt"/>
              </a:rPr>
              <a:t>: Social media and young people's mental health' </a:t>
            </a:r>
            <a:r>
              <a:rPr lang="en-GB" sz="1200" dirty="0">
                <a:highlight>
                  <a:srgbClr val="FFFFFF"/>
                </a:highlight>
                <a:ea typeface="+mn-lt"/>
                <a:cs typeface="+mn-lt"/>
              </a:rPr>
              <a:t>Available at: </a:t>
            </a:r>
            <a:r>
              <a:rPr lang="en-GB" sz="1200" dirty="0">
                <a:highlight>
                  <a:srgbClr val="FFFFFF"/>
                </a:highlight>
                <a:ea typeface="+mn-lt"/>
                <a:cs typeface="+mn-lt"/>
                <a:hlinkClick r:id="rId9"/>
              </a:rPr>
              <a:t>https://www.rsph.org.uk</a:t>
            </a:r>
            <a:r>
              <a:rPr lang="en-GB" sz="1200" dirty="0">
                <a:highlight>
                  <a:srgbClr val="FFFFFF"/>
                </a:highlight>
                <a:ea typeface="+mn-lt"/>
                <a:cs typeface="+mn-lt"/>
              </a:rPr>
              <a:t> (Accessed 13 April) </a:t>
            </a:r>
            <a:r>
              <a:rPr lang="en-US" sz="1200" dirty="0">
                <a:highlight>
                  <a:srgbClr val="FFFFFF"/>
                </a:highlight>
                <a:ea typeface="+mn-lt"/>
                <a:cs typeface="+mn-lt"/>
              </a:rPr>
              <a:t> </a:t>
            </a:r>
            <a:endParaRPr lang="en-GB" sz="1200"/>
          </a:p>
          <a:p>
            <a:r>
              <a:rPr lang="en-GB" sz="1200">
                <a:highlight>
                  <a:srgbClr val="FFFFFF"/>
                </a:highlight>
                <a:ea typeface="+mn-lt"/>
                <a:cs typeface="+mn-lt"/>
              </a:rPr>
              <a:t>Top10 (2026) UK's Top Online Therapy Services 2026 Don't wait for the support you need (IMAGE) Available at: </a:t>
            </a:r>
            <a:r>
              <a:rPr lang="en-GB" sz="1200" dirty="0">
                <a:highlight>
                  <a:srgbClr val="FFFFFF"/>
                </a:highlight>
                <a:ea typeface="+mn-lt"/>
                <a:cs typeface="+mn-lt"/>
                <a:hlinkClick r:id="rId10"/>
              </a:rPr>
              <a:t>https://www.top10.com/online-therapy/uk-comparison?bkw=counseling%20for%20teens&amp;bcampid=523890072&amp;bcamp=Bing%20-%20OTP%20(Mob%2BDT)%20UK&amp;bagid=1188574177346543&amp;bag=teen&amp;btarid=kwd-74286357331749:loc-188&amp;bidm=be&amp;bnet=o&amp;bd=c&amp;bmobval=0&amp;bt=search&amp;utm_source=bing&amp;utm_medium=cpc&amp;utm_term=mental%20health%&amp;20support%20for%20teens&amp;utm_campaign=Bing+CPC+Campaign&amp;c=74286108676270&amp;m=e&amp;k=74286357331749&amp;&amp;bphysical=247219&amp;bfeedid=&amp;binterest=&amp;a=&amp;ts=&amp;topic=&amp;niche=&amp;upf=&amp;ctype=&amp;exp=&amp;pq=&amp;dyn=&amp;camtype=ps&amp;msclkid=249cdf312b431985bd15b6d6ec06a197</a:t>
            </a:r>
            <a:r>
              <a:rPr lang="en-GB" sz="1200">
                <a:highlight>
                  <a:srgbClr val="FFFFFF"/>
                </a:highlight>
                <a:ea typeface="+mn-lt"/>
                <a:cs typeface="+mn-lt"/>
              </a:rPr>
              <a:t> (Accessed 13 April) </a:t>
            </a:r>
            <a:endParaRPr lang="en-GB" sz="1200"/>
          </a:p>
          <a:p>
            <a:r>
              <a:rPr lang="en-GB" sz="1200" dirty="0">
                <a:highlight>
                  <a:srgbClr val="FFFFFF"/>
                </a:highlight>
                <a:ea typeface="+mn-lt"/>
                <a:cs typeface="+mn-lt"/>
              </a:rPr>
              <a:t>Waheed, W. (2026) </a:t>
            </a:r>
            <a:r>
              <a:rPr lang="en-GB" sz="1200" dirty="0" err="1">
                <a:highlight>
                  <a:srgbClr val="FFFFFF"/>
                </a:highlight>
                <a:ea typeface="+mn-lt"/>
                <a:cs typeface="+mn-lt"/>
              </a:rPr>
              <a:t>Whiterose</a:t>
            </a:r>
            <a:r>
              <a:rPr lang="en-GB" sz="1200" dirty="0">
                <a:highlight>
                  <a:srgbClr val="FFFFFF"/>
                </a:highlight>
                <a:ea typeface="+mn-lt"/>
                <a:cs typeface="+mn-lt"/>
              </a:rPr>
              <a:t> Blackmans Solicitors 'Being blackmailed? Legal protection and injunctions explained' Available at: </a:t>
            </a:r>
            <a:r>
              <a:rPr lang="en-GB" sz="1200" dirty="0">
                <a:highlight>
                  <a:srgbClr val="FFFFFF"/>
                </a:highlight>
                <a:ea typeface="+mn-lt"/>
                <a:cs typeface="+mn-lt"/>
                <a:hlinkClick r:id="rId11"/>
              </a:rPr>
              <a:t>https://whiteroseblackmans.co.uk/being-blackmailed-legal-protection-and-injunctions-explained/</a:t>
            </a:r>
            <a:r>
              <a:rPr lang="en-GB" sz="1200" dirty="0">
                <a:highlight>
                  <a:srgbClr val="FFFFFF"/>
                </a:highlight>
                <a:ea typeface="+mn-lt"/>
                <a:cs typeface="+mn-lt"/>
              </a:rPr>
              <a:t> (Accessed 13 April)</a:t>
            </a:r>
            <a:endParaRPr lang="en-GB" sz="1200" dirty="0"/>
          </a:p>
          <a:p>
            <a:r>
              <a:rPr lang="en-GB" sz="1200" dirty="0" err="1">
                <a:highlight>
                  <a:srgbClr val="FFFFFF"/>
                </a:highlight>
                <a:cs typeface="Poppins"/>
              </a:rPr>
              <a:t>Worthview</a:t>
            </a:r>
            <a:r>
              <a:rPr lang="en-GB" sz="1200" dirty="0">
                <a:highlight>
                  <a:srgbClr val="FFFFFF"/>
                </a:highlight>
                <a:cs typeface="Poppins"/>
              </a:rPr>
              <a:t> (2024) 'How to get out of blackmail: A guide to protecting yourself Available at: </a:t>
            </a:r>
            <a:r>
              <a:rPr lang="en-GB" sz="1200" dirty="0">
                <a:highlight>
                  <a:srgbClr val="FFFFFF"/>
                </a:highlight>
                <a:latin typeface="Calibri"/>
                <a:ea typeface="Calibri"/>
                <a:cs typeface="Calibri"/>
                <a:hlinkClick r:id="rId12"/>
              </a:rPr>
              <a:t>https://www.worthview.com/how-to-get-out-of-blackmail-a-guide-to-protecting-yourself/</a:t>
            </a:r>
            <a:r>
              <a:rPr lang="en-GB" sz="1200" dirty="0">
                <a:highlight>
                  <a:srgbClr val="FFFFFF"/>
                </a:highlight>
                <a:latin typeface="Calibri"/>
                <a:ea typeface="Calibri"/>
                <a:cs typeface="Calibri"/>
              </a:rPr>
              <a:t> (Accessed 13 April)</a:t>
            </a:r>
            <a:endParaRPr lang="en-GB" sz="1200" dirty="0">
              <a:highlight>
                <a:srgbClr val="FFFFFF"/>
              </a:highlight>
              <a:cs typeface="Poppins"/>
            </a:endParaRPr>
          </a:p>
          <a:p>
            <a:endParaRPr lang="en-GB" sz="1400" dirty="0">
              <a:highlight>
                <a:srgbClr val="FFFFFF"/>
              </a:highlight>
              <a:ea typeface="+mn-lt"/>
              <a:cs typeface="Poppins"/>
            </a:endParaRPr>
          </a:p>
          <a:p>
            <a:endParaRPr lang="en-GB" sz="1400" dirty="0">
              <a:highlight>
                <a:srgbClr val="FFFFFF"/>
              </a:highlight>
              <a:cs typeface="Poppins"/>
            </a:endParaRPr>
          </a:p>
          <a:p>
            <a:endParaRPr lang="en-GB" sz="1400" dirty="0">
              <a:highlight>
                <a:srgbClr val="FFFFFF"/>
              </a:highlight>
              <a:cs typeface="Poppins"/>
            </a:endParaRPr>
          </a:p>
          <a:p>
            <a:endParaRPr lang="en-GB" sz="1400" dirty="0">
              <a:highlight>
                <a:srgbClr val="FFFFFF"/>
              </a:highlight>
              <a:cs typeface="Poppins"/>
            </a:endParaRPr>
          </a:p>
          <a:p>
            <a:endParaRPr lang="en-GB" sz="1600" dirty="0">
              <a:highlight>
                <a:srgbClr val="FFFFFF"/>
              </a:highlight>
              <a:cs typeface="Poppins"/>
            </a:endParaRPr>
          </a:p>
          <a:p>
            <a:endParaRPr lang="en-GB" dirty="0">
              <a:cs typeface="Poppins"/>
            </a:endParaRPr>
          </a:p>
        </p:txBody>
      </p:sp>
    </p:spTree>
    <p:extLst>
      <p:ext uri="{BB962C8B-B14F-4D97-AF65-F5344CB8AC3E}">
        <p14:creationId xmlns:p14="http://schemas.microsoft.com/office/powerpoint/2010/main" val="4166186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24C9B0F-352E-F662-B624-2164366ABCD9}"/>
              </a:ext>
            </a:extLst>
          </p:cNvPr>
          <p:cNvSpPr txBox="1"/>
          <p:nvPr/>
        </p:nvSpPr>
        <p:spPr>
          <a:xfrm>
            <a:off x="1748590" y="402588"/>
            <a:ext cx="8677194" cy="851297"/>
          </a:xfrm>
          <a:prstGeom prst="roundRect">
            <a:avLst/>
          </a:prstGeom>
          <a:solidFill>
            <a:schemeClr val="accent4">
              <a:lumMod val="20000"/>
              <a:lumOff val="80000"/>
            </a:schemeClr>
          </a:solidFill>
          <a:ln>
            <a:solidFill>
              <a:schemeClr val="accent4">
                <a:lumMod val="75000"/>
              </a:schemeClr>
            </a:solidFill>
          </a:ln>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0" u="sng" strike="noStrike" baseline="0">
                <a:solidFill>
                  <a:srgbClr val="000000"/>
                </a:solidFill>
                <a:latin typeface="Consolas"/>
              </a:rPr>
              <a:t>Where can you go for help?</a:t>
            </a:r>
            <a:endParaRPr lang="en-GB" u="sng">
              <a:latin typeface="Consolas"/>
            </a:endParaRPr>
          </a:p>
        </p:txBody>
      </p:sp>
      <p:sp>
        <p:nvSpPr>
          <p:cNvPr id="8" name="TextBox 7">
            <a:extLst>
              <a:ext uri="{FF2B5EF4-FFF2-40B4-BE49-F238E27FC236}">
                <a16:creationId xmlns:a16="http://schemas.microsoft.com/office/drawing/2014/main" id="{559298F0-3C5B-C9E1-4FC3-5D5A017800CD}"/>
              </a:ext>
            </a:extLst>
          </p:cNvPr>
          <p:cNvSpPr txBox="1"/>
          <p:nvPr/>
        </p:nvSpPr>
        <p:spPr>
          <a:xfrm>
            <a:off x="1001059" y="1873218"/>
            <a:ext cx="1018390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i="1" dirty="0"/>
              <a:t>Do you need advice on how to keep children safe online or do you have a </a:t>
            </a:r>
            <a:r>
              <a:rPr lang="en-GB" sz="3200" i="1"/>
              <a:t>safeguarding</a:t>
            </a:r>
            <a:r>
              <a:rPr lang="en-GB" sz="3200" i="1" dirty="0"/>
              <a:t> concern?</a:t>
            </a:r>
            <a:endParaRPr lang="en-US"/>
          </a:p>
        </p:txBody>
      </p:sp>
      <p:pic>
        <p:nvPicPr>
          <p:cNvPr id="10" name="Picture 9" descr="A green sign with white text and a yellow smiley face&#10;&#10;AI-generated content may be incorrect.">
            <a:extLst>
              <a:ext uri="{FF2B5EF4-FFF2-40B4-BE49-F238E27FC236}">
                <a16:creationId xmlns:a16="http://schemas.microsoft.com/office/drawing/2014/main" id="{CBDB7E01-4318-6F6B-4918-7A25D70CCACE}"/>
              </a:ext>
            </a:extLst>
          </p:cNvPr>
          <p:cNvPicPr>
            <a:picLocks noChangeAspect="1"/>
          </p:cNvPicPr>
          <p:nvPr/>
        </p:nvPicPr>
        <p:blipFill>
          <a:blip r:embed="rId2"/>
          <a:stretch>
            <a:fillRect/>
          </a:stretch>
        </p:blipFill>
        <p:spPr>
          <a:xfrm>
            <a:off x="459316" y="3333980"/>
            <a:ext cx="3045406" cy="1748811"/>
          </a:xfrm>
          <a:prstGeom prst="rect">
            <a:avLst/>
          </a:prstGeom>
        </p:spPr>
      </p:pic>
      <p:sp>
        <p:nvSpPr>
          <p:cNvPr id="11" name="TextBox 10">
            <a:extLst>
              <a:ext uri="{FF2B5EF4-FFF2-40B4-BE49-F238E27FC236}">
                <a16:creationId xmlns:a16="http://schemas.microsoft.com/office/drawing/2014/main" id="{AAE2CE65-5099-7494-03D7-6122F1AA71B2}"/>
              </a:ext>
            </a:extLst>
          </p:cNvPr>
          <p:cNvSpPr txBox="1"/>
          <p:nvPr/>
        </p:nvSpPr>
        <p:spPr>
          <a:xfrm>
            <a:off x="1053352" y="4900580"/>
            <a:ext cx="18542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radley Hand ITC"/>
              </a:rPr>
              <a:t>(Cronin, 2022)</a:t>
            </a:r>
          </a:p>
        </p:txBody>
      </p:sp>
      <p:pic>
        <p:nvPicPr>
          <p:cNvPr id="13" name="Picture 12" descr="A red background with white text&#10;&#10;AI-generated content may be incorrect.">
            <a:extLst>
              <a:ext uri="{FF2B5EF4-FFF2-40B4-BE49-F238E27FC236}">
                <a16:creationId xmlns:a16="http://schemas.microsoft.com/office/drawing/2014/main" id="{3023D9FA-A5B9-8891-885A-AD5E53762521}"/>
              </a:ext>
            </a:extLst>
          </p:cNvPr>
          <p:cNvPicPr>
            <a:picLocks noChangeAspect="1"/>
          </p:cNvPicPr>
          <p:nvPr/>
        </p:nvPicPr>
        <p:blipFill>
          <a:blip r:embed="rId3"/>
          <a:srcRect l="27002" t="32704" r="27315" b="32075"/>
          <a:stretch>
            <a:fillRect/>
          </a:stretch>
        </p:blipFill>
        <p:spPr>
          <a:xfrm>
            <a:off x="4778010" y="3507457"/>
            <a:ext cx="2410246" cy="1390752"/>
          </a:xfrm>
          <a:prstGeom prst="rect">
            <a:avLst/>
          </a:prstGeom>
        </p:spPr>
      </p:pic>
      <p:pic>
        <p:nvPicPr>
          <p:cNvPr id="14" name="Picture 13" descr="A close-up of a button&#10;&#10;AI-generated content may be incorrect.">
            <a:extLst>
              <a:ext uri="{FF2B5EF4-FFF2-40B4-BE49-F238E27FC236}">
                <a16:creationId xmlns:a16="http://schemas.microsoft.com/office/drawing/2014/main" id="{EE652BA4-3629-F6C7-3B28-697F42B31A78}"/>
              </a:ext>
            </a:extLst>
          </p:cNvPr>
          <p:cNvPicPr>
            <a:picLocks noChangeAspect="1"/>
          </p:cNvPicPr>
          <p:nvPr/>
        </p:nvPicPr>
        <p:blipFill>
          <a:blip r:embed="rId4"/>
          <a:srcRect t="863" r="187" b="1398"/>
          <a:stretch>
            <a:fillRect/>
          </a:stretch>
        </p:blipFill>
        <p:spPr>
          <a:xfrm>
            <a:off x="8090647" y="3525223"/>
            <a:ext cx="3989311" cy="1376003"/>
          </a:xfrm>
          <a:prstGeom prst="rect">
            <a:avLst/>
          </a:prstGeom>
        </p:spPr>
      </p:pic>
      <p:pic>
        <p:nvPicPr>
          <p:cNvPr id="15" name="Graphic 14" descr="Cursor outline">
            <a:extLst>
              <a:ext uri="{FF2B5EF4-FFF2-40B4-BE49-F238E27FC236}">
                <a16:creationId xmlns:a16="http://schemas.microsoft.com/office/drawing/2014/main" id="{2641A140-AB2B-70A5-4204-4B7E7608136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354917" y="5320477"/>
            <a:ext cx="1519517" cy="1497105"/>
          </a:xfrm>
          <a:prstGeom prst="rect">
            <a:avLst/>
          </a:prstGeom>
        </p:spPr>
      </p:pic>
      <p:pic>
        <p:nvPicPr>
          <p:cNvPr id="16" name="Graphic 15" descr="Cursor with solid fill">
            <a:extLst>
              <a:ext uri="{FF2B5EF4-FFF2-40B4-BE49-F238E27FC236}">
                <a16:creationId xmlns:a16="http://schemas.microsoft.com/office/drawing/2014/main" id="{2947DFDC-9166-3A9E-4E70-284C26015147}"/>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217145" y="5321411"/>
            <a:ext cx="1526988" cy="1526988"/>
          </a:xfrm>
          <a:prstGeom prst="rect">
            <a:avLst/>
          </a:prstGeom>
        </p:spPr>
      </p:pic>
      <p:pic>
        <p:nvPicPr>
          <p:cNvPr id="18" name="Graphic 17" descr="Cursor with solid fill">
            <a:extLst>
              <a:ext uri="{FF2B5EF4-FFF2-40B4-BE49-F238E27FC236}">
                <a16:creationId xmlns:a16="http://schemas.microsoft.com/office/drawing/2014/main" id="{2A524EFE-33C8-77B3-C11A-76AE2D924AC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524439" y="5321411"/>
            <a:ext cx="1526988" cy="1526988"/>
          </a:xfrm>
          <a:prstGeom prst="rect">
            <a:avLst/>
          </a:prstGeom>
        </p:spPr>
      </p:pic>
      <p:sp>
        <p:nvSpPr>
          <p:cNvPr id="19" name="TextBox 18">
            <a:extLst>
              <a:ext uri="{FF2B5EF4-FFF2-40B4-BE49-F238E27FC236}">
                <a16:creationId xmlns:a16="http://schemas.microsoft.com/office/drawing/2014/main" id="{23CAE823-7048-E0C8-E701-0CD3F594ED04}"/>
              </a:ext>
            </a:extLst>
          </p:cNvPr>
          <p:cNvSpPr txBox="1"/>
          <p:nvPr/>
        </p:nvSpPr>
        <p:spPr>
          <a:xfrm>
            <a:off x="4885764" y="4900579"/>
            <a:ext cx="2197848" cy="3732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Bradley Hand ITC"/>
              </a:rPr>
              <a:t>(</a:t>
            </a:r>
            <a:r>
              <a:rPr lang="en-GB" dirty="0" err="1">
                <a:latin typeface="Bradley Hand ITC"/>
              </a:rPr>
              <a:t>hwb.gov.wales</a:t>
            </a:r>
            <a:r>
              <a:rPr lang="en-GB" dirty="0">
                <a:latin typeface="Bradley Hand ITC"/>
              </a:rPr>
              <a:t>, </a:t>
            </a:r>
            <a:r>
              <a:rPr lang="en-GB" dirty="0" err="1">
                <a:latin typeface="Bradley Hand ITC"/>
              </a:rPr>
              <a:t>n.d</a:t>
            </a:r>
            <a:r>
              <a:rPr lang="en-GB" dirty="0">
                <a:latin typeface="Bradley Hand ITC"/>
              </a:rPr>
              <a:t>)</a:t>
            </a:r>
          </a:p>
        </p:txBody>
      </p:sp>
      <p:sp>
        <p:nvSpPr>
          <p:cNvPr id="20" name="TextBox 19">
            <a:extLst>
              <a:ext uri="{FF2B5EF4-FFF2-40B4-BE49-F238E27FC236}">
                <a16:creationId xmlns:a16="http://schemas.microsoft.com/office/drawing/2014/main" id="{F1B9482C-B27C-C5D7-DBC4-3B4BFF195CC2}"/>
              </a:ext>
            </a:extLst>
          </p:cNvPr>
          <p:cNvSpPr txBox="1"/>
          <p:nvPr/>
        </p:nvSpPr>
        <p:spPr>
          <a:xfrm>
            <a:off x="8755530" y="4810932"/>
            <a:ext cx="306294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a:solidFill>
                  <a:srgbClr val="2C3E50"/>
                </a:solidFill>
                <a:latin typeface="Bradley Hand ITC"/>
                <a:ea typeface="Roboto"/>
                <a:cs typeface="Roboto"/>
              </a:rPr>
              <a:t>(Child Exploitation and Online Protection, 2019)</a:t>
            </a:r>
            <a:endParaRPr lang="en-US" sz="1600">
              <a:latin typeface="Bradley Hand ITC"/>
            </a:endParaRPr>
          </a:p>
        </p:txBody>
      </p:sp>
      <p:sp>
        <p:nvSpPr>
          <p:cNvPr id="2" name="TextBox 1">
            <a:extLst>
              <a:ext uri="{FF2B5EF4-FFF2-40B4-BE49-F238E27FC236}">
                <a16:creationId xmlns:a16="http://schemas.microsoft.com/office/drawing/2014/main" id="{E6AC9803-05F5-F2B3-AD64-8D45DF100DFF}"/>
              </a:ext>
            </a:extLst>
          </p:cNvPr>
          <p:cNvSpPr txBox="1"/>
          <p:nvPr/>
        </p:nvSpPr>
        <p:spPr>
          <a:xfrm>
            <a:off x="10513105" y="6490913"/>
            <a:ext cx="18204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radley Hand ITC"/>
              </a:rPr>
              <a:t>Lily Meddings</a:t>
            </a:r>
          </a:p>
        </p:txBody>
      </p:sp>
    </p:spTree>
    <p:extLst>
      <p:ext uri="{BB962C8B-B14F-4D97-AF65-F5344CB8AC3E}">
        <p14:creationId xmlns:p14="http://schemas.microsoft.com/office/powerpoint/2010/main" val="1987479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erson&amp;#39;s head&#10;&#10;AI-generated content may be incorrect.">
            <a:extLst>
              <a:ext uri="{FF2B5EF4-FFF2-40B4-BE49-F238E27FC236}">
                <a16:creationId xmlns:a16="http://schemas.microsoft.com/office/drawing/2014/main" id="{EE004E4A-33AA-D0D5-63A9-040186184C19}"/>
              </a:ext>
            </a:extLst>
          </p:cNvPr>
          <p:cNvPicPr>
            <a:picLocks noChangeAspect="1"/>
          </p:cNvPicPr>
          <p:nvPr/>
        </p:nvPicPr>
        <p:blipFill>
          <a:blip r:embed="rId3"/>
          <a:stretch>
            <a:fillRect/>
          </a:stretch>
        </p:blipFill>
        <p:spPr>
          <a:xfrm>
            <a:off x="2045730" y="1821590"/>
            <a:ext cx="8306487" cy="3661039"/>
          </a:xfrm>
          <a:prstGeom prst="rect">
            <a:avLst/>
          </a:prstGeom>
          <a:ln w="57150">
            <a:solidFill>
              <a:schemeClr val="tx1"/>
            </a:solidFill>
          </a:ln>
        </p:spPr>
      </p:pic>
      <p:sp>
        <p:nvSpPr>
          <p:cNvPr id="8" name="TextBox 7">
            <a:extLst>
              <a:ext uri="{FF2B5EF4-FFF2-40B4-BE49-F238E27FC236}">
                <a16:creationId xmlns:a16="http://schemas.microsoft.com/office/drawing/2014/main" id="{BBF03062-C809-50B4-DD5E-06C8F2111C84}"/>
              </a:ext>
            </a:extLst>
          </p:cNvPr>
          <p:cNvSpPr txBox="1"/>
          <p:nvPr/>
        </p:nvSpPr>
        <p:spPr>
          <a:xfrm>
            <a:off x="7894595" y="5883189"/>
            <a:ext cx="2379362" cy="646331"/>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Informative articles offering advice.</a:t>
            </a:r>
          </a:p>
        </p:txBody>
      </p:sp>
      <p:sp>
        <p:nvSpPr>
          <p:cNvPr id="9" name="Oval 8">
            <a:extLst>
              <a:ext uri="{FF2B5EF4-FFF2-40B4-BE49-F238E27FC236}">
                <a16:creationId xmlns:a16="http://schemas.microsoft.com/office/drawing/2014/main" id="{7FA8FB4A-A641-4C37-F535-63418E021714}"/>
              </a:ext>
            </a:extLst>
          </p:cNvPr>
          <p:cNvSpPr/>
          <p:nvPr/>
        </p:nvSpPr>
        <p:spPr>
          <a:xfrm>
            <a:off x="3226486" y="2292865"/>
            <a:ext cx="947352" cy="590378"/>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F5A1EB3E-7148-228E-A0DC-5D2B10DCF953}"/>
              </a:ext>
            </a:extLst>
          </p:cNvPr>
          <p:cNvSpPr txBox="1"/>
          <p:nvPr/>
        </p:nvSpPr>
        <p:spPr>
          <a:xfrm>
            <a:off x="7015890" y="377566"/>
            <a:ext cx="3196280" cy="1200329"/>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If you are in urgent need of support or have concern for a </a:t>
            </a:r>
            <a:r>
              <a:rPr lang="en-GB"/>
              <a:t>child, the NSPCC help line is there for you.</a:t>
            </a:r>
            <a:endParaRPr lang="en-GB" dirty="0"/>
          </a:p>
        </p:txBody>
      </p:sp>
      <p:sp>
        <p:nvSpPr>
          <p:cNvPr id="11" name="TextBox 10">
            <a:extLst>
              <a:ext uri="{FF2B5EF4-FFF2-40B4-BE49-F238E27FC236}">
                <a16:creationId xmlns:a16="http://schemas.microsoft.com/office/drawing/2014/main" id="{7A644844-F537-BA78-AD5C-56151E0C73DA}"/>
              </a:ext>
            </a:extLst>
          </p:cNvPr>
          <p:cNvSpPr txBox="1"/>
          <p:nvPr/>
        </p:nvSpPr>
        <p:spPr>
          <a:xfrm>
            <a:off x="164755" y="3192161"/>
            <a:ext cx="1596767" cy="923330"/>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Looking for advice? Click here:</a:t>
            </a:r>
            <a:endParaRPr lang="en-US"/>
          </a:p>
        </p:txBody>
      </p:sp>
      <p:sp>
        <p:nvSpPr>
          <p:cNvPr id="12" name="TextBox 11">
            <a:extLst>
              <a:ext uri="{FF2B5EF4-FFF2-40B4-BE49-F238E27FC236}">
                <a16:creationId xmlns:a16="http://schemas.microsoft.com/office/drawing/2014/main" id="{7DDB8CD2-FD7D-6D72-CF3A-C7F85A668AC4}"/>
              </a:ext>
            </a:extLst>
          </p:cNvPr>
          <p:cNvSpPr txBox="1"/>
          <p:nvPr/>
        </p:nvSpPr>
        <p:spPr>
          <a:xfrm>
            <a:off x="2045729" y="5883188"/>
            <a:ext cx="2743199" cy="646331"/>
          </a:xfrm>
          <a:prstGeom prst="rect">
            <a:avLst/>
          </a:prstGeom>
          <a:noFill/>
          <a:ln>
            <a:solidFill>
              <a:schemeClr val="tx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Want to know more about </a:t>
            </a:r>
            <a:r>
              <a:rPr lang="en-GB"/>
              <a:t>the NSPCC? Click here:</a:t>
            </a:r>
          </a:p>
        </p:txBody>
      </p:sp>
      <p:sp>
        <p:nvSpPr>
          <p:cNvPr id="13" name="Oval 12">
            <a:extLst>
              <a:ext uri="{FF2B5EF4-FFF2-40B4-BE49-F238E27FC236}">
                <a16:creationId xmlns:a16="http://schemas.microsoft.com/office/drawing/2014/main" id="{FF4BD774-E08B-D42F-5BC1-8A7765C49B9F}"/>
              </a:ext>
            </a:extLst>
          </p:cNvPr>
          <p:cNvSpPr/>
          <p:nvPr/>
        </p:nvSpPr>
        <p:spPr>
          <a:xfrm>
            <a:off x="8615405" y="2423297"/>
            <a:ext cx="947352" cy="590378"/>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p>
        </p:txBody>
      </p:sp>
      <p:sp>
        <p:nvSpPr>
          <p:cNvPr id="14" name="Oval 13">
            <a:extLst>
              <a:ext uri="{FF2B5EF4-FFF2-40B4-BE49-F238E27FC236}">
                <a16:creationId xmlns:a16="http://schemas.microsoft.com/office/drawing/2014/main" id="{DCCFC1C9-D62D-7559-57D7-54B5AD72BBC6}"/>
              </a:ext>
            </a:extLst>
          </p:cNvPr>
          <p:cNvSpPr/>
          <p:nvPr/>
        </p:nvSpPr>
        <p:spPr>
          <a:xfrm>
            <a:off x="4846593" y="2498810"/>
            <a:ext cx="727677" cy="384433"/>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67419E2-AA9A-608C-4729-7980A3E3EED2}"/>
              </a:ext>
            </a:extLst>
          </p:cNvPr>
          <p:cNvSpPr txBox="1"/>
          <p:nvPr/>
        </p:nvSpPr>
        <p:spPr>
          <a:xfrm>
            <a:off x="10530702" y="3192161"/>
            <a:ext cx="1514389" cy="923330"/>
          </a:xfrm>
          <a:prstGeom prst="rect">
            <a:avLst/>
          </a:prstGeom>
          <a:noFill/>
          <a:ln>
            <a:solidFill>
              <a:schemeClr val="tx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Options to </a:t>
            </a:r>
            <a:r>
              <a:rPr lang="en-GB"/>
              <a:t>donate to the NSPCC.</a:t>
            </a:r>
            <a:endParaRPr lang="en-GB" dirty="0"/>
          </a:p>
        </p:txBody>
      </p:sp>
      <p:pic>
        <p:nvPicPr>
          <p:cNvPr id="16" name="Picture 15" descr="A close-up of a message&#10;&#10;AI-generated content may be incorrect.">
            <a:extLst>
              <a:ext uri="{FF2B5EF4-FFF2-40B4-BE49-F238E27FC236}">
                <a16:creationId xmlns:a16="http://schemas.microsoft.com/office/drawing/2014/main" id="{B19623C5-A2CD-2473-55C1-197387D8C2D2}"/>
              </a:ext>
            </a:extLst>
          </p:cNvPr>
          <p:cNvPicPr>
            <a:picLocks noChangeAspect="1"/>
          </p:cNvPicPr>
          <p:nvPr/>
        </p:nvPicPr>
        <p:blipFill>
          <a:blip r:embed="rId4"/>
          <a:stretch>
            <a:fillRect/>
          </a:stretch>
        </p:blipFill>
        <p:spPr>
          <a:xfrm>
            <a:off x="2229365" y="311922"/>
            <a:ext cx="3971325" cy="1325778"/>
          </a:xfrm>
          <a:prstGeom prst="rect">
            <a:avLst/>
          </a:prstGeom>
        </p:spPr>
      </p:pic>
      <p:cxnSp>
        <p:nvCxnSpPr>
          <p:cNvPr id="17" name="Straight Arrow Connector 16">
            <a:extLst>
              <a:ext uri="{FF2B5EF4-FFF2-40B4-BE49-F238E27FC236}">
                <a16:creationId xmlns:a16="http://schemas.microsoft.com/office/drawing/2014/main" id="{4B72FC0F-2EB4-B7C2-667A-1541AAE3E6BA}"/>
              </a:ext>
            </a:extLst>
          </p:cNvPr>
          <p:cNvCxnSpPr/>
          <p:nvPr/>
        </p:nvCxnSpPr>
        <p:spPr>
          <a:xfrm flipV="1">
            <a:off x="1784865" y="2752810"/>
            <a:ext cx="1469081" cy="919893"/>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A08941EC-DF02-4053-E05A-84BE134E1F50}"/>
              </a:ext>
            </a:extLst>
          </p:cNvPr>
          <p:cNvCxnSpPr>
            <a:cxnSpLocks/>
          </p:cNvCxnSpPr>
          <p:nvPr/>
        </p:nvCxnSpPr>
        <p:spPr>
          <a:xfrm>
            <a:off x="8649729" y="1599514"/>
            <a:ext cx="240271" cy="823782"/>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CDC8AE9F-330B-04E1-2B0D-B3E963FCAE42}"/>
              </a:ext>
            </a:extLst>
          </p:cNvPr>
          <p:cNvCxnSpPr>
            <a:cxnSpLocks/>
          </p:cNvCxnSpPr>
          <p:nvPr/>
        </p:nvCxnSpPr>
        <p:spPr>
          <a:xfrm flipH="1" flipV="1">
            <a:off x="6198973" y="988540"/>
            <a:ext cx="844378" cy="1373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8305856D-93FF-E156-2E8C-91A6E4525BE5}"/>
              </a:ext>
            </a:extLst>
          </p:cNvPr>
          <p:cNvCxnSpPr>
            <a:cxnSpLocks/>
          </p:cNvCxnSpPr>
          <p:nvPr/>
        </p:nvCxnSpPr>
        <p:spPr>
          <a:xfrm flipV="1">
            <a:off x="4201296" y="2903837"/>
            <a:ext cx="803190" cy="295189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7A4D90D9-B5C0-0819-117E-F50B0A8FF9F6}"/>
              </a:ext>
            </a:extLst>
          </p:cNvPr>
          <p:cNvCxnSpPr>
            <a:cxnSpLocks/>
          </p:cNvCxnSpPr>
          <p:nvPr/>
        </p:nvCxnSpPr>
        <p:spPr>
          <a:xfrm flipH="1" flipV="1">
            <a:off x="8835081" y="4777944"/>
            <a:ext cx="253999" cy="1098380"/>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cxnSp>
        <p:nvCxnSpPr>
          <p:cNvPr id="22" name="Straight Arrow Connector 21">
            <a:extLst>
              <a:ext uri="{FF2B5EF4-FFF2-40B4-BE49-F238E27FC236}">
                <a16:creationId xmlns:a16="http://schemas.microsoft.com/office/drawing/2014/main" id="{FD9FFF6D-0654-624D-A0DA-6EFAEAC40B97}"/>
              </a:ext>
            </a:extLst>
          </p:cNvPr>
          <p:cNvCxnSpPr>
            <a:cxnSpLocks/>
          </p:cNvCxnSpPr>
          <p:nvPr/>
        </p:nvCxnSpPr>
        <p:spPr>
          <a:xfrm flipH="1" flipV="1">
            <a:off x="10057027" y="2334053"/>
            <a:ext cx="830647" cy="906163"/>
          </a:xfrm>
          <a:prstGeom prst="straightConnector1">
            <a:avLst/>
          </a:prstGeom>
          <a:ln w="57150">
            <a:solidFill>
              <a:schemeClr val="tx1"/>
            </a:solidFill>
            <a:tailEnd type="triangle"/>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E95B3DAA-04C6-A6C5-13CB-D2A047DCBBDB}"/>
              </a:ext>
            </a:extLst>
          </p:cNvPr>
          <p:cNvSpPr txBox="1"/>
          <p:nvPr/>
        </p:nvSpPr>
        <p:spPr>
          <a:xfrm>
            <a:off x="10473764" y="6491940"/>
            <a:ext cx="1913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radley Hand ITC"/>
              </a:rPr>
              <a:t>(NSPCC, 2026)</a:t>
            </a:r>
          </a:p>
        </p:txBody>
      </p:sp>
      <p:sp>
        <p:nvSpPr>
          <p:cNvPr id="5" name="TextBox 4">
            <a:extLst>
              <a:ext uri="{FF2B5EF4-FFF2-40B4-BE49-F238E27FC236}">
                <a16:creationId xmlns:a16="http://schemas.microsoft.com/office/drawing/2014/main" id="{29932698-9E6A-388D-A216-B7D1D1B1134C}"/>
              </a:ext>
            </a:extLst>
          </p:cNvPr>
          <p:cNvSpPr txBox="1"/>
          <p:nvPr/>
        </p:nvSpPr>
        <p:spPr>
          <a:xfrm>
            <a:off x="-1097" y="6483922"/>
            <a:ext cx="18204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radley Hand ITC"/>
              </a:rPr>
              <a:t>Lily Meddings</a:t>
            </a:r>
          </a:p>
        </p:txBody>
      </p:sp>
    </p:spTree>
    <p:extLst>
      <p:ext uri="{BB962C8B-B14F-4D97-AF65-F5344CB8AC3E}">
        <p14:creationId xmlns:p14="http://schemas.microsoft.com/office/powerpoint/2010/main" val="3812889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16FF9A60-CCF4-B3A2-50FC-759FDC13A041}"/>
              </a:ext>
            </a:extLst>
          </p:cNvPr>
          <p:cNvPicPr>
            <a:picLocks noChangeAspect="1"/>
          </p:cNvPicPr>
          <p:nvPr/>
        </p:nvPicPr>
        <p:blipFill>
          <a:blip r:embed="rId2"/>
          <a:stretch>
            <a:fillRect/>
          </a:stretch>
        </p:blipFill>
        <p:spPr>
          <a:xfrm>
            <a:off x="235524" y="160789"/>
            <a:ext cx="2148281" cy="2010834"/>
          </a:xfrm>
          <a:prstGeom prst="rect">
            <a:avLst/>
          </a:prstGeom>
          <a:ln>
            <a:solidFill>
              <a:schemeClr val="tx1"/>
            </a:solidFill>
          </a:ln>
        </p:spPr>
      </p:pic>
      <p:pic>
        <p:nvPicPr>
          <p:cNvPr id="3" name="Picture 2" descr="A screenshot of a web page&#10;&#10;AI-generated content may be incorrect.">
            <a:extLst>
              <a:ext uri="{FF2B5EF4-FFF2-40B4-BE49-F238E27FC236}">
                <a16:creationId xmlns:a16="http://schemas.microsoft.com/office/drawing/2014/main" id="{1CC021CB-73AB-7C23-4FA9-CD0C30153B7C}"/>
              </a:ext>
            </a:extLst>
          </p:cNvPr>
          <p:cNvPicPr>
            <a:picLocks noChangeAspect="1"/>
          </p:cNvPicPr>
          <p:nvPr/>
        </p:nvPicPr>
        <p:blipFill>
          <a:blip r:embed="rId3"/>
          <a:stretch>
            <a:fillRect/>
          </a:stretch>
        </p:blipFill>
        <p:spPr>
          <a:xfrm>
            <a:off x="5477759" y="0"/>
            <a:ext cx="6718650" cy="6858000"/>
          </a:xfrm>
          <a:prstGeom prst="rect">
            <a:avLst/>
          </a:prstGeom>
        </p:spPr>
      </p:pic>
      <p:sp>
        <p:nvSpPr>
          <p:cNvPr id="4" name="TextBox 3">
            <a:extLst>
              <a:ext uri="{FF2B5EF4-FFF2-40B4-BE49-F238E27FC236}">
                <a16:creationId xmlns:a16="http://schemas.microsoft.com/office/drawing/2014/main" id="{D1114400-F5E3-5FA6-AA36-547C9D828507}"/>
              </a:ext>
            </a:extLst>
          </p:cNvPr>
          <p:cNvSpPr txBox="1"/>
          <p:nvPr/>
        </p:nvSpPr>
        <p:spPr>
          <a:xfrm>
            <a:off x="237226" y="2199735"/>
            <a:ext cx="214941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Keeping safe online topics and further </a:t>
            </a:r>
            <a:r>
              <a:rPr lang="en-GB"/>
              <a:t>information.</a:t>
            </a:r>
            <a:endParaRPr lang="en-GB" dirty="0"/>
          </a:p>
        </p:txBody>
      </p:sp>
      <p:sp>
        <p:nvSpPr>
          <p:cNvPr id="5" name="TextBox 4">
            <a:extLst>
              <a:ext uri="{FF2B5EF4-FFF2-40B4-BE49-F238E27FC236}">
                <a16:creationId xmlns:a16="http://schemas.microsoft.com/office/drawing/2014/main" id="{C2B3645C-A153-3253-FD8F-E9B443E8671C}"/>
              </a:ext>
            </a:extLst>
          </p:cNvPr>
          <p:cNvSpPr txBox="1"/>
          <p:nvPr/>
        </p:nvSpPr>
        <p:spPr>
          <a:xfrm>
            <a:off x="704491" y="3896264"/>
            <a:ext cx="2178169" cy="646331"/>
          </a:xfrm>
          <a:prstGeom prst="rect">
            <a:avLst/>
          </a:prstGeom>
          <a:noFill/>
          <a:ln>
            <a:solidFill>
              <a:schemeClr val="accent5">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Information for parents and carers</a:t>
            </a:r>
          </a:p>
        </p:txBody>
      </p:sp>
      <p:cxnSp>
        <p:nvCxnSpPr>
          <p:cNvPr id="6" name="Straight Arrow Connector 5">
            <a:extLst>
              <a:ext uri="{FF2B5EF4-FFF2-40B4-BE49-F238E27FC236}">
                <a16:creationId xmlns:a16="http://schemas.microsoft.com/office/drawing/2014/main" id="{6C782CDB-5C4E-BE09-6A53-61F34E9169E0}"/>
              </a:ext>
            </a:extLst>
          </p:cNvPr>
          <p:cNvCxnSpPr/>
          <p:nvPr/>
        </p:nvCxnSpPr>
        <p:spPr>
          <a:xfrm>
            <a:off x="2889849" y="4212565"/>
            <a:ext cx="6527320" cy="143773"/>
          </a:xfrm>
          <a:prstGeom prst="straightConnector1">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C76FD638-5084-8062-DDDC-989CDC03B637}"/>
              </a:ext>
            </a:extLst>
          </p:cNvPr>
          <p:cNvSpPr txBox="1"/>
          <p:nvPr/>
        </p:nvSpPr>
        <p:spPr>
          <a:xfrm>
            <a:off x="3206151" y="5190226"/>
            <a:ext cx="1660585" cy="369332"/>
          </a:xfrm>
          <a:prstGeom prst="rect">
            <a:avLst/>
          </a:prstGeom>
          <a:noFill/>
          <a:ln>
            <a:solidFill>
              <a:schemeClr val="accent5">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Online training</a:t>
            </a:r>
            <a:endParaRPr lang="en-US"/>
          </a:p>
        </p:txBody>
      </p:sp>
      <p:cxnSp>
        <p:nvCxnSpPr>
          <p:cNvPr id="9" name="Straight Arrow Connector 8">
            <a:extLst>
              <a:ext uri="{FF2B5EF4-FFF2-40B4-BE49-F238E27FC236}">
                <a16:creationId xmlns:a16="http://schemas.microsoft.com/office/drawing/2014/main" id="{C70DBA04-926E-50E4-0FD6-9588504E97F8}"/>
              </a:ext>
            </a:extLst>
          </p:cNvPr>
          <p:cNvCxnSpPr>
            <a:cxnSpLocks/>
          </p:cNvCxnSpPr>
          <p:nvPr/>
        </p:nvCxnSpPr>
        <p:spPr>
          <a:xfrm>
            <a:off x="4866735" y="5405885"/>
            <a:ext cx="4830792" cy="345056"/>
          </a:xfrm>
          <a:prstGeom prst="straightConnector1">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4EBD2433-FC58-5643-8634-F8CDE7911272}"/>
              </a:ext>
            </a:extLst>
          </p:cNvPr>
          <p:cNvSpPr txBox="1"/>
          <p:nvPr/>
        </p:nvSpPr>
        <p:spPr>
          <a:xfrm>
            <a:off x="3206151" y="603848"/>
            <a:ext cx="2113471" cy="923330"/>
          </a:xfrm>
          <a:prstGeom prst="rect">
            <a:avLst/>
          </a:prstGeom>
          <a:noFill/>
          <a:ln>
            <a:solidFill>
              <a:schemeClr val="accent5">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Each tab contains informatio</a:t>
            </a:r>
            <a:r>
              <a:rPr lang="en-GB" dirty="0">
                <a:solidFill>
                  <a:srgbClr val="000000"/>
                </a:solidFill>
                <a:latin typeface="Aptos"/>
              </a:rPr>
              <a:t>n</a:t>
            </a:r>
            <a:r>
              <a:rPr lang="en-GB" dirty="0"/>
              <a:t> and advice</a:t>
            </a:r>
          </a:p>
        </p:txBody>
      </p:sp>
      <p:cxnSp>
        <p:nvCxnSpPr>
          <p:cNvPr id="11" name="Straight Arrow Connector 10">
            <a:extLst>
              <a:ext uri="{FF2B5EF4-FFF2-40B4-BE49-F238E27FC236}">
                <a16:creationId xmlns:a16="http://schemas.microsoft.com/office/drawing/2014/main" id="{3FE4082A-D1EA-9D27-D0D5-4EE69039D110}"/>
              </a:ext>
            </a:extLst>
          </p:cNvPr>
          <p:cNvCxnSpPr/>
          <p:nvPr/>
        </p:nvCxnSpPr>
        <p:spPr>
          <a:xfrm flipH="1">
            <a:off x="2307565" y="1063923"/>
            <a:ext cx="898585" cy="7188"/>
          </a:xfrm>
          <a:prstGeom prst="straightConnector1">
            <a:avLst/>
          </a:prstGeom>
          <a:ln>
            <a:solidFill>
              <a:schemeClr val="accent5">
                <a:lumMod val="75000"/>
              </a:schemeClr>
            </a:solidFill>
            <a:tailEnd type="triangle"/>
          </a:ln>
        </p:spPr>
        <p:style>
          <a:lnRef idx="2">
            <a:schemeClr val="accent1"/>
          </a:lnRef>
          <a:fillRef idx="0">
            <a:schemeClr val="accent1"/>
          </a:fillRef>
          <a:effectRef idx="1">
            <a:schemeClr val="accent1"/>
          </a:effectRef>
          <a:fontRef idx="minor">
            <a:schemeClr val="tx1"/>
          </a:fontRef>
        </p:style>
      </p:cxnSp>
      <p:sp>
        <p:nvSpPr>
          <p:cNvPr id="12" name="Oval 11">
            <a:extLst>
              <a:ext uri="{FF2B5EF4-FFF2-40B4-BE49-F238E27FC236}">
                <a16:creationId xmlns:a16="http://schemas.microsoft.com/office/drawing/2014/main" id="{AF1A3267-D9F2-AF67-1A26-DBA01ECFF015}"/>
              </a:ext>
            </a:extLst>
          </p:cNvPr>
          <p:cNvSpPr/>
          <p:nvPr/>
        </p:nvSpPr>
        <p:spPr>
          <a:xfrm>
            <a:off x="3220528" y="2206925"/>
            <a:ext cx="1897811" cy="123645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err="1"/>
              <a:t>Informati</a:t>
            </a:r>
            <a:r>
              <a:rPr lang="en-GB"/>
              <a:t>on for all!</a:t>
            </a:r>
          </a:p>
        </p:txBody>
      </p:sp>
      <p:sp>
        <p:nvSpPr>
          <p:cNvPr id="13" name="TextBox 12">
            <a:extLst>
              <a:ext uri="{FF2B5EF4-FFF2-40B4-BE49-F238E27FC236}">
                <a16:creationId xmlns:a16="http://schemas.microsoft.com/office/drawing/2014/main" id="{FC5E55BE-CFD8-436B-CE04-E5F10B417EFF}"/>
              </a:ext>
            </a:extLst>
          </p:cNvPr>
          <p:cNvSpPr txBox="1"/>
          <p:nvPr/>
        </p:nvSpPr>
        <p:spPr>
          <a:xfrm>
            <a:off x="3407433" y="649137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Bradley Hand ITC"/>
              </a:rPr>
              <a:t>(</a:t>
            </a:r>
            <a:r>
              <a:rPr lang="en-GB" dirty="0" err="1">
                <a:latin typeface="Bradley Hand ITC"/>
              </a:rPr>
              <a:t>hwb.gov.wales</a:t>
            </a:r>
            <a:r>
              <a:rPr lang="en-GB" dirty="0">
                <a:latin typeface="Bradley Hand ITC"/>
              </a:rPr>
              <a:t>, </a:t>
            </a:r>
            <a:r>
              <a:rPr lang="en-GB" dirty="0" err="1">
                <a:latin typeface="Bradley Hand ITC"/>
              </a:rPr>
              <a:t>n.d</a:t>
            </a:r>
            <a:r>
              <a:rPr lang="en-GB" dirty="0">
                <a:latin typeface="Bradley Hand ITC"/>
              </a:rPr>
              <a:t>)</a:t>
            </a:r>
          </a:p>
        </p:txBody>
      </p:sp>
      <p:sp>
        <p:nvSpPr>
          <p:cNvPr id="14" name="Oval 13">
            <a:extLst>
              <a:ext uri="{FF2B5EF4-FFF2-40B4-BE49-F238E27FC236}">
                <a16:creationId xmlns:a16="http://schemas.microsoft.com/office/drawing/2014/main" id="{510E9683-7A3E-7E53-F9FE-7AE90CFE1212}"/>
              </a:ext>
            </a:extLst>
          </p:cNvPr>
          <p:cNvSpPr/>
          <p:nvPr/>
        </p:nvSpPr>
        <p:spPr>
          <a:xfrm>
            <a:off x="359433" y="5254924"/>
            <a:ext cx="1897811" cy="123645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Tips to stay safe online.</a:t>
            </a:r>
            <a:endParaRPr lang="en-US"/>
          </a:p>
        </p:txBody>
      </p:sp>
      <p:sp>
        <p:nvSpPr>
          <p:cNvPr id="15" name="TextBox 14">
            <a:extLst>
              <a:ext uri="{FF2B5EF4-FFF2-40B4-BE49-F238E27FC236}">
                <a16:creationId xmlns:a16="http://schemas.microsoft.com/office/drawing/2014/main" id="{6AD5C6DE-8014-4563-004F-63CDC7CE53FD}"/>
              </a:ext>
            </a:extLst>
          </p:cNvPr>
          <p:cNvSpPr txBox="1"/>
          <p:nvPr/>
        </p:nvSpPr>
        <p:spPr>
          <a:xfrm>
            <a:off x="-29060" y="6490913"/>
            <a:ext cx="18204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radley Hand ITC"/>
              </a:rPr>
              <a:t>Lily Meddings</a:t>
            </a:r>
          </a:p>
        </p:txBody>
      </p:sp>
    </p:spTree>
    <p:extLst>
      <p:ext uri="{BB962C8B-B14F-4D97-AF65-F5344CB8AC3E}">
        <p14:creationId xmlns:p14="http://schemas.microsoft.com/office/powerpoint/2010/main" val="3522955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white background&#10;&#10;AI-generated content may be incorrect.">
            <a:extLst>
              <a:ext uri="{FF2B5EF4-FFF2-40B4-BE49-F238E27FC236}">
                <a16:creationId xmlns:a16="http://schemas.microsoft.com/office/drawing/2014/main" id="{5926F7C8-2801-31E1-A546-2C4EDF823927}"/>
              </a:ext>
            </a:extLst>
          </p:cNvPr>
          <p:cNvPicPr>
            <a:picLocks noChangeAspect="1"/>
          </p:cNvPicPr>
          <p:nvPr/>
        </p:nvPicPr>
        <p:blipFill>
          <a:blip r:embed="rId2"/>
          <a:stretch>
            <a:fillRect/>
          </a:stretch>
        </p:blipFill>
        <p:spPr>
          <a:xfrm>
            <a:off x="7466241" y="5058296"/>
            <a:ext cx="3262131" cy="1509086"/>
          </a:xfrm>
          <a:prstGeom prst="rect">
            <a:avLst/>
          </a:prstGeom>
          <a:ln>
            <a:solidFill>
              <a:schemeClr val="accent1"/>
            </a:solidFill>
          </a:ln>
        </p:spPr>
      </p:pic>
      <p:pic>
        <p:nvPicPr>
          <p:cNvPr id="3" name="Picture 2" descr="A screenshot of a computer&#10;&#10;AI-generated content may be incorrect.">
            <a:extLst>
              <a:ext uri="{FF2B5EF4-FFF2-40B4-BE49-F238E27FC236}">
                <a16:creationId xmlns:a16="http://schemas.microsoft.com/office/drawing/2014/main" id="{6E2C9BCF-29B6-F4F9-1CE7-232BB68F3924}"/>
              </a:ext>
            </a:extLst>
          </p:cNvPr>
          <p:cNvPicPr>
            <a:picLocks noChangeAspect="1"/>
          </p:cNvPicPr>
          <p:nvPr/>
        </p:nvPicPr>
        <p:blipFill>
          <a:blip r:embed="rId3"/>
          <a:stretch>
            <a:fillRect/>
          </a:stretch>
        </p:blipFill>
        <p:spPr>
          <a:xfrm>
            <a:off x="1473678" y="1112016"/>
            <a:ext cx="9251831" cy="3591609"/>
          </a:xfrm>
          <a:prstGeom prst="rect">
            <a:avLst/>
          </a:prstGeom>
          <a:ln>
            <a:solidFill>
              <a:schemeClr val="accent1"/>
            </a:solidFill>
          </a:ln>
        </p:spPr>
      </p:pic>
      <p:sp>
        <p:nvSpPr>
          <p:cNvPr id="4" name="TextBox 3">
            <a:extLst>
              <a:ext uri="{FF2B5EF4-FFF2-40B4-BE49-F238E27FC236}">
                <a16:creationId xmlns:a16="http://schemas.microsoft.com/office/drawing/2014/main" id="{AE66F94D-3131-9D9A-3D34-7F09296AD785}"/>
              </a:ext>
            </a:extLst>
          </p:cNvPr>
          <p:cNvSpPr txBox="1"/>
          <p:nvPr/>
        </p:nvSpPr>
        <p:spPr>
          <a:xfrm>
            <a:off x="1682150" y="57508"/>
            <a:ext cx="2731698" cy="923330"/>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If you are concerned about a </a:t>
            </a:r>
            <a:r>
              <a:rPr lang="en-GB"/>
              <a:t>child's</a:t>
            </a:r>
            <a:r>
              <a:rPr lang="en-GB" dirty="0"/>
              <a:t> online </a:t>
            </a:r>
            <a:r>
              <a:rPr lang="en-GB"/>
              <a:t>welfare – make a report.</a:t>
            </a:r>
          </a:p>
        </p:txBody>
      </p:sp>
      <p:cxnSp>
        <p:nvCxnSpPr>
          <p:cNvPr id="5" name="Straight Arrow Connector 4">
            <a:extLst>
              <a:ext uri="{FF2B5EF4-FFF2-40B4-BE49-F238E27FC236}">
                <a16:creationId xmlns:a16="http://schemas.microsoft.com/office/drawing/2014/main" id="{A7F57714-5AF1-50D8-DDF9-D345EC79B7A9}"/>
              </a:ext>
            </a:extLst>
          </p:cNvPr>
          <p:cNvCxnSpPr/>
          <p:nvPr/>
        </p:nvCxnSpPr>
        <p:spPr>
          <a:xfrm>
            <a:off x="3795623" y="977661"/>
            <a:ext cx="1107056" cy="1020790"/>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sp>
        <p:nvSpPr>
          <p:cNvPr id="6" name="TextBox 5">
            <a:extLst>
              <a:ext uri="{FF2B5EF4-FFF2-40B4-BE49-F238E27FC236}">
                <a16:creationId xmlns:a16="http://schemas.microsoft.com/office/drawing/2014/main" id="{C2F4766D-EE3C-6650-CF69-FE93FE18E6A5}"/>
              </a:ext>
            </a:extLst>
          </p:cNvPr>
          <p:cNvSpPr txBox="1"/>
          <p:nvPr/>
        </p:nvSpPr>
        <p:spPr>
          <a:xfrm>
            <a:off x="8540150" y="35943"/>
            <a:ext cx="3493698" cy="923330"/>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If you or someone you know need to make a report but are being watched – use this button.</a:t>
            </a:r>
          </a:p>
        </p:txBody>
      </p:sp>
      <p:cxnSp>
        <p:nvCxnSpPr>
          <p:cNvPr id="7" name="Straight Arrow Connector 6">
            <a:extLst>
              <a:ext uri="{FF2B5EF4-FFF2-40B4-BE49-F238E27FC236}">
                <a16:creationId xmlns:a16="http://schemas.microsoft.com/office/drawing/2014/main" id="{0F60A0DC-641F-0259-09E1-FD71ED3F9441}"/>
              </a:ext>
            </a:extLst>
          </p:cNvPr>
          <p:cNvCxnSpPr>
            <a:cxnSpLocks/>
          </p:cNvCxnSpPr>
          <p:nvPr/>
        </p:nvCxnSpPr>
        <p:spPr>
          <a:xfrm>
            <a:off x="9424359" y="956094"/>
            <a:ext cx="560717" cy="352244"/>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4ADEBF7B-D4F9-E7F2-CA72-9FF334742534}"/>
              </a:ext>
            </a:extLst>
          </p:cNvPr>
          <p:cNvSpPr txBox="1"/>
          <p:nvPr/>
        </p:nvSpPr>
        <p:spPr>
          <a:xfrm>
            <a:off x="10984301" y="2688566"/>
            <a:ext cx="1207698" cy="2031325"/>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Find</a:t>
            </a:r>
            <a:r>
              <a:rPr lang="en-GB" dirty="0"/>
              <a:t> out about what CEOP do and how they can help.</a:t>
            </a:r>
          </a:p>
        </p:txBody>
      </p:sp>
      <p:cxnSp>
        <p:nvCxnSpPr>
          <p:cNvPr id="9" name="Straight Arrow Connector 8">
            <a:extLst>
              <a:ext uri="{FF2B5EF4-FFF2-40B4-BE49-F238E27FC236}">
                <a16:creationId xmlns:a16="http://schemas.microsoft.com/office/drawing/2014/main" id="{FC0A4B95-A187-B3C9-5127-DDA2B2E41246}"/>
              </a:ext>
            </a:extLst>
          </p:cNvPr>
          <p:cNvCxnSpPr>
            <a:cxnSpLocks/>
          </p:cNvCxnSpPr>
          <p:nvPr/>
        </p:nvCxnSpPr>
        <p:spPr>
          <a:xfrm flipH="1" flipV="1">
            <a:off x="9510623" y="3522451"/>
            <a:ext cx="1495245" cy="366624"/>
          </a:xfrm>
          <a:prstGeom prst="straightConnector1">
            <a:avLst/>
          </a:prstGeom>
          <a:ln w="57150">
            <a:tailEnd type="triangle"/>
          </a:ln>
        </p:spPr>
        <p:style>
          <a:lnRef idx="3">
            <a:schemeClr val="accent1"/>
          </a:lnRef>
          <a:fillRef idx="0">
            <a:schemeClr val="accent1"/>
          </a:fillRef>
          <a:effectRef idx="2">
            <a:schemeClr val="accent1"/>
          </a:effectRef>
          <a:fontRef idx="minor">
            <a:schemeClr val="tx1"/>
          </a:fontRef>
        </p:style>
      </p:cxnSp>
      <p:cxnSp>
        <p:nvCxnSpPr>
          <p:cNvPr id="10" name="Connector: Elbow 9">
            <a:extLst>
              <a:ext uri="{FF2B5EF4-FFF2-40B4-BE49-F238E27FC236}">
                <a16:creationId xmlns:a16="http://schemas.microsoft.com/office/drawing/2014/main" id="{3D4B771F-1E9E-E01B-8AA6-3627B130C587}"/>
              </a:ext>
            </a:extLst>
          </p:cNvPr>
          <p:cNvCxnSpPr/>
          <p:nvPr/>
        </p:nvCxnSpPr>
        <p:spPr>
          <a:xfrm>
            <a:off x="5341188" y="4679829"/>
            <a:ext cx="2127849" cy="1135811"/>
          </a:xfrm>
          <a:prstGeom prst="bentConnector3">
            <a:avLst/>
          </a:prstGeom>
          <a:ln>
            <a:tailEnd type="triangle"/>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D8380213-9CA8-BFA5-E0DA-CCCCCE2B3D4F}"/>
              </a:ext>
            </a:extLst>
          </p:cNvPr>
          <p:cNvSpPr txBox="1"/>
          <p:nvPr/>
        </p:nvSpPr>
        <p:spPr>
          <a:xfrm>
            <a:off x="4952998" y="5923471"/>
            <a:ext cx="2300377" cy="646331"/>
          </a:xfrm>
          <a:prstGeom prst="rect">
            <a:avLst/>
          </a:prstGeom>
          <a:ln/>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Tailor information by who </a:t>
            </a:r>
            <a:r>
              <a:rPr lang="en-GB" dirty="0" err="1"/>
              <a:t>yo</a:t>
            </a:r>
            <a:r>
              <a:rPr lang="en-GB"/>
              <a:t>u are.</a:t>
            </a:r>
          </a:p>
        </p:txBody>
      </p:sp>
      <p:sp>
        <p:nvSpPr>
          <p:cNvPr id="13" name="TextBox 12">
            <a:extLst>
              <a:ext uri="{FF2B5EF4-FFF2-40B4-BE49-F238E27FC236}">
                <a16:creationId xmlns:a16="http://schemas.microsoft.com/office/drawing/2014/main" id="{53AC281E-6B66-951B-2BD1-F15C919925A6}"/>
              </a:ext>
            </a:extLst>
          </p:cNvPr>
          <p:cNvSpPr txBox="1"/>
          <p:nvPr/>
        </p:nvSpPr>
        <p:spPr>
          <a:xfrm>
            <a:off x="7971964" y="6570453"/>
            <a:ext cx="457975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0" i="0">
                <a:solidFill>
                  <a:srgbClr val="2C3E50"/>
                </a:solidFill>
                <a:latin typeface="Bradley Hand ITC"/>
                <a:ea typeface="Roboto"/>
                <a:cs typeface="Roboto"/>
              </a:rPr>
              <a:t>(Child Exploitation and Online Protection, 2019)</a:t>
            </a:r>
            <a:endParaRPr lang="en-US" sz="1600">
              <a:latin typeface="Bradley Hand ITC"/>
            </a:endParaRPr>
          </a:p>
        </p:txBody>
      </p:sp>
      <p:sp>
        <p:nvSpPr>
          <p:cNvPr id="14" name="TextBox 13">
            <a:extLst>
              <a:ext uri="{FF2B5EF4-FFF2-40B4-BE49-F238E27FC236}">
                <a16:creationId xmlns:a16="http://schemas.microsoft.com/office/drawing/2014/main" id="{4526291B-A611-AB41-3EEC-135005088CA3}"/>
              </a:ext>
            </a:extLst>
          </p:cNvPr>
          <p:cNvSpPr txBox="1"/>
          <p:nvPr/>
        </p:nvSpPr>
        <p:spPr>
          <a:xfrm>
            <a:off x="136585" y="4809225"/>
            <a:ext cx="3608717" cy="2031325"/>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0" i="0" dirty="0">
                <a:solidFill>
                  <a:srgbClr val="333333"/>
                </a:solidFill>
                <a:latin typeface="Source Sans Pro"/>
                <a:ea typeface="Source Sans Pro"/>
                <a:cs typeface="Source Sans Pro"/>
              </a:rPr>
              <a:t>CEOP is a law enforcement agency and is here to help keep children and young people safe from sexual abuse and grooming online. We help thousands of children and young people every year who have been in a similar situation to you. </a:t>
            </a:r>
            <a:endParaRPr lang="en-US" b="1" dirty="0">
              <a:solidFill>
                <a:srgbClr val="333333"/>
              </a:solidFill>
              <a:latin typeface="Source Sans Pro"/>
              <a:ea typeface="Source Sans Pro"/>
            </a:endParaRPr>
          </a:p>
        </p:txBody>
      </p:sp>
      <p:sp>
        <p:nvSpPr>
          <p:cNvPr id="15" name="TextBox 14">
            <a:extLst>
              <a:ext uri="{FF2B5EF4-FFF2-40B4-BE49-F238E27FC236}">
                <a16:creationId xmlns:a16="http://schemas.microsoft.com/office/drawing/2014/main" id="{588ED5D3-F561-5ECD-D49E-BC61ACB6293D}"/>
              </a:ext>
            </a:extLst>
          </p:cNvPr>
          <p:cNvSpPr txBox="1"/>
          <p:nvPr/>
        </p:nvSpPr>
        <p:spPr>
          <a:xfrm>
            <a:off x="5186096" y="3427"/>
            <a:ext cx="18204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radley Hand ITC"/>
              </a:rPr>
              <a:t>Lily Meddings</a:t>
            </a:r>
          </a:p>
        </p:txBody>
      </p:sp>
    </p:spTree>
    <p:extLst>
      <p:ext uri="{BB962C8B-B14F-4D97-AF65-F5344CB8AC3E}">
        <p14:creationId xmlns:p14="http://schemas.microsoft.com/office/powerpoint/2010/main" val="2635692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21780-A8CC-2851-669D-16FB6242A80F}"/>
              </a:ext>
            </a:extLst>
          </p:cNvPr>
          <p:cNvSpPr>
            <a:spLocks noGrp="1"/>
          </p:cNvSpPr>
          <p:nvPr>
            <p:ph type="title"/>
          </p:nvPr>
        </p:nvSpPr>
        <p:spPr>
          <a:xfrm>
            <a:off x="830179" y="-3843"/>
            <a:ext cx="10515600" cy="1325563"/>
          </a:xfrm>
        </p:spPr>
        <p:txBody>
          <a:bodyPr/>
          <a:lstStyle/>
          <a:p>
            <a:pPr algn="ctr"/>
            <a:r>
              <a:rPr lang="en-GB" u="sng">
                <a:latin typeface="Consolas"/>
              </a:rPr>
              <a:t>Where a child might go first</a:t>
            </a:r>
            <a:endParaRPr lang="en-US" u="sng">
              <a:latin typeface="Consolas"/>
            </a:endParaRPr>
          </a:p>
        </p:txBody>
      </p:sp>
      <p:pic>
        <p:nvPicPr>
          <p:cNvPr id="4" name="Picture 3" descr="A black and white logo&#10;&#10;AI-generated content may be incorrect.">
            <a:extLst>
              <a:ext uri="{FF2B5EF4-FFF2-40B4-BE49-F238E27FC236}">
                <a16:creationId xmlns:a16="http://schemas.microsoft.com/office/drawing/2014/main" id="{613BD4A8-B1D6-BB32-E89A-310FA015F19B}"/>
              </a:ext>
            </a:extLst>
          </p:cNvPr>
          <p:cNvPicPr>
            <a:picLocks noChangeAspect="1"/>
          </p:cNvPicPr>
          <p:nvPr/>
        </p:nvPicPr>
        <p:blipFill>
          <a:blip r:embed="rId2"/>
          <a:stretch>
            <a:fillRect/>
          </a:stretch>
        </p:blipFill>
        <p:spPr>
          <a:xfrm>
            <a:off x="4786312" y="2397041"/>
            <a:ext cx="2619375" cy="1743075"/>
          </a:xfrm>
          <a:prstGeom prst="rect">
            <a:avLst/>
          </a:prstGeom>
        </p:spPr>
      </p:pic>
      <p:sp>
        <p:nvSpPr>
          <p:cNvPr id="5" name="TextBox 4">
            <a:extLst>
              <a:ext uri="{FF2B5EF4-FFF2-40B4-BE49-F238E27FC236}">
                <a16:creationId xmlns:a16="http://schemas.microsoft.com/office/drawing/2014/main" id="{18C8D0DA-7C63-97DA-5BF0-0547C7C240EF}"/>
              </a:ext>
            </a:extLst>
          </p:cNvPr>
          <p:cNvSpPr txBox="1"/>
          <p:nvPr/>
        </p:nvSpPr>
        <p:spPr>
          <a:xfrm>
            <a:off x="4820653" y="4134853"/>
            <a:ext cx="258277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2C3E50"/>
                </a:solidFill>
                <a:latin typeface="Roboto"/>
                <a:ea typeface="Roboto"/>
                <a:cs typeface="Roboto"/>
              </a:rPr>
              <a:t>(Kolsquare.com, 2025)</a:t>
            </a:r>
            <a:endParaRPr lang="en-US"/>
          </a:p>
          <a:p>
            <a:pPr algn="ctr"/>
            <a:endParaRPr lang="en-GB"/>
          </a:p>
        </p:txBody>
      </p:sp>
      <p:pic>
        <p:nvPicPr>
          <p:cNvPr id="6" name="Picture 5" descr="A person holding a phone with a yellow screen&#10;&#10;AI-generated content may be incorrect.">
            <a:extLst>
              <a:ext uri="{FF2B5EF4-FFF2-40B4-BE49-F238E27FC236}">
                <a16:creationId xmlns:a16="http://schemas.microsoft.com/office/drawing/2014/main" id="{04B64E2A-15DE-1304-E708-A2B95837B885}"/>
              </a:ext>
            </a:extLst>
          </p:cNvPr>
          <p:cNvPicPr>
            <a:picLocks noChangeAspect="1"/>
          </p:cNvPicPr>
          <p:nvPr/>
        </p:nvPicPr>
        <p:blipFill>
          <a:blip r:embed="rId3"/>
          <a:stretch>
            <a:fillRect/>
          </a:stretch>
        </p:blipFill>
        <p:spPr>
          <a:xfrm>
            <a:off x="450131" y="2422358"/>
            <a:ext cx="3054117" cy="1716506"/>
          </a:xfrm>
          <a:prstGeom prst="rect">
            <a:avLst/>
          </a:prstGeom>
        </p:spPr>
      </p:pic>
      <p:sp>
        <p:nvSpPr>
          <p:cNvPr id="7" name="TextBox 6">
            <a:extLst>
              <a:ext uri="{FF2B5EF4-FFF2-40B4-BE49-F238E27FC236}">
                <a16:creationId xmlns:a16="http://schemas.microsoft.com/office/drawing/2014/main" id="{8782C518-8D34-EBB5-CF99-37EF6D97212F}"/>
              </a:ext>
            </a:extLst>
          </p:cNvPr>
          <p:cNvSpPr txBox="1"/>
          <p:nvPr/>
        </p:nvSpPr>
        <p:spPr>
          <a:xfrm>
            <a:off x="681789" y="4126832"/>
            <a:ext cx="25988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2C3E50"/>
                </a:solidFill>
                <a:latin typeface="Roboto"/>
                <a:ea typeface="Roboto"/>
                <a:cs typeface="Roboto"/>
              </a:rPr>
              <a:t>(Snapchat.com, 2025)</a:t>
            </a:r>
            <a:endParaRPr lang="en-US"/>
          </a:p>
          <a:p>
            <a:pPr algn="ctr"/>
            <a:endParaRPr lang="en-GB"/>
          </a:p>
        </p:txBody>
      </p:sp>
      <p:pic>
        <p:nvPicPr>
          <p:cNvPr id="10" name="Picture 9" descr="A group of people sitting at a table with drinks&#10;&#10;AI-generated content may be incorrect.">
            <a:extLst>
              <a:ext uri="{FF2B5EF4-FFF2-40B4-BE49-F238E27FC236}">
                <a16:creationId xmlns:a16="http://schemas.microsoft.com/office/drawing/2014/main" id="{2247D94D-7FF2-35E1-FEAC-83848EBF4B26}"/>
              </a:ext>
            </a:extLst>
          </p:cNvPr>
          <p:cNvPicPr>
            <a:picLocks noChangeAspect="1"/>
          </p:cNvPicPr>
          <p:nvPr/>
        </p:nvPicPr>
        <p:blipFill>
          <a:blip r:embed="rId4"/>
          <a:stretch>
            <a:fillRect/>
          </a:stretch>
        </p:blipFill>
        <p:spPr>
          <a:xfrm>
            <a:off x="8630653" y="2422358"/>
            <a:ext cx="3072064" cy="1724527"/>
          </a:xfrm>
          <a:prstGeom prst="rect">
            <a:avLst/>
          </a:prstGeom>
        </p:spPr>
      </p:pic>
      <p:sp>
        <p:nvSpPr>
          <p:cNvPr id="11" name="TextBox 10">
            <a:extLst>
              <a:ext uri="{FF2B5EF4-FFF2-40B4-BE49-F238E27FC236}">
                <a16:creationId xmlns:a16="http://schemas.microsoft.com/office/drawing/2014/main" id="{2430C868-1176-3AB6-09EA-99C610FFD8D2}"/>
              </a:ext>
            </a:extLst>
          </p:cNvPr>
          <p:cNvSpPr txBox="1"/>
          <p:nvPr/>
        </p:nvSpPr>
        <p:spPr>
          <a:xfrm>
            <a:off x="8959516" y="4078705"/>
            <a:ext cx="24063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dirty="0">
                <a:solidFill>
                  <a:srgbClr val="2C3E50"/>
                </a:solidFill>
                <a:latin typeface="Roboto"/>
                <a:ea typeface="Roboto"/>
                <a:cs typeface="Roboto"/>
              </a:rPr>
              <a:t>(</a:t>
            </a:r>
            <a:r>
              <a:rPr lang="en-US" b="0" i="0" dirty="0" err="1">
                <a:solidFill>
                  <a:srgbClr val="2C3E50"/>
                </a:solidFill>
                <a:latin typeface="Roboto"/>
                <a:ea typeface="Roboto"/>
                <a:cs typeface="Roboto"/>
              </a:rPr>
              <a:t>ArcadeCloud</a:t>
            </a:r>
            <a:r>
              <a:rPr lang="en-US" b="0" i="0" dirty="0">
                <a:solidFill>
                  <a:srgbClr val="2C3E50"/>
                </a:solidFill>
                <a:latin typeface="Roboto"/>
                <a:ea typeface="Roboto"/>
                <a:cs typeface="Roboto"/>
              </a:rPr>
              <a:t>, 2019)</a:t>
            </a:r>
            <a:endParaRPr lang="en-US" dirty="0"/>
          </a:p>
        </p:txBody>
      </p:sp>
      <p:sp>
        <p:nvSpPr>
          <p:cNvPr id="12" name="TextBox 11">
            <a:extLst>
              <a:ext uri="{FF2B5EF4-FFF2-40B4-BE49-F238E27FC236}">
                <a16:creationId xmlns:a16="http://schemas.microsoft.com/office/drawing/2014/main" id="{C5DED9FE-67B9-3828-1C93-0406E89ED699}"/>
              </a:ext>
            </a:extLst>
          </p:cNvPr>
          <p:cNvSpPr txBox="1"/>
          <p:nvPr/>
        </p:nvSpPr>
        <p:spPr>
          <a:xfrm>
            <a:off x="1724526" y="1323473"/>
            <a:ext cx="8742947" cy="646331"/>
          </a:xfrm>
          <a:prstGeom prst="rect">
            <a:avLst/>
          </a:prstGeom>
          <a:noFill/>
          <a:ln w="28575">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Consolas"/>
              </a:rPr>
              <a:t>Reminder:</a:t>
            </a:r>
            <a:r>
              <a:rPr lang="en-GB">
                <a:latin typeface="Consolas"/>
              </a:rPr>
              <a:t> When a child is experiencing abuse on social media, blocking is the first step … </a:t>
            </a:r>
            <a:r>
              <a:rPr lang="en-GB" b="1">
                <a:latin typeface="Consolas"/>
              </a:rPr>
              <a:t>Not</a:t>
            </a:r>
            <a:r>
              <a:rPr lang="en-GB">
                <a:latin typeface="Consolas"/>
              </a:rPr>
              <a:t> the full solution.</a:t>
            </a:r>
            <a:endParaRPr lang="en-US"/>
          </a:p>
        </p:txBody>
      </p:sp>
      <p:sp>
        <p:nvSpPr>
          <p:cNvPr id="13" name="TextBox 12">
            <a:extLst>
              <a:ext uri="{FF2B5EF4-FFF2-40B4-BE49-F238E27FC236}">
                <a16:creationId xmlns:a16="http://schemas.microsoft.com/office/drawing/2014/main" id="{1AE5749A-E303-BF32-E4F1-DC97AA66A013}"/>
              </a:ext>
            </a:extLst>
          </p:cNvPr>
          <p:cNvSpPr txBox="1"/>
          <p:nvPr/>
        </p:nvSpPr>
        <p:spPr>
          <a:xfrm>
            <a:off x="3681662" y="4669204"/>
            <a:ext cx="48206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onsolas"/>
              </a:rPr>
              <a:t>Instead, sign post them </a:t>
            </a:r>
            <a:r>
              <a:rPr lang="en-GB" sz="2400">
                <a:latin typeface="Consolas"/>
              </a:rPr>
              <a:t>to:</a:t>
            </a:r>
            <a:endParaRPr lang="en-GB" sz="2400" dirty="0">
              <a:latin typeface="Consolas"/>
            </a:endParaRPr>
          </a:p>
        </p:txBody>
      </p:sp>
      <p:pic>
        <p:nvPicPr>
          <p:cNvPr id="3" name="Picture 2" descr="A yellow and grey logo&#10;&#10;AI-generated content may be incorrect.">
            <a:extLst>
              <a:ext uri="{FF2B5EF4-FFF2-40B4-BE49-F238E27FC236}">
                <a16:creationId xmlns:a16="http://schemas.microsoft.com/office/drawing/2014/main" id="{42C71BFC-2B64-0A51-4704-379484585BCE}"/>
              </a:ext>
            </a:extLst>
          </p:cNvPr>
          <p:cNvPicPr>
            <a:picLocks noChangeAspect="1"/>
          </p:cNvPicPr>
          <p:nvPr/>
        </p:nvPicPr>
        <p:blipFill>
          <a:blip r:embed="rId5"/>
          <a:stretch>
            <a:fillRect/>
          </a:stretch>
        </p:blipFill>
        <p:spPr>
          <a:xfrm>
            <a:off x="236595" y="5589383"/>
            <a:ext cx="3043194" cy="915362"/>
          </a:xfrm>
          <a:prstGeom prst="rect">
            <a:avLst/>
          </a:prstGeom>
        </p:spPr>
      </p:pic>
      <p:sp>
        <p:nvSpPr>
          <p:cNvPr id="8" name="TextBox 7">
            <a:extLst>
              <a:ext uri="{FF2B5EF4-FFF2-40B4-BE49-F238E27FC236}">
                <a16:creationId xmlns:a16="http://schemas.microsoft.com/office/drawing/2014/main" id="{92721691-BD2C-B2E1-FADA-7EC8E13FE1B9}"/>
              </a:ext>
            </a:extLst>
          </p:cNvPr>
          <p:cNvSpPr txBox="1"/>
          <p:nvPr/>
        </p:nvSpPr>
        <p:spPr>
          <a:xfrm>
            <a:off x="636165" y="6490982"/>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2C3E50"/>
                </a:solidFill>
                <a:latin typeface="Roboto"/>
                <a:ea typeface="Roboto"/>
                <a:cs typeface="Roboto"/>
              </a:rPr>
              <a:t>(YoungMinds, 2021)</a:t>
            </a:r>
            <a:endParaRPr lang="en-US"/>
          </a:p>
          <a:p>
            <a:pPr algn="ctr"/>
            <a:endParaRPr lang="en-GB"/>
          </a:p>
        </p:txBody>
      </p:sp>
      <p:pic>
        <p:nvPicPr>
          <p:cNvPr id="9" name="Picture 8" descr="A group of colorful smiley faces&#10;&#10;AI-generated content may be incorrect.">
            <a:extLst>
              <a:ext uri="{FF2B5EF4-FFF2-40B4-BE49-F238E27FC236}">
                <a16:creationId xmlns:a16="http://schemas.microsoft.com/office/drawing/2014/main" id="{BA884393-E9F4-9AF5-D86C-E82D98C35C18}"/>
              </a:ext>
            </a:extLst>
          </p:cNvPr>
          <p:cNvPicPr>
            <a:picLocks noChangeAspect="1"/>
          </p:cNvPicPr>
          <p:nvPr/>
        </p:nvPicPr>
        <p:blipFill>
          <a:blip r:embed="rId6"/>
          <a:srcRect t="-398" r="1829" b="-855"/>
          <a:stretch>
            <a:fillRect/>
          </a:stretch>
        </p:blipFill>
        <p:spPr>
          <a:xfrm>
            <a:off x="4954160" y="5171570"/>
            <a:ext cx="2563653" cy="1440619"/>
          </a:xfrm>
          <a:prstGeom prst="rect">
            <a:avLst/>
          </a:prstGeom>
        </p:spPr>
      </p:pic>
      <p:pic>
        <p:nvPicPr>
          <p:cNvPr id="14" name="Picture 13" descr="A green and white sign with white text&#10;&#10;AI-generated content may be incorrect.">
            <a:extLst>
              <a:ext uri="{FF2B5EF4-FFF2-40B4-BE49-F238E27FC236}">
                <a16:creationId xmlns:a16="http://schemas.microsoft.com/office/drawing/2014/main" id="{6D80857D-FD50-5BAE-B3F1-8E40CEA34905}"/>
              </a:ext>
            </a:extLst>
          </p:cNvPr>
          <p:cNvPicPr>
            <a:picLocks noChangeAspect="1"/>
          </p:cNvPicPr>
          <p:nvPr/>
        </p:nvPicPr>
        <p:blipFill>
          <a:blip r:embed="rId7"/>
          <a:srcRect l="495" t="4940" r="3019" b="5720"/>
          <a:stretch>
            <a:fillRect/>
          </a:stretch>
        </p:blipFill>
        <p:spPr>
          <a:xfrm>
            <a:off x="9262693" y="5005889"/>
            <a:ext cx="2444612" cy="1608319"/>
          </a:xfrm>
          <a:prstGeom prst="rect">
            <a:avLst/>
          </a:prstGeom>
        </p:spPr>
      </p:pic>
      <p:sp>
        <p:nvSpPr>
          <p:cNvPr id="15" name="TextBox 14">
            <a:extLst>
              <a:ext uri="{FF2B5EF4-FFF2-40B4-BE49-F238E27FC236}">
                <a16:creationId xmlns:a16="http://schemas.microsoft.com/office/drawing/2014/main" id="{FCC3863C-E3C2-5D1F-2424-4B10BBDED326}"/>
              </a:ext>
            </a:extLst>
          </p:cNvPr>
          <p:cNvSpPr txBox="1"/>
          <p:nvPr/>
        </p:nvSpPr>
        <p:spPr>
          <a:xfrm>
            <a:off x="9588360" y="6527904"/>
            <a:ext cx="22440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2C3E50"/>
                </a:solidFill>
                <a:latin typeface="Roboto"/>
                <a:ea typeface="Roboto"/>
                <a:cs typeface="Roboto"/>
              </a:rPr>
              <a:t>(Samaritans, 2024)</a:t>
            </a:r>
            <a:endParaRPr lang="en-US"/>
          </a:p>
        </p:txBody>
      </p:sp>
      <p:sp>
        <p:nvSpPr>
          <p:cNvPr id="16" name="TextBox 15">
            <a:extLst>
              <a:ext uri="{FF2B5EF4-FFF2-40B4-BE49-F238E27FC236}">
                <a16:creationId xmlns:a16="http://schemas.microsoft.com/office/drawing/2014/main" id="{21DF23BA-2413-AA49-ABF1-DE89CAEB3266}"/>
              </a:ext>
            </a:extLst>
          </p:cNvPr>
          <p:cNvSpPr txBox="1"/>
          <p:nvPr/>
        </p:nvSpPr>
        <p:spPr>
          <a:xfrm>
            <a:off x="4953000" y="6528661"/>
            <a:ext cx="26540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2C3E50"/>
                </a:solidFill>
                <a:latin typeface="Roboto"/>
                <a:ea typeface="Roboto"/>
                <a:cs typeface="Roboto"/>
              </a:rPr>
              <a:t>(Childline.org.uk, 2026</a:t>
            </a:r>
            <a:r>
              <a:rPr lang="en-US">
                <a:solidFill>
                  <a:srgbClr val="2C3E50"/>
                </a:solidFill>
                <a:latin typeface="Roboto"/>
                <a:ea typeface="Roboto"/>
                <a:cs typeface="Roboto"/>
              </a:rPr>
              <a:t>)</a:t>
            </a:r>
            <a:endParaRPr lang="en-US"/>
          </a:p>
        </p:txBody>
      </p:sp>
      <p:sp>
        <p:nvSpPr>
          <p:cNvPr id="18" name="TextBox 17">
            <a:extLst>
              <a:ext uri="{FF2B5EF4-FFF2-40B4-BE49-F238E27FC236}">
                <a16:creationId xmlns:a16="http://schemas.microsoft.com/office/drawing/2014/main" id="{7AECFA1A-A1C7-CD0C-2DA5-E407544C49C7}"/>
              </a:ext>
            </a:extLst>
          </p:cNvPr>
          <p:cNvSpPr txBox="1"/>
          <p:nvPr/>
        </p:nvSpPr>
        <p:spPr>
          <a:xfrm>
            <a:off x="5186096" y="3427"/>
            <a:ext cx="18204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radley Hand ITC"/>
              </a:rPr>
              <a:t>Lily Meddings</a:t>
            </a:r>
          </a:p>
        </p:txBody>
      </p:sp>
    </p:spTree>
    <p:extLst>
      <p:ext uri="{BB962C8B-B14F-4D97-AF65-F5344CB8AC3E}">
        <p14:creationId xmlns:p14="http://schemas.microsoft.com/office/powerpoint/2010/main" val="3661347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A8AC9D4-CF79-AE9D-0EC8-08FE5EB27DF2}"/>
              </a:ext>
            </a:extLst>
          </p:cNvPr>
          <p:cNvSpPr/>
          <p:nvPr/>
        </p:nvSpPr>
        <p:spPr>
          <a:xfrm>
            <a:off x="805627" y="1596367"/>
            <a:ext cx="4938499" cy="4967111"/>
          </a:xfrm>
          <a:prstGeom prst="roundRect">
            <a:avLst/>
          </a:prstGeom>
          <a:solidFill>
            <a:schemeClr val="accent5">
              <a:lumMod val="20000"/>
              <a:lumOff val="80000"/>
            </a:schemeClr>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u="sng" dirty="0"/>
              <a:t>Report </a:t>
            </a:r>
            <a:r>
              <a:rPr lang="en-GB" sz="2400" b="1" u="sng"/>
              <a:t>Immediately if: </a:t>
            </a:r>
            <a:endParaRPr lang="en-GB" sz="2400" b="1" u="sng" dirty="0"/>
          </a:p>
          <a:p>
            <a:pPr marL="285750" indent="-285750" algn="ctr">
              <a:buFont typeface="Arial"/>
              <a:buChar char="•"/>
            </a:pPr>
            <a:r>
              <a:rPr lang="en-GB" sz="2400" b="1"/>
              <a:t>A child is at risk of harm (GOV.UK, 2022)</a:t>
            </a:r>
          </a:p>
          <a:p>
            <a:pPr marL="285750" indent="-285750" algn="ctr">
              <a:buFont typeface="Arial"/>
              <a:buChar char="•"/>
            </a:pPr>
            <a:r>
              <a:rPr lang="en-GB" sz="2400" b="1"/>
              <a:t>Grooming or exploitation is suspected</a:t>
            </a:r>
          </a:p>
          <a:p>
            <a:pPr marL="285750" indent="-285750" algn="ctr">
              <a:buFont typeface="Arial"/>
              <a:buChar char="•"/>
            </a:pPr>
            <a:endParaRPr lang="en-GB" sz="1600" b="1" dirty="0"/>
          </a:p>
          <a:p>
            <a:pPr marL="285750" indent="-285750" algn="ctr">
              <a:buFont typeface="Arial"/>
              <a:buChar char="•"/>
            </a:pPr>
            <a:endParaRPr lang="en-GB" sz="1600" b="1" dirty="0"/>
          </a:p>
          <a:p>
            <a:pPr algn="ctr"/>
            <a:r>
              <a:rPr lang="en-GB" sz="2000" b="1" u="sng"/>
              <a:t>Your role:</a:t>
            </a:r>
          </a:p>
          <a:p>
            <a:pPr algn="ctr"/>
            <a:r>
              <a:rPr lang="en-GB" sz="2000" b="1"/>
              <a:t>Recognise</a:t>
            </a:r>
            <a:endParaRPr lang="en-GB" sz="2000" b="1" dirty="0"/>
          </a:p>
          <a:p>
            <a:pPr algn="ctr"/>
            <a:r>
              <a:rPr lang="en-GB" sz="2000" b="1"/>
              <a:t>Respond</a:t>
            </a:r>
            <a:endParaRPr lang="en-GB" sz="2000" b="1" dirty="0"/>
          </a:p>
          <a:p>
            <a:pPr algn="ctr"/>
            <a:r>
              <a:rPr lang="en-GB" sz="2000" b="1"/>
              <a:t>Report</a:t>
            </a:r>
            <a:endParaRPr lang="en-GB" sz="2000" b="1" dirty="0"/>
          </a:p>
          <a:p>
            <a:pPr algn="ctr"/>
            <a:endParaRPr lang="en-GB" sz="2000" b="1" dirty="0"/>
          </a:p>
          <a:p>
            <a:pPr algn="ctr"/>
            <a:r>
              <a:rPr lang="en-GB" sz="2000" b="1"/>
              <a:t>999 – Immediate Danger</a:t>
            </a:r>
            <a:endParaRPr lang="en-GB" b="1" dirty="0"/>
          </a:p>
        </p:txBody>
      </p:sp>
      <p:sp>
        <p:nvSpPr>
          <p:cNvPr id="3" name="Rectangle: Rounded Corners 2">
            <a:extLst>
              <a:ext uri="{FF2B5EF4-FFF2-40B4-BE49-F238E27FC236}">
                <a16:creationId xmlns:a16="http://schemas.microsoft.com/office/drawing/2014/main" id="{F4B6BDF7-AB63-8A8B-BE69-B88A076646D4}"/>
              </a:ext>
            </a:extLst>
          </p:cNvPr>
          <p:cNvSpPr/>
          <p:nvPr/>
        </p:nvSpPr>
        <p:spPr>
          <a:xfrm>
            <a:off x="6447224" y="1596367"/>
            <a:ext cx="5148224" cy="4967111"/>
          </a:xfrm>
          <a:prstGeom prst="round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u="sng"/>
              <a:t>Seek Advice if:</a:t>
            </a:r>
            <a:endParaRPr lang="en-GB" sz="2400" b="1" u="sng" dirty="0"/>
          </a:p>
          <a:p>
            <a:pPr marL="285750" indent="-285750" algn="ctr">
              <a:buFont typeface="Arial"/>
              <a:buChar char="•"/>
            </a:pPr>
            <a:r>
              <a:rPr lang="en-GB" sz="2400" b="1"/>
              <a:t>You are unsure of the severity</a:t>
            </a:r>
            <a:endParaRPr lang="en-GB" sz="2400" b="1" dirty="0"/>
          </a:p>
          <a:p>
            <a:pPr marL="285750" indent="-285750" algn="ctr">
              <a:buFont typeface="Arial"/>
              <a:buChar char="•"/>
            </a:pPr>
            <a:r>
              <a:rPr lang="en-GB" sz="2400" b="1"/>
              <a:t>Need guidance before escalating (CPD Online College, 2026)</a:t>
            </a:r>
            <a:endParaRPr lang="en-GB" sz="2400" b="1" dirty="0"/>
          </a:p>
          <a:p>
            <a:pPr marL="285750" indent="-285750" algn="ctr">
              <a:buFont typeface="Arial"/>
              <a:buChar char="•"/>
            </a:pPr>
            <a:endParaRPr lang="en-GB" sz="2400" b="1" dirty="0"/>
          </a:p>
          <a:p>
            <a:pPr marL="285750" indent="-285750" algn="ctr">
              <a:buFont typeface="Arial"/>
              <a:buChar char="•"/>
            </a:pPr>
            <a:endParaRPr lang="en-GB" sz="2400" b="1" dirty="0"/>
          </a:p>
          <a:p>
            <a:pPr algn="ctr"/>
            <a:r>
              <a:rPr lang="en-GB" sz="2400" b="1" dirty="0"/>
              <a:t>Speak to the Desig</a:t>
            </a:r>
            <a:r>
              <a:rPr lang="en-GB" sz="2400" b="1"/>
              <a:t>nated Safeguarding Lead.</a:t>
            </a:r>
            <a:endParaRPr lang="en-GB" sz="2400" b="1" dirty="0"/>
          </a:p>
          <a:p>
            <a:pPr algn="ctr"/>
            <a:endParaRPr lang="en-GB" sz="2400" b="1" dirty="0"/>
          </a:p>
          <a:p>
            <a:pPr algn="ctr"/>
            <a:r>
              <a:rPr lang="en-GB" sz="2400" b="1"/>
              <a:t>101 – Non-emergency police</a:t>
            </a:r>
            <a:endParaRPr lang="en-GB" sz="2400" b="1" dirty="0"/>
          </a:p>
        </p:txBody>
      </p:sp>
      <p:sp>
        <p:nvSpPr>
          <p:cNvPr id="4" name="TextBox 3">
            <a:extLst>
              <a:ext uri="{FF2B5EF4-FFF2-40B4-BE49-F238E27FC236}">
                <a16:creationId xmlns:a16="http://schemas.microsoft.com/office/drawing/2014/main" id="{C23DBE6E-F4A5-21E1-5783-98911488080C}"/>
              </a:ext>
            </a:extLst>
          </p:cNvPr>
          <p:cNvSpPr txBox="1"/>
          <p:nvPr/>
        </p:nvSpPr>
        <p:spPr>
          <a:xfrm>
            <a:off x="338278" y="478094"/>
            <a:ext cx="1151466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latin typeface="Consolas"/>
              </a:rPr>
              <a:t>When to Report VS Seek Advice</a:t>
            </a:r>
            <a:endParaRPr lang="en-US" sz="4000"/>
          </a:p>
        </p:txBody>
      </p:sp>
      <p:sp>
        <p:nvSpPr>
          <p:cNvPr id="6" name="TextBox 5">
            <a:extLst>
              <a:ext uri="{FF2B5EF4-FFF2-40B4-BE49-F238E27FC236}">
                <a16:creationId xmlns:a16="http://schemas.microsoft.com/office/drawing/2014/main" id="{84D22B62-B222-A974-0C00-22D34FB68BE9}"/>
              </a:ext>
            </a:extLst>
          </p:cNvPr>
          <p:cNvSpPr txBox="1"/>
          <p:nvPr/>
        </p:nvSpPr>
        <p:spPr>
          <a:xfrm>
            <a:off x="5186096" y="3427"/>
            <a:ext cx="18204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Bradley Hand ITC"/>
              </a:rPr>
              <a:t>Lily Meddings</a:t>
            </a:r>
          </a:p>
        </p:txBody>
      </p:sp>
    </p:spTree>
    <p:extLst>
      <p:ext uri="{BB962C8B-B14F-4D97-AF65-F5344CB8AC3E}">
        <p14:creationId xmlns:p14="http://schemas.microsoft.com/office/powerpoint/2010/main" val="1259080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94D1-3386-CBD6-3757-04D8C26831D8}"/>
              </a:ext>
            </a:extLst>
          </p:cNvPr>
          <p:cNvSpPr>
            <a:spLocks noGrp="1"/>
          </p:cNvSpPr>
          <p:nvPr>
            <p:ph type="title"/>
          </p:nvPr>
        </p:nvSpPr>
        <p:spPr/>
        <p:txBody>
          <a:bodyPr/>
          <a:lstStyle/>
          <a:p>
            <a:r>
              <a:rPr lang="en-GB"/>
              <a:t>References – Lily Meddings </a:t>
            </a:r>
          </a:p>
        </p:txBody>
      </p:sp>
      <p:sp>
        <p:nvSpPr>
          <p:cNvPr id="3" name="Content Placeholder 2">
            <a:extLst>
              <a:ext uri="{FF2B5EF4-FFF2-40B4-BE49-F238E27FC236}">
                <a16:creationId xmlns:a16="http://schemas.microsoft.com/office/drawing/2014/main" id="{A3CE2C5A-BB5F-2633-FE25-07B8D0CAA76F}"/>
              </a:ext>
            </a:extLst>
          </p:cNvPr>
          <p:cNvSpPr>
            <a:spLocks noGrp="1"/>
          </p:cNvSpPr>
          <p:nvPr>
            <p:ph idx="1"/>
          </p:nvPr>
        </p:nvSpPr>
        <p:spPr/>
        <p:txBody>
          <a:bodyPr vert="horz" lIns="91440" tIns="45720" rIns="91440" bIns="45720" rtlCol="0" anchor="t">
            <a:normAutofit fontScale="92500"/>
          </a:bodyPr>
          <a:lstStyle/>
          <a:p>
            <a:r>
              <a:rPr lang="en-GB" sz="1100" dirty="0" err="1">
                <a:latin typeface="Calibri"/>
                <a:ea typeface="Calibri"/>
                <a:cs typeface="Calibri"/>
              </a:rPr>
              <a:t>ArcadeCloud</a:t>
            </a:r>
            <a:r>
              <a:rPr lang="en-GB" sz="1100" dirty="0">
                <a:latin typeface="Calibri"/>
                <a:ea typeface="Calibri"/>
                <a:cs typeface="Calibri"/>
              </a:rPr>
              <a:t> (2019). </a:t>
            </a:r>
            <a:r>
              <a:rPr lang="en-GB" sz="1100" i="1" dirty="0">
                <a:latin typeface="Calibri"/>
                <a:ea typeface="Calibri"/>
                <a:cs typeface="Calibri"/>
              </a:rPr>
              <a:t>The Story of FRIENDS in 3 Minutes! | All Seasons! | </a:t>
            </a:r>
            <a:r>
              <a:rPr lang="en-GB" sz="1100" i="1" dirty="0" err="1">
                <a:latin typeface="Calibri"/>
                <a:ea typeface="Calibri"/>
                <a:cs typeface="Calibri"/>
              </a:rPr>
              <a:t>ArcadeCloud</a:t>
            </a:r>
            <a:r>
              <a:rPr lang="en-GB" sz="1100" dirty="0">
                <a:latin typeface="Calibri"/>
                <a:ea typeface="Calibri"/>
                <a:cs typeface="Calibri"/>
              </a:rPr>
              <a:t>. [online] YouTube. Available at: </a:t>
            </a:r>
            <a:r>
              <a:rPr lang="en-GB" sz="1100" dirty="0">
                <a:latin typeface="Calibri"/>
                <a:ea typeface="Calibri"/>
                <a:cs typeface="Calibri"/>
                <a:hlinkClick r:id="rId2"/>
              </a:rPr>
              <a:t>https://www.youtube.com/watch?v=w_lDeCxjLQc</a:t>
            </a:r>
            <a:r>
              <a:rPr lang="en-GB" sz="1100" dirty="0">
                <a:latin typeface="Calibri"/>
                <a:ea typeface="Calibri"/>
                <a:cs typeface="Calibri"/>
              </a:rPr>
              <a:t> [Accessed 25 Apr. 2026].</a:t>
            </a:r>
          </a:p>
          <a:p>
            <a:r>
              <a:rPr lang="en-GB" sz="1100">
                <a:latin typeface="Calibri"/>
                <a:ea typeface="Calibri"/>
                <a:cs typeface="Calibri"/>
              </a:rPr>
              <a:t>Childline.org.uk. (2026). </a:t>
            </a:r>
            <a:r>
              <a:rPr lang="en-GB" sz="1100" i="1">
                <a:latin typeface="Calibri"/>
                <a:ea typeface="Calibri"/>
                <a:cs typeface="Calibri"/>
              </a:rPr>
              <a:t>Childline | Free counselling service for kids and young people | Childline</a:t>
            </a:r>
            <a:r>
              <a:rPr lang="en-GB" sz="1100">
                <a:latin typeface="Calibri"/>
                <a:ea typeface="Calibri"/>
                <a:cs typeface="Calibri"/>
              </a:rPr>
              <a:t>. [online] Available at: </a:t>
            </a:r>
            <a:r>
              <a:rPr lang="en-GB" sz="1100" dirty="0">
                <a:latin typeface="Calibri"/>
                <a:ea typeface="Calibri"/>
                <a:cs typeface="Calibri"/>
                <a:hlinkClick r:id="rId3"/>
              </a:rPr>
              <a:t>https://www.childline.org.uk/?gclsrc=aw.ds&amp;gad_source=1&amp;gad_campaignid=20597026949&amp;gbraid=0AAAAADp40Rj1qWdgAQe-pvybYGZ40CvFv&amp;gclid=CjwKCAjwzLHPBhBTEiwABaLsSndCnoVeZUEn2qZwxKaZwezeKaP-NFk6j70zSyzWFv4upnllRPjophoCr8QQAvD_BwE</a:t>
            </a:r>
            <a:r>
              <a:rPr lang="en-GB" sz="1100" dirty="0">
                <a:latin typeface="Calibri"/>
                <a:ea typeface="Calibri"/>
                <a:cs typeface="Calibri"/>
              </a:rPr>
              <a:t> </a:t>
            </a:r>
            <a:r>
              <a:rPr lang="en-GB" sz="1100">
                <a:latin typeface="Calibri"/>
                <a:ea typeface="Calibri"/>
                <a:cs typeface="Calibri"/>
              </a:rPr>
              <a:t>[Accessed 25 Apr. 2026].</a:t>
            </a:r>
            <a:endParaRPr lang="en-GB" sz="1100" dirty="0">
              <a:latin typeface="Calibri"/>
              <a:ea typeface="Calibri"/>
              <a:cs typeface="Calibri"/>
            </a:endParaRPr>
          </a:p>
          <a:p>
            <a:r>
              <a:rPr lang="en-GB" sz="1100">
                <a:latin typeface="Calibri"/>
                <a:ea typeface="Calibri"/>
                <a:cs typeface="Calibri"/>
              </a:rPr>
              <a:t>CPD Online College (2026) </a:t>
            </a:r>
            <a:r>
              <a:rPr lang="en-GB" sz="1100" i="1">
                <a:latin typeface="Calibri"/>
                <a:ea typeface="Calibri"/>
                <a:cs typeface="Calibri"/>
              </a:rPr>
              <a:t>How to report safeguarding concerns. Available at: </a:t>
            </a:r>
            <a:r>
              <a:rPr lang="en-GB" sz="1100" i="1" dirty="0">
                <a:latin typeface="Calibri"/>
                <a:ea typeface="Calibri"/>
                <a:cs typeface="Calibri"/>
                <a:hlinkClick r:id="rId4"/>
              </a:rPr>
              <a:t>https://cpdonline.co.uk/</a:t>
            </a:r>
            <a:r>
              <a:rPr lang="en-GB" sz="1100" i="1" dirty="0">
                <a:latin typeface="Calibri"/>
                <a:ea typeface="Calibri"/>
                <a:cs typeface="Calibri"/>
              </a:rPr>
              <a:t> </a:t>
            </a:r>
          </a:p>
          <a:p>
            <a:r>
              <a:rPr lang="en-GB" sz="1100">
                <a:latin typeface="Calibri"/>
                <a:ea typeface="Calibri"/>
                <a:cs typeface="Calibri"/>
              </a:rPr>
              <a:t>Cronin, M. (2022). </a:t>
            </a:r>
            <a:r>
              <a:rPr lang="en-GB" sz="1100" i="1">
                <a:latin typeface="Calibri"/>
                <a:ea typeface="Calibri"/>
                <a:cs typeface="Calibri"/>
              </a:rPr>
              <a:t>Zip it, Block it, Flag it | Keeping St Matthew’s Safe Online</a:t>
            </a:r>
            <a:r>
              <a:rPr lang="en-GB" sz="1100">
                <a:latin typeface="Calibri"/>
                <a:ea typeface="Calibri"/>
                <a:cs typeface="Calibri"/>
              </a:rPr>
              <a:t>. [online] J2bloggy.com. Available at: </a:t>
            </a:r>
            <a:r>
              <a:rPr lang="en-GB" sz="1100" dirty="0">
                <a:latin typeface="Calibri"/>
                <a:ea typeface="Calibri"/>
                <a:cs typeface="Calibri"/>
                <a:hlinkClick r:id="rId5"/>
              </a:rPr>
              <a:t>https://st-matthews-cofe-primary-school11.j2bloggy.com/e-safety/?doing_wp_cron=1776776717.3421370983123779296875</a:t>
            </a:r>
            <a:r>
              <a:rPr lang="en-GB" sz="1100" dirty="0">
                <a:latin typeface="Calibri"/>
                <a:ea typeface="Calibri"/>
                <a:cs typeface="Calibri"/>
              </a:rPr>
              <a:t> </a:t>
            </a:r>
            <a:r>
              <a:rPr lang="en-GB" sz="1100">
                <a:latin typeface="Calibri"/>
                <a:ea typeface="Calibri"/>
                <a:cs typeface="Calibri"/>
              </a:rPr>
              <a:t>[Accessed 22 Apr. 2026].</a:t>
            </a:r>
            <a:endParaRPr lang="en-GB" sz="1100"/>
          </a:p>
          <a:p>
            <a:r>
              <a:rPr lang="en-GB" sz="1100">
                <a:latin typeface="Calibri"/>
                <a:ea typeface="Calibri"/>
                <a:cs typeface="Calibri"/>
              </a:rPr>
              <a:t>Didsbury High School - Didsbury High School. (2020). </a:t>
            </a:r>
            <a:r>
              <a:rPr lang="en-GB" sz="1100" i="1">
                <a:latin typeface="Calibri"/>
                <a:ea typeface="Calibri"/>
                <a:cs typeface="Calibri"/>
              </a:rPr>
              <a:t>CEOP - Didsbury High School</a:t>
            </a:r>
            <a:r>
              <a:rPr lang="en-GB" sz="1100">
                <a:latin typeface="Calibri"/>
                <a:ea typeface="Calibri"/>
                <a:cs typeface="Calibri"/>
              </a:rPr>
              <a:t>. [online] Available at: </a:t>
            </a:r>
            <a:r>
              <a:rPr lang="en-GB" sz="1100" dirty="0">
                <a:latin typeface="Calibri"/>
                <a:ea typeface="Calibri"/>
                <a:cs typeface="Calibri"/>
                <a:hlinkClick r:id="rId6"/>
              </a:rPr>
              <a:t>https://www.didsburyhighschool.org.uk/parents-carers/online-safety/ceops/</a:t>
            </a:r>
            <a:r>
              <a:rPr lang="en-GB" sz="1100">
                <a:latin typeface="Calibri"/>
                <a:ea typeface="Calibri"/>
                <a:cs typeface="Calibri"/>
              </a:rPr>
              <a:t> [Accessed 25 Apr. 2026].</a:t>
            </a:r>
            <a:endParaRPr lang="en-GB" sz="1100" dirty="0">
              <a:latin typeface="Calibri"/>
              <a:ea typeface="Calibri"/>
              <a:cs typeface="Calibri"/>
            </a:endParaRPr>
          </a:p>
          <a:p>
            <a:r>
              <a:rPr lang="en-GB" sz="1100">
                <a:latin typeface="Calibri"/>
                <a:ea typeface="Calibri"/>
                <a:cs typeface="Calibri"/>
              </a:rPr>
              <a:t>GOV.UK (2022) </a:t>
            </a:r>
            <a:r>
              <a:rPr lang="en-GB" sz="1100" i="1">
                <a:latin typeface="Calibri"/>
                <a:ea typeface="Calibri"/>
                <a:cs typeface="Calibri"/>
              </a:rPr>
              <a:t>Working together to safeguard children. </a:t>
            </a:r>
            <a:r>
              <a:rPr lang="en-GB" sz="1100">
                <a:latin typeface="Calibri"/>
                <a:ea typeface="Calibri"/>
                <a:cs typeface="Calibri"/>
              </a:rPr>
              <a:t>Available at: https://www.gov.uk/government/publications/working-together-to-safeguard-children</a:t>
            </a:r>
          </a:p>
          <a:p>
            <a:r>
              <a:rPr lang="en-GB" sz="1100" dirty="0">
                <a:latin typeface="Calibri"/>
                <a:ea typeface="Calibri"/>
                <a:cs typeface="Calibri"/>
              </a:rPr>
              <a:t>‌</a:t>
            </a:r>
            <a:r>
              <a:rPr lang="en-GB" sz="1100" dirty="0" err="1">
                <a:latin typeface="Calibri"/>
                <a:ea typeface="Calibri"/>
                <a:cs typeface="Calibri"/>
              </a:rPr>
              <a:t>hwb.gov.wales</a:t>
            </a:r>
            <a:r>
              <a:rPr lang="en-GB" sz="1100" dirty="0">
                <a:latin typeface="Calibri"/>
                <a:ea typeface="Calibri"/>
                <a:cs typeface="Calibri"/>
              </a:rPr>
              <a:t>. (n.d.). </a:t>
            </a:r>
            <a:r>
              <a:rPr lang="en-GB" sz="1100" i="1" dirty="0">
                <a:latin typeface="Calibri"/>
                <a:ea typeface="Calibri"/>
                <a:cs typeface="Calibri"/>
              </a:rPr>
              <a:t>Keeping safe online - Hwb</a:t>
            </a:r>
            <a:r>
              <a:rPr lang="en-GB" sz="1100" dirty="0">
                <a:latin typeface="Calibri"/>
                <a:ea typeface="Calibri"/>
                <a:cs typeface="Calibri"/>
              </a:rPr>
              <a:t>. [online] Available at: </a:t>
            </a:r>
            <a:r>
              <a:rPr lang="en-GB" sz="1100" dirty="0">
                <a:latin typeface="Calibri"/>
                <a:ea typeface="Calibri"/>
                <a:cs typeface="Calibri"/>
                <a:hlinkClick r:id="rId7"/>
              </a:rPr>
              <a:t>https://hwb.gov.wales/keeping-safe-online</a:t>
            </a:r>
            <a:r>
              <a:rPr lang="en-GB" sz="1100" dirty="0">
                <a:latin typeface="Calibri"/>
                <a:ea typeface="Calibri"/>
                <a:cs typeface="Calibri"/>
              </a:rPr>
              <a:t>.</a:t>
            </a:r>
            <a:endParaRPr lang="en-GB" sz="1100">
              <a:latin typeface="Aptos" panose="02110004020202020204"/>
              <a:ea typeface="Calibri"/>
              <a:cs typeface="Calibri"/>
            </a:endParaRPr>
          </a:p>
          <a:p>
            <a:r>
              <a:rPr lang="en-GB" sz="1100">
                <a:latin typeface="Calibri"/>
                <a:ea typeface="Calibri"/>
                <a:cs typeface="Calibri"/>
              </a:rPr>
              <a:t>Kolsquare.com. (2025). </a:t>
            </a:r>
            <a:r>
              <a:rPr lang="en-GB" sz="1100" i="1">
                <a:latin typeface="Calibri"/>
                <a:ea typeface="Calibri"/>
                <a:cs typeface="Calibri"/>
              </a:rPr>
              <a:t>Instagram Reels or TikTok: which is best for your brand?</a:t>
            </a:r>
            <a:r>
              <a:rPr lang="en-GB" sz="1100">
                <a:latin typeface="Calibri"/>
                <a:ea typeface="Calibri"/>
                <a:cs typeface="Calibri"/>
              </a:rPr>
              <a:t> [online] Available at: </a:t>
            </a:r>
            <a:r>
              <a:rPr lang="en-GB" sz="1100" dirty="0">
                <a:latin typeface="Calibri"/>
                <a:ea typeface="Calibri"/>
                <a:cs typeface="Calibri"/>
                <a:hlinkClick r:id="rId8"/>
              </a:rPr>
              <a:t>https://www.kolsquare.com/en/blog/instagram-reels-or-tiktok-which-is-best-for-your-brand</a:t>
            </a:r>
            <a:r>
              <a:rPr lang="en-GB" sz="1100" dirty="0">
                <a:latin typeface="Calibri"/>
                <a:ea typeface="Calibri"/>
                <a:cs typeface="Calibri"/>
              </a:rPr>
              <a:t>.</a:t>
            </a:r>
          </a:p>
          <a:p>
            <a:r>
              <a:rPr lang="en-GB" sz="1100" dirty="0" err="1">
                <a:latin typeface="Calibri"/>
                <a:ea typeface="Calibri"/>
                <a:cs typeface="Calibri"/>
              </a:rPr>
              <a:t>nneca</a:t>
            </a:r>
            <a:r>
              <a:rPr lang="en-GB" sz="1100" dirty="0">
                <a:latin typeface="Calibri"/>
                <a:ea typeface="Calibri"/>
                <a:cs typeface="Calibri"/>
              </a:rPr>
              <a:t>. (2022). </a:t>
            </a:r>
            <a:r>
              <a:rPr lang="en-GB" sz="1100" i="1" dirty="0">
                <a:latin typeface="Calibri"/>
                <a:ea typeface="Calibri"/>
                <a:cs typeface="Calibri"/>
              </a:rPr>
              <a:t>What is abuse or Sexual abuse of children - NNECA</a:t>
            </a:r>
            <a:r>
              <a:rPr lang="en-GB" sz="1100" dirty="0">
                <a:latin typeface="Calibri"/>
                <a:ea typeface="Calibri"/>
                <a:cs typeface="Calibri"/>
              </a:rPr>
              <a:t>. [online] Available at: </a:t>
            </a:r>
            <a:r>
              <a:rPr lang="en-GB" sz="1100" dirty="0">
                <a:latin typeface="Calibri"/>
                <a:ea typeface="Calibri"/>
                <a:cs typeface="Calibri"/>
                <a:hlinkClick r:id="rId9"/>
              </a:rPr>
              <a:t>https://nneca.org.uk/what-is-abuse/</a:t>
            </a:r>
            <a:r>
              <a:rPr lang="en-GB" sz="1100" dirty="0">
                <a:latin typeface="Calibri"/>
                <a:ea typeface="Calibri"/>
                <a:cs typeface="Calibri"/>
              </a:rPr>
              <a:t> [Accessed 25 Apr. 2026].</a:t>
            </a:r>
          </a:p>
          <a:p>
            <a:r>
              <a:rPr lang="en-GB" sz="1100">
                <a:latin typeface="Calibri"/>
                <a:ea typeface="Calibri"/>
                <a:cs typeface="Calibri"/>
              </a:rPr>
              <a:t>‌NSPCC (2026). </a:t>
            </a:r>
            <a:r>
              <a:rPr lang="en-GB" sz="1100" i="1">
                <a:latin typeface="Calibri"/>
                <a:ea typeface="Calibri"/>
                <a:cs typeface="Calibri"/>
              </a:rPr>
              <a:t>Donate now</a:t>
            </a:r>
            <a:r>
              <a:rPr lang="en-GB" sz="1100">
                <a:latin typeface="Calibri"/>
                <a:ea typeface="Calibri"/>
                <a:cs typeface="Calibri"/>
              </a:rPr>
              <a:t>. [online] NSPCC. Available at: </a:t>
            </a:r>
            <a:r>
              <a:rPr lang="en-GB" sz="1100" dirty="0">
                <a:latin typeface="Calibri"/>
                <a:ea typeface="Calibri"/>
                <a:cs typeface="Calibri"/>
                <a:hlinkClick r:id="rId10"/>
              </a:rPr>
              <a:t>https://www.nspcc.org.uk/support-us/donate/?_gl=1</a:t>
            </a:r>
            <a:r>
              <a:rPr lang="en-GB" sz="1100">
                <a:latin typeface="Calibri"/>
                <a:ea typeface="Calibri"/>
                <a:cs typeface="Calibri"/>
              </a:rPr>
              <a:t> [Accessed 22 Apr. 2026].</a:t>
            </a:r>
            <a:endParaRPr lang="en-GB" sz="1100" dirty="0">
              <a:latin typeface="Calibri"/>
              <a:ea typeface="Calibri"/>
              <a:cs typeface="Calibri"/>
            </a:endParaRPr>
          </a:p>
          <a:p>
            <a:r>
              <a:rPr lang="en-GB" sz="1100">
                <a:latin typeface="Calibri"/>
                <a:ea typeface="Calibri"/>
                <a:cs typeface="Calibri"/>
              </a:rPr>
              <a:t>Samaritans (2024). </a:t>
            </a:r>
            <a:r>
              <a:rPr lang="en-GB" sz="1100" i="1">
                <a:latin typeface="Calibri"/>
                <a:ea typeface="Calibri"/>
                <a:cs typeface="Calibri"/>
              </a:rPr>
              <a:t>Samaritans</a:t>
            </a:r>
            <a:r>
              <a:rPr lang="en-GB" sz="1100">
                <a:latin typeface="Calibri"/>
                <a:ea typeface="Calibri"/>
                <a:cs typeface="Calibri"/>
              </a:rPr>
              <a:t>. [online] Samaritans. Available at: </a:t>
            </a:r>
            <a:r>
              <a:rPr lang="en-GB" sz="1100" dirty="0">
                <a:latin typeface="Calibri"/>
                <a:ea typeface="Calibri"/>
                <a:cs typeface="Calibri"/>
                <a:hlinkClick r:id="rId11"/>
              </a:rPr>
              <a:t>https://www.samaritans.org/</a:t>
            </a:r>
            <a:r>
              <a:rPr lang="en-GB" sz="1100" dirty="0">
                <a:latin typeface="Calibri"/>
                <a:ea typeface="Calibri"/>
                <a:cs typeface="Calibri"/>
              </a:rPr>
              <a:t>.</a:t>
            </a:r>
          </a:p>
          <a:p>
            <a:r>
              <a:rPr lang="en-GB" sz="1100">
                <a:latin typeface="Calibri"/>
                <a:ea typeface="Calibri"/>
                <a:cs typeface="Calibri"/>
              </a:rPr>
              <a:t>Snapchat.com. (2025). </a:t>
            </a:r>
            <a:r>
              <a:rPr lang="en-GB" sz="1100" i="1">
                <a:latin typeface="Calibri"/>
                <a:ea typeface="Calibri"/>
                <a:cs typeface="Calibri"/>
              </a:rPr>
              <a:t>Parents - What is Snapchat?</a:t>
            </a:r>
            <a:r>
              <a:rPr lang="en-GB" sz="1100">
                <a:latin typeface="Calibri"/>
                <a:ea typeface="Calibri"/>
                <a:cs typeface="Calibri"/>
              </a:rPr>
              <a:t> [online] Available at: </a:t>
            </a:r>
            <a:r>
              <a:rPr lang="en-GB" sz="1100" dirty="0">
                <a:latin typeface="Calibri"/>
                <a:ea typeface="Calibri"/>
                <a:cs typeface="Calibri"/>
                <a:hlinkClick r:id="rId12"/>
              </a:rPr>
              <a:t>https://parents.snapchat.com/about-snapchat</a:t>
            </a:r>
            <a:r>
              <a:rPr lang="en-GB" sz="1100" dirty="0">
                <a:latin typeface="Calibri"/>
                <a:ea typeface="Calibri"/>
                <a:cs typeface="Calibri"/>
              </a:rPr>
              <a:t>.</a:t>
            </a:r>
          </a:p>
          <a:p>
            <a:r>
              <a:rPr lang="en-GB" sz="1100" dirty="0" err="1">
                <a:latin typeface="Calibri"/>
                <a:ea typeface="Calibri"/>
                <a:cs typeface="Calibri"/>
              </a:rPr>
              <a:t>YoungMinds</a:t>
            </a:r>
            <a:r>
              <a:rPr lang="en-GB" sz="1100" dirty="0">
                <a:latin typeface="Calibri"/>
                <a:ea typeface="Calibri"/>
                <a:cs typeface="Calibri"/>
              </a:rPr>
              <a:t>. (2021). </a:t>
            </a:r>
            <a:r>
              <a:rPr lang="en-GB" sz="1100" i="1" dirty="0">
                <a:latin typeface="Calibri"/>
                <a:ea typeface="Calibri"/>
                <a:cs typeface="Calibri"/>
              </a:rPr>
              <a:t>Mental Health Support For Young People</a:t>
            </a:r>
            <a:r>
              <a:rPr lang="en-GB" sz="1100" dirty="0">
                <a:latin typeface="Calibri"/>
                <a:ea typeface="Calibri"/>
                <a:cs typeface="Calibri"/>
              </a:rPr>
              <a:t>. [online] Available at: </a:t>
            </a:r>
            <a:r>
              <a:rPr lang="en-GB" sz="1100" dirty="0">
                <a:latin typeface="Calibri"/>
                <a:ea typeface="Calibri"/>
                <a:cs typeface="Calibri"/>
                <a:hlinkClick r:id="rId13"/>
              </a:rPr>
              <a:t>https://www.youngminds.org.uk/young-person/?gad_source=1&amp;gad_campaignid=22211015404&amp;gbraid=0AAAAADk6C8fGvbTcn-aqJiAnS9W7cL7-E&amp;gclid=CjwKCAjwzLHPBhBTEiwABaLsSsZNbbEPvnRzvojAZkLfxtcn304d4D1t-9LBWK_DXIBhR5WMmKHoSxoCYS4QAvD_BwE</a:t>
            </a:r>
            <a:r>
              <a:rPr lang="en-GB" sz="1100" dirty="0">
                <a:latin typeface="Calibri"/>
                <a:ea typeface="Calibri"/>
                <a:cs typeface="Calibri"/>
              </a:rPr>
              <a:t> [Accessed 25 Apr. 2026].</a:t>
            </a:r>
          </a:p>
          <a:p>
            <a:endParaRPr lang="en-GB" dirty="0">
              <a:latin typeface="Calibri"/>
              <a:ea typeface="Calibri"/>
              <a:cs typeface="Calibri"/>
            </a:endParaRPr>
          </a:p>
          <a:p>
            <a:endParaRPr lang="en-GB" dirty="0">
              <a:latin typeface="Calibri"/>
              <a:ea typeface="Calibri"/>
              <a:cs typeface="Calibri"/>
            </a:endParaRPr>
          </a:p>
          <a:p>
            <a:endParaRPr lang="en-GB" dirty="0">
              <a:latin typeface="Aptos" panose="02110004020202020204"/>
              <a:ea typeface="Calibri"/>
              <a:cs typeface="Calibri"/>
            </a:endParaRPr>
          </a:p>
        </p:txBody>
      </p:sp>
    </p:spTree>
    <p:extLst>
      <p:ext uri="{BB962C8B-B14F-4D97-AF65-F5344CB8AC3E}">
        <p14:creationId xmlns:p14="http://schemas.microsoft.com/office/powerpoint/2010/main" val="686595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650C-1B95-CB00-56CC-9F523ADC47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EB6660-7ED1-A44C-6E78-1C059E3C96F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30056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8019</TotalTime>
  <Words>359</Words>
  <Application>Microsoft Office PowerPoint</Application>
  <PresentationFormat>Widescreen</PresentationFormat>
  <Paragraphs>40</Paragraphs>
  <Slides>19</Slides>
  <Notes>3</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Welcome to your E-Safety Training </vt:lpstr>
      <vt:lpstr>Prior Knowledge</vt:lpstr>
      <vt:lpstr>Key Themes </vt:lpstr>
      <vt:lpstr>Fact checker</vt:lpstr>
      <vt:lpstr>References – Sue Bowers-Roblin</vt:lpstr>
      <vt:lpstr>Problemau ar lein : 1) Seibir bwlio</vt:lpstr>
      <vt:lpstr>2) Arian bygwth</vt:lpstr>
      <vt:lpstr>3) Anhysbys ar-lein</vt:lpstr>
      <vt:lpstr>4) Pwysau gan gyfoedion a dilysu cymdeithasol </vt:lpstr>
      <vt:lpstr>Cyfeiriadau </vt:lpstr>
      <vt:lpstr>PowerPoint Presentation</vt:lpstr>
      <vt:lpstr>PowerPoint Presentation</vt:lpstr>
      <vt:lpstr>PowerPoint Presentation</vt:lpstr>
      <vt:lpstr>PowerPoint Presentation</vt:lpstr>
      <vt:lpstr>Where a child might go first</vt:lpstr>
      <vt:lpstr>PowerPoint Presentation</vt:lpstr>
      <vt:lpstr>References – Lily Meddings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Sue Bowers-Roblin (2313941)</dc:creator>
  <cp:lastModifiedBy>Sue Bowers-Roblin (2313941)</cp:lastModifiedBy>
  <cp:revision>923</cp:revision>
  <dcterms:created xsi:type="dcterms:W3CDTF">2026-04-07T07:45:57Z</dcterms:created>
  <dcterms:modified xsi:type="dcterms:W3CDTF">2026-04-25T10:34:42Z</dcterms:modified>
</cp:coreProperties>
</file>