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0" d="100"/>
          <a:sy n="70" d="100"/>
        </p:scale>
        <p:origin x="714" y="6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284786-EDE6-4D62-8C0D-95B9DD44EF2F}" type="datetimeFigureOut">
              <a:rPr lang="en-GB" smtClean="0"/>
              <a:t>06/11/2025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EB0B42-3467-42B6-BE4F-425480F13FFC}" type="slidenum">
              <a:rPr lang="en-GB" smtClean="0"/>
              <a:t>‹#›</a:t>
            </a:fld>
            <a:endParaRPr lang="en-GB"/>
          </a:p>
        </p:txBody>
      </p:sp>
    </p:spTree>
    <p:extLst>
      <p:ext uri="{BB962C8B-B14F-4D97-AF65-F5344CB8AC3E}">
        <p14:creationId xmlns:p14="http://schemas.microsoft.com/office/powerpoint/2010/main" val="33736378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increasing challenges of mental health among hospitality industry employees are associated with long working hours, emotional labour and pressure of service excellence. Psychological strain has increased due to staff shortage and demands on the guests, as Wong, Kim and Xu (2025) suggest, following the pandemic. As Baker, Baker and Burrell (2021) point out, emotional resilience, or the capability to recuperate emotionally in the wake of emotional stress, is the key to the viability of performance. This presentation discusses how the resilience and well-being of employees can be developed using organisational culture and HR practices that make employees stay engaged and productive even in highly stressful hotels.</a:t>
            </a:r>
          </a:p>
          <a:p>
            <a:endParaRPr lang="en-GB" dirty="0"/>
          </a:p>
        </p:txBody>
      </p:sp>
      <p:sp>
        <p:nvSpPr>
          <p:cNvPr id="4" name="Slide Number Placeholder 3"/>
          <p:cNvSpPr>
            <a:spLocks noGrp="1"/>
          </p:cNvSpPr>
          <p:nvPr>
            <p:ph type="sldNum" sz="quarter" idx="5"/>
          </p:nvPr>
        </p:nvSpPr>
        <p:spPr/>
        <p:txBody>
          <a:bodyPr/>
          <a:lstStyle/>
          <a:p>
            <a:fld id="{3FEB0B42-3467-42B6-BE4F-425480F13FFC}" type="slidenum">
              <a:rPr lang="en-GB" smtClean="0"/>
              <a:t>2</a:t>
            </a:fld>
            <a:endParaRPr lang="en-GB"/>
          </a:p>
        </p:txBody>
      </p:sp>
    </p:spTree>
    <p:extLst>
      <p:ext uri="{BB962C8B-B14F-4D97-AF65-F5344CB8AC3E}">
        <p14:creationId xmlns:p14="http://schemas.microsoft.com/office/powerpoint/2010/main" val="40951959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Hospitality is service-oriented, and the level of emotion of employees directly affects the experiences of the guests. Yu, Zhang and Zhang (2024) established that unattended emotional fatigue is the cause of burnout and turnover in hotels. As long as the satisfaction of guests relies on the mental health of employees working there, the policy of promoting mental well-being makes an operational need. The resilient workforce is not only supposed to improve the quality of the services but also manage to sustain the performance during the periods of high and low demand and post-pandemic recovery strain.</a:t>
            </a:r>
          </a:p>
          <a:p>
            <a:endParaRPr lang="en-GB" dirty="0"/>
          </a:p>
        </p:txBody>
      </p:sp>
      <p:sp>
        <p:nvSpPr>
          <p:cNvPr id="4" name="Slide Number Placeholder 3"/>
          <p:cNvSpPr>
            <a:spLocks noGrp="1"/>
          </p:cNvSpPr>
          <p:nvPr>
            <p:ph type="sldNum" sz="quarter" idx="5"/>
          </p:nvPr>
        </p:nvSpPr>
        <p:spPr/>
        <p:txBody>
          <a:bodyPr/>
          <a:lstStyle/>
          <a:p>
            <a:fld id="{3FEB0B42-3467-42B6-BE4F-425480F13FFC}" type="slidenum">
              <a:rPr lang="en-GB" smtClean="0"/>
              <a:t>3</a:t>
            </a:fld>
            <a:endParaRPr lang="en-GB"/>
          </a:p>
        </p:txBody>
      </p:sp>
    </p:spTree>
    <p:extLst>
      <p:ext uri="{BB962C8B-B14F-4D97-AF65-F5344CB8AC3E}">
        <p14:creationId xmlns:p14="http://schemas.microsoft.com/office/powerpoint/2010/main" val="31849292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primary objective of the study is to investigate the role played by organisational culture and HR practices in enhancing emotional resilience among hotel employees. In particular, it aims to define the interdependence between culture and HR practices in promoting well-being, examine how HR mechanisms facilitate the creation of mental health, and suggest sustainable frameworks to integrate the notion of resilience into the daily functions. This is the direction that coincides with Ford and Sturman (2020), who stress the strategic role of HR in the management of human sustainability.</a:t>
            </a:r>
          </a:p>
          <a:p>
            <a:endParaRPr lang="en-GB" dirty="0"/>
          </a:p>
        </p:txBody>
      </p:sp>
      <p:sp>
        <p:nvSpPr>
          <p:cNvPr id="4" name="Slide Number Placeholder 3"/>
          <p:cNvSpPr>
            <a:spLocks noGrp="1"/>
          </p:cNvSpPr>
          <p:nvPr>
            <p:ph type="sldNum" sz="quarter" idx="5"/>
          </p:nvPr>
        </p:nvSpPr>
        <p:spPr/>
        <p:txBody>
          <a:bodyPr/>
          <a:lstStyle/>
          <a:p>
            <a:fld id="{3FEB0B42-3467-42B6-BE4F-425480F13FFC}" type="slidenum">
              <a:rPr lang="en-GB" smtClean="0"/>
              <a:t>4</a:t>
            </a:fld>
            <a:endParaRPr lang="en-GB"/>
          </a:p>
        </p:txBody>
      </p:sp>
    </p:spTree>
    <p:extLst>
      <p:ext uri="{BB962C8B-B14F-4D97-AF65-F5344CB8AC3E}">
        <p14:creationId xmlns:p14="http://schemas.microsoft.com/office/powerpoint/2010/main" val="4872430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Job Demands-Resources (JD-R) is a model that states that high job demands are mitigated by sufficient resources in the form of supportive culture and HR policies (Nizam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Conservation of Resources (COR) theory also explains that people work to conserve emotional and psychological resources when stressed out. Lastly, the strengths that are addressed by Positive Organisational Behaviour include things like optimism and hope that are important in resilience. Combined, both of these frameworks explain how hotels can build systemically supportive teams in the hotel, which are emotionally strong.</a:t>
            </a:r>
          </a:p>
          <a:p>
            <a:endParaRPr lang="en-GB" dirty="0"/>
          </a:p>
        </p:txBody>
      </p:sp>
      <p:sp>
        <p:nvSpPr>
          <p:cNvPr id="4" name="Slide Number Placeholder 3"/>
          <p:cNvSpPr>
            <a:spLocks noGrp="1"/>
          </p:cNvSpPr>
          <p:nvPr>
            <p:ph type="sldNum" sz="quarter" idx="5"/>
          </p:nvPr>
        </p:nvSpPr>
        <p:spPr/>
        <p:txBody>
          <a:bodyPr/>
          <a:lstStyle/>
          <a:p>
            <a:fld id="{3FEB0B42-3467-42B6-BE4F-425480F13FFC}" type="slidenum">
              <a:rPr lang="en-GB" smtClean="0"/>
              <a:t>5</a:t>
            </a:fld>
            <a:endParaRPr lang="en-GB"/>
          </a:p>
        </p:txBody>
      </p:sp>
    </p:spTree>
    <p:extLst>
      <p:ext uri="{BB962C8B-B14F-4D97-AF65-F5344CB8AC3E}">
        <p14:creationId xmlns:p14="http://schemas.microsoft.com/office/powerpoint/2010/main" val="10351521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organisational culture where employees work determines, to a large extent, the emotional stability that they can have. As Gencer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(2021) emphasise, high cultural values in an organisation promote job satisfaction, commitment levels among employees, and also lower emotional exhaustion. Kim and Jung (2022) also add that the aspect of low-hierarchy, supportive cultures helps to reduce the stress levels, enhance the coping styles, and increase the psychological balance among employees. Likewise, according to Ponting (2020), a well-defined cultural identity and shared values encourage the feeling of belonging, psychological safety, and resilience at the workplace. Altogether, these results suggest that the organisational culture is the backbone of wellbeing in the hospitality sector, which is emotional. With the encouragement of supportive relationships, free communication and a sense of purpose, hotels could nurture emotionally stable employees who are more engaged, motivated and in a position to effectively cope with the emotional aspect of a service-oriented job.</a:t>
            </a:r>
          </a:p>
          <a:p>
            <a:endParaRPr lang="en-GB" dirty="0"/>
          </a:p>
        </p:txBody>
      </p:sp>
      <p:sp>
        <p:nvSpPr>
          <p:cNvPr id="4" name="Slide Number Placeholder 3"/>
          <p:cNvSpPr>
            <a:spLocks noGrp="1"/>
          </p:cNvSpPr>
          <p:nvPr>
            <p:ph type="sldNum" sz="quarter" idx="5"/>
          </p:nvPr>
        </p:nvSpPr>
        <p:spPr/>
        <p:txBody>
          <a:bodyPr/>
          <a:lstStyle/>
          <a:p>
            <a:fld id="{3FEB0B42-3467-42B6-BE4F-425480F13FFC}" type="slidenum">
              <a:rPr lang="en-GB" smtClean="0"/>
              <a:t>6</a:t>
            </a:fld>
            <a:endParaRPr lang="en-GB"/>
          </a:p>
        </p:txBody>
      </p:sp>
    </p:spTree>
    <p:extLst>
      <p:ext uri="{BB962C8B-B14F-4D97-AF65-F5344CB8AC3E}">
        <p14:creationId xmlns:p14="http://schemas.microsoft.com/office/powerpoint/2010/main" val="36046131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HR practices are the means by which the culture is converted into behaviour. According to Georgescu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strategic HRM that is consistent with a supportive culture promotes resilience. According to Saito, Brozović and Baum (2025), the employees are equipped with emotional resources through training, social support and wellness programmes. Besides, </a:t>
            </a:r>
            <a:r>
              <a:rPr lang="en-GB" sz="1200" kern="1200" dirty="0" err="1">
                <a:solidFill>
                  <a:schemeClr val="tx1"/>
                </a:solidFill>
                <a:effectLst/>
                <a:latin typeface="+mn-lt"/>
                <a:ea typeface="+mn-ea"/>
                <a:cs typeface="+mn-cs"/>
              </a:rPr>
              <a:t>Paralta</a:t>
            </a:r>
            <a:r>
              <a:rPr lang="en-GB" sz="1200" kern="1200" dirty="0">
                <a:solidFill>
                  <a:schemeClr val="tx1"/>
                </a:solidFill>
                <a:effectLst/>
                <a:latin typeface="+mn-lt"/>
                <a:ea typeface="+mn-ea"/>
                <a:cs typeface="+mn-cs"/>
              </a:rPr>
              <a:t>, Simoes and Duarte (2023) reveal that ethical leadership cultivates subjective well-being and reduces burnout, which are significant factors of emotional resilience.</a:t>
            </a:r>
          </a:p>
          <a:p>
            <a:endParaRPr lang="en-GB" dirty="0"/>
          </a:p>
        </p:txBody>
      </p:sp>
      <p:sp>
        <p:nvSpPr>
          <p:cNvPr id="4" name="Slide Number Placeholder 3"/>
          <p:cNvSpPr>
            <a:spLocks noGrp="1"/>
          </p:cNvSpPr>
          <p:nvPr>
            <p:ph type="sldNum" sz="quarter" idx="5"/>
          </p:nvPr>
        </p:nvSpPr>
        <p:spPr/>
        <p:txBody>
          <a:bodyPr/>
          <a:lstStyle/>
          <a:p>
            <a:fld id="{3FEB0B42-3467-42B6-BE4F-425480F13FFC}" type="slidenum">
              <a:rPr lang="en-GB" smtClean="0"/>
              <a:t>7</a:t>
            </a:fld>
            <a:endParaRPr lang="en-GB"/>
          </a:p>
        </p:txBody>
      </p:sp>
    </p:spTree>
    <p:extLst>
      <p:ext uri="{BB962C8B-B14F-4D97-AF65-F5344CB8AC3E}">
        <p14:creationId xmlns:p14="http://schemas.microsoft.com/office/powerpoint/2010/main" val="40158487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research design is a secondary qualitative research designed to synthesise the peer-reviewed evidence on the topic of resilience among hotel employees (Cheong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Thematic analysis was applied to the sources published since 2020 and up to 2025 within the frames of the JD-R model. The external pressures were put in context by the PESTEL analysis: political (labour laws, mental health policy) and economic recovery (after the COVID) and social consciousness of wellbeing. This strategy guaranteed the theoretical as well as practical relevance.</a:t>
            </a:r>
          </a:p>
          <a:p>
            <a:endParaRPr lang="en-GB" dirty="0"/>
          </a:p>
        </p:txBody>
      </p:sp>
      <p:sp>
        <p:nvSpPr>
          <p:cNvPr id="4" name="Slide Number Placeholder 3"/>
          <p:cNvSpPr>
            <a:spLocks noGrp="1"/>
          </p:cNvSpPr>
          <p:nvPr>
            <p:ph type="sldNum" sz="quarter" idx="5"/>
          </p:nvPr>
        </p:nvSpPr>
        <p:spPr/>
        <p:txBody>
          <a:bodyPr/>
          <a:lstStyle/>
          <a:p>
            <a:fld id="{3FEB0B42-3467-42B6-BE4F-425480F13FFC}" type="slidenum">
              <a:rPr lang="en-GB" smtClean="0"/>
              <a:t>8</a:t>
            </a:fld>
            <a:endParaRPr lang="en-GB"/>
          </a:p>
        </p:txBody>
      </p:sp>
    </p:spTree>
    <p:extLst>
      <p:ext uri="{BB962C8B-B14F-4D97-AF65-F5344CB8AC3E}">
        <p14:creationId xmlns:p14="http://schemas.microsoft.com/office/powerpoint/2010/main" val="3389244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results indicate that the role of organisational culture and HR practices in resilience can be measured. Ponting (2020) discovered that a sense of belonging is brought about by a clear cultural identity. Agarwal (2021) found that the morale of the crisis was enhanced by HR-led wellbeing efforts. Elshaer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established that green HRM enhances emotional well-being due to the sustainability that is driven by purpose. On the same note, Ishaq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also relate CSR-motivated HRM to trust and emotion involvement- and demonstrate that ethical and sustainable practices positively influence performance and sustainability.</a:t>
            </a:r>
          </a:p>
          <a:p>
            <a:endParaRPr lang="en-GB" dirty="0"/>
          </a:p>
        </p:txBody>
      </p:sp>
      <p:sp>
        <p:nvSpPr>
          <p:cNvPr id="4" name="Slide Number Placeholder 3"/>
          <p:cNvSpPr>
            <a:spLocks noGrp="1"/>
          </p:cNvSpPr>
          <p:nvPr>
            <p:ph type="sldNum" sz="quarter" idx="5"/>
          </p:nvPr>
        </p:nvSpPr>
        <p:spPr/>
        <p:txBody>
          <a:bodyPr/>
          <a:lstStyle/>
          <a:p>
            <a:fld id="{3FEB0B42-3467-42B6-BE4F-425480F13FFC}" type="slidenum">
              <a:rPr lang="en-GB" smtClean="0"/>
              <a:t>9</a:t>
            </a:fld>
            <a:endParaRPr lang="en-GB"/>
          </a:p>
        </p:txBody>
      </p:sp>
    </p:spTree>
    <p:extLst>
      <p:ext uri="{BB962C8B-B14F-4D97-AF65-F5344CB8AC3E}">
        <p14:creationId xmlns:p14="http://schemas.microsoft.com/office/powerpoint/2010/main" val="36706362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Major hotel brands have reacted to the issues of wellbeing in the form of organised programmes. The </a:t>
            </a:r>
            <a:r>
              <a:rPr lang="en-GB" sz="1200" kern="1200" dirty="0" err="1">
                <a:solidFill>
                  <a:schemeClr val="tx1"/>
                </a:solidFill>
                <a:effectLst/>
                <a:latin typeface="+mn-lt"/>
                <a:ea typeface="+mn-ea"/>
                <a:cs typeface="+mn-cs"/>
              </a:rPr>
              <a:t>TakeCare</a:t>
            </a:r>
            <a:r>
              <a:rPr lang="en-GB" sz="1200" kern="1200" dirty="0">
                <a:solidFill>
                  <a:schemeClr val="tx1"/>
                </a:solidFill>
                <a:effectLst/>
                <a:latin typeface="+mn-lt"/>
                <a:ea typeface="+mn-ea"/>
                <a:cs typeface="+mn-cs"/>
              </a:rPr>
              <a:t> programme of Marriott is a combination of mental, physical, and financial well-being. </a:t>
            </a:r>
            <a:r>
              <a:rPr lang="en-GB" sz="1200" kern="1200" dirty="0" err="1">
                <a:solidFill>
                  <a:schemeClr val="tx1"/>
                </a:solidFill>
                <a:effectLst/>
                <a:latin typeface="+mn-lt"/>
                <a:ea typeface="+mn-ea"/>
                <a:cs typeface="+mn-cs"/>
              </a:rPr>
              <a:t>Thrive@Hilton</a:t>
            </a:r>
            <a:r>
              <a:rPr lang="en-GB" sz="1200" kern="1200" dirty="0">
                <a:solidFill>
                  <a:schemeClr val="tx1"/>
                </a:solidFill>
                <a:effectLst/>
                <a:latin typeface="+mn-lt"/>
                <a:ea typeface="+mn-ea"/>
                <a:cs typeface="+mn-cs"/>
              </a:rPr>
              <a:t> focuses on emotional strength, with leadership assistance provided by Hilton. </a:t>
            </a:r>
            <a:r>
              <a:rPr lang="en-GB" sz="1200" kern="1200" dirty="0" err="1">
                <a:solidFill>
                  <a:schemeClr val="tx1"/>
                </a:solidFill>
                <a:effectLst/>
                <a:latin typeface="+mn-lt"/>
                <a:ea typeface="+mn-ea"/>
                <a:cs typeface="+mn-cs"/>
              </a:rPr>
              <a:t>RiiSE</a:t>
            </a:r>
            <a:r>
              <a:rPr lang="en-GB" sz="1200" kern="1200" dirty="0">
                <a:solidFill>
                  <a:schemeClr val="tx1"/>
                </a:solidFill>
                <a:effectLst/>
                <a:latin typeface="+mn-lt"/>
                <a:ea typeface="+mn-ea"/>
                <a:cs typeface="+mn-cs"/>
              </a:rPr>
              <a:t> by Accor encourages equality and inclusion as a resilience-building activity. Such initiatives show promising effects, but the process of scaling is not as strong as smaller hotels simply have lower resources to build steady wellbeing systems (</a:t>
            </a:r>
            <a:r>
              <a:rPr lang="en-GB" sz="1200" kern="1200" dirty="0" err="1">
                <a:solidFill>
                  <a:schemeClr val="tx1"/>
                </a:solidFill>
                <a:effectLst/>
                <a:latin typeface="+mn-lt"/>
                <a:ea typeface="+mn-ea"/>
                <a:cs typeface="+mn-cs"/>
              </a:rPr>
              <a:t>Elufioye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Therefore, collaboration in industries is a necessary condition to have equity in the well-being implementation.</a:t>
            </a:r>
          </a:p>
          <a:p>
            <a:endParaRPr lang="en-GB" dirty="0"/>
          </a:p>
        </p:txBody>
      </p:sp>
      <p:sp>
        <p:nvSpPr>
          <p:cNvPr id="4" name="Slide Number Placeholder 3"/>
          <p:cNvSpPr>
            <a:spLocks noGrp="1"/>
          </p:cNvSpPr>
          <p:nvPr>
            <p:ph type="sldNum" sz="quarter" idx="5"/>
          </p:nvPr>
        </p:nvSpPr>
        <p:spPr/>
        <p:txBody>
          <a:bodyPr/>
          <a:lstStyle/>
          <a:p>
            <a:fld id="{3FEB0B42-3467-42B6-BE4F-425480F13FFC}" type="slidenum">
              <a:rPr lang="en-GB" smtClean="0"/>
              <a:t>10</a:t>
            </a:fld>
            <a:endParaRPr lang="en-GB"/>
          </a:p>
        </p:txBody>
      </p:sp>
    </p:spTree>
    <p:extLst>
      <p:ext uri="{BB962C8B-B14F-4D97-AF65-F5344CB8AC3E}">
        <p14:creationId xmlns:p14="http://schemas.microsoft.com/office/powerpoint/2010/main" val="31400543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Hotels need to transition to strategic wellbeing in order to maintain resilience in terms of emotion. </a:t>
            </a:r>
            <a:r>
              <a:rPr lang="en-GB" sz="1200" kern="1200" dirty="0" err="1">
                <a:solidFill>
                  <a:schemeClr val="tx1"/>
                </a:solidFill>
                <a:effectLst/>
                <a:latin typeface="+mn-lt"/>
                <a:ea typeface="+mn-ea"/>
                <a:cs typeface="+mn-cs"/>
              </a:rPr>
              <a:t>Batabyal</a:t>
            </a:r>
            <a:r>
              <a:rPr lang="en-GB" sz="1200" kern="1200" dirty="0">
                <a:solidFill>
                  <a:schemeClr val="tx1"/>
                </a:solidFill>
                <a:effectLst/>
                <a:latin typeface="+mn-lt"/>
                <a:ea typeface="+mn-ea"/>
                <a:cs typeface="+mn-cs"/>
              </a:rPr>
              <a:t> and Das (2019) suggest the inclusion of resilience training in development programmes. Ford and Sturman (2020) insist on psychological safety policies that would normalise mental health conversation. Costa and Costa (2022) suggest HR analytics to monitor the well-being signs, which allows early intervention. Lastly, Sharma, Singh and Tyagi (2024) support the idea of universal wellbeing frameworks within the sector, in which they provide uniform standards and responsibilities.</a:t>
            </a:r>
          </a:p>
          <a:p>
            <a:endParaRPr lang="en-GB" dirty="0"/>
          </a:p>
        </p:txBody>
      </p:sp>
      <p:sp>
        <p:nvSpPr>
          <p:cNvPr id="4" name="Slide Number Placeholder 3"/>
          <p:cNvSpPr>
            <a:spLocks noGrp="1"/>
          </p:cNvSpPr>
          <p:nvPr>
            <p:ph type="sldNum" sz="quarter" idx="5"/>
          </p:nvPr>
        </p:nvSpPr>
        <p:spPr/>
        <p:txBody>
          <a:bodyPr/>
          <a:lstStyle/>
          <a:p>
            <a:fld id="{3FEB0B42-3467-42B6-BE4F-425480F13FFC}" type="slidenum">
              <a:rPr lang="en-GB" smtClean="0"/>
              <a:t>11</a:t>
            </a:fld>
            <a:endParaRPr lang="en-GB"/>
          </a:p>
        </p:txBody>
      </p:sp>
    </p:spTree>
    <p:extLst>
      <p:ext uri="{BB962C8B-B14F-4D97-AF65-F5344CB8AC3E}">
        <p14:creationId xmlns:p14="http://schemas.microsoft.com/office/powerpoint/2010/main" val="10354305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Finally, emotional resilience is not a luxury anymore, but it is crucial to organisational survival in the hospitality industry. An engaged and committed workforce is created through a robust, empathetic culture that is anchored in progressive HR practices that contribute to adaptability. Wellbeing as part of corporate DNA, as the findings show, enhances the performance of employees and the organisation. The point is quite straightforward: Vigorous individuals create resilient hotels- and with the help of smart culture and HR fit, the industry will be able to flourish.</a:t>
            </a:r>
          </a:p>
          <a:p>
            <a:endParaRPr lang="en-GB" dirty="0"/>
          </a:p>
        </p:txBody>
      </p:sp>
      <p:sp>
        <p:nvSpPr>
          <p:cNvPr id="4" name="Slide Number Placeholder 3"/>
          <p:cNvSpPr>
            <a:spLocks noGrp="1"/>
          </p:cNvSpPr>
          <p:nvPr>
            <p:ph type="sldNum" sz="quarter" idx="5"/>
          </p:nvPr>
        </p:nvSpPr>
        <p:spPr/>
        <p:txBody>
          <a:bodyPr/>
          <a:lstStyle/>
          <a:p>
            <a:fld id="{3FEB0B42-3467-42B6-BE4F-425480F13FFC}" type="slidenum">
              <a:rPr lang="en-GB" smtClean="0"/>
              <a:t>12</a:t>
            </a:fld>
            <a:endParaRPr lang="en-GB"/>
          </a:p>
        </p:txBody>
      </p:sp>
    </p:spTree>
    <p:extLst>
      <p:ext uri="{BB962C8B-B14F-4D97-AF65-F5344CB8AC3E}">
        <p14:creationId xmlns:p14="http://schemas.microsoft.com/office/powerpoint/2010/main" val="42420930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11/6/25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11/6/25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11/6/25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11/6/25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jp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8" Type="http://schemas.openxmlformats.org/officeDocument/2006/relationships/image" Target="../media/image17.jp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9.jpg"/><Relationship Id="rId5" Type="http://schemas.openxmlformats.org/officeDocument/2006/relationships/image" Target="../media/image28.png"/><Relationship Id="rId4" Type="http://schemas.openxmlformats.org/officeDocument/2006/relationships/image" Target="../media/image27.png"/></Relationships>
</file>

<file path=ppt/slides/_rels/slide8.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9.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33.png"/><Relationship Id="rId11" Type="http://schemas.openxmlformats.org/officeDocument/2006/relationships/image" Target="../media/image38.png"/><Relationship Id="rId5" Type="http://schemas.openxmlformats.org/officeDocument/2006/relationships/image" Target="../media/image32.png"/><Relationship Id="rId10" Type="http://schemas.openxmlformats.org/officeDocument/2006/relationships/image" Target="../media/image37.png"/><Relationship Id="rId4" Type="http://schemas.openxmlformats.org/officeDocument/2006/relationships/image" Target="../media/image31.png"/><Relationship Id="rId9" Type="http://schemas.openxmlformats.org/officeDocument/2006/relationships/image" Target="../media/image36.png"/></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43.jp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10.xml.rels><?xml version="1.0" encoding="UTF-8" standalone="yes"?>
<Relationships xmlns="http://schemas.openxmlformats.org/package/2006/relationships"><Relationship Id="rId3" Type="http://schemas.openxmlformats.org/officeDocument/2006/relationships/image" Target="../media/image44.png"/><Relationship Id="rId7" Type="http://schemas.openxmlformats.org/officeDocument/2006/relationships/image" Target="../media/image46.jp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22.png"/><Relationship Id="rId4" Type="http://schemas.openxmlformats.org/officeDocument/2006/relationships/image" Target="../media/image45.png"/></Relationships>
</file>

<file path=ppt/slides/_rels/slide11.xml.rels><?xml version="1.0" encoding="UTF-8" standalone="yes"?>
<Relationships xmlns="http://schemas.openxmlformats.org/package/2006/relationships"><Relationship Id="rId3" Type="http://schemas.openxmlformats.org/officeDocument/2006/relationships/image" Target="../media/image47.png"/><Relationship Id="rId7" Type="http://schemas.openxmlformats.org/officeDocument/2006/relationships/image" Target="../media/image51.jp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png"/></Relationships>
</file>

<file path=ppt/slides/_rels/slide1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55.jpg"/><Relationship Id="rId5" Type="http://schemas.openxmlformats.org/officeDocument/2006/relationships/image" Target="../media/image54.png"/><Relationship Id="rId4" Type="http://schemas.openxmlformats.org/officeDocument/2006/relationships/image" Target="../media/image53.png"/></Relationships>
</file>

<file path=ppt/slides/_rels/slide13.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gradFill rotWithShape="1">
            <a:gsLst>
              <a:gs pos="0">
                <a:srgbClr val="004D7A">
                  <a:alpha val="75000"/>
                </a:srgbClr>
              </a:gs>
              <a:gs pos="100000">
                <a:srgbClr val="004D7A">
                  <a:alpha val="75000"/>
                </a:srgbClr>
              </a:gs>
            </a:gsLst>
            <a:lin ang="162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66733" y="1838324"/>
            <a:ext cx="10858228" cy="1371600"/>
          </a:xfrm>
          <a:prstGeom prst="rect">
            <a:avLst/>
          </a:prstGeom>
          <a:noFill/>
        </p:spPr>
        <p:txBody>
          <a:bodyPr wrap="none" lIns="73152" tIns="54864" rIns="73152" bIns="54864" anchor="ctr">
            <a:spAutoFit/>
          </a:bodyPr>
          <a:lstStyle/>
          <a:p>
            <a:pPr algn="ctr">
              <a:lnSpc>
                <a:spcPts val="4680"/>
              </a:lnSpc>
              <a:spcBef>
                <a:spcPts val="0"/>
              </a:spcBef>
              <a:spcAft>
                <a:spcPts val="1950"/>
              </a:spcAft>
            </a:pPr>
            <a:r>
              <a:rPr sz="3588" b="1">
                <a:solidFill>
                  <a:srgbClr val="FFFFFF"/>
                </a:solidFill>
              </a:rPr>
              <a:t>Contemporary Themes in the Hotel and Hospitality Sector</a:t>
            </a:r>
          </a:p>
        </p:txBody>
      </p:sp>
      <p:sp>
        <p:nvSpPr>
          <p:cNvPr id="4" name="TextBox 3"/>
          <p:cNvSpPr txBox="1"/>
          <p:nvPr/>
        </p:nvSpPr>
        <p:spPr>
          <a:xfrm>
            <a:off x="4086122" y="3495675"/>
            <a:ext cx="4028974" cy="295274"/>
          </a:xfrm>
          <a:prstGeom prst="rect">
            <a:avLst/>
          </a:prstGeom>
          <a:noFill/>
        </p:spPr>
        <p:txBody>
          <a:bodyPr wrap="none" lIns="73152" tIns="54864" rIns="73152" bIns="54864" anchor="ctr">
            <a:spAutoFit/>
          </a:bodyPr>
          <a:lstStyle/>
          <a:p>
            <a:pPr algn="ctr">
              <a:spcBef>
                <a:spcPts val="0"/>
              </a:spcBef>
              <a:spcAft>
                <a:spcPts val="1300"/>
              </a:spcAft>
            </a:pPr>
            <a:r>
              <a:rPr sz="1435" b="0">
                <a:solidFill>
                  <a:srgbClr val="E0F2F1"/>
                </a:solidFill>
              </a:rPr>
              <a:t>Assignment Two: Conference Presentation</a:t>
            </a:r>
          </a:p>
        </p:txBody>
      </p:sp>
      <p:sp>
        <p:nvSpPr>
          <p:cNvPr id="5" name="TextBox 4"/>
          <p:cNvSpPr txBox="1"/>
          <p:nvPr/>
        </p:nvSpPr>
        <p:spPr>
          <a:xfrm>
            <a:off x="1752556" y="4171950"/>
            <a:ext cx="8686582" cy="857250"/>
          </a:xfrm>
          <a:prstGeom prst="rect">
            <a:avLst/>
          </a:prstGeom>
          <a:noFill/>
        </p:spPr>
        <p:txBody>
          <a:bodyPr wrap="none" lIns="73152" tIns="54864" rIns="73152" bIns="54864" anchor="ctr">
            <a:spAutoFit/>
          </a:bodyPr>
          <a:lstStyle/>
          <a:p>
            <a:pPr algn="ctr">
              <a:lnSpc>
                <a:spcPts val="2860"/>
              </a:lnSpc>
              <a:spcBef>
                <a:spcPts val="1300"/>
              </a:spcBef>
              <a:spcAft>
                <a:spcPts val="0"/>
              </a:spcAft>
            </a:pPr>
            <a:r>
              <a:rPr sz="1913" b="1">
                <a:solidFill>
                  <a:srgbClr val="B2DFDB"/>
                </a:solidFill>
              </a:rPr>
              <a:t>The Role of </a:t>
            </a:r>
            <a:r>
              <a:rPr sz="1913" b="1">
                <a:solidFill>
                  <a:srgbClr val="4DB6AC"/>
                </a:solidFill>
              </a:rPr>
              <a:t>Organisational Culture</a:t>
            </a:r>
            <a:r>
              <a:rPr sz="1913" b="1">
                <a:solidFill>
                  <a:srgbClr val="B2DFDB"/>
                </a:solidFill>
              </a:rPr>
              <a:t> and </a:t>
            </a:r>
            <a:r>
              <a:rPr sz="1913" b="1">
                <a:solidFill>
                  <a:srgbClr val="4DB6AC"/>
                </a:solidFill>
              </a:rPr>
              <a:t>HR Practices</a:t>
            </a:r>
            <a:r>
              <a:rPr sz="1913" b="1">
                <a:solidFill>
                  <a:srgbClr val="B2DFDB"/>
                </a:solidFill>
              </a:rPr>
              <a:t> in Supporting Mental Wellbeing in Hotels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5F9FA"/>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857250"/>
          </a:xfrm>
          <a:prstGeom prst="rect">
            <a:avLst/>
          </a:prstGeom>
          <a:solidFill>
            <a:srgbClr val="004D7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66733" y="190499"/>
            <a:ext cx="10858228" cy="476249"/>
          </a:xfrm>
          <a:prstGeom prst="rect">
            <a:avLst/>
          </a:prstGeom>
          <a:noFill/>
        </p:spPr>
        <p:txBody>
          <a:bodyPr wrap="none" lIns="73152" tIns="54864" rIns="73152" bIns="54864" anchor="ctr">
            <a:spAutoFit/>
          </a:bodyPr>
          <a:lstStyle/>
          <a:p>
            <a:pPr algn="l">
              <a:spcBef>
                <a:spcPts val="0"/>
              </a:spcBef>
              <a:spcAft>
                <a:spcPts val="0"/>
              </a:spcAft>
            </a:pPr>
            <a:r>
              <a:rPr sz="2392" b="1">
                <a:solidFill>
                  <a:srgbClr val="FFFFFF"/>
                </a:solidFill>
              </a:rPr>
              <a:t>Introduction</a:t>
            </a:r>
          </a:p>
        </p:txBody>
      </p:sp>
      <p:sp>
        <p:nvSpPr>
          <p:cNvPr id="4" name="TextBox 3"/>
          <p:cNvSpPr txBox="1"/>
          <p:nvPr/>
        </p:nvSpPr>
        <p:spPr>
          <a:xfrm>
            <a:off x="666733" y="2847974"/>
            <a:ext cx="6286342" cy="266699"/>
          </a:xfrm>
          <a:prstGeom prst="rect">
            <a:avLst/>
          </a:prstGeom>
          <a:noFill/>
        </p:spPr>
        <p:txBody>
          <a:bodyPr wrap="none" lIns="182880" tIns="54864" rIns="73152" bIns="54864" anchor="ctr">
            <a:spAutoFit/>
          </a:bodyPr>
          <a:lstStyle/>
          <a:p>
            <a:pPr algn="l">
              <a:spcBef>
                <a:spcPts val="0"/>
              </a:spcBef>
              <a:spcAft>
                <a:spcPts val="1625"/>
              </a:spcAft>
            </a:pPr>
            <a:r>
              <a:rPr sz="1196" b="0">
                <a:solidFill>
                  <a:srgbClr val="333333"/>
                </a:solidFill>
              </a:rPr>
              <a:t> </a:t>
            </a:r>
            <a:r>
              <a:rPr sz="1104"/>
              <a:t>  </a:t>
            </a:r>
            <a:r>
              <a:rPr sz="1196" b="0">
                <a:solidFill>
                  <a:srgbClr val="333333"/>
                </a:solidFill>
              </a:rPr>
              <a:t> </a:t>
            </a:r>
            <a:r>
              <a:rPr sz="1196" b="1">
                <a:solidFill>
                  <a:srgbClr val="004D7A"/>
                </a:solidFill>
              </a:rPr>
              <a:t>Hospitality mental health crisis</a:t>
            </a:r>
            <a:r>
              <a:rPr sz="1196" b="0">
                <a:solidFill>
                  <a:srgbClr val="333333"/>
                </a:solidFill>
              </a:rPr>
              <a:t> (Wong, Kim and Xu, 2025) </a:t>
            </a:r>
          </a:p>
        </p:txBody>
      </p:sp>
      <p:pic>
        <p:nvPicPr>
          <p:cNvPr id="5" name="Picture 4" descr="image.png"/>
          <p:cNvPicPr>
            <a:picLocks noChangeAspect="1"/>
          </p:cNvPicPr>
          <p:nvPr/>
        </p:nvPicPr>
        <p:blipFill>
          <a:blip r:embed="rId3">
            <a:alphaModFix/>
          </a:blip>
          <a:stretch>
            <a:fillRect/>
          </a:stretch>
        </p:blipFill>
        <p:spPr>
          <a:xfrm>
            <a:off x="666733" y="2873692"/>
            <a:ext cx="228594" cy="177164"/>
          </a:xfrm>
          <a:prstGeom prst="rect">
            <a:avLst/>
          </a:prstGeom>
        </p:spPr>
      </p:pic>
      <p:sp>
        <p:nvSpPr>
          <p:cNvPr id="6" name="TextBox 5"/>
          <p:cNvSpPr txBox="1"/>
          <p:nvPr/>
        </p:nvSpPr>
        <p:spPr>
          <a:xfrm>
            <a:off x="666733" y="3352800"/>
            <a:ext cx="6286342" cy="266699"/>
          </a:xfrm>
          <a:prstGeom prst="rect">
            <a:avLst/>
          </a:prstGeom>
          <a:noFill/>
        </p:spPr>
        <p:txBody>
          <a:bodyPr wrap="none" lIns="182880" tIns="54864" rIns="73152" bIns="54864" anchor="ctr">
            <a:spAutoFit/>
          </a:bodyPr>
          <a:lstStyle/>
          <a:p>
            <a:pPr algn="l">
              <a:spcBef>
                <a:spcPts val="0"/>
              </a:spcBef>
              <a:spcAft>
                <a:spcPts val="1625"/>
              </a:spcAft>
            </a:pPr>
            <a:r>
              <a:rPr sz="1196" b="0">
                <a:solidFill>
                  <a:srgbClr val="333333"/>
                </a:solidFill>
              </a:rPr>
              <a:t> </a:t>
            </a:r>
            <a:r>
              <a:rPr sz="1104"/>
              <a:t>  </a:t>
            </a:r>
            <a:r>
              <a:rPr sz="1196" b="0">
                <a:solidFill>
                  <a:srgbClr val="333333"/>
                </a:solidFill>
              </a:rPr>
              <a:t> </a:t>
            </a:r>
            <a:r>
              <a:rPr sz="1196" b="1">
                <a:solidFill>
                  <a:srgbClr val="004D7A"/>
                </a:solidFill>
              </a:rPr>
              <a:t>Staff Shortages</a:t>
            </a:r>
            <a:r>
              <a:rPr sz="1196" b="0">
                <a:solidFill>
                  <a:srgbClr val="333333"/>
                </a:solidFill>
              </a:rPr>
              <a:t> and post-pandemic stress (Baker, Baker and Burrell, 2021) </a:t>
            </a:r>
          </a:p>
        </p:txBody>
      </p:sp>
      <p:pic>
        <p:nvPicPr>
          <p:cNvPr id="7" name="Picture 6" descr="image.png"/>
          <p:cNvPicPr>
            <a:picLocks noChangeAspect="1"/>
          </p:cNvPicPr>
          <p:nvPr/>
        </p:nvPicPr>
        <p:blipFill>
          <a:blip r:embed="rId4">
            <a:alphaModFix/>
          </a:blip>
          <a:stretch>
            <a:fillRect/>
          </a:stretch>
        </p:blipFill>
        <p:spPr>
          <a:xfrm>
            <a:off x="666733" y="3395662"/>
            <a:ext cx="228594" cy="142875"/>
          </a:xfrm>
          <a:prstGeom prst="rect">
            <a:avLst/>
          </a:prstGeom>
        </p:spPr>
      </p:pic>
      <p:sp>
        <p:nvSpPr>
          <p:cNvPr id="8" name="TextBox 7"/>
          <p:cNvSpPr txBox="1"/>
          <p:nvPr/>
        </p:nvSpPr>
        <p:spPr>
          <a:xfrm>
            <a:off x="666733" y="3857625"/>
            <a:ext cx="6286342" cy="266699"/>
          </a:xfrm>
          <a:prstGeom prst="rect">
            <a:avLst/>
          </a:prstGeom>
          <a:noFill/>
        </p:spPr>
        <p:txBody>
          <a:bodyPr wrap="none" lIns="182880" tIns="54864" rIns="73152" bIns="54864" anchor="ctr">
            <a:spAutoFit/>
          </a:bodyPr>
          <a:lstStyle/>
          <a:p>
            <a:pPr algn="l">
              <a:spcBef>
                <a:spcPts val="0"/>
              </a:spcBef>
              <a:spcAft>
                <a:spcPts val="1625"/>
              </a:spcAft>
            </a:pPr>
            <a:r>
              <a:rPr sz="1196" b="0">
                <a:solidFill>
                  <a:srgbClr val="333333"/>
                </a:solidFill>
              </a:rPr>
              <a:t> </a:t>
            </a:r>
            <a:r>
              <a:rPr sz="1104"/>
              <a:t>  </a:t>
            </a:r>
            <a:r>
              <a:rPr sz="1196" b="0">
                <a:solidFill>
                  <a:srgbClr val="333333"/>
                </a:solidFill>
              </a:rPr>
              <a:t> </a:t>
            </a:r>
            <a:r>
              <a:rPr sz="1196" b="1">
                <a:solidFill>
                  <a:srgbClr val="004D7A"/>
                </a:solidFill>
              </a:rPr>
              <a:t>Resilience:</a:t>
            </a:r>
            <a:r>
              <a:rPr sz="1196" b="0">
                <a:solidFill>
                  <a:srgbClr val="333333"/>
                </a:solidFill>
              </a:rPr>
              <a:t> adjusting to disaster </a:t>
            </a:r>
          </a:p>
        </p:txBody>
      </p:sp>
      <p:pic>
        <p:nvPicPr>
          <p:cNvPr id="9" name="Picture 8" descr="image.png"/>
          <p:cNvPicPr>
            <a:picLocks noChangeAspect="1"/>
          </p:cNvPicPr>
          <p:nvPr/>
        </p:nvPicPr>
        <p:blipFill>
          <a:blip r:embed="rId5">
            <a:alphaModFix/>
          </a:blip>
          <a:stretch>
            <a:fillRect/>
          </a:stretch>
        </p:blipFill>
        <p:spPr>
          <a:xfrm>
            <a:off x="666733" y="3869054"/>
            <a:ext cx="228594" cy="205739"/>
          </a:xfrm>
          <a:prstGeom prst="rect">
            <a:avLst/>
          </a:prstGeom>
        </p:spPr>
      </p:pic>
      <p:sp>
        <p:nvSpPr>
          <p:cNvPr id="10" name="TextBox 9"/>
          <p:cNvSpPr txBox="1"/>
          <p:nvPr/>
        </p:nvSpPr>
        <p:spPr>
          <a:xfrm>
            <a:off x="666733" y="4362450"/>
            <a:ext cx="6286342" cy="266699"/>
          </a:xfrm>
          <a:prstGeom prst="rect">
            <a:avLst/>
          </a:prstGeom>
          <a:noFill/>
        </p:spPr>
        <p:txBody>
          <a:bodyPr wrap="none" lIns="182880" tIns="54864" rIns="73152" bIns="54864" anchor="ctr">
            <a:spAutoFit/>
          </a:bodyPr>
          <a:lstStyle/>
          <a:p>
            <a:pPr algn="l">
              <a:spcBef>
                <a:spcPts val="0"/>
              </a:spcBef>
              <a:spcAft>
                <a:spcPts val="1625"/>
              </a:spcAft>
            </a:pPr>
            <a:r>
              <a:rPr sz="1196" b="0">
                <a:solidFill>
                  <a:srgbClr val="333333"/>
                </a:solidFill>
              </a:rPr>
              <a:t> </a:t>
            </a:r>
            <a:r>
              <a:rPr sz="1104"/>
              <a:t>  </a:t>
            </a:r>
            <a:r>
              <a:rPr sz="1196" b="0">
                <a:solidFill>
                  <a:srgbClr val="333333"/>
                </a:solidFill>
              </a:rPr>
              <a:t> </a:t>
            </a:r>
            <a:r>
              <a:rPr sz="1196" b="1">
                <a:solidFill>
                  <a:srgbClr val="004D7A"/>
                </a:solidFill>
              </a:rPr>
              <a:t>HR practices</a:t>
            </a:r>
            <a:r>
              <a:rPr sz="1196" b="0">
                <a:solidFill>
                  <a:srgbClr val="333333"/>
                </a:solidFill>
              </a:rPr>
              <a:t> and the role of culture in wellbeing </a:t>
            </a:r>
          </a:p>
        </p:txBody>
      </p:sp>
      <p:pic>
        <p:nvPicPr>
          <p:cNvPr id="11" name="Picture 10" descr="image.png"/>
          <p:cNvPicPr>
            <a:picLocks noChangeAspect="1"/>
          </p:cNvPicPr>
          <p:nvPr/>
        </p:nvPicPr>
        <p:blipFill>
          <a:blip r:embed="rId6">
            <a:alphaModFix/>
          </a:blip>
          <a:stretch>
            <a:fillRect/>
          </a:stretch>
        </p:blipFill>
        <p:spPr>
          <a:xfrm>
            <a:off x="666733" y="4388167"/>
            <a:ext cx="228594" cy="177164"/>
          </a:xfrm>
          <a:prstGeom prst="rect">
            <a:avLst/>
          </a:prstGeom>
        </p:spPr>
      </p:pic>
      <p:sp>
        <p:nvSpPr>
          <p:cNvPr id="12" name="Rectangle 11"/>
          <p:cNvSpPr/>
          <p:nvPr/>
        </p:nvSpPr>
        <p:spPr>
          <a:xfrm>
            <a:off x="7334066" y="2333624"/>
            <a:ext cx="4190895" cy="3047999"/>
          </a:xfrm>
          <a:prstGeom prst="rect">
            <a:avLst/>
          </a:prstGeom>
          <a:blipFill>
            <a:blip r:embed="rId7"/>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5F9FA"/>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857250"/>
          </a:xfrm>
          <a:prstGeom prst="rect">
            <a:avLst/>
          </a:prstGeom>
          <a:solidFill>
            <a:srgbClr val="004D7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66733" y="190499"/>
            <a:ext cx="10858228" cy="476249"/>
          </a:xfrm>
          <a:prstGeom prst="rect">
            <a:avLst/>
          </a:prstGeom>
          <a:noFill/>
        </p:spPr>
        <p:txBody>
          <a:bodyPr wrap="none" lIns="73152" tIns="54864" rIns="73152" bIns="54864" anchor="ctr">
            <a:spAutoFit/>
          </a:bodyPr>
          <a:lstStyle/>
          <a:p>
            <a:pPr algn="l">
              <a:spcBef>
                <a:spcPts val="0"/>
              </a:spcBef>
              <a:spcAft>
                <a:spcPts val="0"/>
              </a:spcAft>
            </a:pPr>
            <a:r>
              <a:rPr sz="2392" b="1">
                <a:solidFill>
                  <a:srgbClr val="FFFFFF"/>
                </a:solidFill>
              </a:rPr>
              <a:t>Background Context</a:t>
            </a:r>
          </a:p>
        </p:txBody>
      </p:sp>
      <p:sp>
        <p:nvSpPr>
          <p:cNvPr id="4" name="TextBox 3"/>
          <p:cNvSpPr txBox="1"/>
          <p:nvPr/>
        </p:nvSpPr>
        <p:spPr>
          <a:xfrm>
            <a:off x="666733" y="2847974"/>
            <a:ext cx="6286342" cy="266699"/>
          </a:xfrm>
          <a:prstGeom prst="rect">
            <a:avLst/>
          </a:prstGeom>
          <a:noFill/>
        </p:spPr>
        <p:txBody>
          <a:bodyPr wrap="none" lIns="182880" tIns="54864" rIns="73152" bIns="54864" anchor="ctr">
            <a:spAutoFit/>
          </a:bodyPr>
          <a:lstStyle/>
          <a:p>
            <a:pPr algn="l">
              <a:spcBef>
                <a:spcPts val="0"/>
              </a:spcBef>
              <a:spcAft>
                <a:spcPts val="1625"/>
              </a:spcAft>
            </a:pPr>
            <a:r>
              <a:rPr sz="1196" b="0">
                <a:solidFill>
                  <a:srgbClr val="333333"/>
                </a:solidFill>
              </a:rPr>
              <a:t> </a:t>
            </a:r>
            <a:r>
              <a:rPr sz="1104"/>
              <a:t>  </a:t>
            </a:r>
            <a:r>
              <a:rPr sz="1196" b="0">
                <a:solidFill>
                  <a:srgbClr val="333333"/>
                </a:solidFill>
              </a:rPr>
              <a:t> </a:t>
            </a:r>
            <a:r>
              <a:rPr sz="1196" b="1">
                <a:solidFill>
                  <a:srgbClr val="004D7A"/>
                </a:solidFill>
              </a:rPr>
              <a:t>Hospitality</a:t>
            </a:r>
            <a:r>
              <a:rPr sz="1196" b="0">
                <a:solidFill>
                  <a:srgbClr val="333333"/>
                </a:solidFill>
              </a:rPr>
              <a:t> = high-stress, people-based business </a:t>
            </a:r>
          </a:p>
        </p:txBody>
      </p:sp>
      <p:pic>
        <p:nvPicPr>
          <p:cNvPr id="5" name="Picture 4" descr="image.png"/>
          <p:cNvPicPr>
            <a:picLocks noChangeAspect="1"/>
          </p:cNvPicPr>
          <p:nvPr/>
        </p:nvPicPr>
        <p:blipFill>
          <a:blip r:embed="rId3">
            <a:alphaModFix/>
          </a:blip>
          <a:stretch>
            <a:fillRect/>
          </a:stretch>
        </p:blipFill>
        <p:spPr>
          <a:xfrm>
            <a:off x="666733" y="2885122"/>
            <a:ext cx="228594" cy="154304"/>
          </a:xfrm>
          <a:prstGeom prst="rect">
            <a:avLst/>
          </a:prstGeom>
        </p:spPr>
      </p:pic>
      <p:sp>
        <p:nvSpPr>
          <p:cNvPr id="6" name="TextBox 5"/>
          <p:cNvSpPr txBox="1"/>
          <p:nvPr/>
        </p:nvSpPr>
        <p:spPr>
          <a:xfrm>
            <a:off x="666733" y="3352800"/>
            <a:ext cx="6286342" cy="266699"/>
          </a:xfrm>
          <a:prstGeom prst="rect">
            <a:avLst/>
          </a:prstGeom>
          <a:noFill/>
        </p:spPr>
        <p:txBody>
          <a:bodyPr wrap="none" lIns="182880" tIns="54864" rIns="73152" bIns="54864" anchor="ctr">
            <a:spAutoFit/>
          </a:bodyPr>
          <a:lstStyle/>
          <a:p>
            <a:pPr algn="l">
              <a:spcBef>
                <a:spcPts val="0"/>
              </a:spcBef>
              <a:spcAft>
                <a:spcPts val="1625"/>
              </a:spcAft>
            </a:pPr>
            <a:r>
              <a:rPr sz="1196" b="0">
                <a:solidFill>
                  <a:srgbClr val="333333"/>
                </a:solidFill>
              </a:rPr>
              <a:t> </a:t>
            </a:r>
            <a:r>
              <a:rPr sz="1104"/>
              <a:t>  </a:t>
            </a:r>
            <a:r>
              <a:rPr sz="1196" b="0">
                <a:solidFill>
                  <a:srgbClr val="333333"/>
                </a:solidFill>
              </a:rPr>
              <a:t> Risk of </a:t>
            </a:r>
            <a:r>
              <a:rPr sz="1196" b="1">
                <a:solidFill>
                  <a:srgbClr val="004D7A"/>
                </a:solidFill>
              </a:rPr>
              <a:t>burnout and turnover</a:t>
            </a:r>
            <a:r>
              <a:rPr sz="1196" b="0">
                <a:solidFill>
                  <a:srgbClr val="333333"/>
                </a:solidFill>
              </a:rPr>
              <a:t> (Yu, Zhang and Zhang, 2024) </a:t>
            </a:r>
          </a:p>
        </p:txBody>
      </p:sp>
      <p:pic>
        <p:nvPicPr>
          <p:cNvPr id="7" name="Picture 6" descr="image.png"/>
          <p:cNvPicPr>
            <a:picLocks noChangeAspect="1"/>
          </p:cNvPicPr>
          <p:nvPr/>
        </p:nvPicPr>
        <p:blipFill>
          <a:blip r:embed="rId4">
            <a:alphaModFix/>
          </a:blip>
          <a:stretch>
            <a:fillRect/>
          </a:stretch>
        </p:blipFill>
        <p:spPr>
          <a:xfrm>
            <a:off x="666733" y="3374231"/>
            <a:ext cx="228594" cy="185737"/>
          </a:xfrm>
          <a:prstGeom prst="rect">
            <a:avLst/>
          </a:prstGeom>
        </p:spPr>
      </p:pic>
      <p:sp>
        <p:nvSpPr>
          <p:cNvPr id="8" name="TextBox 7"/>
          <p:cNvSpPr txBox="1"/>
          <p:nvPr/>
        </p:nvSpPr>
        <p:spPr>
          <a:xfrm>
            <a:off x="666733" y="3857625"/>
            <a:ext cx="6286342" cy="266699"/>
          </a:xfrm>
          <a:prstGeom prst="rect">
            <a:avLst/>
          </a:prstGeom>
          <a:noFill/>
        </p:spPr>
        <p:txBody>
          <a:bodyPr wrap="none" lIns="182880" tIns="54864" rIns="73152" bIns="54864" anchor="ctr">
            <a:spAutoFit/>
          </a:bodyPr>
          <a:lstStyle/>
          <a:p>
            <a:pPr algn="l">
              <a:spcBef>
                <a:spcPts val="0"/>
              </a:spcBef>
              <a:spcAft>
                <a:spcPts val="1625"/>
              </a:spcAft>
            </a:pPr>
            <a:r>
              <a:rPr sz="1196" b="0">
                <a:solidFill>
                  <a:srgbClr val="333333"/>
                </a:solidFill>
              </a:rPr>
              <a:t> </a:t>
            </a:r>
            <a:r>
              <a:rPr sz="1104"/>
              <a:t>  </a:t>
            </a:r>
            <a:r>
              <a:rPr sz="1196" b="0">
                <a:solidFill>
                  <a:srgbClr val="333333"/>
                </a:solidFill>
              </a:rPr>
              <a:t> Employee </a:t>
            </a:r>
            <a:r>
              <a:rPr sz="1196" b="1">
                <a:solidFill>
                  <a:srgbClr val="004D7A"/>
                </a:solidFill>
              </a:rPr>
              <a:t>well-being</a:t>
            </a:r>
            <a:r>
              <a:rPr sz="1196" b="0">
                <a:solidFill>
                  <a:srgbClr val="333333"/>
                </a:solidFill>
              </a:rPr>
              <a:t> relates to service quality </a:t>
            </a:r>
          </a:p>
        </p:txBody>
      </p:sp>
      <p:pic>
        <p:nvPicPr>
          <p:cNvPr id="9" name="Picture 8" descr="image.png"/>
          <p:cNvPicPr>
            <a:picLocks noChangeAspect="1"/>
          </p:cNvPicPr>
          <p:nvPr/>
        </p:nvPicPr>
        <p:blipFill>
          <a:blip r:embed="rId5">
            <a:alphaModFix/>
          </a:blip>
          <a:stretch>
            <a:fillRect/>
          </a:stretch>
        </p:blipFill>
        <p:spPr>
          <a:xfrm>
            <a:off x="666733" y="3873341"/>
            <a:ext cx="228594" cy="197167"/>
          </a:xfrm>
          <a:prstGeom prst="rect">
            <a:avLst/>
          </a:prstGeom>
        </p:spPr>
      </p:pic>
      <p:sp>
        <p:nvSpPr>
          <p:cNvPr id="10" name="TextBox 9"/>
          <p:cNvSpPr txBox="1"/>
          <p:nvPr/>
        </p:nvSpPr>
        <p:spPr>
          <a:xfrm>
            <a:off x="666733" y="4362450"/>
            <a:ext cx="6286342" cy="266699"/>
          </a:xfrm>
          <a:prstGeom prst="rect">
            <a:avLst/>
          </a:prstGeom>
          <a:noFill/>
        </p:spPr>
        <p:txBody>
          <a:bodyPr wrap="none" lIns="182880" tIns="54864" rIns="73152" bIns="54864" anchor="ctr">
            <a:spAutoFit/>
          </a:bodyPr>
          <a:lstStyle/>
          <a:p>
            <a:pPr algn="l">
              <a:spcBef>
                <a:spcPts val="0"/>
              </a:spcBef>
              <a:spcAft>
                <a:spcPts val="1625"/>
              </a:spcAft>
            </a:pPr>
            <a:r>
              <a:rPr sz="1196" b="0">
                <a:solidFill>
                  <a:srgbClr val="333333"/>
                </a:solidFill>
              </a:rPr>
              <a:t> </a:t>
            </a:r>
            <a:r>
              <a:rPr sz="1104"/>
              <a:t>  </a:t>
            </a:r>
            <a:r>
              <a:rPr sz="1196" b="0">
                <a:solidFill>
                  <a:srgbClr val="333333"/>
                </a:solidFill>
              </a:rPr>
              <a:t> Requirement of a </a:t>
            </a:r>
            <a:r>
              <a:rPr sz="1196" b="1">
                <a:solidFill>
                  <a:srgbClr val="004D7A"/>
                </a:solidFill>
              </a:rPr>
              <a:t>proactive wellbeing culture</a:t>
            </a:r>
            <a:r>
              <a:rPr sz="1196" b="0">
                <a:solidFill>
                  <a:srgbClr val="333333"/>
                </a:solidFill>
              </a:rPr>
              <a:t> </a:t>
            </a:r>
          </a:p>
        </p:txBody>
      </p:sp>
      <p:pic>
        <p:nvPicPr>
          <p:cNvPr id="11" name="Picture 10" descr="image.png"/>
          <p:cNvPicPr>
            <a:picLocks noChangeAspect="1"/>
          </p:cNvPicPr>
          <p:nvPr/>
        </p:nvPicPr>
        <p:blipFill>
          <a:blip r:embed="rId6">
            <a:alphaModFix/>
          </a:blip>
          <a:stretch>
            <a:fillRect/>
          </a:stretch>
        </p:blipFill>
        <p:spPr>
          <a:xfrm>
            <a:off x="666733" y="4413884"/>
            <a:ext cx="228594" cy="125729"/>
          </a:xfrm>
          <a:prstGeom prst="rect">
            <a:avLst/>
          </a:prstGeom>
        </p:spPr>
      </p:pic>
      <p:sp>
        <p:nvSpPr>
          <p:cNvPr id="12" name="Rectangle 11"/>
          <p:cNvSpPr/>
          <p:nvPr/>
        </p:nvSpPr>
        <p:spPr>
          <a:xfrm>
            <a:off x="7334066" y="2333624"/>
            <a:ext cx="4190895" cy="3047999"/>
          </a:xfrm>
          <a:prstGeom prst="rect">
            <a:avLst/>
          </a:prstGeom>
          <a:blipFill>
            <a:blip r:embed="rId7"/>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5F9FA"/>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857250"/>
          </a:xfrm>
          <a:prstGeom prst="rect">
            <a:avLst/>
          </a:prstGeom>
          <a:solidFill>
            <a:srgbClr val="004D7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66733" y="190499"/>
            <a:ext cx="10858228" cy="476249"/>
          </a:xfrm>
          <a:prstGeom prst="rect">
            <a:avLst/>
          </a:prstGeom>
          <a:noFill/>
        </p:spPr>
        <p:txBody>
          <a:bodyPr wrap="none" lIns="73152" tIns="54864" rIns="73152" bIns="54864" anchor="ctr">
            <a:spAutoFit/>
          </a:bodyPr>
          <a:lstStyle/>
          <a:p>
            <a:pPr algn="l">
              <a:spcBef>
                <a:spcPts val="0"/>
              </a:spcBef>
              <a:spcAft>
                <a:spcPts val="0"/>
              </a:spcAft>
            </a:pPr>
            <a:r>
              <a:rPr sz="2392" b="1">
                <a:solidFill>
                  <a:srgbClr val="FFFFFF"/>
                </a:solidFill>
              </a:rPr>
              <a:t>The aim and objectives of the research</a:t>
            </a:r>
          </a:p>
        </p:txBody>
      </p:sp>
      <p:pic>
        <p:nvPicPr>
          <p:cNvPr id="4" name="Picture 3" descr="image.png"/>
          <p:cNvPicPr>
            <a:picLocks noChangeAspect="1"/>
          </p:cNvPicPr>
          <p:nvPr/>
        </p:nvPicPr>
        <p:blipFill>
          <a:blip r:embed="rId3">
            <a:alphaModFix/>
          </a:blip>
          <a:stretch>
            <a:fillRect/>
          </a:stretch>
        </p:blipFill>
        <p:spPr>
          <a:xfrm>
            <a:off x="666733" y="2163417"/>
            <a:ext cx="266693" cy="226115"/>
          </a:xfrm>
          <a:prstGeom prst="rect">
            <a:avLst/>
          </a:prstGeom>
        </p:spPr>
      </p:pic>
      <p:sp>
        <p:nvSpPr>
          <p:cNvPr id="5" name="TextBox 4"/>
          <p:cNvSpPr txBox="1"/>
          <p:nvPr/>
        </p:nvSpPr>
        <p:spPr>
          <a:xfrm>
            <a:off x="1076298" y="2133599"/>
            <a:ext cx="380990" cy="295274"/>
          </a:xfrm>
          <a:prstGeom prst="rect">
            <a:avLst/>
          </a:prstGeom>
          <a:noFill/>
        </p:spPr>
        <p:txBody>
          <a:bodyPr wrap="none" lIns="73152" tIns="54864" rIns="73152" bIns="54864" anchor="ctr">
            <a:spAutoFit/>
          </a:bodyPr>
          <a:lstStyle/>
          <a:p>
            <a:pPr algn="l">
              <a:spcBef>
                <a:spcPts val="0"/>
              </a:spcBef>
              <a:spcAft>
                <a:spcPts val="0"/>
              </a:spcAft>
            </a:pPr>
            <a:r>
              <a:rPr sz="1435" b="1">
                <a:solidFill>
                  <a:srgbClr val="004D7A"/>
                </a:solidFill>
              </a:rPr>
              <a:t>Aim</a:t>
            </a:r>
          </a:p>
        </p:txBody>
      </p:sp>
      <p:sp>
        <p:nvSpPr>
          <p:cNvPr id="6" name="TextBox 5"/>
          <p:cNvSpPr txBox="1"/>
          <p:nvPr/>
        </p:nvSpPr>
        <p:spPr>
          <a:xfrm>
            <a:off x="666733" y="2571750"/>
            <a:ext cx="6286342" cy="590549"/>
          </a:xfrm>
          <a:prstGeom prst="rect">
            <a:avLst/>
          </a:prstGeom>
          <a:noFill/>
        </p:spPr>
        <p:txBody>
          <a:bodyPr wrap="square" lIns="73152" tIns="54864" rIns="73152" bIns="54864" anchor="ctr">
            <a:spAutoFit/>
          </a:bodyPr>
          <a:lstStyle/>
          <a:p>
            <a:pPr algn="l">
              <a:lnSpc>
                <a:spcPts val="1950"/>
              </a:lnSpc>
              <a:spcBef>
                <a:spcPts val="0"/>
              </a:spcBef>
              <a:spcAft>
                <a:spcPts val="0"/>
              </a:spcAft>
            </a:pPr>
            <a:r>
              <a:rPr sz="1315" b="0">
                <a:solidFill>
                  <a:srgbClr val="333333"/>
                </a:solidFill>
              </a:rPr>
              <a:t> Examine </a:t>
            </a:r>
            <a:r>
              <a:rPr sz="1315" b="1">
                <a:solidFill>
                  <a:srgbClr val="004D7A"/>
                </a:solidFill>
              </a:rPr>
              <a:t>organisational culture</a:t>
            </a:r>
            <a:r>
              <a:rPr sz="1315" b="0">
                <a:solidFill>
                  <a:srgbClr val="333333"/>
                </a:solidFill>
              </a:rPr>
              <a:t> and </a:t>
            </a:r>
            <a:r>
              <a:rPr sz="1315" b="1">
                <a:solidFill>
                  <a:srgbClr val="004D7A"/>
                </a:solidFill>
              </a:rPr>
              <a:t>HR practices'</a:t>
            </a:r>
            <a:r>
              <a:rPr sz="1315" b="0">
                <a:solidFill>
                  <a:srgbClr val="333333"/>
                </a:solidFill>
              </a:rPr>
              <a:t> role with regard to resilience </a:t>
            </a:r>
          </a:p>
        </p:txBody>
      </p:sp>
      <p:pic>
        <p:nvPicPr>
          <p:cNvPr id="7" name="Picture 6" descr="image.png"/>
          <p:cNvPicPr>
            <a:picLocks noChangeAspect="1"/>
          </p:cNvPicPr>
          <p:nvPr/>
        </p:nvPicPr>
        <p:blipFill>
          <a:blip r:embed="rId4">
            <a:alphaModFix/>
          </a:blip>
          <a:stretch>
            <a:fillRect/>
          </a:stretch>
        </p:blipFill>
        <p:spPr>
          <a:xfrm>
            <a:off x="666733" y="3786808"/>
            <a:ext cx="266693" cy="179732"/>
          </a:xfrm>
          <a:prstGeom prst="rect">
            <a:avLst/>
          </a:prstGeom>
        </p:spPr>
      </p:pic>
      <p:sp>
        <p:nvSpPr>
          <p:cNvPr id="8" name="TextBox 7"/>
          <p:cNvSpPr txBox="1"/>
          <p:nvPr/>
        </p:nvSpPr>
        <p:spPr>
          <a:xfrm>
            <a:off x="1076298" y="3724274"/>
            <a:ext cx="1028674" cy="295274"/>
          </a:xfrm>
          <a:prstGeom prst="rect">
            <a:avLst/>
          </a:prstGeom>
          <a:noFill/>
        </p:spPr>
        <p:txBody>
          <a:bodyPr wrap="none" lIns="73152" tIns="54864" rIns="73152" bIns="54864" anchor="ctr">
            <a:spAutoFit/>
          </a:bodyPr>
          <a:lstStyle/>
          <a:p>
            <a:pPr algn="l">
              <a:spcBef>
                <a:spcPts val="0"/>
              </a:spcBef>
              <a:spcAft>
                <a:spcPts val="0"/>
              </a:spcAft>
            </a:pPr>
            <a:r>
              <a:rPr sz="1435" b="1">
                <a:solidFill>
                  <a:srgbClr val="004D7A"/>
                </a:solidFill>
              </a:rPr>
              <a:t>Objectives</a:t>
            </a:r>
          </a:p>
        </p:txBody>
      </p:sp>
      <p:sp>
        <p:nvSpPr>
          <p:cNvPr id="9" name="TextBox 8"/>
          <p:cNvSpPr txBox="1"/>
          <p:nvPr/>
        </p:nvSpPr>
        <p:spPr>
          <a:xfrm>
            <a:off x="1076298" y="4210049"/>
            <a:ext cx="5876778" cy="266699"/>
          </a:xfrm>
          <a:prstGeom prst="rect">
            <a:avLst/>
          </a:prstGeom>
          <a:noFill/>
        </p:spPr>
        <p:txBody>
          <a:bodyPr wrap="none" lIns="182880" tIns="54864" rIns="73152" bIns="54864" anchor="ctr">
            <a:spAutoFit/>
          </a:bodyPr>
          <a:lstStyle/>
          <a:p>
            <a:pPr algn="l">
              <a:spcBef>
                <a:spcPts val="0"/>
              </a:spcBef>
              <a:spcAft>
                <a:spcPts val="1300"/>
              </a:spcAft>
            </a:pPr>
            <a:r>
              <a:rPr sz="1196" b="0">
                <a:solidFill>
                  <a:srgbClr val="333333"/>
                </a:solidFill>
              </a:rPr>
              <a:t> </a:t>
            </a:r>
            <a:r>
              <a:rPr sz="1104"/>
              <a:t>  </a:t>
            </a:r>
            <a:r>
              <a:rPr sz="1196" b="0">
                <a:solidFill>
                  <a:srgbClr val="333333"/>
                </a:solidFill>
              </a:rPr>
              <a:t> Trace </a:t>
            </a:r>
            <a:r>
              <a:rPr sz="1196" b="1">
                <a:solidFill>
                  <a:srgbClr val="004D7A"/>
                </a:solidFill>
              </a:rPr>
              <a:t>culture-HR relationship</a:t>
            </a:r>
            <a:r>
              <a:rPr sz="1196" b="0">
                <a:solidFill>
                  <a:srgbClr val="333333"/>
                </a:solidFill>
              </a:rPr>
              <a:t> to well-being </a:t>
            </a:r>
          </a:p>
        </p:txBody>
      </p:sp>
      <p:pic>
        <p:nvPicPr>
          <p:cNvPr id="10" name="Picture 9" descr="image.png"/>
          <p:cNvPicPr>
            <a:picLocks noChangeAspect="1"/>
          </p:cNvPicPr>
          <p:nvPr/>
        </p:nvPicPr>
        <p:blipFill>
          <a:blip r:embed="rId5">
            <a:alphaModFix/>
          </a:blip>
          <a:stretch>
            <a:fillRect/>
          </a:stretch>
        </p:blipFill>
        <p:spPr>
          <a:xfrm>
            <a:off x="1076298" y="4257675"/>
            <a:ext cx="190495" cy="95249"/>
          </a:xfrm>
          <a:prstGeom prst="rect">
            <a:avLst/>
          </a:prstGeom>
        </p:spPr>
      </p:pic>
      <p:sp>
        <p:nvSpPr>
          <p:cNvPr id="11" name="TextBox 10"/>
          <p:cNvSpPr txBox="1"/>
          <p:nvPr/>
        </p:nvSpPr>
        <p:spPr>
          <a:xfrm>
            <a:off x="1076298" y="4667249"/>
            <a:ext cx="5876778" cy="266699"/>
          </a:xfrm>
          <a:prstGeom prst="rect">
            <a:avLst/>
          </a:prstGeom>
          <a:noFill/>
        </p:spPr>
        <p:txBody>
          <a:bodyPr wrap="none" lIns="182880" tIns="54864" rIns="73152" bIns="54864" anchor="ctr">
            <a:spAutoFit/>
          </a:bodyPr>
          <a:lstStyle/>
          <a:p>
            <a:pPr algn="l">
              <a:spcBef>
                <a:spcPts val="0"/>
              </a:spcBef>
              <a:spcAft>
                <a:spcPts val="1300"/>
              </a:spcAft>
            </a:pPr>
            <a:r>
              <a:rPr sz="1196" b="0">
                <a:solidFill>
                  <a:srgbClr val="333333"/>
                </a:solidFill>
              </a:rPr>
              <a:t> </a:t>
            </a:r>
            <a:r>
              <a:rPr sz="1104"/>
              <a:t>  </a:t>
            </a:r>
            <a:r>
              <a:rPr sz="1196" b="0">
                <a:solidFill>
                  <a:srgbClr val="333333"/>
                </a:solidFill>
              </a:rPr>
              <a:t> Determine the role of HR in </a:t>
            </a:r>
            <a:r>
              <a:rPr sz="1196" b="1">
                <a:solidFill>
                  <a:srgbClr val="004D7A"/>
                </a:solidFill>
              </a:rPr>
              <a:t>emotional support</a:t>
            </a:r>
            <a:r>
              <a:rPr sz="1196" b="0">
                <a:solidFill>
                  <a:srgbClr val="333333"/>
                </a:solidFill>
              </a:rPr>
              <a:t> </a:t>
            </a:r>
          </a:p>
        </p:txBody>
      </p:sp>
      <p:pic>
        <p:nvPicPr>
          <p:cNvPr id="12" name="Picture 11" descr="image.png"/>
          <p:cNvPicPr>
            <a:picLocks noChangeAspect="1"/>
          </p:cNvPicPr>
          <p:nvPr/>
        </p:nvPicPr>
        <p:blipFill>
          <a:blip r:embed="rId6">
            <a:alphaModFix/>
          </a:blip>
          <a:stretch>
            <a:fillRect/>
          </a:stretch>
        </p:blipFill>
        <p:spPr>
          <a:xfrm>
            <a:off x="1076298" y="4686860"/>
            <a:ext cx="190495" cy="151279"/>
          </a:xfrm>
          <a:prstGeom prst="rect">
            <a:avLst/>
          </a:prstGeom>
        </p:spPr>
      </p:pic>
      <p:sp>
        <p:nvSpPr>
          <p:cNvPr id="13" name="TextBox 12"/>
          <p:cNvSpPr txBox="1"/>
          <p:nvPr/>
        </p:nvSpPr>
        <p:spPr>
          <a:xfrm>
            <a:off x="1076298" y="5124449"/>
            <a:ext cx="5876778" cy="266699"/>
          </a:xfrm>
          <a:prstGeom prst="rect">
            <a:avLst/>
          </a:prstGeom>
          <a:noFill/>
        </p:spPr>
        <p:txBody>
          <a:bodyPr wrap="none" lIns="182880" tIns="54864" rIns="73152" bIns="54864" anchor="ctr">
            <a:spAutoFit/>
          </a:bodyPr>
          <a:lstStyle/>
          <a:p>
            <a:pPr algn="l">
              <a:spcBef>
                <a:spcPts val="0"/>
              </a:spcBef>
              <a:spcAft>
                <a:spcPts val="1300"/>
              </a:spcAft>
            </a:pPr>
            <a:r>
              <a:rPr sz="1196" b="0">
                <a:solidFill>
                  <a:srgbClr val="333333"/>
                </a:solidFill>
              </a:rPr>
              <a:t> </a:t>
            </a:r>
            <a:r>
              <a:rPr sz="1104"/>
              <a:t>  </a:t>
            </a:r>
            <a:r>
              <a:rPr sz="1196" b="0">
                <a:solidFill>
                  <a:srgbClr val="333333"/>
                </a:solidFill>
              </a:rPr>
              <a:t> Suggest </a:t>
            </a:r>
            <a:r>
              <a:rPr sz="1196" b="1">
                <a:solidFill>
                  <a:srgbClr val="004D7A"/>
                </a:solidFill>
              </a:rPr>
              <a:t>sustainable interventions</a:t>
            </a:r>
            <a:r>
              <a:rPr sz="1196" b="0">
                <a:solidFill>
                  <a:srgbClr val="333333"/>
                </a:solidFill>
              </a:rPr>
              <a:t> </a:t>
            </a:r>
          </a:p>
        </p:txBody>
      </p:sp>
      <p:pic>
        <p:nvPicPr>
          <p:cNvPr id="14" name="Picture 13" descr="image.png"/>
          <p:cNvPicPr>
            <a:picLocks noChangeAspect="1"/>
          </p:cNvPicPr>
          <p:nvPr/>
        </p:nvPicPr>
        <p:blipFill>
          <a:blip r:embed="rId7">
            <a:alphaModFix/>
          </a:blip>
          <a:stretch>
            <a:fillRect/>
          </a:stretch>
        </p:blipFill>
        <p:spPr>
          <a:xfrm>
            <a:off x="1076298" y="5149663"/>
            <a:ext cx="190495" cy="140073"/>
          </a:xfrm>
          <a:prstGeom prst="rect">
            <a:avLst/>
          </a:prstGeom>
        </p:spPr>
      </p:pic>
      <p:sp>
        <p:nvSpPr>
          <p:cNvPr id="15" name="Rectangle 14"/>
          <p:cNvSpPr/>
          <p:nvPr/>
        </p:nvSpPr>
        <p:spPr>
          <a:xfrm>
            <a:off x="7334066" y="2333624"/>
            <a:ext cx="4190895" cy="3047999"/>
          </a:xfrm>
          <a:prstGeom prst="rect">
            <a:avLst/>
          </a:prstGeom>
          <a:blipFill>
            <a:blip r:embed="rId8"/>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5F9FA"/>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857250"/>
          </a:xfrm>
          <a:prstGeom prst="rect">
            <a:avLst/>
          </a:prstGeom>
          <a:solidFill>
            <a:srgbClr val="004D7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66733" y="190499"/>
            <a:ext cx="10858228" cy="476249"/>
          </a:xfrm>
          <a:prstGeom prst="rect">
            <a:avLst/>
          </a:prstGeom>
          <a:noFill/>
        </p:spPr>
        <p:txBody>
          <a:bodyPr wrap="none" lIns="73152" tIns="54864" rIns="73152" bIns="54864" anchor="ctr">
            <a:spAutoFit/>
          </a:bodyPr>
          <a:lstStyle/>
          <a:p>
            <a:pPr algn="l">
              <a:spcBef>
                <a:spcPts val="0"/>
              </a:spcBef>
              <a:spcAft>
                <a:spcPts val="0"/>
              </a:spcAft>
            </a:pPr>
            <a:r>
              <a:rPr sz="2392" b="1">
                <a:solidFill>
                  <a:srgbClr val="FFFFFF"/>
                </a:solidFill>
              </a:rPr>
              <a:t>Theoretical Justification</a:t>
            </a:r>
          </a:p>
        </p:txBody>
      </p:sp>
      <p:sp>
        <p:nvSpPr>
          <p:cNvPr id="4" name="Rounded Rectangle 3"/>
          <p:cNvSpPr/>
          <p:nvPr/>
        </p:nvSpPr>
        <p:spPr>
          <a:xfrm>
            <a:off x="666733" y="2171700"/>
            <a:ext cx="6286342" cy="962024"/>
          </a:xfrm>
          <a:prstGeom prst="roundRect">
            <a:avLst>
              <a:gd name="adj" fmla="val 15841"/>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857228" y="2362199"/>
            <a:ext cx="476238" cy="476249"/>
          </a:xfrm>
          <a:prstGeom prst="roundRect">
            <a:avLst>
              <a:gd name="adj" fmla="val 50000"/>
            </a:avLst>
          </a:prstGeom>
          <a:solidFill>
            <a:srgbClr val="4DB6AC">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6" name="Picture 5" descr="image.png"/>
          <p:cNvPicPr>
            <a:picLocks noChangeAspect="1"/>
          </p:cNvPicPr>
          <p:nvPr/>
        </p:nvPicPr>
        <p:blipFill>
          <a:blip r:embed="rId3">
            <a:alphaModFix/>
          </a:blip>
          <a:stretch>
            <a:fillRect/>
          </a:stretch>
        </p:blipFill>
        <p:spPr>
          <a:xfrm>
            <a:off x="962000" y="2491615"/>
            <a:ext cx="266693" cy="217418"/>
          </a:xfrm>
          <a:prstGeom prst="rect">
            <a:avLst/>
          </a:prstGeom>
        </p:spPr>
      </p:pic>
      <p:sp>
        <p:nvSpPr>
          <p:cNvPr id="7" name="TextBox 6"/>
          <p:cNvSpPr txBox="1"/>
          <p:nvPr/>
        </p:nvSpPr>
        <p:spPr>
          <a:xfrm>
            <a:off x="1523961" y="2362199"/>
            <a:ext cx="5238619" cy="266699"/>
          </a:xfrm>
          <a:prstGeom prst="rect">
            <a:avLst/>
          </a:prstGeom>
          <a:noFill/>
        </p:spPr>
        <p:txBody>
          <a:bodyPr wrap="none" lIns="73152" tIns="54864" rIns="73152" bIns="54864" anchor="ctr">
            <a:spAutoFit/>
          </a:bodyPr>
          <a:lstStyle/>
          <a:p>
            <a:pPr algn="l">
              <a:spcBef>
                <a:spcPts val="0"/>
              </a:spcBef>
              <a:spcAft>
                <a:spcPts val="520"/>
              </a:spcAft>
            </a:pPr>
            <a:r>
              <a:rPr sz="1315" b="1">
                <a:solidFill>
                  <a:srgbClr val="004D7A"/>
                </a:solidFill>
              </a:rPr>
              <a:t>JD-R Model</a:t>
            </a:r>
          </a:p>
        </p:txBody>
      </p:sp>
      <p:sp>
        <p:nvSpPr>
          <p:cNvPr id="8" name="TextBox 7"/>
          <p:cNvSpPr txBox="1"/>
          <p:nvPr/>
        </p:nvSpPr>
        <p:spPr>
          <a:xfrm>
            <a:off x="1523961" y="2705099"/>
            <a:ext cx="5238619" cy="238124"/>
          </a:xfrm>
          <a:prstGeom prst="rect">
            <a:avLst/>
          </a:prstGeom>
          <a:noFill/>
        </p:spPr>
        <p:txBody>
          <a:bodyPr wrap="none" lIns="73152" tIns="54864" rIns="73152" bIns="54864" anchor="ctr">
            <a:spAutoFit/>
          </a:bodyPr>
          <a:lstStyle/>
          <a:p>
            <a:pPr algn="l">
              <a:lnSpc>
                <a:spcPts val="1625"/>
              </a:lnSpc>
              <a:spcBef>
                <a:spcPts val="0"/>
              </a:spcBef>
              <a:spcAft>
                <a:spcPts val="0"/>
              </a:spcAft>
            </a:pPr>
            <a:r>
              <a:rPr sz="1076" b="0">
                <a:solidFill>
                  <a:srgbClr val="333333"/>
                </a:solidFill>
              </a:rPr>
              <a:t> </a:t>
            </a:r>
            <a:r>
              <a:rPr sz="1076" b="1">
                <a:solidFill>
                  <a:srgbClr val="004D7A"/>
                </a:solidFill>
              </a:rPr>
              <a:t>Job demands/resources ratio</a:t>
            </a:r>
            <a:r>
              <a:rPr sz="1076" b="0">
                <a:solidFill>
                  <a:srgbClr val="333333"/>
                </a:solidFill>
              </a:rPr>
              <a:t> (Nizam et al., 2024) </a:t>
            </a:r>
          </a:p>
        </p:txBody>
      </p:sp>
      <p:sp>
        <p:nvSpPr>
          <p:cNvPr id="9" name="Rounded Rectangle 8"/>
          <p:cNvSpPr/>
          <p:nvPr/>
        </p:nvSpPr>
        <p:spPr>
          <a:xfrm>
            <a:off x="666733" y="3371850"/>
            <a:ext cx="6286342" cy="962024"/>
          </a:xfrm>
          <a:prstGeom prst="roundRect">
            <a:avLst>
              <a:gd name="adj" fmla="val 15841"/>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ounded Rectangle 9"/>
          <p:cNvSpPr/>
          <p:nvPr/>
        </p:nvSpPr>
        <p:spPr>
          <a:xfrm>
            <a:off x="857228" y="3562349"/>
            <a:ext cx="476238" cy="476249"/>
          </a:xfrm>
          <a:prstGeom prst="roundRect">
            <a:avLst>
              <a:gd name="adj" fmla="val 50000"/>
            </a:avLst>
          </a:prstGeom>
          <a:solidFill>
            <a:srgbClr val="4DB6AC">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1" name="Picture 10" descr="image.png"/>
          <p:cNvPicPr>
            <a:picLocks noChangeAspect="1"/>
          </p:cNvPicPr>
          <p:nvPr/>
        </p:nvPicPr>
        <p:blipFill>
          <a:blip r:embed="rId4">
            <a:alphaModFix/>
          </a:blip>
          <a:stretch>
            <a:fillRect/>
          </a:stretch>
        </p:blipFill>
        <p:spPr>
          <a:xfrm>
            <a:off x="962000" y="3687417"/>
            <a:ext cx="266693" cy="226115"/>
          </a:xfrm>
          <a:prstGeom prst="rect">
            <a:avLst/>
          </a:prstGeom>
        </p:spPr>
      </p:pic>
      <p:sp>
        <p:nvSpPr>
          <p:cNvPr id="12" name="TextBox 11"/>
          <p:cNvSpPr txBox="1"/>
          <p:nvPr/>
        </p:nvSpPr>
        <p:spPr>
          <a:xfrm>
            <a:off x="1523961" y="3562349"/>
            <a:ext cx="5238619" cy="266699"/>
          </a:xfrm>
          <a:prstGeom prst="rect">
            <a:avLst/>
          </a:prstGeom>
          <a:noFill/>
        </p:spPr>
        <p:txBody>
          <a:bodyPr wrap="none" lIns="73152" tIns="54864" rIns="73152" bIns="54864" anchor="ctr">
            <a:spAutoFit/>
          </a:bodyPr>
          <a:lstStyle/>
          <a:p>
            <a:pPr algn="l">
              <a:spcBef>
                <a:spcPts val="0"/>
              </a:spcBef>
              <a:spcAft>
                <a:spcPts val="520"/>
              </a:spcAft>
            </a:pPr>
            <a:r>
              <a:rPr sz="1315" b="1">
                <a:solidFill>
                  <a:srgbClr val="004D7A"/>
                </a:solidFill>
              </a:rPr>
              <a:t>COR Theory</a:t>
            </a:r>
          </a:p>
        </p:txBody>
      </p:sp>
      <p:sp>
        <p:nvSpPr>
          <p:cNvPr id="13" name="TextBox 12"/>
          <p:cNvSpPr txBox="1"/>
          <p:nvPr/>
        </p:nvSpPr>
        <p:spPr>
          <a:xfrm>
            <a:off x="1523961" y="3914775"/>
            <a:ext cx="2362140" cy="219074"/>
          </a:xfrm>
          <a:prstGeom prst="rect">
            <a:avLst/>
          </a:prstGeom>
          <a:noFill/>
        </p:spPr>
        <p:txBody>
          <a:bodyPr wrap="none" lIns="73152" tIns="54864" rIns="73152" bIns="54864" anchor="ctr">
            <a:spAutoFit/>
          </a:bodyPr>
          <a:lstStyle/>
          <a:p>
            <a:pPr algn="l">
              <a:lnSpc>
                <a:spcPts val="1625"/>
              </a:lnSpc>
              <a:spcBef>
                <a:spcPts val="0"/>
              </a:spcBef>
              <a:spcAft>
                <a:spcPts val="0"/>
              </a:spcAft>
            </a:pPr>
            <a:r>
              <a:rPr sz="1076" b="1">
                <a:solidFill>
                  <a:srgbClr val="004D7A"/>
                </a:solidFill>
              </a:rPr>
              <a:t>Conserving emotional resources</a:t>
            </a:r>
          </a:p>
        </p:txBody>
      </p:sp>
      <p:sp>
        <p:nvSpPr>
          <p:cNvPr id="14" name="Rounded Rectangle 13"/>
          <p:cNvSpPr/>
          <p:nvPr/>
        </p:nvSpPr>
        <p:spPr>
          <a:xfrm>
            <a:off x="666733" y="4581524"/>
            <a:ext cx="6286342" cy="962024"/>
          </a:xfrm>
          <a:prstGeom prst="roundRect">
            <a:avLst>
              <a:gd name="adj" fmla="val 15841"/>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ounded Rectangle 14"/>
          <p:cNvSpPr/>
          <p:nvPr/>
        </p:nvSpPr>
        <p:spPr>
          <a:xfrm>
            <a:off x="857228" y="4772025"/>
            <a:ext cx="476238" cy="476249"/>
          </a:xfrm>
          <a:prstGeom prst="roundRect">
            <a:avLst>
              <a:gd name="adj" fmla="val 50000"/>
            </a:avLst>
          </a:prstGeom>
          <a:solidFill>
            <a:srgbClr val="4DB6AC">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6" name="Picture 15" descr="image.png"/>
          <p:cNvPicPr>
            <a:picLocks noChangeAspect="1"/>
          </p:cNvPicPr>
          <p:nvPr/>
        </p:nvPicPr>
        <p:blipFill>
          <a:blip r:embed="rId5">
            <a:alphaModFix/>
          </a:blip>
          <a:stretch>
            <a:fillRect/>
          </a:stretch>
        </p:blipFill>
        <p:spPr>
          <a:xfrm>
            <a:off x="962000" y="4905789"/>
            <a:ext cx="266693" cy="208721"/>
          </a:xfrm>
          <a:prstGeom prst="rect">
            <a:avLst/>
          </a:prstGeom>
        </p:spPr>
      </p:pic>
      <p:sp>
        <p:nvSpPr>
          <p:cNvPr id="17" name="TextBox 16"/>
          <p:cNvSpPr txBox="1"/>
          <p:nvPr/>
        </p:nvSpPr>
        <p:spPr>
          <a:xfrm>
            <a:off x="1523961" y="4772025"/>
            <a:ext cx="5238619" cy="266699"/>
          </a:xfrm>
          <a:prstGeom prst="rect">
            <a:avLst/>
          </a:prstGeom>
          <a:noFill/>
        </p:spPr>
        <p:txBody>
          <a:bodyPr wrap="none" lIns="73152" tIns="54864" rIns="73152" bIns="54864" anchor="ctr">
            <a:spAutoFit/>
          </a:bodyPr>
          <a:lstStyle/>
          <a:p>
            <a:pPr algn="l">
              <a:spcBef>
                <a:spcPts val="0"/>
              </a:spcBef>
              <a:spcAft>
                <a:spcPts val="520"/>
              </a:spcAft>
            </a:pPr>
            <a:r>
              <a:rPr sz="1315" b="1">
                <a:solidFill>
                  <a:srgbClr val="004D7A"/>
                </a:solidFill>
              </a:rPr>
              <a:t>Positive Organisational Behaviour</a:t>
            </a:r>
          </a:p>
        </p:txBody>
      </p:sp>
      <p:sp>
        <p:nvSpPr>
          <p:cNvPr id="18" name="TextBox 17"/>
          <p:cNvSpPr txBox="1"/>
          <p:nvPr/>
        </p:nvSpPr>
        <p:spPr>
          <a:xfrm>
            <a:off x="1523961" y="5114925"/>
            <a:ext cx="5238619" cy="238124"/>
          </a:xfrm>
          <a:prstGeom prst="rect">
            <a:avLst/>
          </a:prstGeom>
          <a:noFill/>
        </p:spPr>
        <p:txBody>
          <a:bodyPr wrap="none" lIns="73152" tIns="54864" rIns="73152" bIns="54864" anchor="ctr">
            <a:spAutoFit/>
          </a:bodyPr>
          <a:lstStyle/>
          <a:p>
            <a:pPr algn="l">
              <a:lnSpc>
                <a:spcPts val="1625"/>
              </a:lnSpc>
              <a:spcBef>
                <a:spcPts val="0"/>
              </a:spcBef>
              <a:spcAft>
                <a:spcPts val="0"/>
              </a:spcAft>
            </a:pPr>
            <a:r>
              <a:rPr sz="1076" b="0">
                <a:solidFill>
                  <a:srgbClr val="333333"/>
                </a:solidFill>
              </a:rPr>
              <a:t> </a:t>
            </a:r>
            <a:r>
              <a:rPr sz="1076" b="1">
                <a:solidFill>
                  <a:srgbClr val="004D7A"/>
                </a:solidFill>
              </a:rPr>
              <a:t>Empathy</a:t>
            </a:r>
            <a:r>
              <a:rPr sz="1076" b="0">
                <a:solidFill>
                  <a:srgbClr val="333333"/>
                </a:solidFill>
              </a:rPr>
              <a:t>, </a:t>
            </a:r>
            <a:r>
              <a:rPr sz="1076" b="1">
                <a:solidFill>
                  <a:srgbClr val="004D7A"/>
                </a:solidFill>
              </a:rPr>
              <a:t>optimism</a:t>
            </a:r>
            <a:r>
              <a:rPr sz="1076" b="0">
                <a:solidFill>
                  <a:srgbClr val="333333"/>
                </a:solidFill>
              </a:rPr>
              <a:t>, </a:t>
            </a:r>
            <a:r>
              <a:rPr sz="1076" b="1">
                <a:solidFill>
                  <a:srgbClr val="004D7A"/>
                </a:solidFill>
              </a:rPr>
              <a:t>self-efficacy</a:t>
            </a:r>
            <a:r>
              <a:rPr sz="1076" b="0">
                <a:solidFill>
                  <a:srgbClr val="333333"/>
                </a:solidFill>
              </a:rPr>
              <a:t> </a:t>
            </a:r>
          </a:p>
        </p:txBody>
      </p:sp>
      <p:sp>
        <p:nvSpPr>
          <p:cNvPr id="19" name="Rectangle 18"/>
          <p:cNvSpPr/>
          <p:nvPr/>
        </p:nvSpPr>
        <p:spPr>
          <a:xfrm>
            <a:off x="7334066" y="2333624"/>
            <a:ext cx="4190895" cy="3047999"/>
          </a:xfrm>
          <a:prstGeom prst="rect">
            <a:avLst/>
          </a:prstGeom>
          <a:blipFill>
            <a:blip r:embed="rId6"/>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5F9FA"/>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857250"/>
          </a:xfrm>
          <a:prstGeom prst="rect">
            <a:avLst/>
          </a:prstGeom>
          <a:solidFill>
            <a:srgbClr val="004D7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66733" y="190499"/>
            <a:ext cx="10858228" cy="476249"/>
          </a:xfrm>
          <a:prstGeom prst="rect">
            <a:avLst/>
          </a:prstGeom>
          <a:noFill/>
        </p:spPr>
        <p:txBody>
          <a:bodyPr wrap="none" lIns="73152" tIns="54864" rIns="73152" bIns="54864" anchor="ctr">
            <a:spAutoFit/>
          </a:bodyPr>
          <a:lstStyle/>
          <a:p>
            <a:pPr algn="l">
              <a:spcBef>
                <a:spcPts val="0"/>
              </a:spcBef>
              <a:spcAft>
                <a:spcPts val="0"/>
              </a:spcAft>
            </a:pPr>
            <a:r>
              <a:rPr sz="2392" b="1">
                <a:solidFill>
                  <a:srgbClr val="FFFFFF"/>
                </a:solidFill>
              </a:rPr>
              <a:t>Literature Insights I - Organisational Culture</a:t>
            </a:r>
          </a:p>
        </p:txBody>
      </p:sp>
      <p:sp>
        <p:nvSpPr>
          <p:cNvPr id="4" name="Rounded Rectangle 3"/>
          <p:cNvSpPr/>
          <p:nvPr/>
        </p:nvSpPr>
        <p:spPr>
          <a:xfrm>
            <a:off x="666733" y="2286000"/>
            <a:ext cx="6286342" cy="885825"/>
          </a:xfrm>
          <a:prstGeom prst="roundRect">
            <a:avLst>
              <a:gd name="adj" fmla="val 1720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857228" y="2476499"/>
            <a:ext cx="476238" cy="476249"/>
          </a:xfrm>
          <a:prstGeom prst="roundRect">
            <a:avLst>
              <a:gd name="adj" fmla="val 50000"/>
            </a:avLst>
          </a:prstGeom>
          <a:solidFill>
            <a:srgbClr val="4DB6AC">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6" name="Picture 5" descr="image.png"/>
          <p:cNvPicPr>
            <a:picLocks noChangeAspect="1"/>
          </p:cNvPicPr>
          <p:nvPr/>
        </p:nvPicPr>
        <p:blipFill>
          <a:blip r:embed="rId3">
            <a:alphaModFix/>
          </a:blip>
          <a:stretch>
            <a:fillRect/>
          </a:stretch>
        </p:blipFill>
        <p:spPr>
          <a:xfrm>
            <a:off x="962000" y="2628485"/>
            <a:ext cx="266693" cy="191328"/>
          </a:xfrm>
          <a:prstGeom prst="rect">
            <a:avLst/>
          </a:prstGeom>
        </p:spPr>
      </p:pic>
      <p:sp>
        <p:nvSpPr>
          <p:cNvPr id="7" name="TextBox 6"/>
          <p:cNvSpPr txBox="1"/>
          <p:nvPr/>
        </p:nvSpPr>
        <p:spPr>
          <a:xfrm>
            <a:off x="1523961" y="2476499"/>
            <a:ext cx="5238619" cy="266699"/>
          </a:xfrm>
          <a:prstGeom prst="rect">
            <a:avLst/>
          </a:prstGeom>
          <a:noFill/>
        </p:spPr>
        <p:txBody>
          <a:bodyPr wrap="none" lIns="73152" tIns="54864" rIns="73152" bIns="54864" anchor="ctr">
            <a:spAutoFit/>
          </a:bodyPr>
          <a:lstStyle/>
          <a:p>
            <a:pPr algn="l">
              <a:lnSpc>
                <a:spcPts val="1820"/>
              </a:lnSpc>
              <a:spcBef>
                <a:spcPts val="0"/>
              </a:spcBef>
              <a:spcAft>
                <a:spcPts val="0"/>
              </a:spcAft>
            </a:pPr>
            <a:r>
              <a:rPr sz="1196" b="0">
                <a:solidFill>
                  <a:srgbClr val="333333"/>
                </a:solidFill>
              </a:rPr>
              <a:t> </a:t>
            </a:r>
            <a:r>
              <a:rPr sz="1196" b="1">
                <a:solidFill>
                  <a:srgbClr val="004D7A"/>
                </a:solidFill>
              </a:rPr>
              <a:t>Resilience</a:t>
            </a:r>
            <a:r>
              <a:rPr sz="1196" b="0">
                <a:solidFill>
                  <a:srgbClr val="333333"/>
                </a:solidFill>
              </a:rPr>
              <a:t> is fuelled by shared values and beliefs </a:t>
            </a:r>
          </a:p>
        </p:txBody>
      </p:sp>
      <p:sp>
        <p:nvSpPr>
          <p:cNvPr id="8" name="TextBox 7"/>
          <p:cNvSpPr txBox="1"/>
          <p:nvPr/>
        </p:nvSpPr>
        <p:spPr>
          <a:xfrm>
            <a:off x="1523961" y="2800350"/>
            <a:ext cx="5238619" cy="190499"/>
          </a:xfrm>
          <a:prstGeom prst="rect">
            <a:avLst/>
          </a:prstGeom>
          <a:noFill/>
        </p:spPr>
        <p:txBody>
          <a:bodyPr wrap="none" lIns="73152" tIns="54864" rIns="73152" bIns="54864" anchor="ctr">
            <a:spAutoFit/>
          </a:bodyPr>
          <a:lstStyle/>
          <a:p>
            <a:pPr algn="l">
              <a:spcBef>
                <a:spcPts val="325"/>
              </a:spcBef>
              <a:spcAft>
                <a:spcPts val="0"/>
              </a:spcAft>
            </a:pPr>
            <a:r>
              <a:rPr sz="956" b="0">
                <a:solidFill>
                  <a:srgbClr val="666666"/>
                </a:solidFill>
              </a:rPr>
              <a:t>(Gencer et al., 2021)</a:t>
            </a:r>
          </a:p>
        </p:txBody>
      </p:sp>
      <p:sp>
        <p:nvSpPr>
          <p:cNvPr id="9" name="Rounded Rectangle 8"/>
          <p:cNvSpPr/>
          <p:nvPr/>
        </p:nvSpPr>
        <p:spPr>
          <a:xfrm>
            <a:off x="666733" y="3409950"/>
            <a:ext cx="6286342" cy="885825"/>
          </a:xfrm>
          <a:prstGeom prst="roundRect">
            <a:avLst>
              <a:gd name="adj" fmla="val 1720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ounded Rectangle 9"/>
          <p:cNvSpPr/>
          <p:nvPr/>
        </p:nvSpPr>
        <p:spPr>
          <a:xfrm>
            <a:off x="857228" y="3600450"/>
            <a:ext cx="476238" cy="476249"/>
          </a:xfrm>
          <a:prstGeom prst="roundRect">
            <a:avLst>
              <a:gd name="adj" fmla="val 50000"/>
            </a:avLst>
          </a:prstGeom>
          <a:solidFill>
            <a:srgbClr val="4DB6AC">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1" name="Picture 10" descr="image.png"/>
          <p:cNvPicPr>
            <a:picLocks noChangeAspect="1"/>
          </p:cNvPicPr>
          <p:nvPr/>
        </p:nvPicPr>
        <p:blipFill>
          <a:blip r:embed="rId4">
            <a:alphaModFix/>
          </a:blip>
          <a:stretch>
            <a:fillRect/>
          </a:stretch>
        </p:blipFill>
        <p:spPr>
          <a:xfrm>
            <a:off x="962000" y="3735042"/>
            <a:ext cx="266693" cy="226115"/>
          </a:xfrm>
          <a:prstGeom prst="rect">
            <a:avLst/>
          </a:prstGeom>
        </p:spPr>
      </p:pic>
      <p:sp>
        <p:nvSpPr>
          <p:cNvPr id="12" name="TextBox 11"/>
          <p:cNvSpPr txBox="1"/>
          <p:nvPr/>
        </p:nvSpPr>
        <p:spPr>
          <a:xfrm>
            <a:off x="1523961" y="3600450"/>
            <a:ext cx="5238619" cy="266699"/>
          </a:xfrm>
          <a:prstGeom prst="rect">
            <a:avLst/>
          </a:prstGeom>
          <a:noFill/>
        </p:spPr>
        <p:txBody>
          <a:bodyPr wrap="none" lIns="73152" tIns="54864" rIns="73152" bIns="54864" anchor="ctr">
            <a:spAutoFit/>
          </a:bodyPr>
          <a:lstStyle/>
          <a:p>
            <a:pPr algn="l">
              <a:lnSpc>
                <a:spcPts val="1820"/>
              </a:lnSpc>
              <a:spcBef>
                <a:spcPts val="0"/>
              </a:spcBef>
              <a:spcAft>
                <a:spcPts val="0"/>
              </a:spcAft>
            </a:pPr>
            <a:r>
              <a:rPr sz="1196" b="0">
                <a:solidFill>
                  <a:srgbClr val="333333"/>
                </a:solidFill>
              </a:rPr>
              <a:t> </a:t>
            </a:r>
            <a:r>
              <a:rPr sz="1196" b="1">
                <a:solidFill>
                  <a:srgbClr val="004D7A"/>
                </a:solidFill>
              </a:rPr>
              <a:t>Favourable culture</a:t>
            </a:r>
            <a:r>
              <a:rPr sz="1196" b="0">
                <a:solidFill>
                  <a:srgbClr val="333333"/>
                </a:solidFill>
              </a:rPr>
              <a:t> = reduced stress </a:t>
            </a:r>
          </a:p>
        </p:txBody>
      </p:sp>
      <p:sp>
        <p:nvSpPr>
          <p:cNvPr id="13" name="TextBox 12"/>
          <p:cNvSpPr txBox="1"/>
          <p:nvPr/>
        </p:nvSpPr>
        <p:spPr>
          <a:xfrm>
            <a:off x="1523961" y="3924299"/>
            <a:ext cx="5238619" cy="190499"/>
          </a:xfrm>
          <a:prstGeom prst="rect">
            <a:avLst/>
          </a:prstGeom>
          <a:noFill/>
        </p:spPr>
        <p:txBody>
          <a:bodyPr wrap="none" lIns="73152" tIns="54864" rIns="73152" bIns="54864" anchor="ctr">
            <a:spAutoFit/>
          </a:bodyPr>
          <a:lstStyle/>
          <a:p>
            <a:pPr algn="l">
              <a:spcBef>
                <a:spcPts val="325"/>
              </a:spcBef>
              <a:spcAft>
                <a:spcPts val="0"/>
              </a:spcAft>
            </a:pPr>
            <a:r>
              <a:rPr sz="956" b="0">
                <a:solidFill>
                  <a:srgbClr val="666666"/>
                </a:solidFill>
              </a:rPr>
              <a:t>(Kim and Jung, 2022)</a:t>
            </a:r>
          </a:p>
        </p:txBody>
      </p:sp>
      <p:sp>
        <p:nvSpPr>
          <p:cNvPr id="14" name="Rounded Rectangle 13"/>
          <p:cNvSpPr/>
          <p:nvPr/>
        </p:nvSpPr>
        <p:spPr>
          <a:xfrm>
            <a:off x="666733" y="4533900"/>
            <a:ext cx="6286342" cy="885825"/>
          </a:xfrm>
          <a:prstGeom prst="roundRect">
            <a:avLst>
              <a:gd name="adj" fmla="val 1720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ounded Rectangle 14"/>
          <p:cNvSpPr/>
          <p:nvPr/>
        </p:nvSpPr>
        <p:spPr>
          <a:xfrm>
            <a:off x="857228" y="4724399"/>
            <a:ext cx="476238" cy="476249"/>
          </a:xfrm>
          <a:prstGeom prst="roundRect">
            <a:avLst>
              <a:gd name="adj" fmla="val 50000"/>
            </a:avLst>
          </a:prstGeom>
          <a:solidFill>
            <a:srgbClr val="4DB6AC">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6" name="Picture 15" descr="image.png"/>
          <p:cNvPicPr>
            <a:picLocks noChangeAspect="1"/>
          </p:cNvPicPr>
          <p:nvPr/>
        </p:nvPicPr>
        <p:blipFill>
          <a:blip r:embed="rId5">
            <a:alphaModFix/>
          </a:blip>
          <a:stretch>
            <a:fillRect/>
          </a:stretch>
        </p:blipFill>
        <p:spPr>
          <a:xfrm>
            <a:off x="962000" y="4866239"/>
            <a:ext cx="266693" cy="211620"/>
          </a:xfrm>
          <a:prstGeom prst="rect">
            <a:avLst/>
          </a:prstGeom>
        </p:spPr>
      </p:pic>
      <p:sp>
        <p:nvSpPr>
          <p:cNvPr id="17" name="TextBox 16"/>
          <p:cNvSpPr txBox="1"/>
          <p:nvPr/>
        </p:nvSpPr>
        <p:spPr>
          <a:xfrm>
            <a:off x="1523961" y="4724399"/>
            <a:ext cx="5238619" cy="266699"/>
          </a:xfrm>
          <a:prstGeom prst="rect">
            <a:avLst/>
          </a:prstGeom>
          <a:noFill/>
        </p:spPr>
        <p:txBody>
          <a:bodyPr wrap="none" lIns="73152" tIns="54864" rIns="73152" bIns="54864" anchor="ctr">
            <a:spAutoFit/>
          </a:bodyPr>
          <a:lstStyle/>
          <a:p>
            <a:pPr algn="l">
              <a:lnSpc>
                <a:spcPts val="1820"/>
              </a:lnSpc>
              <a:spcBef>
                <a:spcPts val="0"/>
              </a:spcBef>
              <a:spcAft>
                <a:spcPts val="0"/>
              </a:spcAft>
            </a:pPr>
            <a:r>
              <a:rPr sz="1196" b="0">
                <a:solidFill>
                  <a:srgbClr val="333333"/>
                </a:solidFill>
              </a:rPr>
              <a:t> A sense of </a:t>
            </a:r>
            <a:r>
              <a:rPr sz="1196" b="1">
                <a:solidFill>
                  <a:srgbClr val="004D7A"/>
                </a:solidFill>
              </a:rPr>
              <a:t>identity and belonging</a:t>
            </a:r>
            <a:r>
              <a:rPr sz="1196" b="0">
                <a:solidFill>
                  <a:srgbClr val="333333"/>
                </a:solidFill>
              </a:rPr>
              <a:t> enhances wellbeing </a:t>
            </a:r>
          </a:p>
        </p:txBody>
      </p:sp>
      <p:sp>
        <p:nvSpPr>
          <p:cNvPr id="18" name="TextBox 17"/>
          <p:cNvSpPr txBox="1"/>
          <p:nvPr/>
        </p:nvSpPr>
        <p:spPr>
          <a:xfrm>
            <a:off x="1523961" y="5048250"/>
            <a:ext cx="5238619" cy="190499"/>
          </a:xfrm>
          <a:prstGeom prst="rect">
            <a:avLst/>
          </a:prstGeom>
          <a:noFill/>
        </p:spPr>
        <p:txBody>
          <a:bodyPr wrap="none" lIns="73152" tIns="54864" rIns="73152" bIns="54864" anchor="ctr">
            <a:spAutoFit/>
          </a:bodyPr>
          <a:lstStyle/>
          <a:p>
            <a:pPr algn="l">
              <a:spcBef>
                <a:spcPts val="325"/>
              </a:spcBef>
              <a:spcAft>
                <a:spcPts val="0"/>
              </a:spcAft>
            </a:pPr>
            <a:r>
              <a:rPr sz="956" b="0">
                <a:solidFill>
                  <a:srgbClr val="666666"/>
                </a:solidFill>
              </a:rPr>
              <a:t>(Ponting, 2020)</a:t>
            </a:r>
          </a:p>
        </p:txBody>
      </p:sp>
      <p:sp>
        <p:nvSpPr>
          <p:cNvPr id="19" name="Rectangle 18"/>
          <p:cNvSpPr/>
          <p:nvPr/>
        </p:nvSpPr>
        <p:spPr>
          <a:xfrm>
            <a:off x="7334066" y="2333624"/>
            <a:ext cx="4190895" cy="3047999"/>
          </a:xfrm>
          <a:prstGeom prst="rect">
            <a:avLst/>
          </a:prstGeom>
          <a:blipFill>
            <a:blip r:embed="rId6"/>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5F9FA"/>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857250"/>
          </a:xfrm>
          <a:prstGeom prst="rect">
            <a:avLst/>
          </a:prstGeom>
          <a:solidFill>
            <a:srgbClr val="004D7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66733" y="190499"/>
            <a:ext cx="10858228" cy="476249"/>
          </a:xfrm>
          <a:prstGeom prst="rect">
            <a:avLst/>
          </a:prstGeom>
          <a:noFill/>
        </p:spPr>
        <p:txBody>
          <a:bodyPr wrap="none" lIns="73152" tIns="54864" rIns="73152" bIns="54864" anchor="ctr">
            <a:spAutoFit/>
          </a:bodyPr>
          <a:lstStyle/>
          <a:p>
            <a:pPr algn="l">
              <a:spcBef>
                <a:spcPts val="0"/>
              </a:spcBef>
              <a:spcAft>
                <a:spcPts val="0"/>
              </a:spcAft>
            </a:pPr>
            <a:r>
              <a:rPr sz="2392" b="1">
                <a:solidFill>
                  <a:srgbClr val="FFFFFF"/>
                </a:solidFill>
              </a:rPr>
              <a:t>Literature Insights II HR Practices and Wellbeing</a:t>
            </a:r>
          </a:p>
        </p:txBody>
      </p:sp>
      <p:sp>
        <p:nvSpPr>
          <p:cNvPr id="4" name="Rounded Rectangle 3"/>
          <p:cNvSpPr/>
          <p:nvPr/>
        </p:nvSpPr>
        <p:spPr>
          <a:xfrm>
            <a:off x="666733" y="2286000"/>
            <a:ext cx="6286342" cy="885825"/>
          </a:xfrm>
          <a:prstGeom prst="roundRect">
            <a:avLst>
              <a:gd name="adj" fmla="val 1720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857228" y="2476499"/>
            <a:ext cx="476238" cy="476249"/>
          </a:xfrm>
          <a:prstGeom prst="roundRect">
            <a:avLst>
              <a:gd name="adj" fmla="val 50000"/>
            </a:avLst>
          </a:prstGeom>
          <a:solidFill>
            <a:srgbClr val="4DB6AC">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6" name="Picture 5" descr="image.png"/>
          <p:cNvPicPr>
            <a:picLocks noChangeAspect="1"/>
          </p:cNvPicPr>
          <p:nvPr/>
        </p:nvPicPr>
        <p:blipFill>
          <a:blip r:embed="rId3">
            <a:alphaModFix/>
          </a:blip>
          <a:stretch>
            <a:fillRect/>
          </a:stretch>
        </p:blipFill>
        <p:spPr>
          <a:xfrm>
            <a:off x="962000" y="2619789"/>
            <a:ext cx="266693" cy="208721"/>
          </a:xfrm>
          <a:prstGeom prst="rect">
            <a:avLst/>
          </a:prstGeom>
        </p:spPr>
      </p:pic>
      <p:sp>
        <p:nvSpPr>
          <p:cNvPr id="7" name="TextBox 6"/>
          <p:cNvSpPr txBox="1"/>
          <p:nvPr/>
        </p:nvSpPr>
        <p:spPr>
          <a:xfrm>
            <a:off x="1523961" y="2495550"/>
            <a:ext cx="1876378" cy="238124"/>
          </a:xfrm>
          <a:prstGeom prst="rect">
            <a:avLst/>
          </a:prstGeom>
          <a:noFill/>
        </p:spPr>
        <p:txBody>
          <a:bodyPr wrap="none" lIns="73152" tIns="54864" rIns="73152" bIns="54864" anchor="ctr">
            <a:spAutoFit/>
          </a:bodyPr>
          <a:lstStyle/>
          <a:p>
            <a:pPr algn="l">
              <a:lnSpc>
                <a:spcPts val="1820"/>
              </a:lnSpc>
              <a:spcBef>
                <a:spcPts val="0"/>
              </a:spcBef>
              <a:spcAft>
                <a:spcPts val="0"/>
              </a:spcAft>
            </a:pPr>
            <a:r>
              <a:rPr sz="1196" b="1">
                <a:solidFill>
                  <a:srgbClr val="004D7A"/>
                </a:solidFill>
              </a:rPr>
              <a:t>HR implements culture</a:t>
            </a:r>
          </a:p>
        </p:txBody>
      </p:sp>
      <p:sp>
        <p:nvSpPr>
          <p:cNvPr id="8" name="TextBox 7"/>
          <p:cNvSpPr txBox="1"/>
          <p:nvPr/>
        </p:nvSpPr>
        <p:spPr>
          <a:xfrm>
            <a:off x="1523961" y="2800350"/>
            <a:ext cx="5238619" cy="190499"/>
          </a:xfrm>
          <a:prstGeom prst="rect">
            <a:avLst/>
          </a:prstGeom>
          <a:noFill/>
        </p:spPr>
        <p:txBody>
          <a:bodyPr wrap="none" lIns="73152" tIns="54864" rIns="73152" bIns="54864" anchor="ctr">
            <a:spAutoFit/>
          </a:bodyPr>
          <a:lstStyle/>
          <a:p>
            <a:pPr algn="l">
              <a:spcBef>
                <a:spcPts val="325"/>
              </a:spcBef>
              <a:spcAft>
                <a:spcPts val="0"/>
              </a:spcAft>
            </a:pPr>
            <a:r>
              <a:rPr sz="956" b="0">
                <a:solidFill>
                  <a:srgbClr val="666666"/>
                </a:solidFill>
              </a:rPr>
              <a:t>(Georgescu et al., 2024)</a:t>
            </a:r>
          </a:p>
        </p:txBody>
      </p:sp>
      <p:sp>
        <p:nvSpPr>
          <p:cNvPr id="9" name="Rounded Rectangle 8"/>
          <p:cNvSpPr/>
          <p:nvPr/>
        </p:nvSpPr>
        <p:spPr>
          <a:xfrm>
            <a:off x="666733" y="3409950"/>
            <a:ext cx="6286342" cy="885825"/>
          </a:xfrm>
          <a:prstGeom prst="roundRect">
            <a:avLst>
              <a:gd name="adj" fmla="val 1720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ounded Rectangle 9"/>
          <p:cNvSpPr/>
          <p:nvPr/>
        </p:nvSpPr>
        <p:spPr>
          <a:xfrm>
            <a:off x="857228" y="3600450"/>
            <a:ext cx="476238" cy="476249"/>
          </a:xfrm>
          <a:prstGeom prst="roundRect">
            <a:avLst>
              <a:gd name="adj" fmla="val 50000"/>
            </a:avLst>
          </a:prstGeom>
          <a:solidFill>
            <a:srgbClr val="4DB6AC">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1" name="Picture 10" descr="image.png"/>
          <p:cNvPicPr>
            <a:picLocks noChangeAspect="1"/>
          </p:cNvPicPr>
          <p:nvPr/>
        </p:nvPicPr>
        <p:blipFill>
          <a:blip r:embed="rId4">
            <a:alphaModFix/>
          </a:blip>
          <a:stretch>
            <a:fillRect/>
          </a:stretch>
        </p:blipFill>
        <p:spPr>
          <a:xfrm>
            <a:off x="962000" y="3743739"/>
            <a:ext cx="266693" cy="208721"/>
          </a:xfrm>
          <a:prstGeom prst="rect">
            <a:avLst/>
          </a:prstGeom>
        </p:spPr>
      </p:pic>
      <p:sp>
        <p:nvSpPr>
          <p:cNvPr id="12" name="TextBox 11"/>
          <p:cNvSpPr txBox="1"/>
          <p:nvPr/>
        </p:nvSpPr>
        <p:spPr>
          <a:xfrm>
            <a:off x="1523961" y="3600450"/>
            <a:ext cx="5238619" cy="266699"/>
          </a:xfrm>
          <a:prstGeom prst="rect">
            <a:avLst/>
          </a:prstGeom>
          <a:noFill/>
        </p:spPr>
        <p:txBody>
          <a:bodyPr wrap="none" lIns="73152" tIns="54864" rIns="73152" bIns="54864" anchor="ctr">
            <a:spAutoFit/>
          </a:bodyPr>
          <a:lstStyle/>
          <a:p>
            <a:pPr algn="l">
              <a:lnSpc>
                <a:spcPts val="1820"/>
              </a:lnSpc>
              <a:spcBef>
                <a:spcPts val="0"/>
              </a:spcBef>
              <a:spcAft>
                <a:spcPts val="0"/>
              </a:spcAft>
            </a:pPr>
            <a:r>
              <a:rPr sz="1196" b="0">
                <a:solidFill>
                  <a:srgbClr val="333333"/>
                </a:solidFill>
              </a:rPr>
              <a:t> </a:t>
            </a:r>
            <a:r>
              <a:rPr sz="1196" b="1">
                <a:solidFill>
                  <a:srgbClr val="004D7A"/>
                </a:solidFill>
              </a:rPr>
              <a:t>Leadership and training</a:t>
            </a:r>
            <a:r>
              <a:rPr sz="1196" b="0">
                <a:solidFill>
                  <a:srgbClr val="333333"/>
                </a:solidFill>
              </a:rPr>
              <a:t> play an important role in resilience </a:t>
            </a:r>
          </a:p>
        </p:txBody>
      </p:sp>
      <p:sp>
        <p:nvSpPr>
          <p:cNvPr id="13" name="TextBox 12"/>
          <p:cNvSpPr txBox="1"/>
          <p:nvPr/>
        </p:nvSpPr>
        <p:spPr>
          <a:xfrm>
            <a:off x="1523961" y="3924299"/>
            <a:ext cx="5238619" cy="190499"/>
          </a:xfrm>
          <a:prstGeom prst="rect">
            <a:avLst/>
          </a:prstGeom>
          <a:noFill/>
        </p:spPr>
        <p:txBody>
          <a:bodyPr wrap="none" lIns="73152" tIns="54864" rIns="73152" bIns="54864" anchor="ctr">
            <a:spAutoFit/>
          </a:bodyPr>
          <a:lstStyle/>
          <a:p>
            <a:pPr algn="l">
              <a:spcBef>
                <a:spcPts val="325"/>
              </a:spcBef>
              <a:spcAft>
                <a:spcPts val="0"/>
              </a:spcAft>
            </a:pPr>
            <a:r>
              <a:rPr sz="956" b="0">
                <a:solidFill>
                  <a:srgbClr val="666666"/>
                </a:solidFill>
              </a:rPr>
              <a:t>(Saito, Brozović and Baum, 2025)</a:t>
            </a:r>
          </a:p>
        </p:txBody>
      </p:sp>
      <p:sp>
        <p:nvSpPr>
          <p:cNvPr id="14" name="Rounded Rectangle 13"/>
          <p:cNvSpPr/>
          <p:nvPr/>
        </p:nvSpPr>
        <p:spPr>
          <a:xfrm>
            <a:off x="666733" y="4533900"/>
            <a:ext cx="6286342" cy="885825"/>
          </a:xfrm>
          <a:prstGeom prst="roundRect">
            <a:avLst>
              <a:gd name="adj" fmla="val 1720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ounded Rectangle 14"/>
          <p:cNvSpPr/>
          <p:nvPr/>
        </p:nvSpPr>
        <p:spPr>
          <a:xfrm>
            <a:off x="857228" y="4724399"/>
            <a:ext cx="476238" cy="476249"/>
          </a:xfrm>
          <a:prstGeom prst="roundRect">
            <a:avLst>
              <a:gd name="adj" fmla="val 50000"/>
            </a:avLst>
          </a:prstGeom>
          <a:solidFill>
            <a:srgbClr val="4DB6AC">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6" name="Picture 15" descr="image.png"/>
          <p:cNvPicPr>
            <a:picLocks noChangeAspect="1"/>
          </p:cNvPicPr>
          <p:nvPr/>
        </p:nvPicPr>
        <p:blipFill>
          <a:blip r:embed="rId5">
            <a:alphaModFix/>
          </a:blip>
          <a:stretch>
            <a:fillRect/>
          </a:stretch>
        </p:blipFill>
        <p:spPr>
          <a:xfrm>
            <a:off x="962000" y="4858992"/>
            <a:ext cx="266693" cy="226115"/>
          </a:xfrm>
          <a:prstGeom prst="rect">
            <a:avLst/>
          </a:prstGeom>
        </p:spPr>
      </p:pic>
      <p:sp>
        <p:nvSpPr>
          <p:cNvPr id="17" name="TextBox 16"/>
          <p:cNvSpPr txBox="1"/>
          <p:nvPr/>
        </p:nvSpPr>
        <p:spPr>
          <a:xfrm>
            <a:off x="1523961" y="4724399"/>
            <a:ext cx="5238619" cy="266699"/>
          </a:xfrm>
          <a:prstGeom prst="rect">
            <a:avLst/>
          </a:prstGeom>
          <a:noFill/>
        </p:spPr>
        <p:txBody>
          <a:bodyPr wrap="none" lIns="73152" tIns="54864" rIns="73152" bIns="54864" anchor="ctr">
            <a:spAutoFit/>
          </a:bodyPr>
          <a:lstStyle/>
          <a:p>
            <a:pPr algn="l">
              <a:lnSpc>
                <a:spcPts val="1820"/>
              </a:lnSpc>
              <a:spcBef>
                <a:spcPts val="0"/>
              </a:spcBef>
              <a:spcAft>
                <a:spcPts val="0"/>
              </a:spcAft>
            </a:pPr>
            <a:r>
              <a:rPr sz="1196" b="0">
                <a:solidFill>
                  <a:srgbClr val="333333"/>
                </a:solidFill>
              </a:rPr>
              <a:t> </a:t>
            </a:r>
            <a:r>
              <a:rPr sz="1196" b="1">
                <a:solidFill>
                  <a:srgbClr val="004D7A"/>
                </a:solidFill>
              </a:rPr>
              <a:t>Ethical leadership</a:t>
            </a:r>
            <a:r>
              <a:rPr sz="1196" b="0">
                <a:solidFill>
                  <a:srgbClr val="333333"/>
                </a:solidFill>
              </a:rPr>
              <a:t> will minimise burnout </a:t>
            </a:r>
          </a:p>
        </p:txBody>
      </p:sp>
      <p:sp>
        <p:nvSpPr>
          <p:cNvPr id="18" name="TextBox 17"/>
          <p:cNvSpPr txBox="1"/>
          <p:nvPr/>
        </p:nvSpPr>
        <p:spPr>
          <a:xfrm>
            <a:off x="1523961" y="5048250"/>
            <a:ext cx="5238619" cy="190499"/>
          </a:xfrm>
          <a:prstGeom prst="rect">
            <a:avLst/>
          </a:prstGeom>
          <a:noFill/>
        </p:spPr>
        <p:txBody>
          <a:bodyPr wrap="none" lIns="73152" tIns="54864" rIns="73152" bIns="54864" anchor="ctr">
            <a:spAutoFit/>
          </a:bodyPr>
          <a:lstStyle/>
          <a:p>
            <a:pPr algn="l">
              <a:spcBef>
                <a:spcPts val="325"/>
              </a:spcBef>
              <a:spcAft>
                <a:spcPts val="0"/>
              </a:spcAft>
            </a:pPr>
            <a:r>
              <a:rPr sz="956" b="0">
                <a:solidFill>
                  <a:srgbClr val="666666"/>
                </a:solidFill>
              </a:rPr>
              <a:t>(Paralta, Simoes, and Duarte, 2023)</a:t>
            </a:r>
          </a:p>
        </p:txBody>
      </p:sp>
      <p:sp>
        <p:nvSpPr>
          <p:cNvPr id="19" name="Rectangle 18"/>
          <p:cNvSpPr/>
          <p:nvPr/>
        </p:nvSpPr>
        <p:spPr>
          <a:xfrm>
            <a:off x="7334066" y="2333624"/>
            <a:ext cx="4190895" cy="3047999"/>
          </a:xfrm>
          <a:prstGeom prst="rect">
            <a:avLst/>
          </a:prstGeom>
          <a:blipFill>
            <a:blip r:embed="rId6"/>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5F9FA"/>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857250"/>
          </a:xfrm>
          <a:prstGeom prst="rect">
            <a:avLst/>
          </a:prstGeom>
          <a:solidFill>
            <a:srgbClr val="004D7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66733" y="190499"/>
            <a:ext cx="10858228" cy="476249"/>
          </a:xfrm>
          <a:prstGeom prst="rect">
            <a:avLst/>
          </a:prstGeom>
          <a:noFill/>
        </p:spPr>
        <p:txBody>
          <a:bodyPr wrap="none" lIns="73152" tIns="54864" rIns="73152" bIns="54864" anchor="ctr">
            <a:spAutoFit/>
          </a:bodyPr>
          <a:lstStyle/>
          <a:p>
            <a:pPr algn="l">
              <a:spcBef>
                <a:spcPts val="0"/>
              </a:spcBef>
              <a:spcAft>
                <a:spcPts val="0"/>
              </a:spcAft>
            </a:pPr>
            <a:r>
              <a:rPr sz="2392" b="1">
                <a:solidFill>
                  <a:srgbClr val="FFFFFF"/>
                </a:solidFill>
              </a:rPr>
              <a:t>Methodology and PESTEL Overview</a:t>
            </a:r>
          </a:p>
        </p:txBody>
      </p:sp>
      <p:sp>
        <p:nvSpPr>
          <p:cNvPr id="4" name="Rounded Rectangle 3"/>
          <p:cNvSpPr/>
          <p:nvPr/>
        </p:nvSpPr>
        <p:spPr>
          <a:xfrm>
            <a:off x="666733" y="1771650"/>
            <a:ext cx="6286342" cy="885825"/>
          </a:xfrm>
          <a:prstGeom prst="roundRect">
            <a:avLst>
              <a:gd name="adj" fmla="val 1720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857228" y="1962149"/>
            <a:ext cx="476238" cy="476249"/>
          </a:xfrm>
          <a:prstGeom prst="roundRect">
            <a:avLst>
              <a:gd name="adj" fmla="val 50000"/>
            </a:avLst>
          </a:prstGeom>
          <a:solidFill>
            <a:srgbClr val="4DB6AC">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6" name="Picture 5" descr="image.png"/>
          <p:cNvPicPr>
            <a:picLocks noChangeAspect="1"/>
          </p:cNvPicPr>
          <p:nvPr/>
        </p:nvPicPr>
        <p:blipFill>
          <a:blip r:embed="rId3">
            <a:alphaModFix/>
          </a:blip>
          <a:stretch>
            <a:fillRect/>
          </a:stretch>
        </p:blipFill>
        <p:spPr>
          <a:xfrm>
            <a:off x="962000" y="2098813"/>
            <a:ext cx="266693" cy="202923"/>
          </a:xfrm>
          <a:prstGeom prst="rect">
            <a:avLst/>
          </a:prstGeom>
        </p:spPr>
      </p:pic>
      <p:sp>
        <p:nvSpPr>
          <p:cNvPr id="7" name="TextBox 6"/>
          <p:cNvSpPr txBox="1"/>
          <p:nvPr/>
        </p:nvSpPr>
        <p:spPr>
          <a:xfrm>
            <a:off x="1523961" y="1962149"/>
            <a:ext cx="5238619" cy="266699"/>
          </a:xfrm>
          <a:prstGeom prst="rect">
            <a:avLst/>
          </a:prstGeom>
          <a:noFill/>
        </p:spPr>
        <p:txBody>
          <a:bodyPr wrap="none" lIns="73152" tIns="54864" rIns="73152" bIns="54864" anchor="ctr">
            <a:spAutoFit/>
          </a:bodyPr>
          <a:lstStyle/>
          <a:p>
            <a:pPr algn="l">
              <a:lnSpc>
                <a:spcPts val="1820"/>
              </a:lnSpc>
              <a:spcBef>
                <a:spcPts val="0"/>
              </a:spcBef>
              <a:spcAft>
                <a:spcPts val="0"/>
              </a:spcAft>
            </a:pPr>
            <a:r>
              <a:rPr sz="1196" b="0">
                <a:solidFill>
                  <a:srgbClr val="333333"/>
                </a:solidFill>
              </a:rPr>
              <a:t> </a:t>
            </a:r>
            <a:r>
              <a:rPr sz="1196" b="1">
                <a:solidFill>
                  <a:srgbClr val="004D7A"/>
                </a:solidFill>
              </a:rPr>
              <a:t>Qualitative research</a:t>
            </a:r>
            <a:r>
              <a:rPr sz="1196" b="0">
                <a:solidFill>
                  <a:srgbClr val="333333"/>
                </a:solidFill>
              </a:rPr>
              <a:t> Secondary </a:t>
            </a:r>
          </a:p>
        </p:txBody>
      </p:sp>
      <p:sp>
        <p:nvSpPr>
          <p:cNvPr id="8" name="TextBox 7"/>
          <p:cNvSpPr txBox="1"/>
          <p:nvPr/>
        </p:nvSpPr>
        <p:spPr>
          <a:xfrm>
            <a:off x="1523961" y="2276474"/>
            <a:ext cx="5238619" cy="190499"/>
          </a:xfrm>
          <a:prstGeom prst="rect">
            <a:avLst/>
          </a:prstGeom>
          <a:noFill/>
        </p:spPr>
        <p:txBody>
          <a:bodyPr wrap="none" lIns="73152" tIns="54864" rIns="73152" bIns="54864" anchor="ctr">
            <a:spAutoFit/>
          </a:bodyPr>
          <a:lstStyle/>
          <a:p>
            <a:pPr algn="l">
              <a:spcBef>
                <a:spcPts val="325"/>
              </a:spcBef>
              <a:spcAft>
                <a:spcPts val="0"/>
              </a:spcAft>
            </a:pPr>
            <a:r>
              <a:rPr sz="956" b="0">
                <a:solidFill>
                  <a:srgbClr val="666666"/>
                </a:solidFill>
              </a:rPr>
              <a:t>(Cheong et al., 2023)</a:t>
            </a:r>
          </a:p>
        </p:txBody>
      </p:sp>
      <p:sp>
        <p:nvSpPr>
          <p:cNvPr id="9" name="Rounded Rectangle 8"/>
          <p:cNvSpPr/>
          <p:nvPr/>
        </p:nvSpPr>
        <p:spPr>
          <a:xfrm>
            <a:off x="666733" y="2895600"/>
            <a:ext cx="6286342" cy="857250"/>
          </a:xfrm>
          <a:prstGeom prst="roundRect">
            <a:avLst>
              <a:gd name="adj" fmla="val 17777"/>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ounded Rectangle 9"/>
          <p:cNvSpPr/>
          <p:nvPr/>
        </p:nvSpPr>
        <p:spPr>
          <a:xfrm>
            <a:off x="857228" y="3086100"/>
            <a:ext cx="476238" cy="476249"/>
          </a:xfrm>
          <a:prstGeom prst="roundRect">
            <a:avLst>
              <a:gd name="adj" fmla="val 50000"/>
            </a:avLst>
          </a:prstGeom>
          <a:solidFill>
            <a:srgbClr val="4DB6AC">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1" name="Picture 10" descr="image.png"/>
          <p:cNvPicPr>
            <a:picLocks noChangeAspect="1"/>
          </p:cNvPicPr>
          <p:nvPr/>
        </p:nvPicPr>
        <p:blipFill>
          <a:blip r:embed="rId4">
            <a:alphaModFix/>
          </a:blip>
          <a:stretch>
            <a:fillRect/>
          </a:stretch>
        </p:blipFill>
        <p:spPr>
          <a:xfrm>
            <a:off x="962000" y="3211167"/>
            <a:ext cx="266693" cy="226115"/>
          </a:xfrm>
          <a:prstGeom prst="rect">
            <a:avLst/>
          </a:prstGeom>
        </p:spPr>
      </p:pic>
      <p:sp>
        <p:nvSpPr>
          <p:cNvPr id="12" name="TextBox 11"/>
          <p:cNvSpPr txBox="1"/>
          <p:nvPr/>
        </p:nvSpPr>
        <p:spPr>
          <a:xfrm>
            <a:off x="1523961" y="3086100"/>
            <a:ext cx="5238619" cy="266699"/>
          </a:xfrm>
          <a:prstGeom prst="rect">
            <a:avLst/>
          </a:prstGeom>
          <a:noFill/>
        </p:spPr>
        <p:txBody>
          <a:bodyPr wrap="none" lIns="73152" tIns="54864" rIns="73152" bIns="54864" anchor="ctr">
            <a:spAutoFit/>
          </a:bodyPr>
          <a:lstStyle/>
          <a:p>
            <a:pPr algn="l">
              <a:lnSpc>
                <a:spcPts val="1820"/>
              </a:lnSpc>
              <a:spcBef>
                <a:spcPts val="0"/>
              </a:spcBef>
              <a:spcAft>
                <a:spcPts val="0"/>
              </a:spcAft>
            </a:pPr>
            <a:r>
              <a:rPr sz="1196" b="0">
                <a:solidFill>
                  <a:srgbClr val="333333"/>
                </a:solidFill>
              </a:rPr>
              <a:t> </a:t>
            </a:r>
            <a:r>
              <a:rPr sz="1196" b="1">
                <a:solidFill>
                  <a:srgbClr val="004D7A"/>
                </a:solidFill>
              </a:rPr>
              <a:t>Data:</a:t>
            </a:r>
            <a:r>
              <a:rPr sz="1196" b="0">
                <a:solidFill>
                  <a:srgbClr val="333333"/>
                </a:solidFill>
              </a:rPr>
              <a:t> 2020–2025 literature </a:t>
            </a:r>
          </a:p>
        </p:txBody>
      </p:sp>
      <p:sp>
        <p:nvSpPr>
          <p:cNvPr id="13" name="Rounded Rectangle 12"/>
          <p:cNvSpPr/>
          <p:nvPr/>
        </p:nvSpPr>
        <p:spPr>
          <a:xfrm>
            <a:off x="666733" y="3990974"/>
            <a:ext cx="6286342" cy="857250"/>
          </a:xfrm>
          <a:prstGeom prst="roundRect">
            <a:avLst>
              <a:gd name="adj" fmla="val 17777"/>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ounded Rectangle 13"/>
          <p:cNvSpPr/>
          <p:nvPr/>
        </p:nvSpPr>
        <p:spPr>
          <a:xfrm>
            <a:off x="857228" y="4181474"/>
            <a:ext cx="476238" cy="476249"/>
          </a:xfrm>
          <a:prstGeom prst="roundRect">
            <a:avLst>
              <a:gd name="adj" fmla="val 50000"/>
            </a:avLst>
          </a:prstGeom>
          <a:solidFill>
            <a:srgbClr val="4DB6AC">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5" name="Picture 14" descr="image.png"/>
          <p:cNvPicPr>
            <a:picLocks noChangeAspect="1"/>
          </p:cNvPicPr>
          <p:nvPr/>
        </p:nvPicPr>
        <p:blipFill>
          <a:blip r:embed="rId5">
            <a:alphaModFix/>
          </a:blip>
          <a:stretch>
            <a:fillRect/>
          </a:stretch>
        </p:blipFill>
        <p:spPr>
          <a:xfrm>
            <a:off x="962000" y="4315239"/>
            <a:ext cx="266693" cy="208721"/>
          </a:xfrm>
          <a:prstGeom prst="rect">
            <a:avLst/>
          </a:prstGeom>
        </p:spPr>
      </p:pic>
      <p:sp>
        <p:nvSpPr>
          <p:cNvPr id="16" name="TextBox 15"/>
          <p:cNvSpPr txBox="1"/>
          <p:nvPr/>
        </p:nvSpPr>
        <p:spPr>
          <a:xfrm>
            <a:off x="1523961" y="4181474"/>
            <a:ext cx="5238619" cy="266699"/>
          </a:xfrm>
          <a:prstGeom prst="rect">
            <a:avLst/>
          </a:prstGeom>
          <a:noFill/>
        </p:spPr>
        <p:txBody>
          <a:bodyPr wrap="none" lIns="73152" tIns="54864" rIns="73152" bIns="54864" anchor="ctr">
            <a:spAutoFit/>
          </a:bodyPr>
          <a:lstStyle/>
          <a:p>
            <a:pPr algn="l">
              <a:lnSpc>
                <a:spcPts val="1820"/>
              </a:lnSpc>
              <a:spcBef>
                <a:spcPts val="0"/>
              </a:spcBef>
              <a:spcAft>
                <a:spcPts val="0"/>
              </a:spcAft>
            </a:pPr>
            <a:r>
              <a:rPr sz="1196" b="0">
                <a:solidFill>
                  <a:srgbClr val="333333"/>
                </a:solidFill>
              </a:rPr>
              <a:t> </a:t>
            </a:r>
            <a:r>
              <a:rPr sz="1196" b="1">
                <a:solidFill>
                  <a:srgbClr val="004D7A"/>
                </a:solidFill>
              </a:rPr>
              <a:t>JD-R framework</a:t>
            </a:r>
            <a:r>
              <a:rPr sz="1196" b="0">
                <a:solidFill>
                  <a:srgbClr val="333333"/>
                </a:solidFill>
              </a:rPr>
              <a:t> + thematic analysis </a:t>
            </a:r>
          </a:p>
        </p:txBody>
      </p:sp>
      <p:sp>
        <p:nvSpPr>
          <p:cNvPr id="17" name="Rounded Rectangle 16"/>
          <p:cNvSpPr/>
          <p:nvPr/>
        </p:nvSpPr>
        <p:spPr>
          <a:xfrm>
            <a:off x="666733" y="5086350"/>
            <a:ext cx="6286342" cy="857250"/>
          </a:xfrm>
          <a:prstGeom prst="roundRect">
            <a:avLst>
              <a:gd name="adj" fmla="val 17777"/>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ounded Rectangle 17"/>
          <p:cNvSpPr/>
          <p:nvPr/>
        </p:nvSpPr>
        <p:spPr>
          <a:xfrm>
            <a:off x="857228" y="5276850"/>
            <a:ext cx="476238" cy="476249"/>
          </a:xfrm>
          <a:prstGeom prst="roundRect">
            <a:avLst>
              <a:gd name="adj" fmla="val 50000"/>
            </a:avLst>
          </a:prstGeom>
          <a:solidFill>
            <a:srgbClr val="4DB6AC">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9" name="Picture 18" descr="image.png"/>
          <p:cNvPicPr>
            <a:picLocks noChangeAspect="1"/>
          </p:cNvPicPr>
          <p:nvPr/>
        </p:nvPicPr>
        <p:blipFill>
          <a:blip r:embed="rId6">
            <a:alphaModFix/>
          </a:blip>
          <a:stretch>
            <a:fillRect/>
          </a:stretch>
        </p:blipFill>
        <p:spPr>
          <a:xfrm>
            <a:off x="962000" y="5401917"/>
            <a:ext cx="266693" cy="226115"/>
          </a:xfrm>
          <a:prstGeom prst="rect">
            <a:avLst/>
          </a:prstGeom>
        </p:spPr>
      </p:pic>
      <p:sp>
        <p:nvSpPr>
          <p:cNvPr id="20" name="TextBox 19"/>
          <p:cNvSpPr txBox="1"/>
          <p:nvPr/>
        </p:nvSpPr>
        <p:spPr>
          <a:xfrm>
            <a:off x="1523961" y="5276850"/>
            <a:ext cx="5238619" cy="266699"/>
          </a:xfrm>
          <a:prstGeom prst="rect">
            <a:avLst/>
          </a:prstGeom>
          <a:noFill/>
        </p:spPr>
        <p:txBody>
          <a:bodyPr wrap="none" lIns="73152" tIns="54864" rIns="73152" bIns="54864" anchor="ctr">
            <a:spAutoFit/>
          </a:bodyPr>
          <a:lstStyle/>
          <a:p>
            <a:pPr algn="l">
              <a:lnSpc>
                <a:spcPts val="1820"/>
              </a:lnSpc>
              <a:spcBef>
                <a:spcPts val="0"/>
              </a:spcBef>
              <a:spcAft>
                <a:spcPts val="0"/>
              </a:spcAft>
            </a:pPr>
            <a:r>
              <a:rPr sz="1196" b="0">
                <a:solidFill>
                  <a:srgbClr val="333333"/>
                </a:solidFill>
              </a:rPr>
              <a:t> </a:t>
            </a:r>
            <a:r>
              <a:rPr sz="1196" b="1">
                <a:solidFill>
                  <a:srgbClr val="004D7A"/>
                </a:solidFill>
              </a:rPr>
              <a:t>PESTEL:</a:t>
            </a:r>
            <a:r>
              <a:rPr sz="1196" b="0">
                <a:solidFill>
                  <a:srgbClr val="333333"/>
                </a:solidFill>
              </a:rPr>
              <a:t> Economical, Social, Political environment </a:t>
            </a:r>
          </a:p>
        </p:txBody>
      </p:sp>
      <p:sp>
        <p:nvSpPr>
          <p:cNvPr id="21" name="Rounded Rectangle 20"/>
          <p:cNvSpPr/>
          <p:nvPr/>
        </p:nvSpPr>
        <p:spPr>
          <a:xfrm>
            <a:off x="7334066" y="2333624"/>
            <a:ext cx="4190895" cy="3047999"/>
          </a:xfrm>
          <a:prstGeom prst="roundRect">
            <a:avLst>
              <a:gd name="adj" fmla="val 5000"/>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7524561" y="2876549"/>
            <a:ext cx="3809904" cy="266699"/>
          </a:xfrm>
          <a:prstGeom prst="rect">
            <a:avLst/>
          </a:prstGeom>
          <a:noFill/>
        </p:spPr>
        <p:txBody>
          <a:bodyPr wrap="none" lIns="73152" tIns="54864" rIns="73152" bIns="54864" anchor="ctr">
            <a:spAutoFit/>
          </a:bodyPr>
          <a:lstStyle/>
          <a:p>
            <a:pPr algn="ctr">
              <a:spcBef>
                <a:spcPts val="0"/>
              </a:spcBef>
              <a:spcAft>
                <a:spcPts val="1300"/>
              </a:spcAft>
            </a:pPr>
            <a:r>
              <a:rPr sz="1315" b="1">
                <a:solidFill>
                  <a:srgbClr val="004D7A"/>
                </a:solidFill>
              </a:rPr>
              <a:t>PESTEL Analysis Framework</a:t>
            </a:r>
          </a:p>
        </p:txBody>
      </p:sp>
      <p:sp>
        <p:nvSpPr>
          <p:cNvPr id="23" name="Rounded Rectangle 22"/>
          <p:cNvSpPr/>
          <p:nvPr/>
        </p:nvSpPr>
        <p:spPr>
          <a:xfrm>
            <a:off x="8076998" y="3333749"/>
            <a:ext cx="1152496" cy="409574"/>
          </a:xfrm>
          <a:prstGeom prst="roundRect">
            <a:avLst>
              <a:gd name="adj" fmla="val 27906"/>
            </a:avLst>
          </a:prstGeom>
          <a:solidFill>
            <a:srgbClr val="4DB6AC">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24" name="Picture 23" descr="image.png"/>
          <p:cNvPicPr>
            <a:picLocks noChangeAspect="1"/>
          </p:cNvPicPr>
          <p:nvPr/>
        </p:nvPicPr>
        <p:blipFill>
          <a:blip r:embed="rId7">
            <a:alphaModFix/>
          </a:blip>
          <a:stretch>
            <a:fillRect/>
          </a:stretch>
        </p:blipFill>
        <p:spPr>
          <a:xfrm>
            <a:off x="8219869" y="3448330"/>
            <a:ext cx="190495" cy="170889"/>
          </a:xfrm>
          <a:prstGeom prst="rect">
            <a:avLst/>
          </a:prstGeom>
        </p:spPr>
      </p:pic>
      <p:sp>
        <p:nvSpPr>
          <p:cNvPr id="25" name="TextBox 24"/>
          <p:cNvSpPr txBox="1"/>
          <p:nvPr/>
        </p:nvSpPr>
        <p:spPr>
          <a:xfrm>
            <a:off x="8486562" y="3429000"/>
            <a:ext cx="600059" cy="219074"/>
          </a:xfrm>
          <a:prstGeom prst="rect">
            <a:avLst/>
          </a:prstGeom>
          <a:noFill/>
        </p:spPr>
        <p:txBody>
          <a:bodyPr wrap="none" lIns="73152" tIns="54864" rIns="73152" bIns="54864" anchor="ctr">
            <a:spAutoFit/>
          </a:bodyPr>
          <a:lstStyle/>
          <a:p>
            <a:pPr algn="l">
              <a:spcBef>
                <a:spcPts val="0"/>
              </a:spcBef>
              <a:spcAft>
                <a:spcPts val="0"/>
              </a:spcAft>
            </a:pPr>
            <a:r>
              <a:rPr sz="1076" b="1">
                <a:solidFill>
                  <a:srgbClr val="004D7A"/>
                </a:solidFill>
              </a:rPr>
              <a:t>Political</a:t>
            </a:r>
          </a:p>
        </p:txBody>
      </p:sp>
      <p:sp>
        <p:nvSpPr>
          <p:cNvPr id="26" name="Rounded Rectangle 25"/>
          <p:cNvSpPr/>
          <p:nvPr/>
        </p:nvSpPr>
        <p:spPr>
          <a:xfrm>
            <a:off x="9372365" y="3333749"/>
            <a:ext cx="1400139" cy="409574"/>
          </a:xfrm>
          <a:prstGeom prst="roundRect">
            <a:avLst>
              <a:gd name="adj" fmla="val 27906"/>
            </a:avLst>
          </a:prstGeom>
          <a:solidFill>
            <a:srgbClr val="4DB6AC">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27" name="Picture 26" descr="image.png"/>
          <p:cNvPicPr>
            <a:picLocks noChangeAspect="1"/>
          </p:cNvPicPr>
          <p:nvPr/>
        </p:nvPicPr>
        <p:blipFill>
          <a:blip r:embed="rId8">
            <a:alphaModFix/>
          </a:blip>
          <a:stretch>
            <a:fillRect/>
          </a:stretch>
        </p:blipFill>
        <p:spPr>
          <a:xfrm>
            <a:off x="9515237" y="3480547"/>
            <a:ext cx="190495" cy="106455"/>
          </a:xfrm>
          <a:prstGeom prst="rect">
            <a:avLst/>
          </a:prstGeom>
        </p:spPr>
      </p:pic>
      <p:sp>
        <p:nvSpPr>
          <p:cNvPr id="28" name="TextBox 27"/>
          <p:cNvSpPr txBox="1"/>
          <p:nvPr/>
        </p:nvSpPr>
        <p:spPr>
          <a:xfrm>
            <a:off x="9781930" y="3429000"/>
            <a:ext cx="847703" cy="219074"/>
          </a:xfrm>
          <a:prstGeom prst="rect">
            <a:avLst/>
          </a:prstGeom>
          <a:noFill/>
        </p:spPr>
        <p:txBody>
          <a:bodyPr wrap="none" lIns="73152" tIns="54864" rIns="73152" bIns="54864" anchor="ctr">
            <a:spAutoFit/>
          </a:bodyPr>
          <a:lstStyle/>
          <a:p>
            <a:pPr algn="l">
              <a:spcBef>
                <a:spcPts val="0"/>
              </a:spcBef>
              <a:spcAft>
                <a:spcPts val="0"/>
              </a:spcAft>
            </a:pPr>
            <a:r>
              <a:rPr sz="1076" b="1">
                <a:solidFill>
                  <a:srgbClr val="004D7A"/>
                </a:solidFill>
              </a:rPr>
              <a:t>Economical</a:t>
            </a:r>
          </a:p>
        </p:txBody>
      </p:sp>
      <p:sp>
        <p:nvSpPr>
          <p:cNvPr id="29" name="Rounded Rectangle 28"/>
          <p:cNvSpPr/>
          <p:nvPr/>
        </p:nvSpPr>
        <p:spPr>
          <a:xfrm>
            <a:off x="8067473" y="3886200"/>
            <a:ext cx="1000099" cy="409574"/>
          </a:xfrm>
          <a:prstGeom prst="roundRect">
            <a:avLst>
              <a:gd name="adj" fmla="val 27906"/>
            </a:avLst>
          </a:prstGeom>
          <a:solidFill>
            <a:srgbClr val="4DB6AC">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0" name="Picture 29" descr="image.png"/>
          <p:cNvPicPr>
            <a:picLocks noChangeAspect="1"/>
          </p:cNvPicPr>
          <p:nvPr/>
        </p:nvPicPr>
        <p:blipFill>
          <a:blip r:embed="rId9">
            <a:alphaModFix/>
          </a:blip>
          <a:stretch>
            <a:fillRect/>
          </a:stretch>
        </p:blipFill>
        <p:spPr>
          <a:xfrm>
            <a:off x="8210344" y="4032997"/>
            <a:ext cx="190495" cy="106455"/>
          </a:xfrm>
          <a:prstGeom prst="rect">
            <a:avLst/>
          </a:prstGeom>
        </p:spPr>
      </p:pic>
      <p:sp>
        <p:nvSpPr>
          <p:cNvPr id="31" name="TextBox 30"/>
          <p:cNvSpPr txBox="1"/>
          <p:nvPr/>
        </p:nvSpPr>
        <p:spPr>
          <a:xfrm>
            <a:off x="8477038" y="3981449"/>
            <a:ext cx="447663" cy="219074"/>
          </a:xfrm>
          <a:prstGeom prst="rect">
            <a:avLst/>
          </a:prstGeom>
          <a:noFill/>
        </p:spPr>
        <p:txBody>
          <a:bodyPr wrap="none" lIns="73152" tIns="54864" rIns="73152" bIns="54864" anchor="ctr">
            <a:spAutoFit/>
          </a:bodyPr>
          <a:lstStyle/>
          <a:p>
            <a:pPr algn="l">
              <a:spcBef>
                <a:spcPts val="0"/>
              </a:spcBef>
              <a:spcAft>
                <a:spcPts val="0"/>
              </a:spcAft>
            </a:pPr>
            <a:r>
              <a:rPr sz="1076" b="1">
                <a:solidFill>
                  <a:srgbClr val="004D7A"/>
                </a:solidFill>
              </a:rPr>
              <a:t>Social</a:t>
            </a:r>
          </a:p>
        </p:txBody>
      </p:sp>
      <p:sp>
        <p:nvSpPr>
          <p:cNvPr id="32" name="Rounded Rectangle 31"/>
          <p:cNvSpPr/>
          <p:nvPr/>
        </p:nvSpPr>
        <p:spPr>
          <a:xfrm>
            <a:off x="9210444" y="3886200"/>
            <a:ext cx="1571585" cy="409574"/>
          </a:xfrm>
          <a:prstGeom prst="roundRect">
            <a:avLst>
              <a:gd name="adj" fmla="val 27906"/>
            </a:avLst>
          </a:prstGeom>
          <a:solidFill>
            <a:srgbClr val="4DB6AC">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3" name="Picture 32" descr="image.png"/>
          <p:cNvPicPr>
            <a:picLocks noChangeAspect="1"/>
          </p:cNvPicPr>
          <p:nvPr/>
        </p:nvPicPr>
        <p:blipFill>
          <a:blip r:embed="rId10">
            <a:alphaModFix/>
          </a:blip>
          <a:stretch>
            <a:fillRect/>
          </a:stretch>
        </p:blipFill>
        <p:spPr>
          <a:xfrm>
            <a:off x="9353316" y="4004982"/>
            <a:ext cx="190495" cy="162485"/>
          </a:xfrm>
          <a:prstGeom prst="rect">
            <a:avLst/>
          </a:prstGeom>
        </p:spPr>
      </p:pic>
      <p:sp>
        <p:nvSpPr>
          <p:cNvPr id="34" name="TextBox 33"/>
          <p:cNvSpPr txBox="1"/>
          <p:nvPr/>
        </p:nvSpPr>
        <p:spPr>
          <a:xfrm>
            <a:off x="9620009" y="3981449"/>
            <a:ext cx="1019149" cy="219074"/>
          </a:xfrm>
          <a:prstGeom prst="rect">
            <a:avLst/>
          </a:prstGeom>
          <a:noFill/>
        </p:spPr>
        <p:txBody>
          <a:bodyPr wrap="none" lIns="73152" tIns="54864" rIns="73152" bIns="54864" anchor="ctr">
            <a:spAutoFit/>
          </a:bodyPr>
          <a:lstStyle/>
          <a:p>
            <a:pPr algn="l">
              <a:spcBef>
                <a:spcPts val="0"/>
              </a:spcBef>
              <a:spcAft>
                <a:spcPts val="0"/>
              </a:spcAft>
            </a:pPr>
            <a:r>
              <a:rPr sz="1076" b="1">
                <a:solidFill>
                  <a:srgbClr val="004D7A"/>
                </a:solidFill>
              </a:rPr>
              <a:t>Technological</a:t>
            </a:r>
          </a:p>
        </p:txBody>
      </p:sp>
      <p:sp>
        <p:nvSpPr>
          <p:cNvPr id="35" name="Rounded Rectangle 34"/>
          <p:cNvSpPr/>
          <p:nvPr/>
        </p:nvSpPr>
        <p:spPr>
          <a:xfrm>
            <a:off x="8067473" y="4438649"/>
            <a:ext cx="1647783" cy="409574"/>
          </a:xfrm>
          <a:prstGeom prst="roundRect">
            <a:avLst>
              <a:gd name="adj" fmla="val 27906"/>
            </a:avLst>
          </a:prstGeom>
          <a:solidFill>
            <a:srgbClr val="4DB6AC">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6" name="Picture 35" descr="image.png"/>
          <p:cNvPicPr>
            <a:picLocks noChangeAspect="1"/>
          </p:cNvPicPr>
          <p:nvPr/>
        </p:nvPicPr>
        <p:blipFill>
          <a:blip r:embed="rId11">
            <a:alphaModFix/>
          </a:blip>
          <a:stretch>
            <a:fillRect/>
          </a:stretch>
        </p:blipFill>
        <p:spPr>
          <a:xfrm>
            <a:off x="8210344" y="4568638"/>
            <a:ext cx="190495" cy="140073"/>
          </a:xfrm>
          <a:prstGeom prst="rect">
            <a:avLst/>
          </a:prstGeom>
        </p:spPr>
      </p:pic>
      <p:sp>
        <p:nvSpPr>
          <p:cNvPr id="37" name="TextBox 36"/>
          <p:cNvSpPr txBox="1"/>
          <p:nvPr/>
        </p:nvSpPr>
        <p:spPr>
          <a:xfrm>
            <a:off x="8477038" y="4533900"/>
            <a:ext cx="1095347" cy="219074"/>
          </a:xfrm>
          <a:prstGeom prst="rect">
            <a:avLst/>
          </a:prstGeom>
          <a:noFill/>
        </p:spPr>
        <p:txBody>
          <a:bodyPr wrap="none" lIns="73152" tIns="54864" rIns="73152" bIns="54864" anchor="ctr">
            <a:spAutoFit/>
          </a:bodyPr>
          <a:lstStyle/>
          <a:p>
            <a:pPr algn="l">
              <a:spcBef>
                <a:spcPts val="0"/>
              </a:spcBef>
              <a:spcAft>
                <a:spcPts val="0"/>
              </a:spcAft>
            </a:pPr>
            <a:r>
              <a:rPr sz="1076" b="1">
                <a:solidFill>
                  <a:srgbClr val="004D7A"/>
                </a:solidFill>
              </a:rPr>
              <a:t>Environmental</a:t>
            </a:r>
          </a:p>
        </p:txBody>
      </p:sp>
      <p:sp>
        <p:nvSpPr>
          <p:cNvPr id="38" name="Rounded Rectangle 37"/>
          <p:cNvSpPr/>
          <p:nvPr/>
        </p:nvSpPr>
        <p:spPr>
          <a:xfrm>
            <a:off x="9848603" y="4438649"/>
            <a:ext cx="942951" cy="409574"/>
          </a:xfrm>
          <a:prstGeom prst="roundRect">
            <a:avLst>
              <a:gd name="adj" fmla="val 27906"/>
            </a:avLst>
          </a:prstGeom>
          <a:solidFill>
            <a:srgbClr val="4DB6AC">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9" name="Picture 38" descr="image.png"/>
          <p:cNvPicPr>
            <a:picLocks noChangeAspect="1"/>
          </p:cNvPicPr>
          <p:nvPr/>
        </p:nvPicPr>
        <p:blipFill>
          <a:blip r:embed="rId12">
            <a:alphaModFix/>
          </a:blip>
          <a:stretch>
            <a:fillRect/>
          </a:stretch>
        </p:blipFill>
        <p:spPr>
          <a:xfrm>
            <a:off x="9991475" y="4549027"/>
            <a:ext cx="190495" cy="179294"/>
          </a:xfrm>
          <a:prstGeom prst="rect">
            <a:avLst/>
          </a:prstGeom>
        </p:spPr>
      </p:pic>
      <p:sp>
        <p:nvSpPr>
          <p:cNvPr id="40" name="TextBox 39"/>
          <p:cNvSpPr txBox="1"/>
          <p:nvPr/>
        </p:nvSpPr>
        <p:spPr>
          <a:xfrm>
            <a:off x="10258168" y="4533900"/>
            <a:ext cx="390515" cy="219074"/>
          </a:xfrm>
          <a:prstGeom prst="rect">
            <a:avLst/>
          </a:prstGeom>
          <a:noFill/>
        </p:spPr>
        <p:txBody>
          <a:bodyPr wrap="none" lIns="73152" tIns="54864" rIns="73152" bIns="54864" anchor="ctr">
            <a:spAutoFit/>
          </a:bodyPr>
          <a:lstStyle/>
          <a:p>
            <a:pPr algn="l">
              <a:spcBef>
                <a:spcPts val="0"/>
              </a:spcBef>
              <a:spcAft>
                <a:spcPts val="0"/>
              </a:spcAft>
            </a:pPr>
            <a:r>
              <a:rPr sz="1076" b="1">
                <a:solidFill>
                  <a:srgbClr val="004D7A"/>
                </a:solidFill>
              </a:rPr>
              <a:t>Legal</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5F9FA"/>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857250"/>
          </a:xfrm>
          <a:prstGeom prst="rect">
            <a:avLst/>
          </a:prstGeom>
          <a:solidFill>
            <a:srgbClr val="004D7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66733" y="190499"/>
            <a:ext cx="10858228" cy="476249"/>
          </a:xfrm>
          <a:prstGeom prst="rect">
            <a:avLst/>
          </a:prstGeom>
          <a:noFill/>
        </p:spPr>
        <p:txBody>
          <a:bodyPr wrap="none" lIns="73152" tIns="54864" rIns="73152" bIns="54864" anchor="ctr">
            <a:spAutoFit/>
          </a:bodyPr>
          <a:lstStyle/>
          <a:p>
            <a:pPr algn="l">
              <a:spcBef>
                <a:spcPts val="0"/>
              </a:spcBef>
              <a:spcAft>
                <a:spcPts val="0"/>
              </a:spcAft>
            </a:pPr>
            <a:r>
              <a:rPr sz="2392" b="1">
                <a:solidFill>
                  <a:srgbClr val="FFFFFF"/>
                </a:solidFill>
              </a:rPr>
              <a:t>Theme Impact Analysis</a:t>
            </a:r>
          </a:p>
        </p:txBody>
      </p:sp>
      <p:sp>
        <p:nvSpPr>
          <p:cNvPr id="4" name="Rounded Rectangle 3"/>
          <p:cNvSpPr/>
          <p:nvPr/>
        </p:nvSpPr>
        <p:spPr>
          <a:xfrm>
            <a:off x="666733" y="1733550"/>
            <a:ext cx="6286342" cy="885825"/>
          </a:xfrm>
          <a:prstGeom prst="roundRect">
            <a:avLst>
              <a:gd name="adj" fmla="val 1720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857228" y="1924049"/>
            <a:ext cx="476238" cy="476249"/>
          </a:xfrm>
          <a:prstGeom prst="roundRect">
            <a:avLst>
              <a:gd name="adj" fmla="val 50000"/>
            </a:avLst>
          </a:prstGeom>
          <a:solidFill>
            <a:srgbClr val="4DB6AC">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6" name="Picture 5" descr="image.png"/>
          <p:cNvPicPr>
            <a:picLocks noChangeAspect="1"/>
          </p:cNvPicPr>
          <p:nvPr/>
        </p:nvPicPr>
        <p:blipFill>
          <a:blip r:embed="rId3">
            <a:alphaModFix/>
          </a:blip>
          <a:stretch>
            <a:fillRect/>
          </a:stretch>
        </p:blipFill>
        <p:spPr>
          <a:xfrm>
            <a:off x="962000" y="2056985"/>
            <a:ext cx="266693" cy="191328"/>
          </a:xfrm>
          <a:prstGeom prst="rect">
            <a:avLst/>
          </a:prstGeom>
        </p:spPr>
      </p:pic>
      <p:sp>
        <p:nvSpPr>
          <p:cNvPr id="7" name="TextBox 6"/>
          <p:cNvSpPr txBox="1"/>
          <p:nvPr/>
        </p:nvSpPr>
        <p:spPr>
          <a:xfrm>
            <a:off x="1523961" y="1924049"/>
            <a:ext cx="5238619" cy="266699"/>
          </a:xfrm>
          <a:prstGeom prst="rect">
            <a:avLst/>
          </a:prstGeom>
          <a:noFill/>
        </p:spPr>
        <p:txBody>
          <a:bodyPr wrap="none" lIns="73152" tIns="54864" rIns="73152" bIns="54864" anchor="ctr">
            <a:spAutoFit/>
          </a:bodyPr>
          <a:lstStyle/>
          <a:p>
            <a:pPr algn="l">
              <a:lnSpc>
                <a:spcPts val="1820"/>
              </a:lnSpc>
              <a:spcBef>
                <a:spcPts val="0"/>
              </a:spcBef>
              <a:spcAft>
                <a:spcPts val="0"/>
              </a:spcAft>
            </a:pPr>
            <a:r>
              <a:rPr sz="1196" b="0">
                <a:solidFill>
                  <a:srgbClr val="333333"/>
                </a:solidFill>
              </a:rPr>
              <a:t> </a:t>
            </a:r>
            <a:r>
              <a:rPr sz="1196" b="1">
                <a:solidFill>
                  <a:srgbClr val="004D7A"/>
                </a:solidFill>
              </a:rPr>
              <a:t>Affirmative society</a:t>
            </a:r>
            <a:r>
              <a:rPr sz="1196" b="0">
                <a:solidFill>
                  <a:srgbClr val="333333"/>
                </a:solidFill>
              </a:rPr>
              <a:t> bolsters a sense of belonging </a:t>
            </a:r>
          </a:p>
        </p:txBody>
      </p:sp>
      <p:sp>
        <p:nvSpPr>
          <p:cNvPr id="8" name="TextBox 7"/>
          <p:cNvSpPr txBox="1"/>
          <p:nvPr/>
        </p:nvSpPr>
        <p:spPr>
          <a:xfrm>
            <a:off x="1523961" y="2228850"/>
            <a:ext cx="5238619" cy="190499"/>
          </a:xfrm>
          <a:prstGeom prst="rect">
            <a:avLst/>
          </a:prstGeom>
          <a:noFill/>
        </p:spPr>
        <p:txBody>
          <a:bodyPr wrap="none" lIns="73152" tIns="54864" rIns="73152" bIns="54864" anchor="ctr">
            <a:spAutoFit/>
          </a:bodyPr>
          <a:lstStyle/>
          <a:p>
            <a:pPr algn="l">
              <a:spcBef>
                <a:spcPts val="325"/>
              </a:spcBef>
              <a:spcAft>
                <a:spcPts val="0"/>
              </a:spcAft>
            </a:pPr>
            <a:r>
              <a:rPr sz="956" b="0">
                <a:solidFill>
                  <a:srgbClr val="666666"/>
                </a:solidFill>
              </a:rPr>
              <a:t>(Ponting, 2020)</a:t>
            </a:r>
          </a:p>
        </p:txBody>
      </p:sp>
      <p:sp>
        <p:nvSpPr>
          <p:cNvPr id="9" name="Rounded Rectangle 8"/>
          <p:cNvSpPr/>
          <p:nvPr/>
        </p:nvSpPr>
        <p:spPr>
          <a:xfrm>
            <a:off x="666733" y="2857500"/>
            <a:ext cx="6286342" cy="885825"/>
          </a:xfrm>
          <a:prstGeom prst="roundRect">
            <a:avLst>
              <a:gd name="adj" fmla="val 1720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ounded Rectangle 9"/>
          <p:cNvSpPr/>
          <p:nvPr/>
        </p:nvSpPr>
        <p:spPr>
          <a:xfrm>
            <a:off x="857228" y="3047999"/>
            <a:ext cx="476238" cy="476249"/>
          </a:xfrm>
          <a:prstGeom prst="roundRect">
            <a:avLst>
              <a:gd name="adj" fmla="val 50000"/>
            </a:avLst>
          </a:prstGeom>
          <a:solidFill>
            <a:srgbClr val="4DB6AC">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1" name="Picture 10" descr="image.png"/>
          <p:cNvPicPr>
            <a:picLocks noChangeAspect="1"/>
          </p:cNvPicPr>
          <p:nvPr/>
        </p:nvPicPr>
        <p:blipFill>
          <a:blip r:embed="rId4">
            <a:alphaModFix/>
          </a:blip>
          <a:stretch>
            <a:fillRect/>
          </a:stretch>
        </p:blipFill>
        <p:spPr>
          <a:xfrm>
            <a:off x="962000" y="3163542"/>
            <a:ext cx="266693" cy="226115"/>
          </a:xfrm>
          <a:prstGeom prst="rect">
            <a:avLst/>
          </a:prstGeom>
        </p:spPr>
      </p:pic>
      <p:sp>
        <p:nvSpPr>
          <p:cNvPr id="12" name="TextBox 11"/>
          <p:cNvSpPr txBox="1"/>
          <p:nvPr/>
        </p:nvSpPr>
        <p:spPr>
          <a:xfrm>
            <a:off x="1523961" y="3047999"/>
            <a:ext cx="5238619" cy="266699"/>
          </a:xfrm>
          <a:prstGeom prst="rect">
            <a:avLst/>
          </a:prstGeom>
          <a:noFill/>
        </p:spPr>
        <p:txBody>
          <a:bodyPr wrap="none" lIns="73152" tIns="54864" rIns="73152" bIns="54864" anchor="ctr">
            <a:spAutoFit/>
          </a:bodyPr>
          <a:lstStyle/>
          <a:p>
            <a:pPr algn="l">
              <a:lnSpc>
                <a:spcPts val="1820"/>
              </a:lnSpc>
              <a:spcBef>
                <a:spcPts val="0"/>
              </a:spcBef>
              <a:spcAft>
                <a:spcPts val="0"/>
              </a:spcAft>
            </a:pPr>
            <a:r>
              <a:rPr sz="1196" b="0">
                <a:solidFill>
                  <a:srgbClr val="333333"/>
                </a:solidFill>
              </a:rPr>
              <a:t> </a:t>
            </a:r>
            <a:r>
              <a:rPr sz="1196" b="1">
                <a:solidFill>
                  <a:srgbClr val="004D7A"/>
                </a:solidFill>
              </a:rPr>
              <a:t>Burnout minimised</a:t>
            </a:r>
            <a:r>
              <a:rPr sz="1196" b="0">
                <a:solidFill>
                  <a:srgbClr val="333333"/>
                </a:solidFill>
              </a:rPr>
              <a:t> through mental health HR policies </a:t>
            </a:r>
          </a:p>
        </p:txBody>
      </p:sp>
      <p:sp>
        <p:nvSpPr>
          <p:cNvPr id="13" name="TextBox 12"/>
          <p:cNvSpPr txBox="1"/>
          <p:nvPr/>
        </p:nvSpPr>
        <p:spPr>
          <a:xfrm>
            <a:off x="1523961" y="3352800"/>
            <a:ext cx="5238619" cy="190499"/>
          </a:xfrm>
          <a:prstGeom prst="rect">
            <a:avLst/>
          </a:prstGeom>
          <a:noFill/>
        </p:spPr>
        <p:txBody>
          <a:bodyPr wrap="none" lIns="73152" tIns="54864" rIns="73152" bIns="54864" anchor="ctr">
            <a:spAutoFit/>
          </a:bodyPr>
          <a:lstStyle/>
          <a:p>
            <a:pPr algn="l">
              <a:spcBef>
                <a:spcPts val="325"/>
              </a:spcBef>
              <a:spcAft>
                <a:spcPts val="0"/>
              </a:spcAft>
            </a:pPr>
            <a:r>
              <a:rPr sz="956" b="0">
                <a:solidFill>
                  <a:srgbClr val="666666"/>
                </a:solidFill>
              </a:rPr>
              <a:t>(Agarwal, 2021)</a:t>
            </a:r>
          </a:p>
        </p:txBody>
      </p:sp>
      <p:sp>
        <p:nvSpPr>
          <p:cNvPr id="14" name="Rounded Rectangle 13"/>
          <p:cNvSpPr/>
          <p:nvPr/>
        </p:nvSpPr>
        <p:spPr>
          <a:xfrm>
            <a:off x="666733" y="3981449"/>
            <a:ext cx="6286342" cy="885825"/>
          </a:xfrm>
          <a:prstGeom prst="roundRect">
            <a:avLst>
              <a:gd name="adj" fmla="val 1720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ounded Rectangle 14"/>
          <p:cNvSpPr/>
          <p:nvPr/>
        </p:nvSpPr>
        <p:spPr>
          <a:xfrm>
            <a:off x="857228" y="4171950"/>
            <a:ext cx="476238" cy="476249"/>
          </a:xfrm>
          <a:prstGeom prst="roundRect">
            <a:avLst>
              <a:gd name="adj" fmla="val 50000"/>
            </a:avLst>
          </a:prstGeom>
          <a:solidFill>
            <a:srgbClr val="4DB6AC">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6" name="Picture 15" descr="image.png"/>
          <p:cNvPicPr>
            <a:picLocks noChangeAspect="1"/>
          </p:cNvPicPr>
          <p:nvPr/>
        </p:nvPicPr>
        <p:blipFill>
          <a:blip r:embed="rId5">
            <a:alphaModFix/>
          </a:blip>
          <a:stretch>
            <a:fillRect/>
          </a:stretch>
        </p:blipFill>
        <p:spPr>
          <a:xfrm>
            <a:off x="962000" y="4304885"/>
            <a:ext cx="266693" cy="191328"/>
          </a:xfrm>
          <a:prstGeom prst="rect">
            <a:avLst/>
          </a:prstGeom>
        </p:spPr>
      </p:pic>
      <p:sp>
        <p:nvSpPr>
          <p:cNvPr id="17" name="TextBox 16"/>
          <p:cNvSpPr txBox="1"/>
          <p:nvPr/>
        </p:nvSpPr>
        <p:spPr>
          <a:xfrm>
            <a:off x="1523961" y="4171950"/>
            <a:ext cx="5238619" cy="266699"/>
          </a:xfrm>
          <a:prstGeom prst="rect">
            <a:avLst/>
          </a:prstGeom>
          <a:noFill/>
        </p:spPr>
        <p:txBody>
          <a:bodyPr wrap="none" lIns="73152" tIns="54864" rIns="73152" bIns="54864" anchor="ctr">
            <a:spAutoFit/>
          </a:bodyPr>
          <a:lstStyle/>
          <a:p>
            <a:pPr algn="l">
              <a:lnSpc>
                <a:spcPts val="1820"/>
              </a:lnSpc>
              <a:spcBef>
                <a:spcPts val="0"/>
              </a:spcBef>
              <a:spcAft>
                <a:spcPts val="0"/>
              </a:spcAft>
            </a:pPr>
            <a:r>
              <a:rPr sz="1196" b="0">
                <a:solidFill>
                  <a:srgbClr val="333333"/>
                </a:solidFill>
              </a:rPr>
              <a:t> </a:t>
            </a:r>
            <a:r>
              <a:rPr sz="1196" b="1">
                <a:solidFill>
                  <a:srgbClr val="004D7A"/>
                </a:solidFill>
              </a:rPr>
              <a:t>Green HRM</a:t>
            </a:r>
            <a:r>
              <a:rPr sz="1196" b="0">
                <a:solidFill>
                  <a:srgbClr val="333333"/>
                </a:solidFill>
              </a:rPr>
              <a:t> associated with sustainability and well-being </a:t>
            </a:r>
          </a:p>
        </p:txBody>
      </p:sp>
      <p:sp>
        <p:nvSpPr>
          <p:cNvPr id="18" name="TextBox 17"/>
          <p:cNvSpPr txBox="1"/>
          <p:nvPr/>
        </p:nvSpPr>
        <p:spPr>
          <a:xfrm>
            <a:off x="1523961" y="4476750"/>
            <a:ext cx="5238619" cy="190499"/>
          </a:xfrm>
          <a:prstGeom prst="rect">
            <a:avLst/>
          </a:prstGeom>
          <a:noFill/>
        </p:spPr>
        <p:txBody>
          <a:bodyPr wrap="none" lIns="73152" tIns="54864" rIns="73152" bIns="54864" anchor="ctr">
            <a:spAutoFit/>
          </a:bodyPr>
          <a:lstStyle/>
          <a:p>
            <a:pPr algn="l">
              <a:spcBef>
                <a:spcPts val="325"/>
              </a:spcBef>
              <a:spcAft>
                <a:spcPts val="0"/>
              </a:spcAft>
            </a:pPr>
            <a:r>
              <a:rPr sz="956" b="0">
                <a:solidFill>
                  <a:srgbClr val="666666"/>
                </a:solidFill>
              </a:rPr>
              <a:t>(Elshaer et al., 2024)</a:t>
            </a:r>
          </a:p>
        </p:txBody>
      </p:sp>
      <p:sp>
        <p:nvSpPr>
          <p:cNvPr id="19" name="Rounded Rectangle 18"/>
          <p:cNvSpPr/>
          <p:nvPr/>
        </p:nvSpPr>
        <p:spPr>
          <a:xfrm>
            <a:off x="666733" y="5105400"/>
            <a:ext cx="6286342" cy="885825"/>
          </a:xfrm>
          <a:prstGeom prst="roundRect">
            <a:avLst>
              <a:gd name="adj" fmla="val 1720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ounded Rectangle 19"/>
          <p:cNvSpPr/>
          <p:nvPr/>
        </p:nvSpPr>
        <p:spPr>
          <a:xfrm>
            <a:off x="857228" y="5295899"/>
            <a:ext cx="476238" cy="476249"/>
          </a:xfrm>
          <a:prstGeom prst="roundRect">
            <a:avLst>
              <a:gd name="adj" fmla="val 50000"/>
            </a:avLst>
          </a:prstGeom>
          <a:solidFill>
            <a:srgbClr val="4DB6AC">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21" name="Picture 20" descr="image.png"/>
          <p:cNvPicPr>
            <a:picLocks noChangeAspect="1"/>
          </p:cNvPicPr>
          <p:nvPr/>
        </p:nvPicPr>
        <p:blipFill>
          <a:blip r:embed="rId6">
            <a:alphaModFix/>
          </a:blip>
          <a:stretch>
            <a:fillRect/>
          </a:stretch>
        </p:blipFill>
        <p:spPr>
          <a:xfrm>
            <a:off x="962000" y="5420139"/>
            <a:ext cx="266693" cy="208721"/>
          </a:xfrm>
          <a:prstGeom prst="rect">
            <a:avLst/>
          </a:prstGeom>
        </p:spPr>
      </p:pic>
      <p:sp>
        <p:nvSpPr>
          <p:cNvPr id="22" name="TextBox 21"/>
          <p:cNvSpPr txBox="1"/>
          <p:nvPr/>
        </p:nvSpPr>
        <p:spPr>
          <a:xfrm>
            <a:off x="1523961" y="5295899"/>
            <a:ext cx="1295367" cy="238124"/>
          </a:xfrm>
          <a:prstGeom prst="rect">
            <a:avLst/>
          </a:prstGeom>
          <a:noFill/>
        </p:spPr>
        <p:txBody>
          <a:bodyPr wrap="none" lIns="73152" tIns="54864" rIns="73152" bIns="54864" anchor="ctr">
            <a:spAutoFit/>
          </a:bodyPr>
          <a:lstStyle/>
          <a:p>
            <a:pPr algn="l">
              <a:lnSpc>
                <a:spcPts val="1820"/>
              </a:lnSpc>
              <a:spcBef>
                <a:spcPts val="0"/>
              </a:spcBef>
              <a:spcAft>
                <a:spcPts val="0"/>
              </a:spcAft>
            </a:pPr>
            <a:r>
              <a:rPr sz="1196" b="1">
                <a:solidFill>
                  <a:srgbClr val="004D7A"/>
                </a:solidFill>
              </a:rPr>
              <a:t>CSR builds trust</a:t>
            </a:r>
          </a:p>
        </p:txBody>
      </p:sp>
      <p:sp>
        <p:nvSpPr>
          <p:cNvPr id="23" name="TextBox 22"/>
          <p:cNvSpPr txBox="1"/>
          <p:nvPr/>
        </p:nvSpPr>
        <p:spPr>
          <a:xfrm>
            <a:off x="1523961" y="5600700"/>
            <a:ext cx="5238619" cy="190499"/>
          </a:xfrm>
          <a:prstGeom prst="rect">
            <a:avLst/>
          </a:prstGeom>
          <a:noFill/>
        </p:spPr>
        <p:txBody>
          <a:bodyPr wrap="none" lIns="73152" tIns="54864" rIns="73152" bIns="54864" anchor="ctr">
            <a:spAutoFit/>
          </a:bodyPr>
          <a:lstStyle/>
          <a:p>
            <a:pPr algn="l">
              <a:spcBef>
                <a:spcPts val="325"/>
              </a:spcBef>
              <a:spcAft>
                <a:spcPts val="0"/>
              </a:spcAft>
            </a:pPr>
            <a:r>
              <a:rPr sz="956" b="0">
                <a:solidFill>
                  <a:srgbClr val="666666"/>
                </a:solidFill>
              </a:rPr>
              <a:t>(Ishaq et al, 2023)</a:t>
            </a:r>
          </a:p>
        </p:txBody>
      </p:sp>
      <p:sp>
        <p:nvSpPr>
          <p:cNvPr id="24" name="Rectangle 23"/>
          <p:cNvSpPr/>
          <p:nvPr/>
        </p:nvSpPr>
        <p:spPr>
          <a:xfrm>
            <a:off x="7334066" y="2333624"/>
            <a:ext cx="4190895" cy="3047999"/>
          </a:xfrm>
          <a:prstGeom prst="rect">
            <a:avLst/>
          </a:prstGeom>
          <a:blipFill>
            <a:blip r:embed="rId7"/>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5F9FA"/>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857250"/>
          </a:xfrm>
          <a:prstGeom prst="rect">
            <a:avLst/>
          </a:prstGeom>
          <a:solidFill>
            <a:srgbClr val="004D7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66733" y="190499"/>
            <a:ext cx="10858228" cy="476249"/>
          </a:xfrm>
          <a:prstGeom prst="rect">
            <a:avLst/>
          </a:prstGeom>
          <a:noFill/>
        </p:spPr>
        <p:txBody>
          <a:bodyPr wrap="none" lIns="73152" tIns="54864" rIns="73152" bIns="54864" anchor="ctr">
            <a:spAutoFit/>
          </a:bodyPr>
          <a:lstStyle/>
          <a:p>
            <a:pPr algn="l">
              <a:spcBef>
                <a:spcPts val="0"/>
              </a:spcBef>
              <a:spcAft>
                <a:spcPts val="0"/>
              </a:spcAft>
            </a:pPr>
            <a:r>
              <a:rPr sz="2392" b="1">
                <a:solidFill>
                  <a:srgbClr val="FFFFFF"/>
                </a:solidFill>
              </a:rPr>
              <a:t>Responses in the industry and Case studies</a:t>
            </a:r>
          </a:p>
        </p:txBody>
      </p:sp>
      <p:sp>
        <p:nvSpPr>
          <p:cNvPr id="4" name="Rounded Rectangle 3"/>
          <p:cNvSpPr/>
          <p:nvPr/>
        </p:nvSpPr>
        <p:spPr>
          <a:xfrm>
            <a:off x="666733" y="1771650"/>
            <a:ext cx="6286342" cy="857250"/>
          </a:xfrm>
          <a:prstGeom prst="roundRect">
            <a:avLst>
              <a:gd name="adj" fmla="val 17777"/>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857228" y="1962149"/>
            <a:ext cx="476238" cy="476249"/>
          </a:xfrm>
          <a:prstGeom prst="roundRect">
            <a:avLst>
              <a:gd name="adj" fmla="val 50000"/>
            </a:avLst>
          </a:prstGeom>
          <a:solidFill>
            <a:srgbClr val="4DB6AC">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6" name="Picture 5" descr="image.png"/>
          <p:cNvPicPr>
            <a:picLocks noChangeAspect="1"/>
          </p:cNvPicPr>
          <p:nvPr/>
        </p:nvPicPr>
        <p:blipFill>
          <a:blip r:embed="rId3">
            <a:alphaModFix/>
          </a:blip>
          <a:stretch>
            <a:fillRect/>
          </a:stretch>
        </p:blipFill>
        <p:spPr>
          <a:xfrm>
            <a:off x="962000" y="2110408"/>
            <a:ext cx="266693" cy="179732"/>
          </a:xfrm>
          <a:prstGeom prst="rect">
            <a:avLst/>
          </a:prstGeom>
        </p:spPr>
      </p:pic>
      <p:sp>
        <p:nvSpPr>
          <p:cNvPr id="7" name="TextBox 6"/>
          <p:cNvSpPr txBox="1"/>
          <p:nvPr/>
        </p:nvSpPr>
        <p:spPr>
          <a:xfrm>
            <a:off x="1523961" y="1962149"/>
            <a:ext cx="5238619" cy="266699"/>
          </a:xfrm>
          <a:prstGeom prst="rect">
            <a:avLst/>
          </a:prstGeom>
          <a:noFill/>
        </p:spPr>
        <p:txBody>
          <a:bodyPr wrap="none" lIns="73152" tIns="54864" rIns="73152" bIns="54864" anchor="ctr">
            <a:spAutoFit/>
          </a:bodyPr>
          <a:lstStyle/>
          <a:p>
            <a:pPr algn="l">
              <a:lnSpc>
                <a:spcPts val="1820"/>
              </a:lnSpc>
              <a:spcBef>
                <a:spcPts val="0"/>
              </a:spcBef>
              <a:spcAft>
                <a:spcPts val="0"/>
              </a:spcAft>
            </a:pPr>
            <a:r>
              <a:rPr sz="1196" b="0">
                <a:solidFill>
                  <a:srgbClr val="333333"/>
                </a:solidFill>
              </a:rPr>
              <a:t> </a:t>
            </a:r>
            <a:r>
              <a:rPr sz="1196" b="1">
                <a:solidFill>
                  <a:srgbClr val="004D7A"/>
                </a:solidFill>
              </a:rPr>
              <a:t>Marriott TakeCare</a:t>
            </a:r>
            <a:r>
              <a:rPr sz="1196" b="0">
                <a:solidFill>
                  <a:srgbClr val="333333"/>
                </a:solidFill>
              </a:rPr>
              <a:t>, holistic wellbeing </a:t>
            </a:r>
          </a:p>
        </p:txBody>
      </p:sp>
      <p:sp>
        <p:nvSpPr>
          <p:cNvPr id="8" name="Rounded Rectangle 7"/>
          <p:cNvSpPr/>
          <p:nvPr/>
        </p:nvSpPr>
        <p:spPr>
          <a:xfrm>
            <a:off x="666733" y="2867025"/>
            <a:ext cx="6286342" cy="857250"/>
          </a:xfrm>
          <a:prstGeom prst="roundRect">
            <a:avLst>
              <a:gd name="adj" fmla="val 17777"/>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ounded Rectangle 8"/>
          <p:cNvSpPr/>
          <p:nvPr/>
        </p:nvSpPr>
        <p:spPr>
          <a:xfrm>
            <a:off x="857228" y="3057525"/>
            <a:ext cx="476238" cy="476249"/>
          </a:xfrm>
          <a:prstGeom prst="roundRect">
            <a:avLst>
              <a:gd name="adj" fmla="val 50000"/>
            </a:avLst>
          </a:prstGeom>
          <a:solidFill>
            <a:srgbClr val="4DB6AC">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0" name="Picture 9" descr="image.png"/>
          <p:cNvPicPr>
            <a:picLocks noChangeAspect="1"/>
          </p:cNvPicPr>
          <p:nvPr/>
        </p:nvPicPr>
        <p:blipFill>
          <a:blip r:embed="rId4">
            <a:alphaModFix/>
          </a:blip>
          <a:stretch>
            <a:fillRect/>
          </a:stretch>
        </p:blipFill>
        <p:spPr>
          <a:xfrm>
            <a:off x="962000" y="3182592"/>
            <a:ext cx="266693" cy="226115"/>
          </a:xfrm>
          <a:prstGeom prst="rect">
            <a:avLst/>
          </a:prstGeom>
        </p:spPr>
      </p:pic>
      <p:sp>
        <p:nvSpPr>
          <p:cNvPr id="11" name="TextBox 10"/>
          <p:cNvSpPr txBox="1"/>
          <p:nvPr/>
        </p:nvSpPr>
        <p:spPr>
          <a:xfrm>
            <a:off x="1523961" y="3057525"/>
            <a:ext cx="5238619" cy="266699"/>
          </a:xfrm>
          <a:prstGeom prst="rect">
            <a:avLst/>
          </a:prstGeom>
          <a:noFill/>
        </p:spPr>
        <p:txBody>
          <a:bodyPr wrap="none" lIns="73152" tIns="54864" rIns="73152" bIns="54864" anchor="ctr">
            <a:spAutoFit/>
          </a:bodyPr>
          <a:lstStyle/>
          <a:p>
            <a:pPr algn="l">
              <a:lnSpc>
                <a:spcPts val="1820"/>
              </a:lnSpc>
              <a:spcBef>
                <a:spcPts val="0"/>
              </a:spcBef>
              <a:spcAft>
                <a:spcPts val="0"/>
              </a:spcAft>
            </a:pPr>
            <a:r>
              <a:rPr sz="1196" b="0">
                <a:solidFill>
                  <a:srgbClr val="333333"/>
                </a:solidFill>
              </a:rPr>
              <a:t> </a:t>
            </a:r>
            <a:r>
              <a:rPr sz="1196" b="1">
                <a:solidFill>
                  <a:srgbClr val="004D7A"/>
                </a:solidFill>
              </a:rPr>
              <a:t>Hilton Thrive@Hilton</a:t>
            </a:r>
            <a:r>
              <a:rPr sz="1196" b="0">
                <a:solidFill>
                  <a:srgbClr val="333333"/>
                </a:solidFill>
              </a:rPr>
              <a:t> resilience culture </a:t>
            </a:r>
          </a:p>
        </p:txBody>
      </p:sp>
      <p:sp>
        <p:nvSpPr>
          <p:cNvPr id="12" name="Rounded Rectangle 11"/>
          <p:cNvSpPr/>
          <p:nvPr/>
        </p:nvSpPr>
        <p:spPr>
          <a:xfrm>
            <a:off x="666733" y="3962399"/>
            <a:ext cx="6286342" cy="857250"/>
          </a:xfrm>
          <a:prstGeom prst="roundRect">
            <a:avLst>
              <a:gd name="adj" fmla="val 17777"/>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ounded Rectangle 12"/>
          <p:cNvSpPr/>
          <p:nvPr/>
        </p:nvSpPr>
        <p:spPr>
          <a:xfrm>
            <a:off x="857228" y="4152899"/>
            <a:ext cx="476238" cy="476249"/>
          </a:xfrm>
          <a:prstGeom prst="roundRect">
            <a:avLst>
              <a:gd name="adj" fmla="val 50000"/>
            </a:avLst>
          </a:prstGeom>
          <a:solidFill>
            <a:srgbClr val="4DB6AC">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4" name="Picture 13" descr="image.png"/>
          <p:cNvPicPr>
            <a:picLocks noChangeAspect="1"/>
          </p:cNvPicPr>
          <p:nvPr/>
        </p:nvPicPr>
        <p:blipFill>
          <a:blip r:embed="rId5">
            <a:alphaModFix/>
          </a:blip>
          <a:stretch>
            <a:fillRect/>
          </a:stretch>
        </p:blipFill>
        <p:spPr>
          <a:xfrm>
            <a:off x="962000" y="4295360"/>
            <a:ext cx="266693" cy="191328"/>
          </a:xfrm>
          <a:prstGeom prst="rect">
            <a:avLst/>
          </a:prstGeom>
        </p:spPr>
      </p:pic>
      <p:sp>
        <p:nvSpPr>
          <p:cNvPr id="15" name="TextBox 14"/>
          <p:cNvSpPr txBox="1"/>
          <p:nvPr/>
        </p:nvSpPr>
        <p:spPr>
          <a:xfrm>
            <a:off x="1523961" y="4152899"/>
            <a:ext cx="5238619" cy="266699"/>
          </a:xfrm>
          <a:prstGeom prst="rect">
            <a:avLst/>
          </a:prstGeom>
          <a:noFill/>
        </p:spPr>
        <p:txBody>
          <a:bodyPr wrap="none" lIns="73152" tIns="54864" rIns="73152" bIns="54864" anchor="ctr">
            <a:spAutoFit/>
          </a:bodyPr>
          <a:lstStyle/>
          <a:p>
            <a:pPr algn="l">
              <a:lnSpc>
                <a:spcPts val="1820"/>
              </a:lnSpc>
              <a:spcBef>
                <a:spcPts val="0"/>
              </a:spcBef>
              <a:spcAft>
                <a:spcPts val="0"/>
              </a:spcAft>
            </a:pPr>
            <a:r>
              <a:rPr sz="1196" b="0">
                <a:solidFill>
                  <a:srgbClr val="333333"/>
                </a:solidFill>
              </a:rPr>
              <a:t> </a:t>
            </a:r>
            <a:r>
              <a:rPr sz="1196" b="1">
                <a:solidFill>
                  <a:srgbClr val="004D7A"/>
                </a:solidFill>
              </a:rPr>
              <a:t>Accor RiiSE</a:t>
            </a:r>
            <a:r>
              <a:rPr sz="1196" b="0">
                <a:solidFill>
                  <a:srgbClr val="333333"/>
                </a:solidFill>
              </a:rPr>
              <a:t> &gt; inclusion and equality </a:t>
            </a:r>
          </a:p>
        </p:txBody>
      </p:sp>
      <p:sp>
        <p:nvSpPr>
          <p:cNvPr id="16" name="Rounded Rectangle 15"/>
          <p:cNvSpPr/>
          <p:nvPr/>
        </p:nvSpPr>
        <p:spPr>
          <a:xfrm>
            <a:off x="666733" y="5057775"/>
            <a:ext cx="6286342" cy="885825"/>
          </a:xfrm>
          <a:prstGeom prst="roundRect">
            <a:avLst>
              <a:gd name="adj" fmla="val 1720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ounded Rectangle 16"/>
          <p:cNvSpPr/>
          <p:nvPr/>
        </p:nvSpPr>
        <p:spPr>
          <a:xfrm>
            <a:off x="857228" y="5248275"/>
            <a:ext cx="476238" cy="476249"/>
          </a:xfrm>
          <a:prstGeom prst="roundRect">
            <a:avLst>
              <a:gd name="adj" fmla="val 50000"/>
            </a:avLst>
          </a:prstGeom>
          <a:solidFill>
            <a:srgbClr val="4DB6AC">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8" name="Picture 17" descr="image.png"/>
          <p:cNvPicPr>
            <a:picLocks noChangeAspect="1"/>
          </p:cNvPicPr>
          <p:nvPr/>
        </p:nvPicPr>
        <p:blipFill>
          <a:blip r:embed="rId6">
            <a:alphaModFix/>
          </a:blip>
          <a:stretch>
            <a:fillRect/>
          </a:stretch>
        </p:blipFill>
        <p:spPr>
          <a:xfrm>
            <a:off x="962000" y="5377690"/>
            <a:ext cx="266693" cy="217418"/>
          </a:xfrm>
          <a:prstGeom prst="rect">
            <a:avLst/>
          </a:prstGeom>
        </p:spPr>
      </p:pic>
      <p:sp>
        <p:nvSpPr>
          <p:cNvPr id="19" name="TextBox 18"/>
          <p:cNvSpPr txBox="1"/>
          <p:nvPr/>
        </p:nvSpPr>
        <p:spPr>
          <a:xfrm>
            <a:off x="1523961" y="5248275"/>
            <a:ext cx="5238619" cy="266699"/>
          </a:xfrm>
          <a:prstGeom prst="rect">
            <a:avLst/>
          </a:prstGeom>
          <a:noFill/>
        </p:spPr>
        <p:txBody>
          <a:bodyPr wrap="none" lIns="73152" tIns="54864" rIns="73152" bIns="54864" anchor="ctr">
            <a:spAutoFit/>
          </a:bodyPr>
          <a:lstStyle/>
          <a:p>
            <a:pPr algn="l">
              <a:lnSpc>
                <a:spcPts val="1820"/>
              </a:lnSpc>
              <a:spcBef>
                <a:spcPts val="0"/>
              </a:spcBef>
              <a:spcAft>
                <a:spcPts val="0"/>
              </a:spcAft>
            </a:pPr>
            <a:r>
              <a:rPr sz="1196" b="0">
                <a:solidFill>
                  <a:srgbClr val="333333"/>
                </a:solidFill>
              </a:rPr>
              <a:t> </a:t>
            </a:r>
            <a:r>
              <a:rPr sz="1196" b="1">
                <a:solidFill>
                  <a:srgbClr val="004D7A"/>
                </a:solidFill>
              </a:rPr>
              <a:t>Virtues:</a:t>
            </a:r>
            <a:r>
              <a:rPr sz="1196" b="0">
                <a:solidFill>
                  <a:srgbClr val="333333"/>
                </a:solidFill>
              </a:rPr>
              <a:t> access to all countries; </a:t>
            </a:r>
            <a:r>
              <a:rPr sz="1196" b="1">
                <a:solidFill>
                  <a:srgbClr val="004D7A"/>
                </a:solidFill>
              </a:rPr>
              <a:t>Weaknesses:</a:t>
            </a:r>
            <a:r>
              <a:rPr sz="1196" b="0">
                <a:solidFill>
                  <a:srgbClr val="333333"/>
                </a:solidFill>
              </a:rPr>
              <a:t> scaling </a:t>
            </a:r>
          </a:p>
        </p:txBody>
      </p:sp>
      <p:sp>
        <p:nvSpPr>
          <p:cNvPr id="20" name="TextBox 19"/>
          <p:cNvSpPr txBox="1"/>
          <p:nvPr/>
        </p:nvSpPr>
        <p:spPr>
          <a:xfrm>
            <a:off x="1523961" y="5562600"/>
            <a:ext cx="5238619" cy="190499"/>
          </a:xfrm>
          <a:prstGeom prst="rect">
            <a:avLst/>
          </a:prstGeom>
          <a:noFill/>
        </p:spPr>
        <p:txBody>
          <a:bodyPr wrap="none" lIns="73152" tIns="54864" rIns="73152" bIns="54864" anchor="ctr">
            <a:spAutoFit/>
          </a:bodyPr>
          <a:lstStyle/>
          <a:p>
            <a:pPr algn="l">
              <a:spcBef>
                <a:spcPts val="325"/>
              </a:spcBef>
              <a:spcAft>
                <a:spcPts val="0"/>
              </a:spcAft>
            </a:pPr>
            <a:r>
              <a:rPr sz="956" b="0">
                <a:solidFill>
                  <a:srgbClr val="666666"/>
                </a:solidFill>
              </a:rPr>
              <a:t>(Elufioye et al., 2024)</a:t>
            </a:r>
          </a:p>
        </p:txBody>
      </p:sp>
      <p:sp>
        <p:nvSpPr>
          <p:cNvPr id="21" name="Rectangle 20"/>
          <p:cNvSpPr/>
          <p:nvPr/>
        </p:nvSpPr>
        <p:spPr>
          <a:xfrm>
            <a:off x="7334066" y="2333624"/>
            <a:ext cx="4190895" cy="3047999"/>
          </a:xfrm>
          <a:prstGeom prst="rect">
            <a:avLst/>
          </a:prstGeom>
          <a:blipFill>
            <a:blip r:embed="rId7"/>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5F9FA"/>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857250"/>
          </a:xfrm>
          <a:prstGeom prst="rect">
            <a:avLst/>
          </a:prstGeom>
          <a:solidFill>
            <a:srgbClr val="004D7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66733" y="190499"/>
            <a:ext cx="10858228" cy="476249"/>
          </a:xfrm>
          <a:prstGeom prst="rect">
            <a:avLst/>
          </a:prstGeom>
          <a:noFill/>
        </p:spPr>
        <p:txBody>
          <a:bodyPr wrap="none" lIns="73152" tIns="54864" rIns="73152" bIns="54864" anchor="ctr">
            <a:spAutoFit/>
          </a:bodyPr>
          <a:lstStyle/>
          <a:p>
            <a:pPr algn="l">
              <a:spcBef>
                <a:spcPts val="0"/>
              </a:spcBef>
              <a:spcAft>
                <a:spcPts val="0"/>
              </a:spcAft>
            </a:pPr>
            <a:r>
              <a:rPr sz="2392" b="1">
                <a:solidFill>
                  <a:srgbClr val="FFFFFF"/>
                </a:solidFill>
              </a:rPr>
              <a:t>Recommendations</a:t>
            </a:r>
          </a:p>
        </p:txBody>
      </p:sp>
      <p:sp>
        <p:nvSpPr>
          <p:cNvPr id="4" name="Rounded Rectangle 3"/>
          <p:cNvSpPr/>
          <p:nvPr/>
        </p:nvSpPr>
        <p:spPr>
          <a:xfrm>
            <a:off x="666733" y="1733550"/>
            <a:ext cx="6286342" cy="885825"/>
          </a:xfrm>
          <a:prstGeom prst="roundRect">
            <a:avLst>
              <a:gd name="adj" fmla="val 1720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857228" y="1924049"/>
            <a:ext cx="476238" cy="476249"/>
          </a:xfrm>
          <a:prstGeom prst="roundRect">
            <a:avLst>
              <a:gd name="adj" fmla="val 50000"/>
            </a:avLst>
          </a:prstGeom>
          <a:solidFill>
            <a:srgbClr val="4DB6AC">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6" name="Picture 5" descr="image.png"/>
          <p:cNvPicPr>
            <a:picLocks noChangeAspect="1"/>
          </p:cNvPicPr>
          <p:nvPr/>
        </p:nvPicPr>
        <p:blipFill>
          <a:blip r:embed="rId3">
            <a:alphaModFix/>
          </a:blip>
          <a:stretch>
            <a:fillRect/>
          </a:stretch>
        </p:blipFill>
        <p:spPr>
          <a:xfrm>
            <a:off x="962000" y="2039592"/>
            <a:ext cx="266693" cy="226115"/>
          </a:xfrm>
          <a:prstGeom prst="rect">
            <a:avLst/>
          </a:prstGeom>
        </p:spPr>
      </p:pic>
      <p:sp>
        <p:nvSpPr>
          <p:cNvPr id="7" name="TextBox 6"/>
          <p:cNvSpPr txBox="1"/>
          <p:nvPr/>
        </p:nvSpPr>
        <p:spPr>
          <a:xfrm>
            <a:off x="1523961" y="1924049"/>
            <a:ext cx="2257368" cy="238124"/>
          </a:xfrm>
          <a:prstGeom prst="rect">
            <a:avLst/>
          </a:prstGeom>
          <a:noFill/>
        </p:spPr>
        <p:txBody>
          <a:bodyPr wrap="none" lIns="73152" tIns="54864" rIns="73152" bIns="54864" anchor="ctr">
            <a:spAutoFit/>
          </a:bodyPr>
          <a:lstStyle/>
          <a:p>
            <a:pPr algn="l">
              <a:lnSpc>
                <a:spcPts val="1820"/>
              </a:lnSpc>
              <a:spcBef>
                <a:spcPts val="0"/>
              </a:spcBef>
              <a:spcAft>
                <a:spcPts val="0"/>
              </a:spcAft>
            </a:pPr>
            <a:r>
              <a:rPr sz="1196" b="1">
                <a:solidFill>
                  <a:srgbClr val="004D7A"/>
                </a:solidFill>
              </a:rPr>
              <a:t>Inculcate resilience training</a:t>
            </a:r>
          </a:p>
        </p:txBody>
      </p:sp>
      <p:sp>
        <p:nvSpPr>
          <p:cNvPr id="8" name="TextBox 7"/>
          <p:cNvSpPr txBox="1"/>
          <p:nvPr/>
        </p:nvSpPr>
        <p:spPr>
          <a:xfrm>
            <a:off x="1523961" y="2228850"/>
            <a:ext cx="5238619" cy="190499"/>
          </a:xfrm>
          <a:prstGeom prst="rect">
            <a:avLst/>
          </a:prstGeom>
          <a:noFill/>
        </p:spPr>
        <p:txBody>
          <a:bodyPr wrap="none" lIns="73152" tIns="54864" rIns="73152" bIns="54864" anchor="ctr">
            <a:spAutoFit/>
          </a:bodyPr>
          <a:lstStyle/>
          <a:p>
            <a:pPr algn="l">
              <a:spcBef>
                <a:spcPts val="325"/>
              </a:spcBef>
              <a:spcAft>
                <a:spcPts val="0"/>
              </a:spcAft>
            </a:pPr>
            <a:r>
              <a:rPr sz="956" b="0">
                <a:solidFill>
                  <a:srgbClr val="666666"/>
                </a:solidFill>
              </a:rPr>
              <a:t>(Batabyal and Das, 2019)</a:t>
            </a:r>
          </a:p>
        </p:txBody>
      </p:sp>
      <p:sp>
        <p:nvSpPr>
          <p:cNvPr id="9" name="Rounded Rectangle 8"/>
          <p:cNvSpPr/>
          <p:nvPr/>
        </p:nvSpPr>
        <p:spPr>
          <a:xfrm>
            <a:off x="666733" y="2857500"/>
            <a:ext cx="6286342" cy="885825"/>
          </a:xfrm>
          <a:prstGeom prst="roundRect">
            <a:avLst>
              <a:gd name="adj" fmla="val 1720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ounded Rectangle 9"/>
          <p:cNvSpPr/>
          <p:nvPr/>
        </p:nvSpPr>
        <p:spPr>
          <a:xfrm>
            <a:off x="857228" y="3047999"/>
            <a:ext cx="476238" cy="476249"/>
          </a:xfrm>
          <a:prstGeom prst="roundRect">
            <a:avLst>
              <a:gd name="adj" fmla="val 50000"/>
            </a:avLst>
          </a:prstGeom>
          <a:solidFill>
            <a:srgbClr val="4DB6AC">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1" name="Picture 10" descr="image.png"/>
          <p:cNvPicPr>
            <a:picLocks noChangeAspect="1"/>
          </p:cNvPicPr>
          <p:nvPr/>
        </p:nvPicPr>
        <p:blipFill>
          <a:blip r:embed="rId4">
            <a:alphaModFix/>
          </a:blip>
          <a:stretch>
            <a:fillRect/>
          </a:stretch>
        </p:blipFill>
        <p:spPr>
          <a:xfrm>
            <a:off x="962000" y="3151946"/>
            <a:ext cx="266693" cy="249306"/>
          </a:xfrm>
          <a:prstGeom prst="rect">
            <a:avLst/>
          </a:prstGeom>
        </p:spPr>
      </p:pic>
      <p:sp>
        <p:nvSpPr>
          <p:cNvPr id="12" name="TextBox 11"/>
          <p:cNvSpPr txBox="1"/>
          <p:nvPr/>
        </p:nvSpPr>
        <p:spPr>
          <a:xfrm>
            <a:off x="1523961" y="3047999"/>
            <a:ext cx="2228794" cy="238124"/>
          </a:xfrm>
          <a:prstGeom prst="rect">
            <a:avLst/>
          </a:prstGeom>
          <a:noFill/>
        </p:spPr>
        <p:txBody>
          <a:bodyPr wrap="none" lIns="73152" tIns="54864" rIns="73152" bIns="54864" anchor="ctr">
            <a:spAutoFit/>
          </a:bodyPr>
          <a:lstStyle/>
          <a:p>
            <a:pPr algn="l">
              <a:lnSpc>
                <a:spcPts val="1820"/>
              </a:lnSpc>
              <a:spcBef>
                <a:spcPts val="0"/>
              </a:spcBef>
              <a:spcAft>
                <a:spcPts val="0"/>
              </a:spcAft>
            </a:pPr>
            <a:r>
              <a:rPr sz="1196" b="1">
                <a:solidFill>
                  <a:srgbClr val="004D7A"/>
                </a:solidFill>
              </a:rPr>
              <a:t>Create psychological safety</a:t>
            </a:r>
          </a:p>
        </p:txBody>
      </p:sp>
      <p:sp>
        <p:nvSpPr>
          <p:cNvPr id="13" name="TextBox 12"/>
          <p:cNvSpPr txBox="1"/>
          <p:nvPr/>
        </p:nvSpPr>
        <p:spPr>
          <a:xfrm>
            <a:off x="1523961" y="3352800"/>
            <a:ext cx="5238619" cy="190499"/>
          </a:xfrm>
          <a:prstGeom prst="rect">
            <a:avLst/>
          </a:prstGeom>
          <a:noFill/>
        </p:spPr>
        <p:txBody>
          <a:bodyPr wrap="none" lIns="73152" tIns="54864" rIns="73152" bIns="54864" anchor="ctr">
            <a:spAutoFit/>
          </a:bodyPr>
          <a:lstStyle/>
          <a:p>
            <a:pPr algn="l">
              <a:spcBef>
                <a:spcPts val="325"/>
              </a:spcBef>
              <a:spcAft>
                <a:spcPts val="0"/>
              </a:spcAft>
            </a:pPr>
            <a:r>
              <a:rPr sz="956" b="0">
                <a:solidFill>
                  <a:srgbClr val="666666"/>
                </a:solidFill>
              </a:rPr>
              <a:t>(Ford and Sturman, 2020)</a:t>
            </a:r>
          </a:p>
        </p:txBody>
      </p:sp>
      <p:sp>
        <p:nvSpPr>
          <p:cNvPr id="14" name="Rounded Rectangle 13"/>
          <p:cNvSpPr/>
          <p:nvPr/>
        </p:nvSpPr>
        <p:spPr>
          <a:xfrm>
            <a:off x="666733" y="3981449"/>
            <a:ext cx="6286342" cy="885825"/>
          </a:xfrm>
          <a:prstGeom prst="roundRect">
            <a:avLst>
              <a:gd name="adj" fmla="val 1720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ounded Rectangle 14"/>
          <p:cNvSpPr/>
          <p:nvPr/>
        </p:nvSpPr>
        <p:spPr>
          <a:xfrm>
            <a:off x="857228" y="4171950"/>
            <a:ext cx="476238" cy="476249"/>
          </a:xfrm>
          <a:prstGeom prst="roundRect">
            <a:avLst>
              <a:gd name="adj" fmla="val 50000"/>
            </a:avLst>
          </a:prstGeom>
          <a:solidFill>
            <a:srgbClr val="4DB6AC">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6" name="Picture 15" descr="image.png"/>
          <p:cNvPicPr>
            <a:picLocks noChangeAspect="1"/>
          </p:cNvPicPr>
          <p:nvPr/>
        </p:nvPicPr>
        <p:blipFill>
          <a:blip r:embed="rId5">
            <a:alphaModFix/>
          </a:blip>
          <a:stretch>
            <a:fillRect/>
          </a:stretch>
        </p:blipFill>
        <p:spPr>
          <a:xfrm>
            <a:off x="962000" y="4296189"/>
            <a:ext cx="266693" cy="208721"/>
          </a:xfrm>
          <a:prstGeom prst="rect">
            <a:avLst/>
          </a:prstGeom>
        </p:spPr>
      </p:pic>
      <p:sp>
        <p:nvSpPr>
          <p:cNvPr id="17" name="TextBox 16"/>
          <p:cNvSpPr txBox="1"/>
          <p:nvPr/>
        </p:nvSpPr>
        <p:spPr>
          <a:xfrm>
            <a:off x="1523961" y="4171950"/>
            <a:ext cx="2905052" cy="238124"/>
          </a:xfrm>
          <a:prstGeom prst="rect">
            <a:avLst/>
          </a:prstGeom>
          <a:noFill/>
        </p:spPr>
        <p:txBody>
          <a:bodyPr wrap="none" lIns="73152" tIns="54864" rIns="73152" bIns="54864" anchor="ctr">
            <a:spAutoFit/>
          </a:bodyPr>
          <a:lstStyle/>
          <a:p>
            <a:pPr algn="l">
              <a:lnSpc>
                <a:spcPts val="1820"/>
              </a:lnSpc>
              <a:spcBef>
                <a:spcPts val="0"/>
              </a:spcBef>
              <a:spcAft>
                <a:spcPts val="0"/>
              </a:spcAft>
            </a:pPr>
            <a:r>
              <a:rPr sz="1196" b="1">
                <a:solidFill>
                  <a:srgbClr val="004D7A"/>
                </a:solidFill>
              </a:rPr>
              <a:t>Follow well-being with HR analytics</a:t>
            </a:r>
          </a:p>
        </p:txBody>
      </p:sp>
      <p:sp>
        <p:nvSpPr>
          <p:cNvPr id="18" name="TextBox 17"/>
          <p:cNvSpPr txBox="1"/>
          <p:nvPr/>
        </p:nvSpPr>
        <p:spPr>
          <a:xfrm>
            <a:off x="1523961" y="4476750"/>
            <a:ext cx="5238619" cy="190499"/>
          </a:xfrm>
          <a:prstGeom prst="rect">
            <a:avLst/>
          </a:prstGeom>
          <a:noFill/>
        </p:spPr>
        <p:txBody>
          <a:bodyPr wrap="none" lIns="73152" tIns="54864" rIns="73152" bIns="54864" anchor="ctr">
            <a:spAutoFit/>
          </a:bodyPr>
          <a:lstStyle/>
          <a:p>
            <a:pPr algn="l">
              <a:spcBef>
                <a:spcPts val="325"/>
              </a:spcBef>
              <a:spcAft>
                <a:spcPts val="0"/>
              </a:spcAft>
            </a:pPr>
            <a:r>
              <a:rPr sz="956" b="0">
                <a:solidFill>
                  <a:srgbClr val="666666"/>
                </a:solidFill>
              </a:rPr>
              <a:t>(Costa and Costa, 2022)</a:t>
            </a:r>
          </a:p>
        </p:txBody>
      </p:sp>
      <p:sp>
        <p:nvSpPr>
          <p:cNvPr id="19" name="Rounded Rectangle 18"/>
          <p:cNvSpPr/>
          <p:nvPr/>
        </p:nvSpPr>
        <p:spPr>
          <a:xfrm>
            <a:off x="666733" y="5105400"/>
            <a:ext cx="6286342" cy="885825"/>
          </a:xfrm>
          <a:prstGeom prst="roundRect">
            <a:avLst>
              <a:gd name="adj" fmla="val 1720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ounded Rectangle 19"/>
          <p:cNvSpPr/>
          <p:nvPr/>
        </p:nvSpPr>
        <p:spPr>
          <a:xfrm>
            <a:off x="857228" y="5295899"/>
            <a:ext cx="476238" cy="476249"/>
          </a:xfrm>
          <a:prstGeom prst="roundRect">
            <a:avLst>
              <a:gd name="adj" fmla="val 50000"/>
            </a:avLst>
          </a:prstGeom>
          <a:solidFill>
            <a:srgbClr val="4DB6AC">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21" name="Picture 20" descr="image.png"/>
          <p:cNvPicPr>
            <a:picLocks noChangeAspect="1"/>
          </p:cNvPicPr>
          <p:nvPr/>
        </p:nvPicPr>
        <p:blipFill>
          <a:blip r:embed="rId6">
            <a:alphaModFix/>
          </a:blip>
          <a:stretch>
            <a:fillRect/>
          </a:stretch>
        </p:blipFill>
        <p:spPr>
          <a:xfrm>
            <a:off x="962000" y="5405644"/>
            <a:ext cx="266693" cy="237710"/>
          </a:xfrm>
          <a:prstGeom prst="rect">
            <a:avLst/>
          </a:prstGeom>
        </p:spPr>
      </p:pic>
      <p:sp>
        <p:nvSpPr>
          <p:cNvPr id="22" name="TextBox 21"/>
          <p:cNvSpPr txBox="1"/>
          <p:nvPr/>
        </p:nvSpPr>
        <p:spPr>
          <a:xfrm>
            <a:off x="1523961" y="5295899"/>
            <a:ext cx="3286042" cy="238124"/>
          </a:xfrm>
          <a:prstGeom prst="rect">
            <a:avLst/>
          </a:prstGeom>
          <a:noFill/>
        </p:spPr>
        <p:txBody>
          <a:bodyPr wrap="none" lIns="73152" tIns="54864" rIns="73152" bIns="54864" anchor="ctr">
            <a:spAutoFit/>
          </a:bodyPr>
          <a:lstStyle/>
          <a:p>
            <a:pPr algn="l">
              <a:lnSpc>
                <a:spcPts val="1820"/>
              </a:lnSpc>
              <a:spcBef>
                <a:spcPts val="0"/>
              </a:spcBef>
              <a:spcAft>
                <a:spcPts val="0"/>
              </a:spcAft>
            </a:pPr>
            <a:r>
              <a:rPr sz="1196" b="1">
                <a:solidFill>
                  <a:srgbClr val="004D7A"/>
                </a:solidFill>
              </a:rPr>
              <a:t>Develop industry standards of wellbeing</a:t>
            </a:r>
          </a:p>
        </p:txBody>
      </p:sp>
      <p:sp>
        <p:nvSpPr>
          <p:cNvPr id="23" name="TextBox 22"/>
          <p:cNvSpPr txBox="1"/>
          <p:nvPr/>
        </p:nvSpPr>
        <p:spPr>
          <a:xfrm>
            <a:off x="1523961" y="5600700"/>
            <a:ext cx="5238619" cy="190499"/>
          </a:xfrm>
          <a:prstGeom prst="rect">
            <a:avLst/>
          </a:prstGeom>
          <a:noFill/>
        </p:spPr>
        <p:txBody>
          <a:bodyPr wrap="none" lIns="73152" tIns="54864" rIns="73152" bIns="54864" anchor="ctr">
            <a:spAutoFit/>
          </a:bodyPr>
          <a:lstStyle/>
          <a:p>
            <a:pPr algn="l">
              <a:spcBef>
                <a:spcPts val="325"/>
              </a:spcBef>
              <a:spcAft>
                <a:spcPts val="0"/>
              </a:spcAft>
            </a:pPr>
            <a:r>
              <a:rPr sz="956" b="0">
                <a:solidFill>
                  <a:srgbClr val="666666"/>
                </a:solidFill>
              </a:rPr>
              <a:t>(Sharma, Singh and Tyagi, 2024)</a:t>
            </a:r>
          </a:p>
        </p:txBody>
      </p:sp>
      <p:sp>
        <p:nvSpPr>
          <p:cNvPr id="24" name="Rectangle 23"/>
          <p:cNvSpPr/>
          <p:nvPr/>
        </p:nvSpPr>
        <p:spPr>
          <a:xfrm>
            <a:off x="7334066" y="2333624"/>
            <a:ext cx="4190895" cy="3047999"/>
          </a:xfrm>
          <a:prstGeom prst="rect">
            <a:avLst/>
          </a:prstGeom>
          <a:blipFill>
            <a:blip r:embed="rId7"/>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5F9FA"/>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857250"/>
          </a:xfrm>
          <a:prstGeom prst="rect">
            <a:avLst/>
          </a:prstGeom>
          <a:solidFill>
            <a:srgbClr val="004D7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66733" y="190499"/>
            <a:ext cx="10858228" cy="476249"/>
          </a:xfrm>
          <a:prstGeom prst="rect">
            <a:avLst/>
          </a:prstGeom>
          <a:noFill/>
        </p:spPr>
        <p:txBody>
          <a:bodyPr wrap="none" lIns="73152" tIns="54864" rIns="73152" bIns="54864" anchor="ctr">
            <a:spAutoFit/>
          </a:bodyPr>
          <a:lstStyle/>
          <a:p>
            <a:pPr algn="l">
              <a:spcBef>
                <a:spcPts val="0"/>
              </a:spcBef>
              <a:spcAft>
                <a:spcPts val="0"/>
              </a:spcAft>
            </a:pPr>
            <a:r>
              <a:rPr sz="2392" b="1">
                <a:solidFill>
                  <a:srgbClr val="FFFFFF"/>
                </a:solidFill>
              </a:rPr>
              <a:t>Conclusion</a:t>
            </a:r>
          </a:p>
        </p:txBody>
      </p:sp>
      <p:sp>
        <p:nvSpPr>
          <p:cNvPr id="4" name="Rounded Rectangle 3"/>
          <p:cNvSpPr/>
          <p:nvPr/>
        </p:nvSpPr>
        <p:spPr>
          <a:xfrm>
            <a:off x="666733" y="1962149"/>
            <a:ext cx="6286342" cy="1047749"/>
          </a:xfrm>
          <a:prstGeom prst="roundRect">
            <a:avLst>
              <a:gd name="adj" fmla="val 14545"/>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904852" y="2200275"/>
            <a:ext cx="571485" cy="571500"/>
          </a:xfrm>
          <a:prstGeom prst="roundRect">
            <a:avLst>
              <a:gd name="adj" fmla="val 50000"/>
            </a:avLst>
          </a:prstGeom>
          <a:solidFill>
            <a:srgbClr val="4DB6AC">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6" name="Picture 5" descr="image.png"/>
          <p:cNvPicPr>
            <a:picLocks noChangeAspect="1"/>
          </p:cNvPicPr>
          <p:nvPr/>
        </p:nvPicPr>
        <p:blipFill>
          <a:blip r:embed="rId3">
            <a:alphaModFix/>
          </a:blip>
          <a:stretch>
            <a:fillRect/>
          </a:stretch>
        </p:blipFill>
        <p:spPr>
          <a:xfrm>
            <a:off x="1038199" y="2367328"/>
            <a:ext cx="304792" cy="237392"/>
          </a:xfrm>
          <a:prstGeom prst="rect">
            <a:avLst/>
          </a:prstGeom>
        </p:spPr>
      </p:pic>
      <p:sp>
        <p:nvSpPr>
          <p:cNvPr id="7" name="TextBox 6"/>
          <p:cNvSpPr txBox="1"/>
          <p:nvPr/>
        </p:nvSpPr>
        <p:spPr>
          <a:xfrm>
            <a:off x="1714457" y="2333624"/>
            <a:ext cx="3543211" cy="323849"/>
          </a:xfrm>
          <a:prstGeom prst="rect">
            <a:avLst/>
          </a:prstGeom>
          <a:noFill/>
        </p:spPr>
        <p:txBody>
          <a:bodyPr wrap="none" lIns="73152" tIns="54864" rIns="73152" bIns="54864" anchor="ctr">
            <a:spAutoFit/>
          </a:bodyPr>
          <a:lstStyle/>
          <a:p>
            <a:pPr algn="l">
              <a:lnSpc>
                <a:spcPts val="2145"/>
              </a:lnSpc>
              <a:spcBef>
                <a:spcPts val="0"/>
              </a:spcBef>
              <a:spcAft>
                <a:spcPts val="0"/>
              </a:spcAft>
            </a:pPr>
            <a:r>
              <a:rPr sz="1435" b="0">
                <a:solidFill>
                  <a:srgbClr val="333333"/>
                </a:solidFill>
              </a:rPr>
              <a:t> </a:t>
            </a:r>
            <a:r>
              <a:rPr sz="1435" b="1">
                <a:solidFill>
                  <a:srgbClr val="004D7A"/>
                </a:solidFill>
              </a:rPr>
              <a:t>HR + culture</a:t>
            </a:r>
            <a:r>
              <a:rPr sz="1435" b="0">
                <a:solidFill>
                  <a:srgbClr val="333333"/>
                </a:solidFill>
              </a:rPr>
              <a:t> = culture as the strength </a:t>
            </a:r>
          </a:p>
        </p:txBody>
      </p:sp>
      <p:sp>
        <p:nvSpPr>
          <p:cNvPr id="8" name="Rounded Rectangle 7"/>
          <p:cNvSpPr/>
          <p:nvPr/>
        </p:nvSpPr>
        <p:spPr>
          <a:xfrm>
            <a:off x="666733" y="3295650"/>
            <a:ext cx="6286342" cy="1114425"/>
          </a:xfrm>
          <a:prstGeom prst="roundRect">
            <a:avLst>
              <a:gd name="adj" fmla="val 13675"/>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ounded Rectangle 8"/>
          <p:cNvSpPr/>
          <p:nvPr/>
        </p:nvSpPr>
        <p:spPr>
          <a:xfrm>
            <a:off x="904852" y="3571875"/>
            <a:ext cx="571485" cy="571500"/>
          </a:xfrm>
          <a:prstGeom prst="roundRect">
            <a:avLst>
              <a:gd name="adj" fmla="val 50000"/>
            </a:avLst>
          </a:prstGeom>
          <a:solidFill>
            <a:srgbClr val="4DB6AC">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0" name="Picture 9" descr="image.png"/>
          <p:cNvPicPr>
            <a:picLocks noChangeAspect="1"/>
          </p:cNvPicPr>
          <p:nvPr/>
        </p:nvPicPr>
        <p:blipFill>
          <a:blip r:embed="rId4">
            <a:alphaModFix/>
          </a:blip>
          <a:stretch>
            <a:fillRect/>
          </a:stretch>
        </p:blipFill>
        <p:spPr>
          <a:xfrm>
            <a:off x="1038199" y="3775563"/>
            <a:ext cx="304792" cy="164123"/>
          </a:xfrm>
          <a:prstGeom prst="rect">
            <a:avLst/>
          </a:prstGeom>
        </p:spPr>
      </p:pic>
      <p:sp>
        <p:nvSpPr>
          <p:cNvPr id="11" name="TextBox 10"/>
          <p:cNvSpPr txBox="1"/>
          <p:nvPr/>
        </p:nvSpPr>
        <p:spPr>
          <a:xfrm>
            <a:off x="1714457" y="3533774"/>
            <a:ext cx="5000499" cy="638175"/>
          </a:xfrm>
          <a:prstGeom prst="rect">
            <a:avLst/>
          </a:prstGeom>
          <a:noFill/>
        </p:spPr>
        <p:txBody>
          <a:bodyPr wrap="square" lIns="73152" tIns="54864" rIns="73152" bIns="54864" anchor="ctr">
            <a:spAutoFit/>
          </a:bodyPr>
          <a:lstStyle/>
          <a:p>
            <a:pPr algn="l">
              <a:lnSpc>
                <a:spcPts val="2145"/>
              </a:lnSpc>
              <a:spcBef>
                <a:spcPts val="0"/>
              </a:spcBef>
              <a:spcAft>
                <a:spcPts val="0"/>
              </a:spcAft>
            </a:pPr>
            <a:r>
              <a:rPr sz="1435" b="0">
                <a:solidFill>
                  <a:srgbClr val="333333"/>
                </a:solidFill>
              </a:rPr>
              <a:t> </a:t>
            </a:r>
            <a:r>
              <a:rPr sz="1435" b="1">
                <a:solidFill>
                  <a:srgbClr val="004D7A"/>
                </a:solidFill>
              </a:rPr>
              <a:t>Sustainable success</a:t>
            </a:r>
            <a:r>
              <a:rPr sz="1435" b="0">
                <a:solidFill>
                  <a:srgbClr val="333333"/>
                </a:solidFill>
              </a:rPr>
              <a:t> is the outcome of long-term well-being </a:t>
            </a:r>
          </a:p>
        </p:txBody>
      </p:sp>
      <p:sp>
        <p:nvSpPr>
          <p:cNvPr id="12" name="Rounded Rectangle 11"/>
          <p:cNvSpPr/>
          <p:nvPr/>
        </p:nvSpPr>
        <p:spPr>
          <a:xfrm>
            <a:off x="666733" y="4705350"/>
            <a:ext cx="6286342" cy="1047749"/>
          </a:xfrm>
          <a:prstGeom prst="roundRect">
            <a:avLst>
              <a:gd name="adj" fmla="val 14545"/>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ounded Rectangle 12"/>
          <p:cNvSpPr/>
          <p:nvPr/>
        </p:nvSpPr>
        <p:spPr>
          <a:xfrm>
            <a:off x="904852" y="4943475"/>
            <a:ext cx="571485" cy="571500"/>
          </a:xfrm>
          <a:prstGeom prst="roundRect">
            <a:avLst>
              <a:gd name="adj" fmla="val 50000"/>
            </a:avLst>
          </a:prstGeom>
          <a:solidFill>
            <a:srgbClr val="4DB6AC">
              <a:alpha val="1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4" name="Picture 13" descr="image.png"/>
          <p:cNvPicPr>
            <a:picLocks noChangeAspect="1"/>
          </p:cNvPicPr>
          <p:nvPr/>
        </p:nvPicPr>
        <p:blipFill>
          <a:blip r:embed="rId5">
            <a:alphaModFix/>
          </a:blip>
          <a:stretch>
            <a:fillRect/>
          </a:stretch>
        </p:blipFill>
        <p:spPr>
          <a:xfrm>
            <a:off x="1038199" y="5135440"/>
            <a:ext cx="304792" cy="187569"/>
          </a:xfrm>
          <a:prstGeom prst="rect">
            <a:avLst/>
          </a:prstGeom>
        </p:spPr>
      </p:pic>
      <p:sp>
        <p:nvSpPr>
          <p:cNvPr id="15" name="TextBox 14"/>
          <p:cNvSpPr txBox="1"/>
          <p:nvPr/>
        </p:nvSpPr>
        <p:spPr>
          <a:xfrm>
            <a:off x="1714457" y="5067299"/>
            <a:ext cx="3886102" cy="323849"/>
          </a:xfrm>
          <a:prstGeom prst="rect">
            <a:avLst/>
          </a:prstGeom>
          <a:noFill/>
        </p:spPr>
        <p:txBody>
          <a:bodyPr wrap="none" lIns="73152" tIns="54864" rIns="73152" bIns="54864" anchor="ctr">
            <a:spAutoFit/>
          </a:bodyPr>
          <a:lstStyle/>
          <a:p>
            <a:pPr algn="l">
              <a:lnSpc>
                <a:spcPts val="2145"/>
              </a:lnSpc>
              <a:spcBef>
                <a:spcPts val="0"/>
              </a:spcBef>
              <a:spcAft>
                <a:spcPts val="0"/>
              </a:spcAft>
            </a:pPr>
            <a:r>
              <a:rPr sz="1435" b="0">
                <a:solidFill>
                  <a:srgbClr val="333333"/>
                </a:solidFill>
              </a:rPr>
              <a:t> </a:t>
            </a:r>
            <a:r>
              <a:rPr sz="1435" b="1">
                <a:solidFill>
                  <a:srgbClr val="004D7A"/>
                </a:solidFill>
              </a:rPr>
              <a:t>Strong individuals</a:t>
            </a:r>
            <a:r>
              <a:rPr sz="1435" b="0">
                <a:solidFill>
                  <a:srgbClr val="333333"/>
                </a:solidFill>
              </a:rPr>
              <a:t> develop strong hotels </a:t>
            </a:r>
          </a:p>
        </p:txBody>
      </p:sp>
      <p:sp>
        <p:nvSpPr>
          <p:cNvPr id="16" name="Rectangle 15"/>
          <p:cNvSpPr/>
          <p:nvPr/>
        </p:nvSpPr>
        <p:spPr>
          <a:xfrm>
            <a:off x="7334066" y="2333624"/>
            <a:ext cx="4190895" cy="3047999"/>
          </a:xfrm>
          <a:prstGeom prst="rect">
            <a:avLst/>
          </a:prstGeom>
          <a:blipFill>
            <a:blip r:embed="rId6"/>
            <a:stretch>
              <a:fillRect/>
            </a:stretch>
          </a:blip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5F9FA"/>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857250"/>
          </a:xfrm>
          <a:prstGeom prst="rect">
            <a:avLst/>
          </a:prstGeom>
          <a:solidFill>
            <a:srgbClr val="004D7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66733" y="190499"/>
            <a:ext cx="10858228" cy="476249"/>
          </a:xfrm>
          <a:prstGeom prst="rect">
            <a:avLst/>
          </a:prstGeom>
          <a:noFill/>
        </p:spPr>
        <p:txBody>
          <a:bodyPr wrap="none" lIns="73152" tIns="54864" rIns="73152" bIns="54864" anchor="ctr">
            <a:spAutoFit/>
          </a:bodyPr>
          <a:lstStyle/>
          <a:p>
            <a:pPr algn="l">
              <a:spcBef>
                <a:spcPts val="0"/>
              </a:spcBef>
              <a:spcAft>
                <a:spcPts val="0"/>
              </a:spcAft>
            </a:pPr>
            <a:r>
              <a:rPr sz="2392" b="1">
                <a:solidFill>
                  <a:srgbClr val="FFFFFF"/>
                </a:solidFill>
              </a:rPr>
              <a:t>Reference</a:t>
            </a:r>
          </a:p>
        </p:txBody>
      </p:sp>
      <p:sp>
        <p:nvSpPr>
          <p:cNvPr id="4" name="Rounded Rectangle 3"/>
          <p:cNvSpPr/>
          <p:nvPr/>
        </p:nvSpPr>
        <p:spPr>
          <a:xfrm>
            <a:off x="666733" y="1143000"/>
            <a:ext cx="10762980" cy="581025"/>
          </a:xfrm>
          <a:prstGeom prst="roundRect">
            <a:avLst>
              <a:gd name="adj" fmla="val 1311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666733" y="1143000"/>
            <a:ext cx="10762980" cy="581025"/>
          </a:xfrm>
          <a:prstGeom prst="rect">
            <a:avLst/>
          </a:prstGeom>
          <a:noFill/>
        </p:spPr>
        <p:txBody>
          <a:bodyPr wrap="square" lIns="73152" tIns="54864" rIns="73152" bIns="54864" anchor="ctr">
            <a:spAutoFit/>
          </a:bodyPr>
          <a:lstStyle/>
          <a:p>
            <a:pPr algn="l">
              <a:lnSpc>
                <a:spcPts val="1430"/>
              </a:lnSpc>
              <a:spcBef>
                <a:spcPts val="0"/>
              </a:spcBef>
              <a:spcAft>
                <a:spcPts val="0"/>
              </a:spcAft>
            </a:pPr>
            <a:r>
              <a:rPr sz="956" b="0" dirty="0">
                <a:solidFill>
                  <a:srgbClr val="333333"/>
                </a:solidFill>
              </a:rPr>
              <a:t> </a:t>
            </a:r>
            <a:r>
              <a:rPr sz="956" b="1" dirty="0">
                <a:solidFill>
                  <a:srgbClr val="004D7A"/>
                </a:solidFill>
              </a:rPr>
              <a:t>Agarwal, P.</a:t>
            </a:r>
            <a:r>
              <a:rPr sz="956" b="0" dirty="0">
                <a:solidFill>
                  <a:srgbClr val="333333"/>
                </a:solidFill>
              </a:rPr>
              <a:t> </a:t>
            </a:r>
            <a:r>
              <a:rPr sz="956" b="1" dirty="0">
                <a:solidFill>
                  <a:srgbClr val="4DB6AC"/>
                </a:solidFill>
              </a:rPr>
              <a:t>(2021)</a:t>
            </a:r>
            <a:r>
              <a:rPr sz="956" b="0" dirty="0">
                <a:solidFill>
                  <a:srgbClr val="333333"/>
                </a:solidFill>
              </a:rPr>
              <a:t> 'Shattered but Smiling: Human Resource Management and the Wellbeing of Hotel Employees during COVID-19', </a:t>
            </a:r>
            <a:r>
              <a:rPr sz="956" b="1" dirty="0">
                <a:solidFill>
                  <a:srgbClr val="333333"/>
                </a:solidFill>
              </a:rPr>
              <a:t>International Journal of Hospitality Management</a:t>
            </a:r>
            <a:r>
              <a:rPr sz="956" b="0" dirty="0">
                <a:solidFill>
                  <a:srgbClr val="333333"/>
                </a:solidFill>
              </a:rPr>
              <a:t>, 93(102765), p. 102765. </a:t>
            </a:r>
            <a:r>
              <a:rPr sz="837" b="0" dirty="0">
                <a:solidFill>
                  <a:srgbClr val="004D7A"/>
                </a:solidFill>
              </a:rPr>
              <a:t>https://doi.org/10.1016/j.ijhm.2020.102765</a:t>
            </a:r>
            <a:r>
              <a:rPr sz="956" b="0" dirty="0">
                <a:solidFill>
                  <a:srgbClr val="333333"/>
                </a:solidFill>
              </a:rPr>
              <a:t> </a:t>
            </a:r>
          </a:p>
        </p:txBody>
      </p:sp>
      <p:sp>
        <p:nvSpPr>
          <p:cNvPr id="6" name="Rounded Rectangle 5"/>
          <p:cNvSpPr/>
          <p:nvPr/>
        </p:nvSpPr>
        <p:spPr>
          <a:xfrm>
            <a:off x="666733" y="1838324"/>
            <a:ext cx="10762980" cy="361950"/>
          </a:xfrm>
          <a:prstGeom prst="roundRect">
            <a:avLst>
              <a:gd name="adj" fmla="val 21052"/>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66733" y="1838324"/>
            <a:ext cx="10762980" cy="361950"/>
          </a:xfrm>
          <a:prstGeom prst="rect">
            <a:avLst/>
          </a:prstGeom>
          <a:noFill/>
        </p:spPr>
        <p:txBody>
          <a:bodyPr wrap="none" lIns="73152" tIns="54864" rIns="73152" bIns="54864" anchor="ctr">
            <a:spAutoFit/>
          </a:bodyPr>
          <a:lstStyle/>
          <a:p>
            <a:pPr algn="l">
              <a:lnSpc>
                <a:spcPts val="1430"/>
              </a:lnSpc>
              <a:spcBef>
                <a:spcPts val="0"/>
              </a:spcBef>
              <a:spcAft>
                <a:spcPts val="0"/>
              </a:spcAft>
            </a:pPr>
            <a:r>
              <a:rPr sz="956" b="0">
                <a:solidFill>
                  <a:srgbClr val="333333"/>
                </a:solidFill>
              </a:rPr>
              <a:t> </a:t>
            </a:r>
            <a:r>
              <a:rPr sz="956" b="1">
                <a:solidFill>
                  <a:srgbClr val="004D7A"/>
                </a:solidFill>
              </a:rPr>
              <a:t>Baker, M., Baker, K. and Burrell, K.</a:t>
            </a:r>
            <a:r>
              <a:rPr sz="956" b="0">
                <a:solidFill>
                  <a:srgbClr val="333333"/>
                </a:solidFill>
              </a:rPr>
              <a:t> </a:t>
            </a:r>
            <a:r>
              <a:rPr sz="956" b="1">
                <a:solidFill>
                  <a:srgbClr val="4DB6AC"/>
                </a:solidFill>
              </a:rPr>
              <a:t>(2021)</a:t>
            </a:r>
            <a:r>
              <a:rPr sz="956" b="0">
                <a:solidFill>
                  <a:srgbClr val="333333"/>
                </a:solidFill>
              </a:rPr>
              <a:t> 'Wellbeing in hospitality: Post-pandemic workforce recovery and challenges', </a:t>
            </a:r>
            <a:r>
              <a:rPr sz="956" b="1">
                <a:solidFill>
                  <a:srgbClr val="333333"/>
                </a:solidFill>
              </a:rPr>
              <a:t>Journal of Tourism Management</a:t>
            </a:r>
            <a:r>
              <a:rPr sz="956" b="0">
                <a:solidFill>
                  <a:srgbClr val="333333"/>
                </a:solidFill>
              </a:rPr>
              <a:t>, 87, 104412. </a:t>
            </a:r>
          </a:p>
        </p:txBody>
      </p:sp>
      <p:sp>
        <p:nvSpPr>
          <p:cNvPr id="8" name="Rounded Rectangle 7"/>
          <p:cNvSpPr/>
          <p:nvPr/>
        </p:nvSpPr>
        <p:spPr>
          <a:xfrm>
            <a:off x="666733" y="2314575"/>
            <a:ext cx="10762980" cy="581025"/>
          </a:xfrm>
          <a:prstGeom prst="roundRect">
            <a:avLst>
              <a:gd name="adj" fmla="val 1311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666733" y="2314575"/>
            <a:ext cx="10762980" cy="581025"/>
          </a:xfrm>
          <a:prstGeom prst="rect">
            <a:avLst/>
          </a:prstGeom>
          <a:noFill/>
        </p:spPr>
        <p:txBody>
          <a:bodyPr wrap="square" lIns="73152" tIns="54864" rIns="73152" bIns="54864" anchor="ctr">
            <a:spAutoFit/>
          </a:bodyPr>
          <a:lstStyle/>
          <a:p>
            <a:pPr algn="l">
              <a:lnSpc>
                <a:spcPts val="1430"/>
              </a:lnSpc>
              <a:spcBef>
                <a:spcPts val="0"/>
              </a:spcBef>
              <a:spcAft>
                <a:spcPts val="0"/>
              </a:spcAft>
            </a:pPr>
            <a:r>
              <a:rPr sz="956" b="0">
                <a:solidFill>
                  <a:srgbClr val="333333"/>
                </a:solidFill>
              </a:rPr>
              <a:t> </a:t>
            </a:r>
            <a:r>
              <a:rPr sz="956" b="1">
                <a:solidFill>
                  <a:srgbClr val="004D7A"/>
                </a:solidFill>
              </a:rPr>
              <a:t>Batabyal, S. and Das, S.</a:t>
            </a:r>
            <a:r>
              <a:rPr sz="956" b="0">
                <a:solidFill>
                  <a:srgbClr val="333333"/>
                </a:solidFill>
              </a:rPr>
              <a:t> </a:t>
            </a:r>
            <a:r>
              <a:rPr sz="956" b="1">
                <a:solidFill>
                  <a:srgbClr val="4DB6AC"/>
                </a:solidFill>
              </a:rPr>
              <a:t>(2019)</a:t>
            </a:r>
            <a:r>
              <a:rPr sz="956" b="0">
                <a:solidFill>
                  <a:srgbClr val="333333"/>
                </a:solidFill>
              </a:rPr>
              <a:t> 'Employee resilience training: An emerging HR strategy for sustainable hospitality', </a:t>
            </a:r>
            <a:r>
              <a:rPr sz="956" b="1">
                <a:solidFill>
                  <a:srgbClr val="333333"/>
                </a:solidFill>
              </a:rPr>
              <a:t>International Journal of Human Resource Studies</a:t>
            </a:r>
            <a:r>
              <a:rPr sz="956" b="0">
                <a:solidFill>
                  <a:srgbClr val="333333"/>
                </a:solidFill>
              </a:rPr>
              <a:t>, 9(4), pp. 45–59. </a:t>
            </a:r>
          </a:p>
        </p:txBody>
      </p:sp>
      <p:sp>
        <p:nvSpPr>
          <p:cNvPr id="10" name="Rounded Rectangle 9"/>
          <p:cNvSpPr/>
          <p:nvPr/>
        </p:nvSpPr>
        <p:spPr>
          <a:xfrm>
            <a:off x="666733" y="3009900"/>
            <a:ext cx="10762980" cy="581025"/>
          </a:xfrm>
          <a:prstGeom prst="roundRect">
            <a:avLst>
              <a:gd name="adj" fmla="val 1311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666733" y="3009900"/>
            <a:ext cx="10762980" cy="581025"/>
          </a:xfrm>
          <a:prstGeom prst="rect">
            <a:avLst/>
          </a:prstGeom>
          <a:noFill/>
        </p:spPr>
        <p:txBody>
          <a:bodyPr wrap="square" lIns="73152" tIns="54864" rIns="73152" bIns="54864" anchor="ctr">
            <a:spAutoFit/>
          </a:bodyPr>
          <a:lstStyle/>
          <a:p>
            <a:pPr algn="l">
              <a:lnSpc>
                <a:spcPts val="1430"/>
              </a:lnSpc>
              <a:spcBef>
                <a:spcPts val="0"/>
              </a:spcBef>
              <a:spcAft>
                <a:spcPts val="0"/>
              </a:spcAft>
            </a:pPr>
            <a:r>
              <a:rPr sz="956" b="0">
                <a:solidFill>
                  <a:srgbClr val="333333"/>
                </a:solidFill>
              </a:rPr>
              <a:t> </a:t>
            </a:r>
            <a:r>
              <a:rPr sz="956" b="1">
                <a:solidFill>
                  <a:srgbClr val="004D7A"/>
                </a:solidFill>
              </a:rPr>
              <a:t>Cheong, C., Jones, L. and Zhang, Y.</a:t>
            </a:r>
            <a:r>
              <a:rPr sz="956" b="0">
                <a:solidFill>
                  <a:srgbClr val="333333"/>
                </a:solidFill>
              </a:rPr>
              <a:t> </a:t>
            </a:r>
            <a:r>
              <a:rPr sz="956" b="1">
                <a:solidFill>
                  <a:srgbClr val="4DB6AC"/>
                </a:solidFill>
              </a:rPr>
              <a:t>(2023)</a:t>
            </a:r>
            <a:r>
              <a:rPr sz="956" b="0">
                <a:solidFill>
                  <a:srgbClr val="333333"/>
                </a:solidFill>
              </a:rPr>
              <a:t> 'Secondary qualitative methods in hospitality research: Opportunities and challenges', </a:t>
            </a:r>
            <a:r>
              <a:rPr sz="956" b="1">
                <a:solidFill>
                  <a:srgbClr val="333333"/>
                </a:solidFill>
              </a:rPr>
              <a:t>Tourism Review International</a:t>
            </a:r>
            <a:r>
              <a:rPr sz="956" b="0">
                <a:solidFill>
                  <a:srgbClr val="333333"/>
                </a:solidFill>
              </a:rPr>
              <a:t>, 27(2), pp. 131–148. </a:t>
            </a:r>
          </a:p>
        </p:txBody>
      </p:sp>
      <p:sp>
        <p:nvSpPr>
          <p:cNvPr id="12" name="Rounded Rectangle 11"/>
          <p:cNvSpPr/>
          <p:nvPr/>
        </p:nvSpPr>
        <p:spPr>
          <a:xfrm>
            <a:off x="666733" y="3705224"/>
            <a:ext cx="10762980" cy="581025"/>
          </a:xfrm>
          <a:prstGeom prst="roundRect">
            <a:avLst>
              <a:gd name="adj" fmla="val 1311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666733" y="3705224"/>
            <a:ext cx="10762980" cy="581025"/>
          </a:xfrm>
          <a:prstGeom prst="rect">
            <a:avLst/>
          </a:prstGeom>
          <a:noFill/>
        </p:spPr>
        <p:txBody>
          <a:bodyPr wrap="square" lIns="73152" tIns="54864" rIns="73152" bIns="54864" anchor="ctr">
            <a:spAutoFit/>
          </a:bodyPr>
          <a:lstStyle/>
          <a:p>
            <a:pPr algn="l">
              <a:lnSpc>
                <a:spcPts val="1430"/>
              </a:lnSpc>
              <a:spcBef>
                <a:spcPts val="0"/>
              </a:spcBef>
              <a:spcAft>
                <a:spcPts val="0"/>
              </a:spcAft>
            </a:pPr>
            <a:r>
              <a:rPr sz="956" b="0">
                <a:solidFill>
                  <a:srgbClr val="333333"/>
                </a:solidFill>
              </a:rPr>
              <a:t> </a:t>
            </a:r>
            <a:r>
              <a:rPr sz="956" b="1">
                <a:solidFill>
                  <a:srgbClr val="004D7A"/>
                </a:solidFill>
              </a:rPr>
              <a:t>Costa, M. and Costa, S.</a:t>
            </a:r>
            <a:r>
              <a:rPr sz="956" b="0">
                <a:solidFill>
                  <a:srgbClr val="333333"/>
                </a:solidFill>
              </a:rPr>
              <a:t> </a:t>
            </a:r>
            <a:r>
              <a:rPr sz="956" b="1">
                <a:solidFill>
                  <a:srgbClr val="4DB6AC"/>
                </a:solidFill>
              </a:rPr>
              <a:t>(2022)</a:t>
            </a:r>
            <a:r>
              <a:rPr sz="956" b="0">
                <a:solidFill>
                  <a:srgbClr val="333333"/>
                </a:solidFill>
              </a:rPr>
              <a:t> 'HR analytics in hospitality: Predicting employee wellbeing and retention', </a:t>
            </a:r>
            <a:r>
              <a:rPr sz="956" b="1">
                <a:solidFill>
                  <a:srgbClr val="333333"/>
                </a:solidFill>
              </a:rPr>
              <a:t>International Journal of Contemporary Hospitality Management</a:t>
            </a:r>
            <a:r>
              <a:rPr sz="956" b="0">
                <a:solidFill>
                  <a:srgbClr val="333333"/>
                </a:solidFill>
              </a:rPr>
              <a:t>, 34(9), pp. 3312–3330. </a:t>
            </a:r>
          </a:p>
        </p:txBody>
      </p:sp>
      <p:sp>
        <p:nvSpPr>
          <p:cNvPr id="14" name="Rounded Rectangle 13"/>
          <p:cNvSpPr/>
          <p:nvPr/>
        </p:nvSpPr>
        <p:spPr>
          <a:xfrm>
            <a:off x="666733" y="4400550"/>
            <a:ext cx="10762980" cy="581025"/>
          </a:xfrm>
          <a:prstGeom prst="roundRect">
            <a:avLst>
              <a:gd name="adj" fmla="val 1311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666733" y="4400550"/>
            <a:ext cx="10762980" cy="581025"/>
          </a:xfrm>
          <a:prstGeom prst="rect">
            <a:avLst/>
          </a:prstGeom>
          <a:noFill/>
        </p:spPr>
        <p:txBody>
          <a:bodyPr wrap="square" lIns="73152" tIns="54864" rIns="73152" bIns="54864" anchor="ctr">
            <a:spAutoFit/>
          </a:bodyPr>
          <a:lstStyle/>
          <a:p>
            <a:pPr algn="l">
              <a:lnSpc>
                <a:spcPts val="1430"/>
              </a:lnSpc>
              <a:spcBef>
                <a:spcPts val="0"/>
              </a:spcBef>
              <a:spcAft>
                <a:spcPts val="0"/>
              </a:spcAft>
            </a:pPr>
            <a:r>
              <a:rPr sz="956" b="0">
                <a:solidFill>
                  <a:srgbClr val="333333"/>
                </a:solidFill>
              </a:rPr>
              <a:t> </a:t>
            </a:r>
            <a:r>
              <a:rPr sz="956" b="1">
                <a:solidFill>
                  <a:srgbClr val="004D7A"/>
                </a:solidFill>
              </a:rPr>
              <a:t>Elshaer, I.A. et al.</a:t>
            </a:r>
            <a:r>
              <a:rPr sz="956" b="0">
                <a:solidFill>
                  <a:srgbClr val="333333"/>
                </a:solidFill>
              </a:rPr>
              <a:t> </a:t>
            </a:r>
            <a:r>
              <a:rPr sz="956" b="1">
                <a:solidFill>
                  <a:srgbClr val="4DB6AC"/>
                </a:solidFill>
              </a:rPr>
              <a:t>(2024)</a:t>
            </a:r>
            <a:r>
              <a:rPr sz="956" b="0">
                <a:solidFill>
                  <a:srgbClr val="333333"/>
                </a:solidFill>
              </a:rPr>
              <a:t> 'Resilience for Sustainability: The Synergistic Role of Green Human Resources Management, Circular Economy, and Green Organizational Culture in the Hotel Industry', </a:t>
            </a:r>
            <a:r>
              <a:rPr sz="956" b="1">
                <a:solidFill>
                  <a:srgbClr val="333333"/>
                </a:solidFill>
              </a:rPr>
              <a:t>Administrative Sciences</a:t>
            </a:r>
            <a:r>
              <a:rPr sz="956" b="0">
                <a:solidFill>
                  <a:srgbClr val="333333"/>
                </a:solidFill>
              </a:rPr>
              <a:t>, 14(11), p. 297. </a:t>
            </a:r>
            <a:r>
              <a:rPr sz="837" b="0">
                <a:solidFill>
                  <a:srgbClr val="004D7A"/>
                </a:solidFill>
              </a:rPr>
              <a:t>https://doi.org/10.3390/admsci14110297</a:t>
            </a:r>
            <a:r>
              <a:rPr sz="956" b="0">
                <a:solidFill>
                  <a:srgbClr val="333333"/>
                </a:solidFill>
              </a:rPr>
              <a:t> </a:t>
            </a:r>
          </a:p>
        </p:txBody>
      </p:sp>
      <p:sp>
        <p:nvSpPr>
          <p:cNvPr id="16" name="Rounded Rectangle 15"/>
          <p:cNvSpPr/>
          <p:nvPr/>
        </p:nvSpPr>
        <p:spPr>
          <a:xfrm>
            <a:off x="666733" y="5095874"/>
            <a:ext cx="10762980" cy="581025"/>
          </a:xfrm>
          <a:prstGeom prst="roundRect">
            <a:avLst>
              <a:gd name="adj" fmla="val 1311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666733" y="5095874"/>
            <a:ext cx="10762980" cy="581025"/>
          </a:xfrm>
          <a:prstGeom prst="rect">
            <a:avLst/>
          </a:prstGeom>
          <a:noFill/>
        </p:spPr>
        <p:txBody>
          <a:bodyPr wrap="square" lIns="73152" tIns="54864" rIns="73152" bIns="54864" anchor="ctr">
            <a:spAutoFit/>
          </a:bodyPr>
          <a:lstStyle/>
          <a:p>
            <a:pPr algn="l">
              <a:lnSpc>
                <a:spcPts val="1430"/>
              </a:lnSpc>
              <a:spcBef>
                <a:spcPts val="0"/>
              </a:spcBef>
              <a:spcAft>
                <a:spcPts val="0"/>
              </a:spcAft>
            </a:pPr>
            <a:r>
              <a:rPr sz="956" b="0">
                <a:solidFill>
                  <a:srgbClr val="333333"/>
                </a:solidFill>
              </a:rPr>
              <a:t> </a:t>
            </a:r>
            <a:r>
              <a:rPr sz="956" b="1">
                <a:solidFill>
                  <a:srgbClr val="004D7A"/>
                </a:solidFill>
              </a:rPr>
              <a:t>Elufioye, O.A. et al.</a:t>
            </a:r>
            <a:r>
              <a:rPr sz="956" b="0">
                <a:solidFill>
                  <a:srgbClr val="333333"/>
                </a:solidFill>
              </a:rPr>
              <a:t> </a:t>
            </a:r>
            <a:r>
              <a:rPr sz="956" b="1">
                <a:solidFill>
                  <a:srgbClr val="4DB6AC"/>
                </a:solidFill>
              </a:rPr>
              <a:t>(2024)</a:t>
            </a:r>
            <a:r>
              <a:rPr sz="956" b="0">
                <a:solidFill>
                  <a:srgbClr val="333333"/>
                </a:solidFill>
              </a:rPr>
              <a:t> 'Reviewing employee well-being and mental health initiatives in contemporary HR Practices', </a:t>
            </a:r>
            <a:r>
              <a:rPr sz="956" b="1">
                <a:solidFill>
                  <a:srgbClr val="333333"/>
                </a:solidFill>
              </a:rPr>
              <a:t>International Journal of Science and Research Archive</a:t>
            </a:r>
            <a:r>
              <a:rPr sz="956" b="0">
                <a:solidFill>
                  <a:srgbClr val="333333"/>
                </a:solidFill>
              </a:rPr>
              <a:t>, 11(1), pp. 828–840. </a:t>
            </a:r>
            <a:r>
              <a:rPr sz="837" b="0">
                <a:solidFill>
                  <a:srgbClr val="004D7A"/>
                </a:solidFill>
              </a:rPr>
              <a:t>https://doi.org/10.30574/ijsra.2024.11.1.0153</a:t>
            </a:r>
            <a:r>
              <a:rPr sz="956" b="0">
                <a:solidFill>
                  <a:srgbClr val="333333"/>
                </a:solidFill>
              </a:rPr>
              <a:t> </a:t>
            </a:r>
          </a:p>
        </p:txBody>
      </p:sp>
      <p:sp>
        <p:nvSpPr>
          <p:cNvPr id="18" name="Rounded Rectangle 17"/>
          <p:cNvSpPr/>
          <p:nvPr/>
        </p:nvSpPr>
        <p:spPr>
          <a:xfrm>
            <a:off x="666733" y="5791200"/>
            <a:ext cx="10762980" cy="581025"/>
          </a:xfrm>
          <a:prstGeom prst="roundRect">
            <a:avLst>
              <a:gd name="adj" fmla="val 1311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666733" y="5791200"/>
            <a:ext cx="10762980" cy="581025"/>
          </a:xfrm>
          <a:prstGeom prst="rect">
            <a:avLst/>
          </a:prstGeom>
          <a:noFill/>
        </p:spPr>
        <p:txBody>
          <a:bodyPr wrap="square" lIns="73152" tIns="54864" rIns="73152" bIns="54864" anchor="ctr">
            <a:spAutoFit/>
          </a:bodyPr>
          <a:lstStyle/>
          <a:p>
            <a:pPr algn="l">
              <a:lnSpc>
                <a:spcPts val="1430"/>
              </a:lnSpc>
              <a:spcBef>
                <a:spcPts val="0"/>
              </a:spcBef>
              <a:spcAft>
                <a:spcPts val="0"/>
              </a:spcAft>
            </a:pPr>
            <a:r>
              <a:rPr sz="956" b="0">
                <a:solidFill>
                  <a:srgbClr val="333333"/>
                </a:solidFill>
              </a:rPr>
              <a:t> </a:t>
            </a:r>
            <a:r>
              <a:rPr sz="956" b="1">
                <a:solidFill>
                  <a:srgbClr val="004D7A"/>
                </a:solidFill>
              </a:rPr>
              <a:t>Ford, R. and Sturman, M.</a:t>
            </a:r>
            <a:r>
              <a:rPr sz="956" b="0">
                <a:solidFill>
                  <a:srgbClr val="333333"/>
                </a:solidFill>
              </a:rPr>
              <a:t> </a:t>
            </a:r>
            <a:r>
              <a:rPr sz="956" b="1">
                <a:solidFill>
                  <a:srgbClr val="4DB6AC"/>
                </a:solidFill>
              </a:rPr>
              <a:t>(2020)</a:t>
            </a:r>
            <a:r>
              <a:rPr sz="956" b="0">
                <a:solidFill>
                  <a:srgbClr val="333333"/>
                </a:solidFill>
              </a:rPr>
              <a:t> 'Human sustainability and employee wellbeing: The evolving role of HRM in hospitality', </a:t>
            </a:r>
            <a:r>
              <a:rPr sz="956" b="1">
                <a:solidFill>
                  <a:srgbClr val="333333"/>
                </a:solidFill>
              </a:rPr>
              <a:t>Cornell Hospitality Quarterly</a:t>
            </a:r>
            <a:r>
              <a:rPr sz="956" b="0">
                <a:solidFill>
                  <a:srgbClr val="333333"/>
                </a:solidFill>
              </a:rPr>
              <a:t>, 61(3), pp. 298–312. </a:t>
            </a:r>
          </a:p>
        </p:txBody>
      </p:sp>
      <p:sp>
        <p:nvSpPr>
          <p:cNvPr id="20" name="Rounded Rectangle 19"/>
          <p:cNvSpPr/>
          <p:nvPr/>
        </p:nvSpPr>
        <p:spPr>
          <a:xfrm>
            <a:off x="666733" y="6477000"/>
            <a:ext cx="10762980" cy="581025"/>
          </a:xfrm>
          <a:prstGeom prst="roundRect">
            <a:avLst>
              <a:gd name="adj" fmla="val 1311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666733" y="6477000"/>
            <a:ext cx="10762980" cy="581025"/>
          </a:xfrm>
          <a:prstGeom prst="rect">
            <a:avLst/>
          </a:prstGeom>
          <a:noFill/>
        </p:spPr>
        <p:txBody>
          <a:bodyPr wrap="square" lIns="73152" tIns="54864" rIns="73152" bIns="54864" anchor="ctr">
            <a:spAutoFit/>
          </a:bodyPr>
          <a:lstStyle/>
          <a:p>
            <a:pPr algn="l">
              <a:lnSpc>
                <a:spcPts val="1430"/>
              </a:lnSpc>
              <a:spcBef>
                <a:spcPts val="0"/>
              </a:spcBef>
              <a:spcAft>
                <a:spcPts val="0"/>
              </a:spcAft>
            </a:pPr>
            <a:r>
              <a:rPr sz="956" b="0">
                <a:solidFill>
                  <a:srgbClr val="333333"/>
                </a:solidFill>
              </a:rPr>
              <a:t> </a:t>
            </a:r>
            <a:r>
              <a:rPr sz="956" b="1">
                <a:solidFill>
                  <a:srgbClr val="004D7A"/>
                </a:solidFill>
              </a:rPr>
              <a:t>Gencer, Z., Akova, O. and Tanriverdi, H.</a:t>
            </a:r>
            <a:r>
              <a:rPr sz="956" b="0">
                <a:solidFill>
                  <a:srgbClr val="333333"/>
                </a:solidFill>
              </a:rPr>
              <a:t> </a:t>
            </a:r>
            <a:r>
              <a:rPr sz="956" b="1">
                <a:solidFill>
                  <a:srgbClr val="4DB6AC"/>
                </a:solidFill>
              </a:rPr>
              <a:t>(2021)</a:t>
            </a:r>
            <a:r>
              <a:rPr sz="956" b="0">
                <a:solidFill>
                  <a:srgbClr val="333333"/>
                </a:solidFill>
              </a:rPr>
              <a:t> 'Organisational culture, job satisfaction and employee resilience in tourism', </a:t>
            </a:r>
            <a:r>
              <a:rPr sz="956" b="1">
                <a:solidFill>
                  <a:srgbClr val="333333"/>
                </a:solidFill>
              </a:rPr>
              <a:t>Anatolia: An International Journal of Tourism and Hospitality Research</a:t>
            </a:r>
            <a:r>
              <a:rPr sz="956" b="0">
                <a:solidFill>
                  <a:srgbClr val="333333"/>
                </a:solidFill>
              </a:rPr>
              <a:t>, 32(1), pp. 85–98. </a:t>
            </a:r>
          </a:p>
        </p:txBody>
      </p:sp>
      <p:sp>
        <p:nvSpPr>
          <p:cNvPr id="22" name="Rounded Rectangle 21"/>
          <p:cNvSpPr/>
          <p:nvPr/>
        </p:nvSpPr>
        <p:spPr>
          <a:xfrm>
            <a:off x="666733" y="7172325"/>
            <a:ext cx="10762980" cy="581025"/>
          </a:xfrm>
          <a:prstGeom prst="roundRect">
            <a:avLst>
              <a:gd name="adj" fmla="val 1311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666733" y="7172325"/>
            <a:ext cx="10762980" cy="581025"/>
          </a:xfrm>
          <a:prstGeom prst="rect">
            <a:avLst/>
          </a:prstGeom>
          <a:noFill/>
        </p:spPr>
        <p:txBody>
          <a:bodyPr wrap="square" lIns="73152" tIns="54864" rIns="73152" bIns="54864" anchor="ctr">
            <a:spAutoFit/>
          </a:bodyPr>
          <a:lstStyle/>
          <a:p>
            <a:pPr algn="l">
              <a:lnSpc>
                <a:spcPts val="1430"/>
              </a:lnSpc>
              <a:spcBef>
                <a:spcPts val="0"/>
              </a:spcBef>
              <a:spcAft>
                <a:spcPts val="0"/>
              </a:spcAft>
            </a:pPr>
            <a:r>
              <a:rPr sz="956" b="0">
                <a:solidFill>
                  <a:srgbClr val="333333"/>
                </a:solidFill>
              </a:rPr>
              <a:t> </a:t>
            </a:r>
            <a:r>
              <a:rPr sz="956" b="1">
                <a:solidFill>
                  <a:srgbClr val="004D7A"/>
                </a:solidFill>
              </a:rPr>
              <a:t>Georgescu, I., Bocean, C.G., Vărzaru, A.A., Rotea, C.C., Mangra, M.G. and Mangra, G.I.</a:t>
            </a:r>
            <a:r>
              <a:rPr sz="956" b="0">
                <a:solidFill>
                  <a:srgbClr val="333333"/>
                </a:solidFill>
              </a:rPr>
              <a:t> </a:t>
            </a:r>
            <a:r>
              <a:rPr sz="956" b="1">
                <a:solidFill>
                  <a:srgbClr val="4DB6AC"/>
                </a:solidFill>
              </a:rPr>
              <a:t>(2024)</a:t>
            </a:r>
            <a:r>
              <a:rPr sz="956" b="0">
                <a:solidFill>
                  <a:srgbClr val="333333"/>
                </a:solidFill>
              </a:rPr>
              <a:t> 'Enhancing organisational resilience: The transformative influence of strategic human resource management practices and organisational culture', </a:t>
            </a:r>
            <a:r>
              <a:rPr sz="956" b="1">
                <a:solidFill>
                  <a:srgbClr val="333333"/>
                </a:solidFill>
              </a:rPr>
              <a:t>Sustainability</a:t>
            </a:r>
            <a:r>
              <a:rPr sz="956" b="0">
                <a:solidFill>
                  <a:srgbClr val="333333"/>
                </a:solidFill>
              </a:rPr>
              <a:t>, 16(10), p. 4315. </a:t>
            </a:r>
            <a:r>
              <a:rPr sz="837" b="0">
                <a:solidFill>
                  <a:srgbClr val="004D7A"/>
                </a:solidFill>
              </a:rPr>
              <a:t>https://doi.org/10.3390/su16104315</a:t>
            </a:r>
            <a:r>
              <a:rPr sz="956" b="0">
                <a:solidFill>
                  <a:srgbClr val="333333"/>
                </a:solidFill>
              </a:rPr>
              <a:t> </a:t>
            </a:r>
          </a:p>
        </p:txBody>
      </p:sp>
      <p:sp>
        <p:nvSpPr>
          <p:cNvPr id="24" name="Rounded Rectangle 23"/>
          <p:cNvSpPr/>
          <p:nvPr/>
        </p:nvSpPr>
        <p:spPr>
          <a:xfrm>
            <a:off x="666733" y="7867649"/>
            <a:ext cx="10762980" cy="581025"/>
          </a:xfrm>
          <a:prstGeom prst="roundRect">
            <a:avLst>
              <a:gd name="adj" fmla="val 1311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666733" y="7867649"/>
            <a:ext cx="10762980" cy="581025"/>
          </a:xfrm>
          <a:prstGeom prst="rect">
            <a:avLst/>
          </a:prstGeom>
          <a:noFill/>
        </p:spPr>
        <p:txBody>
          <a:bodyPr wrap="square" lIns="73152" tIns="54864" rIns="73152" bIns="54864" anchor="ctr">
            <a:spAutoFit/>
          </a:bodyPr>
          <a:lstStyle/>
          <a:p>
            <a:pPr algn="l">
              <a:lnSpc>
                <a:spcPts val="1430"/>
              </a:lnSpc>
              <a:spcBef>
                <a:spcPts val="0"/>
              </a:spcBef>
              <a:spcAft>
                <a:spcPts val="0"/>
              </a:spcAft>
            </a:pPr>
            <a:r>
              <a:rPr sz="956" b="0">
                <a:solidFill>
                  <a:srgbClr val="333333"/>
                </a:solidFill>
              </a:rPr>
              <a:t> </a:t>
            </a:r>
            <a:r>
              <a:rPr sz="956" b="1">
                <a:solidFill>
                  <a:srgbClr val="004D7A"/>
                </a:solidFill>
              </a:rPr>
              <a:t>Ishaq, M.I., Sarwar, H., Franzoni, S. and Palermo, O.</a:t>
            </a:r>
            <a:r>
              <a:rPr sz="956" b="0">
                <a:solidFill>
                  <a:srgbClr val="333333"/>
                </a:solidFill>
              </a:rPr>
              <a:t> </a:t>
            </a:r>
            <a:r>
              <a:rPr sz="956" b="1">
                <a:solidFill>
                  <a:srgbClr val="4DB6AC"/>
                </a:solidFill>
              </a:rPr>
              <a:t>(2023)</a:t>
            </a:r>
            <a:r>
              <a:rPr sz="956" b="0">
                <a:solidFill>
                  <a:srgbClr val="333333"/>
                </a:solidFill>
              </a:rPr>
              <a:t> 'The nexus of human resource management, corporate social responsibility and sustainable performance in upscale hotels: A mixed-method study', </a:t>
            </a:r>
            <a:r>
              <a:rPr sz="956" b="1">
                <a:solidFill>
                  <a:srgbClr val="333333"/>
                </a:solidFill>
              </a:rPr>
              <a:t>International Journal of Emerging Markets</a:t>
            </a:r>
            <a:r>
              <a:rPr sz="956" b="0">
                <a:solidFill>
                  <a:srgbClr val="333333"/>
                </a:solidFill>
              </a:rPr>
              <a:t>. </a:t>
            </a:r>
            <a:r>
              <a:rPr sz="837" b="0">
                <a:solidFill>
                  <a:srgbClr val="004D7A"/>
                </a:solidFill>
              </a:rPr>
              <a:t>https://doi.org/10.1108/ijoem-04-2022-0714</a:t>
            </a:r>
            <a:r>
              <a:rPr sz="956" b="0">
                <a:solidFill>
                  <a:srgbClr val="333333"/>
                </a:solidFill>
              </a:rPr>
              <a:t> </a:t>
            </a:r>
          </a:p>
        </p:txBody>
      </p:sp>
      <p:sp>
        <p:nvSpPr>
          <p:cNvPr id="26" name="Rounded Rectangle 25"/>
          <p:cNvSpPr/>
          <p:nvPr/>
        </p:nvSpPr>
        <p:spPr>
          <a:xfrm>
            <a:off x="666733" y="8562974"/>
            <a:ext cx="10762980" cy="581025"/>
          </a:xfrm>
          <a:prstGeom prst="roundRect">
            <a:avLst>
              <a:gd name="adj" fmla="val 1311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666733" y="8562974"/>
            <a:ext cx="10762980" cy="581025"/>
          </a:xfrm>
          <a:prstGeom prst="rect">
            <a:avLst/>
          </a:prstGeom>
          <a:noFill/>
        </p:spPr>
        <p:txBody>
          <a:bodyPr wrap="square" lIns="73152" tIns="54864" rIns="73152" bIns="54864" anchor="ctr">
            <a:spAutoFit/>
          </a:bodyPr>
          <a:lstStyle/>
          <a:p>
            <a:pPr algn="l">
              <a:lnSpc>
                <a:spcPts val="1430"/>
              </a:lnSpc>
              <a:spcBef>
                <a:spcPts val="0"/>
              </a:spcBef>
              <a:spcAft>
                <a:spcPts val="0"/>
              </a:spcAft>
            </a:pPr>
            <a:r>
              <a:rPr sz="956" b="0">
                <a:solidFill>
                  <a:srgbClr val="333333"/>
                </a:solidFill>
              </a:rPr>
              <a:t> </a:t>
            </a:r>
            <a:r>
              <a:rPr sz="956" b="1">
                <a:solidFill>
                  <a:srgbClr val="004D7A"/>
                </a:solidFill>
              </a:rPr>
              <a:t>Jung, H., Hwang, Y. and Yoon, H.-H.</a:t>
            </a:r>
            <a:r>
              <a:rPr sz="956" b="0">
                <a:solidFill>
                  <a:srgbClr val="333333"/>
                </a:solidFill>
              </a:rPr>
              <a:t> </a:t>
            </a:r>
            <a:r>
              <a:rPr sz="956" b="1">
                <a:solidFill>
                  <a:srgbClr val="4DB6AC"/>
                </a:solidFill>
              </a:rPr>
              <a:t>(2023)</a:t>
            </a:r>
            <a:r>
              <a:rPr sz="956" b="0">
                <a:solidFill>
                  <a:srgbClr val="333333"/>
                </a:solidFill>
              </a:rPr>
              <a:t> 'Impact of Hotel Employees' Psychological Well-Being on Job Satisfaction and Pro-Social Service Behavior: Moderating Effect of Work–Life Balance', </a:t>
            </a:r>
            <a:r>
              <a:rPr sz="956" b="1">
                <a:solidFill>
                  <a:srgbClr val="333333"/>
                </a:solidFill>
              </a:rPr>
              <a:t>Sustainability</a:t>
            </a:r>
            <a:r>
              <a:rPr sz="956" b="0">
                <a:solidFill>
                  <a:srgbClr val="333333"/>
                </a:solidFill>
              </a:rPr>
              <a:t>, 15(15), p. 11687. </a:t>
            </a:r>
            <a:r>
              <a:rPr sz="837" b="0">
                <a:solidFill>
                  <a:srgbClr val="004D7A"/>
                </a:solidFill>
              </a:rPr>
              <a:t>https://doi.org/10.3390/su151511687</a:t>
            </a:r>
            <a:r>
              <a:rPr sz="956" b="0">
                <a:solidFill>
                  <a:srgbClr val="333333"/>
                </a:solidFill>
              </a:rPr>
              <a:t> </a:t>
            </a:r>
          </a:p>
        </p:txBody>
      </p:sp>
      <p:sp>
        <p:nvSpPr>
          <p:cNvPr id="28" name="Rounded Rectangle 27"/>
          <p:cNvSpPr/>
          <p:nvPr/>
        </p:nvSpPr>
        <p:spPr>
          <a:xfrm>
            <a:off x="666733" y="9258300"/>
            <a:ext cx="10762980" cy="581025"/>
          </a:xfrm>
          <a:prstGeom prst="roundRect">
            <a:avLst>
              <a:gd name="adj" fmla="val 1311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666733" y="9258300"/>
            <a:ext cx="10762980" cy="581025"/>
          </a:xfrm>
          <a:prstGeom prst="rect">
            <a:avLst/>
          </a:prstGeom>
          <a:noFill/>
        </p:spPr>
        <p:txBody>
          <a:bodyPr wrap="square" lIns="73152" tIns="54864" rIns="73152" bIns="54864" anchor="ctr">
            <a:spAutoFit/>
          </a:bodyPr>
          <a:lstStyle/>
          <a:p>
            <a:pPr algn="l">
              <a:lnSpc>
                <a:spcPts val="1430"/>
              </a:lnSpc>
              <a:spcBef>
                <a:spcPts val="0"/>
              </a:spcBef>
              <a:spcAft>
                <a:spcPts val="0"/>
              </a:spcAft>
            </a:pPr>
            <a:r>
              <a:rPr sz="956" b="0">
                <a:solidFill>
                  <a:srgbClr val="333333"/>
                </a:solidFill>
              </a:rPr>
              <a:t> </a:t>
            </a:r>
            <a:r>
              <a:rPr sz="956" b="1">
                <a:solidFill>
                  <a:srgbClr val="004D7A"/>
                </a:solidFill>
              </a:rPr>
              <a:t>Kim, J. and Jung, H.-S.</a:t>
            </a:r>
            <a:r>
              <a:rPr sz="956" b="0">
                <a:solidFill>
                  <a:srgbClr val="333333"/>
                </a:solidFill>
              </a:rPr>
              <a:t> </a:t>
            </a:r>
            <a:r>
              <a:rPr sz="956" b="1">
                <a:solidFill>
                  <a:srgbClr val="4DB6AC"/>
                </a:solidFill>
              </a:rPr>
              <a:t>(2022)</a:t>
            </a:r>
            <a:r>
              <a:rPr sz="956" b="0">
                <a:solidFill>
                  <a:srgbClr val="333333"/>
                </a:solidFill>
              </a:rPr>
              <a:t> 'The Effect of Employee Competency and Organizational Culture on Employees' Perceived Stress for Better Workplace', </a:t>
            </a:r>
            <a:r>
              <a:rPr sz="956" b="1">
                <a:solidFill>
                  <a:srgbClr val="333333"/>
                </a:solidFill>
              </a:rPr>
              <a:t>International Journal of Environmental Research and Public Health</a:t>
            </a:r>
            <a:r>
              <a:rPr sz="956" b="0">
                <a:solidFill>
                  <a:srgbClr val="333333"/>
                </a:solidFill>
              </a:rPr>
              <a:t>, 19(8), p. 4428. </a:t>
            </a:r>
            <a:r>
              <a:rPr sz="837" b="0">
                <a:solidFill>
                  <a:srgbClr val="004D7A"/>
                </a:solidFill>
              </a:rPr>
              <a:t>https://pmc.ncbi.nlm.nih.gov/articles/PMC9032235/</a:t>
            </a:r>
            <a:r>
              <a:rPr sz="956" b="0">
                <a:solidFill>
                  <a:srgbClr val="333333"/>
                </a:solidFill>
              </a:rPr>
              <a:t> </a:t>
            </a:r>
          </a:p>
        </p:txBody>
      </p:sp>
      <p:sp>
        <p:nvSpPr>
          <p:cNvPr id="30" name="Rounded Rectangle 29"/>
          <p:cNvSpPr/>
          <p:nvPr/>
        </p:nvSpPr>
        <p:spPr>
          <a:xfrm>
            <a:off x="666733" y="9953625"/>
            <a:ext cx="10762980" cy="581025"/>
          </a:xfrm>
          <a:prstGeom prst="roundRect">
            <a:avLst>
              <a:gd name="adj" fmla="val 1311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666733" y="9953625"/>
            <a:ext cx="10762980" cy="581025"/>
          </a:xfrm>
          <a:prstGeom prst="rect">
            <a:avLst/>
          </a:prstGeom>
          <a:noFill/>
        </p:spPr>
        <p:txBody>
          <a:bodyPr wrap="square" lIns="73152" tIns="54864" rIns="73152" bIns="54864" anchor="ctr">
            <a:spAutoFit/>
          </a:bodyPr>
          <a:lstStyle/>
          <a:p>
            <a:pPr algn="l">
              <a:lnSpc>
                <a:spcPts val="1430"/>
              </a:lnSpc>
              <a:spcBef>
                <a:spcPts val="0"/>
              </a:spcBef>
              <a:spcAft>
                <a:spcPts val="0"/>
              </a:spcAft>
            </a:pPr>
            <a:r>
              <a:rPr sz="956" b="0">
                <a:solidFill>
                  <a:srgbClr val="333333"/>
                </a:solidFill>
              </a:rPr>
              <a:t> </a:t>
            </a:r>
            <a:r>
              <a:rPr sz="956" b="1">
                <a:solidFill>
                  <a:srgbClr val="004D7A"/>
                </a:solidFill>
              </a:rPr>
              <a:t>Nizam, M., Ghani, M., Hashim, S. and Fadzil, A.</a:t>
            </a:r>
            <a:r>
              <a:rPr sz="956" b="0">
                <a:solidFill>
                  <a:srgbClr val="333333"/>
                </a:solidFill>
              </a:rPr>
              <a:t> </a:t>
            </a:r>
            <a:r>
              <a:rPr sz="956" b="1">
                <a:solidFill>
                  <a:srgbClr val="4DB6AC"/>
                </a:solidFill>
              </a:rPr>
              <a:t>(2024)</a:t>
            </a:r>
            <a:r>
              <a:rPr sz="956" b="0">
                <a:solidFill>
                  <a:srgbClr val="333333"/>
                </a:solidFill>
              </a:rPr>
              <a:t> 'Job Demands–Resources Model: An analytical framework for hospitality employee wellbeing', </a:t>
            </a:r>
            <a:r>
              <a:rPr sz="956" b="1">
                <a:solidFill>
                  <a:srgbClr val="333333"/>
                </a:solidFill>
              </a:rPr>
              <a:t>Journal of Hospitality and Tourism Insights</a:t>
            </a:r>
            <a:r>
              <a:rPr sz="956" b="0">
                <a:solidFill>
                  <a:srgbClr val="333333"/>
                </a:solidFill>
              </a:rPr>
              <a:t>, 7(2), pp. 189–207. </a:t>
            </a:r>
          </a:p>
        </p:txBody>
      </p:sp>
      <p:sp>
        <p:nvSpPr>
          <p:cNvPr id="32" name="Rounded Rectangle 31"/>
          <p:cNvSpPr/>
          <p:nvPr/>
        </p:nvSpPr>
        <p:spPr>
          <a:xfrm>
            <a:off x="666733" y="10648949"/>
            <a:ext cx="10762980" cy="581025"/>
          </a:xfrm>
          <a:prstGeom prst="roundRect">
            <a:avLst>
              <a:gd name="adj" fmla="val 1311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p:cNvSpPr txBox="1"/>
          <p:nvPr/>
        </p:nvSpPr>
        <p:spPr>
          <a:xfrm>
            <a:off x="666733" y="10648949"/>
            <a:ext cx="10762980" cy="581025"/>
          </a:xfrm>
          <a:prstGeom prst="rect">
            <a:avLst/>
          </a:prstGeom>
          <a:noFill/>
        </p:spPr>
        <p:txBody>
          <a:bodyPr wrap="square" lIns="73152" tIns="54864" rIns="73152" bIns="54864" anchor="ctr">
            <a:spAutoFit/>
          </a:bodyPr>
          <a:lstStyle/>
          <a:p>
            <a:pPr algn="l">
              <a:lnSpc>
                <a:spcPts val="1430"/>
              </a:lnSpc>
              <a:spcBef>
                <a:spcPts val="0"/>
              </a:spcBef>
              <a:spcAft>
                <a:spcPts val="0"/>
              </a:spcAft>
            </a:pPr>
            <a:r>
              <a:rPr sz="956" b="0">
                <a:solidFill>
                  <a:srgbClr val="333333"/>
                </a:solidFill>
              </a:rPr>
              <a:t> </a:t>
            </a:r>
            <a:r>
              <a:rPr sz="956" b="1">
                <a:solidFill>
                  <a:srgbClr val="004D7A"/>
                </a:solidFill>
              </a:rPr>
              <a:t>Paralta, C., Simões, F. and Duarte, M.</a:t>
            </a:r>
            <a:r>
              <a:rPr sz="956" b="0">
                <a:solidFill>
                  <a:srgbClr val="333333"/>
                </a:solidFill>
              </a:rPr>
              <a:t> </a:t>
            </a:r>
            <a:r>
              <a:rPr sz="956" b="1">
                <a:solidFill>
                  <a:srgbClr val="4DB6AC"/>
                </a:solidFill>
              </a:rPr>
              <a:t>(2023)</a:t>
            </a:r>
            <a:r>
              <a:rPr sz="956" b="0">
                <a:solidFill>
                  <a:srgbClr val="333333"/>
                </a:solidFill>
              </a:rPr>
              <a:t> 'Ethical leadership, subjective wellbeing and burnout among hospitality employees', </a:t>
            </a:r>
            <a:r>
              <a:rPr sz="956" b="1">
                <a:solidFill>
                  <a:srgbClr val="333333"/>
                </a:solidFill>
              </a:rPr>
              <a:t>European Journal of Management Studies</a:t>
            </a:r>
            <a:r>
              <a:rPr sz="956" b="0">
                <a:solidFill>
                  <a:srgbClr val="333333"/>
                </a:solidFill>
              </a:rPr>
              <a:t>, 28(1), pp. 101–120. </a:t>
            </a:r>
          </a:p>
        </p:txBody>
      </p:sp>
      <p:sp>
        <p:nvSpPr>
          <p:cNvPr id="34" name="Rounded Rectangle 33"/>
          <p:cNvSpPr/>
          <p:nvPr/>
        </p:nvSpPr>
        <p:spPr>
          <a:xfrm>
            <a:off x="666733" y="11344275"/>
            <a:ext cx="10762980" cy="581025"/>
          </a:xfrm>
          <a:prstGeom prst="roundRect">
            <a:avLst>
              <a:gd name="adj" fmla="val 1311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TextBox 34"/>
          <p:cNvSpPr txBox="1"/>
          <p:nvPr/>
        </p:nvSpPr>
        <p:spPr>
          <a:xfrm>
            <a:off x="666733" y="11344275"/>
            <a:ext cx="10762980" cy="581025"/>
          </a:xfrm>
          <a:prstGeom prst="rect">
            <a:avLst/>
          </a:prstGeom>
          <a:noFill/>
        </p:spPr>
        <p:txBody>
          <a:bodyPr wrap="square" lIns="73152" tIns="54864" rIns="73152" bIns="54864" anchor="ctr">
            <a:spAutoFit/>
          </a:bodyPr>
          <a:lstStyle/>
          <a:p>
            <a:pPr algn="l">
              <a:lnSpc>
                <a:spcPts val="1430"/>
              </a:lnSpc>
              <a:spcBef>
                <a:spcPts val="0"/>
              </a:spcBef>
              <a:spcAft>
                <a:spcPts val="0"/>
              </a:spcAft>
            </a:pPr>
            <a:r>
              <a:rPr sz="956" b="0">
                <a:solidFill>
                  <a:srgbClr val="333333"/>
                </a:solidFill>
              </a:rPr>
              <a:t> </a:t>
            </a:r>
            <a:r>
              <a:rPr sz="956" b="1">
                <a:solidFill>
                  <a:srgbClr val="004D7A"/>
                </a:solidFill>
              </a:rPr>
              <a:t>Ponting, S.S.-A.</a:t>
            </a:r>
            <a:r>
              <a:rPr sz="956" b="0">
                <a:solidFill>
                  <a:srgbClr val="333333"/>
                </a:solidFill>
              </a:rPr>
              <a:t> </a:t>
            </a:r>
            <a:r>
              <a:rPr sz="956" b="1">
                <a:solidFill>
                  <a:srgbClr val="4DB6AC"/>
                </a:solidFill>
              </a:rPr>
              <a:t>(2020)</a:t>
            </a:r>
            <a:r>
              <a:rPr sz="956" b="0">
                <a:solidFill>
                  <a:srgbClr val="333333"/>
                </a:solidFill>
              </a:rPr>
              <a:t> 'Organizational identity change: impacts on hotel leadership and employee wellbeing', </a:t>
            </a:r>
            <a:r>
              <a:rPr sz="956" b="1">
                <a:solidFill>
                  <a:srgbClr val="333333"/>
                </a:solidFill>
              </a:rPr>
              <a:t>The Service Industries Journal</a:t>
            </a:r>
            <a:r>
              <a:rPr sz="956" b="0">
                <a:solidFill>
                  <a:srgbClr val="333333"/>
                </a:solidFill>
              </a:rPr>
              <a:t>, 40(1), pp. 1–21. </a:t>
            </a:r>
            <a:r>
              <a:rPr sz="837" b="0">
                <a:solidFill>
                  <a:srgbClr val="004D7A"/>
                </a:solidFill>
              </a:rPr>
              <a:t>https://doi.org/10.1080/02642069.2019.1579799</a:t>
            </a:r>
            <a:r>
              <a:rPr sz="956" b="0">
                <a:solidFill>
                  <a:srgbClr val="333333"/>
                </a:solidFill>
              </a:rPr>
              <a:t> </a:t>
            </a:r>
          </a:p>
        </p:txBody>
      </p:sp>
      <p:sp>
        <p:nvSpPr>
          <p:cNvPr id="36" name="Rounded Rectangle 35"/>
          <p:cNvSpPr/>
          <p:nvPr/>
        </p:nvSpPr>
        <p:spPr>
          <a:xfrm>
            <a:off x="666733" y="12039600"/>
            <a:ext cx="10762980" cy="581025"/>
          </a:xfrm>
          <a:prstGeom prst="roundRect">
            <a:avLst>
              <a:gd name="adj" fmla="val 1311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TextBox 36"/>
          <p:cNvSpPr txBox="1"/>
          <p:nvPr/>
        </p:nvSpPr>
        <p:spPr>
          <a:xfrm>
            <a:off x="666733" y="12039600"/>
            <a:ext cx="10762980" cy="581025"/>
          </a:xfrm>
          <a:prstGeom prst="rect">
            <a:avLst/>
          </a:prstGeom>
          <a:noFill/>
        </p:spPr>
        <p:txBody>
          <a:bodyPr wrap="square" lIns="73152" tIns="54864" rIns="73152" bIns="54864" anchor="ctr">
            <a:spAutoFit/>
          </a:bodyPr>
          <a:lstStyle/>
          <a:p>
            <a:pPr algn="l">
              <a:lnSpc>
                <a:spcPts val="1430"/>
              </a:lnSpc>
              <a:spcBef>
                <a:spcPts val="0"/>
              </a:spcBef>
              <a:spcAft>
                <a:spcPts val="0"/>
              </a:spcAft>
            </a:pPr>
            <a:r>
              <a:rPr sz="956" b="0">
                <a:solidFill>
                  <a:srgbClr val="333333"/>
                </a:solidFill>
              </a:rPr>
              <a:t> </a:t>
            </a:r>
            <a:r>
              <a:rPr sz="956" b="1">
                <a:solidFill>
                  <a:srgbClr val="004D7A"/>
                </a:solidFill>
              </a:rPr>
              <a:t>Saito, H., Brozović, D. and Baum, T.</a:t>
            </a:r>
            <a:r>
              <a:rPr sz="956" b="0">
                <a:solidFill>
                  <a:srgbClr val="333333"/>
                </a:solidFill>
              </a:rPr>
              <a:t> </a:t>
            </a:r>
            <a:r>
              <a:rPr sz="956" b="1">
                <a:solidFill>
                  <a:srgbClr val="4DB6AC"/>
                </a:solidFill>
              </a:rPr>
              <a:t>(2025)</a:t>
            </a:r>
            <a:r>
              <a:rPr sz="956" b="0">
                <a:solidFill>
                  <a:srgbClr val="333333"/>
                </a:solidFill>
              </a:rPr>
              <a:t> 'Well-being of hospitality employees: A systematic literature review', </a:t>
            </a:r>
            <a:r>
              <a:rPr sz="956" b="1">
                <a:solidFill>
                  <a:srgbClr val="333333"/>
                </a:solidFill>
              </a:rPr>
              <a:t>International Journal of Hospitality Management</a:t>
            </a:r>
            <a:r>
              <a:rPr sz="956" b="0">
                <a:solidFill>
                  <a:srgbClr val="333333"/>
                </a:solidFill>
              </a:rPr>
              <a:t>, 124, 103955. </a:t>
            </a:r>
          </a:p>
        </p:txBody>
      </p:sp>
      <p:sp>
        <p:nvSpPr>
          <p:cNvPr id="38" name="Rounded Rectangle 37"/>
          <p:cNvSpPr/>
          <p:nvPr/>
        </p:nvSpPr>
        <p:spPr>
          <a:xfrm>
            <a:off x="666733" y="12734924"/>
            <a:ext cx="10762980" cy="581025"/>
          </a:xfrm>
          <a:prstGeom prst="roundRect">
            <a:avLst>
              <a:gd name="adj" fmla="val 1311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TextBox 38"/>
          <p:cNvSpPr txBox="1"/>
          <p:nvPr/>
        </p:nvSpPr>
        <p:spPr>
          <a:xfrm>
            <a:off x="666733" y="12734924"/>
            <a:ext cx="10762980" cy="581025"/>
          </a:xfrm>
          <a:prstGeom prst="rect">
            <a:avLst/>
          </a:prstGeom>
          <a:noFill/>
        </p:spPr>
        <p:txBody>
          <a:bodyPr wrap="square" lIns="73152" tIns="54864" rIns="73152" bIns="54864" anchor="ctr">
            <a:spAutoFit/>
          </a:bodyPr>
          <a:lstStyle/>
          <a:p>
            <a:pPr algn="l">
              <a:lnSpc>
                <a:spcPts val="1430"/>
              </a:lnSpc>
              <a:spcBef>
                <a:spcPts val="0"/>
              </a:spcBef>
              <a:spcAft>
                <a:spcPts val="0"/>
              </a:spcAft>
            </a:pPr>
            <a:r>
              <a:rPr sz="956" b="0">
                <a:solidFill>
                  <a:srgbClr val="333333"/>
                </a:solidFill>
              </a:rPr>
              <a:t> </a:t>
            </a:r>
            <a:r>
              <a:rPr sz="956" b="1">
                <a:solidFill>
                  <a:srgbClr val="004D7A"/>
                </a:solidFill>
              </a:rPr>
              <a:t>Sharma, R., Singh, V. and Tyagi, A.</a:t>
            </a:r>
            <a:r>
              <a:rPr sz="956" b="0">
                <a:solidFill>
                  <a:srgbClr val="333333"/>
                </a:solidFill>
              </a:rPr>
              <a:t> </a:t>
            </a:r>
            <a:r>
              <a:rPr sz="956" b="1">
                <a:solidFill>
                  <a:srgbClr val="4DB6AC"/>
                </a:solidFill>
              </a:rPr>
              <a:t>(2024)</a:t>
            </a:r>
            <a:r>
              <a:rPr sz="956" b="0">
                <a:solidFill>
                  <a:srgbClr val="333333"/>
                </a:solidFill>
              </a:rPr>
              <a:t> 'Creating a wellbeing framework for sustainable hotel operations', </a:t>
            </a:r>
            <a:r>
              <a:rPr sz="956" b="1">
                <a:solidFill>
                  <a:srgbClr val="333333"/>
                </a:solidFill>
              </a:rPr>
              <a:t>Asia-Pacific Journal of Tourism Research</a:t>
            </a:r>
            <a:r>
              <a:rPr sz="956" b="0">
                <a:solidFill>
                  <a:srgbClr val="333333"/>
                </a:solidFill>
              </a:rPr>
              <a:t>, 29(5), pp. 487–502. </a:t>
            </a:r>
          </a:p>
        </p:txBody>
      </p:sp>
      <p:sp>
        <p:nvSpPr>
          <p:cNvPr id="40" name="Rounded Rectangle 39"/>
          <p:cNvSpPr/>
          <p:nvPr/>
        </p:nvSpPr>
        <p:spPr>
          <a:xfrm>
            <a:off x="666733" y="13420724"/>
            <a:ext cx="10762980" cy="581025"/>
          </a:xfrm>
          <a:prstGeom prst="roundRect">
            <a:avLst>
              <a:gd name="adj" fmla="val 1311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TextBox 40"/>
          <p:cNvSpPr txBox="1"/>
          <p:nvPr/>
        </p:nvSpPr>
        <p:spPr>
          <a:xfrm>
            <a:off x="666733" y="13420724"/>
            <a:ext cx="10762980" cy="581025"/>
          </a:xfrm>
          <a:prstGeom prst="rect">
            <a:avLst/>
          </a:prstGeom>
          <a:noFill/>
        </p:spPr>
        <p:txBody>
          <a:bodyPr wrap="square" lIns="73152" tIns="54864" rIns="73152" bIns="54864" anchor="ctr">
            <a:spAutoFit/>
          </a:bodyPr>
          <a:lstStyle/>
          <a:p>
            <a:pPr algn="l">
              <a:lnSpc>
                <a:spcPts val="1430"/>
              </a:lnSpc>
              <a:spcBef>
                <a:spcPts val="0"/>
              </a:spcBef>
              <a:spcAft>
                <a:spcPts val="0"/>
              </a:spcAft>
            </a:pPr>
            <a:r>
              <a:rPr sz="956" b="0">
                <a:solidFill>
                  <a:srgbClr val="333333"/>
                </a:solidFill>
              </a:rPr>
              <a:t> </a:t>
            </a:r>
            <a:r>
              <a:rPr sz="956" b="1">
                <a:solidFill>
                  <a:srgbClr val="004D7A"/>
                </a:solidFill>
              </a:rPr>
              <a:t>Wong, A.K.F., Kim, Y. and Xu, X.</a:t>
            </a:r>
            <a:r>
              <a:rPr sz="956" b="0">
                <a:solidFill>
                  <a:srgbClr val="333333"/>
                </a:solidFill>
              </a:rPr>
              <a:t> </a:t>
            </a:r>
            <a:r>
              <a:rPr sz="956" b="1">
                <a:solidFill>
                  <a:srgbClr val="4DB6AC"/>
                </a:solidFill>
              </a:rPr>
              <a:t>(2025)</a:t>
            </a:r>
            <a:r>
              <a:rPr sz="956" b="0">
                <a:solidFill>
                  <a:srgbClr val="333333"/>
                </a:solidFill>
              </a:rPr>
              <a:t> 'Does hotel employees' mental health matter? Assessment of multidimensional antecedents and outcomes among hotel employees in China', </a:t>
            </a:r>
            <a:r>
              <a:rPr sz="956" b="1">
                <a:solidFill>
                  <a:srgbClr val="333333"/>
                </a:solidFill>
              </a:rPr>
              <a:t>International Journal of Hospitality Management</a:t>
            </a:r>
            <a:r>
              <a:rPr sz="956" b="0">
                <a:solidFill>
                  <a:srgbClr val="333333"/>
                </a:solidFill>
              </a:rPr>
              <a:t>, (in press). </a:t>
            </a:r>
          </a:p>
        </p:txBody>
      </p:sp>
      <p:sp>
        <p:nvSpPr>
          <p:cNvPr id="42" name="Rounded Rectangle 41"/>
          <p:cNvSpPr/>
          <p:nvPr/>
        </p:nvSpPr>
        <p:spPr>
          <a:xfrm>
            <a:off x="666733" y="14116050"/>
            <a:ext cx="10762980" cy="581025"/>
          </a:xfrm>
          <a:prstGeom prst="roundRect">
            <a:avLst>
              <a:gd name="adj" fmla="val 13114"/>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3" name="TextBox 42"/>
          <p:cNvSpPr txBox="1"/>
          <p:nvPr/>
        </p:nvSpPr>
        <p:spPr>
          <a:xfrm>
            <a:off x="666733" y="14116050"/>
            <a:ext cx="10762980" cy="581025"/>
          </a:xfrm>
          <a:prstGeom prst="rect">
            <a:avLst/>
          </a:prstGeom>
          <a:noFill/>
        </p:spPr>
        <p:txBody>
          <a:bodyPr wrap="square" lIns="73152" tIns="54864" rIns="73152" bIns="54864" anchor="ctr">
            <a:spAutoFit/>
          </a:bodyPr>
          <a:lstStyle/>
          <a:p>
            <a:pPr algn="l">
              <a:lnSpc>
                <a:spcPts val="1430"/>
              </a:lnSpc>
              <a:spcBef>
                <a:spcPts val="0"/>
              </a:spcBef>
              <a:spcAft>
                <a:spcPts val="0"/>
              </a:spcAft>
            </a:pPr>
            <a:r>
              <a:rPr sz="956" b="0">
                <a:solidFill>
                  <a:srgbClr val="333333"/>
                </a:solidFill>
              </a:rPr>
              <a:t> </a:t>
            </a:r>
            <a:r>
              <a:rPr sz="956" b="1">
                <a:solidFill>
                  <a:srgbClr val="004D7A"/>
                </a:solidFill>
              </a:rPr>
              <a:t>Yu, Y., Zhang, H. and Zhang, L.</a:t>
            </a:r>
            <a:r>
              <a:rPr sz="956" b="0">
                <a:solidFill>
                  <a:srgbClr val="333333"/>
                </a:solidFill>
              </a:rPr>
              <a:t> </a:t>
            </a:r>
            <a:r>
              <a:rPr sz="956" b="1">
                <a:solidFill>
                  <a:srgbClr val="4DB6AC"/>
                </a:solidFill>
              </a:rPr>
              <a:t>(2024)</a:t>
            </a:r>
            <a:r>
              <a:rPr sz="956" b="0">
                <a:solidFill>
                  <a:srgbClr val="333333"/>
                </a:solidFill>
              </a:rPr>
              <a:t> 'Burnout and turnover intentions among hotel employees: The mediating role of job engagement', </a:t>
            </a:r>
            <a:r>
              <a:rPr sz="956" b="1">
                <a:solidFill>
                  <a:srgbClr val="333333"/>
                </a:solidFill>
              </a:rPr>
              <a:t>Tourism Management Perspectives</a:t>
            </a:r>
            <a:r>
              <a:rPr sz="956" b="0">
                <a:solidFill>
                  <a:srgbClr val="333333"/>
                </a:solidFill>
              </a:rPr>
              <a:t>, 49, 102032. </a:t>
            </a:r>
          </a:p>
        </p:txBody>
      </p:sp>
      <p:pic>
        <p:nvPicPr>
          <p:cNvPr id="44" name="Picture 43" descr="image.png"/>
          <p:cNvPicPr>
            <a:picLocks noChangeAspect="1"/>
          </p:cNvPicPr>
          <p:nvPr/>
        </p:nvPicPr>
        <p:blipFill>
          <a:blip r:embed="rId2">
            <a:alphaModFix/>
          </a:blip>
          <a:stretch>
            <a:fillRect/>
          </a:stretch>
        </p:blipFill>
        <p:spPr>
          <a:xfrm>
            <a:off x="5067173" y="14871382"/>
            <a:ext cx="228594" cy="165734"/>
          </a:xfrm>
          <a:prstGeom prst="rect">
            <a:avLst/>
          </a:prstGeom>
        </p:spPr>
      </p:pic>
      <p:sp>
        <p:nvSpPr>
          <p:cNvPr id="45" name="TextBox 44"/>
          <p:cNvSpPr txBox="1"/>
          <p:nvPr/>
        </p:nvSpPr>
        <p:spPr>
          <a:xfrm>
            <a:off x="5343391" y="14839949"/>
            <a:ext cx="1514437" cy="228600"/>
          </a:xfrm>
          <a:prstGeom prst="rect">
            <a:avLst/>
          </a:prstGeom>
          <a:noFill/>
        </p:spPr>
        <p:txBody>
          <a:bodyPr wrap="none" lIns="73152" tIns="54864" rIns="73152" bIns="54864" anchor="ctr">
            <a:spAutoFit/>
          </a:bodyPr>
          <a:lstStyle/>
          <a:p>
            <a:pPr algn="l">
              <a:spcBef>
                <a:spcPts val="0"/>
              </a:spcBef>
              <a:spcAft>
                <a:spcPts val="0"/>
              </a:spcAft>
            </a:pPr>
            <a:r>
              <a:rPr sz="837" b="0">
                <a:solidFill>
                  <a:srgbClr val="666666"/>
                </a:solidFill>
              </a:rPr>
              <a:t>Scroll to view all references</a:t>
            </a:r>
          </a:p>
        </p:txBody>
      </p:sp>
      <p:pic>
        <p:nvPicPr>
          <p:cNvPr id="46" name="Picture 45" descr="image.png"/>
          <p:cNvPicPr>
            <a:picLocks noChangeAspect="1"/>
          </p:cNvPicPr>
          <p:nvPr/>
        </p:nvPicPr>
        <p:blipFill>
          <a:blip r:embed="rId3">
            <a:alphaModFix/>
          </a:blip>
          <a:stretch>
            <a:fillRect/>
          </a:stretch>
        </p:blipFill>
        <p:spPr>
          <a:xfrm>
            <a:off x="6895927" y="14871382"/>
            <a:ext cx="228594" cy="165734"/>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gradFill rotWithShape="1">
            <a:gsLst>
              <a:gs pos="0">
                <a:srgbClr val="004D7A">
                  <a:alpha val="75000"/>
                </a:srgbClr>
              </a:gs>
              <a:gs pos="100000">
                <a:srgbClr val="004D7A">
                  <a:alpha val="75000"/>
                </a:srgbClr>
              </a:gs>
            </a:gsLst>
            <a:lin ang="16200000" scaled="0"/>
          </a:gra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 name="Picture 2" descr="image.png"/>
          <p:cNvPicPr>
            <a:picLocks noChangeAspect="1"/>
          </p:cNvPicPr>
          <p:nvPr/>
        </p:nvPicPr>
        <p:blipFill>
          <a:blip r:embed="rId3">
            <a:alphaModFix/>
          </a:blip>
          <a:stretch>
            <a:fillRect/>
          </a:stretch>
        </p:blipFill>
        <p:spPr>
          <a:xfrm>
            <a:off x="5714857" y="1971982"/>
            <a:ext cx="761980" cy="589935"/>
          </a:xfrm>
          <a:prstGeom prst="rect">
            <a:avLst/>
          </a:prstGeom>
        </p:spPr>
      </p:pic>
      <p:sp>
        <p:nvSpPr>
          <p:cNvPr id="4" name="TextBox 3"/>
          <p:cNvSpPr txBox="1"/>
          <p:nvPr/>
        </p:nvSpPr>
        <p:spPr>
          <a:xfrm>
            <a:off x="4571885" y="3067050"/>
            <a:ext cx="3047923" cy="838200"/>
          </a:xfrm>
          <a:prstGeom prst="rect">
            <a:avLst/>
          </a:prstGeom>
          <a:noFill/>
        </p:spPr>
        <p:txBody>
          <a:bodyPr wrap="none" lIns="73152" tIns="54864" rIns="73152" bIns="54864" anchor="ctr">
            <a:spAutoFit/>
          </a:bodyPr>
          <a:lstStyle/>
          <a:p>
            <a:pPr algn="ctr">
              <a:spcBef>
                <a:spcPts val="0"/>
              </a:spcBef>
              <a:spcAft>
                <a:spcPts val="2600"/>
              </a:spcAft>
            </a:pPr>
            <a:r>
              <a:rPr sz="4186" b="1">
                <a:solidFill>
                  <a:srgbClr val="FFFFFF"/>
                </a:solidFill>
              </a:rPr>
              <a:t>Thank You</a:t>
            </a:r>
          </a:p>
        </p:txBody>
      </p:sp>
      <p:sp>
        <p:nvSpPr>
          <p:cNvPr id="5" name="TextBox 4"/>
          <p:cNvSpPr txBox="1"/>
          <p:nvPr/>
        </p:nvSpPr>
        <p:spPr>
          <a:xfrm>
            <a:off x="2295467" y="4286250"/>
            <a:ext cx="7600759" cy="685800"/>
          </a:xfrm>
          <a:prstGeom prst="rect">
            <a:avLst/>
          </a:prstGeom>
          <a:noFill/>
        </p:spPr>
        <p:txBody>
          <a:bodyPr wrap="square" lIns="73152" tIns="54864" rIns="73152" bIns="54864" anchor="ctr">
            <a:spAutoFit/>
          </a:bodyPr>
          <a:lstStyle/>
          <a:p>
            <a:pPr algn="ctr">
              <a:lnSpc>
                <a:spcPts val="2340"/>
              </a:lnSpc>
              <a:spcBef>
                <a:spcPts val="0"/>
              </a:spcBef>
              <a:spcAft>
                <a:spcPts val="0"/>
              </a:spcAft>
            </a:pPr>
            <a:r>
              <a:rPr sz="1435" b="0">
                <a:solidFill>
                  <a:srgbClr val="E0F2F1"/>
                </a:solidFill>
              </a:rPr>
              <a:t> For your attention to </a:t>
            </a:r>
            <a:r>
              <a:rPr sz="1435" b="1">
                <a:solidFill>
                  <a:srgbClr val="4DB6AC"/>
                </a:solidFill>
              </a:rPr>
              <a:t>The Role of Organisational Culture and HR Practices</a:t>
            </a:r>
            <a:r>
              <a:rPr sz="1435" b="0">
                <a:solidFill>
                  <a:srgbClr val="E0F2F1"/>
                </a:solidFill>
              </a:rPr>
              <a:t> in Supporting Mental Wellbeing in Hotels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TotalTime>
  <Words>2605</Words>
  <Application>Microsoft Office PowerPoint</Application>
  <PresentationFormat>Widescreen</PresentationFormat>
  <Paragraphs>128</Paragraphs>
  <Slides>14</Slides>
  <Notes>11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cp:lastModifiedBy>Ayesha Siddiqua (2233548)</cp:lastModifiedBy>
  <cp:revision>1</cp:revision>
  <dcterms:created xsi:type="dcterms:W3CDTF">2013-01-27T09:14:16Z</dcterms:created>
  <dcterms:modified xsi:type="dcterms:W3CDTF">2025-11-06T14:14:54Z</dcterms:modified>
  <cp:category/>
</cp:coreProperties>
</file>