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9.xml" ContentType="application/vnd.openxmlformats-officedocument.theme+xml"/>
  <Override PartName="/ppt/slideLayouts/slideLayout11.xml" ContentType="application/vnd.openxmlformats-officedocument.presentationml.slideLayout+xml"/>
  <Override PartName="/ppt/theme/theme10.xml" ContentType="application/vnd.openxmlformats-officedocument.theme+xml"/>
  <Override PartName="/ppt/slideLayouts/slideLayout12.xml" ContentType="application/vnd.openxmlformats-officedocument.presentationml.slideLayout+xml"/>
  <Override PartName="/ppt/theme/theme11.xml" ContentType="application/vnd.openxmlformats-officedocument.theme+xml"/>
  <Override PartName="/ppt/slideLayouts/slideLayout13.xml" ContentType="application/vnd.openxmlformats-officedocument.presentationml.slideLayout+xml"/>
  <Override PartName="/ppt/theme/theme12.xml" ContentType="application/vnd.openxmlformats-officedocument.theme+xml"/>
  <Override PartName="/ppt/slideLayouts/slideLayout14.xml" ContentType="application/vnd.openxmlformats-officedocument.presentationml.slideLayout+xml"/>
  <Override PartName="/ppt/theme/theme13.xml" ContentType="application/vnd.openxmlformats-officedocument.theme+xml"/>
  <Override PartName="/ppt/slideLayouts/slideLayout15.xml" ContentType="application/vnd.openxmlformats-officedocument.presentationml.slideLayout+xml"/>
  <Override PartName="/ppt/theme/theme14.xml" ContentType="application/vnd.openxmlformats-officedocument.theme+xml"/>
  <Override PartName="/ppt/slideLayouts/slideLayout16.xml" ContentType="application/vnd.openxmlformats-officedocument.presentationml.slideLayout+xml"/>
  <Override PartName="/ppt/theme/theme15.xml" ContentType="application/vnd.openxmlformats-officedocument.theme+xml"/>
  <Override PartName="/ppt/slideLayouts/slideLayout17.xml" ContentType="application/vnd.openxmlformats-officedocument.presentationml.slideLayout+xml"/>
  <Override PartName="/ppt/theme/theme16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7.xml" ContentType="application/vnd.openxmlformats-officedocument.theme+xml"/>
  <Override PartName="/ppt/slideLayouts/slideLayout26.xml" ContentType="application/vnd.openxmlformats-officedocument.presentationml.slideLayout+xml"/>
  <Override PartName="/ppt/theme/theme18.xml" ContentType="application/vnd.openxmlformats-officedocument.theme+xml"/>
  <Override PartName="/ppt/slideLayouts/slideLayout27.xml" ContentType="application/vnd.openxmlformats-officedocument.presentationml.slideLayout+xml"/>
  <Override PartName="/ppt/theme/theme19.xml" ContentType="application/vnd.openxmlformats-officedocument.theme+xml"/>
  <Override PartName="/ppt/slideLayouts/slideLayout28.xml" ContentType="application/vnd.openxmlformats-officedocument.presentationml.slideLayout+xml"/>
  <Override PartName="/ppt/theme/theme20.xml" ContentType="application/vnd.openxmlformats-officedocument.theme+xml"/>
  <Override PartName="/ppt/slideLayouts/slideLayout29.xml" ContentType="application/vnd.openxmlformats-officedocument.presentationml.slideLayout+xml"/>
  <Override PartName="/ppt/theme/theme21.xml" ContentType="application/vnd.openxmlformats-officedocument.theme+xml"/>
  <Override PartName="/ppt/theme/theme2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  <p:sldMasterId id="2147483706" r:id="rId24"/>
  </p:sldMasterIdLst>
  <p:notesMasterIdLst>
    <p:notesMasterId r:id="rId63"/>
  </p:notesMasterIdLst>
  <p:sldIdLst>
    <p:sldId id="266" r:id="rId25"/>
    <p:sldId id="389" r:id="rId26"/>
    <p:sldId id="329" r:id="rId27"/>
    <p:sldId id="356" r:id="rId28"/>
    <p:sldId id="370" r:id="rId29"/>
    <p:sldId id="373" r:id="rId30"/>
    <p:sldId id="382" r:id="rId31"/>
    <p:sldId id="383" r:id="rId32"/>
    <p:sldId id="384" r:id="rId33"/>
    <p:sldId id="390" r:id="rId34"/>
    <p:sldId id="391" r:id="rId35"/>
    <p:sldId id="407" r:id="rId36"/>
    <p:sldId id="393" r:id="rId37"/>
    <p:sldId id="394" r:id="rId38"/>
    <p:sldId id="395" r:id="rId39"/>
    <p:sldId id="396" r:id="rId40"/>
    <p:sldId id="397" r:id="rId41"/>
    <p:sldId id="385" r:id="rId42"/>
    <p:sldId id="398" r:id="rId43"/>
    <p:sldId id="386" r:id="rId44"/>
    <p:sldId id="387" r:id="rId45"/>
    <p:sldId id="388" r:id="rId46"/>
    <p:sldId id="399" r:id="rId47"/>
    <p:sldId id="400" r:id="rId48"/>
    <p:sldId id="401" r:id="rId49"/>
    <p:sldId id="408" r:id="rId50"/>
    <p:sldId id="409" r:id="rId51"/>
    <p:sldId id="410" r:id="rId52"/>
    <p:sldId id="413" r:id="rId53"/>
    <p:sldId id="411" r:id="rId54"/>
    <p:sldId id="412" r:id="rId55"/>
    <p:sldId id="402" r:id="rId56"/>
    <p:sldId id="403" r:id="rId57"/>
    <p:sldId id="404" r:id="rId58"/>
    <p:sldId id="405" r:id="rId59"/>
    <p:sldId id="376" r:id="rId60"/>
    <p:sldId id="406" r:id="rId61"/>
    <p:sldId id="291" r:id="rId6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2354" autoAdjust="0"/>
  </p:normalViewPr>
  <p:slideViewPr>
    <p:cSldViewPr snapToGrid="0">
      <p:cViewPr varScale="1">
        <p:scale>
          <a:sx n="102" d="100"/>
          <a:sy n="102" d="100"/>
        </p:scale>
        <p:origin x="954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0.xml"/><Relationship Id="rId42" Type="http://schemas.openxmlformats.org/officeDocument/2006/relationships/slide" Target="slides/slide18.xml"/><Relationship Id="rId47" Type="http://schemas.openxmlformats.org/officeDocument/2006/relationships/slide" Target="slides/slide23.xml"/><Relationship Id="rId50" Type="http://schemas.openxmlformats.org/officeDocument/2006/relationships/slide" Target="slides/slide26.xml"/><Relationship Id="rId55" Type="http://schemas.openxmlformats.org/officeDocument/2006/relationships/slide" Target="slides/slide31.xml"/><Relationship Id="rId63" Type="http://schemas.openxmlformats.org/officeDocument/2006/relationships/notesMaster" Target="notesMasters/notesMaster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5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8.xml"/><Relationship Id="rId37" Type="http://schemas.openxmlformats.org/officeDocument/2006/relationships/slide" Target="slides/slide13.xml"/><Relationship Id="rId40" Type="http://schemas.openxmlformats.org/officeDocument/2006/relationships/slide" Target="slides/slide16.xml"/><Relationship Id="rId45" Type="http://schemas.openxmlformats.org/officeDocument/2006/relationships/slide" Target="slides/slide21.xml"/><Relationship Id="rId53" Type="http://schemas.openxmlformats.org/officeDocument/2006/relationships/slide" Target="slides/slide29.xml"/><Relationship Id="rId58" Type="http://schemas.openxmlformats.org/officeDocument/2006/relationships/slide" Target="slides/slide34.xml"/><Relationship Id="rId66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37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3.xml"/><Relationship Id="rId30" Type="http://schemas.openxmlformats.org/officeDocument/2006/relationships/slide" Target="slides/slide6.xml"/><Relationship Id="rId35" Type="http://schemas.openxmlformats.org/officeDocument/2006/relationships/slide" Target="slides/slide11.xml"/><Relationship Id="rId43" Type="http://schemas.openxmlformats.org/officeDocument/2006/relationships/slide" Target="slides/slide19.xml"/><Relationship Id="rId48" Type="http://schemas.openxmlformats.org/officeDocument/2006/relationships/slide" Target="slides/slide24.xml"/><Relationship Id="rId56" Type="http://schemas.openxmlformats.org/officeDocument/2006/relationships/slide" Target="slides/slide32.xml"/><Relationship Id="rId64" Type="http://schemas.openxmlformats.org/officeDocument/2006/relationships/presProps" Target="presProp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7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1.xml"/><Relationship Id="rId33" Type="http://schemas.openxmlformats.org/officeDocument/2006/relationships/slide" Target="slides/slide9.xml"/><Relationship Id="rId38" Type="http://schemas.openxmlformats.org/officeDocument/2006/relationships/slide" Target="slides/slide14.xml"/><Relationship Id="rId46" Type="http://schemas.openxmlformats.org/officeDocument/2006/relationships/slide" Target="slides/slide22.xml"/><Relationship Id="rId59" Type="http://schemas.openxmlformats.org/officeDocument/2006/relationships/slide" Target="slides/slide35.xml"/><Relationship Id="rId67" Type="http://schemas.openxmlformats.org/officeDocument/2006/relationships/tableStyles" Target="tableStyles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7.xml"/><Relationship Id="rId54" Type="http://schemas.openxmlformats.org/officeDocument/2006/relationships/slide" Target="slides/slide30.xml"/><Relationship Id="rId62" Type="http://schemas.openxmlformats.org/officeDocument/2006/relationships/slide" Target="slides/slide38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4.xml"/><Relationship Id="rId36" Type="http://schemas.openxmlformats.org/officeDocument/2006/relationships/slide" Target="slides/slide12.xml"/><Relationship Id="rId49" Type="http://schemas.openxmlformats.org/officeDocument/2006/relationships/slide" Target="slides/slide25.xml"/><Relationship Id="rId57" Type="http://schemas.openxmlformats.org/officeDocument/2006/relationships/slide" Target="slides/slide33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7.xml"/><Relationship Id="rId44" Type="http://schemas.openxmlformats.org/officeDocument/2006/relationships/slide" Target="slides/slide20.xml"/><Relationship Id="rId52" Type="http://schemas.openxmlformats.org/officeDocument/2006/relationships/slide" Target="slides/slide28.xml"/><Relationship Id="rId60" Type="http://schemas.openxmlformats.org/officeDocument/2006/relationships/slide" Target="slides/slide36.xml"/><Relationship Id="rId65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134EB6-2079-C25B-8576-89D59C63CC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02B5882-876B-6F0D-6698-8E818D16384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0DCB830-8307-E9B9-7A27-A408F1A67D8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CF071D-43B1-287E-7D9A-193CF6597BB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04639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0972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96894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40203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981368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1E2656-669A-C8B6-204E-1673F9769F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BB4AF44-7F19-4350-80F1-46009D3C727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33A56DB-AE68-ABFE-7054-12E47DA2903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613446-AE4B-92A0-A386-6BA673068D1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36061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150FB8-8F35-45A9-5A6B-1AC5662A15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EA0D180-CB8C-38AB-2328-293F46DF1F2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B6071CC-9352-29B2-C539-F89B37D744C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1DE026-D0B7-4BC0-A71F-3330B64CA60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23160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6D389A-8058-EBB6-ABD9-F6F8D8E68E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591E1AA-DE53-123F-35CA-7BF9ED90EDE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AA94CA5-81CB-AA7F-F9F3-026F96D5FE1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4F7EF-2368-63F5-BD3C-F22306B3FF1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90216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307D8A-9825-9E1E-E636-581BF5FD1A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65FD04D-DF66-D808-4B31-B728C744094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094DE9E-0C36-E17B-A87A-F9B8A1A8C69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90820C-609D-4251-9D48-3970DB73467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880277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77DFFF-0C4C-8EA4-96B3-F5AD39481D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ED1C90A-A647-A355-02A4-D61BB138EDB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8F59A04-8A33-9EC8-3B3C-6455738F263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5B2CBF-AE24-2BB8-C3FD-D1FF24CC5AF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666549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3846DB-C55C-7B00-7A68-B1C3D2C606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53178A1-F5CE-24FB-3F9C-4F1F1A3B887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75E3EBF-9D81-8DF1-0146-E07B9A63D25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102273-BA65-8A2B-F64A-21A45C3E6BA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769646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F2CC9A-7955-1273-CE0B-307F42A14E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37E4F73-01F4-395D-5451-C0418692843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8856CFD-9BB8-8459-DCCA-EF57EBE4B29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01DCCD-5FA5-09C1-D9EC-6EEF6B4D1C6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133195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165358-AB47-7E03-A186-B443CD979A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F8A3412-2921-0655-7BAF-66E0E8419F9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7FF988F-9020-9FA1-9015-F63A1C6B5CA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569B1C-C101-4E56-747B-14EB3C94491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75129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8AEADA-5D0F-57F6-39B1-960C27D14B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EE22E90-10DE-EEF0-3179-6FF7C09686E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F88619B-547D-7D0B-6955-9E5F4B1E3C7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A3A093-329B-FEDD-1AAC-398BF583AD7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917175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A5F6D4-0B78-509F-A633-439CC7CBA6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75CA5DB-B823-F157-3FE1-7422689F4BD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49355C2-D50D-FCA9-378B-D77B956D3FC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7048E4-6618-9698-9946-2FB8DB09299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61635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6D555A-2000-AAAF-BF9E-A956199286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8FF27A6-A17E-5F92-6C65-F04D49528B4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7D3F7CE-EBD7-580F-C613-E2E3CF267ED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4EE373-85AE-A734-9846-52BBAE620C3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789251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663A00-9962-3B9D-9A93-0212F69CF3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CFE2FE0-34D0-307D-D6E5-48139D3F576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D0C5E22-751A-21D6-E5B1-E837B087D4D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50D0AD-B1B3-0D09-66B5-BF3FC7C5B92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425008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D5A2DD-6C3A-A205-6E1F-9797AEB1BD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3B8287C-EEC4-445E-7D66-BDFFA9AF0BB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13ED683-B7D4-B627-22EC-CA76E9FCEC3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14C922-D3AA-83FA-54D0-A5E6E5FB3F5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7833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F1CB8A-E80F-095E-0391-718192ABBC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4EAB47A-72E4-F173-012C-955F822FD6B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DE9586B-6E44-7884-5805-A044726C7C0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4C8C8E3-F105-2AA5-C5E0-5769D2B6758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280677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8D0BE3-64CC-4A68-3A1E-34C76298CE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CB9073E-EC87-C80E-6786-B82C9BC5C39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1830E74-D063-F8CD-8150-6350F0800D8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66DCF0-1384-053A-89B2-B2D7483FDC9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260674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362968-3366-0C2D-C796-360ADA7C33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D521958-2860-2B3D-66C7-A46A04675DB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5EDFC85-33AE-45C7-4565-677A851F745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918868-C7B3-BB1C-07C1-6421BF1AEDB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977013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013478-FBB1-8AC6-E07E-D13102AF27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6A291F0-4FC4-3708-B313-5A698F24EA3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3D0C47F-2FC9-40DB-037D-5D1FD3380FF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ADC3B4-C3A9-2F67-FEF0-E3148720593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524105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204578-836E-2B8A-330C-EBEB501CB9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427220B-43D4-6C01-7FB9-6E8BC7CBE0A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36A993E-7460-4F00-D161-0B1FE13E759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AEA661A-F706-0942-D8A8-BD20989D647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50765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D261D3-74E5-2F70-C684-D7340090F6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CF33609-911D-78F7-7BD5-EC990FE80E1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3F03D54-9014-67B2-908F-FF154C1D397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FB45A2-2E31-5887-0550-9139EDB318B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641248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B569B4-0759-72BA-C071-DE61A1C769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6CD3BCE-3C5E-3900-9BD6-0479C4B1D4F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48B9A29-8DCD-2BAB-84D4-8CC4F5E294F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9425DB-D543-2499-F433-91DB60F96E7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810922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83FDD7-C2AB-1AD0-5FC7-AFBF47C37A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DECD393-1B9A-A8E4-B319-F98E6ACB83E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24047E0-A7EB-D784-A3A5-A3DE8597BE2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F8C0C02-F129-94AD-248F-62D4E3F1D31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930673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6D9747-67DF-6825-029C-95247FC2FD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1A8352D-49B6-DA9A-8B3A-F934AECD983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FCD55B8-F135-FAC1-138A-6A055122A11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B14769F-068D-FF1F-00DA-FF0BF158B70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67899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51570B-7E69-00B1-EE57-DAA5933079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CECE223-F1E0-85AA-B091-926F923416D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4E61989-FEE2-D1E7-D5A2-F6B1D9AF6DA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149BB67-F1F1-A9B8-19B4-AD010DDE428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560005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59B9D8-AB99-4FF0-B9F6-19BCD53E49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9657DC3-1BE5-EC11-300F-17B438B4B3A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17901C0-116D-0F52-6EA5-7ECB86D96DC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7DC6CBF-748E-A3F4-60D4-5B68C784C6B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1249113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A2C46E-5F05-066A-B541-CB7F175EA7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D6674E9-B1A4-A623-CE1A-CA00FA48CC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DB478E3-0500-5F37-CD12-727935D77BD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478CF9-B21E-139C-77D7-804918D1F62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2912025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C707F3-A3B7-2C85-6A67-74C44A5852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7C99CCB-DD8A-CEA5-3FD1-D33C7F9156B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426F9C5-036D-DC22-318C-7222E72EBE6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136AAF-5D44-159C-8B21-FA4F6B85A01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407705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F32AEC-6853-472C-735A-503AA99C38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AE3F0BF-B1AE-C75D-A031-6E3E68079AD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4B03689-80CA-F8D4-C183-2C139745DCF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0B2359-3C4B-C7FA-DDDE-CE1C3665766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624044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ECAF0C-BBC3-99AD-EC31-9E1896BAD2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91562F8-6562-1C8B-C977-CF224F6EF42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AEAE041-1ADB-C6E4-0A0B-6A3F434DAD5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5FAFF0-532E-503F-DBEE-71C0E615FE7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014655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3B4946-A1FF-8053-EDD7-F387E9DD6E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851EDDC-01C0-A2EC-CF70-2BA7F2A5526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9F427AC-3378-A633-C5CF-FAFDC8C212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BA7A915-D646-E3DA-4E89-ECCEAB789D5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5722890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8637A6-5052-01F2-BEE2-E66A4DB7B3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B85965F-E98D-62C8-4899-716DE625B57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8E6C79E-F11F-D44C-65E1-F841C8E3FAE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062B10-8EB8-619F-947A-41569DFE3E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5155032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A7FB33-ABF3-305F-3595-0BC2E025CF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C98A76E-F702-E432-5E92-77C7F7B636B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F044655-F957-2F84-F9EA-AC872D3D8BB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86CD72-883E-1D5D-9835-10944B9D0EC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34244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7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59988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379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theme" Target="../theme/theme9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9.png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1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2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3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4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5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7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26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7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8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08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523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gi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image" Target="../media/image28.jpeg"/><Relationship Id="rId7" Type="http://schemas.openxmlformats.org/officeDocument/2006/relationships/image" Target="../media/image3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31.jpeg"/><Relationship Id="rId5" Type="http://schemas.openxmlformats.org/officeDocument/2006/relationships/image" Target="../media/image30.jpeg"/><Relationship Id="rId4" Type="http://schemas.openxmlformats.org/officeDocument/2006/relationships/image" Target="../media/image29.jpeg"/><Relationship Id="rId9" Type="http://schemas.openxmlformats.org/officeDocument/2006/relationships/image" Target="../media/image34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image" Target="../media/image28.jpeg"/><Relationship Id="rId7" Type="http://schemas.openxmlformats.org/officeDocument/2006/relationships/image" Target="../media/image3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31.jpeg"/><Relationship Id="rId5" Type="http://schemas.openxmlformats.org/officeDocument/2006/relationships/image" Target="../media/image30.jpeg"/><Relationship Id="rId4" Type="http://schemas.openxmlformats.org/officeDocument/2006/relationships/image" Target="../media/image29.jpeg"/><Relationship Id="rId9" Type="http://schemas.openxmlformats.org/officeDocument/2006/relationships/image" Target="../media/image34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image" Target="../media/image28.jpeg"/><Relationship Id="rId7" Type="http://schemas.openxmlformats.org/officeDocument/2006/relationships/image" Target="../media/image3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31.jpeg"/><Relationship Id="rId5" Type="http://schemas.openxmlformats.org/officeDocument/2006/relationships/image" Target="../media/image30.jpeg"/><Relationship Id="rId4" Type="http://schemas.openxmlformats.org/officeDocument/2006/relationships/image" Target="../media/image29.jpeg"/><Relationship Id="rId9" Type="http://schemas.openxmlformats.org/officeDocument/2006/relationships/image" Target="../media/image34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image" Target="../media/image28.jpeg"/><Relationship Id="rId7" Type="http://schemas.openxmlformats.org/officeDocument/2006/relationships/image" Target="../media/image3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31.jpeg"/><Relationship Id="rId5" Type="http://schemas.openxmlformats.org/officeDocument/2006/relationships/image" Target="../media/image30.jpeg"/><Relationship Id="rId4" Type="http://schemas.openxmlformats.org/officeDocument/2006/relationships/image" Target="../media/image29.jpeg"/><Relationship Id="rId9" Type="http://schemas.openxmlformats.org/officeDocument/2006/relationships/image" Target="../media/image34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image" Target="../media/image28.jpeg"/><Relationship Id="rId7" Type="http://schemas.openxmlformats.org/officeDocument/2006/relationships/image" Target="../media/image3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31.jpeg"/><Relationship Id="rId5" Type="http://schemas.openxmlformats.org/officeDocument/2006/relationships/image" Target="../media/image30.jpeg"/><Relationship Id="rId4" Type="http://schemas.openxmlformats.org/officeDocument/2006/relationships/image" Target="../media/image29.jpeg"/><Relationship Id="rId9" Type="http://schemas.openxmlformats.org/officeDocument/2006/relationships/image" Target="../media/image34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image" Target="../media/image28.jpeg"/><Relationship Id="rId7" Type="http://schemas.openxmlformats.org/officeDocument/2006/relationships/image" Target="../media/image32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31.jpeg"/><Relationship Id="rId5" Type="http://schemas.openxmlformats.org/officeDocument/2006/relationships/image" Target="../media/image30.jpeg"/><Relationship Id="rId4" Type="http://schemas.openxmlformats.org/officeDocument/2006/relationships/image" Target="../media/image29.jpeg"/><Relationship Id="rId9" Type="http://schemas.openxmlformats.org/officeDocument/2006/relationships/image" Target="../media/image34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image" Target="../media/image28.jpeg"/><Relationship Id="rId7" Type="http://schemas.openxmlformats.org/officeDocument/2006/relationships/image" Target="../media/image32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31.jpeg"/><Relationship Id="rId5" Type="http://schemas.openxmlformats.org/officeDocument/2006/relationships/image" Target="../media/image30.jpeg"/><Relationship Id="rId4" Type="http://schemas.openxmlformats.org/officeDocument/2006/relationships/image" Target="../media/image29.jpeg"/><Relationship Id="rId9" Type="http://schemas.openxmlformats.org/officeDocument/2006/relationships/image" Target="../media/image34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image" Target="../media/image28.jpeg"/><Relationship Id="rId7" Type="http://schemas.openxmlformats.org/officeDocument/2006/relationships/image" Target="../media/image32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31.jpeg"/><Relationship Id="rId5" Type="http://schemas.openxmlformats.org/officeDocument/2006/relationships/image" Target="../media/image30.jpeg"/><Relationship Id="rId4" Type="http://schemas.openxmlformats.org/officeDocument/2006/relationships/image" Target="../media/image29.jpeg"/><Relationship Id="rId9" Type="http://schemas.openxmlformats.org/officeDocument/2006/relationships/image" Target="../media/image34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image" Target="../media/image28.jpeg"/><Relationship Id="rId7" Type="http://schemas.openxmlformats.org/officeDocument/2006/relationships/image" Target="../media/image32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31.jpeg"/><Relationship Id="rId5" Type="http://schemas.openxmlformats.org/officeDocument/2006/relationships/image" Target="../media/image30.jpeg"/><Relationship Id="rId4" Type="http://schemas.openxmlformats.org/officeDocument/2006/relationships/image" Target="../media/image29.jpeg"/><Relationship Id="rId9" Type="http://schemas.openxmlformats.org/officeDocument/2006/relationships/image" Target="../media/image34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9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9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9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37.sv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9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9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9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9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9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9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9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9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39.sv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9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41.sv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41.svg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9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9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508166"/>
            <a:ext cx="5755922" cy="3827404"/>
          </a:xfrm>
        </p:spPr>
        <p:txBody>
          <a:bodyPr/>
          <a:lstStyle/>
          <a:p>
            <a:r>
              <a:rPr lang="en-US" sz="6600" b="1" dirty="0">
                <a:solidFill>
                  <a:schemeClr val="bg1"/>
                </a:solidFill>
              </a:rPr>
              <a:t>ACCA7048</a:t>
            </a:r>
          </a:p>
          <a:p>
            <a:r>
              <a:rPr lang="en-US" sz="6600" b="1" dirty="0"/>
              <a:t>Data Analysis &amp;</a:t>
            </a:r>
          </a:p>
          <a:p>
            <a:r>
              <a:rPr lang="en-US" sz="6600" b="1" dirty="0"/>
              <a:t>Visualisation</a:t>
            </a:r>
            <a:endParaRPr lang="en-GB" sz="4000" b="1" dirty="0">
              <a:solidFill>
                <a:schemeClr val="bg1"/>
              </a:solidFill>
            </a:endParaRPr>
          </a:p>
          <a:p>
            <a:r>
              <a:rPr lang="en-GB" sz="5400" b="1" dirty="0">
                <a:solidFill>
                  <a:schemeClr val="bg1"/>
                </a:solidFill>
              </a:rPr>
              <a:t>Mental Models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B08F35-4042-C1F6-0C49-5A685BE4A1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CC60FD5-4E47-3C23-4A91-ECA289FB0F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Mental Models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5296A84-2703-50CB-1FC2-DB27AB71F7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255603" cy="3985717"/>
          </a:xfrm>
        </p:spPr>
        <p:txBody>
          <a:bodyPr>
            <a:noAutofit/>
          </a:bodyPr>
          <a:lstStyle/>
          <a:p>
            <a:r>
              <a:rPr lang="en-US" dirty="0"/>
              <a:t>When we look at data, we develop some sort of mental model of the data we can see.</a:t>
            </a:r>
          </a:p>
          <a:p>
            <a:endParaRPr lang="en-US" dirty="0"/>
          </a:p>
          <a:p>
            <a:r>
              <a:rPr lang="en-US" dirty="0"/>
              <a:t>We are generally quite skilled at understanding what we look at because we have spent many years ‘practicing’ looking at data and interpreting it.</a:t>
            </a:r>
          </a:p>
          <a:p>
            <a:endParaRPr lang="en-US" dirty="0"/>
          </a:p>
          <a:p>
            <a:r>
              <a:rPr lang="en-US" dirty="0"/>
              <a:t>We </a:t>
            </a:r>
            <a:r>
              <a:rPr lang="en-US" dirty="0" err="1"/>
              <a:t>recognise</a:t>
            </a:r>
            <a:r>
              <a:rPr lang="en-US" dirty="0"/>
              <a:t> patterns and develop strategies for acquiring useful data rapidly.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96157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Mental Models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255603" cy="3985717"/>
          </a:xfrm>
        </p:spPr>
        <p:txBody>
          <a:bodyPr>
            <a:noAutofit/>
          </a:bodyPr>
          <a:lstStyle/>
          <a:p>
            <a:r>
              <a:rPr lang="en-US" dirty="0"/>
              <a:t>Psychologists have studied these processes and have developed a variety of theories about how we do this.</a:t>
            </a:r>
          </a:p>
          <a:p>
            <a:endParaRPr lang="en-US" dirty="0"/>
          </a:p>
          <a:p>
            <a:r>
              <a:rPr lang="en-US" dirty="0"/>
              <a:t>If we understand how most people create and use internal models and information-gathering strategies, then we can use this knowledge to design better </a:t>
            </a:r>
            <a:r>
              <a:rPr lang="en-US" dirty="0" err="1"/>
              <a:t>visualisations</a:t>
            </a:r>
            <a:r>
              <a:rPr lang="en-US" dirty="0"/>
              <a:t>.</a:t>
            </a:r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45198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Interpretation of Models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3985717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dirty="0"/>
              <a:t>When we create a data </a:t>
            </a:r>
            <a:r>
              <a:rPr lang="en-US" dirty="0" err="1"/>
              <a:t>visualisation</a:t>
            </a:r>
            <a:r>
              <a:rPr lang="en-US" dirty="0"/>
              <a:t>, we are attempting to make people interpret the information in front of them in a particular way.</a:t>
            </a:r>
          </a:p>
          <a:p>
            <a:pPr>
              <a:lnSpc>
                <a:spcPct val="90000"/>
              </a:lnSpc>
            </a:pPr>
            <a:r>
              <a:rPr lang="en-US" dirty="0"/>
              <a:t>A person will look at a </a:t>
            </a:r>
            <a:r>
              <a:rPr lang="en-US" dirty="0" err="1"/>
              <a:t>visualisation</a:t>
            </a:r>
            <a:r>
              <a:rPr lang="en-US" dirty="0"/>
              <a:t>, think about it, then develop an interpretation of that data.</a:t>
            </a:r>
          </a:p>
          <a:p>
            <a:pPr lvl="1"/>
            <a:r>
              <a:rPr lang="en-US" sz="2800" dirty="0"/>
              <a:t>The form of the </a:t>
            </a:r>
            <a:r>
              <a:rPr lang="en-US" sz="2800" dirty="0" err="1"/>
              <a:t>visualisation</a:t>
            </a:r>
            <a:r>
              <a:rPr lang="en-US" sz="2800" dirty="0"/>
              <a:t> can make it easy or difficult to develop this interpretation.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sz="1000" dirty="0"/>
          </a:p>
          <a:p>
            <a:pPr lvl="1"/>
            <a:endParaRPr lang="en-GB" sz="28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E674651-8DA7-66A7-25D7-B7FC9ECEF1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64340" y="4062953"/>
            <a:ext cx="8863319" cy="16134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309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Interpretation Examples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23447"/>
            <a:ext cx="11475562" cy="4252957"/>
          </a:xfrm>
        </p:spPr>
        <p:txBody>
          <a:bodyPr>
            <a:noAutofit/>
          </a:bodyPr>
          <a:lstStyle/>
          <a:p>
            <a:r>
              <a:rPr lang="en-US" dirty="0"/>
              <a:t>An engineer who observes that some property of X of an artefact changes as another property of Y is varied, this forms an internal model of the relation between X and Y.</a:t>
            </a:r>
          </a:p>
          <a:p>
            <a:endParaRPr lang="en-US" sz="1000" dirty="0"/>
          </a:p>
          <a:p>
            <a:r>
              <a:rPr lang="en-US" dirty="0"/>
              <a:t>An advertising executive notices that a blue-</a:t>
            </a:r>
            <a:r>
              <a:rPr lang="en-US" dirty="0" err="1"/>
              <a:t>coloured</a:t>
            </a:r>
            <a:r>
              <a:rPr lang="en-US" dirty="0"/>
              <a:t> advertising for a product seems to increase sales more than a red-</a:t>
            </a:r>
            <a:r>
              <a:rPr lang="en-US" dirty="0" err="1"/>
              <a:t>coloured</a:t>
            </a:r>
            <a:r>
              <a:rPr lang="en-US" dirty="0"/>
              <a:t> advertising poster and develops an internal model of good </a:t>
            </a:r>
            <a:r>
              <a:rPr lang="en-US" dirty="0" err="1"/>
              <a:t>colour</a:t>
            </a:r>
            <a:r>
              <a:rPr lang="en-US" dirty="0"/>
              <a:t> use in posters.</a:t>
            </a:r>
          </a:p>
          <a:p>
            <a:endParaRPr lang="en-US" sz="1000" dirty="0"/>
          </a:p>
          <a:p>
            <a:r>
              <a:rPr lang="en-US" dirty="0"/>
              <a:t>A network administrator sees unusually high network traffic to a lab outside of teaching hours and suspects that someone is using the lab to download videos overnight.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81436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Cognitive Maps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75562" cy="4144488"/>
          </a:xfrm>
        </p:spPr>
        <p:txBody>
          <a:bodyPr>
            <a:noAutofit/>
          </a:bodyPr>
          <a:lstStyle/>
          <a:p>
            <a:r>
              <a:rPr lang="en-US" dirty="0"/>
              <a:t>These internal models are known as cognitive maps.</a:t>
            </a:r>
          </a:p>
          <a:p>
            <a:pPr lvl="1"/>
            <a:r>
              <a:rPr lang="en-US" sz="2800" dirty="0"/>
              <a:t>This may be a mental model of a set of locations, or it may be a more abstract representation of a set of relationships.</a:t>
            </a:r>
          </a:p>
          <a:p>
            <a:r>
              <a:rPr lang="en-US" dirty="0"/>
              <a:t>A driver would have a good ‘mental map’ of their local area and would not need to look at a physical map.</a:t>
            </a:r>
          </a:p>
          <a:p>
            <a:pPr lvl="1"/>
            <a:r>
              <a:rPr lang="en-US" dirty="0"/>
              <a:t>If they go away from their local area, then an external </a:t>
            </a:r>
            <a:r>
              <a:rPr lang="en-US" dirty="0" err="1"/>
              <a:t>visualisation</a:t>
            </a:r>
            <a:r>
              <a:rPr lang="en-US" dirty="0"/>
              <a:t> would be needed for direction – this physical map is external data used to extend the internal model.</a:t>
            </a:r>
          </a:p>
          <a:p>
            <a:r>
              <a:rPr lang="en-US" dirty="0"/>
              <a:t>If they stay in the new area for any length of time, they will start to learn the new locality and develop a mental map of that area.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2633247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BA5C84-CDD4-EB15-58DE-2465FDC4F2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CF59470-C81E-FAD7-9A95-4FB356BC6C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Cognitive Collages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B57AC6-A448-CEE6-6C0B-C59407D434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75562" cy="4144488"/>
          </a:xfrm>
        </p:spPr>
        <p:txBody>
          <a:bodyPr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In most cases there is not just one mental map, but a collection of them – cognitive collage.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Misinterpretations can occur at the boundaries of these maps within a collage.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Put these cities in order, east to west:</a:t>
            </a:r>
          </a:p>
          <a:p>
            <a:pPr marL="635508" lvl="1" indent="-342900">
              <a:buFont typeface="Arial" panose="020B0604020202020204" pitchFamily="34" charset="0"/>
              <a:buChar char="•"/>
            </a:pPr>
            <a:r>
              <a:rPr lang="en-GB" sz="2800" dirty="0"/>
              <a:t>Glasgow, Cardiff, Liverpool, Edinburgh, Swansea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40120486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484C2F-00ED-6281-4D45-674EF0542A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345ECB7-8F35-9709-DD6B-BDE2B134AB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Cognitive Collages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DBA2B41-7838-CA19-DA06-7DF9125318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8" y="1379621"/>
            <a:ext cx="5938341" cy="4296784"/>
          </a:xfrm>
        </p:spPr>
        <p:txBody>
          <a:bodyPr>
            <a:noAutofit/>
          </a:bodyPr>
          <a:lstStyle/>
          <a:p>
            <a:r>
              <a:rPr lang="en-GB" sz="2400" dirty="0"/>
              <a:t>East to West:</a:t>
            </a:r>
          </a:p>
          <a:p>
            <a:pPr lvl="1"/>
            <a:r>
              <a:rPr lang="en-GB" sz="2000" dirty="0"/>
              <a:t>Liverpool – 3.0° W</a:t>
            </a:r>
          </a:p>
          <a:p>
            <a:pPr lvl="1"/>
            <a:r>
              <a:rPr lang="en-GB" sz="2000" dirty="0"/>
              <a:t>Edinburgh – 3.1° W</a:t>
            </a:r>
          </a:p>
          <a:p>
            <a:pPr lvl="1"/>
            <a:r>
              <a:rPr lang="en-GB" sz="2000" dirty="0"/>
              <a:t>Cardiff – 3.2° W</a:t>
            </a:r>
          </a:p>
          <a:p>
            <a:pPr lvl="1"/>
            <a:r>
              <a:rPr lang="en-GB" sz="2000" dirty="0"/>
              <a:t>Swansea – 4.0° W</a:t>
            </a:r>
          </a:p>
          <a:p>
            <a:pPr lvl="1"/>
            <a:r>
              <a:rPr lang="en-GB" sz="2000" dirty="0"/>
              <a:t>Glasgow – 4.3° W</a:t>
            </a:r>
          </a:p>
          <a:p>
            <a:endParaRPr lang="en-GB" sz="1000" dirty="0"/>
          </a:p>
          <a:p>
            <a:r>
              <a:rPr lang="en-GB" sz="2400" dirty="0"/>
              <a:t>Two common problems:</a:t>
            </a:r>
          </a:p>
          <a:p>
            <a:pPr lvl="1"/>
            <a:r>
              <a:rPr lang="en-GB" sz="2000" dirty="0"/>
              <a:t>Edinburgh is on the east coast so it must be further east! </a:t>
            </a:r>
            <a:r>
              <a:rPr lang="en-GB" sz="2000" dirty="0">
                <a:sym typeface="Wingdings" panose="05000000000000000000" pitchFamily="2" charset="2"/>
              </a:rPr>
              <a:t></a:t>
            </a:r>
          </a:p>
          <a:p>
            <a:pPr lvl="1"/>
            <a:r>
              <a:rPr lang="en-GB" sz="2000" dirty="0">
                <a:sym typeface="Wingdings" panose="05000000000000000000" pitchFamily="2" charset="2"/>
              </a:rPr>
              <a:t>Many people assume that the south coast runs true east-west rather than being rotated slightly anticlockwise</a:t>
            </a:r>
            <a:endParaRPr lang="en-GB" sz="2000" dirty="0"/>
          </a:p>
          <a:p>
            <a:pPr marL="0" indent="0">
              <a:buNone/>
            </a:pPr>
            <a:endParaRPr lang="en-US" sz="2400" b="1" dirty="0"/>
          </a:p>
          <a:p>
            <a:endParaRPr lang="en-US" sz="240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CB8197B-685E-5C3F-8A91-7ACDE9204F3C}"/>
              </a:ext>
            </a:extLst>
          </p:cNvPr>
          <p:cNvSpPr/>
          <p:nvPr/>
        </p:nvSpPr>
        <p:spPr>
          <a:xfrm>
            <a:off x="6685104" y="203868"/>
            <a:ext cx="5212845" cy="63564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Slide Number Placeholder 3">
            <a:extLst>
              <a:ext uri="{FF2B5EF4-FFF2-40B4-BE49-F238E27FC236}">
                <a16:creationId xmlns:a16="http://schemas.microsoft.com/office/drawing/2014/main" id="{5F7E3801-5D24-0123-4FB5-732FFC848612}"/>
              </a:ext>
            </a:extLst>
          </p:cNvPr>
          <p:cNvSpPr txBox="1">
            <a:spLocks/>
          </p:cNvSpPr>
          <p:nvPr/>
        </p:nvSpPr>
        <p:spPr>
          <a:xfrm>
            <a:off x="10386673" y="5226181"/>
            <a:ext cx="998609" cy="72454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776F53A-CF43-4DF2-A060-76715BD58079}" type="slidenum">
              <a:rPr lang="en-GB" smtClean="0"/>
              <a:pPr/>
              <a:t>8</a:t>
            </a:fld>
            <a:endParaRPr lang="en-GB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01CC794D-D8F0-4EF9-34AA-648946BEB50E}"/>
              </a:ext>
            </a:extLst>
          </p:cNvPr>
          <p:cNvGrpSpPr/>
          <p:nvPr/>
        </p:nvGrpSpPr>
        <p:grpSpPr>
          <a:xfrm>
            <a:off x="7090611" y="365125"/>
            <a:ext cx="4195778" cy="6127750"/>
            <a:chOff x="4932040" y="1124744"/>
            <a:chExt cx="3600400" cy="5665808"/>
          </a:xfrm>
        </p:grpSpPr>
        <p:pic>
          <p:nvPicPr>
            <p:cNvPr id="11" name="Picture 2" descr="http://www.worldatlas.com/webimage/countrys/europe/outline/uk.gif">
              <a:extLst>
                <a:ext uri="{FF2B5EF4-FFF2-40B4-BE49-F238E27FC236}">
                  <a16:creationId xmlns:a16="http://schemas.microsoft.com/office/drawing/2014/main" id="{58DF6C2D-FF42-0CBC-634C-EB37E085C425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32040" y="1124744"/>
              <a:ext cx="3600400" cy="566580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E3D9CE93-BF66-3879-9A2B-AB4ABB58450C}"/>
                </a:ext>
              </a:extLst>
            </p:cNvPr>
            <p:cNvSpPr/>
            <p:nvPr/>
          </p:nvSpPr>
          <p:spPr>
            <a:xfrm>
              <a:off x="6804248" y="4653136"/>
              <a:ext cx="72008" cy="7200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5C9751EC-A203-9FEA-AC13-BF8B56C7AE79}"/>
                </a:ext>
              </a:extLst>
            </p:cNvPr>
            <p:cNvSpPr/>
            <p:nvPr/>
          </p:nvSpPr>
          <p:spPr>
            <a:xfrm>
              <a:off x="6660232" y="3140968"/>
              <a:ext cx="72008" cy="7200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F5F03A08-650E-7B58-E12E-BED7C2630AF2}"/>
                </a:ext>
              </a:extLst>
            </p:cNvPr>
            <p:cNvSpPr/>
            <p:nvPr/>
          </p:nvSpPr>
          <p:spPr>
            <a:xfrm>
              <a:off x="6660232" y="5805264"/>
              <a:ext cx="72008" cy="7200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91AA5458-E13E-F244-4E52-2570DBB34E55}"/>
                </a:ext>
              </a:extLst>
            </p:cNvPr>
            <p:cNvSpPr/>
            <p:nvPr/>
          </p:nvSpPr>
          <p:spPr>
            <a:xfrm>
              <a:off x="6300192" y="3176972"/>
              <a:ext cx="72008" cy="7200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98204E90-30D3-4377-F4A6-CFE7DBE05CEA}"/>
                </a:ext>
              </a:extLst>
            </p:cNvPr>
            <p:cNvSpPr/>
            <p:nvPr/>
          </p:nvSpPr>
          <p:spPr>
            <a:xfrm>
              <a:off x="6437001" y="5767657"/>
              <a:ext cx="72008" cy="7200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0D3A7235-B3AB-8658-7477-045D54AD5B22}"/>
              </a:ext>
            </a:extLst>
          </p:cNvPr>
          <p:cNvGrpSpPr/>
          <p:nvPr/>
        </p:nvGrpSpPr>
        <p:grpSpPr>
          <a:xfrm rot="910520">
            <a:off x="7161454" y="295252"/>
            <a:ext cx="4195778" cy="6127750"/>
            <a:chOff x="4932040" y="1124744"/>
            <a:chExt cx="3600400" cy="5665808"/>
          </a:xfrm>
        </p:grpSpPr>
        <p:pic>
          <p:nvPicPr>
            <p:cNvPr id="18" name="Picture 2" descr="http://www.worldatlas.com/webimage/countrys/europe/outline/uk.gif">
              <a:extLst>
                <a:ext uri="{FF2B5EF4-FFF2-40B4-BE49-F238E27FC236}">
                  <a16:creationId xmlns:a16="http://schemas.microsoft.com/office/drawing/2014/main" id="{0B3B6D18-A0FB-C049-ACF0-A38EB761F79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32040" y="1124744"/>
              <a:ext cx="3600400" cy="566580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A12277ED-FC90-E5D0-DDE2-5AD027A298D7}"/>
                </a:ext>
              </a:extLst>
            </p:cNvPr>
            <p:cNvSpPr/>
            <p:nvPr/>
          </p:nvSpPr>
          <p:spPr>
            <a:xfrm>
              <a:off x="6804248" y="4653136"/>
              <a:ext cx="72008" cy="7200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C80C2B34-99E4-0955-B497-BB8BB0AA7001}"/>
                </a:ext>
              </a:extLst>
            </p:cNvPr>
            <p:cNvSpPr/>
            <p:nvPr/>
          </p:nvSpPr>
          <p:spPr>
            <a:xfrm>
              <a:off x="6660232" y="3140968"/>
              <a:ext cx="72008" cy="7200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577C4E49-7177-6D64-7136-E37B9A3742E4}"/>
                </a:ext>
              </a:extLst>
            </p:cNvPr>
            <p:cNvSpPr/>
            <p:nvPr/>
          </p:nvSpPr>
          <p:spPr>
            <a:xfrm>
              <a:off x="6660232" y="5805264"/>
              <a:ext cx="72008" cy="7200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3070DFF0-73CE-B100-3A1A-C25B21FEA0D9}"/>
                </a:ext>
              </a:extLst>
            </p:cNvPr>
            <p:cNvSpPr/>
            <p:nvPr/>
          </p:nvSpPr>
          <p:spPr>
            <a:xfrm>
              <a:off x="6300192" y="3176972"/>
              <a:ext cx="72008" cy="7200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5E4D5C72-DF28-0620-1BEE-E12606CF39F0}"/>
                </a:ext>
              </a:extLst>
            </p:cNvPr>
            <p:cNvSpPr/>
            <p:nvPr/>
          </p:nvSpPr>
          <p:spPr>
            <a:xfrm>
              <a:off x="6437001" y="5767657"/>
              <a:ext cx="72008" cy="7200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2448737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2549BA-DAB9-B134-4E85-EF084B38E8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A9321C3-434D-945A-A606-8118999A4F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Incomplete Models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5CEE24-2E38-A90F-A3B6-1B1C8B87B4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5737781" cy="4144488"/>
          </a:xfrm>
        </p:spPr>
        <p:txBody>
          <a:bodyPr>
            <a:noAutofit/>
          </a:bodyPr>
          <a:lstStyle/>
          <a:p>
            <a:r>
              <a:rPr lang="en-GB" dirty="0"/>
              <a:t>Even familiar objects can be mistaken if they are presented in an unusual manner</a:t>
            </a:r>
          </a:p>
          <a:p>
            <a:endParaRPr lang="en-GB" sz="1000" dirty="0"/>
          </a:p>
          <a:p>
            <a:r>
              <a:rPr lang="en-GB" dirty="0"/>
              <a:t>Identify the countries on the left </a:t>
            </a:r>
            <a:r>
              <a:rPr lang="en-GB" dirty="0">
                <a:sym typeface="Wingdings" panose="05000000000000000000" pitchFamily="2" charset="2"/>
              </a:rPr>
              <a:t></a:t>
            </a:r>
          </a:p>
          <a:p>
            <a:pPr marL="0" indent="0">
              <a:buNone/>
            </a:pPr>
            <a:endParaRPr lang="en-US" sz="2400" b="1" dirty="0"/>
          </a:p>
          <a:p>
            <a:endParaRPr lang="en-US" sz="24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14643B1-1A4F-1EA4-A24F-A853EFF10CF9}"/>
              </a:ext>
            </a:extLst>
          </p:cNvPr>
          <p:cNvSpPr/>
          <p:nvPr/>
        </p:nvSpPr>
        <p:spPr>
          <a:xfrm>
            <a:off x="6432884" y="365125"/>
            <a:ext cx="5534527" cy="635145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Slide Number Placeholder 3">
            <a:extLst>
              <a:ext uri="{FF2B5EF4-FFF2-40B4-BE49-F238E27FC236}">
                <a16:creationId xmlns:a16="http://schemas.microsoft.com/office/drawing/2014/main" id="{6740B4B6-C6D7-DCF9-DC21-DCC10752BD65}"/>
              </a:ext>
            </a:extLst>
          </p:cNvPr>
          <p:cNvSpPr txBox="1">
            <a:spLocks/>
          </p:cNvSpPr>
          <p:nvPr/>
        </p:nvSpPr>
        <p:spPr>
          <a:xfrm>
            <a:off x="10744344" y="5493452"/>
            <a:ext cx="955501" cy="54709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776F53A-CF43-4DF2-A060-76715BD58079}" type="slidenum">
              <a:rPr lang="en-GB" smtClean="0"/>
              <a:pPr/>
              <a:t>9</a:t>
            </a:fld>
            <a:endParaRPr lang="en-GB"/>
          </a:p>
        </p:txBody>
      </p:sp>
      <p:pic>
        <p:nvPicPr>
          <p:cNvPr id="10" name="Picture 4">
            <a:extLst>
              <a:ext uri="{FF2B5EF4-FFF2-40B4-BE49-F238E27FC236}">
                <a16:creationId xmlns:a16="http://schemas.microsoft.com/office/drawing/2014/main" id="{47BE99B0-FD5E-A1B7-CE50-1A55644F15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145725" y="365125"/>
            <a:ext cx="2448969" cy="2304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http://www.micromountain.com/graphics/graphics_assets/outlinemapl.jpg">
            <a:extLst>
              <a:ext uri="{FF2B5EF4-FFF2-40B4-BE49-F238E27FC236}">
                <a16:creationId xmlns:a16="http://schemas.microsoft.com/office/drawing/2014/main" id="{037C1109-DB7D-A7D2-95B4-D679FD3F1C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615670">
            <a:off x="9831664" y="543222"/>
            <a:ext cx="1758483" cy="1752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http://pad2.whstatic.com/images/e/ed/Felt-pen-Step-7-1.jpg">
            <a:extLst>
              <a:ext uri="{FF2B5EF4-FFF2-40B4-BE49-F238E27FC236}">
                <a16:creationId xmlns:a16="http://schemas.microsoft.com/office/drawing/2014/main" id="{8EDCF0A6-284A-E153-10C1-55FB713657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963362">
            <a:off x="6890513" y="2321132"/>
            <a:ext cx="1623248" cy="1897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http://0.tqn.com/d/geography/1/0/A/H/usa2.jpg">
            <a:extLst>
              <a:ext uri="{FF2B5EF4-FFF2-40B4-BE49-F238E27FC236}">
                <a16:creationId xmlns:a16="http://schemas.microsoft.com/office/drawing/2014/main" id="{EE110EB2-FF45-1E5E-A31A-2254D3B178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9692810" y="2381099"/>
            <a:ext cx="2359331" cy="1902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8" descr="http://azcoloring.com/coloring/8cG/Rej/8cGRejkca.jpg">
            <a:extLst>
              <a:ext uri="{FF2B5EF4-FFF2-40B4-BE49-F238E27FC236}">
                <a16:creationId xmlns:a16="http://schemas.microsoft.com/office/drawing/2014/main" id="{8BB32C85-03FD-3519-5E33-C90BB161C5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648867">
            <a:off x="9255156" y="4322353"/>
            <a:ext cx="1696099" cy="2277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FEDDFFDA-3B61-71E8-E367-E8BBE710A9F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15717910">
            <a:off x="6917396" y="4131208"/>
            <a:ext cx="2327591" cy="2327591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8FF84CB-1C90-7BC1-82AE-BD5E8859C62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59390" y="3540851"/>
            <a:ext cx="3346994" cy="2310584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</p:pic>
    </p:spTree>
    <p:extLst>
      <p:ext uri="{BB962C8B-B14F-4D97-AF65-F5344CB8AC3E}">
        <p14:creationId xmlns:p14="http://schemas.microsoft.com/office/powerpoint/2010/main" val="10710801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352693-65BF-02A7-AA59-8722D10F47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F68FC5E-33A0-D937-801B-325F86A238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Incomplete Models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EDDEF70-93A7-DB7D-F589-C5D31BF576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5737781" cy="4144488"/>
          </a:xfrm>
        </p:spPr>
        <p:txBody>
          <a:bodyPr>
            <a:noAutofit/>
          </a:bodyPr>
          <a:lstStyle/>
          <a:p>
            <a:r>
              <a:rPr lang="en-GB" dirty="0"/>
              <a:t>Even familiar objects can be mistaken if they are presented in an unusual manner</a:t>
            </a:r>
          </a:p>
          <a:p>
            <a:endParaRPr lang="en-GB" sz="1000" dirty="0"/>
          </a:p>
          <a:p>
            <a:r>
              <a:rPr lang="en-GB" dirty="0"/>
              <a:t>Identify the countries on the left </a:t>
            </a:r>
            <a:r>
              <a:rPr lang="en-GB" dirty="0">
                <a:sym typeface="Wingdings" panose="05000000000000000000" pitchFamily="2" charset="2"/>
              </a:rPr>
              <a:t></a:t>
            </a:r>
          </a:p>
          <a:p>
            <a:pPr marL="0" indent="0">
              <a:buNone/>
            </a:pPr>
            <a:endParaRPr lang="en-US" sz="2400" b="1" dirty="0"/>
          </a:p>
          <a:p>
            <a:endParaRPr lang="en-US" sz="24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F9B302D-3D4F-299E-46C6-950B8E570DEE}"/>
              </a:ext>
            </a:extLst>
          </p:cNvPr>
          <p:cNvSpPr/>
          <p:nvPr/>
        </p:nvSpPr>
        <p:spPr>
          <a:xfrm>
            <a:off x="6432884" y="365125"/>
            <a:ext cx="5534527" cy="635145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Slide Number Placeholder 3">
            <a:extLst>
              <a:ext uri="{FF2B5EF4-FFF2-40B4-BE49-F238E27FC236}">
                <a16:creationId xmlns:a16="http://schemas.microsoft.com/office/drawing/2014/main" id="{C09DBFB6-EABC-5F68-BEDB-B9D2C6F96718}"/>
              </a:ext>
            </a:extLst>
          </p:cNvPr>
          <p:cNvSpPr txBox="1">
            <a:spLocks/>
          </p:cNvSpPr>
          <p:nvPr/>
        </p:nvSpPr>
        <p:spPr>
          <a:xfrm>
            <a:off x="10744344" y="5493452"/>
            <a:ext cx="955501" cy="54709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776F53A-CF43-4DF2-A060-76715BD58079}" type="slidenum">
              <a:rPr lang="en-GB" smtClean="0"/>
              <a:pPr/>
              <a:t>10</a:t>
            </a:fld>
            <a:endParaRPr lang="en-GB"/>
          </a:p>
        </p:txBody>
      </p:sp>
      <p:pic>
        <p:nvPicPr>
          <p:cNvPr id="10" name="Picture 4">
            <a:extLst>
              <a:ext uri="{FF2B5EF4-FFF2-40B4-BE49-F238E27FC236}">
                <a16:creationId xmlns:a16="http://schemas.microsoft.com/office/drawing/2014/main" id="{68030710-6501-BC04-EB14-2C896E6B3A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145725" y="365125"/>
            <a:ext cx="2448969" cy="2304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http://www.micromountain.com/graphics/graphics_assets/outlinemapl.jpg">
            <a:extLst>
              <a:ext uri="{FF2B5EF4-FFF2-40B4-BE49-F238E27FC236}">
                <a16:creationId xmlns:a16="http://schemas.microsoft.com/office/drawing/2014/main" id="{27EA6A8E-32C3-7FBF-6094-7AD4579B5A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615670">
            <a:off x="9831664" y="543222"/>
            <a:ext cx="1758483" cy="1752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http://pad2.whstatic.com/images/e/ed/Felt-pen-Step-7-1.jpg">
            <a:extLst>
              <a:ext uri="{FF2B5EF4-FFF2-40B4-BE49-F238E27FC236}">
                <a16:creationId xmlns:a16="http://schemas.microsoft.com/office/drawing/2014/main" id="{8AB3848C-3EA0-C8A3-FC90-E6CBF264C9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963362">
            <a:off x="6890513" y="2321132"/>
            <a:ext cx="1623248" cy="1897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http://0.tqn.com/d/geography/1/0/A/H/usa2.jpg">
            <a:extLst>
              <a:ext uri="{FF2B5EF4-FFF2-40B4-BE49-F238E27FC236}">
                <a16:creationId xmlns:a16="http://schemas.microsoft.com/office/drawing/2014/main" id="{AD14FAEA-D916-495C-B9CE-5A03A08FD5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9692810" y="2381099"/>
            <a:ext cx="2359331" cy="1902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8" descr="http://azcoloring.com/coloring/8cG/Rej/8cGRejkca.jpg">
            <a:extLst>
              <a:ext uri="{FF2B5EF4-FFF2-40B4-BE49-F238E27FC236}">
                <a16:creationId xmlns:a16="http://schemas.microsoft.com/office/drawing/2014/main" id="{8F730230-1948-A5D9-4EE6-51E8C37DB4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648867">
            <a:off x="9255156" y="4322353"/>
            <a:ext cx="1696099" cy="2277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FD4607FA-91E2-68F7-5CFA-7C2E7B2877B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15717910">
            <a:off x="6917396" y="4131208"/>
            <a:ext cx="2327591" cy="2327591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FE1E16C-9641-F802-DB33-A3C399F55B3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59390" y="3540851"/>
            <a:ext cx="3346994" cy="2310584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</p:pic>
      <p:sp>
        <p:nvSpPr>
          <p:cNvPr id="2" name="Oval 1">
            <a:extLst>
              <a:ext uri="{FF2B5EF4-FFF2-40B4-BE49-F238E27FC236}">
                <a16:creationId xmlns:a16="http://schemas.microsoft.com/office/drawing/2014/main" id="{316CB2D9-6DE3-ABEC-3DA4-3A9913D4B9D9}"/>
              </a:ext>
            </a:extLst>
          </p:cNvPr>
          <p:cNvSpPr/>
          <p:nvPr/>
        </p:nvSpPr>
        <p:spPr>
          <a:xfrm>
            <a:off x="3531506" y="3692737"/>
            <a:ext cx="1406228" cy="574451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63431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B7E0FF-28C9-0EF3-9FAA-BD15592B8C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F6E2232-A706-3981-FE6C-DA9A659666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Incomplete Models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E73EAC3-841C-FF33-721E-E2C7409C50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5737781" cy="4144488"/>
          </a:xfrm>
        </p:spPr>
        <p:txBody>
          <a:bodyPr>
            <a:noAutofit/>
          </a:bodyPr>
          <a:lstStyle/>
          <a:p>
            <a:r>
              <a:rPr lang="en-GB" dirty="0"/>
              <a:t>Even familiar objects can be mistaken if they are presented in an unusual manner</a:t>
            </a:r>
          </a:p>
          <a:p>
            <a:endParaRPr lang="en-GB" sz="1000" dirty="0"/>
          </a:p>
          <a:p>
            <a:r>
              <a:rPr lang="en-GB" dirty="0"/>
              <a:t>Identify the countries on the left </a:t>
            </a:r>
            <a:r>
              <a:rPr lang="en-GB" dirty="0">
                <a:sym typeface="Wingdings" panose="05000000000000000000" pitchFamily="2" charset="2"/>
              </a:rPr>
              <a:t></a:t>
            </a:r>
          </a:p>
          <a:p>
            <a:pPr marL="0" indent="0">
              <a:buNone/>
            </a:pPr>
            <a:endParaRPr lang="en-US" sz="2400" b="1" dirty="0"/>
          </a:p>
          <a:p>
            <a:endParaRPr lang="en-US" sz="24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DF80954-7417-1A1D-E96D-DAD81C462ADC}"/>
              </a:ext>
            </a:extLst>
          </p:cNvPr>
          <p:cNvSpPr/>
          <p:nvPr/>
        </p:nvSpPr>
        <p:spPr>
          <a:xfrm>
            <a:off x="6432884" y="365125"/>
            <a:ext cx="5534527" cy="635145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Slide Number Placeholder 3">
            <a:extLst>
              <a:ext uri="{FF2B5EF4-FFF2-40B4-BE49-F238E27FC236}">
                <a16:creationId xmlns:a16="http://schemas.microsoft.com/office/drawing/2014/main" id="{A485840B-F524-D11C-12A3-1A7B1662E245}"/>
              </a:ext>
            </a:extLst>
          </p:cNvPr>
          <p:cNvSpPr txBox="1">
            <a:spLocks/>
          </p:cNvSpPr>
          <p:nvPr/>
        </p:nvSpPr>
        <p:spPr>
          <a:xfrm>
            <a:off x="10744344" y="5493452"/>
            <a:ext cx="955501" cy="54709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776F53A-CF43-4DF2-A060-76715BD58079}" type="slidenum">
              <a:rPr lang="en-GB" smtClean="0"/>
              <a:pPr/>
              <a:t>11</a:t>
            </a:fld>
            <a:endParaRPr lang="en-GB"/>
          </a:p>
        </p:txBody>
      </p:sp>
      <p:pic>
        <p:nvPicPr>
          <p:cNvPr id="10" name="Picture 4">
            <a:extLst>
              <a:ext uri="{FF2B5EF4-FFF2-40B4-BE49-F238E27FC236}">
                <a16:creationId xmlns:a16="http://schemas.microsoft.com/office/drawing/2014/main" id="{900F5F7D-EDC2-9D20-8D74-1C04130516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145725" y="365125"/>
            <a:ext cx="2448969" cy="2304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http://www.micromountain.com/graphics/graphics_assets/outlinemapl.jpg">
            <a:extLst>
              <a:ext uri="{FF2B5EF4-FFF2-40B4-BE49-F238E27FC236}">
                <a16:creationId xmlns:a16="http://schemas.microsoft.com/office/drawing/2014/main" id="{0A17B80D-084C-3D0B-5432-D12671E692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31664" y="543222"/>
            <a:ext cx="1758483" cy="1752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http://pad2.whstatic.com/images/e/ed/Felt-pen-Step-7-1.jpg">
            <a:extLst>
              <a:ext uri="{FF2B5EF4-FFF2-40B4-BE49-F238E27FC236}">
                <a16:creationId xmlns:a16="http://schemas.microsoft.com/office/drawing/2014/main" id="{C05EE5B4-9478-C693-3577-F64C1AFFA5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963362">
            <a:off x="6890513" y="2321132"/>
            <a:ext cx="1623248" cy="1897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http://0.tqn.com/d/geography/1/0/A/H/usa2.jpg">
            <a:extLst>
              <a:ext uri="{FF2B5EF4-FFF2-40B4-BE49-F238E27FC236}">
                <a16:creationId xmlns:a16="http://schemas.microsoft.com/office/drawing/2014/main" id="{39885762-643D-79EE-E7DA-7A48DD2778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9681134" y="2480834"/>
            <a:ext cx="2359331" cy="1902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8" descr="http://azcoloring.com/coloring/8cG/Rej/8cGRejkca.jpg">
            <a:extLst>
              <a:ext uri="{FF2B5EF4-FFF2-40B4-BE49-F238E27FC236}">
                <a16:creationId xmlns:a16="http://schemas.microsoft.com/office/drawing/2014/main" id="{573DA510-40A0-26A0-B53D-788EB05BCF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648867">
            <a:off x="9255156" y="4322353"/>
            <a:ext cx="1696099" cy="2277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934E4C9-32C8-0FCD-0294-2569820030E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15717910">
            <a:off x="6917396" y="4131208"/>
            <a:ext cx="2327591" cy="2327591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F82CEC2B-0185-9265-5845-7D468D62596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59390" y="3540851"/>
            <a:ext cx="3346994" cy="2310584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</p:pic>
      <p:sp>
        <p:nvSpPr>
          <p:cNvPr id="2" name="Oval 1">
            <a:extLst>
              <a:ext uri="{FF2B5EF4-FFF2-40B4-BE49-F238E27FC236}">
                <a16:creationId xmlns:a16="http://schemas.microsoft.com/office/drawing/2014/main" id="{F930162E-7750-0753-86B1-40B742854C30}"/>
              </a:ext>
            </a:extLst>
          </p:cNvPr>
          <p:cNvSpPr/>
          <p:nvPr/>
        </p:nvSpPr>
        <p:spPr>
          <a:xfrm>
            <a:off x="3531506" y="3692737"/>
            <a:ext cx="1406228" cy="574451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67B68D21-D2CC-FCDC-0853-79713E3A7561}"/>
              </a:ext>
            </a:extLst>
          </p:cNvPr>
          <p:cNvSpPr/>
          <p:nvPr/>
        </p:nvSpPr>
        <p:spPr>
          <a:xfrm>
            <a:off x="9831665" y="365124"/>
            <a:ext cx="2157358" cy="2057233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43432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48E694-78B4-18CE-08FA-BE92B48B4A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D8C4C53-8E17-BCAE-0383-F3BD7F8F37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Incomplete Models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F15E335-175A-7D04-9F05-03F0E2F44D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5737781" cy="4144488"/>
          </a:xfrm>
        </p:spPr>
        <p:txBody>
          <a:bodyPr>
            <a:noAutofit/>
          </a:bodyPr>
          <a:lstStyle/>
          <a:p>
            <a:r>
              <a:rPr lang="en-GB" dirty="0"/>
              <a:t>Even familiar objects can be mistaken if they are presented in an unusual manner</a:t>
            </a:r>
          </a:p>
          <a:p>
            <a:endParaRPr lang="en-GB" sz="1000" dirty="0"/>
          </a:p>
          <a:p>
            <a:r>
              <a:rPr lang="en-GB" dirty="0"/>
              <a:t>Identify the countries on the left </a:t>
            </a:r>
            <a:r>
              <a:rPr lang="en-GB" dirty="0">
                <a:sym typeface="Wingdings" panose="05000000000000000000" pitchFamily="2" charset="2"/>
              </a:rPr>
              <a:t></a:t>
            </a:r>
          </a:p>
          <a:p>
            <a:pPr marL="0" indent="0">
              <a:buNone/>
            </a:pPr>
            <a:endParaRPr lang="en-US" sz="2400" b="1" dirty="0"/>
          </a:p>
          <a:p>
            <a:endParaRPr lang="en-US" sz="24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C9B3BE8-6432-A1B7-AFE5-C5352DA478DF}"/>
              </a:ext>
            </a:extLst>
          </p:cNvPr>
          <p:cNvSpPr/>
          <p:nvPr/>
        </p:nvSpPr>
        <p:spPr>
          <a:xfrm>
            <a:off x="6432884" y="365125"/>
            <a:ext cx="5534527" cy="635145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Slide Number Placeholder 3">
            <a:extLst>
              <a:ext uri="{FF2B5EF4-FFF2-40B4-BE49-F238E27FC236}">
                <a16:creationId xmlns:a16="http://schemas.microsoft.com/office/drawing/2014/main" id="{1EC9CDD2-4101-847E-8D00-77DF0A428541}"/>
              </a:ext>
            </a:extLst>
          </p:cNvPr>
          <p:cNvSpPr txBox="1">
            <a:spLocks/>
          </p:cNvSpPr>
          <p:nvPr/>
        </p:nvSpPr>
        <p:spPr>
          <a:xfrm>
            <a:off x="10744344" y="5493452"/>
            <a:ext cx="955501" cy="54709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776F53A-CF43-4DF2-A060-76715BD58079}" type="slidenum">
              <a:rPr lang="en-GB" smtClean="0"/>
              <a:pPr/>
              <a:t>12</a:t>
            </a:fld>
            <a:endParaRPr lang="en-GB"/>
          </a:p>
        </p:txBody>
      </p:sp>
      <p:pic>
        <p:nvPicPr>
          <p:cNvPr id="10" name="Picture 4">
            <a:extLst>
              <a:ext uri="{FF2B5EF4-FFF2-40B4-BE49-F238E27FC236}">
                <a16:creationId xmlns:a16="http://schemas.microsoft.com/office/drawing/2014/main" id="{ACC1AA46-429A-C84B-CDC2-2DE62F83C3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145725" y="365125"/>
            <a:ext cx="2448969" cy="2304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http://www.micromountain.com/graphics/graphics_assets/outlinemapl.jpg">
            <a:extLst>
              <a:ext uri="{FF2B5EF4-FFF2-40B4-BE49-F238E27FC236}">
                <a16:creationId xmlns:a16="http://schemas.microsoft.com/office/drawing/2014/main" id="{FB3782BC-81A7-E6CD-928B-4162D3C8EE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31664" y="543222"/>
            <a:ext cx="1758483" cy="1752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http://pad2.whstatic.com/images/e/ed/Felt-pen-Step-7-1.jpg">
            <a:extLst>
              <a:ext uri="{FF2B5EF4-FFF2-40B4-BE49-F238E27FC236}">
                <a16:creationId xmlns:a16="http://schemas.microsoft.com/office/drawing/2014/main" id="{44922FF6-E4F3-E0CD-5066-DEC621EE86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963362">
            <a:off x="6890513" y="2321132"/>
            <a:ext cx="1623248" cy="1897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http://0.tqn.com/d/geography/1/0/A/H/usa2.jpg">
            <a:extLst>
              <a:ext uri="{FF2B5EF4-FFF2-40B4-BE49-F238E27FC236}">
                <a16:creationId xmlns:a16="http://schemas.microsoft.com/office/drawing/2014/main" id="{A7428EA7-125A-8E1B-C49A-1C2C903F37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9681134" y="2480834"/>
            <a:ext cx="2359331" cy="1902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8" descr="http://azcoloring.com/coloring/8cG/Rej/8cGRejkca.jpg">
            <a:extLst>
              <a:ext uri="{FF2B5EF4-FFF2-40B4-BE49-F238E27FC236}">
                <a16:creationId xmlns:a16="http://schemas.microsoft.com/office/drawing/2014/main" id="{575572C2-040D-53C2-91A0-46F1FE1745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648867">
            <a:off x="9255156" y="4322353"/>
            <a:ext cx="1696099" cy="2277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584DCD8D-FB05-9844-ABDC-EB297107F43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15717910">
            <a:off x="6917396" y="4131208"/>
            <a:ext cx="2327591" cy="2327591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9F6B9622-1E6E-2059-129A-51A68DC9A20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59390" y="3540851"/>
            <a:ext cx="3346994" cy="2310584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</p:pic>
      <p:sp>
        <p:nvSpPr>
          <p:cNvPr id="2" name="Oval 1">
            <a:extLst>
              <a:ext uri="{FF2B5EF4-FFF2-40B4-BE49-F238E27FC236}">
                <a16:creationId xmlns:a16="http://schemas.microsoft.com/office/drawing/2014/main" id="{BA2D1CF1-0F7A-F393-B5ED-61AF9D6ADDE3}"/>
              </a:ext>
            </a:extLst>
          </p:cNvPr>
          <p:cNvSpPr/>
          <p:nvPr/>
        </p:nvSpPr>
        <p:spPr>
          <a:xfrm>
            <a:off x="3531506" y="3692737"/>
            <a:ext cx="1406228" cy="574451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C97FEBD9-8B92-652C-D06A-2ADBA15C6D69}"/>
              </a:ext>
            </a:extLst>
          </p:cNvPr>
          <p:cNvSpPr/>
          <p:nvPr/>
        </p:nvSpPr>
        <p:spPr>
          <a:xfrm>
            <a:off x="9831665" y="365124"/>
            <a:ext cx="2157358" cy="2057233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AE65A7FF-E263-D36D-AE17-DEAC752FCC2E}"/>
              </a:ext>
            </a:extLst>
          </p:cNvPr>
          <p:cNvSpPr/>
          <p:nvPr/>
        </p:nvSpPr>
        <p:spPr>
          <a:xfrm>
            <a:off x="1820881" y="4408917"/>
            <a:ext cx="1406228" cy="574451"/>
          </a:xfrm>
          <a:prstGeom prst="ellipse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73175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68BC51-13CC-8DDB-1135-D4198BD780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9281C6F-A069-A94A-4050-9F38AFB317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Incomplete Models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DD97B06-53BF-3519-C34C-345B14FD3A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5737781" cy="4144488"/>
          </a:xfrm>
        </p:spPr>
        <p:txBody>
          <a:bodyPr>
            <a:noAutofit/>
          </a:bodyPr>
          <a:lstStyle/>
          <a:p>
            <a:r>
              <a:rPr lang="en-GB" dirty="0"/>
              <a:t>Even familiar objects can be mistaken if they are presented in an unusual manner</a:t>
            </a:r>
          </a:p>
          <a:p>
            <a:endParaRPr lang="en-GB" sz="1000" dirty="0"/>
          </a:p>
          <a:p>
            <a:r>
              <a:rPr lang="en-GB" dirty="0"/>
              <a:t>Identify the countries on the left </a:t>
            </a:r>
            <a:r>
              <a:rPr lang="en-GB" dirty="0">
                <a:sym typeface="Wingdings" panose="05000000000000000000" pitchFamily="2" charset="2"/>
              </a:rPr>
              <a:t></a:t>
            </a:r>
          </a:p>
          <a:p>
            <a:pPr marL="0" indent="0">
              <a:buNone/>
            </a:pPr>
            <a:endParaRPr lang="en-US" sz="2400" b="1" dirty="0"/>
          </a:p>
          <a:p>
            <a:endParaRPr lang="en-US" sz="24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3B683C1-2F0B-0B46-4A2E-AB5810F79B3C}"/>
              </a:ext>
            </a:extLst>
          </p:cNvPr>
          <p:cNvSpPr/>
          <p:nvPr/>
        </p:nvSpPr>
        <p:spPr>
          <a:xfrm>
            <a:off x="6432884" y="365125"/>
            <a:ext cx="5534527" cy="635145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Slide Number Placeholder 3">
            <a:extLst>
              <a:ext uri="{FF2B5EF4-FFF2-40B4-BE49-F238E27FC236}">
                <a16:creationId xmlns:a16="http://schemas.microsoft.com/office/drawing/2014/main" id="{6B70AF85-30E2-CCD5-EDD3-25E741C15B9F}"/>
              </a:ext>
            </a:extLst>
          </p:cNvPr>
          <p:cNvSpPr txBox="1">
            <a:spLocks/>
          </p:cNvSpPr>
          <p:nvPr/>
        </p:nvSpPr>
        <p:spPr>
          <a:xfrm>
            <a:off x="10744344" y="5493452"/>
            <a:ext cx="955501" cy="54709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776F53A-CF43-4DF2-A060-76715BD58079}" type="slidenum">
              <a:rPr lang="en-GB" smtClean="0"/>
              <a:pPr/>
              <a:t>13</a:t>
            </a:fld>
            <a:endParaRPr lang="en-GB"/>
          </a:p>
        </p:txBody>
      </p:sp>
      <p:pic>
        <p:nvPicPr>
          <p:cNvPr id="10" name="Picture 4">
            <a:extLst>
              <a:ext uri="{FF2B5EF4-FFF2-40B4-BE49-F238E27FC236}">
                <a16:creationId xmlns:a16="http://schemas.microsoft.com/office/drawing/2014/main" id="{91559D78-C5F7-32A0-9942-7E9C1BB58F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145725" y="365125"/>
            <a:ext cx="2448969" cy="2304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http://www.micromountain.com/graphics/graphics_assets/outlinemapl.jpg">
            <a:extLst>
              <a:ext uri="{FF2B5EF4-FFF2-40B4-BE49-F238E27FC236}">
                <a16:creationId xmlns:a16="http://schemas.microsoft.com/office/drawing/2014/main" id="{A256DCE1-9C30-1B3C-6A5A-A28F788046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31664" y="543222"/>
            <a:ext cx="1758483" cy="1752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http://pad2.whstatic.com/images/e/ed/Felt-pen-Step-7-1.jpg">
            <a:extLst>
              <a:ext uri="{FF2B5EF4-FFF2-40B4-BE49-F238E27FC236}">
                <a16:creationId xmlns:a16="http://schemas.microsoft.com/office/drawing/2014/main" id="{07B8CF15-8CE0-8DE7-CBE4-D77C7944ED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0513" y="2321132"/>
            <a:ext cx="1623248" cy="1897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http://0.tqn.com/d/geography/1/0/A/H/usa2.jpg">
            <a:extLst>
              <a:ext uri="{FF2B5EF4-FFF2-40B4-BE49-F238E27FC236}">
                <a16:creationId xmlns:a16="http://schemas.microsoft.com/office/drawing/2014/main" id="{EB529956-94A0-91EE-4FC2-BD48AB75DD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9692810" y="2381099"/>
            <a:ext cx="2359331" cy="1902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8" descr="http://azcoloring.com/coloring/8cG/Rej/8cGRejkca.jpg">
            <a:extLst>
              <a:ext uri="{FF2B5EF4-FFF2-40B4-BE49-F238E27FC236}">
                <a16:creationId xmlns:a16="http://schemas.microsoft.com/office/drawing/2014/main" id="{3DBDC8F1-E444-CB03-CFA5-4AC9DE765D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648867">
            <a:off x="9255156" y="4322353"/>
            <a:ext cx="1696099" cy="2277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6E1AD18-B0B9-B626-66D6-B992B96AF35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15717910">
            <a:off x="6917396" y="4131208"/>
            <a:ext cx="2327591" cy="2327591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F535431A-F3AA-11AC-6D14-497FC80B0D0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59390" y="3540851"/>
            <a:ext cx="3346994" cy="2310584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</p:pic>
      <p:sp>
        <p:nvSpPr>
          <p:cNvPr id="2" name="Oval 1">
            <a:extLst>
              <a:ext uri="{FF2B5EF4-FFF2-40B4-BE49-F238E27FC236}">
                <a16:creationId xmlns:a16="http://schemas.microsoft.com/office/drawing/2014/main" id="{43BC4AEA-0A3F-F228-2457-C68FF17F86C4}"/>
              </a:ext>
            </a:extLst>
          </p:cNvPr>
          <p:cNvSpPr/>
          <p:nvPr/>
        </p:nvSpPr>
        <p:spPr>
          <a:xfrm>
            <a:off x="3531506" y="3692737"/>
            <a:ext cx="1406228" cy="574451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46B8EF9D-E682-5767-DFB1-DE77E6043814}"/>
              </a:ext>
            </a:extLst>
          </p:cNvPr>
          <p:cNvSpPr/>
          <p:nvPr/>
        </p:nvSpPr>
        <p:spPr>
          <a:xfrm>
            <a:off x="9905455" y="239808"/>
            <a:ext cx="1794389" cy="2134424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D21E9162-5510-324F-7480-6C0698730300}"/>
              </a:ext>
            </a:extLst>
          </p:cNvPr>
          <p:cNvSpPr/>
          <p:nvPr/>
        </p:nvSpPr>
        <p:spPr>
          <a:xfrm>
            <a:off x="1820881" y="4408917"/>
            <a:ext cx="1406228" cy="574451"/>
          </a:xfrm>
          <a:prstGeom prst="ellipse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EDBDD4B7-357A-DEF6-9ECF-5F01559662DF}"/>
              </a:ext>
            </a:extLst>
          </p:cNvPr>
          <p:cNvSpPr/>
          <p:nvPr/>
        </p:nvSpPr>
        <p:spPr>
          <a:xfrm>
            <a:off x="6250811" y="2282401"/>
            <a:ext cx="2918842" cy="1984787"/>
          </a:xfrm>
          <a:prstGeom prst="ellipse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75329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10066F-91FF-6118-1D58-41B38B3C24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C27AD9D-5786-9F3A-4FB0-B8620E07A0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Incomplete Models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91C75B-B623-131F-48F1-F81E135C9C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5737781" cy="4144488"/>
          </a:xfrm>
        </p:spPr>
        <p:txBody>
          <a:bodyPr>
            <a:noAutofit/>
          </a:bodyPr>
          <a:lstStyle/>
          <a:p>
            <a:r>
              <a:rPr lang="en-GB" dirty="0"/>
              <a:t>Even familiar objects can be mistaken if they are presented in an unusual manner</a:t>
            </a:r>
          </a:p>
          <a:p>
            <a:endParaRPr lang="en-GB" sz="1000" dirty="0"/>
          </a:p>
          <a:p>
            <a:r>
              <a:rPr lang="en-GB" dirty="0"/>
              <a:t>Identify the countries on the left </a:t>
            </a:r>
            <a:r>
              <a:rPr lang="en-GB" dirty="0">
                <a:sym typeface="Wingdings" panose="05000000000000000000" pitchFamily="2" charset="2"/>
              </a:rPr>
              <a:t></a:t>
            </a:r>
          </a:p>
          <a:p>
            <a:pPr marL="0" indent="0">
              <a:buNone/>
            </a:pPr>
            <a:endParaRPr lang="en-US" sz="2400" b="1" dirty="0"/>
          </a:p>
          <a:p>
            <a:endParaRPr lang="en-US" sz="24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5F0FD25-569E-2156-2321-E28C9416C830}"/>
              </a:ext>
            </a:extLst>
          </p:cNvPr>
          <p:cNvSpPr/>
          <p:nvPr/>
        </p:nvSpPr>
        <p:spPr>
          <a:xfrm>
            <a:off x="6432884" y="365125"/>
            <a:ext cx="5534527" cy="635145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Slide Number Placeholder 3">
            <a:extLst>
              <a:ext uri="{FF2B5EF4-FFF2-40B4-BE49-F238E27FC236}">
                <a16:creationId xmlns:a16="http://schemas.microsoft.com/office/drawing/2014/main" id="{AC921905-7563-38BD-61A7-B4DE6474D9AC}"/>
              </a:ext>
            </a:extLst>
          </p:cNvPr>
          <p:cNvSpPr txBox="1">
            <a:spLocks/>
          </p:cNvSpPr>
          <p:nvPr/>
        </p:nvSpPr>
        <p:spPr>
          <a:xfrm>
            <a:off x="10744344" y="5493452"/>
            <a:ext cx="955501" cy="54709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776F53A-CF43-4DF2-A060-76715BD58079}" type="slidenum">
              <a:rPr lang="en-GB" smtClean="0"/>
              <a:pPr/>
              <a:t>14</a:t>
            </a:fld>
            <a:endParaRPr lang="en-GB"/>
          </a:p>
        </p:txBody>
      </p:sp>
      <p:pic>
        <p:nvPicPr>
          <p:cNvPr id="10" name="Picture 4">
            <a:extLst>
              <a:ext uri="{FF2B5EF4-FFF2-40B4-BE49-F238E27FC236}">
                <a16:creationId xmlns:a16="http://schemas.microsoft.com/office/drawing/2014/main" id="{F7EB41C5-66CC-D449-E7D9-1604B7DBE8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145725" y="365125"/>
            <a:ext cx="2448969" cy="2304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http://www.micromountain.com/graphics/graphics_assets/outlinemapl.jpg">
            <a:extLst>
              <a:ext uri="{FF2B5EF4-FFF2-40B4-BE49-F238E27FC236}">
                <a16:creationId xmlns:a16="http://schemas.microsoft.com/office/drawing/2014/main" id="{B2A913B3-CA2F-8B9E-E6C5-78735D22D2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31664" y="543222"/>
            <a:ext cx="1758483" cy="1752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http://pad2.whstatic.com/images/e/ed/Felt-pen-Step-7-1.jpg">
            <a:extLst>
              <a:ext uri="{FF2B5EF4-FFF2-40B4-BE49-F238E27FC236}">
                <a16:creationId xmlns:a16="http://schemas.microsoft.com/office/drawing/2014/main" id="{765BBB8F-B241-D183-C66D-861585E352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0513" y="2321132"/>
            <a:ext cx="1623248" cy="1897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http://0.tqn.com/d/geography/1/0/A/H/usa2.jpg">
            <a:extLst>
              <a:ext uri="{FF2B5EF4-FFF2-40B4-BE49-F238E27FC236}">
                <a16:creationId xmlns:a16="http://schemas.microsoft.com/office/drawing/2014/main" id="{EA247044-A554-3DAA-11AE-4ABE8C2887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9692810" y="2381099"/>
            <a:ext cx="2359331" cy="1902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8" descr="http://azcoloring.com/coloring/8cG/Rej/8cGRejkca.jpg">
            <a:extLst>
              <a:ext uri="{FF2B5EF4-FFF2-40B4-BE49-F238E27FC236}">
                <a16:creationId xmlns:a16="http://schemas.microsoft.com/office/drawing/2014/main" id="{300C6916-4517-AAC5-66F7-64185BDA86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926059">
            <a:off x="9427060" y="4485768"/>
            <a:ext cx="1696099" cy="2277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5BF92F01-D720-92AC-F89C-A8AD8D6E7C8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17396" y="4131208"/>
            <a:ext cx="2327591" cy="2327591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A3E2A071-C042-4B0E-C4C2-BB58E300CBD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59390" y="3540851"/>
            <a:ext cx="3346994" cy="2310584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</p:pic>
      <p:sp>
        <p:nvSpPr>
          <p:cNvPr id="2" name="Oval 1">
            <a:extLst>
              <a:ext uri="{FF2B5EF4-FFF2-40B4-BE49-F238E27FC236}">
                <a16:creationId xmlns:a16="http://schemas.microsoft.com/office/drawing/2014/main" id="{338A431F-9DFE-D293-8DFE-16775250A0E6}"/>
              </a:ext>
            </a:extLst>
          </p:cNvPr>
          <p:cNvSpPr/>
          <p:nvPr/>
        </p:nvSpPr>
        <p:spPr>
          <a:xfrm>
            <a:off x="3531506" y="3692737"/>
            <a:ext cx="1406228" cy="574451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CA9B21B7-C78E-5304-07E4-20786D8CBD45}"/>
              </a:ext>
            </a:extLst>
          </p:cNvPr>
          <p:cNvSpPr/>
          <p:nvPr/>
        </p:nvSpPr>
        <p:spPr>
          <a:xfrm>
            <a:off x="9905455" y="239808"/>
            <a:ext cx="1794389" cy="2134424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7952A5B6-CC86-8999-73EB-DF9E320A9C4D}"/>
              </a:ext>
            </a:extLst>
          </p:cNvPr>
          <p:cNvSpPr/>
          <p:nvPr/>
        </p:nvSpPr>
        <p:spPr>
          <a:xfrm>
            <a:off x="1820881" y="4408917"/>
            <a:ext cx="1406228" cy="574451"/>
          </a:xfrm>
          <a:prstGeom prst="ellipse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4F2B40B8-276C-F824-FFF2-38BA26E58D5A}"/>
              </a:ext>
            </a:extLst>
          </p:cNvPr>
          <p:cNvSpPr/>
          <p:nvPr/>
        </p:nvSpPr>
        <p:spPr>
          <a:xfrm>
            <a:off x="6250811" y="2282401"/>
            <a:ext cx="2918842" cy="1984787"/>
          </a:xfrm>
          <a:prstGeom prst="ellipse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B29145C6-9C3A-7321-4D86-79345962D873}"/>
              </a:ext>
            </a:extLst>
          </p:cNvPr>
          <p:cNvSpPr/>
          <p:nvPr/>
        </p:nvSpPr>
        <p:spPr>
          <a:xfrm>
            <a:off x="1820881" y="5189469"/>
            <a:ext cx="1406228" cy="574451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576FBA8E-A299-6FEC-73C8-01FC3EFD3DB5}"/>
              </a:ext>
            </a:extLst>
          </p:cNvPr>
          <p:cNvSpPr/>
          <p:nvPr/>
        </p:nvSpPr>
        <p:spPr>
          <a:xfrm>
            <a:off x="6703829" y="4060395"/>
            <a:ext cx="2647897" cy="2432480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873278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B46818-2F5F-601E-C524-657C5E95F7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193E97B-981E-2DEE-61E8-EB70D9DD79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Incomplete Models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FE9ADC-01CA-B3EA-EEAA-B27A250450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5737781" cy="4144488"/>
          </a:xfrm>
        </p:spPr>
        <p:txBody>
          <a:bodyPr>
            <a:noAutofit/>
          </a:bodyPr>
          <a:lstStyle/>
          <a:p>
            <a:r>
              <a:rPr lang="en-GB" dirty="0"/>
              <a:t>Even familiar objects can be mistaken if they are presented in an unusual manner</a:t>
            </a:r>
          </a:p>
          <a:p>
            <a:endParaRPr lang="en-GB" sz="1000" dirty="0"/>
          </a:p>
          <a:p>
            <a:r>
              <a:rPr lang="en-GB" dirty="0"/>
              <a:t>Identify the countries on the left </a:t>
            </a:r>
            <a:r>
              <a:rPr lang="en-GB" dirty="0">
                <a:sym typeface="Wingdings" panose="05000000000000000000" pitchFamily="2" charset="2"/>
              </a:rPr>
              <a:t></a:t>
            </a:r>
          </a:p>
          <a:p>
            <a:pPr marL="0" indent="0">
              <a:buNone/>
            </a:pPr>
            <a:endParaRPr lang="en-US" sz="2400" b="1" dirty="0"/>
          </a:p>
          <a:p>
            <a:endParaRPr lang="en-US" sz="24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2035164-5579-6159-6332-AFEA6E6B7723}"/>
              </a:ext>
            </a:extLst>
          </p:cNvPr>
          <p:cNvSpPr/>
          <p:nvPr/>
        </p:nvSpPr>
        <p:spPr>
          <a:xfrm>
            <a:off x="6432884" y="365125"/>
            <a:ext cx="5534527" cy="635145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Slide Number Placeholder 3">
            <a:extLst>
              <a:ext uri="{FF2B5EF4-FFF2-40B4-BE49-F238E27FC236}">
                <a16:creationId xmlns:a16="http://schemas.microsoft.com/office/drawing/2014/main" id="{9E87EB2D-F35D-0428-CC38-D26D16039187}"/>
              </a:ext>
            </a:extLst>
          </p:cNvPr>
          <p:cNvSpPr txBox="1">
            <a:spLocks/>
          </p:cNvSpPr>
          <p:nvPr/>
        </p:nvSpPr>
        <p:spPr>
          <a:xfrm>
            <a:off x="10744344" y="5493452"/>
            <a:ext cx="955501" cy="54709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776F53A-CF43-4DF2-A060-76715BD58079}" type="slidenum">
              <a:rPr lang="en-GB" smtClean="0"/>
              <a:pPr/>
              <a:t>15</a:t>
            </a:fld>
            <a:endParaRPr lang="en-GB"/>
          </a:p>
        </p:txBody>
      </p:sp>
      <p:pic>
        <p:nvPicPr>
          <p:cNvPr id="10" name="Picture 4">
            <a:extLst>
              <a:ext uri="{FF2B5EF4-FFF2-40B4-BE49-F238E27FC236}">
                <a16:creationId xmlns:a16="http://schemas.microsoft.com/office/drawing/2014/main" id="{CC4A77B9-EAD4-69C3-D173-17902A386F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145725" y="365125"/>
            <a:ext cx="2448969" cy="2304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http://www.micromountain.com/graphics/graphics_assets/outlinemapl.jpg">
            <a:extLst>
              <a:ext uri="{FF2B5EF4-FFF2-40B4-BE49-F238E27FC236}">
                <a16:creationId xmlns:a16="http://schemas.microsoft.com/office/drawing/2014/main" id="{8F7DD8AE-E721-86D1-BD05-34BEB93F18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31664" y="543222"/>
            <a:ext cx="1758483" cy="1752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http://pad2.whstatic.com/images/e/ed/Felt-pen-Step-7-1.jpg">
            <a:extLst>
              <a:ext uri="{FF2B5EF4-FFF2-40B4-BE49-F238E27FC236}">
                <a16:creationId xmlns:a16="http://schemas.microsoft.com/office/drawing/2014/main" id="{D534CD67-5E11-CC18-454E-5A4DBC5A00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0513" y="2321132"/>
            <a:ext cx="1623248" cy="1897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http://0.tqn.com/d/geography/1/0/A/H/usa2.jpg">
            <a:extLst>
              <a:ext uri="{FF2B5EF4-FFF2-40B4-BE49-F238E27FC236}">
                <a16:creationId xmlns:a16="http://schemas.microsoft.com/office/drawing/2014/main" id="{D9F320BA-4AFB-2FCC-F9E4-6650D07BD2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9692810" y="2381099"/>
            <a:ext cx="2359331" cy="1902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8" descr="http://azcoloring.com/coloring/8cG/Rej/8cGRejkca.jpg">
            <a:extLst>
              <a:ext uri="{FF2B5EF4-FFF2-40B4-BE49-F238E27FC236}">
                <a16:creationId xmlns:a16="http://schemas.microsoft.com/office/drawing/2014/main" id="{63013FB8-6B46-49D9-C49E-C5E69E95D5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27060" y="4485768"/>
            <a:ext cx="1696099" cy="2277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7D62D09C-9399-F212-EAB9-53860A84605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17396" y="4131208"/>
            <a:ext cx="2327591" cy="2327591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35CFFE66-B6EA-38CB-3830-C04E7AE439C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59390" y="3540851"/>
            <a:ext cx="3346994" cy="2310584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</p:pic>
      <p:sp>
        <p:nvSpPr>
          <p:cNvPr id="2" name="Oval 1">
            <a:extLst>
              <a:ext uri="{FF2B5EF4-FFF2-40B4-BE49-F238E27FC236}">
                <a16:creationId xmlns:a16="http://schemas.microsoft.com/office/drawing/2014/main" id="{9B9A478E-9326-47AA-7E8D-85DAFDC1F182}"/>
              </a:ext>
            </a:extLst>
          </p:cNvPr>
          <p:cNvSpPr/>
          <p:nvPr/>
        </p:nvSpPr>
        <p:spPr>
          <a:xfrm>
            <a:off x="3531506" y="3692737"/>
            <a:ext cx="1406228" cy="574451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49197E8D-1671-BC87-D9D3-DB6D783C3D2F}"/>
              </a:ext>
            </a:extLst>
          </p:cNvPr>
          <p:cNvSpPr/>
          <p:nvPr/>
        </p:nvSpPr>
        <p:spPr>
          <a:xfrm>
            <a:off x="9905455" y="239808"/>
            <a:ext cx="1794389" cy="2134424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3A19A443-348A-0533-C3B3-6DE776959EC5}"/>
              </a:ext>
            </a:extLst>
          </p:cNvPr>
          <p:cNvSpPr/>
          <p:nvPr/>
        </p:nvSpPr>
        <p:spPr>
          <a:xfrm>
            <a:off x="1820881" y="4408917"/>
            <a:ext cx="1406228" cy="574451"/>
          </a:xfrm>
          <a:prstGeom prst="ellipse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BBE69435-7BE7-2313-D818-6CE9D7337A67}"/>
              </a:ext>
            </a:extLst>
          </p:cNvPr>
          <p:cNvSpPr/>
          <p:nvPr/>
        </p:nvSpPr>
        <p:spPr>
          <a:xfrm>
            <a:off x="6250811" y="2282401"/>
            <a:ext cx="2918842" cy="1984787"/>
          </a:xfrm>
          <a:prstGeom prst="ellipse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519F5CB6-8F3E-6E36-9E42-3340E043F381}"/>
              </a:ext>
            </a:extLst>
          </p:cNvPr>
          <p:cNvSpPr/>
          <p:nvPr/>
        </p:nvSpPr>
        <p:spPr>
          <a:xfrm>
            <a:off x="1820881" y="5189469"/>
            <a:ext cx="1406228" cy="574451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9671501D-DC6F-70AB-0271-C94D0E645247}"/>
              </a:ext>
            </a:extLst>
          </p:cNvPr>
          <p:cNvSpPr/>
          <p:nvPr/>
        </p:nvSpPr>
        <p:spPr>
          <a:xfrm>
            <a:off x="6703829" y="4060395"/>
            <a:ext cx="2647897" cy="2432480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FCD174F9-58C4-F345-08B1-858EDAC3BABD}"/>
              </a:ext>
            </a:extLst>
          </p:cNvPr>
          <p:cNvSpPr/>
          <p:nvPr/>
        </p:nvSpPr>
        <p:spPr>
          <a:xfrm>
            <a:off x="3498054" y="5189468"/>
            <a:ext cx="1406228" cy="574451"/>
          </a:xfrm>
          <a:prstGeom prst="ellipse">
            <a:avLst/>
          </a:prstGeom>
          <a:noFill/>
          <a:ln w="5715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1B73948C-F478-9055-D4DC-A65F4823858A}"/>
              </a:ext>
            </a:extLst>
          </p:cNvPr>
          <p:cNvSpPr/>
          <p:nvPr/>
        </p:nvSpPr>
        <p:spPr>
          <a:xfrm>
            <a:off x="9169654" y="4422763"/>
            <a:ext cx="2268368" cy="2327591"/>
          </a:xfrm>
          <a:prstGeom prst="ellipse">
            <a:avLst/>
          </a:prstGeom>
          <a:noFill/>
          <a:ln w="5715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52294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8D82E4-DC2C-7799-2450-B244AB3F72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5B7A4D4-2FC9-884D-8F2F-D789FA9F13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Incomplete Models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C2D20B2-5487-DDCE-31A3-16416F8D19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5737781" cy="4144488"/>
          </a:xfrm>
        </p:spPr>
        <p:txBody>
          <a:bodyPr>
            <a:noAutofit/>
          </a:bodyPr>
          <a:lstStyle/>
          <a:p>
            <a:r>
              <a:rPr lang="en-GB" dirty="0"/>
              <a:t>Even familiar objects can be mistaken if they are presented in an unusual manner</a:t>
            </a:r>
          </a:p>
          <a:p>
            <a:endParaRPr lang="en-GB" sz="1000" dirty="0"/>
          </a:p>
          <a:p>
            <a:r>
              <a:rPr lang="en-GB" dirty="0"/>
              <a:t>Identify the countries on the left </a:t>
            </a:r>
            <a:r>
              <a:rPr lang="en-GB" dirty="0">
                <a:sym typeface="Wingdings" panose="05000000000000000000" pitchFamily="2" charset="2"/>
              </a:rPr>
              <a:t></a:t>
            </a:r>
          </a:p>
          <a:p>
            <a:pPr marL="0" indent="0">
              <a:buNone/>
            </a:pPr>
            <a:endParaRPr lang="en-US" sz="2400" b="1" dirty="0"/>
          </a:p>
          <a:p>
            <a:endParaRPr lang="en-US" sz="24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E214DFA-B1DE-8B74-C51F-929AC40C6452}"/>
              </a:ext>
            </a:extLst>
          </p:cNvPr>
          <p:cNvSpPr/>
          <p:nvPr/>
        </p:nvSpPr>
        <p:spPr>
          <a:xfrm>
            <a:off x="6432884" y="365125"/>
            <a:ext cx="5534527" cy="635145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Slide Number Placeholder 3">
            <a:extLst>
              <a:ext uri="{FF2B5EF4-FFF2-40B4-BE49-F238E27FC236}">
                <a16:creationId xmlns:a16="http://schemas.microsoft.com/office/drawing/2014/main" id="{7FE785EC-649D-FEC7-1973-BDA6F760E7CD}"/>
              </a:ext>
            </a:extLst>
          </p:cNvPr>
          <p:cNvSpPr txBox="1">
            <a:spLocks/>
          </p:cNvSpPr>
          <p:nvPr/>
        </p:nvSpPr>
        <p:spPr>
          <a:xfrm>
            <a:off x="10744344" y="5493452"/>
            <a:ext cx="955501" cy="54709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776F53A-CF43-4DF2-A060-76715BD58079}" type="slidenum">
              <a:rPr lang="en-GB" smtClean="0"/>
              <a:pPr/>
              <a:t>16</a:t>
            </a:fld>
            <a:endParaRPr lang="en-GB"/>
          </a:p>
        </p:txBody>
      </p:sp>
      <p:pic>
        <p:nvPicPr>
          <p:cNvPr id="10" name="Picture 4">
            <a:extLst>
              <a:ext uri="{FF2B5EF4-FFF2-40B4-BE49-F238E27FC236}">
                <a16:creationId xmlns:a16="http://schemas.microsoft.com/office/drawing/2014/main" id="{ADBBA418-101A-3122-C571-8DED282FE7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145725" y="365125"/>
            <a:ext cx="2448969" cy="2304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http://www.micromountain.com/graphics/graphics_assets/outlinemapl.jpg">
            <a:extLst>
              <a:ext uri="{FF2B5EF4-FFF2-40B4-BE49-F238E27FC236}">
                <a16:creationId xmlns:a16="http://schemas.microsoft.com/office/drawing/2014/main" id="{5BA276B2-7095-FCCA-5EF6-7923321230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31664" y="543222"/>
            <a:ext cx="1758483" cy="1752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http://pad2.whstatic.com/images/e/ed/Felt-pen-Step-7-1.jpg">
            <a:extLst>
              <a:ext uri="{FF2B5EF4-FFF2-40B4-BE49-F238E27FC236}">
                <a16:creationId xmlns:a16="http://schemas.microsoft.com/office/drawing/2014/main" id="{482AAF7A-8D4B-A597-6D89-30786D0231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0513" y="2321132"/>
            <a:ext cx="1623248" cy="1897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http://0.tqn.com/d/geography/1/0/A/H/usa2.jpg">
            <a:extLst>
              <a:ext uri="{FF2B5EF4-FFF2-40B4-BE49-F238E27FC236}">
                <a16:creationId xmlns:a16="http://schemas.microsoft.com/office/drawing/2014/main" id="{40862E4D-7585-1CD1-6F1F-C06F8DE27B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92810" y="2381099"/>
            <a:ext cx="2359331" cy="1902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8" descr="http://azcoloring.com/coloring/8cG/Rej/8cGRejkca.jpg">
            <a:extLst>
              <a:ext uri="{FF2B5EF4-FFF2-40B4-BE49-F238E27FC236}">
                <a16:creationId xmlns:a16="http://schemas.microsoft.com/office/drawing/2014/main" id="{F1532E96-E20D-6D63-3C49-704C6AD986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27060" y="4485768"/>
            <a:ext cx="1696099" cy="2277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BC27FC20-1A17-F9A4-EBB4-38B6BBC5740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17396" y="4131208"/>
            <a:ext cx="2327591" cy="2327591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EBCDA0AF-A4C7-7C54-2CB2-BD2C5B44065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59390" y="3540851"/>
            <a:ext cx="3346994" cy="2310584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</p:pic>
      <p:sp>
        <p:nvSpPr>
          <p:cNvPr id="2" name="Oval 1">
            <a:extLst>
              <a:ext uri="{FF2B5EF4-FFF2-40B4-BE49-F238E27FC236}">
                <a16:creationId xmlns:a16="http://schemas.microsoft.com/office/drawing/2014/main" id="{96F59903-B802-BD2A-A6E9-72E4FB6F160D}"/>
              </a:ext>
            </a:extLst>
          </p:cNvPr>
          <p:cNvSpPr/>
          <p:nvPr/>
        </p:nvSpPr>
        <p:spPr>
          <a:xfrm>
            <a:off x="3531506" y="3692737"/>
            <a:ext cx="1406228" cy="574451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0989C268-2463-992E-E692-5BE30BA01282}"/>
              </a:ext>
            </a:extLst>
          </p:cNvPr>
          <p:cNvSpPr/>
          <p:nvPr/>
        </p:nvSpPr>
        <p:spPr>
          <a:xfrm>
            <a:off x="9905455" y="239808"/>
            <a:ext cx="1794389" cy="2134424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A8BBCED2-7D9F-103D-A4FF-D050B4EF8641}"/>
              </a:ext>
            </a:extLst>
          </p:cNvPr>
          <p:cNvSpPr/>
          <p:nvPr/>
        </p:nvSpPr>
        <p:spPr>
          <a:xfrm>
            <a:off x="1820881" y="4408917"/>
            <a:ext cx="1406228" cy="574451"/>
          </a:xfrm>
          <a:prstGeom prst="ellipse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D5EAE051-8489-6B39-2BC6-B9D0485D5A8E}"/>
              </a:ext>
            </a:extLst>
          </p:cNvPr>
          <p:cNvSpPr/>
          <p:nvPr/>
        </p:nvSpPr>
        <p:spPr>
          <a:xfrm>
            <a:off x="6250811" y="2282401"/>
            <a:ext cx="2918842" cy="1984787"/>
          </a:xfrm>
          <a:prstGeom prst="ellipse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E0329EC7-A997-4025-8566-8599F90CAB15}"/>
              </a:ext>
            </a:extLst>
          </p:cNvPr>
          <p:cNvSpPr/>
          <p:nvPr/>
        </p:nvSpPr>
        <p:spPr>
          <a:xfrm>
            <a:off x="1820881" y="5189469"/>
            <a:ext cx="1406228" cy="574451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38E223E0-3A8C-01EE-1D8D-464D82F86A9C}"/>
              </a:ext>
            </a:extLst>
          </p:cNvPr>
          <p:cNvSpPr/>
          <p:nvPr/>
        </p:nvSpPr>
        <p:spPr>
          <a:xfrm>
            <a:off x="6703829" y="4060395"/>
            <a:ext cx="2647897" cy="2432480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688A786B-7343-AF8F-6648-73A474C350A1}"/>
              </a:ext>
            </a:extLst>
          </p:cNvPr>
          <p:cNvSpPr/>
          <p:nvPr/>
        </p:nvSpPr>
        <p:spPr>
          <a:xfrm>
            <a:off x="3498054" y="5189468"/>
            <a:ext cx="1406228" cy="574451"/>
          </a:xfrm>
          <a:prstGeom prst="ellipse">
            <a:avLst/>
          </a:prstGeom>
          <a:noFill/>
          <a:ln w="5715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E526724D-ABF7-F394-BF47-08DBDD6503C3}"/>
              </a:ext>
            </a:extLst>
          </p:cNvPr>
          <p:cNvSpPr/>
          <p:nvPr/>
        </p:nvSpPr>
        <p:spPr>
          <a:xfrm>
            <a:off x="9169654" y="4422763"/>
            <a:ext cx="2268368" cy="2327591"/>
          </a:xfrm>
          <a:prstGeom prst="ellipse">
            <a:avLst/>
          </a:prstGeom>
          <a:noFill/>
          <a:ln w="5715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30A8DDA0-730B-A795-E62F-A77A2E5DD7A5}"/>
              </a:ext>
            </a:extLst>
          </p:cNvPr>
          <p:cNvSpPr/>
          <p:nvPr/>
        </p:nvSpPr>
        <p:spPr>
          <a:xfrm>
            <a:off x="3360740" y="4304589"/>
            <a:ext cx="1741042" cy="783105"/>
          </a:xfrm>
          <a:prstGeom prst="ellipse">
            <a:avLst/>
          </a:prstGeom>
          <a:noFill/>
          <a:ln w="57150"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6C364C65-982A-8343-CC79-8B831ED0AD5F}"/>
              </a:ext>
            </a:extLst>
          </p:cNvPr>
          <p:cNvSpPr/>
          <p:nvPr/>
        </p:nvSpPr>
        <p:spPr>
          <a:xfrm>
            <a:off x="9511229" y="2338438"/>
            <a:ext cx="2793066" cy="1984787"/>
          </a:xfrm>
          <a:prstGeom prst="ellipse">
            <a:avLst/>
          </a:prstGeom>
          <a:noFill/>
          <a:ln w="57150"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926268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FC4A5D-5EB7-9BE3-6135-4E4862E1EA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5CFAE49-A299-58E7-B5D8-3FF760C8E0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Incomplete Models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029DDAA-2AC0-FF2D-B326-30E526671F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5737781" cy="4144488"/>
          </a:xfrm>
        </p:spPr>
        <p:txBody>
          <a:bodyPr>
            <a:noAutofit/>
          </a:bodyPr>
          <a:lstStyle/>
          <a:p>
            <a:r>
              <a:rPr lang="en-GB" dirty="0"/>
              <a:t>Even familiar objects can be mistaken if they are presented in an unusual manner</a:t>
            </a:r>
          </a:p>
          <a:p>
            <a:endParaRPr lang="en-GB" sz="1000" dirty="0"/>
          </a:p>
          <a:p>
            <a:r>
              <a:rPr lang="en-GB" dirty="0"/>
              <a:t>Identify the countries on the left </a:t>
            </a:r>
            <a:r>
              <a:rPr lang="en-GB" dirty="0">
                <a:sym typeface="Wingdings" panose="05000000000000000000" pitchFamily="2" charset="2"/>
              </a:rPr>
              <a:t></a:t>
            </a:r>
          </a:p>
          <a:p>
            <a:pPr marL="0" indent="0">
              <a:buNone/>
            </a:pPr>
            <a:endParaRPr lang="en-US" sz="2400" b="1" dirty="0"/>
          </a:p>
          <a:p>
            <a:endParaRPr lang="en-US" sz="24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061D0AB-8CFD-C18D-090B-349F03960F41}"/>
              </a:ext>
            </a:extLst>
          </p:cNvPr>
          <p:cNvSpPr/>
          <p:nvPr/>
        </p:nvSpPr>
        <p:spPr>
          <a:xfrm>
            <a:off x="6432884" y="365125"/>
            <a:ext cx="5534527" cy="635145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Slide Number Placeholder 3">
            <a:extLst>
              <a:ext uri="{FF2B5EF4-FFF2-40B4-BE49-F238E27FC236}">
                <a16:creationId xmlns:a16="http://schemas.microsoft.com/office/drawing/2014/main" id="{76393B4B-96A6-D97A-484B-0167BA1F2EEF}"/>
              </a:ext>
            </a:extLst>
          </p:cNvPr>
          <p:cNvSpPr txBox="1">
            <a:spLocks/>
          </p:cNvSpPr>
          <p:nvPr/>
        </p:nvSpPr>
        <p:spPr>
          <a:xfrm>
            <a:off x="10744344" y="5493452"/>
            <a:ext cx="955501" cy="54709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776F53A-CF43-4DF2-A060-76715BD58079}" type="slidenum">
              <a:rPr lang="en-GB" smtClean="0"/>
              <a:pPr/>
              <a:t>17</a:t>
            </a:fld>
            <a:endParaRPr lang="en-GB"/>
          </a:p>
        </p:txBody>
      </p:sp>
      <p:pic>
        <p:nvPicPr>
          <p:cNvPr id="10" name="Picture 4">
            <a:extLst>
              <a:ext uri="{FF2B5EF4-FFF2-40B4-BE49-F238E27FC236}">
                <a16:creationId xmlns:a16="http://schemas.microsoft.com/office/drawing/2014/main" id="{35C44345-77AA-508B-3FE9-3E7E9B9DD6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359388" y="365125"/>
            <a:ext cx="2448969" cy="2304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http://www.micromountain.com/graphics/graphics_assets/outlinemapl.jpg">
            <a:extLst>
              <a:ext uri="{FF2B5EF4-FFF2-40B4-BE49-F238E27FC236}">
                <a16:creationId xmlns:a16="http://schemas.microsoft.com/office/drawing/2014/main" id="{572412E7-F527-7136-683E-2A8A8083E5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31664" y="543222"/>
            <a:ext cx="1758483" cy="1752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http://pad2.whstatic.com/images/e/ed/Felt-pen-Step-7-1.jpg">
            <a:extLst>
              <a:ext uri="{FF2B5EF4-FFF2-40B4-BE49-F238E27FC236}">
                <a16:creationId xmlns:a16="http://schemas.microsoft.com/office/drawing/2014/main" id="{E5FFD423-5D41-AE8F-3DBD-E4CBC73FD6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0513" y="2321132"/>
            <a:ext cx="1623248" cy="1897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http://0.tqn.com/d/geography/1/0/A/H/usa2.jpg">
            <a:extLst>
              <a:ext uri="{FF2B5EF4-FFF2-40B4-BE49-F238E27FC236}">
                <a16:creationId xmlns:a16="http://schemas.microsoft.com/office/drawing/2014/main" id="{DB4AC189-BFF2-B2DC-33E0-B9870BABB7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92810" y="2381099"/>
            <a:ext cx="2359331" cy="1902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8" descr="http://azcoloring.com/coloring/8cG/Rej/8cGRejkca.jpg">
            <a:extLst>
              <a:ext uri="{FF2B5EF4-FFF2-40B4-BE49-F238E27FC236}">
                <a16:creationId xmlns:a16="http://schemas.microsoft.com/office/drawing/2014/main" id="{6A21054F-AA95-D2D7-FAB2-AE1FD07FC8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27060" y="4485768"/>
            <a:ext cx="1696099" cy="2277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5D82E59-E2CA-D1D5-2A3C-1F1F4F6B693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17396" y="4131208"/>
            <a:ext cx="2327591" cy="2327591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5DFFAD77-BE09-B208-6BE3-C44D27CCF1F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59390" y="3540851"/>
            <a:ext cx="3346994" cy="2310584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</p:pic>
      <p:sp>
        <p:nvSpPr>
          <p:cNvPr id="2" name="Oval 1">
            <a:extLst>
              <a:ext uri="{FF2B5EF4-FFF2-40B4-BE49-F238E27FC236}">
                <a16:creationId xmlns:a16="http://schemas.microsoft.com/office/drawing/2014/main" id="{1F0D185B-5EE9-2D6D-8A4A-36B070811F61}"/>
              </a:ext>
            </a:extLst>
          </p:cNvPr>
          <p:cNvSpPr/>
          <p:nvPr/>
        </p:nvSpPr>
        <p:spPr>
          <a:xfrm>
            <a:off x="3531506" y="3692737"/>
            <a:ext cx="1406228" cy="574451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661153F6-0705-0347-0649-42EEC75EE0E4}"/>
              </a:ext>
            </a:extLst>
          </p:cNvPr>
          <p:cNvSpPr/>
          <p:nvPr/>
        </p:nvSpPr>
        <p:spPr>
          <a:xfrm>
            <a:off x="9905455" y="239808"/>
            <a:ext cx="1794389" cy="2134424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6A0BA03F-8B39-4EB6-0F93-674DF11A9462}"/>
              </a:ext>
            </a:extLst>
          </p:cNvPr>
          <p:cNvSpPr/>
          <p:nvPr/>
        </p:nvSpPr>
        <p:spPr>
          <a:xfrm>
            <a:off x="1820881" y="4408917"/>
            <a:ext cx="1406228" cy="574451"/>
          </a:xfrm>
          <a:prstGeom prst="ellipse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EDCAA54C-0808-6829-A600-B586EF395C7C}"/>
              </a:ext>
            </a:extLst>
          </p:cNvPr>
          <p:cNvSpPr/>
          <p:nvPr/>
        </p:nvSpPr>
        <p:spPr>
          <a:xfrm>
            <a:off x="6250811" y="2282401"/>
            <a:ext cx="2918842" cy="1984787"/>
          </a:xfrm>
          <a:prstGeom prst="ellipse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AEE6BC87-DF05-B6C4-61A0-23F82A96813D}"/>
              </a:ext>
            </a:extLst>
          </p:cNvPr>
          <p:cNvSpPr/>
          <p:nvPr/>
        </p:nvSpPr>
        <p:spPr>
          <a:xfrm>
            <a:off x="1820881" y="5189469"/>
            <a:ext cx="1406228" cy="574451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921AC902-54BD-C3AC-51EC-7A0A15AA0B68}"/>
              </a:ext>
            </a:extLst>
          </p:cNvPr>
          <p:cNvSpPr/>
          <p:nvPr/>
        </p:nvSpPr>
        <p:spPr>
          <a:xfrm>
            <a:off x="6703829" y="4060395"/>
            <a:ext cx="2647897" cy="2432480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CC9F821D-122B-B245-9679-9F4E81C0DB71}"/>
              </a:ext>
            </a:extLst>
          </p:cNvPr>
          <p:cNvSpPr/>
          <p:nvPr/>
        </p:nvSpPr>
        <p:spPr>
          <a:xfrm>
            <a:off x="3498054" y="5189468"/>
            <a:ext cx="1406228" cy="574451"/>
          </a:xfrm>
          <a:prstGeom prst="ellipse">
            <a:avLst/>
          </a:prstGeom>
          <a:noFill/>
          <a:ln w="5715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F3D878B7-65C2-17B1-EAC5-F73E8D7DADF5}"/>
              </a:ext>
            </a:extLst>
          </p:cNvPr>
          <p:cNvSpPr/>
          <p:nvPr/>
        </p:nvSpPr>
        <p:spPr>
          <a:xfrm>
            <a:off x="9169654" y="4422763"/>
            <a:ext cx="2268368" cy="2327591"/>
          </a:xfrm>
          <a:prstGeom prst="ellipse">
            <a:avLst/>
          </a:prstGeom>
          <a:noFill/>
          <a:ln w="5715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BAA5B5D8-C9E3-5AA1-7EE1-50A8E05AC5A4}"/>
              </a:ext>
            </a:extLst>
          </p:cNvPr>
          <p:cNvSpPr/>
          <p:nvPr/>
        </p:nvSpPr>
        <p:spPr>
          <a:xfrm>
            <a:off x="3360740" y="4304589"/>
            <a:ext cx="1741042" cy="783105"/>
          </a:xfrm>
          <a:prstGeom prst="ellipse">
            <a:avLst/>
          </a:prstGeom>
          <a:noFill/>
          <a:ln w="57150"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7B492D75-8635-9A59-62FC-D83E5A39CFD5}"/>
              </a:ext>
            </a:extLst>
          </p:cNvPr>
          <p:cNvSpPr/>
          <p:nvPr/>
        </p:nvSpPr>
        <p:spPr>
          <a:xfrm>
            <a:off x="9511229" y="2338438"/>
            <a:ext cx="2793066" cy="1984787"/>
          </a:xfrm>
          <a:prstGeom prst="ellipse">
            <a:avLst/>
          </a:prstGeom>
          <a:noFill/>
          <a:ln w="57150"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8470896B-E703-8B82-F325-F828CFABCA04}"/>
              </a:ext>
            </a:extLst>
          </p:cNvPr>
          <p:cNvSpPr/>
          <p:nvPr/>
        </p:nvSpPr>
        <p:spPr>
          <a:xfrm>
            <a:off x="1834327" y="3540851"/>
            <a:ext cx="1741042" cy="783105"/>
          </a:xfrm>
          <a:prstGeom prst="ellipse">
            <a:avLst/>
          </a:prstGeom>
          <a:noFill/>
          <a:ln w="5715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C632E962-72DD-6EF5-7B8D-7AE7B89C325E}"/>
              </a:ext>
            </a:extLst>
          </p:cNvPr>
          <p:cNvSpPr/>
          <p:nvPr/>
        </p:nvSpPr>
        <p:spPr>
          <a:xfrm>
            <a:off x="7424922" y="350278"/>
            <a:ext cx="2542937" cy="2496309"/>
          </a:xfrm>
          <a:prstGeom prst="ellipse">
            <a:avLst/>
          </a:prstGeom>
          <a:noFill/>
          <a:ln w="5715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80337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0C49F2-FF2D-6A26-9F64-AC1E78FDB0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55AFEE0-B773-9186-9B5A-F29DF249DB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Changing Models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CB4EC85-6744-2505-9B16-C59E68D676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75562" cy="4144488"/>
          </a:xfrm>
        </p:spPr>
        <p:txBody>
          <a:bodyPr>
            <a:noAutofit/>
          </a:bodyPr>
          <a:lstStyle/>
          <a:p>
            <a:r>
              <a:rPr lang="en-US" dirty="0"/>
              <a:t>Familiarity with a topic requires that you have a solid and detailed mental model of the topic.</a:t>
            </a:r>
          </a:p>
          <a:p>
            <a:r>
              <a:rPr lang="en-US" dirty="0"/>
              <a:t>Data often changes, and so mental models need to be updated to take this into account.</a:t>
            </a:r>
          </a:p>
          <a:p>
            <a:r>
              <a:rPr lang="en-US" dirty="0"/>
              <a:t>This can be challenging</a:t>
            </a:r>
          </a:p>
          <a:p>
            <a:r>
              <a:rPr lang="en-US" dirty="0"/>
              <a:t>It is often easier to update a computer </a:t>
            </a:r>
            <a:r>
              <a:rPr lang="en-US" dirty="0" err="1"/>
              <a:t>visualisation</a:t>
            </a:r>
            <a:r>
              <a:rPr lang="en-US" dirty="0"/>
              <a:t> than a paper visualization.</a:t>
            </a:r>
          </a:p>
          <a:p>
            <a:endParaRPr lang="en-US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40936133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53CA19-1073-544B-7B3E-B5D2A9406A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D561DC0-FD85-384D-B328-567567C6E9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Changing Models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ACCC6C6-9FA5-E9F5-C083-C0FC14EF2A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75562" cy="4144488"/>
          </a:xfrm>
        </p:spPr>
        <p:txBody>
          <a:bodyPr>
            <a:noAutofit/>
          </a:bodyPr>
          <a:lstStyle/>
          <a:p>
            <a:r>
              <a:rPr lang="en-US" dirty="0"/>
              <a:t>Computer </a:t>
            </a:r>
            <a:r>
              <a:rPr lang="en-US" dirty="0" err="1"/>
              <a:t>visualisations</a:t>
            </a:r>
            <a:r>
              <a:rPr lang="en-US" dirty="0"/>
              <a:t> also allow the viewer to see the process of change more easily.</a:t>
            </a:r>
          </a:p>
          <a:p>
            <a:pPr lvl="1"/>
            <a:r>
              <a:rPr lang="en-US" sz="2800" dirty="0"/>
              <a:t>What has changed?</a:t>
            </a:r>
          </a:p>
          <a:p>
            <a:pPr lvl="1"/>
            <a:r>
              <a:rPr lang="en-US" sz="2800" dirty="0"/>
              <a:t>What has it changed from/to?</a:t>
            </a:r>
          </a:p>
          <a:p>
            <a:pPr lvl="1"/>
            <a:r>
              <a:rPr lang="en-US" sz="2800" dirty="0"/>
              <a:t>How have other objects around it been affected?</a:t>
            </a:r>
          </a:p>
          <a:p>
            <a:pPr lvl="1"/>
            <a:endParaRPr lang="en-US" sz="2800" dirty="0"/>
          </a:p>
          <a:p>
            <a:r>
              <a:rPr lang="en-US" dirty="0"/>
              <a:t>Computer animations are useful!</a:t>
            </a:r>
          </a:p>
          <a:p>
            <a:endParaRPr lang="en-US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12376550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A77F7E-844B-EA00-4598-564C57F3A4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1D9BFC8-7088-D50A-7A6E-739427BD67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Navigation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EFA755B-70C6-89C0-1FD7-D80219FA0E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75562" cy="4144488"/>
          </a:xfrm>
        </p:spPr>
        <p:txBody>
          <a:bodyPr>
            <a:noAutofit/>
          </a:bodyPr>
          <a:lstStyle/>
          <a:p>
            <a:r>
              <a:rPr lang="en-US" dirty="0"/>
              <a:t>When we look at a data </a:t>
            </a:r>
            <a:r>
              <a:rPr lang="en-US" dirty="0" err="1"/>
              <a:t>visualisation</a:t>
            </a:r>
            <a:r>
              <a:rPr lang="en-US" dirty="0"/>
              <a:t> we don’t take it all in at once.</a:t>
            </a:r>
          </a:p>
          <a:p>
            <a:r>
              <a:rPr lang="en-US" dirty="0"/>
              <a:t>Instead we browse - look at different parts of the object, think about it, decide where to look next, then look at the next bit.</a:t>
            </a:r>
          </a:p>
          <a:p>
            <a:r>
              <a:rPr lang="en-US" dirty="0"/>
              <a:t>Browsing allows the viewer to identify details such as </a:t>
            </a:r>
            <a:r>
              <a:rPr lang="en-US" dirty="0" err="1"/>
              <a:t>colours</a:t>
            </a:r>
            <a:r>
              <a:rPr lang="en-US" dirty="0"/>
              <a:t>, locations, headlines.</a:t>
            </a:r>
          </a:p>
          <a:p>
            <a:r>
              <a:rPr lang="en-US" dirty="0"/>
              <a:t>There must be an external data source before we can browse it.</a:t>
            </a:r>
          </a:p>
          <a:p>
            <a:r>
              <a:rPr lang="en-US" dirty="0"/>
              <a:t>This is known as the stimulus.</a:t>
            </a:r>
          </a:p>
          <a:p>
            <a:r>
              <a:rPr lang="en-US" dirty="0"/>
              <a:t>Stimuli can be visual, aural, tactile or olfactory (we’ll stick to visual).</a:t>
            </a:r>
          </a:p>
          <a:p>
            <a:endParaRPr lang="en-US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45625941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285A77-87F6-E41D-C334-19BBA09A39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CA36E44-8413-B60E-2F7E-72635AD1EB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Browsing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B050693-F392-9E2F-ED88-F0C377D9AE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9882" y="1556084"/>
            <a:ext cx="11721486" cy="4120321"/>
          </a:xfrm>
        </p:spPr>
        <p:txBody>
          <a:bodyPr>
            <a:noAutofit/>
          </a:bodyPr>
          <a:lstStyle/>
          <a:p>
            <a:r>
              <a:rPr lang="en-US" sz="3600" dirty="0"/>
              <a:t>For a user to build an internal model there must be something to browse.</a:t>
            </a:r>
          </a:p>
          <a:p>
            <a:pPr lvl="1"/>
            <a:r>
              <a:rPr lang="en-US" sz="3200" dirty="0"/>
              <a:t>How do we present the</a:t>
            </a:r>
          </a:p>
          <a:p>
            <a:pPr marL="457200" lvl="1" indent="0">
              <a:buNone/>
            </a:pPr>
            <a:r>
              <a:rPr lang="en-US" sz="3200" dirty="0"/>
              <a:t>   data to make browsing</a:t>
            </a:r>
          </a:p>
          <a:p>
            <a:pPr marL="457200" lvl="1" indent="0">
              <a:buNone/>
            </a:pPr>
            <a:r>
              <a:rPr lang="en-US" sz="3200" dirty="0"/>
              <a:t>   easy?</a:t>
            </a:r>
          </a:p>
          <a:p>
            <a:endParaRPr lang="en-US" sz="24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88076ED-45EB-5AB6-242F-33DEFBE97E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80110" y="2117558"/>
            <a:ext cx="7196451" cy="3558847"/>
          </a:xfrm>
          <a:prstGeom prst="rect">
            <a:avLst/>
          </a:prstGeom>
          <a:solidFill>
            <a:srgbClr val="002060"/>
          </a:solidFill>
        </p:spPr>
      </p:pic>
    </p:spTree>
    <p:extLst>
      <p:ext uri="{BB962C8B-B14F-4D97-AF65-F5344CB8AC3E}">
        <p14:creationId xmlns:p14="http://schemas.microsoft.com/office/powerpoint/2010/main" val="345362100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C9BC79-0313-09FD-1A37-F605788910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97A8D28-6199-210E-5DFC-277F70CF6F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Navigation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4B78B1-B363-DFE5-2A8A-C406D6D759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75562" cy="4144488"/>
          </a:xfrm>
        </p:spPr>
        <p:txBody>
          <a:bodyPr>
            <a:noAutofit/>
          </a:bodyPr>
          <a:lstStyle/>
          <a:p>
            <a:r>
              <a:rPr lang="en-US" dirty="0"/>
              <a:t>When browsing the eye moves from location to location, picking up information using central vision.</a:t>
            </a:r>
          </a:p>
          <a:p>
            <a:r>
              <a:rPr lang="en-US" dirty="0"/>
              <a:t>Peripheral vision is used to identify potential things to look at next.</a:t>
            </a:r>
          </a:p>
          <a:p>
            <a:r>
              <a:rPr lang="en-US" dirty="0"/>
              <a:t>In this way the viewer starts to build up a picture of what is on the external object.</a:t>
            </a:r>
          </a:p>
          <a:p>
            <a:endParaRPr lang="en-US" dirty="0"/>
          </a:p>
          <a:p>
            <a:r>
              <a:rPr lang="en-US" dirty="0"/>
              <a:t>This is the formation of a mental model.</a:t>
            </a:r>
          </a:p>
          <a:p>
            <a:endParaRPr lang="en-US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75220519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BD299A-83BC-C81D-83E9-F36CBCCFFE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8614639-A3D7-6557-AFD4-4DE87EE5C6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Navigation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18B61B-09F7-C5AF-470C-B6D2834B02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9882" y="1556084"/>
            <a:ext cx="11721486" cy="4120321"/>
          </a:xfrm>
        </p:spPr>
        <p:txBody>
          <a:bodyPr>
            <a:noAutofit/>
          </a:bodyPr>
          <a:lstStyle/>
          <a:p>
            <a:r>
              <a:rPr lang="en-US" sz="3600" dirty="0"/>
              <a:t>Browsing allows the eye to register content.</a:t>
            </a:r>
          </a:p>
          <a:p>
            <a:r>
              <a:rPr lang="en-US" dirty="0"/>
              <a:t>The brain models this,</a:t>
            </a:r>
          </a:p>
          <a:p>
            <a:pPr marL="0" indent="0">
              <a:buNone/>
            </a:pPr>
            <a:r>
              <a:rPr lang="en-US" dirty="0"/>
              <a:t>  forming a basic mental model.</a:t>
            </a:r>
          </a:p>
          <a:p>
            <a:endParaRPr lang="en-US" sz="24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0EBEAB0-3A32-76A3-730C-396DDCCBDCF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4880110" y="2124607"/>
            <a:ext cx="7196451" cy="3544748"/>
          </a:xfrm>
          <a:prstGeom prst="rect">
            <a:avLst/>
          </a:prstGeom>
          <a:solidFill>
            <a:srgbClr val="002060"/>
          </a:solidFill>
        </p:spPr>
      </p:pic>
    </p:spTree>
    <p:extLst>
      <p:ext uri="{BB962C8B-B14F-4D97-AF65-F5344CB8AC3E}">
        <p14:creationId xmlns:p14="http://schemas.microsoft.com/office/powerpoint/2010/main" val="101275959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9F8E80-8804-C841-DC02-3552DE1190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48B353F-A4FA-B2E4-003F-C2A2B5D49F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Navigation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8AD0475-1711-4A72-6832-E60156CB21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75562" cy="4144488"/>
          </a:xfrm>
        </p:spPr>
        <p:txBody>
          <a:bodyPr>
            <a:noAutofit/>
          </a:bodyPr>
          <a:lstStyle/>
          <a:p>
            <a:r>
              <a:rPr lang="en-GB" dirty="0"/>
              <a:t>The content of the external display can influence how the browsing and mental modelling process progresses.</a:t>
            </a:r>
          </a:p>
          <a:p>
            <a:endParaRPr lang="en-GB" sz="1000" dirty="0"/>
          </a:p>
          <a:p>
            <a:pPr marL="635508" lvl="1" indent="-342900">
              <a:buFont typeface="Arial" panose="020B0604020202020204" pitchFamily="34" charset="0"/>
              <a:buChar char="•"/>
            </a:pPr>
            <a:r>
              <a:rPr lang="en-GB" sz="2800" dirty="0"/>
              <a:t>A simple display will allow for quicker assimilation of the data, but produces a sparse internal model.</a:t>
            </a:r>
          </a:p>
          <a:p>
            <a:pPr marL="635508" lvl="1" indent="-342900">
              <a:buFont typeface="Arial" panose="020B0604020202020204" pitchFamily="34" charset="0"/>
              <a:buChar char="•"/>
            </a:pPr>
            <a:r>
              <a:rPr lang="en-GB" sz="2800" dirty="0"/>
              <a:t>A complex display takes longer to navigate (more targets to scan) but produces richer internal models.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426087093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E77F2D-464B-18FF-1794-47A1B00B5E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C6519BC-0021-1380-FDA6-846DAA0C8C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Navigation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C60D91-EF5B-00F4-0D70-B96BB8E9EF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75562" cy="4144488"/>
          </a:xfrm>
        </p:spPr>
        <p:txBody>
          <a:bodyPr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Another valuable form of browsing is looking for causes and effects (known as ‘ping-pong’ browsing).</a:t>
            </a:r>
          </a:p>
          <a:p>
            <a:pPr marL="635508" lvl="1" indent="-342900">
              <a:buFont typeface="Arial" panose="020B0604020202020204" pitchFamily="34" charset="0"/>
              <a:buChar char="•"/>
            </a:pPr>
            <a:r>
              <a:rPr lang="en-GB" sz="2800" dirty="0"/>
              <a:t>Good for comparing things, e.g. prices</a:t>
            </a:r>
          </a:p>
          <a:p>
            <a:pPr marL="635508" lvl="1" indent="-3429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If a display is too complex then the viewer might lose their motivation to keep looking at it.</a:t>
            </a:r>
          </a:p>
          <a:p>
            <a:pPr marL="635508" lvl="1" indent="-342900">
              <a:buFont typeface="Arial" panose="020B0604020202020204" pitchFamily="34" charset="0"/>
              <a:buChar char="•"/>
            </a:pPr>
            <a:r>
              <a:rPr lang="en-GB" sz="2800" dirty="0"/>
              <a:t>Short term memory limit 7  ± 2</a:t>
            </a:r>
          </a:p>
          <a:p>
            <a:endParaRPr lang="en-US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2825101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6488FD-745B-71D7-5AD2-7477772E2E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A4DA166-1556-95A9-F757-8742B66714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Try this….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96B74CA-9EF6-795A-9E2E-0B34EB7AE4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75562" cy="4144488"/>
          </a:xfrm>
        </p:spPr>
        <p:txBody>
          <a:bodyPr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Remember the order: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0" indent="0" algn="ctr">
              <a:buNone/>
            </a:pPr>
            <a:r>
              <a:rPr lang="en-GB" sz="5400" dirty="0"/>
              <a:t>FIWCPQJ</a:t>
            </a:r>
          </a:p>
          <a:p>
            <a:endParaRPr lang="en-US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43474651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0F413B-91D4-7E94-0D2B-426148F0D0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EFB6CC8-7E88-B882-6B97-00306C1B91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Navigation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9421CD9-C681-4CAD-71D0-E1271ACCAD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75562" cy="4144488"/>
          </a:xfrm>
        </p:spPr>
        <p:txBody>
          <a:bodyPr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Another valuable form of browsing is looking for causes and effects (known as ‘ping-pong’ browsing).</a:t>
            </a:r>
          </a:p>
          <a:p>
            <a:pPr marL="635508" lvl="1" indent="-342900">
              <a:buFont typeface="Arial" panose="020B0604020202020204" pitchFamily="34" charset="0"/>
              <a:buChar char="•"/>
            </a:pPr>
            <a:r>
              <a:rPr lang="en-GB" sz="2800" dirty="0"/>
              <a:t>Good for comparing things, e.g. prices</a:t>
            </a:r>
          </a:p>
          <a:p>
            <a:pPr marL="635508" lvl="1" indent="-3429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If a display is too complex then the viewer might lose their motivation to keep looking at it.</a:t>
            </a:r>
          </a:p>
          <a:p>
            <a:pPr marL="635508" lvl="1" indent="-342900">
              <a:buFont typeface="Arial" panose="020B0604020202020204" pitchFamily="34" charset="0"/>
              <a:buChar char="•"/>
            </a:pPr>
            <a:r>
              <a:rPr lang="en-GB" sz="2800" dirty="0"/>
              <a:t>Short term memory limit 7  ± 2</a:t>
            </a:r>
          </a:p>
          <a:p>
            <a:endParaRPr lang="en-US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10186534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4D8653-8EE9-773A-0E05-1BC9EEDADB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9F31351-FDBB-4571-A666-BCFBE51452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Try this….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AB8F2A0-C545-BF2E-7A70-AD54E5F594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75562" cy="4144488"/>
          </a:xfrm>
        </p:spPr>
        <p:txBody>
          <a:bodyPr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Remember the order: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0" indent="0" algn="ctr">
              <a:buNone/>
            </a:pPr>
            <a:r>
              <a:rPr lang="en-GB" sz="5400" dirty="0"/>
              <a:t>LMWHDNOXRTLCAZR</a:t>
            </a:r>
          </a:p>
          <a:p>
            <a:endParaRPr lang="en-US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85687884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CCD5C2-B276-E308-7ED8-4F8683F208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82806EF-0F26-9881-52AA-C765B5D6EF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Navigation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3832D52-E973-7B25-29D0-5C8AE0CAB5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75562" cy="4144488"/>
          </a:xfrm>
        </p:spPr>
        <p:txBody>
          <a:bodyPr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Another valuable form of browsing is looking for causes and effects (known as ‘ping-pong’ browsing).</a:t>
            </a:r>
          </a:p>
          <a:p>
            <a:pPr marL="635508" lvl="1" indent="-342900">
              <a:buFont typeface="Arial" panose="020B0604020202020204" pitchFamily="34" charset="0"/>
              <a:buChar char="•"/>
            </a:pPr>
            <a:r>
              <a:rPr lang="en-GB" sz="2800" dirty="0"/>
              <a:t>Good for comparing things, e.g. prices</a:t>
            </a:r>
          </a:p>
          <a:p>
            <a:pPr marL="635508" lvl="1" indent="-3429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If a display is too complex then the viewer might lose their motivation to keep looking at it.</a:t>
            </a:r>
          </a:p>
          <a:p>
            <a:pPr marL="635508" lvl="1" indent="-342900">
              <a:buFont typeface="Arial" panose="020B0604020202020204" pitchFamily="34" charset="0"/>
              <a:buChar char="•"/>
            </a:pPr>
            <a:r>
              <a:rPr lang="en-GB" sz="2800" dirty="0"/>
              <a:t>Short term memory limit 7  ± 2</a:t>
            </a:r>
          </a:p>
          <a:p>
            <a:endParaRPr lang="en-US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401820197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B00185-69FA-C080-1489-5C6A7CB28C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003712F-FB1B-ED05-ECDD-4F0C432C29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Try this….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CD638C6-F3BA-4244-91BF-80008212E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75562" cy="4144488"/>
          </a:xfrm>
        </p:spPr>
        <p:txBody>
          <a:bodyPr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Remember the order: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0" indent="0" algn="ctr">
              <a:buNone/>
            </a:pPr>
            <a:r>
              <a:rPr lang="en-GB" sz="5400" dirty="0"/>
              <a:t>FBIBBCCIAIBMSOS</a:t>
            </a:r>
          </a:p>
          <a:p>
            <a:endParaRPr lang="en-US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39622178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8944B9-A9E8-2BD4-1894-849881CEA9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1F3F3CD-43DF-7A06-69F6-B2A71835A3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Navigation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E44BE2D-7D8E-CAF9-8C2A-66BE79F708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75562" cy="4144488"/>
          </a:xfrm>
        </p:spPr>
        <p:txBody>
          <a:bodyPr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Another valuable form of browsing is looking for causes and effects (known as ‘ping-pong’ browsing).</a:t>
            </a:r>
          </a:p>
          <a:p>
            <a:pPr marL="635508" lvl="1" indent="-342900">
              <a:buFont typeface="Arial" panose="020B0604020202020204" pitchFamily="34" charset="0"/>
              <a:buChar char="•"/>
            </a:pPr>
            <a:r>
              <a:rPr lang="en-GB" sz="2800" dirty="0"/>
              <a:t>Good for comparing things, e.g. prices</a:t>
            </a:r>
          </a:p>
          <a:p>
            <a:pPr marL="635508" lvl="1" indent="-3429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If a display is too complex then the viewer might lose their motivation to keep looking at it.</a:t>
            </a:r>
          </a:p>
          <a:p>
            <a:pPr marL="635508" lvl="1" indent="-342900">
              <a:buFont typeface="Arial" panose="020B0604020202020204" pitchFamily="34" charset="0"/>
              <a:buChar char="•"/>
            </a:pPr>
            <a:r>
              <a:rPr lang="en-GB" sz="2800" dirty="0"/>
              <a:t>Short term memory limit 7  ± 2</a:t>
            </a:r>
          </a:p>
          <a:p>
            <a:endParaRPr lang="en-US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7187885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61AB17-E9FD-E205-4912-62E7015192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23CE18F-2D84-46C7-86CD-B8CAF321EC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Navigation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923D035-A40B-F892-B2BD-B80E72EBF7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9882" y="1556084"/>
            <a:ext cx="11962118" cy="4299284"/>
          </a:xfrm>
        </p:spPr>
        <p:txBody>
          <a:bodyPr>
            <a:noAutofit/>
          </a:bodyPr>
          <a:lstStyle/>
          <a:p>
            <a:r>
              <a:rPr lang="en-US" sz="3600" dirty="0"/>
              <a:t>The form of the external data influences the interpretation of the model.</a:t>
            </a:r>
          </a:p>
          <a:p>
            <a:r>
              <a:rPr lang="en-US" dirty="0"/>
              <a:t>Does it come from a trusted</a:t>
            </a:r>
          </a:p>
          <a:p>
            <a:pPr marL="0" indent="0">
              <a:buNone/>
            </a:pPr>
            <a:r>
              <a:rPr lang="en-US" dirty="0"/>
              <a:t>   source?</a:t>
            </a:r>
          </a:p>
          <a:p>
            <a:pPr marL="0" indent="0">
              <a:buNone/>
            </a:pPr>
            <a:r>
              <a:rPr lang="en-US" dirty="0"/>
              <a:t>.</a:t>
            </a:r>
          </a:p>
          <a:p>
            <a:endParaRPr lang="en-US" sz="24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ADB83D9-A269-6850-6065-44111F36382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5008999" y="2124607"/>
            <a:ext cx="7066410" cy="3730761"/>
          </a:xfrm>
          <a:prstGeom prst="rect">
            <a:avLst/>
          </a:prstGeom>
          <a:solidFill>
            <a:srgbClr val="002060"/>
          </a:solidFill>
        </p:spPr>
      </p:pic>
    </p:spTree>
    <p:extLst>
      <p:ext uri="{BB962C8B-B14F-4D97-AF65-F5344CB8AC3E}">
        <p14:creationId xmlns:p14="http://schemas.microsoft.com/office/powerpoint/2010/main" val="154169377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30CD81-9B83-CC7D-9FB1-585E2D0026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F46D256-126E-F312-C81F-1D901E6908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Model Adequacy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3473D1A-51C9-12D1-E8E1-C74D66CBB4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95663"/>
            <a:ext cx="11475562" cy="4280742"/>
          </a:xfrm>
        </p:spPr>
        <p:txBody>
          <a:bodyPr>
            <a:noAutofit/>
          </a:bodyPr>
          <a:lstStyle/>
          <a:p>
            <a:r>
              <a:rPr lang="en-GB" dirty="0"/>
              <a:t>When we interpret a model we have to consider whether it is adequate.</a:t>
            </a:r>
          </a:p>
          <a:p>
            <a:pPr lvl="1"/>
            <a:r>
              <a:rPr lang="en-GB" dirty="0"/>
              <a:t>Does it represent the world as it actually is?</a:t>
            </a:r>
          </a:p>
          <a:p>
            <a:pPr lvl="1"/>
            <a:r>
              <a:rPr lang="en-GB" dirty="0"/>
              <a:t>Are there things that you haven’t looked at yet?</a:t>
            </a:r>
          </a:p>
          <a:p>
            <a:pPr lvl="1"/>
            <a:r>
              <a:rPr lang="en-GB" dirty="0"/>
              <a:t>Does the model make logical sense?</a:t>
            </a:r>
          </a:p>
          <a:p>
            <a:r>
              <a:rPr lang="en-GB" dirty="0"/>
              <a:t>These questions help us to decide what to look at next; they are used to formulate a new browsing strategy.</a:t>
            </a:r>
          </a:p>
          <a:p>
            <a:pPr lvl="1"/>
            <a:r>
              <a:rPr lang="en-GB" dirty="0"/>
              <a:t>Planned browsing – you know what you want to look at next, e.g. in a menu or a newspaper.</a:t>
            </a:r>
          </a:p>
          <a:p>
            <a:pPr lvl="1"/>
            <a:r>
              <a:rPr lang="en-GB" dirty="0"/>
              <a:t>Bias browsing – looking at information to back up a hypothesis, not to test it.</a:t>
            </a:r>
          </a:p>
          <a:p>
            <a:pPr lvl="1"/>
            <a:r>
              <a:rPr lang="en-GB" dirty="0"/>
              <a:t>Opportunistic browsing – moving to another area of the display to see what’s there, thus adding to your cognitive collage.</a:t>
            </a:r>
          </a:p>
          <a:p>
            <a:endParaRPr lang="en-US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12626450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EED342-1D2F-2882-74D4-FFD9C1F65B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2E7A4AE-ED6C-794A-6C14-6AE0314194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Navigation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ED0AADB-F792-7F40-BDEE-C3E5D62DB6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9882" y="1556084"/>
            <a:ext cx="11962118" cy="4299284"/>
          </a:xfrm>
        </p:spPr>
        <p:txBody>
          <a:bodyPr>
            <a:noAutofit/>
          </a:bodyPr>
          <a:lstStyle/>
          <a:p>
            <a:r>
              <a:rPr lang="en-US" sz="3600" dirty="0"/>
              <a:t>The form of the external data influences the interpretation of the model.</a:t>
            </a:r>
          </a:p>
          <a:p>
            <a:r>
              <a:rPr lang="en-US" dirty="0"/>
              <a:t>Does it come from a trusted</a:t>
            </a:r>
          </a:p>
          <a:p>
            <a:pPr marL="0" indent="0">
              <a:buNone/>
            </a:pPr>
            <a:r>
              <a:rPr lang="en-US" dirty="0"/>
              <a:t>   source?</a:t>
            </a:r>
          </a:p>
          <a:p>
            <a:pPr marL="0" indent="0">
              <a:buNone/>
            </a:pPr>
            <a:r>
              <a:rPr lang="en-US" dirty="0"/>
              <a:t>.</a:t>
            </a:r>
          </a:p>
          <a:p>
            <a:endParaRPr lang="en-US" sz="24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3FE2596-D0BC-2736-3932-E9693050734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4622593" y="2085474"/>
            <a:ext cx="7452816" cy="3621274"/>
          </a:xfrm>
          <a:prstGeom prst="rect">
            <a:avLst/>
          </a:prstGeom>
          <a:solidFill>
            <a:srgbClr val="002060"/>
          </a:solidFill>
        </p:spPr>
      </p:pic>
    </p:spTree>
    <p:extLst>
      <p:ext uri="{BB962C8B-B14F-4D97-AF65-F5344CB8AC3E}">
        <p14:creationId xmlns:p14="http://schemas.microsoft.com/office/powerpoint/2010/main" val="170560646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9C13E2-DDED-4300-68CE-AC5D75C324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57978D6-7932-781E-D0AB-60ED0A5398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Navigation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C76EFD8-66B8-B77A-885F-BFD5696CDC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9882" y="1556084"/>
            <a:ext cx="11962118" cy="4299284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US" dirty="0"/>
          </a:p>
          <a:p>
            <a:endParaRPr lang="en-US" sz="24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DD12959-A418-A681-3336-18C12D145D0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1689215" y="1461215"/>
            <a:ext cx="9043451" cy="4394153"/>
          </a:xfrm>
          <a:prstGeom prst="rect">
            <a:avLst/>
          </a:prstGeom>
          <a:solidFill>
            <a:srgbClr val="002060"/>
          </a:solidFill>
        </p:spPr>
      </p:pic>
    </p:spTree>
    <p:extLst>
      <p:ext uri="{BB962C8B-B14F-4D97-AF65-F5344CB8AC3E}">
        <p14:creationId xmlns:p14="http://schemas.microsoft.com/office/powerpoint/2010/main" val="244557274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7232B1-ABB8-9B65-5399-C92E6772B1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CBDC877-F602-2EB5-8F3C-4F37020F5D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Summary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B673C3B-4527-ECA2-9DA9-5913EEEBDC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75562" cy="4144488"/>
          </a:xfrm>
        </p:spPr>
        <p:txBody>
          <a:bodyPr>
            <a:noAutofit/>
          </a:bodyPr>
          <a:lstStyle/>
          <a:p>
            <a:r>
              <a:rPr lang="en-US" sz="3200" dirty="0"/>
              <a:t>Internal models are how we store information, based on everything we have experienced in the past.</a:t>
            </a:r>
          </a:p>
          <a:p>
            <a:endParaRPr lang="en-US" sz="3200" dirty="0"/>
          </a:p>
          <a:p>
            <a:r>
              <a:rPr lang="en-US" sz="3200" dirty="0"/>
              <a:t>We have a collection of internal models and these may influence our new model formation.</a:t>
            </a:r>
          </a:p>
        </p:txBody>
      </p:sp>
    </p:spTree>
    <p:extLst>
      <p:ext uri="{BB962C8B-B14F-4D97-AF65-F5344CB8AC3E}">
        <p14:creationId xmlns:p14="http://schemas.microsoft.com/office/powerpoint/2010/main" val="178873879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3B6CCF-9003-DE61-5E75-F1AD9E98C6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39CF99E-4A94-6BC9-698F-8466FDA4D4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Summary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D394594-54C4-E786-B5A2-3CD68DFD85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75562" cy="4144488"/>
          </a:xfrm>
        </p:spPr>
        <p:txBody>
          <a:bodyPr>
            <a:noAutofit/>
          </a:bodyPr>
          <a:lstStyle/>
          <a:p>
            <a:r>
              <a:rPr lang="en-US" sz="3200" dirty="0"/>
              <a:t>Building a mental model is part of a cyclical process.</a:t>
            </a:r>
          </a:p>
          <a:p>
            <a:pPr lvl="1"/>
            <a:r>
              <a:rPr lang="en-US" sz="2800" dirty="0"/>
              <a:t>Look at something</a:t>
            </a:r>
          </a:p>
          <a:p>
            <a:pPr lvl="1"/>
            <a:r>
              <a:rPr lang="en-US" sz="2800" dirty="0"/>
              <a:t>Build a mental model of it</a:t>
            </a:r>
          </a:p>
          <a:p>
            <a:pPr lvl="1"/>
            <a:r>
              <a:rPr lang="en-US" sz="2800" dirty="0"/>
              <a:t>Interpret that model</a:t>
            </a:r>
          </a:p>
          <a:p>
            <a:pPr lvl="1"/>
            <a:r>
              <a:rPr lang="en-US" sz="2800" dirty="0"/>
              <a:t>Decide if that model is adequate</a:t>
            </a:r>
          </a:p>
          <a:p>
            <a:pPr lvl="1"/>
            <a:r>
              <a:rPr lang="en-US" sz="2800" dirty="0"/>
              <a:t>Work out what to look at next</a:t>
            </a:r>
          </a:p>
          <a:p>
            <a:pPr lvl="1"/>
            <a:r>
              <a:rPr lang="en-US" sz="2800" dirty="0"/>
              <a:t>Look at that thing</a:t>
            </a:r>
          </a:p>
          <a:p>
            <a:pPr lvl="1"/>
            <a:r>
              <a:rPr lang="en-US" sz="2800" dirty="0"/>
              <a:t>…</a:t>
            </a:r>
          </a:p>
          <a:p>
            <a:r>
              <a:rPr lang="en-US" sz="3200" dirty="0" err="1"/>
              <a:t>Visualisations</a:t>
            </a:r>
            <a:r>
              <a:rPr lang="en-US" sz="3200" dirty="0"/>
              <a:t> should be built to support this process.</a:t>
            </a:r>
          </a:p>
        </p:txBody>
      </p:sp>
    </p:spTree>
    <p:extLst>
      <p:ext uri="{BB962C8B-B14F-4D97-AF65-F5344CB8AC3E}">
        <p14:creationId xmlns:p14="http://schemas.microsoft.com/office/powerpoint/2010/main" val="295148835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49642"/>
            <a:ext cx="5755922" cy="3185927"/>
          </a:xfrm>
        </p:spPr>
        <p:txBody>
          <a:bodyPr/>
          <a:lstStyle/>
          <a:p>
            <a:r>
              <a:rPr lang="en-US" sz="7200" b="1" dirty="0">
                <a:solidFill>
                  <a:schemeClr val="bg1"/>
                </a:solidFill>
              </a:rPr>
              <a:t>Any Questions</a:t>
            </a:r>
            <a:endParaRPr lang="en-GB" sz="60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3564115429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1667</Words>
  <Application>Microsoft Office PowerPoint</Application>
  <PresentationFormat>Widescreen</PresentationFormat>
  <Paragraphs>245</Paragraphs>
  <Slides>38</Slides>
  <Notes>36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21</vt:i4>
      </vt:variant>
      <vt:variant>
        <vt:lpstr>Slide Titles</vt:lpstr>
      </vt:variant>
      <vt:variant>
        <vt:i4>38</vt:i4>
      </vt:variant>
    </vt:vector>
  </HeadingPairs>
  <TitlesOfParts>
    <vt:vector size="63" baseType="lpstr">
      <vt:lpstr>Arial</vt:lpstr>
      <vt:lpstr>Calibri</vt:lpstr>
      <vt:lpstr>Calibri Light</vt:lpstr>
      <vt:lpstr>Wingdings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Title Slide 1</vt:lpstr>
      <vt:lpstr>PowerPoint Presentation</vt:lpstr>
      <vt:lpstr>Mental Models</vt:lpstr>
      <vt:lpstr>Mental Models</vt:lpstr>
      <vt:lpstr>Interpretation of Models</vt:lpstr>
      <vt:lpstr>Interpretation Examples</vt:lpstr>
      <vt:lpstr>Cognitive Maps</vt:lpstr>
      <vt:lpstr>Cognitive Collages</vt:lpstr>
      <vt:lpstr>Cognitive Collages</vt:lpstr>
      <vt:lpstr>Incomplete Models</vt:lpstr>
      <vt:lpstr>Incomplete Models</vt:lpstr>
      <vt:lpstr>Incomplete Models</vt:lpstr>
      <vt:lpstr>Incomplete Models</vt:lpstr>
      <vt:lpstr>Incomplete Models</vt:lpstr>
      <vt:lpstr>Incomplete Models</vt:lpstr>
      <vt:lpstr>Incomplete Models</vt:lpstr>
      <vt:lpstr>Incomplete Models</vt:lpstr>
      <vt:lpstr>Incomplete Models</vt:lpstr>
      <vt:lpstr>Changing Models</vt:lpstr>
      <vt:lpstr>Changing Models</vt:lpstr>
      <vt:lpstr>Navigation</vt:lpstr>
      <vt:lpstr>Browsing</vt:lpstr>
      <vt:lpstr>Navigation</vt:lpstr>
      <vt:lpstr>Navigation</vt:lpstr>
      <vt:lpstr>Navigation</vt:lpstr>
      <vt:lpstr>Navigation</vt:lpstr>
      <vt:lpstr>Try this….</vt:lpstr>
      <vt:lpstr>Navigation</vt:lpstr>
      <vt:lpstr>Try this….</vt:lpstr>
      <vt:lpstr>Navigation</vt:lpstr>
      <vt:lpstr>Try this….</vt:lpstr>
      <vt:lpstr>Navigation</vt:lpstr>
      <vt:lpstr>Navigation</vt:lpstr>
      <vt:lpstr>Model Adequacy</vt:lpstr>
      <vt:lpstr>Navigation</vt:lpstr>
      <vt:lpstr>Navigation</vt:lpstr>
      <vt:lpstr>Summary</vt:lpstr>
      <vt:lpstr>Summary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155</cp:revision>
  <dcterms:created xsi:type="dcterms:W3CDTF">2021-03-09T15:35:42Z</dcterms:created>
  <dcterms:modified xsi:type="dcterms:W3CDTF">2024-11-12T10:29:50Z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