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2"/>
    <p:sldId id="268" r:id="rId3"/>
    <p:sldId id="258" r:id="rId4"/>
    <p:sldId id="259" r:id="rId5"/>
    <p:sldId id="260" r:id="rId6"/>
    <p:sldId id="261" r:id="rId7"/>
    <p:sldId id="263" r:id="rId8"/>
    <p:sldId id="264" r:id="rId9"/>
    <p:sldId id="267"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FADDD1-732D-4E7B-BE49-B1ED6B33EE5E}" v="2" dt="2024-07-09T19:29:32.1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1" autoAdjust="0"/>
    <p:restoredTop sz="94660"/>
  </p:normalViewPr>
  <p:slideViewPr>
    <p:cSldViewPr snapToGrid="0">
      <p:cViewPr varScale="1">
        <p:scale>
          <a:sx n="82" d="100"/>
          <a:sy n="82" d="100"/>
        </p:scale>
        <p:origin x="629"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7/10/2024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7/10/2024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7/10/2024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7/10/2024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7/10/2024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7/10/2024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7/10/2024</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7/10/2024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7/10/2024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nmc.org.uk/globalassets/sitedocuments/standards/2024/standards-of-proficiency-for-midwives.pdf" TargetMode="External"/><Relationship Id="rId2" Type="http://schemas.openxmlformats.org/officeDocument/2006/relationships/hyperlink" Target="https://www.gov.uk/government/publications/screening-tests-for-you-and-your-baby(Accessed:%2007" TargetMode="External"/><Relationship Id="rId1" Type="http://schemas.openxmlformats.org/officeDocument/2006/relationships/slideLayout" Target="../slideLayouts/slideLayout2.xml"/><Relationship Id="rId6" Type="http://schemas.openxmlformats.org/officeDocument/2006/relationships/hyperlink" Target="https://www.studysmarter.co.uk/explanations/nursing/midwifery/community-midwifery/(Accessed" TargetMode="External"/><Relationship Id="rId5" Type="http://schemas.openxmlformats.org/officeDocument/2006/relationships/hyperlink" Target="https://www.rcm.org.uk/news-views/rcm-opinion/2022/120-years-of-the-midwives-act-in-england-and-wales/(Accessed" TargetMode="External"/><Relationship Id="rId4" Type="http://schemas.openxmlformats.org/officeDocument/2006/relationships/hyperlink" Target="https://memoriesofnursing.uk/articles/midwifery-in-britain-in-the-twentieth-century%20(Accessed:%200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2" name="Group 6">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 name="Straight Connector 7">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11">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4" name="Rectangle 18">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Rectangle 1">
            <a:extLst>
              <a:ext uri="{FF2B5EF4-FFF2-40B4-BE49-F238E27FC236}">
                <a16:creationId xmlns:a16="http://schemas.microsoft.com/office/drawing/2014/main" id="{DDADCBDE-DE5B-4920-B5F6-CAEAA273217D}"/>
              </a:ext>
            </a:extLst>
          </p:cNvPr>
          <p:cNvSpPr/>
          <p:nvPr/>
        </p:nvSpPr>
        <p:spPr>
          <a:xfrm>
            <a:off x="995621" y="1128157"/>
            <a:ext cx="9594591" cy="4913206"/>
          </a:xfrm>
          <a:prstGeom prst="rect">
            <a:avLst/>
          </a:prstGeom>
        </p:spPr>
        <p:txBody>
          <a:bodyPr vert="horz" lIns="91440" tIns="45720" rIns="91440" bIns="45720" rtlCol="0">
            <a:normAutofit/>
          </a:bodyPr>
          <a:lstStyle/>
          <a:p>
            <a:pPr algn="ctr">
              <a:spcBef>
                <a:spcPts val="1000"/>
              </a:spcBef>
              <a:buClr>
                <a:schemeClr val="accent1"/>
              </a:buClr>
              <a:buSzPct val="80000"/>
              <a:buFont typeface="Wingdings 3" charset="2"/>
              <a:buChar char=""/>
            </a:pPr>
            <a:r>
              <a:rPr lang="en-US" sz="2400" b="1" dirty="0">
                <a:solidFill>
                  <a:srgbClr val="0070C0"/>
                </a:solidFill>
                <a:latin typeface="Arial" panose="020B0604020202020204" pitchFamily="34" charset="0"/>
                <a:cs typeface="Arial" panose="020B0604020202020204" pitchFamily="34" charset="0"/>
              </a:rPr>
              <a:t>COMMUNITY MIDWIFERY SERVICES</a:t>
            </a:r>
          </a:p>
          <a:p>
            <a:pPr algn="ctr">
              <a:spcBef>
                <a:spcPts val="1000"/>
              </a:spcBef>
              <a:buClr>
                <a:schemeClr val="accent1"/>
              </a:buClr>
              <a:buSzPct val="80000"/>
              <a:buFont typeface="Wingdings 3" charset="2"/>
              <a:buChar char=""/>
            </a:pPr>
            <a:endParaRPr lang="en-US" sz="2400" b="1" dirty="0">
              <a:solidFill>
                <a:schemeClr val="tx1">
                  <a:lumMod val="75000"/>
                  <a:lumOff val="25000"/>
                </a:schemeClr>
              </a:solidFill>
              <a:latin typeface="Arial" panose="020B0604020202020204" pitchFamily="34" charset="0"/>
              <a:cs typeface="Arial" panose="020B0604020202020204" pitchFamily="34" charset="0"/>
            </a:endParaRPr>
          </a:p>
          <a:p>
            <a:pPr algn="ctr">
              <a:spcBef>
                <a:spcPts val="1000"/>
              </a:spcBef>
              <a:buClr>
                <a:schemeClr val="accent1"/>
              </a:buClr>
              <a:buSzPct val="80000"/>
              <a:buFont typeface="Wingdings 3" charset="2"/>
              <a:buChar char=""/>
            </a:pPr>
            <a:endParaRPr lang="en-US" sz="2400" b="1" dirty="0">
              <a:solidFill>
                <a:schemeClr val="tx1">
                  <a:lumMod val="75000"/>
                  <a:lumOff val="25000"/>
                </a:schemeClr>
              </a:solidFill>
              <a:latin typeface="Arial" panose="020B0604020202020204" pitchFamily="34" charset="0"/>
              <a:cs typeface="Arial" panose="020B0604020202020204" pitchFamily="34" charset="0"/>
            </a:endParaRPr>
          </a:p>
          <a:p>
            <a:pPr>
              <a:spcBef>
                <a:spcPts val="1000"/>
              </a:spcBef>
              <a:buClr>
                <a:schemeClr val="accent1"/>
              </a:buClr>
              <a:buSzPct val="80000"/>
              <a:buFont typeface="Wingdings 3" charset="2"/>
              <a:buChar char=""/>
            </a:pPr>
            <a:r>
              <a:rPr lang="en-US" sz="2400" b="1" dirty="0">
                <a:solidFill>
                  <a:schemeClr val="tx1">
                    <a:lumMod val="75000"/>
                    <a:lumOff val="25000"/>
                  </a:schemeClr>
                </a:solidFill>
                <a:latin typeface="Arial" panose="020B0604020202020204" pitchFamily="34" charset="0"/>
                <a:cs typeface="Arial" panose="020B0604020202020204" pitchFamily="34" charset="0"/>
              </a:rPr>
              <a:t>Student name:	Vannia Celia Delfino</a:t>
            </a:r>
          </a:p>
          <a:p>
            <a:pPr>
              <a:spcBef>
                <a:spcPts val="1000"/>
              </a:spcBef>
              <a:buClr>
                <a:schemeClr val="accent1"/>
              </a:buClr>
              <a:buSzPct val="80000"/>
              <a:buFont typeface="Wingdings 3" charset="2"/>
              <a:buChar char=""/>
            </a:pPr>
            <a:r>
              <a:rPr lang="en-US" sz="2400" b="1" dirty="0">
                <a:solidFill>
                  <a:schemeClr val="tx1">
                    <a:lumMod val="75000"/>
                    <a:lumOff val="25000"/>
                  </a:schemeClr>
                </a:solidFill>
                <a:latin typeface="Arial" panose="020B0604020202020204" pitchFamily="34" charset="0"/>
                <a:cs typeface="Arial" panose="020B0604020202020204" pitchFamily="34" charset="0"/>
              </a:rPr>
              <a:t>Student ID: 		2322920</a:t>
            </a:r>
          </a:p>
          <a:p>
            <a:pPr>
              <a:spcBef>
                <a:spcPts val="1000"/>
              </a:spcBef>
              <a:buClr>
                <a:schemeClr val="accent1"/>
              </a:buClr>
              <a:buSzPct val="80000"/>
              <a:buFont typeface="Wingdings 3" charset="2"/>
              <a:buChar char=""/>
            </a:pPr>
            <a:r>
              <a:rPr lang="en-US" sz="2400" b="1" dirty="0">
                <a:solidFill>
                  <a:schemeClr val="tx1">
                    <a:lumMod val="75000"/>
                    <a:lumOff val="25000"/>
                  </a:schemeClr>
                </a:solidFill>
                <a:latin typeface="Arial" panose="020B0604020202020204" pitchFamily="34" charset="0"/>
                <a:cs typeface="Arial" panose="020B0604020202020204" pitchFamily="34" charset="0"/>
              </a:rPr>
              <a:t>Modulo name:		</a:t>
            </a:r>
            <a:r>
              <a:rPr lang="en-US" sz="2400" b="1" dirty="0">
                <a:latin typeface="Arial" panose="020B0604020202020204" pitchFamily="34" charset="0"/>
                <a:cs typeface="Arial" panose="020B0604020202020204" pitchFamily="34" charset="0"/>
              </a:rPr>
              <a:t>Introduction to Health and Social Care</a:t>
            </a:r>
          </a:p>
          <a:p>
            <a:pPr>
              <a:spcBef>
                <a:spcPts val="1000"/>
              </a:spcBef>
              <a:buClr>
                <a:schemeClr val="accent1"/>
              </a:buClr>
              <a:buSzPct val="80000"/>
              <a:buFont typeface="Wingdings 3" charset="2"/>
              <a:buChar char=""/>
            </a:pPr>
            <a:r>
              <a:rPr lang="en-US" sz="2400" b="1" dirty="0">
                <a:solidFill>
                  <a:schemeClr val="tx1">
                    <a:lumMod val="75000"/>
                    <a:lumOff val="25000"/>
                  </a:schemeClr>
                </a:solidFill>
                <a:latin typeface="Arial" panose="020B0604020202020204" pitchFamily="34" charset="0"/>
                <a:cs typeface="Arial" panose="020B0604020202020204" pitchFamily="34" charset="0"/>
              </a:rPr>
              <a:t>Modulo	code:		LCHS4003</a:t>
            </a:r>
          </a:p>
          <a:p>
            <a:pPr>
              <a:spcBef>
                <a:spcPts val="1000"/>
              </a:spcBef>
              <a:buClr>
                <a:schemeClr val="accent1"/>
              </a:buClr>
              <a:buSzPct val="80000"/>
              <a:buFont typeface="Wingdings 3" charset="2"/>
              <a:buChar char=""/>
            </a:pPr>
            <a:r>
              <a:rPr lang="en-US" sz="2400" b="1" dirty="0">
                <a:solidFill>
                  <a:schemeClr val="tx1">
                    <a:lumMod val="75000"/>
                    <a:lumOff val="25000"/>
                  </a:schemeClr>
                </a:solidFill>
                <a:latin typeface="Arial" panose="020B0604020202020204" pitchFamily="34" charset="0"/>
                <a:cs typeface="Arial" panose="020B0604020202020204" pitchFamily="34" charset="0"/>
              </a:rPr>
              <a:t>Lecture:			Rachel Cohen</a:t>
            </a:r>
          </a:p>
        </p:txBody>
      </p:sp>
      <p:sp>
        <p:nvSpPr>
          <p:cNvPr id="23" name="Isosceles Triangle 22">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11367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20B7745-D957-AB0A-0C0D-CBBEB79194AE}"/>
              </a:ext>
            </a:extLst>
          </p:cNvPr>
          <p:cNvSpPr/>
          <p:nvPr/>
        </p:nvSpPr>
        <p:spPr>
          <a:xfrm>
            <a:off x="1333502" y="1128157"/>
            <a:ext cx="8596668" cy="4913206"/>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sz="2400" b="1" u="sng" dirty="0">
                <a:solidFill>
                  <a:schemeClr val="tx1">
                    <a:lumMod val="75000"/>
                    <a:lumOff val="25000"/>
                  </a:schemeClr>
                </a:solidFill>
                <a:latin typeface="Arial" panose="020B0604020202020204" pitchFamily="34" charset="0"/>
                <a:cs typeface="Arial" panose="020B0604020202020204" pitchFamily="34" charset="0"/>
              </a:rPr>
              <a:t>Origins of the community midwifery services </a:t>
            </a:r>
            <a:endParaRPr lang="en-US" sz="2400" b="1" dirty="0">
              <a:solidFill>
                <a:schemeClr val="tx1">
                  <a:lumMod val="75000"/>
                  <a:lumOff val="25000"/>
                </a:schemeClr>
              </a:solidFill>
              <a:latin typeface="Arial" panose="020B0604020202020204" pitchFamily="34" charset="0"/>
              <a:cs typeface="Arial" panose="020B0604020202020204" pitchFamily="34" charset="0"/>
            </a:endParaRPr>
          </a:p>
          <a:p>
            <a:pPr>
              <a:spcBef>
                <a:spcPts val="1000"/>
              </a:spcBef>
              <a:buClr>
                <a:schemeClr val="accent1"/>
              </a:buClr>
              <a:buSzPct val="80000"/>
              <a:buFont typeface="Wingdings 3" charset="2"/>
              <a:buChar char=""/>
            </a:pPr>
            <a:endParaRPr lang="en-US" dirty="0">
              <a:solidFill>
                <a:schemeClr val="tx1">
                  <a:lumMod val="75000"/>
                  <a:lumOff val="25000"/>
                </a:schemeClr>
              </a:solidFill>
              <a:latin typeface="Arial" panose="020B0604020202020204" pitchFamily="34" charset="0"/>
              <a:cs typeface="Arial" panose="020B0604020202020204" pitchFamily="34" charset="0"/>
            </a:endParaRPr>
          </a:p>
          <a:p>
            <a:pPr>
              <a:spcBef>
                <a:spcPts val="1000"/>
              </a:spcBef>
              <a:buClr>
                <a:schemeClr val="accent1"/>
              </a:buClr>
              <a:buSzPct val="80000"/>
              <a:buFont typeface="Wingdings 3" charset="2"/>
              <a:buChar char=""/>
            </a:pPr>
            <a:r>
              <a:rPr lang="en-US" dirty="0">
                <a:solidFill>
                  <a:schemeClr val="tx1">
                    <a:lumMod val="75000"/>
                    <a:lumOff val="25000"/>
                  </a:schemeClr>
                </a:solidFill>
                <a:latin typeface="Arial" panose="020B0604020202020204" pitchFamily="34" charset="0"/>
                <a:cs typeface="Arial" panose="020B0604020202020204" pitchFamily="34" charset="0"/>
              </a:rPr>
              <a:t>Midwifery became  recognized  by the first Midwifery Act in 1902 created by the CMB (central midwives board)</a:t>
            </a:r>
          </a:p>
          <a:p>
            <a:pPr>
              <a:spcBef>
                <a:spcPts val="1000"/>
              </a:spcBef>
              <a:buClr>
                <a:schemeClr val="accent1"/>
              </a:buClr>
              <a:buSzPct val="80000"/>
              <a:buFont typeface="Wingdings 3" charset="2"/>
              <a:buChar char=""/>
            </a:pPr>
            <a:endParaRPr lang="en-US" dirty="0">
              <a:solidFill>
                <a:schemeClr val="tx1">
                  <a:lumMod val="75000"/>
                  <a:lumOff val="25000"/>
                </a:schemeClr>
              </a:solidFill>
              <a:latin typeface="Arial" panose="020B0604020202020204" pitchFamily="34" charset="0"/>
              <a:cs typeface="Arial" panose="020B0604020202020204" pitchFamily="34" charset="0"/>
            </a:endParaRPr>
          </a:p>
          <a:p>
            <a:pPr>
              <a:spcBef>
                <a:spcPts val="1000"/>
              </a:spcBef>
              <a:buClr>
                <a:schemeClr val="accent1"/>
              </a:buClr>
              <a:buSzPct val="80000"/>
              <a:buFont typeface="Wingdings 3" charset="2"/>
              <a:buChar char=""/>
            </a:pPr>
            <a:r>
              <a:rPr lang="en-US" dirty="0">
                <a:solidFill>
                  <a:schemeClr val="tx1">
                    <a:lumMod val="75000"/>
                    <a:lumOff val="25000"/>
                  </a:schemeClr>
                </a:solidFill>
                <a:latin typeface="Arial" panose="020B0604020202020204" pitchFamily="34" charset="0"/>
                <a:cs typeface="Arial" panose="020B0604020202020204" pitchFamily="34" charset="0"/>
              </a:rPr>
              <a:t>Untrained midwives/nurses/previous delivered woman with experienced attended to deliveries in the </a:t>
            </a:r>
            <a:r>
              <a:rPr lang="en-US">
                <a:solidFill>
                  <a:schemeClr val="tx1">
                    <a:lumMod val="75000"/>
                    <a:lumOff val="25000"/>
                  </a:schemeClr>
                </a:solidFill>
                <a:latin typeface="Arial" panose="020B0604020202020204" pitchFamily="34" charset="0"/>
                <a:cs typeface="Arial" panose="020B0604020202020204" pitchFamily="34" charset="0"/>
              </a:rPr>
              <a:t>community.</a:t>
            </a:r>
          </a:p>
          <a:p>
            <a:pPr>
              <a:spcBef>
                <a:spcPts val="1000"/>
              </a:spcBef>
              <a:buClr>
                <a:schemeClr val="accent1"/>
              </a:buClr>
              <a:buSzPct val="80000"/>
            </a:pPr>
            <a:endParaRPr lang="en-US" dirty="0">
              <a:solidFill>
                <a:schemeClr val="tx1">
                  <a:lumMod val="75000"/>
                  <a:lumOff val="25000"/>
                </a:schemeClr>
              </a:solidFill>
              <a:latin typeface="Arial" panose="020B0604020202020204" pitchFamily="34" charset="0"/>
              <a:cs typeface="Arial" panose="020B0604020202020204" pitchFamily="34" charset="0"/>
            </a:endParaRPr>
          </a:p>
          <a:p>
            <a:pPr>
              <a:spcBef>
                <a:spcPts val="1000"/>
              </a:spcBef>
              <a:buClr>
                <a:schemeClr val="accent1"/>
              </a:buClr>
              <a:buSzPct val="80000"/>
              <a:buFont typeface="Wingdings 3" charset="2"/>
              <a:buChar char=""/>
            </a:pPr>
            <a:r>
              <a:rPr lang="en-US" dirty="0">
                <a:solidFill>
                  <a:schemeClr val="tx1">
                    <a:lumMod val="75000"/>
                    <a:lumOff val="25000"/>
                  </a:schemeClr>
                </a:solidFill>
                <a:latin typeface="Arial" panose="020B0604020202020204" pitchFamily="34" charset="0"/>
                <a:cs typeface="Arial" panose="020B0604020202020204" pitchFamily="34" charset="0"/>
              </a:rPr>
              <a:t>CMB  recognized  training and registration of midwives</a:t>
            </a:r>
            <a:r>
              <a:rPr lang="en-US" dirty="0">
                <a:solidFill>
                  <a:schemeClr val="tx1">
                    <a:lumMod val="75000"/>
                    <a:lumOff val="25000"/>
                  </a:schemeClr>
                </a:solidFill>
              </a:rPr>
              <a:t>.</a:t>
            </a:r>
          </a:p>
        </p:txBody>
      </p:sp>
    </p:spTree>
    <p:extLst>
      <p:ext uri="{BB962C8B-B14F-4D97-AF65-F5344CB8AC3E}">
        <p14:creationId xmlns:p14="http://schemas.microsoft.com/office/powerpoint/2010/main" val="4016051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 name="Straight Connector 7">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11">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9" name="Rectangle 18">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5" name="Straight Connector 24">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Rectangle 1">
            <a:extLst>
              <a:ext uri="{FF2B5EF4-FFF2-40B4-BE49-F238E27FC236}">
                <a16:creationId xmlns:a16="http://schemas.microsoft.com/office/drawing/2014/main" id="{149F43A9-C69B-41C3-B860-B66D4983AD1F}"/>
              </a:ext>
            </a:extLst>
          </p:cNvPr>
          <p:cNvSpPr/>
          <p:nvPr/>
        </p:nvSpPr>
        <p:spPr>
          <a:xfrm>
            <a:off x="1333502" y="439387"/>
            <a:ext cx="8470898" cy="5150463"/>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r>
              <a:rPr lang="en-US" sz="2400" dirty="0">
                <a:solidFill>
                  <a:schemeClr val="tx1">
                    <a:lumMod val="75000"/>
                    <a:lumOff val="25000"/>
                  </a:schemeClr>
                </a:solidFill>
                <a:latin typeface="Arial" panose="020B0604020202020204" pitchFamily="34" charset="0"/>
                <a:cs typeface="Arial" panose="020B0604020202020204" pitchFamily="34" charset="0"/>
              </a:rPr>
              <a:t>Over the years,</a:t>
            </a:r>
          </a:p>
          <a:p>
            <a:pPr>
              <a:lnSpc>
                <a:spcPct val="90000"/>
              </a:lnSpc>
              <a:spcBef>
                <a:spcPts val="1000"/>
              </a:spcBef>
              <a:buClr>
                <a:schemeClr val="accent1"/>
              </a:buClr>
              <a:buSzPct val="80000"/>
              <a:buFont typeface="Wingdings 3" charset="2"/>
              <a:buChar char=""/>
            </a:pPr>
            <a:r>
              <a:rPr lang="en-US" sz="2400" dirty="0">
                <a:solidFill>
                  <a:schemeClr val="tx1">
                    <a:lumMod val="75000"/>
                    <a:lumOff val="25000"/>
                  </a:schemeClr>
                </a:solidFill>
                <a:latin typeface="Arial" panose="020B0604020202020204" pitchFamily="34" charset="0"/>
                <a:cs typeface="Arial" panose="020B0604020202020204" pitchFamily="34" charset="0"/>
              </a:rPr>
              <a:t>NHS act 1946 provided access for all women to doctors and midwives – mostly midwives were left to attend deliveries without having met the woman through pregnancy thus continuity of care suffered.</a:t>
            </a:r>
          </a:p>
          <a:p>
            <a:pPr>
              <a:lnSpc>
                <a:spcPct val="90000"/>
              </a:lnSpc>
              <a:spcBef>
                <a:spcPts val="1000"/>
              </a:spcBef>
              <a:buClr>
                <a:schemeClr val="accent1"/>
              </a:buClr>
              <a:buSzPct val="80000"/>
              <a:buFont typeface="Wingdings 3" charset="2"/>
              <a:buChar char=""/>
            </a:pPr>
            <a:r>
              <a:rPr lang="en-US" sz="2400" dirty="0">
                <a:solidFill>
                  <a:schemeClr val="tx1">
                    <a:lumMod val="75000"/>
                    <a:lumOff val="25000"/>
                  </a:schemeClr>
                </a:solidFill>
                <a:latin typeface="Arial" panose="020B0604020202020204" pitchFamily="34" charset="0"/>
                <a:cs typeface="Arial" panose="020B0604020202020204" pitchFamily="34" charset="0"/>
              </a:rPr>
              <a:t>The Nurses, Midwives and Health Visitors Act 1979 ending the CMB (Central midwives board) with transferring the control of midwifery from doctors to nurses</a:t>
            </a:r>
          </a:p>
          <a:p>
            <a:pPr>
              <a:lnSpc>
                <a:spcPct val="90000"/>
              </a:lnSpc>
              <a:spcBef>
                <a:spcPts val="1000"/>
              </a:spcBef>
              <a:buClr>
                <a:schemeClr val="accent1"/>
              </a:buClr>
              <a:buSzPct val="80000"/>
              <a:buFont typeface="Wingdings 3" charset="2"/>
              <a:buChar char=""/>
            </a:pPr>
            <a:r>
              <a:rPr lang="en-US" sz="2400" dirty="0">
                <a:solidFill>
                  <a:schemeClr val="tx1">
                    <a:lumMod val="75000"/>
                    <a:lumOff val="25000"/>
                  </a:schemeClr>
                </a:solidFill>
                <a:latin typeface="Arial" panose="020B0604020202020204" pitchFamily="34" charset="0"/>
                <a:cs typeface="Arial" panose="020B0604020202020204" pitchFamily="34" charset="0"/>
              </a:rPr>
              <a:t>In 1976 the care of the midwives was transferred into the supervision of the local health authority with the NHS reforms.</a:t>
            </a:r>
          </a:p>
        </p:txBody>
      </p:sp>
      <p:sp>
        <p:nvSpPr>
          <p:cNvPr id="29"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818239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B584C03-3122-4775-B7DD-16D983A27132}"/>
              </a:ext>
            </a:extLst>
          </p:cNvPr>
          <p:cNvSpPr/>
          <p:nvPr/>
        </p:nvSpPr>
        <p:spPr>
          <a:xfrm>
            <a:off x="1095375" y="1123950"/>
            <a:ext cx="8048625" cy="2214965"/>
          </a:xfrm>
          <a:prstGeom prst="rect">
            <a:avLst/>
          </a:prstGeom>
        </p:spPr>
        <p:txBody>
          <a:bodyPr wrap="square">
            <a:spAutoFit/>
          </a:bodyPr>
          <a:lstStyle/>
          <a:p>
            <a:pPr>
              <a:lnSpc>
                <a:spcPct val="90000"/>
              </a:lnSpc>
              <a:spcBef>
                <a:spcPts val="1000"/>
              </a:spcBef>
              <a:buClr>
                <a:schemeClr val="accent1"/>
              </a:buClr>
              <a:buSzPct val="80000"/>
              <a:buFont typeface="Wingdings 3" charset="2"/>
              <a:buChar char=""/>
            </a:pPr>
            <a:r>
              <a:rPr lang="en-US" sz="2400" dirty="0">
                <a:solidFill>
                  <a:schemeClr val="tx1">
                    <a:lumMod val="75000"/>
                    <a:lumOff val="25000"/>
                  </a:schemeClr>
                </a:solidFill>
                <a:latin typeface="Arial" panose="020B0604020202020204" pitchFamily="34" charset="0"/>
                <a:cs typeface="Arial" panose="020B0604020202020204" pitchFamily="34" charset="0"/>
              </a:rPr>
              <a:t>The midwives consequently came into a supervisory role eventually</a:t>
            </a:r>
          </a:p>
          <a:p>
            <a:pPr>
              <a:lnSpc>
                <a:spcPct val="90000"/>
              </a:lnSpc>
              <a:spcBef>
                <a:spcPts val="1000"/>
              </a:spcBef>
              <a:buClr>
                <a:schemeClr val="accent1"/>
              </a:buClr>
              <a:buSzPct val="80000"/>
              <a:buFont typeface="Wingdings 3" charset="2"/>
              <a:buChar char=""/>
            </a:pPr>
            <a:r>
              <a:rPr lang="en-US" sz="2400" dirty="0">
                <a:solidFill>
                  <a:schemeClr val="tx1">
                    <a:lumMod val="75000"/>
                    <a:lumOff val="25000"/>
                  </a:schemeClr>
                </a:solidFill>
                <a:latin typeface="Arial" panose="020B0604020202020204" pitchFamily="34" charset="0"/>
                <a:cs typeface="Arial" panose="020B0604020202020204" pitchFamily="34" charset="0"/>
              </a:rPr>
              <a:t>with the Changing Childbirth (DOH 1993) the midwives role were changed to be the best supporter for normal childbirth and also giving the women the choice and control of their childbirth experience</a:t>
            </a:r>
            <a:r>
              <a:rPr lang="en-US" sz="2400" dirty="0">
                <a:solidFill>
                  <a:schemeClr val="tx1">
                    <a:lumMod val="75000"/>
                    <a:lumOff val="25000"/>
                  </a:schemeClr>
                </a:solidFill>
              </a:rPr>
              <a:t>.</a:t>
            </a:r>
          </a:p>
        </p:txBody>
      </p:sp>
    </p:spTree>
    <p:extLst>
      <p:ext uri="{BB962C8B-B14F-4D97-AF65-F5344CB8AC3E}">
        <p14:creationId xmlns:p14="http://schemas.microsoft.com/office/powerpoint/2010/main" val="1933970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351E45A-A559-4897-91B3-FC6BDECB8E73}"/>
              </a:ext>
            </a:extLst>
          </p:cNvPr>
          <p:cNvSpPr/>
          <p:nvPr/>
        </p:nvSpPr>
        <p:spPr>
          <a:xfrm>
            <a:off x="1485900" y="1076325"/>
            <a:ext cx="7658100" cy="4651145"/>
          </a:xfrm>
          <a:prstGeom prst="rect">
            <a:avLst/>
          </a:prstGeom>
        </p:spPr>
        <p:txBody>
          <a:bodyPr wrap="square">
            <a:spAutoFit/>
          </a:bodyPr>
          <a:lstStyle/>
          <a:p>
            <a:pPr>
              <a:lnSpc>
                <a:spcPct val="115000"/>
              </a:lnSpc>
              <a:spcAft>
                <a:spcPts val="1000"/>
              </a:spcAft>
            </a:pPr>
            <a:r>
              <a:rPr lang="en-GB" sz="2800" dirty="0">
                <a:latin typeface="Calibri" panose="020F0502020204030204" pitchFamily="34" charset="0"/>
                <a:ea typeface="Calibri" panose="020F0502020204030204" pitchFamily="34" charset="0"/>
                <a:cs typeface="Times New Roman" panose="02020603050405020304" pitchFamily="18" charset="0"/>
              </a:rPr>
              <a:t>By mid-20</a:t>
            </a:r>
            <a:r>
              <a:rPr lang="en-GB" sz="2800" baseline="30000" dirty="0">
                <a:latin typeface="Calibri" panose="020F0502020204030204" pitchFamily="34" charset="0"/>
                <a:ea typeface="Calibri" panose="020F0502020204030204" pitchFamily="34" charset="0"/>
                <a:cs typeface="Times New Roman" panose="02020603050405020304" pitchFamily="18" charset="0"/>
              </a:rPr>
              <a:t>th</a:t>
            </a:r>
            <a:r>
              <a:rPr lang="en-GB" sz="2800" dirty="0">
                <a:latin typeface="Calibri" panose="020F0502020204030204" pitchFamily="34" charset="0"/>
                <a:ea typeface="Calibri" panose="020F0502020204030204" pitchFamily="34" charset="0"/>
                <a:cs typeface="Times New Roman" panose="02020603050405020304" pitchFamily="18" charset="0"/>
              </a:rPr>
              <a:t> century community midwifery services with home deliveries became less (2.4% in 2020) due to the significant advancement in modern medicine </a:t>
            </a:r>
            <a:r>
              <a:rPr lang="en-GB" sz="2800" dirty="0">
                <a:latin typeface="Arial" panose="020B0604020202020204" pitchFamily="34" charset="0"/>
                <a:ea typeface="Calibri" panose="020F0502020204030204" pitchFamily="34" charset="0"/>
                <a:cs typeface="Arial" panose="020B0604020202020204" pitchFamily="34" charset="0"/>
              </a:rPr>
              <a:t>like</a:t>
            </a:r>
            <a:r>
              <a:rPr lang="en-GB" sz="2800" dirty="0">
                <a:latin typeface="Calibri" panose="020F0502020204030204" pitchFamily="34" charset="0"/>
                <a:ea typeface="Calibri" panose="020F0502020204030204" pitchFamily="34" charset="0"/>
                <a:cs typeface="Times New Roman" panose="02020603050405020304" pitchFamily="18" charset="0"/>
              </a:rPr>
              <a:t> monitoring in labour and </a:t>
            </a:r>
            <a:r>
              <a:rPr lang="en-GB" sz="2800" dirty="0" err="1">
                <a:latin typeface="Calibri" panose="020F0502020204030204" pitchFamily="34" charset="0"/>
                <a:ea typeface="Calibri" panose="020F0502020204030204" pitchFamily="34" charset="0"/>
                <a:cs typeface="Times New Roman" panose="02020603050405020304" pitchFamily="18" charset="0"/>
              </a:rPr>
              <a:t>fetal</a:t>
            </a:r>
            <a:r>
              <a:rPr lang="en-GB" sz="2800" dirty="0">
                <a:latin typeface="Calibri" panose="020F0502020204030204" pitchFamily="34" charset="0"/>
                <a:ea typeface="Calibri" panose="020F0502020204030204" pitchFamily="34" charset="0"/>
                <a:cs typeface="Times New Roman" panose="02020603050405020304" pitchFamily="18" charset="0"/>
              </a:rPr>
              <a:t> monitoring.</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2800" dirty="0">
                <a:latin typeface="Calibri" panose="020F0502020204030204" pitchFamily="34" charset="0"/>
                <a:ea typeface="Calibri" panose="020F0502020204030204" pitchFamily="34" charset="0"/>
                <a:cs typeface="Times New Roman" panose="02020603050405020304" pitchFamily="18" charset="0"/>
              </a:rPr>
              <a:t>Community midwifery services provide for antenatal, delivery and postnatal care including parenting classes, clinical examination and screening.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77870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EF03BFD-995A-4224-A3D8-DC772AAA2FD6}"/>
              </a:ext>
            </a:extLst>
          </p:cNvPr>
          <p:cNvSpPr/>
          <p:nvPr/>
        </p:nvSpPr>
        <p:spPr>
          <a:xfrm>
            <a:off x="161925" y="1098234"/>
            <a:ext cx="8982075" cy="4867679"/>
          </a:xfrm>
          <a:prstGeom prst="rect">
            <a:avLst/>
          </a:prstGeom>
        </p:spPr>
        <p:txBody>
          <a:bodyPr wrap="square">
            <a:spAutoFit/>
          </a:bodyPr>
          <a:lstStyle/>
          <a:p>
            <a:pPr>
              <a:lnSpc>
                <a:spcPct val="115000"/>
              </a:lnSpc>
              <a:spcAft>
                <a:spcPts val="1000"/>
              </a:spcAft>
            </a:pPr>
            <a:r>
              <a:rPr lang="en-GB" sz="2400" dirty="0">
                <a:latin typeface="Calibri" panose="020F0502020204030204" pitchFamily="34" charset="0"/>
                <a:ea typeface="Calibri" panose="020F0502020204030204" pitchFamily="34" charset="0"/>
                <a:cs typeface="Times New Roman" panose="02020603050405020304" pitchFamily="18" charset="0"/>
              </a:rPr>
              <a:t>The statutory training and registration of midwives, community midwifery services have become more advanced and well-structured now with:</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0"/>
              </a:spcAft>
              <a:buFont typeface="Symbol" panose="05050102010706020507" pitchFamily="18" charset="2"/>
              <a:buChar char=""/>
            </a:pPr>
            <a:r>
              <a:rPr lang="en-GB" sz="2400" dirty="0">
                <a:latin typeface="Arial" panose="020B0604020202020204" pitchFamily="34" charset="0"/>
                <a:ea typeface="Calibri" panose="020F0502020204030204" pitchFamily="34" charset="0"/>
                <a:cs typeface="Arial" panose="020B0604020202020204" pitchFamily="34" charset="0"/>
              </a:rPr>
              <a:t>Information</a:t>
            </a:r>
            <a:r>
              <a:rPr lang="en-GB" sz="2400" dirty="0">
                <a:latin typeface="Calibri" panose="020F0502020204030204" pitchFamily="34" charset="0"/>
                <a:ea typeface="Calibri" panose="020F0502020204030204" pitchFamily="34" charset="0"/>
                <a:cs typeface="Times New Roman" panose="02020603050405020304" pitchFamily="18" charset="0"/>
              </a:rPr>
              <a:t>/awareness made more available to women regarding all services and help available before pregnancy till after delivery.</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0"/>
              </a:spcAft>
              <a:buFont typeface="Symbol" panose="05050102010706020507" pitchFamily="18" charset="2"/>
              <a:buChar char=""/>
            </a:pPr>
            <a:r>
              <a:rPr lang="en-GB" sz="2400" dirty="0">
                <a:latin typeface="Arial" panose="020B0604020202020204" pitchFamily="34" charset="0"/>
                <a:ea typeface="Calibri" panose="020F0502020204030204" pitchFamily="34" charset="0"/>
                <a:cs typeface="Arial" panose="020B0604020202020204" pitchFamily="34" charset="0"/>
              </a:rPr>
              <a:t>Midwifery</a:t>
            </a:r>
            <a:r>
              <a:rPr lang="en-GB" sz="2400" dirty="0">
                <a:latin typeface="Calibri" panose="020F0502020204030204" pitchFamily="34" charset="0"/>
                <a:ea typeface="Calibri" panose="020F0502020204030204" pitchFamily="34" charset="0"/>
                <a:cs typeface="Times New Roman" panose="02020603050405020304" pitchFamily="18" charset="0"/>
              </a:rPr>
              <a:t> centres, GP Centres – providing antenatal clinic educational classes for mothers and including fathers, delivery care for uncomplicated home births, postnatal care.( Both mother and baby are attended to for first 10 days postnatally)</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0"/>
              </a:spcAft>
              <a:buFont typeface="Symbol" panose="05050102010706020507" pitchFamily="18" charset="2"/>
              <a:buChar char=""/>
            </a:pPr>
            <a:r>
              <a:rPr lang="en-GB" sz="2400" dirty="0">
                <a:latin typeface="Calibri" panose="020F0502020204030204" pitchFamily="34" charset="0"/>
                <a:ea typeface="Calibri" panose="020F0502020204030204" pitchFamily="34" charset="0"/>
                <a:cs typeface="Times New Roman" panose="02020603050405020304" pitchFamily="18" charset="0"/>
              </a:rPr>
              <a:t>Informed consent for </a:t>
            </a:r>
            <a:r>
              <a:rPr lang="en-GB" sz="2400" dirty="0" err="1">
                <a:latin typeface="Calibri" panose="020F0502020204030204" pitchFamily="34" charset="0"/>
                <a:ea typeface="Calibri" panose="020F0502020204030204" pitchFamily="34" charset="0"/>
                <a:cs typeface="Times New Roman" panose="02020603050405020304" pitchFamily="18" charset="0"/>
              </a:rPr>
              <a:t>eg</a:t>
            </a:r>
            <a:r>
              <a:rPr lang="en-GB" sz="2400" dirty="0">
                <a:latin typeface="Calibri" panose="020F0502020204030204" pitchFamily="34" charset="0"/>
                <a:ea typeface="Calibri" panose="020F0502020204030204" pitchFamily="34" charset="0"/>
                <a:cs typeface="Times New Roman" panose="02020603050405020304" pitchFamily="18" charset="0"/>
              </a:rPr>
              <a:t> breastfeeding</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2400" dirty="0">
                <a:latin typeface="Calibri" panose="020F0502020204030204" pitchFamily="34" charset="0"/>
                <a:ea typeface="Calibri" panose="020F0502020204030204" pitchFamily="34" charset="0"/>
                <a:cs typeface="Times New Roman" panose="02020603050405020304" pitchFamily="18" charset="0"/>
              </a:rPr>
              <a:t>Baby examination, feeding support, blood screening </a:t>
            </a:r>
            <a:r>
              <a:rPr lang="en-GB" sz="2400" u="sng" dirty="0">
                <a:latin typeface="Calibri" panose="020F0502020204030204" pitchFamily="34" charset="0"/>
                <a:ea typeface="Calibri" panose="020F0502020204030204" pitchFamily="34" charset="0"/>
                <a:cs typeface="Times New Roman" panose="02020603050405020304" pitchFamily="18" charset="0"/>
              </a:rPr>
              <a:t>tests for babies.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313351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AB6D7-35CD-4083-A689-DE611ECE78AA}"/>
              </a:ext>
            </a:extLst>
          </p:cNvPr>
          <p:cNvSpPr>
            <a:spLocks noGrp="1"/>
          </p:cNvSpPr>
          <p:nvPr>
            <p:ph type="title"/>
          </p:nvPr>
        </p:nvSpPr>
        <p:spPr>
          <a:xfrm>
            <a:off x="85725" y="609600"/>
            <a:ext cx="9972675" cy="1320800"/>
          </a:xfrm>
        </p:spPr>
        <p:txBody>
          <a:bodyPr>
            <a:normAutofit fontScale="90000"/>
          </a:bodyPr>
          <a:lstStyle/>
          <a:p>
            <a:br>
              <a:rPr lang="en-GB" dirty="0"/>
            </a:br>
            <a:r>
              <a:rPr lang="en-GB" dirty="0">
                <a:solidFill>
                  <a:schemeClr val="accent1">
                    <a:lumMod val="50000"/>
                  </a:schemeClr>
                </a:solidFill>
              </a:rPr>
              <a:t>Comparison of </a:t>
            </a:r>
            <a:r>
              <a:rPr lang="en-GB" dirty="0">
                <a:solidFill>
                  <a:schemeClr val="accent1">
                    <a:lumMod val="50000"/>
                  </a:schemeClr>
                </a:solidFill>
                <a:latin typeface="Arial" panose="020B0604020202020204" pitchFamily="34" charset="0"/>
                <a:cs typeface="Arial" panose="020B0604020202020204" pitchFamily="34" charset="0"/>
              </a:rPr>
              <a:t>the</a:t>
            </a:r>
            <a:r>
              <a:rPr lang="en-GB" dirty="0">
                <a:solidFill>
                  <a:schemeClr val="accent1">
                    <a:lumMod val="50000"/>
                  </a:schemeClr>
                </a:solidFill>
              </a:rPr>
              <a:t>  past and present development </a:t>
            </a:r>
            <a:endParaRPr lang="en-GB" dirty="0"/>
          </a:p>
        </p:txBody>
      </p:sp>
      <p:sp>
        <p:nvSpPr>
          <p:cNvPr id="3" name="Content Placeholder 2">
            <a:extLst>
              <a:ext uri="{FF2B5EF4-FFF2-40B4-BE49-F238E27FC236}">
                <a16:creationId xmlns:a16="http://schemas.microsoft.com/office/drawing/2014/main" id="{ACCEAF85-F47D-417C-9072-8D7E958D5D60}"/>
              </a:ext>
            </a:extLst>
          </p:cNvPr>
          <p:cNvSpPr>
            <a:spLocks noGrp="1"/>
          </p:cNvSpPr>
          <p:nvPr>
            <p:ph idx="1"/>
          </p:nvPr>
        </p:nvSpPr>
        <p:spPr>
          <a:xfrm>
            <a:off x="677334" y="2160589"/>
            <a:ext cx="8596668" cy="4525961"/>
          </a:xfrm>
        </p:spPr>
        <p:txBody>
          <a:bodyPr/>
          <a:lstStyle/>
          <a:p>
            <a:r>
              <a:rPr lang="en-GB" sz="2000" b="1" dirty="0">
                <a:solidFill>
                  <a:schemeClr val="accent1">
                    <a:lumMod val="50000"/>
                  </a:schemeClr>
                </a:solidFill>
              </a:rPr>
              <a:t>Past:</a:t>
            </a:r>
          </a:p>
          <a:p>
            <a:pPr lvl="0"/>
            <a:r>
              <a:rPr lang="en-GB" dirty="0"/>
              <a:t>Care was given by untrained midwives/women</a:t>
            </a:r>
          </a:p>
          <a:p>
            <a:pPr lvl="0"/>
            <a:r>
              <a:rPr lang="en-GB" dirty="0"/>
              <a:t>No structured training for midwives</a:t>
            </a:r>
          </a:p>
          <a:p>
            <a:pPr lvl="0"/>
            <a:r>
              <a:rPr lang="en-GB" dirty="0"/>
              <a:t>Not much recognition given to community midwives</a:t>
            </a:r>
          </a:p>
          <a:p>
            <a:pPr lvl="0"/>
            <a:r>
              <a:rPr lang="en-GB" dirty="0"/>
              <a:t>Slow evolving of coordination between Hospital  practitioners and government bodies as to the midwives role in the community</a:t>
            </a:r>
          </a:p>
          <a:p>
            <a:pPr lvl="0"/>
            <a:r>
              <a:rPr lang="en-GB" dirty="0"/>
              <a:t>Midwifery Education was not widespread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59498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4656B16-708C-4525-934A-F0ADF26D59B7}"/>
              </a:ext>
            </a:extLst>
          </p:cNvPr>
          <p:cNvSpPr/>
          <p:nvPr/>
        </p:nvSpPr>
        <p:spPr>
          <a:xfrm>
            <a:off x="504825" y="864915"/>
            <a:ext cx="9105900" cy="5344796"/>
          </a:xfrm>
          <a:prstGeom prst="rect">
            <a:avLst/>
          </a:prstGeom>
        </p:spPr>
        <p:txBody>
          <a:bodyPr wrap="square">
            <a:spAutoFit/>
          </a:bodyPr>
          <a:lstStyle/>
          <a:p>
            <a:pPr>
              <a:lnSpc>
                <a:spcPct val="115000"/>
              </a:lnSpc>
              <a:spcAft>
                <a:spcPts val="1000"/>
              </a:spcAft>
            </a:pPr>
            <a:r>
              <a:rPr lang="en-GB" sz="2000" b="1" dirty="0">
                <a:solidFill>
                  <a:schemeClr val="accent1">
                    <a:lumMod val="50000"/>
                  </a:schemeClr>
                </a:solidFill>
                <a:latin typeface="Calibri" panose="020F0502020204030204" pitchFamily="34" charset="0"/>
                <a:ea typeface="Calibri" panose="020F0502020204030204" pitchFamily="34" charset="0"/>
                <a:cs typeface="Times New Roman" panose="02020603050405020304" pitchFamily="18" charset="0"/>
              </a:rPr>
              <a:t>Present:</a:t>
            </a:r>
          </a:p>
          <a:p>
            <a:pPr>
              <a:lnSpc>
                <a:spcPct val="115000"/>
              </a:lnSpc>
              <a:spcAft>
                <a:spcPts val="1000"/>
              </a:spcAft>
            </a:pPr>
            <a:r>
              <a:rPr lang="en-GB" sz="1600" b="1" dirty="0">
                <a:latin typeface="Calibri" panose="020F0502020204030204" pitchFamily="34" charset="0"/>
                <a:ea typeface="Calibri" panose="020F0502020204030204" pitchFamily="34" charset="0"/>
                <a:cs typeface="Times New Roman" panose="02020603050405020304" pitchFamily="18" charset="0"/>
              </a:rPr>
              <a:t>Development  in the healthcare service in the community</a:t>
            </a:r>
          </a:p>
          <a:p>
            <a:pPr marL="342900" lvl="0" indent="-342900">
              <a:lnSpc>
                <a:spcPct val="115000"/>
              </a:lnSpc>
              <a:spcAft>
                <a:spcPts val="1000"/>
              </a:spcAft>
              <a:buFont typeface="Symbol" panose="05050102010706020507" pitchFamily="18" charset="2"/>
              <a:buChar char=""/>
            </a:pPr>
            <a:r>
              <a:rPr lang="en-GB" sz="1600" dirty="0">
                <a:latin typeface="Calibri" panose="020F0502020204030204" pitchFamily="34" charset="0"/>
                <a:ea typeface="Calibri" panose="020F0502020204030204" pitchFamily="34" charset="0"/>
                <a:cs typeface="Times New Roman" panose="02020603050405020304" pitchFamily="18" charset="0"/>
              </a:rPr>
              <a:t>Midwives are now able to provide and maintain highest standards of evidenced base care due to Midwifery council regulating the midwives  rules of duty and professionalism</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0"/>
              </a:spcAft>
              <a:buFont typeface="Symbol" panose="05050102010706020507" pitchFamily="18" charset="2"/>
              <a:buChar char=""/>
            </a:pPr>
            <a:r>
              <a:rPr lang="en-GB" sz="1600" dirty="0">
                <a:latin typeface="Calibri" panose="020F0502020204030204" pitchFamily="34" charset="0"/>
                <a:ea typeface="Calibri" panose="020F0502020204030204" pitchFamily="34" charset="0"/>
                <a:cs typeface="Times New Roman" panose="02020603050405020304" pitchFamily="18" charset="0"/>
              </a:rPr>
              <a:t>Midwives keeping updated with mandatory trainings like Adult and Neonatal  resuscitations, child protection </a:t>
            </a:r>
          </a:p>
          <a:p>
            <a:pPr marL="342900" lvl="0" indent="-342900">
              <a:lnSpc>
                <a:spcPct val="115000"/>
              </a:lnSpc>
              <a:spcAft>
                <a:spcPts val="0"/>
              </a:spcAft>
              <a:buFont typeface="Symbol" panose="05050102010706020507" pitchFamily="18" charset="2"/>
              <a:buChar char=""/>
            </a:pPr>
            <a:r>
              <a:rPr lang="en-GB" sz="1600" dirty="0">
                <a:latin typeface="Calibri" panose="020F0502020204030204" pitchFamily="34" charset="0"/>
                <a:ea typeface="Calibri" panose="020F0502020204030204" pitchFamily="34" charset="0"/>
                <a:cs typeface="Times New Roman" panose="02020603050405020304" pitchFamily="18" charset="0"/>
              </a:rPr>
              <a:t>Provision of Midwives  and GP centres-for good history taking and planning of individualised care</a:t>
            </a:r>
          </a:p>
          <a:p>
            <a:pPr marL="342900" lvl="0" indent="-342900">
              <a:lnSpc>
                <a:spcPct val="115000"/>
              </a:lnSpc>
              <a:spcAft>
                <a:spcPts val="0"/>
              </a:spcAft>
              <a:buFont typeface="Symbol" panose="05050102010706020507" pitchFamily="18" charset="2"/>
              <a:buChar char=""/>
            </a:pPr>
            <a:r>
              <a:rPr lang="en-GB" sz="1600" dirty="0">
                <a:latin typeface="Calibri" panose="020F0502020204030204" pitchFamily="34" charset="0"/>
                <a:ea typeface="Calibri" panose="020F0502020204030204" pitchFamily="34" charset="0"/>
                <a:cs typeface="Times New Roman" panose="02020603050405020304" pitchFamily="18" charset="0"/>
              </a:rPr>
              <a:t>Creating public awareness with  information leaflets</a:t>
            </a:r>
          </a:p>
          <a:p>
            <a:pPr marL="342900" lvl="0" indent="-342900">
              <a:lnSpc>
                <a:spcPct val="115000"/>
              </a:lnSpc>
              <a:spcAft>
                <a:spcPts val="0"/>
              </a:spcAft>
              <a:buFont typeface="Symbol" panose="05050102010706020507" pitchFamily="18" charset="2"/>
              <a:buChar char=""/>
            </a:pPr>
            <a:r>
              <a:rPr lang="en-GB" sz="1600" dirty="0">
                <a:latin typeface="Calibri" panose="020F0502020204030204" pitchFamily="34" charset="0"/>
                <a:ea typeface="Calibri" panose="020F0502020204030204" pitchFamily="34" charset="0"/>
                <a:cs typeface="Times New Roman" panose="02020603050405020304" pitchFamily="18" charset="0"/>
              </a:rPr>
              <a:t>Providing parent craft classes</a:t>
            </a:r>
          </a:p>
          <a:p>
            <a:pPr marL="342900" lvl="0" indent="-342900">
              <a:lnSpc>
                <a:spcPct val="115000"/>
              </a:lnSpc>
              <a:spcAft>
                <a:spcPts val="0"/>
              </a:spcAft>
              <a:buFont typeface="Symbol" panose="05050102010706020507" pitchFamily="18" charset="2"/>
              <a:buChar char=""/>
            </a:pPr>
            <a:r>
              <a:rPr lang="en-GB" sz="1600" dirty="0">
                <a:latin typeface="Calibri" panose="020F0502020204030204" pitchFamily="34" charset="0"/>
                <a:ea typeface="Calibri" panose="020F0502020204030204" pitchFamily="34" charset="0"/>
                <a:cs typeface="Times New Roman" panose="02020603050405020304" pitchFamily="18" charset="0"/>
              </a:rPr>
              <a:t>Clinical examinations , screening tests and vaccinations for mother and baby</a:t>
            </a:r>
          </a:p>
          <a:p>
            <a:pPr marL="342900" lvl="0" indent="-342900">
              <a:lnSpc>
                <a:spcPct val="115000"/>
              </a:lnSpc>
              <a:spcAft>
                <a:spcPts val="0"/>
              </a:spcAft>
              <a:buFont typeface="Symbol" panose="05050102010706020507" pitchFamily="18" charset="2"/>
              <a:buChar char=""/>
            </a:pPr>
            <a:r>
              <a:rPr lang="en-GB" sz="1600" dirty="0">
                <a:latin typeface="Calibri" panose="020F0502020204030204" pitchFamily="34" charset="0"/>
                <a:ea typeface="Calibri" panose="020F0502020204030204" pitchFamily="34" charset="0"/>
                <a:cs typeface="Times New Roman" panose="02020603050405020304" pitchFamily="18" charset="0"/>
              </a:rPr>
              <a:t>Early detection of rare health conditions from baby’s screening tests – early treatment to improve health and prevent severe disability</a:t>
            </a:r>
          </a:p>
          <a:p>
            <a:pPr marL="342900" lvl="0" indent="-342900">
              <a:lnSpc>
                <a:spcPct val="115000"/>
              </a:lnSpc>
              <a:spcAft>
                <a:spcPts val="0"/>
              </a:spcAft>
              <a:buFont typeface="Symbol" panose="05050102010706020507" pitchFamily="18" charset="2"/>
              <a:buChar char=""/>
            </a:pPr>
            <a:r>
              <a:rPr lang="en-GB" sz="1600" dirty="0">
                <a:latin typeface="Calibri" panose="020F0502020204030204" pitchFamily="34" charset="0"/>
                <a:ea typeface="Calibri" panose="020F0502020204030204" pitchFamily="34" charset="0"/>
                <a:cs typeface="Times New Roman" panose="02020603050405020304" pitchFamily="18" charset="0"/>
              </a:rPr>
              <a:t>Family centred care giving emotional support besides physical support</a:t>
            </a:r>
          </a:p>
          <a:p>
            <a:pPr marL="342900" lvl="0" indent="-342900">
              <a:lnSpc>
                <a:spcPct val="115000"/>
              </a:lnSpc>
              <a:spcAft>
                <a:spcPts val="0"/>
              </a:spcAft>
              <a:buFont typeface="Symbol" panose="05050102010706020507" pitchFamily="18" charset="2"/>
              <a:buChar char=""/>
            </a:pPr>
            <a:r>
              <a:rPr lang="en-GB" sz="1600" dirty="0">
                <a:latin typeface="Calibri" panose="020F0502020204030204" pitchFamily="34" charset="0"/>
                <a:ea typeface="Calibri" panose="020F0502020204030204" pitchFamily="34" charset="0"/>
                <a:cs typeface="Times New Roman" panose="02020603050405020304" pitchFamily="18" charset="0"/>
              </a:rPr>
              <a:t>Early detection of alcohol, drug or child abuse to action appropriately</a:t>
            </a:r>
          </a:p>
          <a:p>
            <a:pPr marL="342900" lvl="0" indent="-342900">
              <a:lnSpc>
                <a:spcPct val="115000"/>
              </a:lnSpc>
              <a:spcAft>
                <a:spcPts val="0"/>
              </a:spcAft>
              <a:buFont typeface="Symbol" panose="05050102010706020507" pitchFamily="18" charset="2"/>
              <a:buChar char=""/>
            </a:pPr>
            <a:r>
              <a:rPr lang="en-GB" sz="1600" dirty="0">
                <a:latin typeface="Calibri" panose="020F0502020204030204" pitchFamily="34" charset="0"/>
                <a:ea typeface="Calibri" panose="020F0502020204030204" pitchFamily="34" charset="0"/>
                <a:cs typeface="Times New Roman" panose="02020603050405020304" pitchFamily="18" charset="0"/>
              </a:rPr>
              <a:t>Help given for family’s social, financial and housing  needs </a:t>
            </a:r>
          </a:p>
          <a:p>
            <a:pPr marL="342900" lvl="0" indent="-342900">
              <a:lnSpc>
                <a:spcPct val="115000"/>
              </a:lnSpc>
              <a:spcAft>
                <a:spcPts val="1000"/>
              </a:spcAft>
              <a:buFont typeface="Symbol" panose="05050102010706020507" pitchFamily="18" charset="2"/>
              <a:buChar char=""/>
            </a:pPr>
            <a:r>
              <a:rPr lang="en-GB" sz="1600" dirty="0">
                <a:latin typeface="Calibri" panose="020F0502020204030204" pitchFamily="34" charset="0"/>
                <a:ea typeface="Calibri" panose="020F0502020204030204" pitchFamily="34" charset="0"/>
                <a:cs typeface="Times New Roman" panose="02020603050405020304" pitchFamily="18" charset="0"/>
              </a:rPr>
              <a:t>Good communication and liaison with all the community and Hospital teams and GP providing for good teamwork</a:t>
            </a:r>
          </a:p>
        </p:txBody>
      </p:sp>
    </p:spTree>
    <p:extLst>
      <p:ext uri="{BB962C8B-B14F-4D97-AF65-F5344CB8AC3E}">
        <p14:creationId xmlns:p14="http://schemas.microsoft.com/office/powerpoint/2010/main" val="19176439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328B2-7E9D-45EB-9C3E-9EB5AB9673D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5FAA154-4D6A-4CF0-AE23-73E6E9116962}"/>
              </a:ext>
            </a:extLst>
          </p:cNvPr>
          <p:cNvSpPr>
            <a:spLocks noGrp="1"/>
          </p:cNvSpPr>
          <p:nvPr>
            <p:ph idx="1"/>
          </p:nvPr>
        </p:nvSpPr>
        <p:spPr>
          <a:xfrm>
            <a:off x="304799" y="1324947"/>
            <a:ext cx="10397413" cy="5262465"/>
          </a:xfrm>
        </p:spPr>
        <p:txBody>
          <a:bodyPr>
            <a:normAutofit fontScale="92500" lnSpcReduction="10000"/>
          </a:bodyPr>
          <a:lstStyle/>
          <a:p>
            <a:pPr marL="342900" lvl="0" indent="-342900">
              <a:lnSpc>
                <a:spcPct val="115000"/>
              </a:lnSpc>
              <a:spcAft>
                <a:spcPts val="800"/>
              </a:spcAft>
              <a:buFont typeface="Wingdings 3" panose="050401020108070707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1-Gov.UK (2024)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Screening tests for you and your baby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a:t>
            </a:r>
            <a:r>
              <a:rPr lang="en-GB" sz="1800" kern="1200" dirty="0">
                <a:solidFill>
                  <a:srgbClr val="404040"/>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1800" u="sng"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https://www.gov.uk/government/publications/screening-tests-for-you-and-your-baby(Accessed: 07</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of July)</a:t>
            </a:r>
          </a:p>
          <a:p>
            <a:pPr marL="342900" lvl="0" indent="-342900">
              <a:lnSpc>
                <a:spcPct val="115000"/>
              </a:lnSpc>
              <a:spcAft>
                <a:spcPts val="800"/>
              </a:spcAft>
              <a:buFont typeface="Wingdings 3" panose="05040102010807070707" pitchFamily="18" charset="2"/>
              <a:buChar char=""/>
              <a:tabLst>
                <a:tab pos="457200" algn="l"/>
              </a:tabLst>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2-MNC Nursing &amp;Midwifery council (2019</a:t>
            </a:r>
            <a:r>
              <a:rPr lang="en-GB" sz="18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Standards of proficiency for midwives. </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Available at:</a:t>
            </a:r>
            <a:r>
              <a:rPr lang="en-GB" sz="1800" kern="120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1800" u="sng"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https://www.nmc.org.uk/globalassets/sitedocuments/standards/2024/standards-of-proficiency-for-midwives.pdf</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(Accessed:07 July 2024).</a:t>
            </a:r>
          </a:p>
          <a:p>
            <a:pPr marL="342900" lvl="0" indent="-342900">
              <a:lnSpc>
                <a:spcPct val="115000"/>
              </a:lnSpc>
              <a:spcAft>
                <a:spcPts val="800"/>
              </a:spcAft>
              <a:buFont typeface="Wingdings 3" panose="05040102010807070707" pitchFamily="18" charset="2"/>
              <a:buChar char=""/>
              <a:tabLst>
                <a:tab pos="457200" algn="l"/>
              </a:tabLst>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3-Memories of Nursing (N D) </a:t>
            </a:r>
            <a:r>
              <a:rPr lang="en-GB" sz="18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Midwifery in Britain in the Twentieth Century</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Available at:</a:t>
            </a:r>
            <a:r>
              <a:rPr lang="en-GB" sz="1800" kern="120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1800" u="sng"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https://memoriesofnursing.uk/articles/midwifery-in-britain-in-the-twentieth-century (Accessed: 07</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July 2024).</a:t>
            </a:r>
          </a:p>
          <a:p>
            <a:pPr marL="342900" lvl="0" indent="-342900">
              <a:lnSpc>
                <a:spcPct val="115000"/>
              </a:lnSpc>
              <a:spcAft>
                <a:spcPts val="800"/>
              </a:spcAft>
              <a:buFont typeface="Wingdings 3" panose="05040102010807070707" pitchFamily="18" charset="2"/>
              <a:buChar char=""/>
              <a:tabLst>
                <a:tab pos="457200" algn="l"/>
              </a:tabLst>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4-Royal College of Midwives (2022)</a:t>
            </a:r>
            <a:r>
              <a:rPr lang="en-GB" sz="18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120 Years of the Midwives Act in England and Wales.</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Available at:</a:t>
            </a:r>
            <a:r>
              <a:rPr lang="en-GB" sz="1800" kern="120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1800" u="sng"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https://www.rcm.org.uk/news-views/rcm-opinion/2022/120-years-of-the-midwives-act-in-england-and-wales/(Accessed</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07 July 2024).</a:t>
            </a:r>
          </a:p>
          <a:p>
            <a:pPr marL="342900" lvl="0" indent="-342900">
              <a:lnSpc>
                <a:spcPct val="115000"/>
              </a:lnSpc>
              <a:spcAft>
                <a:spcPts val="800"/>
              </a:spcAft>
              <a:buFont typeface="Wingdings 3" panose="05040102010807070707" pitchFamily="18" charset="2"/>
              <a:buChar char=""/>
              <a:tabLst>
                <a:tab pos="457200" algn="l"/>
              </a:tabLst>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5-Study Smarter (N D)</a:t>
            </a:r>
            <a:r>
              <a:rPr lang="en-GB" sz="18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Community Midwifery .Available at:</a:t>
            </a:r>
            <a:r>
              <a:rPr lang="en-GB" sz="1800" kern="120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https://www.studysmarter.co.uk/explanations/nursing/midwifery/community-midwifery</a:t>
            </a:r>
            <a:r>
              <a:rPr lang="en-GB" sz="1800" i="1" u="sng"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/(Accessed</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07 July 2024).</a:t>
            </a:r>
          </a:p>
          <a:p>
            <a:endParaRPr lang="en-GB" dirty="0"/>
          </a:p>
        </p:txBody>
      </p:sp>
    </p:spTree>
    <p:extLst>
      <p:ext uri="{BB962C8B-B14F-4D97-AF65-F5344CB8AC3E}">
        <p14:creationId xmlns:p14="http://schemas.microsoft.com/office/powerpoint/2010/main" val="272646712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otalTime>228</TotalTime>
  <Words>772</Words>
  <Application>Microsoft Office PowerPoint</Application>
  <PresentationFormat>Widescreen</PresentationFormat>
  <Paragraphs>54</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Aptos</vt:lpstr>
      <vt:lpstr>Arial</vt:lpstr>
      <vt:lpstr>Calibri</vt:lpstr>
      <vt:lpstr>Symbol</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 Comparison of the  past and present development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humberto silvestre</dc:creator>
  <cp:lastModifiedBy>Vannia Kruli</cp:lastModifiedBy>
  <cp:revision>8</cp:revision>
  <dcterms:created xsi:type="dcterms:W3CDTF">2024-07-07T10:46:28Z</dcterms:created>
  <dcterms:modified xsi:type="dcterms:W3CDTF">2024-07-10T12:47:14Z</dcterms:modified>
</cp:coreProperties>
</file>