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5"/>
  </p:notesMasterIdLst>
  <p:sldIdLst>
    <p:sldId id="256" r:id="rId2"/>
    <p:sldId id="262" r:id="rId3"/>
    <p:sldId id="263" r:id="rId4"/>
    <p:sldId id="264" r:id="rId5"/>
    <p:sldId id="270" r:id="rId6"/>
    <p:sldId id="271" r:id="rId7"/>
    <p:sldId id="267" r:id="rId8"/>
    <p:sldId id="268" r:id="rId9"/>
    <p:sldId id="269" r:id="rId10"/>
    <p:sldId id="272" r:id="rId11"/>
    <p:sldId id="273" r:id="rId12"/>
    <p:sldId id="274"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0487"/>
  </p:normalViewPr>
  <p:slideViewPr>
    <p:cSldViewPr snapToGrid="0">
      <p:cViewPr varScale="1">
        <p:scale>
          <a:sx n="106" d="100"/>
          <a:sy n="106" d="100"/>
        </p:scale>
        <p:origin x="79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D3A616-B45D-424C-93B4-09E075605E4E}" type="datetimeFigureOut">
              <a:rPr lang="en-GB" smtClean="0"/>
              <a:t>27/12/2024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DFBFCE-4BCF-484B-8ACD-50D249664A9D}" type="slidenum">
              <a:rPr lang="en-GB" smtClean="0"/>
              <a:t>‹#›</a:t>
            </a:fld>
            <a:endParaRPr lang="en-GB"/>
          </a:p>
        </p:txBody>
      </p:sp>
    </p:spTree>
    <p:extLst>
      <p:ext uri="{BB962C8B-B14F-4D97-AF65-F5344CB8AC3E}">
        <p14:creationId xmlns:p14="http://schemas.microsoft.com/office/powerpoint/2010/main" val="34080038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work – create a list of key words used</a:t>
            </a:r>
          </a:p>
        </p:txBody>
      </p:sp>
      <p:sp>
        <p:nvSpPr>
          <p:cNvPr id="4" name="Slide Number Placeholder 3"/>
          <p:cNvSpPr>
            <a:spLocks noGrp="1"/>
          </p:cNvSpPr>
          <p:nvPr>
            <p:ph type="sldNum" sz="quarter" idx="5"/>
          </p:nvPr>
        </p:nvSpPr>
        <p:spPr/>
        <p:txBody>
          <a:bodyPr/>
          <a:lstStyle/>
          <a:p>
            <a:fld id="{57DFBFCE-4BCF-484B-8ACD-50D249664A9D}" type="slidenum">
              <a:rPr lang="en-GB" smtClean="0"/>
              <a:t>2</a:t>
            </a:fld>
            <a:endParaRPr lang="en-GB"/>
          </a:p>
        </p:txBody>
      </p:sp>
    </p:spTree>
    <p:extLst>
      <p:ext uri="{BB962C8B-B14F-4D97-AF65-F5344CB8AC3E}">
        <p14:creationId xmlns:p14="http://schemas.microsoft.com/office/powerpoint/2010/main" val="35007589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DFBFCE-4BCF-484B-8ACD-50D249664A9D}" type="slidenum">
              <a:rPr lang="en-GB" smtClean="0"/>
              <a:t>3</a:t>
            </a:fld>
            <a:endParaRPr lang="en-GB"/>
          </a:p>
        </p:txBody>
      </p:sp>
    </p:spTree>
    <p:extLst>
      <p:ext uri="{BB962C8B-B14F-4D97-AF65-F5344CB8AC3E}">
        <p14:creationId xmlns:p14="http://schemas.microsoft.com/office/powerpoint/2010/main" val="1223104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DFBFCE-4BCF-484B-8ACD-50D249664A9D}" type="slidenum">
              <a:rPr lang="en-GB" smtClean="0"/>
              <a:t>4</a:t>
            </a:fld>
            <a:endParaRPr lang="en-GB"/>
          </a:p>
        </p:txBody>
      </p:sp>
    </p:spTree>
    <p:extLst>
      <p:ext uri="{BB962C8B-B14F-4D97-AF65-F5344CB8AC3E}">
        <p14:creationId xmlns:p14="http://schemas.microsoft.com/office/powerpoint/2010/main" val="10320873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work and discuss</a:t>
            </a:r>
          </a:p>
          <a:p>
            <a:r>
              <a:rPr lang="en-GB" dirty="0"/>
              <a:t>build a </a:t>
            </a:r>
            <a:r>
              <a:rPr lang="en-GB" dirty="0" err="1"/>
              <a:t>mindmap</a:t>
            </a:r>
            <a:r>
              <a:rPr lang="en-GB" dirty="0"/>
              <a:t> with feedback from group</a:t>
            </a:r>
          </a:p>
          <a:p>
            <a:r>
              <a:rPr lang="en-GB" dirty="0"/>
              <a:t>Allow everyone to present an idea and allow time for a debate</a:t>
            </a:r>
          </a:p>
        </p:txBody>
      </p:sp>
      <p:sp>
        <p:nvSpPr>
          <p:cNvPr id="4" name="Slide Number Placeholder 3"/>
          <p:cNvSpPr>
            <a:spLocks noGrp="1"/>
          </p:cNvSpPr>
          <p:nvPr>
            <p:ph type="sldNum" sz="quarter" idx="5"/>
          </p:nvPr>
        </p:nvSpPr>
        <p:spPr/>
        <p:txBody>
          <a:bodyPr/>
          <a:lstStyle/>
          <a:p>
            <a:fld id="{57DFBFCE-4BCF-484B-8ACD-50D249664A9D}" type="slidenum">
              <a:rPr lang="en-GB" smtClean="0"/>
              <a:t>7</a:t>
            </a:fld>
            <a:endParaRPr lang="en-GB"/>
          </a:p>
        </p:txBody>
      </p:sp>
    </p:spTree>
    <p:extLst>
      <p:ext uri="{BB962C8B-B14F-4D97-AF65-F5344CB8AC3E}">
        <p14:creationId xmlns:p14="http://schemas.microsoft.com/office/powerpoint/2010/main" val="3249922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work - discuss the issues with National Identity </a:t>
            </a:r>
          </a:p>
        </p:txBody>
      </p:sp>
      <p:sp>
        <p:nvSpPr>
          <p:cNvPr id="4" name="Slide Number Placeholder 3"/>
          <p:cNvSpPr>
            <a:spLocks noGrp="1"/>
          </p:cNvSpPr>
          <p:nvPr>
            <p:ph type="sldNum" sz="quarter" idx="5"/>
          </p:nvPr>
        </p:nvSpPr>
        <p:spPr/>
        <p:txBody>
          <a:bodyPr/>
          <a:lstStyle/>
          <a:p>
            <a:fld id="{57DFBFCE-4BCF-484B-8ACD-50D249664A9D}" type="slidenum">
              <a:rPr lang="en-GB" smtClean="0"/>
              <a:t>9</a:t>
            </a:fld>
            <a:endParaRPr lang="en-GB"/>
          </a:p>
        </p:txBody>
      </p:sp>
    </p:spTree>
    <p:extLst>
      <p:ext uri="{BB962C8B-B14F-4D97-AF65-F5344CB8AC3E}">
        <p14:creationId xmlns:p14="http://schemas.microsoft.com/office/powerpoint/2010/main" val="27335468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List other examples that you may think of.</a:t>
            </a:r>
          </a:p>
        </p:txBody>
      </p:sp>
      <p:sp>
        <p:nvSpPr>
          <p:cNvPr id="4" name="Slide Number Placeholder 3"/>
          <p:cNvSpPr>
            <a:spLocks noGrp="1"/>
          </p:cNvSpPr>
          <p:nvPr>
            <p:ph type="sldNum" sz="quarter" idx="5"/>
          </p:nvPr>
        </p:nvSpPr>
        <p:spPr/>
        <p:txBody>
          <a:bodyPr/>
          <a:lstStyle/>
          <a:p>
            <a:fld id="{57DFBFCE-4BCF-484B-8ACD-50D249664A9D}" type="slidenum">
              <a:rPr lang="en-GB" smtClean="0"/>
              <a:t>11</a:t>
            </a:fld>
            <a:endParaRPr lang="en-GB"/>
          </a:p>
        </p:txBody>
      </p:sp>
    </p:spTree>
    <p:extLst>
      <p:ext uri="{BB962C8B-B14F-4D97-AF65-F5344CB8AC3E}">
        <p14:creationId xmlns:p14="http://schemas.microsoft.com/office/powerpoint/2010/main" val="5969266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7526862-39BB-9549-A18A-F098E22B6011}" type="datetimeFigureOut">
              <a:rPr lang="en-GB" smtClean="0"/>
              <a:t>27/12/2024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3CD959-D7A2-854E-9447-67F3E1F7732F}" type="slidenum">
              <a:rPr lang="en-GB" smtClean="0"/>
              <a:t>‹#›</a:t>
            </a:fld>
            <a:endParaRPr lang="en-GB"/>
          </a:p>
        </p:txBody>
      </p:sp>
    </p:spTree>
    <p:extLst>
      <p:ext uri="{BB962C8B-B14F-4D97-AF65-F5344CB8AC3E}">
        <p14:creationId xmlns:p14="http://schemas.microsoft.com/office/powerpoint/2010/main" val="2150418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57526862-39BB-9549-A18A-F098E22B6011}" type="datetimeFigureOut">
              <a:rPr lang="en-GB" smtClean="0"/>
              <a:t>27/12/2024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3CD959-D7A2-854E-9447-67F3E1F7732F}" type="slidenum">
              <a:rPr lang="en-GB" smtClean="0"/>
              <a:t>‹#›</a:t>
            </a:fld>
            <a:endParaRPr lang="en-GB"/>
          </a:p>
        </p:txBody>
      </p:sp>
    </p:spTree>
    <p:extLst>
      <p:ext uri="{BB962C8B-B14F-4D97-AF65-F5344CB8AC3E}">
        <p14:creationId xmlns:p14="http://schemas.microsoft.com/office/powerpoint/2010/main" val="15621174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7526862-39BB-9549-A18A-F098E22B6011}" type="datetimeFigureOut">
              <a:rPr lang="en-GB" smtClean="0"/>
              <a:t>27/12/2024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3CD959-D7A2-854E-9447-67F3E1F7732F}" type="slidenum">
              <a:rPr lang="en-GB" smtClean="0"/>
              <a:t>‹#›</a:t>
            </a:fld>
            <a:endParaRPr lang="en-GB"/>
          </a:p>
        </p:txBody>
      </p:sp>
    </p:spTree>
    <p:extLst>
      <p:ext uri="{BB962C8B-B14F-4D97-AF65-F5344CB8AC3E}">
        <p14:creationId xmlns:p14="http://schemas.microsoft.com/office/powerpoint/2010/main" val="3427520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526862-39BB-9549-A18A-F098E22B6011}" type="datetimeFigureOut">
              <a:rPr lang="en-GB" smtClean="0"/>
              <a:t>27/12/2024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3CD959-D7A2-854E-9447-67F3E1F7732F}" type="slidenum">
              <a:rPr lang="en-GB" smtClean="0"/>
              <a:t>‹#›</a:t>
            </a:fld>
            <a:endParaRPr lang="en-GB"/>
          </a:p>
        </p:txBody>
      </p:sp>
    </p:spTree>
    <p:extLst>
      <p:ext uri="{BB962C8B-B14F-4D97-AF65-F5344CB8AC3E}">
        <p14:creationId xmlns:p14="http://schemas.microsoft.com/office/powerpoint/2010/main" val="2106320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7526862-39BB-9549-A18A-F098E22B6011}" type="datetimeFigureOut">
              <a:rPr lang="en-GB" smtClean="0"/>
              <a:t>27/12/2024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3CD959-D7A2-854E-9447-67F3E1F7732F}" type="slidenum">
              <a:rPr lang="en-GB" smtClean="0"/>
              <a:t>‹#›</a:t>
            </a:fld>
            <a:endParaRPr lang="en-GB"/>
          </a:p>
        </p:txBody>
      </p:sp>
    </p:spTree>
    <p:extLst>
      <p:ext uri="{BB962C8B-B14F-4D97-AF65-F5344CB8AC3E}">
        <p14:creationId xmlns:p14="http://schemas.microsoft.com/office/powerpoint/2010/main" val="385647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57526862-39BB-9549-A18A-F098E22B6011}" type="datetimeFigureOut">
              <a:rPr lang="en-GB" smtClean="0"/>
              <a:t>27/12/2024</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F3CD959-D7A2-854E-9447-67F3E1F7732F}" type="slidenum">
              <a:rPr lang="en-GB" smtClean="0"/>
              <a:t>‹#›</a:t>
            </a:fld>
            <a:endParaRPr lang="en-GB"/>
          </a:p>
        </p:txBody>
      </p:sp>
    </p:spTree>
    <p:extLst>
      <p:ext uri="{BB962C8B-B14F-4D97-AF65-F5344CB8AC3E}">
        <p14:creationId xmlns:p14="http://schemas.microsoft.com/office/powerpoint/2010/main" val="1035976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7526862-39BB-9549-A18A-F098E22B6011}" type="datetimeFigureOut">
              <a:rPr lang="en-GB" smtClean="0"/>
              <a:t>27/12/2024</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F3CD959-D7A2-854E-9447-67F3E1F7732F}" type="slidenum">
              <a:rPr lang="en-GB" smtClean="0"/>
              <a:t>‹#›</a:t>
            </a:fld>
            <a:endParaRPr lang="en-GB"/>
          </a:p>
        </p:txBody>
      </p:sp>
    </p:spTree>
    <p:extLst>
      <p:ext uri="{BB962C8B-B14F-4D97-AF65-F5344CB8AC3E}">
        <p14:creationId xmlns:p14="http://schemas.microsoft.com/office/powerpoint/2010/main" val="4149378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57526862-39BB-9549-A18A-F098E22B6011}" type="datetimeFigureOut">
              <a:rPr lang="en-GB" smtClean="0"/>
              <a:t>27/12/2024</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F3CD959-D7A2-854E-9447-67F3E1F7732F}" type="slidenum">
              <a:rPr lang="en-GB" smtClean="0"/>
              <a:t>‹#›</a:t>
            </a:fld>
            <a:endParaRPr lang="en-GB"/>
          </a:p>
        </p:txBody>
      </p:sp>
    </p:spTree>
    <p:extLst>
      <p:ext uri="{BB962C8B-B14F-4D97-AF65-F5344CB8AC3E}">
        <p14:creationId xmlns:p14="http://schemas.microsoft.com/office/powerpoint/2010/main" val="3084048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7526862-39BB-9549-A18A-F098E22B6011}" type="datetimeFigureOut">
              <a:rPr lang="en-GB" smtClean="0"/>
              <a:t>27/12/2024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3CD959-D7A2-854E-9447-67F3E1F7732F}" type="slidenum">
              <a:rPr lang="en-GB" smtClean="0"/>
              <a:t>‹#›</a:t>
            </a:fld>
            <a:endParaRPr lang="en-GB"/>
          </a:p>
        </p:txBody>
      </p:sp>
    </p:spTree>
    <p:extLst>
      <p:ext uri="{BB962C8B-B14F-4D97-AF65-F5344CB8AC3E}">
        <p14:creationId xmlns:p14="http://schemas.microsoft.com/office/powerpoint/2010/main" val="3853655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7526862-39BB-9549-A18A-F098E22B6011}" type="datetimeFigureOut">
              <a:rPr lang="en-GB" smtClean="0"/>
              <a:t>27/12/2024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3CD959-D7A2-854E-9447-67F3E1F7732F}" type="slidenum">
              <a:rPr lang="en-GB" smtClean="0"/>
              <a:t>‹#›</a:t>
            </a:fld>
            <a:endParaRPr lang="en-GB"/>
          </a:p>
        </p:txBody>
      </p:sp>
    </p:spTree>
    <p:extLst>
      <p:ext uri="{BB962C8B-B14F-4D97-AF65-F5344CB8AC3E}">
        <p14:creationId xmlns:p14="http://schemas.microsoft.com/office/powerpoint/2010/main" val="3812039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57526862-39BB-9549-A18A-F098E22B6011}" type="datetimeFigureOut">
              <a:rPr lang="en-GB" smtClean="0"/>
              <a:t>27/12/2024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3CD959-D7A2-854E-9447-67F3E1F7732F}" type="slidenum">
              <a:rPr lang="en-GB" smtClean="0"/>
              <a:t>‹#›</a:t>
            </a:fld>
            <a:endParaRPr lang="en-GB"/>
          </a:p>
        </p:txBody>
      </p:sp>
    </p:spTree>
    <p:extLst>
      <p:ext uri="{BB962C8B-B14F-4D97-AF65-F5344CB8AC3E}">
        <p14:creationId xmlns:p14="http://schemas.microsoft.com/office/powerpoint/2010/main" val="13486605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57526862-39BB-9549-A18A-F098E22B6011}" type="datetimeFigureOut">
              <a:rPr lang="en-GB" smtClean="0"/>
              <a:t>27/12/2024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3CD959-D7A2-854E-9447-67F3E1F7732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793547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7526862-39BB-9549-A18A-F098E22B6011}" type="datetimeFigureOut">
              <a:rPr lang="en-GB" smtClean="0"/>
              <a:t>27/12/2024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3CD959-D7A2-854E-9447-67F3E1F7732F}" type="slidenum">
              <a:rPr lang="en-GB" smtClean="0"/>
              <a:t>‹#›</a:t>
            </a:fld>
            <a:endParaRPr lang="en-GB"/>
          </a:p>
        </p:txBody>
      </p:sp>
    </p:spTree>
    <p:extLst>
      <p:ext uri="{BB962C8B-B14F-4D97-AF65-F5344CB8AC3E}">
        <p14:creationId xmlns:p14="http://schemas.microsoft.com/office/powerpoint/2010/main" val="5020848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7526862-39BB-9549-A18A-F098E22B6011}" type="datetimeFigureOut">
              <a:rPr lang="en-GB" smtClean="0"/>
              <a:t>27/12/2024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3CD959-D7A2-854E-9447-67F3E1F7732F}" type="slidenum">
              <a:rPr lang="en-GB" smtClean="0"/>
              <a:t>‹#›</a:t>
            </a:fld>
            <a:endParaRPr lang="en-GB"/>
          </a:p>
        </p:txBody>
      </p:sp>
    </p:spTree>
    <p:extLst>
      <p:ext uri="{BB962C8B-B14F-4D97-AF65-F5344CB8AC3E}">
        <p14:creationId xmlns:p14="http://schemas.microsoft.com/office/powerpoint/2010/main" val="39894933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7526862-39BB-9549-A18A-F098E22B6011}" type="datetimeFigureOut">
              <a:rPr lang="en-GB" smtClean="0"/>
              <a:t>27/12/2024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3CD959-D7A2-854E-9447-67F3E1F7732F}" type="slidenum">
              <a:rPr lang="en-GB" smtClean="0"/>
              <a:t>‹#›</a:t>
            </a:fld>
            <a:endParaRPr lang="en-GB"/>
          </a:p>
        </p:txBody>
      </p:sp>
    </p:spTree>
    <p:extLst>
      <p:ext uri="{BB962C8B-B14F-4D97-AF65-F5344CB8AC3E}">
        <p14:creationId xmlns:p14="http://schemas.microsoft.com/office/powerpoint/2010/main" val="27023088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7526862-39BB-9549-A18A-F098E22B6011}" type="datetimeFigureOut">
              <a:rPr lang="en-GB" smtClean="0"/>
              <a:t>27/12/2024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3CD959-D7A2-854E-9447-67F3E1F7732F}" type="slidenum">
              <a:rPr lang="en-GB" smtClean="0"/>
              <a:t>‹#›</a:t>
            </a:fld>
            <a:endParaRPr lang="en-GB"/>
          </a:p>
        </p:txBody>
      </p:sp>
    </p:spTree>
    <p:extLst>
      <p:ext uri="{BB962C8B-B14F-4D97-AF65-F5344CB8AC3E}">
        <p14:creationId xmlns:p14="http://schemas.microsoft.com/office/powerpoint/2010/main" val="7118913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7526862-39BB-9549-A18A-F098E22B6011}" type="datetimeFigureOut">
              <a:rPr lang="en-GB" smtClean="0"/>
              <a:t>27/12/2024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3CD959-D7A2-854E-9447-67F3E1F7732F}" type="slidenum">
              <a:rPr lang="en-GB" smtClean="0"/>
              <a:t>‹#›</a:t>
            </a:fld>
            <a:endParaRPr lang="en-GB"/>
          </a:p>
        </p:txBody>
      </p:sp>
    </p:spTree>
    <p:extLst>
      <p:ext uri="{BB962C8B-B14F-4D97-AF65-F5344CB8AC3E}">
        <p14:creationId xmlns:p14="http://schemas.microsoft.com/office/powerpoint/2010/main" val="2304057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7526862-39BB-9549-A18A-F098E22B6011}" type="datetimeFigureOut">
              <a:rPr lang="en-GB" smtClean="0"/>
              <a:t>27/12/2024</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F3CD959-D7A2-854E-9447-67F3E1F7732F}" type="slidenum">
              <a:rPr lang="en-GB" smtClean="0"/>
              <a:t>‹#›</a:t>
            </a:fld>
            <a:endParaRPr lang="en-GB"/>
          </a:p>
        </p:txBody>
      </p:sp>
    </p:spTree>
    <p:extLst>
      <p:ext uri="{BB962C8B-B14F-4D97-AF65-F5344CB8AC3E}">
        <p14:creationId xmlns:p14="http://schemas.microsoft.com/office/powerpoint/2010/main" val="311527910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collinsdictionary.com/dictionary/english/nation" TargetMode="External"/><Relationship Id="rId7" Type="http://schemas.openxmlformats.org/officeDocument/2006/relationships/hyperlink" Target="https://www.ons.gov.uk/census/maps/choropleth/identity/national-identity/national-identity-all-4a/one-or-more-uk-identity-only" TargetMode="External"/><Relationship Id="rId2" Type="http://schemas.openxmlformats.org/officeDocument/2006/relationships/hyperlink" Target="https://doi.org/10.1080/1369183X.2024.2385000" TargetMode="External"/><Relationship Id="rId1" Type="http://schemas.openxmlformats.org/officeDocument/2006/relationships/slideLayout" Target="../slideLayouts/slideLayout6.xml"/><Relationship Id="rId6" Type="http://schemas.openxmlformats.org/officeDocument/2006/relationships/hyperlink" Target="https://education.nationalgeographic.org/resource/nation" TargetMode="External"/><Relationship Id="rId5" Type="http://schemas.openxmlformats.org/officeDocument/2006/relationships/hyperlink" Target="https://doi.org/10.1080/00131857.2018.1434076" TargetMode="External"/><Relationship Id="rId4" Type="http://schemas.openxmlformats.org/officeDocument/2006/relationships/hyperlink" Target="https://www.psychologytoday.com/gb/blog/constructive-controversy/201909/need-national-identity#:~:text=A%20national%20identity%20unites%20and,citizens%20into%20one%20in%2Dgrou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8C96A-340D-766C-3AF5-64824B7E1E7C}"/>
              </a:ext>
            </a:extLst>
          </p:cNvPr>
          <p:cNvSpPr>
            <a:spLocks noGrp="1"/>
          </p:cNvSpPr>
          <p:nvPr>
            <p:ph type="ctrTitle"/>
          </p:nvPr>
        </p:nvSpPr>
        <p:spPr>
          <a:xfrm>
            <a:off x="6742112" y="1454963"/>
            <a:ext cx="4802187" cy="3308380"/>
          </a:xfrm>
        </p:spPr>
        <p:txBody>
          <a:bodyPr>
            <a:normAutofit/>
          </a:bodyPr>
          <a:lstStyle/>
          <a:p>
            <a:r>
              <a:rPr lang="en-GB"/>
              <a:t>National Identity</a:t>
            </a:r>
          </a:p>
        </p:txBody>
      </p:sp>
      <p:pic>
        <p:nvPicPr>
          <p:cNvPr id="3" name="Picture 2" descr="A group of people in the shape of a fingerprint&#10;&#10;Description automatically generated">
            <a:extLst>
              <a:ext uri="{FF2B5EF4-FFF2-40B4-BE49-F238E27FC236}">
                <a16:creationId xmlns:a16="http://schemas.microsoft.com/office/drawing/2014/main" id="{9037CC19-FEA0-AAF0-21DA-A04665FEE15A}"/>
              </a:ext>
            </a:extLst>
          </p:cNvPr>
          <p:cNvPicPr>
            <a:picLocks noChangeAspect="1"/>
          </p:cNvPicPr>
          <p:nvPr/>
        </p:nvPicPr>
        <p:blipFill>
          <a:blip r:embed="rId3"/>
          <a:srcRect l="2700" r="-1" b="-1"/>
          <a:stretch/>
        </p:blipFill>
        <p:spPr>
          <a:xfrm>
            <a:off x="607848" y="609601"/>
            <a:ext cx="5486561" cy="5638797"/>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7955484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ECA82-AF53-2596-8BFF-44AD38721FDE}"/>
              </a:ext>
            </a:extLst>
          </p:cNvPr>
          <p:cNvSpPr>
            <a:spLocks noGrp="1"/>
          </p:cNvSpPr>
          <p:nvPr>
            <p:ph type="title"/>
          </p:nvPr>
        </p:nvSpPr>
        <p:spPr>
          <a:xfrm>
            <a:off x="622962" y="695786"/>
            <a:ext cx="9404723" cy="1400530"/>
          </a:xfrm>
        </p:spPr>
        <p:txBody>
          <a:bodyPr/>
          <a:lstStyle/>
          <a:p>
            <a:r>
              <a:rPr lang="en-GB" sz="5400" dirty="0"/>
              <a:t>National Identity</a:t>
            </a:r>
          </a:p>
        </p:txBody>
      </p:sp>
      <p:sp>
        <p:nvSpPr>
          <p:cNvPr id="4" name="TextBox 3">
            <a:extLst>
              <a:ext uri="{FF2B5EF4-FFF2-40B4-BE49-F238E27FC236}">
                <a16:creationId xmlns:a16="http://schemas.microsoft.com/office/drawing/2014/main" id="{AA789B1F-BDB9-1DBF-3B49-B4DD9E9B8094}"/>
              </a:ext>
            </a:extLst>
          </p:cNvPr>
          <p:cNvSpPr txBox="1"/>
          <p:nvPr/>
        </p:nvSpPr>
        <p:spPr>
          <a:xfrm>
            <a:off x="445625" y="3255908"/>
            <a:ext cx="7193665" cy="1384995"/>
          </a:xfrm>
          <a:prstGeom prst="rect">
            <a:avLst/>
          </a:prstGeom>
          <a:noFill/>
        </p:spPr>
        <p:txBody>
          <a:bodyPr wrap="square">
            <a:spAutoFit/>
          </a:bodyPr>
          <a:lstStyle/>
          <a:p>
            <a:pPr algn="ctr"/>
            <a:r>
              <a:rPr lang="en-GB" sz="2800" dirty="0"/>
              <a:t>How can we define National Identity?</a:t>
            </a:r>
          </a:p>
          <a:p>
            <a:pPr algn="ctr"/>
            <a:endParaRPr lang="en-GB" sz="2800" dirty="0"/>
          </a:p>
          <a:p>
            <a:pPr algn="ctr"/>
            <a:r>
              <a:rPr lang="en-GB" sz="2800" dirty="0"/>
              <a:t>What is a Nation?</a:t>
            </a:r>
          </a:p>
        </p:txBody>
      </p:sp>
      <p:pic>
        <p:nvPicPr>
          <p:cNvPr id="5" name="Picture 4">
            <a:extLst>
              <a:ext uri="{FF2B5EF4-FFF2-40B4-BE49-F238E27FC236}">
                <a16:creationId xmlns:a16="http://schemas.microsoft.com/office/drawing/2014/main" id="{0AABEDBB-85C3-B4EF-2161-F254B820D5B6}"/>
              </a:ext>
            </a:extLst>
          </p:cNvPr>
          <p:cNvPicPr>
            <a:picLocks noChangeAspect="1"/>
          </p:cNvPicPr>
          <p:nvPr/>
        </p:nvPicPr>
        <p:blipFill>
          <a:blip r:embed="rId3"/>
          <a:stretch>
            <a:fillRect/>
          </a:stretch>
        </p:blipFill>
        <p:spPr>
          <a:xfrm>
            <a:off x="7499585" y="2514455"/>
            <a:ext cx="4410763" cy="3061201"/>
          </a:xfrm>
          <a:prstGeom prst="rect">
            <a:avLst/>
          </a:prstGeom>
        </p:spPr>
      </p:pic>
    </p:spTree>
    <p:extLst>
      <p:ext uri="{BB962C8B-B14F-4D97-AF65-F5344CB8AC3E}">
        <p14:creationId xmlns:p14="http://schemas.microsoft.com/office/powerpoint/2010/main" val="138444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83A86D-9054-9F60-8DDD-6FC3D38695B2}"/>
              </a:ext>
            </a:extLst>
          </p:cNvPr>
          <p:cNvSpPr>
            <a:spLocks noGrp="1"/>
          </p:cNvSpPr>
          <p:nvPr>
            <p:ph type="title"/>
          </p:nvPr>
        </p:nvSpPr>
        <p:spPr>
          <a:xfrm>
            <a:off x="648931" y="629266"/>
            <a:ext cx="4166510" cy="1622321"/>
          </a:xfrm>
        </p:spPr>
        <p:txBody>
          <a:bodyPr vert="horz" lIns="91440" tIns="45720" rIns="91440" bIns="45720" rtlCol="0" anchor="t">
            <a:normAutofit/>
          </a:bodyPr>
          <a:lstStyle/>
          <a:p>
            <a:r>
              <a:rPr lang="en-US" b="0" i="0" kern="1200" dirty="0">
                <a:solidFill>
                  <a:srgbClr val="EBEBEB"/>
                </a:solidFill>
                <a:latin typeface="+mj-lt"/>
                <a:ea typeface="+mj-ea"/>
                <a:cs typeface="+mj-cs"/>
              </a:rPr>
              <a:t>Definition</a:t>
            </a:r>
          </a:p>
        </p:txBody>
      </p:sp>
      <p:sp>
        <p:nvSpPr>
          <p:cNvPr id="2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5" name="Freeform: Shape 2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4" name="Picture 3">
            <a:extLst>
              <a:ext uri="{FF2B5EF4-FFF2-40B4-BE49-F238E27FC236}">
                <a16:creationId xmlns:a16="http://schemas.microsoft.com/office/drawing/2014/main" id="{32BA8DDE-2080-2C6A-9415-F11EB039A18C}"/>
              </a:ext>
            </a:extLst>
          </p:cNvPr>
          <p:cNvPicPr>
            <a:picLocks noChangeAspect="1"/>
          </p:cNvPicPr>
          <p:nvPr/>
        </p:nvPicPr>
        <p:blipFill>
          <a:blip r:embed="rId7"/>
          <a:stretch>
            <a:fillRect/>
          </a:stretch>
        </p:blipFill>
        <p:spPr>
          <a:xfrm>
            <a:off x="6093992" y="1582424"/>
            <a:ext cx="5449889" cy="3693148"/>
          </a:xfrm>
          <a:prstGeom prst="rect">
            <a:avLst/>
          </a:prstGeom>
          <a:effectLst/>
        </p:spPr>
      </p:pic>
      <p:sp>
        <p:nvSpPr>
          <p:cNvPr id="27" name="Rectangle 2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6A6AD214-FDE3-78B7-E47A-6F5081AFEBD8}"/>
              </a:ext>
            </a:extLst>
          </p:cNvPr>
          <p:cNvSpPr txBox="1"/>
          <p:nvPr/>
        </p:nvSpPr>
        <p:spPr>
          <a:xfrm>
            <a:off x="648931" y="2438400"/>
            <a:ext cx="4166509" cy="3785419"/>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sz="2400" dirty="0">
                <a:solidFill>
                  <a:srgbClr val="EBEBEB"/>
                </a:solidFill>
                <a:latin typeface="+mj-lt"/>
                <a:ea typeface="+mj-ea"/>
                <a:cs typeface="+mj-cs"/>
              </a:rPr>
              <a:t>According to the Collins Dictionary National Identity is a way that united and ‘binds’ a Nation together </a:t>
            </a:r>
          </a:p>
        </p:txBody>
      </p:sp>
    </p:spTree>
    <p:extLst>
      <p:ext uri="{BB962C8B-B14F-4D97-AF65-F5344CB8AC3E}">
        <p14:creationId xmlns:p14="http://schemas.microsoft.com/office/powerpoint/2010/main" val="318209203"/>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3C30E80-E69D-0E06-9614-5F7AA5986B50}"/>
              </a:ext>
            </a:extLst>
          </p:cNvPr>
          <p:cNvSpPr>
            <a:spLocks noGrp="1"/>
          </p:cNvSpPr>
          <p:nvPr>
            <p:ph type="title"/>
          </p:nvPr>
        </p:nvSpPr>
        <p:spPr>
          <a:xfrm>
            <a:off x="648930" y="629267"/>
            <a:ext cx="9252154" cy="1016654"/>
          </a:xfrm>
        </p:spPr>
        <p:txBody>
          <a:bodyPr vert="horz" lIns="91440" tIns="45720" rIns="91440" bIns="45720" rtlCol="0" anchor="t">
            <a:normAutofit/>
          </a:bodyPr>
          <a:lstStyle/>
          <a:p>
            <a:r>
              <a:rPr lang="en-US" b="0" i="0" kern="1200">
                <a:solidFill>
                  <a:srgbClr val="EBEBEB"/>
                </a:solidFill>
                <a:latin typeface="+mj-lt"/>
                <a:ea typeface="+mj-ea"/>
                <a:cs typeface="+mj-cs"/>
              </a:rPr>
              <a:t>What is a Nation?</a:t>
            </a:r>
          </a:p>
        </p:txBody>
      </p:sp>
      <p:sp useBgFill="1">
        <p:nvSpPr>
          <p:cNvPr id="28" name="Freeform: Shape 27">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TextBox 2">
            <a:extLst>
              <a:ext uri="{FF2B5EF4-FFF2-40B4-BE49-F238E27FC236}">
                <a16:creationId xmlns:a16="http://schemas.microsoft.com/office/drawing/2014/main" id="{32D45395-AF8A-81F5-06E2-FC2C719C1728}"/>
              </a:ext>
            </a:extLst>
          </p:cNvPr>
          <p:cNvSpPr txBox="1"/>
          <p:nvPr/>
        </p:nvSpPr>
        <p:spPr>
          <a:xfrm>
            <a:off x="648931" y="2548281"/>
            <a:ext cx="5122606" cy="3658689"/>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u="none" strike="noStrike" dirty="0">
                <a:effectLst/>
                <a:latin typeface="+mj-lt"/>
                <a:ea typeface="+mj-ea"/>
                <a:cs typeface="+mj-cs"/>
              </a:rPr>
              <a:t>A nation is a territory where it’s the people are led by the same government. The word “nation” can also refer to a group of people who share a history, traditions, culture and, often, language—even if the group does not have a country of its own (National Geographic, 2024)</a:t>
            </a:r>
            <a:endParaRPr lang="en-US" dirty="0">
              <a:latin typeface="+mj-lt"/>
              <a:ea typeface="+mj-ea"/>
              <a:cs typeface="+mj-cs"/>
            </a:endParaRPr>
          </a:p>
        </p:txBody>
      </p:sp>
      <p:pic>
        <p:nvPicPr>
          <p:cNvPr id="5" name="Picture 4">
            <a:extLst>
              <a:ext uri="{FF2B5EF4-FFF2-40B4-BE49-F238E27FC236}">
                <a16:creationId xmlns:a16="http://schemas.microsoft.com/office/drawing/2014/main" id="{F7C9BB0E-DABA-2AA6-19C4-5EBCB8ED1187}"/>
              </a:ext>
            </a:extLst>
          </p:cNvPr>
          <p:cNvPicPr>
            <a:picLocks noChangeAspect="1"/>
          </p:cNvPicPr>
          <p:nvPr/>
        </p:nvPicPr>
        <p:blipFill>
          <a:blip r:embed="rId7"/>
          <a:stretch>
            <a:fillRect/>
          </a:stretch>
        </p:blipFill>
        <p:spPr>
          <a:xfrm>
            <a:off x="6091916" y="2701866"/>
            <a:ext cx="5451627" cy="3354847"/>
          </a:xfrm>
          <a:prstGeom prst="rect">
            <a:avLst/>
          </a:prstGeom>
          <a:effectLst/>
        </p:spPr>
      </p:pic>
    </p:spTree>
    <p:extLst>
      <p:ext uri="{BB962C8B-B14F-4D97-AF65-F5344CB8AC3E}">
        <p14:creationId xmlns:p14="http://schemas.microsoft.com/office/powerpoint/2010/main" val="407498792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7810E80F-9C89-42DA-AC6A-CA9F6C0FE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E6531F-7EDF-8D25-8819-559114286853}"/>
              </a:ext>
            </a:extLst>
          </p:cNvPr>
          <p:cNvSpPr>
            <a:spLocks noGrp="1"/>
          </p:cNvSpPr>
          <p:nvPr>
            <p:ph type="title"/>
          </p:nvPr>
        </p:nvSpPr>
        <p:spPr>
          <a:xfrm>
            <a:off x="8189492" y="1325880"/>
            <a:ext cx="3354807" cy="3066507"/>
          </a:xfrm>
        </p:spPr>
        <p:txBody>
          <a:bodyPr vert="horz" lIns="91440" tIns="45720" rIns="91440" bIns="45720" rtlCol="0" anchor="b">
            <a:normAutofit/>
          </a:bodyPr>
          <a:lstStyle/>
          <a:p>
            <a:pPr>
              <a:lnSpc>
                <a:spcPct val="90000"/>
              </a:lnSpc>
            </a:pPr>
            <a:r>
              <a:rPr lang="en-US" sz="5400" b="0" i="0" kern="1200">
                <a:solidFill>
                  <a:srgbClr val="EBEBEB"/>
                </a:solidFill>
                <a:latin typeface="+mj-lt"/>
                <a:ea typeface="+mj-ea"/>
                <a:cs typeface="+mj-cs"/>
              </a:rPr>
              <a:t>What is UK National Identity?</a:t>
            </a:r>
          </a:p>
        </p:txBody>
      </p:sp>
      <p:sp>
        <p:nvSpPr>
          <p:cNvPr id="22" name="Rectangle 21">
            <a:extLst>
              <a:ext uri="{FF2B5EF4-FFF2-40B4-BE49-F238E27FC236}">
                <a16:creationId xmlns:a16="http://schemas.microsoft.com/office/drawing/2014/main" id="{35955B09-6DFD-41EE-8794-648DBC50B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A1C8458-DBAA-4D00-98AC-E9890360D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6" name="Rounded Rectangle 4">
            <a:extLst>
              <a:ext uri="{FF2B5EF4-FFF2-40B4-BE49-F238E27FC236}">
                <a16:creationId xmlns:a16="http://schemas.microsoft.com/office/drawing/2014/main" id="{A8D15A26-D50C-4BE5-8A59-321D90248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591673"/>
            <a:ext cx="6272784" cy="5626247"/>
          </a:xfrm>
          <a:prstGeom prst="roundRect">
            <a:avLst>
              <a:gd name="adj" fmla="val 0"/>
            </a:avLst>
          </a:prstGeom>
          <a:ln w="12700">
            <a:solidFill>
              <a:schemeClr val="bg2"/>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flag with a cross with Great Britain in the background&#10;&#10;Description automatically generated">
            <a:extLst>
              <a:ext uri="{FF2B5EF4-FFF2-40B4-BE49-F238E27FC236}">
                <a16:creationId xmlns:a16="http://schemas.microsoft.com/office/drawing/2014/main" id="{B121FE1A-CE72-9F17-663B-05A6BFEDAC46}"/>
              </a:ext>
            </a:extLst>
          </p:cNvPr>
          <p:cNvPicPr>
            <a:picLocks noChangeAspect="1"/>
          </p:cNvPicPr>
          <p:nvPr/>
        </p:nvPicPr>
        <p:blipFill>
          <a:blip r:embed="rId6"/>
          <a:stretch>
            <a:fillRect/>
          </a:stretch>
        </p:blipFill>
        <p:spPr>
          <a:xfrm>
            <a:off x="1127253" y="2077885"/>
            <a:ext cx="5307644" cy="2653822"/>
          </a:xfrm>
          <a:prstGeom prst="rect">
            <a:avLst/>
          </a:prstGeom>
          <a:effectLst/>
        </p:spPr>
      </p:pic>
    </p:spTree>
    <p:extLst>
      <p:ext uri="{BB962C8B-B14F-4D97-AF65-F5344CB8AC3E}">
        <p14:creationId xmlns:p14="http://schemas.microsoft.com/office/powerpoint/2010/main" val="324565040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81087-75A1-7306-1095-C7E79305A87B}"/>
              </a:ext>
            </a:extLst>
          </p:cNvPr>
          <p:cNvSpPr>
            <a:spLocks noGrp="1"/>
          </p:cNvSpPr>
          <p:nvPr>
            <p:ph type="title"/>
          </p:nvPr>
        </p:nvSpPr>
        <p:spPr/>
        <p:txBody>
          <a:bodyPr/>
          <a:lstStyle/>
          <a:p>
            <a:r>
              <a:rPr lang="en-GB" dirty="0"/>
              <a:t>UK National Identity</a:t>
            </a:r>
          </a:p>
        </p:txBody>
      </p:sp>
      <p:sp>
        <p:nvSpPr>
          <p:cNvPr id="3" name="TextBox 2">
            <a:extLst>
              <a:ext uri="{FF2B5EF4-FFF2-40B4-BE49-F238E27FC236}">
                <a16:creationId xmlns:a16="http://schemas.microsoft.com/office/drawing/2014/main" id="{6A33F294-4CF1-CDEB-8357-39218AC150E5}"/>
              </a:ext>
            </a:extLst>
          </p:cNvPr>
          <p:cNvSpPr txBox="1"/>
          <p:nvPr/>
        </p:nvSpPr>
        <p:spPr>
          <a:xfrm>
            <a:off x="445168" y="1503947"/>
            <a:ext cx="11345779" cy="2831544"/>
          </a:xfrm>
          <a:prstGeom prst="rect">
            <a:avLst/>
          </a:prstGeom>
          <a:noFill/>
        </p:spPr>
        <p:txBody>
          <a:bodyPr wrap="square" rtlCol="0">
            <a:spAutoFit/>
          </a:bodyPr>
          <a:lstStyle/>
          <a:p>
            <a:r>
              <a:rPr lang="en-GB" sz="2000" dirty="0"/>
              <a:t>90.3% in the UK refer to themselves as English, Scottish, Welsh, Northern Irish, British or Cornish according to the 2021 National Census Therefore they see themselves as being one UK Identity, English, Scottish, Welsh, Northern Irish, British or Cornish but this came as a slight decrease from 2011 (Office for National Statistics, 2021).</a:t>
            </a:r>
          </a:p>
          <a:p>
            <a:endParaRPr lang="en-GB" sz="2000" dirty="0"/>
          </a:p>
          <a:p>
            <a:r>
              <a:rPr lang="en-GB" sz="2000" dirty="0"/>
              <a:t>However, some in the UK identify as Non-UK with statistic of 9.7% in 2021 which is an increase from 8% in 2011 (Office for National Statistics, 2021). </a:t>
            </a:r>
          </a:p>
          <a:p>
            <a:endParaRPr lang="en-GB" sz="2000" dirty="0"/>
          </a:p>
          <a:p>
            <a:endParaRPr lang="en-GB" dirty="0"/>
          </a:p>
        </p:txBody>
      </p:sp>
    </p:spTree>
    <p:extLst>
      <p:ext uri="{BB962C8B-B14F-4D97-AF65-F5344CB8AC3E}">
        <p14:creationId xmlns:p14="http://schemas.microsoft.com/office/powerpoint/2010/main" val="3401397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FA93B-6069-869C-053B-F9BF753EB835}"/>
              </a:ext>
            </a:extLst>
          </p:cNvPr>
          <p:cNvSpPr>
            <a:spLocks noGrp="1"/>
          </p:cNvSpPr>
          <p:nvPr>
            <p:ph type="title"/>
          </p:nvPr>
        </p:nvSpPr>
        <p:spPr/>
        <p:txBody>
          <a:bodyPr/>
          <a:lstStyle/>
          <a:p>
            <a:r>
              <a:rPr lang="en-GB" dirty="0"/>
              <a:t>Why do we need National Identity? </a:t>
            </a:r>
          </a:p>
        </p:txBody>
      </p:sp>
      <p:sp>
        <p:nvSpPr>
          <p:cNvPr id="3" name="TextBox 2">
            <a:extLst>
              <a:ext uri="{FF2B5EF4-FFF2-40B4-BE49-F238E27FC236}">
                <a16:creationId xmlns:a16="http://schemas.microsoft.com/office/drawing/2014/main" id="{65A56252-5D2F-43DC-D12C-465B33054299}"/>
              </a:ext>
            </a:extLst>
          </p:cNvPr>
          <p:cNvSpPr txBox="1"/>
          <p:nvPr/>
        </p:nvSpPr>
        <p:spPr>
          <a:xfrm>
            <a:off x="416689" y="2662177"/>
            <a:ext cx="10185721" cy="1200329"/>
          </a:xfrm>
          <a:prstGeom prst="rect">
            <a:avLst/>
          </a:prstGeom>
          <a:noFill/>
        </p:spPr>
        <p:txBody>
          <a:bodyPr wrap="square" rtlCol="0">
            <a:spAutoFit/>
          </a:bodyPr>
          <a:lstStyle/>
          <a:p>
            <a:r>
              <a:rPr lang="en-GB" sz="2400" dirty="0"/>
              <a:t>Can you list any reasons why National identity is important?</a:t>
            </a:r>
          </a:p>
          <a:p>
            <a:endParaRPr lang="en-GB" sz="2400" dirty="0"/>
          </a:p>
          <a:p>
            <a:endParaRPr lang="en-GB" sz="2400" dirty="0"/>
          </a:p>
        </p:txBody>
      </p:sp>
    </p:spTree>
    <p:extLst>
      <p:ext uri="{BB962C8B-B14F-4D97-AF65-F5344CB8AC3E}">
        <p14:creationId xmlns:p14="http://schemas.microsoft.com/office/powerpoint/2010/main" val="1517448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B15B281-6CF1-A0F5-30F6-BE6C8BCD09FA}"/>
              </a:ext>
            </a:extLst>
          </p:cNvPr>
          <p:cNvSpPr txBox="1"/>
          <p:nvPr/>
        </p:nvSpPr>
        <p:spPr>
          <a:xfrm>
            <a:off x="713772" y="1041721"/>
            <a:ext cx="10764455" cy="1815882"/>
          </a:xfrm>
          <a:prstGeom prst="rect">
            <a:avLst/>
          </a:prstGeom>
          <a:noFill/>
        </p:spPr>
        <p:txBody>
          <a:bodyPr wrap="square" rtlCol="0">
            <a:spAutoFit/>
          </a:bodyPr>
          <a:lstStyle/>
          <a:p>
            <a:pPr algn="ctr"/>
            <a:r>
              <a:rPr lang="en-GB" sz="2800" dirty="0"/>
              <a:t>According to David W. Johnson </a:t>
            </a:r>
            <a:r>
              <a:rPr lang="en-GB" sz="2800" dirty="0" err="1"/>
              <a:t>Ed.D</a:t>
            </a:r>
            <a:r>
              <a:rPr lang="en-GB" sz="2800" dirty="0"/>
              <a:t>, National Identity unites and builds bonds across societies and is important for all citizens across the group. He says it is especially important for ’diverse societies’. </a:t>
            </a:r>
          </a:p>
        </p:txBody>
      </p:sp>
      <p:sp>
        <p:nvSpPr>
          <p:cNvPr id="4" name="TextBox 3">
            <a:extLst>
              <a:ext uri="{FF2B5EF4-FFF2-40B4-BE49-F238E27FC236}">
                <a16:creationId xmlns:a16="http://schemas.microsoft.com/office/drawing/2014/main" id="{A36B185F-1B26-6502-84E1-411F07205762}"/>
              </a:ext>
            </a:extLst>
          </p:cNvPr>
          <p:cNvSpPr txBox="1"/>
          <p:nvPr/>
        </p:nvSpPr>
        <p:spPr>
          <a:xfrm>
            <a:off x="1551008" y="3429000"/>
            <a:ext cx="8657863" cy="461665"/>
          </a:xfrm>
          <a:prstGeom prst="rect">
            <a:avLst/>
          </a:prstGeom>
          <a:noFill/>
        </p:spPr>
        <p:txBody>
          <a:bodyPr wrap="square" rtlCol="0">
            <a:spAutoFit/>
          </a:bodyPr>
          <a:lstStyle/>
          <a:p>
            <a:pPr algn="ctr"/>
            <a:r>
              <a:rPr lang="en-GB" sz="2400" dirty="0"/>
              <a:t>Do you agree or disagree with Johnson?</a:t>
            </a:r>
          </a:p>
        </p:txBody>
      </p:sp>
    </p:spTree>
    <p:extLst>
      <p:ext uri="{BB962C8B-B14F-4D97-AF65-F5344CB8AC3E}">
        <p14:creationId xmlns:p14="http://schemas.microsoft.com/office/powerpoint/2010/main" val="9666448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E343B-7F8D-BF77-53DA-A3CCFAE28E73}"/>
              </a:ext>
            </a:extLst>
          </p:cNvPr>
          <p:cNvSpPr>
            <a:spLocks noGrp="1"/>
          </p:cNvSpPr>
          <p:nvPr>
            <p:ph type="title"/>
          </p:nvPr>
        </p:nvSpPr>
        <p:spPr/>
        <p:txBody>
          <a:bodyPr/>
          <a:lstStyle/>
          <a:p>
            <a:r>
              <a:rPr lang="en-GB" dirty="0"/>
              <a:t>Issues with national identity</a:t>
            </a:r>
          </a:p>
        </p:txBody>
      </p:sp>
    </p:spTree>
    <p:extLst>
      <p:ext uri="{BB962C8B-B14F-4D97-AF65-F5344CB8AC3E}">
        <p14:creationId xmlns:p14="http://schemas.microsoft.com/office/powerpoint/2010/main" val="462224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DCC05B0-13B7-08C1-79F7-C4C4129509BB}"/>
              </a:ext>
            </a:extLst>
          </p:cNvPr>
          <p:cNvSpPr txBox="1"/>
          <p:nvPr/>
        </p:nvSpPr>
        <p:spPr>
          <a:xfrm>
            <a:off x="433137" y="1431758"/>
            <a:ext cx="11321716" cy="2308324"/>
          </a:xfrm>
          <a:prstGeom prst="rect">
            <a:avLst/>
          </a:prstGeom>
          <a:noFill/>
        </p:spPr>
        <p:txBody>
          <a:bodyPr wrap="square" rtlCol="0">
            <a:spAutoFit/>
          </a:bodyPr>
          <a:lstStyle/>
          <a:p>
            <a:r>
              <a:rPr lang="en-GB" dirty="0"/>
              <a:t>Based on Freud, Erikson states that Identity is the answer to the question on ’Who am I? ‘. Identity is not for the individual but for the collective social group. It’s the sense of Belonging and unity to a group.</a:t>
            </a:r>
          </a:p>
          <a:p>
            <a:endParaRPr lang="en-GB" dirty="0"/>
          </a:p>
          <a:p>
            <a:r>
              <a:rPr lang="en-GB" dirty="0"/>
              <a:t>Citizens of a country will feel the sense of belonging and unity and togetherness with their own ‘Cultural’ traditions and History.</a:t>
            </a:r>
          </a:p>
          <a:p>
            <a:endParaRPr lang="en-GB" dirty="0"/>
          </a:p>
          <a:p>
            <a:r>
              <a:rPr lang="en-GB" dirty="0"/>
              <a:t>National Identity is changing due to Globalisation </a:t>
            </a:r>
          </a:p>
        </p:txBody>
      </p:sp>
    </p:spTree>
    <p:extLst>
      <p:ext uri="{BB962C8B-B14F-4D97-AF65-F5344CB8AC3E}">
        <p14:creationId xmlns:p14="http://schemas.microsoft.com/office/powerpoint/2010/main" val="2908769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C179A-7D76-85A3-D7D8-4EF0959A4415}"/>
              </a:ext>
            </a:extLst>
          </p:cNvPr>
          <p:cNvSpPr>
            <a:spLocks noGrp="1"/>
          </p:cNvSpPr>
          <p:nvPr>
            <p:ph type="title"/>
          </p:nvPr>
        </p:nvSpPr>
        <p:spPr/>
        <p:txBody>
          <a:bodyPr/>
          <a:lstStyle/>
          <a:p>
            <a:r>
              <a:rPr lang="en-GB" dirty="0"/>
              <a:t>HOWEVER!</a:t>
            </a:r>
          </a:p>
        </p:txBody>
      </p:sp>
      <p:sp>
        <p:nvSpPr>
          <p:cNvPr id="3" name="TextBox 2">
            <a:extLst>
              <a:ext uri="{FF2B5EF4-FFF2-40B4-BE49-F238E27FC236}">
                <a16:creationId xmlns:a16="http://schemas.microsoft.com/office/drawing/2014/main" id="{EDBF20F8-118D-EABD-291A-77446C24102F}"/>
              </a:ext>
            </a:extLst>
          </p:cNvPr>
          <p:cNvSpPr txBox="1"/>
          <p:nvPr/>
        </p:nvSpPr>
        <p:spPr>
          <a:xfrm>
            <a:off x="493295" y="1455821"/>
            <a:ext cx="11309684" cy="1477328"/>
          </a:xfrm>
          <a:prstGeom prst="rect">
            <a:avLst/>
          </a:prstGeom>
          <a:noFill/>
        </p:spPr>
        <p:txBody>
          <a:bodyPr wrap="square" rtlCol="0">
            <a:spAutoFit/>
          </a:bodyPr>
          <a:lstStyle/>
          <a:p>
            <a:r>
              <a:rPr lang="en-GB" dirty="0"/>
              <a:t>As seen throughout recent History, National Identity can lead to Nationalism which can produce problems when it produces extreme views an actions. </a:t>
            </a:r>
          </a:p>
          <a:p>
            <a:endParaRPr lang="en-GB" dirty="0"/>
          </a:p>
          <a:p>
            <a:r>
              <a:rPr lang="en-GB" dirty="0"/>
              <a:t>Prime Example being Nazi’s who saw themselves the the supreme race and killed millions who were not of their ‘</a:t>
            </a:r>
            <a:r>
              <a:rPr lang="en-GB" dirty="0" err="1"/>
              <a:t>Aryian</a:t>
            </a:r>
            <a:r>
              <a:rPr lang="en-GB" dirty="0"/>
              <a:t>’ race. </a:t>
            </a:r>
          </a:p>
        </p:txBody>
      </p:sp>
    </p:spTree>
    <p:extLst>
      <p:ext uri="{BB962C8B-B14F-4D97-AF65-F5344CB8AC3E}">
        <p14:creationId xmlns:p14="http://schemas.microsoft.com/office/powerpoint/2010/main" val="1273600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45804-F1FC-FE26-5147-F5E66CFB738F}"/>
              </a:ext>
            </a:extLst>
          </p:cNvPr>
          <p:cNvSpPr>
            <a:spLocks noGrp="1"/>
          </p:cNvSpPr>
          <p:nvPr>
            <p:ph type="title"/>
          </p:nvPr>
        </p:nvSpPr>
        <p:spPr/>
        <p:txBody>
          <a:bodyPr/>
          <a:lstStyle/>
          <a:p>
            <a:r>
              <a:rPr lang="en-GB" dirty="0"/>
              <a:t>UK National Identity</a:t>
            </a:r>
          </a:p>
        </p:txBody>
      </p:sp>
      <p:sp>
        <p:nvSpPr>
          <p:cNvPr id="3" name="TextBox 2">
            <a:extLst>
              <a:ext uri="{FF2B5EF4-FFF2-40B4-BE49-F238E27FC236}">
                <a16:creationId xmlns:a16="http://schemas.microsoft.com/office/drawing/2014/main" id="{FA976FE3-3156-BD1D-0927-0006DD218AFA}"/>
              </a:ext>
            </a:extLst>
          </p:cNvPr>
          <p:cNvSpPr txBox="1"/>
          <p:nvPr/>
        </p:nvSpPr>
        <p:spPr>
          <a:xfrm>
            <a:off x="445168" y="1744579"/>
            <a:ext cx="11454064" cy="1477328"/>
          </a:xfrm>
          <a:prstGeom prst="rect">
            <a:avLst/>
          </a:prstGeom>
          <a:noFill/>
        </p:spPr>
        <p:txBody>
          <a:bodyPr wrap="square" rtlCol="0">
            <a:spAutoFit/>
          </a:bodyPr>
          <a:lstStyle/>
          <a:p>
            <a:r>
              <a:rPr lang="en-GB" dirty="0"/>
              <a:t>Nationalism with some political parties but UK National Identity is the mix of different cultures</a:t>
            </a:r>
          </a:p>
          <a:p>
            <a:endParaRPr lang="en-GB" dirty="0"/>
          </a:p>
          <a:p>
            <a:r>
              <a:rPr lang="en-GB" dirty="0"/>
              <a:t>By looking at the censorship it is clear that there are mixed views on what UK Identity is and how citizens in the UK Identify themselves </a:t>
            </a:r>
          </a:p>
          <a:p>
            <a:endParaRPr lang="en-GB" dirty="0"/>
          </a:p>
        </p:txBody>
      </p:sp>
    </p:spTree>
    <p:extLst>
      <p:ext uri="{BB962C8B-B14F-4D97-AF65-F5344CB8AC3E}">
        <p14:creationId xmlns:p14="http://schemas.microsoft.com/office/powerpoint/2010/main" val="40252720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BAA68-D4BA-DAD9-A31A-B1AE0EAF6C7B}"/>
              </a:ext>
            </a:extLst>
          </p:cNvPr>
          <p:cNvSpPr>
            <a:spLocks noGrp="1"/>
          </p:cNvSpPr>
          <p:nvPr>
            <p:ph type="title"/>
          </p:nvPr>
        </p:nvSpPr>
        <p:spPr/>
        <p:txBody>
          <a:bodyPr/>
          <a:lstStyle/>
          <a:p>
            <a:r>
              <a:rPr lang="en-GB" dirty="0"/>
              <a:t>Bibliography</a:t>
            </a:r>
          </a:p>
        </p:txBody>
      </p:sp>
      <p:sp>
        <p:nvSpPr>
          <p:cNvPr id="4" name="TextBox 3">
            <a:extLst>
              <a:ext uri="{FF2B5EF4-FFF2-40B4-BE49-F238E27FC236}">
                <a16:creationId xmlns:a16="http://schemas.microsoft.com/office/drawing/2014/main" id="{F3E2514B-F40C-A438-EF0F-0915EF9FFF5F}"/>
              </a:ext>
            </a:extLst>
          </p:cNvPr>
          <p:cNvSpPr txBox="1"/>
          <p:nvPr/>
        </p:nvSpPr>
        <p:spPr>
          <a:xfrm>
            <a:off x="191692" y="1696232"/>
            <a:ext cx="11808616" cy="3539430"/>
          </a:xfrm>
          <a:prstGeom prst="rect">
            <a:avLst/>
          </a:prstGeom>
          <a:noFill/>
        </p:spPr>
        <p:txBody>
          <a:bodyPr wrap="square">
            <a:spAutoFit/>
          </a:bodyPr>
          <a:lstStyle/>
          <a:p>
            <a:r>
              <a:rPr lang="en-GB" sz="1400" dirty="0">
                <a:effectLst/>
              </a:rPr>
              <a:t>Bond, R. (no date) ‘National identities among minority and “majority” ethnic groups: evidence from the 2021 census in England and Wales’, </a:t>
            </a:r>
            <a:r>
              <a:rPr lang="en-GB" sz="1400" i="1" dirty="0">
                <a:effectLst/>
              </a:rPr>
              <a:t>Journal of Ethnic and Migration Studies</a:t>
            </a:r>
            <a:r>
              <a:rPr lang="en-GB" sz="1400" dirty="0">
                <a:effectLst/>
              </a:rPr>
              <a:t>, 0(0), pp. 1–23. Available at: </a:t>
            </a:r>
            <a:r>
              <a:rPr lang="en-GB" sz="1400" dirty="0">
                <a:effectLst/>
                <a:hlinkClick r:id="rId2"/>
              </a:rPr>
              <a:t>https://doi.org/10.1080/1369183X.2024.2385000</a:t>
            </a:r>
            <a:r>
              <a:rPr lang="en-GB" sz="1400" dirty="0">
                <a:effectLst/>
              </a:rPr>
              <a:t>.</a:t>
            </a:r>
          </a:p>
          <a:p>
            <a:endParaRPr lang="en-GB" sz="1400" dirty="0">
              <a:effectLst/>
            </a:endParaRPr>
          </a:p>
          <a:p>
            <a:r>
              <a:rPr lang="en-GB" sz="1400" dirty="0">
                <a:effectLst/>
              </a:rPr>
              <a:t>Collins Dictionary (2024) </a:t>
            </a:r>
            <a:r>
              <a:rPr lang="en-GB" sz="1400" i="1" dirty="0">
                <a:effectLst/>
              </a:rPr>
              <a:t>Definition of Nation</a:t>
            </a:r>
            <a:r>
              <a:rPr lang="en-GB" sz="1400" dirty="0">
                <a:effectLst/>
              </a:rPr>
              <a:t>, </a:t>
            </a:r>
            <a:r>
              <a:rPr lang="en-GB" sz="1400" i="1" dirty="0">
                <a:effectLst/>
              </a:rPr>
              <a:t>Collins</a:t>
            </a:r>
            <a:r>
              <a:rPr lang="en-GB" sz="1400" dirty="0">
                <a:effectLst/>
              </a:rPr>
              <a:t>. Available at: </a:t>
            </a:r>
            <a:r>
              <a:rPr lang="en-GB" sz="1400" dirty="0">
                <a:effectLst/>
                <a:hlinkClick r:id="rId3"/>
              </a:rPr>
              <a:t>https://www.collinsdictionary.com/dictionary/english/nation</a:t>
            </a:r>
            <a:endParaRPr lang="en-GB" sz="1400" dirty="0">
              <a:effectLst/>
            </a:endParaRPr>
          </a:p>
          <a:p>
            <a:endParaRPr lang="en-GB" sz="1400" dirty="0">
              <a:effectLst/>
            </a:endParaRPr>
          </a:p>
          <a:p>
            <a:r>
              <a:rPr lang="en-GB" sz="1400" dirty="0">
                <a:effectLst/>
              </a:rPr>
              <a:t>Johnson, D. (2019) </a:t>
            </a:r>
            <a:r>
              <a:rPr lang="en-GB" sz="1400" i="1" dirty="0">
                <a:effectLst/>
              </a:rPr>
              <a:t>Need for a National Identity</a:t>
            </a:r>
            <a:r>
              <a:rPr lang="en-GB" sz="1400" dirty="0">
                <a:effectLst/>
              </a:rPr>
              <a:t>, </a:t>
            </a:r>
            <a:r>
              <a:rPr lang="en-GB" sz="1400" i="1" dirty="0">
                <a:effectLst/>
              </a:rPr>
              <a:t>Psychology Today</a:t>
            </a:r>
            <a:r>
              <a:rPr lang="en-GB" sz="1400" dirty="0">
                <a:effectLst/>
              </a:rPr>
              <a:t>. Available at: </a:t>
            </a:r>
            <a:r>
              <a:rPr lang="en-GB" sz="1400" dirty="0">
                <a:effectLst/>
                <a:hlinkClick r:id="rId4"/>
              </a:rPr>
              <a:t>https://www.psychologytoday.com/gb/blog/constructive-controversy/201909/need-national-identity#:~:text=A%20national%20identity%20unites%20and,citizens%20into%20one%20in%2Dgroup.</a:t>
            </a:r>
            <a:r>
              <a:rPr lang="en-GB" sz="1400" dirty="0">
                <a:effectLst/>
              </a:rPr>
              <a:t> </a:t>
            </a:r>
          </a:p>
          <a:p>
            <a:endParaRPr lang="en-GB" sz="1400" dirty="0">
              <a:effectLst/>
            </a:endParaRPr>
          </a:p>
          <a:p>
            <a:r>
              <a:rPr lang="en-GB" sz="1400" dirty="0">
                <a:effectLst/>
              </a:rPr>
              <a:t>Liu, Q. and Turner, D. (2018) ‘Identity and national identity’, </a:t>
            </a:r>
            <a:r>
              <a:rPr lang="en-GB" sz="1400" i="1" dirty="0">
                <a:effectLst/>
              </a:rPr>
              <a:t>Educational Philosophy and Theory</a:t>
            </a:r>
            <a:r>
              <a:rPr lang="en-GB" sz="1400" dirty="0">
                <a:effectLst/>
              </a:rPr>
              <a:t>, 50(12), pp. 1080–1088. Available at: </a:t>
            </a:r>
            <a:r>
              <a:rPr lang="en-GB" sz="1400" dirty="0">
                <a:effectLst/>
                <a:hlinkClick r:id="rId5"/>
              </a:rPr>
              <a:t>https://doi.org/10.1080/00131857.2018.1434076</a:t>
            </a:r>
            <a:r>
              <a:rPr lang="en-GB" sz="1400" dirty="0">
                <a:effectLst/>
              </a:rPr>
              <a:t>.</a:t>
            </a:r>
          </a:p>
          <a:p>
            <a:endParaRPr lang="en-GB" sz="1400" dirty="0">
              <a:effectLst/>
            </a:endParaRPr>
          </a:p>
          <a:p>
            <a:r>
              <a:rPr lang="en-GB" sz="1400" i="1" dirty="0">
                <a:effectLst/>
              </a:rPr>
              <a:t>Nation</a:t>
            </a:r>
            <a:r>
              <a:rPr lang="en-GB" sz="1400" dirty="0">
                <a:effectLst/>
              </a:rPr>
              <a:t> (no date). Available at: </a:t>
            </a:r>
            <a:r>
              <a:rPr lang="en-GB" sz="1400" dirty="0">
                <a:effectLst/>
                <a:hlinkClick r:id="rId6"/>
              </a:rPr>
              <a:t>https://education.nationalgeographic.org/resource/nation</a:t>
            </a:r>
            <a:r>
              <a:rPr lang="en-GB" sz="1400" dirty="0">
                <a:effectLst/>
              </a:rPr>
              <a:t> </a:t>
            </a:r>
          </a:p>
          <a:p>
            <a:endParaRPr lang="en-GB" sz="1400" dirty="0">
              <a:effectLst/>
            </a:endParaRPr>
          </a:p>
          <a:p>
            <a:r>
              <a:rPr lang="en-GB" sz="1400" i="1" dirty="0">
                <a:effectLst/>
              </a:rPr>
              <a:t>National identity - Census Maps, ONS</a:t>
            </a:r>
            <a:r>
              <a:rPr lang="en-GB" sz="1400" dirty="0">
                <a:effectLst/>
              </a:rPr>
              <a:t> (no date). Available at: </a:t>
            </a:r>
            <a:r>
              <a:rPr lang="en-GB" sz="1400" dirty="0">
                <a:effectLst/>
                <a:hlinkClick r:id="rId7"/>
              </a:rPr>
              <a:t>https://www.ons.gov.uk/census/maps/choropleth/identity/national-identity/national-identity-all-4a/one-or-more-uk-identity-only</a:t>
            </a:r>
            <a:r>
              <a:rPr lang="en-GB" sz="1400" dirty="0">
                <a:effectLst/>
              </a:rPr>
              <a:t> (</a:t>
            </a:r>
          </a:p>
        </p:txBody>
      </p:sp>
    </p:spTree>
    <p:extLst>
      <p:ext uri="{BB962C8B-B14F-4D97-AF65-F5344CB8AC3E}">
        <p14:creationId xmlns:p14="http://schemas.microsoft.com/office/powerpoint/2010/main" val="17540990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19964</TotalTime>
  <Words>744</Words>
  <Application>Microsoft Macintosh PowerPoint</Application>
  <PresentationFormat>Widescreen</PresentationFormat>
  <Paragraphs>56</Paragraphs>
  <Slides>13</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Century Gothic</vt:lpstr>
      <vt:lpstr>Wingdings 3</vt:lpstr>
      <vt:lpstr>Ion</vt:lpstr>
      <vt:lpstr>National Identity</vt:lpstr>
      <vt:lpstr>National Identity</vt:lpstr>
      <vt:lpstr>Definition</vt:lpstr>
      <vt:lpstr>What is a Nation?</vt:lpstr>
      <vt:lpstr>What is UK National Identity?</vt:lpstr>
      <vt:lpstr>UK National Identity</vt:lpstr>
      <vt:lpstr>Why do we need National Identity? </vt:lpstr>
      <vt:lpstr>PowerPoint Presentation</vt:lpstr>
      <vt:lpstr>Issues with national identity</vt:lpstr>
      <vt:lpstr>PowerPoint Presentation</vt:lpstr>
      <vt:lpstr>HOWEVER!</vt:lpstr>
      <vt:lpstr>UK National Identity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National Identity: Module</dc:title>
  <dc:creator>Matt Gaff (2203979)</dc:creator>
  <cp:lastModifiedBy>Matt Gaff (2203979)</cp:lastModifiedBy>
  <cp:revision>28</cp:revision>
  <dcterms:created xsi:type="dcterms:W3CDTF">2024-12-12T15:23:07Z</dcterms:created>
  <dcterms:modified xsi:type="dcterms:W3CDTF">2024-12-27T18:21:37Z</dcterms:modified>
</cp:coreProperties>
</file>