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57" r:id="rId4"/>
    <p:sldId id="258" r:id="rId5"/>
    <p:sldId id="259"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45D82A6-DD2B-41CB-987E-2BE97A9F8FF9}" type="datetimeFigureOut">
              <a:rPr lang="en-US" smtClean="0"/>
              <a:t>4/12/2026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963986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527228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5D82A6-DD2B-41CB-987E-2BE97A9F8FF9}"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478035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45032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5D82A6-DD2B-41CB-987E-2BE97A9F8FF9}" type="datetimeFigureOut">
              <a:rPr lang="en-US" smtClean="0"/>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405753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45D82A6-DD2B-41CB-987E-2BE97A9F8FF9}"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663806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5D82A6-DD2B-41CB-987E-2BE97A9F8FF9}" type="datetimeFigureOut">
              <a:rPr lang="en-US" smtClean="0"/>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613856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42670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174693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75090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598183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223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5D82A6-DD2B-41CB-987E-2BE97A9F8FF9}"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211988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45D82A6-DD2B-41CB-987E-2BE97A9F8FF9}"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21469680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45D82A6-DD2B-41CB-987E-2BE97A9F8FF9}"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622835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398487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5D82A6-DD2B-41CB-987E-2BE97A9F8FF9}"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F31939-58C7-47A0-8009-CA432E692F0F}" type="slidenum">
              <a:rPr lang="en-US" smtClean="0"/>
              <a:t>‹#›</a:t>
            </a:fld>
            <a:endParaRPr lang="en-US"/>
          </a:p>
        </p:txBody>
      </p:sp>
    </p:spTree>
    <p:extLst>
      <p:ext uri="{BB962C8B-B14F-4D97-AF65-F5344CB8AC3E}">
        <p14:creationId xmlns:p14="http://schemas.microsoft.com/office/powerpoint/2010/main" val="1817639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45D82A6-DD2B-41CB-987E-2BE97A9F8FF9}" type="datetimeFigureOut">
              <a:rPr lang="en-US" smtClean="0"/>
              <a:t>4/12/2026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4F31939-58C7-47A0-8009-CA432E692F0F}" type="slidenum">
              <a:rPr lang="en-US" smtClean="0"/>
              <a:t>‹#›</a:t>
            </a:fld>
            <a:endParaRPr lang="en-US"/>
          </a:p>
        </p:txBody>
      </p:sp>
    </p:spTree>
    <p:extLst>
      <p:ext uri="{BB962C8B-B14F-4D97-AF65-F5344CB8AC3E}">
        <p14:creationId xmlns:p14="http://schemas.microsoft.com/office/powerpoint/2010/main" val="391547318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bin"/><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38D382D-7E3B-8D00-E0F1-9CEE3B7FBC50}"/>
              </a:ext>
            </a:extLst>
          </p:cNvPr>
          <p:cNvSpPr>
            <a:spLocks noGrp="1"/>
          </p:cNvSpPr>
          <p:nvPr>
            <p:ph type="subTitle" idx="1"/>
          </p:nvPr>
        </p:nvSpPr>
        <p:spPr>
          <a:xfrm>
            <a:off x="1834860" y="1793800"/>
            <a:ext cx="9886085" cy="3858710"/>
          </a:xfrm>
        </p:spPr>
        <p:txBody>
          <a:bodyPr>
            <a:normAutofit/>
          </a:bodyPr>
          <a:lstStyle/>
          <a:p>
            <a:r>
              <a:rPr lang="en-GB" sz="2200" b="1" u="sng" dirty="0">
                <a:solidFill>
                  <a:schemeClr val="tx1"/>
                </a:solidFill>
                <a:latin typeface="Times New Roman" panose="02020603050405020304" pitchFamily="18" charset="0"/>
                <a:cs typeface="Times New Roman" panose="02020603050405020304" pitchFamily="18" charset="0"/>
              </a:rPr>
              <a:t>Module Title</a:t>
            </a:r>
            <a:r>
              <a:rPr lang="en-GB" sz="2200" b="1" dirty="0">
                <a:solidFill>
                  <a:schemeClr val="tx1"/>
                </a:solidFill>
                <a:latin typeface="Times New Roman" panose="02020603050405020304" pitchFamily="18" charset="0"/>
                <a:cs typeface="Times New Roman" panose="02020603050405020304" pitchFamily="18" charset="0"/>
              </a:rPr>
              <a:t>: </a:t>
            </a:r>
            <a:r>
              <a:rPr lang="en-GB" sz="2200" dirty="0">
                <a:solidFill>
                  <a:schemeClr val="tx1"/>
                </a:solidFill>
                <a:latin typeface="Times New Roman" panose="02020603050405020304" pitchFamily="18" charset="0"/>
                <a:cs typeface="Times New Roman" panose="02020603050405020304" pitchFamily="18" charset="0"/>
              </a:rPr>
              <a:t>Professional Career Development with H&amp;SC</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Module Number</a:t>
            </a:r>
            <a:r>
              <a:rPr lang="en-GB" sz="2200" b="1" dirty="0">
                <a:solidFill>
                  <a:schemeClr val="tx1"/>
                </a:solidFill>
                <a:latin typeface="Times New Roman" panose="02020603050405020304" pitchFamily="18" charset="0"/>
                <a:cs typeface="Times New Roman" panose="02020603050405020304" pitchFamily="18" charset="0"/>
              </a:rPr>
              <a:t>:</a:t>
            </a:r>
            <a:r>
              <a:rPr lang="en-GB" sz="2200" dirty="0">
                <a:solidFill>
                  <a:schemeClr val="tx1"/>
                </a:solidFill>
                <a:latin typeface="Times New Roman" panose="02020603050405020304" pitchFamily="18" charset="0"/>
                <a:cs typeface="Times New Roman" panose="02020603050405020304" pitchFamily="18" charset="0"/>
              </a:rPr>
              <a:t> LCHS 4009 (LON)</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Assignment No</a:t>
            </a:r>
            <a:r>
              <a:rPr lang="en-GB" sz="2200" b="1" dirty="0">
                <a:solidFill>
                  <a:schemeClr val="tx1"/>
                </a:solidFill>
                <a:latin typeface="Times New Roman" panose="02020603050405020304" pitchFamily="18" charset="0"/>
                <a:cs typeface="Times New Roman" panose="02020603050405020304" pitchFamily="18" charset="0"/>
              </a:rPr>
              <a:t>:</a:t>
            </a:r>
            <a:r>
              <a:rPr lang="en-GB" sz="2200" dirty="0">
                <a:solidFill>
                  <a:schemeClr val="tx1"/>
                </a:solidFill>
                <a:latin typeface="Times New Roman" panose="02020603050405020304" pitchFamily="18" charset="0"/>
                <a:cs typeface="Times New Roman" panose="02020603050405020304" pitchFamily="18" charset="0"/>
              </a:rPr>
              <a:t> ASSIGNMENT 1</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Student Name</a:t>
            </a:r>
            <a:r>
              <a:rPr lang="en-GB" sz="2200" b="1" dirty="0">
                <a:solidFill>
                  <a:schemeClr val="tx1"/>
                </a:solidFill>
                <a:latin typeface="Times New Roman" panose="02020603050405020304" pitchFamily="18" charset="0"/>
                <a:cs typeface="Times New Roman" panose="02020603050405020304" pitchFamily="18" charset="0"/>
              </a:rPr>
              <a:t>: </a:t>
            </a:r>
            <a:r>
              <a:rPr lang="en-GB" sz="2200" dirty="0">
                <a:solidFill>
                  <a:schemeClr val="tx1"/>
                </a:solidFill>
                <a:latin typeface="Times New Roman" panose="02020603050405020304" pitchFamily="18" charset="0"/>
                <a:cs typeface="Times New Roman" panose="02020603050405020304" pitchFamily="18" charset="0"/>
              </a:rPr>
              <a:t>JANET LARKO KORLETEY</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Student ID</a:t>
            </a:r>
            <a:r>
              <a:rPr lang="en-GB" sz="2200" b="1" dirty="0">
                <a:solidFill>
                  <a:schemeClr val="tx1"/>
                </a:solidFill>
                <a:latin typeface="Times New Roman" panose="02020603050405020304" pitchFamily="18" charset="0"/>
                <a:cs typeface="Times New Roman" panose="02020603050405020304" pitchFamily="18" charset="0"/>
              </a:rPr>
              <a:t>:</a:t>
            </a:r>
            <a:r>
              <a:rPr lang="en-GB" sz="2200" b="1" u="sng" dirty="0">
                <a:solidFill>
                  <a:schemeClr val="tx1"/>
                </a:solidFill>
                <a:latin typeface="Times New Roman" panose="02020603050405020304" pitchFamily="18" charset="0"/>
                <a:cs typeface="Times New Roman" panose="02020603050405020304" pitchFamily="18" charset="0"/>
              </a:rPr>
              <a:t> </a:t>
            </a:r>
            <a:r>
              <a:rPr lang="en-GB" sz="2200" u="sng" dirty="0">
                <a:solidFill>
                  <a:schemeClr val="tx1"/>
                </a:solidFill>
                <a:latin typeface="Times New Roman" panose="02020603050405020304" pitchFamily="18" charset="0"/>
                <a:cs typeface="Times New Roman" panose="02020603050405020304" pitchFamily="18" charset="0"/>
              </a:rPr>
              <a:t>2442969</a:t>
            </a:r>
            <a:endParaRPr lang="en-US" sz="2200" dirty="0">
              <a:solidFill>
                <a:schemeClr val="tx1"/>
              </a:solidFill>
              <a:latin typeface="Times New Roman" panose="02020603050405020304" pitchFamily="18" charset="0"/>
              <a:cs typeface="Times New Roman" panose="02020603050405020304" pitchFamily="18" charset="0"/>
            </a:endParaRPr>
          </a:p>
          <a:p>
            <a:r>
              <a:rPr lang="en-GB" sz="2200" b="1" u="sng" dirty="0">
                <a:solidFill>
                  <a:schemeClr val="tx1"/>
                </a:solidFill>
                <a:latin typeface="Times New Roman" panose="02020603050405020304" pitchFamily="18" charset="0"/>
                <a:cs typeface="Times New Roman" panose="02020603050405020304" pitchFamily="18" charset="0"/>
              </a:rPr>
              <a:t>Lecturer’s Name</a:t>
            </a:r>
            <a:r>
              <a:rPr lang="en-GB" sz="2200" b="1" dirty="0">
                <a:solidFill>
                  <a:schemeClr val="tx1"/>
                </a:solidFill>
                <a:latin typeface="Times New Roman" panose="02020603050405020304" pitchFamily="18" charset="0"/>
                <a:cs typeface="Times New Roman" panose="02020603050405020304" pitchFamily="18" charset="0"/>
              </a:rPr>
              <a:t>: Umma Suleiman</a:t>
            </a:r>
            <a:endParaRPr lang="en-US" sz="2200" dirty="0">
              <a:solidFill>
                <a:schemeClr val="tx1"/>
              </a:solidFill>
              <a:latin typeface="Times New Roman" panose="02020603050405020304" pitchFamily="18" charset="0"/>
              <a:cs typeface="Times New Roman" panose="02020603050405020304" pitchFamily="18" charset="0"/>
            </a:endParaRPr>
          </a:p>
          <a:p>
            <a:endParaRPr lang="en-US" sz="2200" dirty="0">
              <a:solidFill>
                <a:schemeClr val="tx1"/>
              </a:solidFill>
            </a:endParaRPr>
          </a:p>
        </p:txBody>
      </p:sp>
    </p:spTree>
    <p:extLst>
      <p:ext uri="{BB962C8B-B14F-4D97-AF65-F5344CB8AC3E}">
        <p14:creationId xmlns:p14="http://schemas.microsoft.com/office/powerpoint/2010/main" val="1805250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096A-C9E8-28DA-D49B-7033C680EC99}"/>
              </a:ext>
            </a:extLst>
          </p:cNvPr>
          <p:cNvSpPr>
            <a:spLocks noGrp="1"/>
          </p:cNvSpPr>
          <p:nvPr>
            <p:ph type="title"/>
          </p:nvPr>
        </p:nvSpPr>
        <p:spPr>
          <a:xfrm>
            <a:off x="1141413" y="618518"/>
            <a:ext cx="9905998" cy="885429"/>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OBJECTIVE</a:t>
            </a:r>
          </a:p>
        </p:txBody>
      </p:sp>
      <p:sp>
        <p:nvSpPr>
          <p:cNvPr id="5" name="Content Placeholder 4"/>
          <p:cNvSpPr>
            <a:spLocks noGrp="1"/>
          </p:cNvSpPr>
          <p:nvPr>
            <p:ph sz="half" idx="1"/>
          </p:nvPr>
        </p:nvSpPr>
        <p:spPr>
          <a:xfrm>
            <a:off x="1141410" y="2249486"/>
            <a:ext cx="8473645" cy="2599605"/>
          </a:xfrm>
        </p:spPr>
        <p:txBody>
          <a:bodyPr>
            <a:normAutofit/>
          </a:bodyPr>
          <a:lstStyle/>
          <a:p>
            <a:r>
              <a:rPr lang="en-US" dirty="0">
                <a:latin typeface="Times New Roman" panose="02020603050405020304" pitchFamily="18" charset="0"/>
                <a:cs typeface="Times New Roman" panose="02020603050405020304" pitchFamily="18" charset="0"/>
              </a:rPr>
              <a:t>Define communication in health and social care.</a:t>
            </a:r>
          </a:p>
          <a:p>
            <a:r>
              <a:rPr lang="en-US" dirty="0">
                <a:latin typeface="Times New Roman" panose="02020603050405020304" pitchFamily="18" charset="0"/>
                <a:cs typeface="Times New Roman" panose="02020603050405020304" pitchFamily="18" charset="0"/>
              </a:rPr>
              <a:t>Explain its importance in professional practice.</a:t>
            </a:r>
          </a:p>
          <a:p>
            <a:r>
              <a:rPr lang="en-US" dirty="0">
                <a:latin typeface="Times New Roman" panose="02020603050405020304" pitchFamily="18" charset="0"/>
                <a:cs typeface="Times New Roman" panose="02020603050405020304" pitchFamily="18" charset="0"/>
              </a:rPr>
              <a:t>Introduce a communication model.</a:t>
            </a:r>
          </a:p>
          <a:p>
            <a:r>
              <a:rPr lang="en-US" dirty="0">
                <a:latin typeface="Times New Roman" panose="02020603050405020304" pitchFamily="18" charset="0"/>
                <a:cs typeface="Times New Roman" panose="02020603050405020304" pitchFamily="18" charset="0"/>
              </a:rPr>
              <a:t>Demonstrate its use through a practical example</a:t>
            </a:r>
          </a:p>
        </p:txBody>
      </p:sp>
    </p:spTree>
    <p:extLst>
      <p:ext uri="{BB962C8B-B14F-4D97-AF65-F5344CB8AC3E}">
        <p14:creationId xmlns:p14="http://schemas.microsoft.com/office/powerpoint/2010/main" val="115650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ED958-52F6-D05F-5EC8-0CBF050B1660}"/>
              </a:ext>
            </a:extLst>
          </p:cNvPr>
          <p:cNvSpPr>
            <a:spLocks noGrp="1"/>
          </p:cNvSpPr>
          <p:nvPr>
            <p:ph type="ctrTitle"/>
          </p:nvPr>
        </p:nvSpPr>
        <p:spPr>
          <a:xfrm>
            <a:off x="1540042" y="577517"/>
            <a:ext cx="9127957" cy="721894"/>
          </a:xfrm>
        </p:spPr>
        <p:txBody>
          <a:bodyPr>
            <a:noAutofit/>
          </a:bodyPr>
          <a:lstStyle/>
          <a:p>
            <a:pPr algn="ctr"/>
            <a:r>
              <a:rPr lang="en-US" b="1" cap="none" dirty="0">
                <a:latin typeface="Times New Roman" panose="02020603050405020304" pitchFamily="18" charset="0"/>
                <a:cs typeface="Times New Roman" panose="02020603050405020304" pitchFamily="18" charset="0"/>
              </a:rPr>
              <a:t>COMMUNICATION in health social care</a:t>
            </a:r>
          </a:p>
        </p:txBody>
      </p:sp>
      <p:sp>
        <p:nvSpPr>
          <p:cNvPr id="3" name="Subtitle 2">
            <a:extLst>
              <a:ext uri="{FF2B5EF4-FFF2-40B4-BE49-F238E27FC236}">
                <a16:creationId xmlns:a16="http://schemas.microsoft.com/office/drawing/2014/main" id="{01A51AE8-9B61-479B-AD18-81A52687B4E8}"/>
              </a:ext>
            </a:extLst>
          </p:cNvPr>
          <p:cNvSpPr>
            <a:spLocks noGrp="1"/>
          </p:cNvSpPr>
          <p:nvPr>
            <p:ph type="subTitle" idx="1"/>
          </p:nvPr>
        </p:nvSpPr>
        <p:spPr>
          <a:xfrm>
            <a:off x="2424545" y="1854687"/>
            <a:ext cx="8714510" cy="4061203"/>
          </a:xfrm>
        </p:spPr>
        <p:txBody>
          <a:bodyPr>
            <a:normAutofit lnSpcReduction="10000"/>
          </a:bodyPr>
          <a:lstStyle/>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Exchange of information between individuals (Taylor, 2021)</a:t>
            </a:r>
            <a:endParaRPr lang="en-US" cap="none" dirty="0">
              <a:solidFill>
                <a:schemeClr val="tx1"/>
              </a:solidFill>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It includes verbal, non-verbal, and written communication</a:t>
            </a:r>
            <a:endParaRPr lang="en-US" cap="none" dirty="0">
              <a:solidFill>
                <a:schemeClr val="tx1"/>
              </a:solidFill>
              <a:latin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pPr>
            <a:r>
              <a:rPr lang="en-GB" cap="none" dirty="0">
                <a:solidFill>
                  <a:schemeClr val="tx1"/>
                </a:solidFill>
                <a:latin typeface="Times New Roman" panose="02020603050405020304" pitchFamily="18" charset="0"/>
                <a:cs typeface="Times New Roman" panose="02020603050405020304" pitchFamily="18" charset="0"/>
              </a:rPr>
              <a:t>Clear understanding of the message is a sign of an effective communication. (NHS, 2022) (define communication in health and social care)</a:t>
            </a:r>
            <a:endParaRPr lang="en-US" cap="none" dirty="0">
              <a:solidFill>
                <a:schemeClr val="tx1"/>
              </a:solidFill>
              <a:latin typeface="Times New Roman" panose="02020603050405020304" pitchFamily="18" charset="0"/>
              <a:cs typeface="Times New Roman" panose="02020603050405020304" pitchFamily="18" charset="0"/>
            </a:endParaRPr>
          </a:p>
          <a:p>
            <a:pPr lvl="0"/>
            <a:r>
              <a:rPr lang="en-US" b="1" cap="none" dirty="0">
                <a:solidFill>
                  <a:schemeClr val="tx1"/>
                </a:solidFill>
                <a:latin typeface="Times New Roman" panose="02020603050405020304" pitchFamily="18" charset="0"/>
                <a:cs typeface="Times New Roman" panose="02020603050405020304" pitchFamily="18" charset="0"/>
              </a:rPr>
              <a:t>Types</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Verbal</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Non-Verbal</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Written</a:t>
            </a:r>
          </a:p>
          <a:p>
            <a:pPr marL="342900" lvl="0" indent="-342900">
              <a:buFont typeface="Arial" panose="020B0604020202020204" pitchFamily="34" charset="0"/>
              <a:buChar char="•"/>
            </a:pPr>
            <a:r>
              <a:rPr lang="en-US" sz="1900" cap="none" dirty="0">
                <a:solidFill>
                  <a:schemeClr val="tx1"/>
                </a:solidFill>
                <a:latin typeface="Times New Roman" panose="02020603050405020304" pitchFamily="18" charset="0"/>
                <a:cs typeface="Times New Roman" panose="02020603050405020304" pitchFamily="18" charset="0"/>
              </a:rPr>
              <a:t>Visual</a:t>
            </a:r>
            <a:endParaRPr lang="en-US" dirty="0"/>
          </a:p>
        </p:txBody>
      </p:sp>
    </p:spTree>
    <p:extLst>
      <p:ext uri="{BB962C8B-B14F-4D97-AF65-F5344CB8AC3E}">
        <p14:creationId xmlns:p14="http://schemas.microsoft.com/office/powerpoint/2010/main" val="267417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BCD2-0207-CFCC-27AD-F4A34EEBD69D}"/>
              </a:ext>
            </a:extLst>
          </p:cNvPr>
          <p:cNvSpPr>
            <a:spLocks noGrp="1"/>
          </p:cNvSpPr>
          <p:nvPr>
            <p:ph type="ctrTitle"/>
          </p:nvPr>
        </p:nvSpPr>
        <p:spPr>
          <a:xfrm>
            <a:off x="1564106" y="685800"/>
            <a:ext cx="9103894" cy="661737"/>
          </a:xfrm>
        </p:spPr>
        <p:txBody>
          <a:bodyPr>
            <a:normAutofit/>
          </a:bodyPr>
          <a:lstStyle/>
          <a:p>
            <a:pPr algn="ctr"/>
            <a:r>
              <a:rPr lang="en-US" sz="3600" b="1" cap="none" dirty="0">
                <a:latin typeface="Times New Roman" panose="02020603050405020304" pitchFamily="18" charset="0"/>
                <a:cs typeface="Times New Roman" panose="02020603050405020304" pitchFamily="18" charset="0"/>
              </a:rPr>
              <a:t>Importance in Health &amp; Social Care</a:t>
            </a:r>
          </a:p>
        </p:txBody>
      </p:sp>
      <p:sp>
        <p:nvSpPr>
          <p:cNvPr id="3" name="Subtitle 2">
            <a:extLst>
              <a:ext uri="{FF2B5EF4-FFF2-40B4-BE49-F238E27FC236}">
                <a16:creationId xmlns:a16="http://schemas.microsoft.com/office/drawing/2014/main" id="{2F831E6A-79BD-25AE-1431-56FFF78FAD13}"/>
              </a:ext>
            </a:extLst>
          </p:cNvPr>
          <p:cNvSpPr>
            <a:spLocks noGrp="1"/>
          </p:cNvSpPr>
          <p:nvPr>
            <p:ph type="subTitle" idx="1"/>
          </p:nvPr>
        </p:nvSpPr>
        <p:spPr>
          <a:xfrm>
            <a:off x="2367670" y="2170789"/>
            <a:ext cx="9103893" cy="2124120"/>
          </a:xfrm>
        </p:spPr>
        <p:txBody>
          <a:bodyPr/>
          <a:lstStyle/>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Create trust between patients and professionals</a:t>
            </a:r>
            <a:r>
              <a:rPr lang="en-GB" sz="1800" dirty="0">
                <a:solidFill>
                  <a:schemeClr val="tx1"/>
                </a:solidFill>
              </a:rPr>
              <a:t>(NHS, 2022)</a:t>
            </a:r>
            <a:endParaRPr lang="en-US" sz="1800" cap="none" dirty="0">
              <a:solidFill>
                <a:schemeClr val="tx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Enhances patient security</a:t>
            </a:r>
            <a:r>
              <a:rPr lang="en-GB" sz="1800" dirty="0">
                <a:solidFill>
                  <a:schemeClr val="tx1"/>
                </a:solidFill>
              </a:rPr>
              <a:t>(Taylor, 2021)</a:t>
            </a:r>
            <a:endParaRPr lang="en-US" sz="1800" cap="none" dirty="0">
              <a:solidFill>
                <a:schemeClr val="tx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Encourages collaboration</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Guarantees person-centered care</a:t>
            </a:r>
          </a:p>
          <a:p>
            <a:endParaRPr lang="en-US" dirty="0"/>
          </a:p>
        </p:txBody>
      </p:sp>
    </p:spTree>
    <p:extLst>
      <p:ext uri="{BB962C8B-B14F-4D97-AF65-F5344CB8AC3E}">
        <p14:creationId xmlns:p14="http://schemas.microsoft.com/office/powerpoint/2010/main" val="2412592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D30F-00FA-D38E-EC81-348C08038483}"/>
              </a:ext>
            </a:extLst>
          </p:cNvPr>
          <p:cNvSpPr>
            <a:spLocks noGrp="1"/>
          </p:cNvSpPr>
          <p:nvPr>
            <p:ph type="ctrTitle"/>
          </p:nvPr>
        </p:nvSpPr>
        <p:spPr>
          <a:xfrm>
            <a:off x="1876424" y="637674"/>
            <a:ext cx="8791575" cy="770021"/>
          </a:xfrm>
        </p:spPr>
        <p:txBody>
          <a:bodyPr>
            <a:normAutofit/>
          </a:bodyPr>
          <a:lstStyle/>
          <a:p>
            <a:pPr algn="ctr"/>
            <a:r>
              <a:rPr lang="en-US" sz="3600" b="1" cap="none" dirty="0">
                <a:latin typeface="Times New Roman" panose="02020603050405020304" pitchFamily="18" charset="0"/>
                <a:cs typeface="Times New Roman" panose="02020603050405020304" pitchFamily="18" charset="0"/>
              </a:rPr>
              <a:t>Communication Model</a:t>
            </a:r>
          </a:p>
        </p:txBody>
      </p:sp>
      <p:sp>
        <p:nvSpPr>
          <p:cNvPr id="3" name="Subtitle 2">
            <a:extLst>
              <a:ext uri="{FF2B5EF4-FFF2-40B4-BE49-F238E27FC236}">
                <a16:creationId xmlns:a16="http://schemas.microsoft.com/office/drawing/2014/main" id="{D22E9F77-4C45-9B42-F1EC-A0FDE6266885}"/>
              </a:ext>
            </a:extLst>
          </p:cNvPr>
          <p:cNvSpPr>
            <a:spLocks noGrp="1"/>
          </p:cNvSpPr>
          <p:nvPr>
            <p:ph type="subTitle" idx="1"/>
          </p:nvPr>
        </p:nvSpPr>
        <p:spPr>
          <a:xfrm>
            <a:off x="1876424" y="1720516"/>
            <a:ext cx="4261140" cy="3632920"/>
          </a:xfrm>
        </p:spPr>
        <p:txBody>
          <a:bodyPr>
            <a:normAutofit lnSpcReduction="10000"/>
          </a:bodyPr>
          <a:lstStyle/>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Sender </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Receiver </a:t>
            </a:r>
          </a:p>
          <a:p>
            <a:pPr marL="285750" lvl="0" indent="-285750">
              <a:buFont typeface="Arial" panose="020B0604020202020204" pitchFamily="34" charset="0"/>
              <a:buChar char="•"/>
            </a:pPr>
            <a:r>
              <a:rPr lang="en-US" sz="1800" cap="none" dirty="0">
                <a:solidFill>
                  <a:schemeClr val="tx1"/>
                </a:solidFill>
                <a:latin typeface="Times New Roman" panose="02020603050405020304" pitchFamily="18" charset="0"/>
                <a:cs typeface="Times New Roman" panose="02020603050405020304" pitchFamily="18" charset="0"/>
              </a:rPr>
              <a:t>Channel</a:t>
            </a:r>
          </a:p>
          <a:p>
            <a:endParaRPr lang="en-US" sz="2400" b="1" cap="none" dirty="0">
              <a:solidFill>
                <a:schemeClr val="tx1"/>
              </a:solidFill>
              <a:latin typeface="Times New Roman" panose="02020603050405020304" pitchFamily="18" charset="0"/>
              <a:cs typeface="Times New Roman" panose="02020603050405020304" pitchFamily="18" charset="0"/>
            </a:endParaRPr>
          </a:p>
          <a:p>
            <a:pPr algn="just"/>
            <a:r>
              <a:rPr lang="en-US" sz="1800" cap="none" dirty="0">
                <a:solidFill>
                  <a:schemeClr val="tx1"/>
                </a:solidFill>
                <a:latin typeface="Times New Roman" panose="02020603050405020304" pitchFamily="18" charset="0"/>
                <a:cs typeface="Times New Roman" panose="02020603050405020304" pitchFamily="18" charset="0"/>
              </a:rPr>
              <a:t>The communication model shows how people communicate with each other. It's important to get feedback to make sure you understand. Language differences or stress can make it hard to talk to each other.</a:t>
            </a:r>
          </a:p>
          <a:p>
            <a:endParaRPr lang="en-US" dirty="0"/>
          </a:p>
        </p:txBody>
      </p:sp>
      <p:pic>
        <p:nvPicPr>
          <p:cNvPr id="5" name="Picture 4"/>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6137564" y="1720515"/>
            <a:ext cx="4699720" cy="3632920"/>
          </a:xfrm>
          <a:prstGeom prst="rect">
            <a:avLst/>
          </a:prstGeom>
        </p:spPr>
      </p:pic>
    </p:spTree>
    <p:extLst>
      <p:ext uri="{BB962C8B-B14F-4D97-AF65-F5344CB8AC3E}">
        <p14:creationId xmlns:p14="http://schemas.microsoft.com/office/powerpoint/2010/main" val="961312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915C7-84A8-8673-D0E0-9215E73ADBB2}"/>
              </a:ext>
            </a:extLst>
          </p:cNvPr>
          <p:cNvSpPr>
            <a:spLocks noGrp="1"/>
          </p:cNvSpPr>
          <p:nvPr>
            <p:ph type="title"/>
          </p:nvPr>
        </p:nvSpPr>
        <p:spPr>
          <a:xfrm>
            <a:off x="1141411" y="445168"/>
            <a:ext cx="9906000" cy="962527"/>
          </a:xfrm>
        </p:spPr>
        <p:txBody>
          <a:bodyPr>
            <a:normAutofit/>
          </a:bodyPr>
          <a:lstStyle/>
          <a:p>
            <a:pPr algn="ctr"/>
            <a:r>
              <a:rPr lang="en-US" sz="4400" cap="none" dirty="0">
                <a:latin typeface="Times New Roman" panose="02020603050405020304" pitchFamily="18" charset="0"/>
                <a:cs typeface="Times New Roman" panose="02020603050405020304" pitchFamily="18" charset="0"/>
              </a:rPr>
              <a:t>BARRIERS</a:t>
            </a:r>
          </a:p>
        </p:txBody>
      </p:sp>
      <p:sp>
        <p:nvSpPr>
          <p:cNvPr id="3" name="Text Placeholder 2">
            <a:extLst>
              <a:ext uri="{FF2B5EF4-FFF2-40B4-BE49-F238E27FC236}">
                <a16:creationId xmlns:a16="http://schemas.microsoft.com/office/drawing/2014/main" id="{42AFED71-2A59-F67B-F21D-3845C0387CBF}"/>
              </a:ext>
            </a:extLst>
          </p:cNvPr>
          <p:cNvSpPr>
            <a:spLocks noGrp="1"/>
          </p:cNvSpPr>
          <p:nvPr>
            <p:ph type="body" idx="1"/>
          </p:nvPr>
        </p:nvSpPr>
        <p:spPr>
          <a:xfrm>
            <a:off x="1141411" y="1874375"/>
            <a:ext cx="4940734" cy="2337406"/>
          </a:xfrm>
        </p:spPr>
        <p:txBody>
          <a:bodyPr>
            <a:normAutofit fontScale="92500" lnSpcReduction="10000"/>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Language difference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Hearing or speaking problem</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Culture difference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Stress and feelings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Distractions and noise (World Health Organization, 2021)</a:t>
            </a:r>
          </a:p>
          <a:p>
            <a:pPr marL="285750" lvl="0" indent="-285750">
              <a:buFont typeface="Arial" panose="020B0604020202020204" pitchFamily="34" charset="0"/>
              <a:buChar char="•"/>
            </a:pPr>
            <a:endParaRPr lang="en-US" cap="none" dirty="0">
              <a:latin typeface="Times New Roman" panose="02020603050405020304" pitchFamily="18" charset="0"/>
              <a:cs typeface="Times New Roman" panose="02020603050405020304" pitchFamily="18" charset="0"/>
            </a:endParaRPr>
          </a:p>
          <a:p>
            <a:pPr lvl="0"/>
            <a:endParaRPr lang="en-US" cap="none"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2146" y="1874374"/>
            <a:ext cx="4965266" cy="2337407"/>
          </a:xfrm>
          <a:prstGeom prst="rect">
            <a:avLst/>
          </a:prstGeom>
        </p:spPr>
      </p:pic>
    </p:spTree>
    <p:extLst>
      <p:ext uri="{BB962C8B-B14F-4D97-AF65-F5344CB8AC3E}">
        <p14:creationId xmlns:p14="http://schemas.microsoft.com/office/powerpoint/2010/main" val="1112431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EE22F-B639-27F6-4D89-9BD70B1C7BAC}"/>
              </a:ext>
            </a:extLst>
          </p:cNvPr>
          <p:cNvSpPr>
            <a:spLocks noGrp="1"/>
          </p:cNvSpPr>
          <p:nvPr>
            <p:ph type="title"/>
          </p:nvPr>
        </p:nvSpPr>
        <p:spPr>
          <a:xfrm>
            <a:off x="1141411" y="625643"/>
            <a:ext cx="9906000" cy="962526"/>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REAL LIFE EXAMPLES</a:t>
            </a:r>
          </a:p>
        </p:txBody>
      </p:sp>
      <p:sp>
        <p:nvSpPr>
          <p:cNvPr id="3" name="Text Placeholder 2">
            <a:extLst>
              <a:ext uri="{FF2B5EF4-FFF2-40B4-BE49-F238E27FC236}">
                <a16:creationId xmlns:a16="http://schemas.microsoft.com/office/drawing/2014/main" id="{98F1DF36-8861-33BF-359F-E9E0D46DA6A1}"/>
              </a:ext>
            </a:extLst>
          </p:cNvPr>
          <p:cNvSpPr>
            <a:spLocks noGrp="1"/>
          </p:cNvSpPr>
          <p:nvPr>
            <p:ph type="body" idx="1"/>
          </p:nvPr>
        </p:nvSpPr>
        <p:spPr>
          <a:xfrm>
            <a:off x="1141411" y="2133600"/>
            <a:ext cx="9906000" cy="3075710"/>
          </a:xfrm>
        </p:spPr>
        <p:txBody>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Communication in a care home, for instance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An elderly patient is given medication explanations by a healthcare assistant.</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The employee speaks clearly and in plain language.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The employee pays attention to the patient's inquiries.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Calm and respectful body language is displayed.</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By asking the patient to repeat instructions, the worker assesses comprehension.</a:t>
            </a:r>
          </a:p>
          <a:p>
            <a:endParaRPr lang="en-US" dirty="0"/>
          </a:p>
        </p:txBody>
      </p:sp>
    </p:spTree>
    <p:extLst>
      <p:ext uri="{BB962C8B-B14F-4D97-AF65-F5344CB8AC3E}">
        <p14:creationId xmlns:p14="http://schemas.microsoft.com/office/powerpoint/2010/main" val="1393855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F792D-E972-5E86-958B-0DA9FFEF7D64}"/>
              </a:ext>
            </a:extLst>
          </p:cNvPr>
          <p:cNvSpPr>
            <a:spLocks noGrp="1"/>
          </p:cNvSpPr>
          <p:nvPr>
            <p:ph type="title"/>
          </p:nvPr>
        </p:nvSpPr>
        <p:spPr>
          <a:xfrm>
            <a:off x="1141411" y="794085"/>
            <a:ext cx="9906000" cy="1159406"/>
          </a:xfrm>
        </p:spPr>
        <p:txBody>
          <a:bodyPr>
            <a:noAutofit/>
          </a:bodyPr>
          <a:lstStyle/>
          <a:p>
            <a:pPr algn="ctr"/>
            <a:r>
              <a:rPr lang="en-US" b="1" cap="none" dirty="0">
                <a:latin typeface="Times New Roman" panose="02020603050405020304" pitchFamily="18" charset="0"/>
                <a:cs typeface="Times New Roman" panose="02020603050405020304" pitchFamily="18" charset="0"/>
              </a:rPr>
              <a:t>How communication improves professional practice</a:t>
            </a:r>
          </a:p>
        </p:txBody>
      </p:sp>
      <p:sp>
        <p:nvSpPr>
          <p:cNvPr id="3" name="Text Placeholder 2">
            <a:extLst>
              <a:ext uri="{FF2B5EF4-FFF2-40B4-BE49-F238E27FC236}">
                <a16:creationId xmlns:a16="http://schemas.microsoft.com/office/drawing/2014/main" id="{CB3625FF-228A-2655-3086-EC6393EDF88E}"/>
              </a:ext>
            </a:extLst>
          </p:cNvPr>
          <p:cNvSpPr>
            <a:spLocks noGrp="1"/>
          </p:cNvSpPr>
          <p:nvPr>
            <p:ph type="body" idx="1"/>
          </p:nvPr>
        </p:nvSpPr>
        <p:spPr>
          <a:xfrm>
            <a:off x="1834139" y="2345430"/>
            <a:ext cx="8210406" cy="2669916"/>
          </a:xfrm>
        </p:spPr>
        <p:txBody>
          <a:bodyPr>
            <a:normAutofit/>
          </a:bodyPr>
          <a:lstStyle/>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Raises the standard of care</a:t>
            </a:r>
            <a:r>
              <a:rPr lang="en-GB" dirty="0"/>
              <a:t>(World Health Organization, 2021)</a:t>
            </a:r>
            <a:endParaRPr lang="en-US" cap="none"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Lowers the possibility of mistakes</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Enhances cooperation</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Increases patient self-assurance</a:t>
            </a:r>
            <a:r>
              <a:rPr lang="en-GB" dirty="0"/>
              <a:t>(Skills for Care, 2023)</a:t>
            </a:r>
            <a:endParaRPr lang="en-US" cap="none"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Upholds moral and professional standards</a:t>
            </a:r>
          </a:p>
          <a:p>
            <a:endParaRPr lang="en-US" dirty="0"/>
          </a:p>
        </p:txBody>
      </p:sp>
    </p:spTree>
    <p:extLst>
      <p:ext uri="{BB962C8B-B14F-4D97-AF65-F5344CB8AC3E}">
        <p14:creationId xmlns:p14="http://schemas.microsoft.com/office/powerpoint/2010/main" val="4005639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02A86-C6F3-6BEB-471A-6C1F68444BEA}"/>
              </a:ext>
            </a:extLst>
          </p:cNvPr>
          <p:cNvSpPr>
            <a:spLocks noGrp="1"/>
          </p:cNvSpPr>
          <p:nvPr>
            <p:ph type="title"/>
          </p:nvPr>
        </p:nvSpPr>
        <p:spPr>
          <a:xfrm>
            <a:off x="1141411" y="577517"/>
            <a:ext cx="9906000" cy="806116"/>
          </a:xfrm>
        </p:spPr>
        <p:txBody>
          <a:bodyPr>
            <a:normAutofit/>
          </a:bodyPr>
          <a:lstStyle/>
          <a:p>
            <a:pPr algn="ctr"/>
            <a:r>
              <a:rPr lang="en-US" sz="4400" b="1" cap="none" dirty="0">
                <a:latin typeface="Times New Roman" panose="02020603050405020304" pitchFamily="18" charset="0"/>
                <a:cs typeface="Times New Roman" panose="02020603050405020304" pitchFamily="18" charset="0"/>
              </a:rPr>
              <a:t>CONCLUSION</a:t>
            </a:r>
          </a:p>
        </p:txBody>
      </p:sp>
      <p:sp>
        <p:nvSpPr>
          <p:cNvPr id="3" name="Text Placeholder 2">
            <a:extLst>
              <a:ext uri="{FF2B5EF4-FFF2-40B4-BE49-F238E27FC236}">
                <a16:creationId xmlns:a16="http://schemas.microsoft.com/office/drawing/2014/main" id="{44A9B0F8-C450-D3E7-1C08-811000C08E1B}"/>
              </a:ext>
            </a:extLst>
          </p:cNvPr>
          <p:cNvSpPr>
            <a:spLocks noGrp="1"/>
          </p:cNvSpPr>
          <p:nvPr>
            <p:ph type="body" idx="1"/>
          </p:nvPr>
        </p:nvSpPr>
        <p:spPr>
          <a:xfrm>
            <a:off x="1141411" y="2117924"/>
            <a:ext cx="9906000" cy="2842004"/>
          </a:xfrm>
        </p:spPr>
        <p:txBody>
          <a:bodyPr>
            <a:normAutofit/>
          </a:bodyPr>
          <a:lstStyle/>
          <a:p>
            <a:r>
              <a:rPr lang="en-US" dirty="0"/>
              <a:t> </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In the fields of health and social care, communication is essential.</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It facilitates communication between patients and staff.</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Practice is improved by using models such as the communication cycle mode;.</a:t>
            </a:r>
          </a:p>
          <a:p>
            <a:pPr marL="285750" lvl="0" indent="-285750">
              <a:buFont typeface="Arial" panose="020B0604020202020204" pitchFamily="34" charset="0"/>
              <a:buChar char="•"/>
            </a:pPr>
            <a:r>
              <a:rPr lang="en-US" cap="none" dirty="0">
                <a:latin typeface="Times New Roman" panose="02020603050405020304" pitchFamily="18" charset="0"/>
                <a:cs typeface="Times New Roman" panose="02020603050405020304" pitchFamily="18" charset="0"/>
              </a:rPr>
              <a:t>Safe and efficient care is the result of effective communication.</a:t>
            </a:r>
          </a:p>
          <a:p>
            <a:endParaRPr lang="en-US" dirty="0"/>
          </a:p>
        </p:txBody>
      </p:sp>
    </p:spTree>
    <p:extLst>
      <p:ext uri="{BB962C8B-B14F-4D97-AF65-F5344CB8AC3E}">
        <p14:creationId xmlns:p14="http://schemas.microsoft.com/office/powerpoint/2010/main" val="1819092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9DCA8-57A9-5245-B14C-B02EE0A002FB}"/>
              </a:ext>
            </a:extLst>
          </p:cNvPr>
          <p:cNvSpPr>
            <a:spLocks noGrp="1"/>
          </p:cNvSpPr>
          <p:nvPr>
            <p:ph type="title"/>
          </p:nvPr>
        </p:nvSpPr>
        <p:spPr>
          <a:xfrm>
            <a:off x="1141411" y="682625"/>
            <a:ext cx="9906000" cy="809291"/>
          </a:xfrm>
        </p:spPr>
        <p:txBody>
          <a:bodyPr>
            <a:normAutofit/>
          </a:bodyPr>
          <a:lstStyle/>
          <a:p>
            <a:pPr algn="ctr"/>
            <a:r>
              <a:rPr lang="en-GB" altLang="en-US" sz="4400" b="1" cap="none" dirty="0">
                <a:latin typeface="Times New Roman" panose="02020603050405020304" pitchFamily="18" charset="0"/>
                <a:cs typeface="Times New Roman" panose="02020603050405020304" pitchFamily="18" charset="0"/>
              </a:rPr>
              <a:t>REFERENCES</a:t>
            </a:r>
            <a:endParaRPr lang="en-US" sz="4400" cap="none"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8890AB27-1BC3-A3AA-5490-B3172C360FD1}"/>
              </a:ext>
            </a:extLst>
          </p:cNvPr>
          <p:cNvSpPr>
            <a:spLocks noGrp="1" noChangeArrowheads="1"/>
          </p:cNvSpPr>
          <p:nvPr>
            <p:ph type="body" idx="1"/>
          </p:nvPr>
        </p:nvSpPr>
        <p:spPr bwMode="auto">
          <a:xfrm>
            <a:off x="1141412" y="2635997"/>
            <a:ext cx="1017775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NHS (2022) </a:t>
            </a:r>
            <a:r>
              <a:rPr lang="en-US" i="1" dirty="0"/>
              <a:t>Effective communication in healthcare</a:t>
            </a:r>
            <a:r>
              <a:rPr lang="en-US" dirty="0"/>
              <a:t>. Available at: </a:t>
            </a:r>
            <a:r>
              <a:rPr lang="en-US" dirty="0">
                <a:hlinkClick r:id="rId2"/>
              </a:rPr>
              <a:t>https://www.nhs.uk</a:t>
            </a:r>
            <a:endParaRPr lang="en-US" cap="none" dirty="0">
              <a:solidFill>
                <a:schemeClr val="tx1"/>
              </a:solidFill>
              <a:latin typeface="Times New Roman" panose="02020603050405020304" pitchFamily="18" charset="0"/>
              <a:cs typeface="Times New Roman" panose="02020603050405020304" pitchFamily="18" charset="0"/>
            </a:endParaRP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World Health Organization (2021) </a:t>
            </a:r>
            <a:r>
              <a:rPr lang="en-US" i="1" dirty="0"/>
              <a:t>Communication for patient safety</a:t>
            </a:r>
            <a:r>
              <a:rPr lang="en-US" dirty="0"/>
              <a:t>. Geneva: World Health Organization</a:t>
            </a: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Taylor, R. (2021) </a:t>
            </a:r>
            <a:r>
              <a:rPr lang="en-US" i="1" dirty="0"/>
              <a:t>Communication skills for health and social care</a:t>
            </a:r>
            <a:r>
              <a:rPr lang="en-US" dirty="0"/>
              <a:t>. London: Pearson Education</a:t>
            </a:r>
          </a:p>
          <a:p>
            <a:pPr marL="285750" lvl="0" indent="-285750" eaLnBrk="0" fontAlgn="base" hangingPunct="0">
              <a:lnSpc>
                <a:spcPct val="100000"/>
              </a:lnSpc>
              <a:spcBef>
                <a:spcPct val="0"/>
              </a:spcBef>
              <a:spcAft>
                <a:spcPct val="0"/>
              </a:spcAft>
              <a:buSzTx/>
              <a:buFont typeface="Arial" panose="020B0604020202020204" pitchFamily="34" charset="0"/>
              <a:buChar char="•"/>
            </a:pPr>
            <a:r>
              <a:rPr lang="en-US" dirty="0"/>
              <a:t>Skills for Care (2023) </a:t>
            </a:r>
            <a:r>
              <a:rPr lang="en-US" i="1" dirty="0"/>
              <a:t>Communication and person-centered care in health and social care</a:t>
            </a:r>
            <a:r>
              <a:rPr lang="en-US" dirty="0"/>
              <a:t>. Available at: </a:t>
            </a:r>
            <a:r>
              <a:rPr lang="en-US" dirty="0">
                <a:hlinkClick r:id="rId3"/>
              </a:rPr>
              <a:t>https://www.skillsforcare.org.uk</a:t>
            </a:r>
            <a:endParaRPr lang="en-US" dirty="0"/>
          </a:p>
          <a:p>
            <a:pPr marL="0" marR="0" lvl="0" indent="0" algn="l" defTabSz="914400" rtl="0" eaLnBrk="0" fontAlgn="base" latinLnBrk="0" hangingPunct="0">
              <a:lnSpc>
                <a:spcPct val="100000"/>
              </a:lnSpc>
              <a:spcBef>
                <a:spcPct val="0"/>
              </a:spcBef>
              <a:spcAft>
                <a:spcPct val="0"/>
              </a:spcAft>
              <a:buClrTx/>
              <a:buSzTx/>
              <a:tabLst/>
            </a:pPr>
            <a:endParaRPr lang="en-US" altLang="en-US" cap="none"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2365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10107</TotalTime>
  <Words>446</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Times New Roman</vt:lpstr>
      <vt:lpstr>Tw Cen MT</vt:lpstr>
      <vt:lpstr>Circuit</vt:lpstr>
      <vt:lpstr>PowerPoint Presentation</vt:lpstr>
      <vt:lpstr>OBJECTIVE</vt:lpstr>
      <vt:lpstr>COMMUNICATION in health social care</vt:lpstr>
      <vt:lpstr>Importance in Health &amp; Social Care</vt:lpstr>
      <vt:lpstr>Communication Model</vt:lpstr>
      <vt:lpstr>BARRIERS</vt:lpstr>
      <vt:lpstr>REAL LIFE EXAMPLES</vt:lpstr>
      <vt:lpstr>How communication improves professional practice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Faizi Khan</dc:creator>
  <cp:lastModifiedBy>Janet Larko Korletey (2442969)</cp:lastModifiedBy>
  <cp:revision>14</cp:revision>
  <dcterms:created xsi:type="dcterms:W3CDTF">2026-03-02T14:57:15Z</dcterms:created>
  <dcterms:modified xsi:type="dcterms:W3CDTF">2026-04-12T13:13:05Z</dcterms:modified>
</cp:coreProperties>
</file>