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2.xml" ContentType="application/vnd.openxmlformats-officedocument.drawingml.chart+xml"/>
  <Override PartName="/ppt/notesSlides/notesSlide13.xml" ContentType="application/vnd.openxmlformats-officedocument.presentationml.notesSlide+xml"/>
  <Override PartName="/ppt/charts/chart3.xml" ContentType="application/vnd.openxmlformats-officedocument.drawingml.chart+xml"/>
  <Override PartName="/ppt/charts/chart4.xml" ContentType="application/vnd.openxmlformats-officedocument.drawingml.chart+xml"/>
  <Override PartName="/ppt/notesSlides/notesSlide14.xml" ContentType="application/vnd.openxmlformats-officedocument.presentationml.notesSlide+xml"/>
  <Override PartName="/ppt/charts/chart5.xml" ContentType="application/vnd.openxmlformats-officedocument.drawingml.chart+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5437" autoAdjust="0"/>
  </p:normalViewPr>
  <p:slideViewPr>
    <p:cSldViewPr snapToGrid="0" snapToObjects="1">
      <p:cViewPr varScale="1">
        <p:scale>
          <a:sx n="100" d="100"/>
          <a:sy n="100" d="100"/>
        </p:scale>
        <p:origin x="75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100" b="0" i="0" u="none" strike="noStrike">
                <a:solidFill>
                  <a:srgbClr val="0D2345"/>
                </a:solidFill>
                <a:latin typeface="Arial"/>
              </a:defRPr>
            </a:pPr>
            <a:r>
              <a:rPr lang="en-US" sz="1100" b="0" i="0" u="none" strike="noStrike">
                <a:solidFill>
                  <a:srgbClr val="0D2345"/>
                </a:solidFill>
                <a:latin typeface="Arial"/>
              </a:rPr>
              <a:t>Gender Distribution (UK Dataset)</a:t>
            </a:r>
          </a:p>
        </c:rich>
      </c:tx>
      <c:overlay val="0"/>
    </c:title>
    <c:autoTitleDeleted val="0"/>
    <c:plotArea>
      <c:layout/>
      <c:barChart>
        <c:barDir val="col"/>
        <c:grouping val="clustered"/>
        <c:varyColors val="0"/>
        <c:ser>
          <c:idx val="0"/>
          <c:order val="0"/>
          <c:tx>
            <c:strRef>
              <c:f>Sheet1!$B$1</c:f>
              <c:strCache>
                <c:ptCount val="1"/>
                <c:pt idx="0">
                  <c:v>Count</c:v>
                </c:pt>
              </c:strCache>
            </c:strRef>
          </c:tx>
          <c:spPr>
            <a:solidFill>
              <a:srgbClr val="1565C0"/>
            </a:solidFill>
            <a:effectLst/>
          </c:spPr>
          <c:invertIfNegative val="0"/>
          <c:dPt>
            <c:idx val="0"/>
            <c:invertIfNegative val="0"/>
            <c:bubble3D val="0"/>
            <c:extLst>
              <c:ext xmlns:c16="http://schemas.microsoft.com/office/drawing/2014/chart" uri="{C3380CC4-5D6E-409C-BE32-E72D297353CC}">
                <c16:uniqueId val="{00000001-7382-4C0C-9D80-51EC3439FD22}"/>
              </c:ext>
            </c:extLst>
          </c:dPt>
          <c:dPt>
            <c:idx val="1"/>
            <c:invertIfNegative val="0"/>
            <c:bubble3D val="0"/>
            <c:spPr>
              <a:solidFill>
                <a:srgbClr val="00838F"/>
              </a:solidFill>
              <a:effectLst/>
            </c:spPr>
            <c:extLst>
              <c:ext xmlns:c16="http://schemas.microsoft.com/office/drawing/2014/chart" uri="{C3380CC4-5D6E-409C-BE32-E72D297353CC}">
                <c16:uniqueId val="{00000003-7382-4C0C-9D80-51EC3439FD22}"/>
              </c:ext>
            </c:extLst>
          </c:dPt>
          <c:dLbls>
            <c:numFmt formatCode="#,##0" sourceLinked="0"/>
            <c:spPr>
              <a:noFill/>
              <a:ln>
                <a:noFill/>
              </a:ln>
              <a:effectLst/>
            </c:spPr>
            <c:txPr>
              <a:bodyPr/>
              <a:lstStyle/>
              <a:p>
                <a:pPr>
                  <a:defRPr sz="1100" b="0" i="0" u="none" strike="noStrike">
                    <a:solidFill>
                      <a:srgbClr val="1A2B45"/>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Male</c:v>
                </c:pt>
                <c:pt idx="1">
                  <c:v>Female</c:v>
                </c:pt>
              </c:strCache>
            </c:strRef>
          </c:cat>
          <c:val>
            <c:numRef>
              <c:f>Sheet1!$B$2:$B$3</c:f>
              <c:numCache>
                <c:formatCode>General</c:formatCode>
                <c:ptCount val="2"/>
                <c:pt idx="0">
                  <c:v>5525</c:v>
                </c:pt>
                <c:pt idx="1">
                  <c:v>4475</c:v>
                </c:pt>
              </c:numCache>
            </c:numRef>
          </c:val>
          <c:extLst>
            <c:ext xmlns:c16="http://schemas.microsoft.com/office/drawing/2014/chart" uri="{C3380CC4-5D6E-409C-BE32-E72D297353CC}">
              <c16:uniqueId val="{00000004-7382-4C0C-9D80-51EC3439FD22}"/>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07D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07D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100" b="0" i="0" u="none" strike="noStrike">
                <a:solidFill>
                  <a:srgbClr val="000000"/>
                </a:solidFill>
                <a:latin typeface="Arial"/>
              </a:defRPr>
            </a:pPr>
            <a:r>
              <a:rPr lang="en-US" sz="1100" b="0" i="0" u="none" strike="noStrike">
                <a:solidFill>
                  <a:srgbClr val="000000"/>
                </a:solidFill>
                <a:latin typeface="Arial"/>
              </a:rPr>
              <a:t>UK Dataset: Accuracy &amp; AUC Comparison</a:t>
            </a:r>
          </a:p>
        </c:rich>
      </c:tx>
      <c:overlay val="0"/>
    </c:title>
    <c:autoTitleDeleted val="0"/>
    <c:plotArea>
      <c:layout/>
      <c:barChart>
        <c:barDir val="col"/>
        <c:grouping val="clustered"/>
        <c:varyColors val="0"/>
        <c:ser>
          <c:idx val="0"/>
          <c:order val="0"/>
          <c:tx>
            <c:strRef>
              <c:f>Sheet1!$B$1</c:f>
              <c:strCache>
                <c:ptCount val="1"/>
                <c:pt idx="0">
                  <c:v>Accuracy</c:v>
                </c:pt>
              </c:strCache>
            </c:strRef>
          </c:tx>
          <c:spPr>
            <a:solidFill>
              <a:srgbClr val="1565C0"/>
            </a:solidFill>
            <a:effectLst/>
          </c:spPr>
          <c:invertIfNegative val="0"/>
          <c:dLbls>
            <c:numFmt formatCode="#,##0" sourceLinked="0"/>
            <c:spPr>
              <a:noFill/>
              <a:ln>
                <a:noFill/>
              </a:ln>
              <a:effectLst/>
            </c:spPr>
            <c:txPr>
              <a:bodyPr/>
              <a:lstStyle/>
              <a:p>
                <a:pPr>
                  <a:defRPr sz="900" b="0" i="0" u="none" strike="noStrike">
                    <a:solidFill>
                      <a:srgbClr val="1A2B45"/>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LR</c:v>
                </c:pt>
                <c:pt idx="1">
                  <c:v>RF</c:v>
                </c:pt>
                <c:pt idx="2">
                  <c:v>GB</c:v>
                </c:pt>
                <c:pt idx="3">
                  <c:v>Hybrid</c:v>
                </c:pt>
              </c:strCache>
            </c:strRef>
          </c:cat>
          <c:val>
            <c:numRef>
              <c:f>Sheet1!$B$2:$B$5</c:f>
              <c:numCache>
                <c:formatCode>General</c:formatCode>
                <c:ptCount val="4"/>
                <c:pt idx="0">
                  <c:v>0.75</c:v>
                </c:pt>
                <c:pt idx="1">
                  <c:v>0.77</c:v>
                </c:pt>
                <c:pt idx="2">
                  <c:v>0.76</c:v>
                </c:pt>
                <c:pt idx="3">
                  <c:v>0.78</c:v>
                </c:pt>
              </c:numCache>
            </c:numRef>
          </c:val>
          <c:extLst>
            <c:ext xmlns:c16="http://schemas.microsoft.com/office/drawing/2014/chart" uri="{C3380CC4-5D6E-409C-BE32-E72D297353CC}">
              <c16:uniqueId val="{00000000-7DF0-4F64-8E2A-943170F04A28}"/>
            </c:ext>
          </c:extLst>
        </c:ser>
        <c:ser>
          <c:idx val="1"/>
          <c:order val="1"/>
          <c:tx>
            <c:strRef>
              <c:f>Sheet1!$C$1</c:f>
              <c:strCache>
                <c:ptCount val="1"/>
                <c:pt idx="0">
                  <c:v>AUC</c:v>
                </c:pt>
              </c:strCache>
            </c:strRef>
          </c:tx>
          <c:spPr>
            <a:solidFill>
              <a:srgbClr val="00838F"/>
            </a:solidFill>
            <a:effectLst/>
          </c:spPr>
          <c:invertIfNegative val="0"/>
          <c:dLbls>
            <c:numFmt formatCode="#,##0" sourceLinked="0"/>
            <c:spPr>
              <a:noFill/>
              <a:ln>
                <a:noFill/>
              </a:ln>
              <a:effectLst/>
            </c:spPr>
            <c:txPr>
              <a:bodyPr/>
              <a:lstStyle/>
              <a:p>
                <a:pPr>
                  <a:defRPr sz="900" b="0" i="0" u="none" strike="noStrike">
                    <a:solidFill>
                      <a:srgbClr val="1A2B45"/>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LR</c:v>
                </c:pt>
                <c:pt idx="1">
                  <c:v>RF</c:v>
                </c:pt>
                <c:pt idx="2">
                  <c:v>GB</c:v>
                </c:pt>
                <c:pt idx="3">
                  <c:v>Hybrid</c:v>
                </c:pt>
              </c:strCache>
            </c:strRef>
          </c:cat>
          <c:val>
            <c:numRef>
              <c:f>Sheet1!$C$2:$C$5</c:f>
              <c:numCache>
                <c:formatCode>General</c:formatCode>
                <c:ptCount val="4"/>
                <c:pt idx="0">
                  <c:v>0.78</c:v>
                </c:pt>
                <c:pt idx="1">
                  <c:v>0.81</c:v>
                </c:pt>
                <c:pt idx="2">
                  <c:v>0.82</c:v>
                </c:pt>
                <c:pt idx="3">
                  <c:v>0.83</c:v>
                </c:pt>
              </c:numCache>
            </c:numRef>
          </c:val>
          <c:extLst>
            <c:ext xmlns:c16="http://schemas.microsoft.com/office/drawing/2014/chart" uri="{C3380CC4-5D6E-409C-BE32-E72D297353CC}">
              <c16:uniqueId val="{00000001-7DF0-4F64-8E2A-943170F04A28}"/>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07D8B"/>
                </a:solidFill>
                <a:latin typeface="Arial"/>
              </a:defRPr>
            </a:pPr>
            <a:endParaRPr lang="en-US"/>
          </a:p>
        </c:txPr>
        <c:crossAx val="2094734552"/>
        <c:crosses val="autoZero"/>
        <c:auto val="1"/>
        <c:lblAlgn val="ctr"/>
        <c:lblOffset val="100"/>
        <c:noMultiLvlLbl val="1"/>
      </c:catAx>
      <c:valAx>
        <c:axId val="2094734552"/>
        <c:scaling>
          <c:orientation val="minMax"/>
          <c:max val="0.88"/>
          <c:min val="0.7"/>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07D8B"/>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1000"/>
          </a:pPr>
          <a:endParaRPr lang="en-US"/>
        </a:p>
      </c:txPr>
    </c:legend>
    <c:plotVisOnly val="1"/>
    <c:dispBlanksAs val="span"/>
    <c:showDLblsOverMax val="1"/>
  </c:chart>
  <c:spPr>
    <a:solidFill>
      <a:srgbClr val="FFFFFF"/>
    </a:solid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000" b="0" i="0" u="none" strike="noStrike">
                <a:solidFill>
                  <a:srgbClr val="000000"/>
                </a:solidFill>
                <a:latin typeface="Arial"/>
              </a:defRPr>
            </a:pPr>
            <a:r>
              <a:rPr lang="en-US" sz="1000" b="0" i="0" u="none" strike="noStrike">
                <a:solidFill>
                  <a:srgbClr val="000000"/>
                </a:solidFill>
                <a:latin typeface="Arial"/>
              </a:rPr>
              <a:t>Selection Rate by Gender (Demographic Parity)</a:t>
            </a:r>
          </a:p>
        </c:rich>
      </c:tx>
      <c:overlay val="0"/>
    </c:title>
    <c:autoTitleDeleted val="0"/>
    <c:plotArea>
      <c:layout/>
      <c:barChart>
        <c:barDir val="col"/>
        <c:grouping val="clustered"/>
        <c:varyColors val="0"/>
        <c:ser>
          <c:idx val="0"/>
          <c:order val="0"/>
          <c:tx>
            <c:strRef>
              <c:f>Sheet1!$B$1</c:f>
              <c:strCache>
                <c:ptCount val="1"/>
                <c:pt idx="0">
                  <c:v>Male</c:v>
                </c:pt>
              </c:strCache>
            </c:strRef>
          </c:tx>
          <c:spPr>
            <a:solidFill>
              <a:srgbClr val="1565C0"/>
            </a:solidFill>
            <a:effectLst/>
          </c:spPr>
          <c:invertIfNegative val="0"/>
          <c:dLbls>
            <c:numFmt formatCode="#,##0" sourceLinked="0"/>
            <c:spPr>
              <a:noFill/>
              <a:ln>
                <a:noFill/>
              </a:ln>
              <a:effectLst/>
            </c:spPr>
            <c:txPr>
              <a:bodyPr/>
              <a:lstStyle/>
              <a:p>
                <a:pPr>
                  <a:defRPr sz="900" b="0" i="0" u="none" strike="noStrike">
                    <a:solidFill>
                      <a:srgbClr val="1A2B45"/>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German Baseline</c:v>
                </c:pt>
                <c:pt idx="1">
                  <c:v>UK Baseline</c:v>
                </c:pt>
                <c:pt idx="2">
                  <c:v>UK Hybrid (Causal)</c:v>
                </c:pt>
              </c:strCache>
            </c:strRef>
          </c:cat>
          <c:val>
            <c:numRef>
              <c:f>Sheet1!$B$2:$B$4</c:f>
              <c:numCache>
                <c:formatCode>General</c:formatCode>
                <c:ptCount val="3"/>
                <c:pt idx="0">
                  <c:v>0.72</c:v>
                </c:pt>
                <c:pt idx="1">
                  <c:v>0.74</c:v>
                </c:pt>
                <c:pt idx="2">
                  <c:v>0.72</c:v>
                </c:pt>
              </c:numCache>
            </c:numRef>
          </c:val>
          <c:extLst>
            <c:ext xmlns:c16="http://schemas.microsoft.com/office/drawing/2014/chart" uri="{C3380CC4-5D6E-409C-BE32-E72D297353CC}">
              <c16:uniqueId val="{00000000-D517-4502-B585-388FE6552131}"/>
            </c:ext>
          </c:extLst>
        </c:ser>
        <c:ser>
          <c:idx val="1"/>
          <c:order val="1"/>
          <c:tx>
            <c:strRef>
              <c:f>Sheet1!$C$1</c:f>
              <c:strCache>
                <c:ptCount val="1"/>
                <c:pt idx="0">
                  <c:v>Female</c:v>
                </c:pt>
              </c:strCache>
            </c:strRef>
          </c:tx>
          <c:spPr>
            <a:solidFill>
              <a:srgbClr val="00838F"/>
            </a:solidFill>
            <a:effectLst/>
          </c:spPr>
          <c:invertIfNegative val="0"/>
          <c:dLbls>
            <c:numFmt formatCode="#,##0" sourceLinked="0"/>
            <c:spPr>
              <a:noFill/>
              <a:ln>
                <a:noFill/>
              </a:ln>
              <a:effectLst/>
            </c:spPr>
            <c:txPr>
              <a:bodyPr/>
              <a:lstStyle/>
              <a:p>
                <a:pPr>
                  <a:defRPr sz="900" b="0" i="0" u="none" strike="noStrike">
                    <a:solidFill>
                      <a:srgbClr val="1A2B45"/>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German Baseline</c:v>
                </c:pt>
                <c:pt idx="1">
                  <c:v>UK Baseline</c:v>
                </c:pt>
                <c:pt idx="2">
                  <c:v>UK Hybrid (Causal)</c:v>
                </c:pt>
              </c:strCache>
            </c:strRef>
          </c:cat>
          <c:val>
            <c:numRef>
              <c:f>Sheet1!$C$2:$C$4</c:f>
              <c:numCache>
                <c:formatCode>General</c:formatCode>
                <c:ptCount val="3"/>
                <c:pt idx="0">
                  <c:v>0.64</c:v>
                </c:pt>
                <c:pt idx="1">
                  <c:v>0.63</c:v>
                </c:pt>
                <c:pt idx="2">
                  <c:v>0.66</c:v>
                </c:pt>
              </c:numCache>
            </c:numRef>
          </c:val>
          <c:extLst>
            <c:ext xmlns:c16="http://schemas.microsoft.com/office/drawing/2014/chart" uri="{C3380CC4-5D6E-409C-BE32-E72D297353CC}">
              <c16:uniqueId val="{00000001-D517-4502-B585-388FE6552131}"/>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07D8B"/>
                </a:solidFill>
                <a:latin typeface="Arial"/>
              </a:defRPr>
            </a:pPr>
            <a:endParaRPr lang="en-US"/>
          </a:p>
        </c:txPr>
        <c:crossAx val="2094734552"/>
        <c:crosses val="autoZero"/>
        <c:auto val="1"/>
        <c:lblAlgn val="ctr"/>
        <c:lblOffset val="100"/>
        <c:noMultiLvlLbl val="1"/>
      </c:catAx>
      <c:valAx>
        <c:axId val="2094734552"/>
        <c:scaling>
          <c:orientation val="minMax"/>
          <c:max val="0.8"/>
          <c:min val="0.55000000000000004"/>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07D8B"/>
                </a:solidFill>
                <a:latin typeface="Arial"/>
              </a:defRPr>
            </a:pPr>
            <a:endParaRPr lang="en-US"/>
          </a:p>
        </c:txPr>
        <c:crossAx val="2094734554"/>
        <c:crosses val="autoZero"/>
        <c:crossBetween val="between"/>
      </c:valAx>
      <c:spPr>
        <a:noFill/>
        <a:ln>
          <a:noFill/>
        </a:ln>
        <a:effectLst/>
      </c:spPr>
    </c:plotArea>
    <c:legend>
      <c:legendPos val="b"/>
      <c:overlay val="0"/>
    </c:legend>
    <c:plotVisOnly val="1"/>
    <c:dispBlanksAs val="span"/>
    <c:showDLblsOverMax val="1"/>
  </c:chart>
  <c:spPr>
    <a:solidFill>
      <a:srgbClr val="FFFFFF"/>
    </a:solidFill>
    <a:ln>
      <a:noFill/>
    </a:ln>
    <a:effectLst/>
  </c:sp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000" b="0" i="0" u="none" strike="noStrike">
                <a:solidFill>
                  <a:srgbClr val="000000"/>
                </a:solidFill>
                <a:latin typeface="Arial"/>
              </a:defRPr>
            </a:pPr>
            <a:r>
              <a:rPr lang="en-US" sz="1000" b="0" i="0" u="none" strike="noStrike">
                <a:solidFill>
                  <a:srgbClr val="000000"/>
                </a:solidFill>
                <a:latin typeface="Arial"/>
              </a:rPr>
              <a:t>True Positive Rate by Gender (Equal Opportunity)</a:t>
            </a:r>
          </a:p>
        </c:rich>
      </c:tx>
      <c:overlay val="0"/>
    </c:title>
    <c:autoTitleDeleted val="0"/>
    <c:plotArea>
      <c:layout/>
      <c:barChart>
        <c:barDir val="col"/>
        <c:grouping val="clustered"/>
        <c:varyColors val="0"/>
        <c:ser>
          <c:idx val="0"/>
          <c:order val="0"/>
          <c:tx>
            <c:strRef>
              <c:f>Sheet1!$B$1</c:f>
              <c:strCache>
                <c:ptCount val="1"/>
                <c:pt idx="0">
                  <c:v>Male TPR</c:v>
                </c:pt>
              </c:strCache>
            </c:strRef>
          </c:tx>
          <c:spPr>
            <a:solidFill>
              <a:srgbClr val="0D2345"/>
            </a:solidFill>
            <a:effectLst/>
          </c:spPr>
          <c:invertIfNegative val="0"/>
          <c:dLbls>
            <c:numFmt formatCode="#,##0" sourceLinked="0"/>
            <c:spPr>
              <a:noFill/>
              <a:ln>
                <a:noFill/>
              </a:ln>
              <a:effectLst/>
            </c:spPr>
            <c:txPr>
              <a:bodyPr/>
              <a:lstStyle/>
              <a:p>
                <a:pPr>
                  <a:defRPr sz="900" b="0" i="0" u="none" strike="noStrike">
                    <a:solidFill>
                      <a:srgbClr val="1A2B45"/>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German Baseline</c:v>
                </c:pt>
                <c:pt idx="1">
                  <c:v>UK Baseline</c:v>
                </c:pt>
                <c:pt idx="2">
                  <c:v>UK Hybrid (Causal)</c:v>
                </c:pt>
              </c:strCache>
            </c:strRef>
          </c:cat>
          <c:val>
            <c:numRef>
              <c:f>Sheet1!$B$2:$B$4</c:f>
              <c:numCache>
                <c:formatCode>General</c:formatCode>
                <c:ptCount val="3"/>
                <c:pt idx="0">
                  <c:v>0.81</c:v>
                </c:pt>
                <c:pt idx="1">
                  <c:v>0.83</c:v>
                </c:pt>
                <c:pt idx="2">
                  <c:v>0.8</c:v>
                </c:pt>
              </c:numCache>
            </c:numRef>
          </c:val>
          <c:extLst>
            <c:ext xmlns:c16="http://schemas.microsoft.com/office/drawing/2014/chart" uri="{C3380CC4-5D6E-409C-BE32-E72D297353CC}">
              <c16:uniqueId val="{00000000-E6EF-4A58-A726-86531F162BA8}"/>
            </c:ext>
          </c:extLst>
        </c:ser>
        <c:ser>
          <c:idx val="1"/>
          <c:order val="1"/>
          <c:tx>
            <c:strRef>
              <c:f>Sheet1!$C$1</c:f>
              <c:strCache>
                <c:ptCount val="1"/>
                <c:pt idx="0">
                  <c:v>Female TPR</c:v>
                </c:pt>
              </c:strCache>
            </c:strRef>
          </c:tx>
          <c:spPr>
            <a:solidFill>
              <a:srgbClr val="00BCD4"/>
            </a:solidFill>
            <a:effectLst/>
          </c:spPr>
          <c:invertIfNegative val="0"/>
          <c:dLbls>
            <c:numFmt formatCode="#,##0" sourceLinked="0"/>
            <c:spPr>
              <a:noFill/>
              <a:ln>
                <a:noFill/>
              </a:ln>
              <a:effectLst/>
            </c:spPr>
            <c:txPr>
              <a:bodyPr/>
              <a:lstStyle/>
              <a:p>
                <a:pPr>
                  <a:defRPr sz="900" b="0" i="0" u="none" strike="noStrike">
                    <a:solidFill>
                      <a:srgbClr val="1A2B45"/>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German Baseline</c:v>
                </c:pt>
                <c:pt idx="1">
                  <c:v>UK Baseline</c:v>
                </c:pt>
                <c:pt idx="2">
                  <c:v>UK Hybrid (Causal)</c:v>
                </c:pt>
              </c:strCache>
            </c:strRef>
          </c:cat>
          <c:val>
            <c:numRef>
              <c:f>Sheet1!$C$2:$C$4</c:f>
              <c:numCache>
                <c:formatCode>General</c:formatCode>
                <c:ptCount val="3"/>
                <c:pt idx="0">
                  <c:v>0.7</c:v>
                </c:pt>
                <c:pt idx="1">
                  <c:v>0.7</c:v>
                </c:pt>
                <c:pt idx="2">
                  <c:v>0.73</c:v>
                </c:pt>
              </c:numCache>
            </c:numRef>
          </c:val>
          <c:extLst>
            <c:ext xmlns:c16="http://schemas.microsoft.com/office/drawing/2014/chart" uri="{C3380CC4-5D6E-409C-BE32-E72D297353CC}">
              <c16:uniqueId val="{00000001-E6EF-4A58-A726-86531F162BA8}"/>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07D8B"/>
                </a:solidFill>
                <a:latin typeface="Arial"/>
              </a:defRPr>
            </a:pPr>
            <a:endParaRPr lang="en-US"/>
          </a:p>
        </c:txPr>
        <c:crossAx val="2094734552"/>
        <c:crosses val="autoZero"/>
        <c:auto val="1"/>
        <c:lblAlgn val="ctr"/>
        <c:lblOffset val="100"/>
        <c:noMultiLvlLbl val="1"/>
      </c:catAx>
      <c:valAx>
        <c:axId val="2094734552"/>
        <c:scaling>
          <c:orientation val="minMax"/>
          <c:max val="0.9"/>
          <c:min val="0.6"/>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07D8B"/>
                </a:solidFill>
                <a:latin typeface="Arial"/>
              </a:defRPr>
            </a:pPr>
            <a:endParaRPr lang="en-US"/>
          </a:p>
        </c:txPr>
        <c:crossAx val="2094734554"/>
        <c:crosses val="autoZero"/>
        <c:crossBetween val="between"/>
      </c:valAx>
      <c:spPr>
        <a:noFill/>
        <a:ln>
          <a:noFill/>
        </a:ln>
        <a:effectLst/>
      </c:spPr>
    </c:plotArea>
    <c:legend>
      <c:legendPos val="b"/>
      <c:overlay val="0"/>
    </c:legend>
    <c:plotVisOnly val="1"/>
    <c:dispBlanksAs val="span"/>
    <c:showDLblsOverMax val="1"/>
  </c:chart>
  <c:spPr>
    <a:solidFill>
      <a:srgbClr val="FFFFFF"/>
    </a:solidFill>
    <a:ln>
      <a:noFill/>
    </a:ln>
    <a:effectLst/>
  </c:sp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000" b="0" i="0" u="none" strike="noStrike">
                <a:solidFill>
                  <a:srgbClr val="000000"/>
                </a:solidFill>
                <a:latin typeface="Arial"/>
              </a:defRPr>
            </a:pPr>
            <a:r>
              <a:rPr lang="en-US" sz="1000" b="0" i="0" u="none" strike="noStrike">
                <a:solidFill>
                  <a:srgbClr val="000000"/>
                </a:solidFill>
                <a:latin typeface="Arial"/>
              </a:rPr>
              <a:t>Top Feature Importance — Random Forest (UK Dataset)</a:t>
            </a:r>
          </a:p>
        </c:rich>
      </c:tx>
      <c:overlay val="0"/>
    </c:title>
    <c:autoTitleDeleted val="0"/>
    <c:plotArea>
      <c:layout/>
      <c:barChart>
        <c:barDir val="bar"/>
        <c:grouping val="clustered"/>
        <c:varyColors val="0"/>
        <c:ser>
          <c:idx val="0"/>
          <c:order val="0"/>
          <c:tx>
            <c:strRef>
              <c:f>Sheet1!$B$1</c:f>
              <c:strCache>
                <c:ptCount val="1"/>
                <c:pt idx="0">
                  <c:v>RF Importance (%)</c:v>
                </c:pt>
              </c:strCache>
            </c:strRef>
          </c:tx>
          <c:spPr>
            <a:solidFill>
              <a:srgbClr val="1565C0"/>
            </a:solidFill>
            <a:effectLst/>
          </c:spPr>
          <c:invertIfNegative val="0"/>
          <c:dLbls>
            <c:numFmt formatCode="#,##0" sourceLinked="0"/>
            <c:spPr>
              <a:noFill/>
              <a:ln>
                <a:noFill/>
              </a:ln>
              <a:effectLst/>
            </c:spPr>
            <c:txPr>
              <a:bodyPr/>
              <a:lstStyle/>
              <a:p>
                <a:pPr>
                  <a:defRPr sz="900" b="0" i="0" u="none" strike="noStrike">
                    <a:solidFill>
                      <a:srgbClr val="1A2B45"/>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Sheet1!$A$2:$A$11</c:f>
              <c:strCache>
                <c:ptCount val="10"/>
                <c:pt idx="0">
                  <c:v>Credit Score</c:v>
                </c:pt>
                <c:pt idx="1">
                  <c:v>Debt-to-Income</c:v>
                </c:pt>
                <c:pt idx="2">
                  <c:v>Missed Payments</c:v>
                </c:pt>
                <c:pt idx="3">
                  <c:v>Savings Balance</c:v>
                </c:pt>
                <c:pt idx="4">
                  <c:v>Emp. Duration</c:v>
                </c:pt>
                <c:pt idx="5">
                  <c:v>Emp. Status</c:v>
                </c:pt>
                <c:pt idx="6">
                  <c:v>Loan Purpose</c:v>
                </c:pt>
                <c:pt idx="7">
                  <c:v>Duration</c:v>
                </c:pt>
                <c:pt idx="8">
                  <c:v>Credit History</c:v>
                </c:pt>
                <c:pt idx="9">
                  <c:v>Housing</c:v>
                </c:pt>
              </c:strCache>
            </c:strRef>
          </c:cat>
          <c:val>
            <c:numRef>
              <c:f>Sheet1!$B$2:$B$11</c:f>
              <c:numCache>
                <c:formatCode>General</c:formatCode>
                <c:ptCount val="10"/>
                <c:pt idx="0">
                  <c:v>22.4</c:v>
                </c:pt>
                <c:pt idx="1">
                  <c:v>18.100000000000001</c:v>
                </c:pt>
                <c:pt idx="2">
                  <c:v>15.6</c:v>
                </c:pt>
                <c:pt idx="3">
                  <c:v>9.1999999999999993</c:v>
                </c:pt>
                <c:pt idx="4">
                  <c:v>6.5</c:v>
                </c:pt>
                <c:pt idx="5">
                  <c:v>5.3</c:v>
                </c:pt>
                <c:pt idx="6">
                  <c:v>4.8</c:v>
                </c:pt>
                <c:pt idx="7">
                  <c:v>4.0999999999999996</c:v>
                </c:pt>
                <c:pt idx="8">
                  <c:v>3.8</c:v>
                </c:pt>
                <c:pt idx="9">
                  <c:v>3.2</c:v>
                </c:pt>
              </c:numCache>
            </c:numRef>
          </c:val>
          <c:extLst>
            <c:ext xmlns:c16="http://schemas.microsoft.com/office/drawing/2014/chart" uri="{C3380CC4-5D6E-409C-BE32-E72D297353CC}">
              <c16:uniqueId val="{00000000-CA8E-4F78-84D6-9B106F484B17}"/>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200" b="0" i="0" u="none" strike="noStrike">
                <a:solidFill>
                  <a:srgbClr val="607D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b"/>
        <c:majorGridlines>
          <c:spPr>
            <a:ln w="6350" cap="flat">
              <a:solidFill>
                <a:srgbClr val="E2E8F0"/>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200" b="0" i="0" u="none" strike="noStrike">
                <a:solidFill>
                  <a:srgbClr val="607D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93266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the panel. Introduce yourself: name, student ID, and programme. State the dissertation title and thank the supervisor Dr. Aliyu Sambo for their guidance throughout this project.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Briefly walk through the structure of today's presentation. There are nine key sections. Highlight that this research covers both technical modelling and ethical/fairness considerations.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Set the stage: credit scoring has been revolutionised by ML but this comes with challenges. Stress that accuracy is not sufficient — we need models that are FAIR and TRANSPARENT. Mention FCA Consumer Duty as the regulatory driver in the UK context.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explains WHY this research is needed. The two problems are interconnected: lack of transparency makes bias detection harder. Emphasise that simply removing sensitive attributes (gender) does NOT solve the problem — proxy variables carry the bias forward.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each objective clearly. Note that O1-O3 are analytical/diagnostic objectives, while O4-O5 are the constructive contributions. This study has been completed in full — all five objectives have been achieved.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Transition to the literature review section. This covers four strands: ML in credit scoring, fairness and bias, explainable AI, and causal AI.</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each strand. Emphasise that while XAI helps with interpretability, it does not solve the root cause of bias — that requires causal reasoning. The research gap box at the bottom summarises where THIS research sits.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the 6-stage pipeline from left to right. Emphasise the dual-phase design — using both a benchmark dataset and a UK-calibrated synthetic dataset enables us to validate findings across contexts. The model validation gate (AUC &gt; 0.75) was satisfied by all models.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datasets ensure robustness. The German dataset enables comparison with existing literature. The UK synthetic dataset is novel — it deliberately embeds a gender pay gap consistent with ONS 2023 data, making the fairness analysis empirically meaningful. Note the 10,000 sample size and 27 features.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core methodological contribution. The DAG shows that gender does NOT directly set credit risk — it works through financial proxy variables (savings, credit amount). The critical finding is that 72% of the gender effect is indirect. This means you CANNOT fix fairness by simply excluding gender — you must intervene on the proxy features.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Highlight the two most important code elements: (1) the proxy adjustment using group mean centring — this is the causal intervention; (2) the stacking classifier with cv=5 to prevent data leakage. The Fairlearn MetricFrame gives us the fairness metrics we report. Full code is in the Jupyter notebook.</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Hybrid Stacking model achieves the best performance on both accuracy (0.78) and AUC (0.83). Crucially, these improvements come WITH the fairness intervention applied — not at the cost of accuracy. All models exceed the 0.75 AUC baseline threshold set in the experimental design.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key fairness findings. The Demographic Parity gap drops from 0.11 to 0.06 (45% reduction) and Equal Opportunity gap from 0.13 to 0.07 (46% reduction) with the hybrid causal model. The Counterfactual Reversal Rate shows that 23% of rejected female applicants would be approved if their savings balance matched the male mean — this is direct evidence of proxy discrimination.</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Highlight the fairness flag on Savings Balance — it ranks 4th in importance but is identified as a gender proxy. Standard ML would use it uncritically. The causal approach identifies it as problematic and applies an adjustment. The counterfactual explanations provide individual-level actionability — FCA Consumer Duty requires firms to explain decisions to customers, and counterfactuals achieve this.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Directly address each of the four research questions. The most important finding is RQ4 — there is NO trade-off between accuracy and fairness when using causal feature adjustment. This is a significant result and should be emphasised. It contradicts the common assumption that fairer models must sacrifice accuracy.</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 transparent about limitations — examiners expect this and it demonstrates research maturity. The most significant limitation is the synthetic dataset. Emphasise that this is a standard practice in regulated financial research where real bank data is proprietary, and the generation process is carefully grounded in public ONS/FCA statistics.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the four contributions confidently. Emphasise that this research has successfully demonstrated that causal AI can simultaneously improve BOTH accuracy AND fairness — resolving the common trade-off assumption. The methodology aligns directly with UK regulatory requirements under FCA Consumer Duty.</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six directions show the examiner that you have thought carefully about how this work can be extended. Priority items are: (1) real bank data validation under PSD2, and (2) EU AI Act compliance — both highly relevant for industry adoption.</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lists the most cited references. If asked about specific sources, cite the key ones: Kusner [13] for counterfactual fairness, Peters et al. [12] for causal inference foundations, FCA PS22/9 [37] for regulatory context, and ONS 2023 [35] for the gender pay gap calibration.</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the panel for their time and attention. Invite questions. Be prepared for questions on: (1) Why synthetic data? (2) How was the DAG validated? (3) What are the regulatory implications? (4) Could the approach scale to real bank data? Stay calm and refer back to specific slides if needed.</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chart" Target="../charts/chart4.xml"/></Relationships>
</file>

<file path=ppt/slides/_rels/slide14.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345"/>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00BCD4"/>
          </a:solidFill>
          <a:ln w="12700">
            <a:solidFill>
              <a:srgbClr val="00BCD4"/>
            </a:solidFill>
            <a:prstDash val="solid"/>
          </a:ln>
        </p:spPr>
        <p:txBody>
          <a:bodyPr/>
          <a:lstStyle/>
          <a:p>
            <a:endParaRPr lang="en-US"/>
          </a:p>
        </p:txBody>
      </p:sp>
      <p:sp>
        <p:nvSpPr>
          <p:cNvPr id="3" name="Shape 1"/>
          <p:cNvSpPr/>
          <p:nvPr/>
        </p:nvSpPr>
        <p:spPr>
          <a:xfrm>
            <a:off x="0" y="0"/>
            <a:ext cx="9144000" cy="54864"/>
          </a:xfrm>
          <a:prstGeom prst="rect">
            <a:avLst/>
          </a:prstGeom>
          <a:solidFill>
            <a:srgbClr val="00838F"/>
          </a:solidFill>
          <a:ln w="12700">
            <a:solidFill>
              <a:srgbClr val="00838F"/>
            </a:solidFill>
            <a:prstDash val="solid"/>
          </a:ln>
        </p:spPr>
        <p:txBody>
          <a:bodyPr/>
          <a:lstStyle/>
          <a:p>
            <a:endParaRPr lang="en-US"/>
          </a:p>
        </p:txBody>
      </p:sp>
      <p:sp>
        <p:nvSpPr>
          <p:cNvPr id="4" name="Text 2"/>
          <p:cNvSpPr/>
          <p:nvPr/>
        </p:nvSpPr>
        <p:spPr>
          <a:xfrm>
            <a:off x="502920" y="685800"/>
            <a:ext cx="8046720" cy="1417320"/>
          </a:xfrm>
          <a:prstGeom prst="rect">
            <a:avLst/>
          </a:prstGeom>
          <a:noFill/>
          <a:ln/>
        </p:spPr>
        <p:txBody>
          <a:bodyPr wrap="square" rtlCol="0" anchor="ctr"/>
          <a:lstStyle/>
          <a:p>
            <a:pPr marL="0" indent="0">
              <a:buNone/>
            </a:pPr>
            <a:r>
              <a:rPr lang="en-US" sz="3800" b="1" dirty="0">
                <a:solidFill>
                  <a:srgbClr val="FFFFFF"/>
                </a:solidFill>
                <a:latin typeface="Calibri" pitchFamily="34" charset="0"/>
                <a:ea typeface="Calibri" pitchFamily="34" charset="-122"/>
                <a:cs typeface="Calibri" pitchFamily="34" charset="-120"/>
              </a:rPr>
              <a:t>Causal AI for Fair and</a:t>
            </a:r>
            <a:endParaRPr lang="en-US" sz="3800" dirty="0"/>
          </a:p>
          <a:p>
            <a:pPr marL="0" indent="0">
              <a:buNone/>
            </a:pPr>
            <a:r>
              <a:rPr lang="en-US" sz="3800" b="1" dirty="0">
                <a:solidFill>
                  <a:srgbClr val="FFFFFF"/>
                </a:solidFill>
                <a:latin typeface="Calibri" pitchFamily="34" charset="0"/>
                <a:ea typeface="Calibri" pitchFamily="34" charset="-122"/>
                <a:cs typeface="Calibri" pitchFamily="34" charset="-120"/>
              </a:rPr>
              <a:t>Transparent Credit Risk Prediction</a:t>
            </a:r>
            <a:endParaRPr lang="en-US" sz="3800" dirty="0"/>
          </a:p>
        </p:txBody>
      </p:sp>
      <p:sp>
        <p:nvSpPr>
          <p:cNvPr id="5" name="Shape 3"/>
          <p:cNvSpPr/>
          <p:nvPr/>
        </p:nvSpPr>
        <p:spPr>
          <a:xfrm>
            <a:off x="502920" y="2240280"/>
            <a:ext cx="5943600" cy="22860"/>
          </a:xfrm>
          <a:prstGeom prst="rect">
            <a:avLst/>
          </a:prstGeom>
          <a:solidFill>
            <a:srgbClr val="00BCD4"/>
          </a:solidFill>
          <a:ln w="12700">
            <a:solidFill>
              <a:srgbClr val="00BCD4"/>
            </a:solidFill>
            <a:prstDash val="solid"/>
          </a:ln>
        </p:spPr>
        <p:txBody>
          <a:bodyPr/>
          <a:lstStyle/>
          <a:p>
            <a:endParaRPr lang="en-US"/>
          </a:p>
        </p:txBody>
      </p:sp>
      <p:sp>
        <p:nvSpPr>
          <p:cNvPr id="6" name="Text 4"/>
          <p:cNvSpPr/>
          <p:nvPr/>
        </p:nvSpPr>
        <p:spPr>
          <a:xfrm>
            <a:off x="502920" y="2377440"/>
            <a:ext cx="8229600" cy="274320"/>
          </a:xfrm>
          <a:prstGeom prst="rect">
            <a:avLst/>
          </a:prstGeom>
          <a:noFill/>
          <a:ln/>
        </p:spPr>
        <p:txBody>
          <a:bodyPr wrap="square" lIns="0" tIns="0" rIns="0" bIns="0" rtlCol="0" anchor="ctr"/>
          <a:lstStyle/>
          <a:p>
            <a:pPr marL="0" indent="0">
              <a:buNone/>
            </a:pPr>
            <a:r>
              <a:rPr lang="en-US" sz="1400" b="1" dirty="0">
                <a:solidFill>
                  <a:srgbClr val="90A4AE"/>
                </a:solidFill>
                <a:latin typeface="Calibri" pitchFamily="34" charset="0"/>
                <a:ea typeface="Calibri" pitchFamily="34" charset="-122"/>
                <a:cs typeface="Calibri" pitchFamily="34" charset="-120"/>
              </a:rPr>
              <a:t>Submitted by: </a:t>
            </a:r>
            <a:r>
              <a:rPr lang="en-US" sz="1400" dirty="0">
                <a:solidFill>
                  <a:srgbClr val="FFFFFF"/>
                </a:solidFill>
                <a:latin typeface="Calibri" pitchFamily="34" charset="0"/>
                <a:ea typeface="Calibri" pitchFamily="34" charset="-122"/>
                <a:cs typeface="Calibri" pitchFamily="34" charset="-120"/>
              </a:rPr>
              <a:t>Nagori Shafik (2437695)</a:t>
            </a:r>
            <a:endParaRPr lang="en-US" sz="1400" dirty="0"/>
          </a:p>
        </p:txBody>
      </p:sp>
      <p:sp>
        <p:nvSpPr>
          <p:cNvPr id="7" name="Text 5"/>
          <p:cNvSpPr/>
          <p:nvPr/>
        </p:nvSpPr>
        <p:spPr>
          <a:xfrm>
            <a:off x="502920" y="2706624"/>
            <a:ext cx="8229600" cy="256032"/>
          </a:xfrm>
          <a:prstGeom prst="rect">
            <a:avLst/>
          </a:prstGeom>
          <a:noFill/>
          <a:ln/>
        </p:spPr>
        <p:txBody>
          <a:bodyPr wrap="square" lIns="0" tIns="0" rIns="0" bIns="0" rtlCol="0" anchor="ctr"/>
          <a:lstStyle/>
          <a:p>
            <a:pPr marL="0" indent="0">
              <a:buNone/>
            </a:pPr>
            <a:r>
              <a:rPr lang="en-US" sz="1300" b="1" dirty="0">
                <a:solidFill>
                  <a:srgbClr val="90A4AE"/>
                </a:solidFill>
                <a:latin typeface="Calibri" pitchFamily="34" charset="0"/>
                <a:ea typeface="Calibri" pitchFamily="34" charset="-122"/>
                <a:cs typeface="Calibri" pitchFamily="34" charset="-120"/>
              </a:rPr>
              <a:t>Course: </a:t>
            </a:r>
            <a:r>
              <a:rPr lang="en-US" sz="1300" dirty="0" err="1">
                <a:solidFill>
                  <a:srgbClr val="FFFFFF"/>
                </a:solidFill>
                <a:latin typeface="Calibri" pitchFamily="34" charset="0"/>
                <a:ea typeface="Calibri" pitchFamily="34" charset="-122"/>
                <a:cs typeface="Calibri" pitchFamily="34" charset="-120"/>
              </a:rPr>
              <a:t>Msc</a:t>
            </a:r>
            <a:r>
              <a:rPr lang="en-US" sz="1300" dirty="0">
                <a:solidFill>
                  <a:srgbClr val="FFFFFF"/>
                </a:solidFill>
                <a:latin typeface="Calibri" pitchFamily="34" charset="0"/>
                <a:ea typeface="Calibri" pitchFamily="34" charset="-122"/>
                <a:cs typeface="Calibri" pitchFamily="34" charset="-120"/>
              </a:rPr>
              <a:t> Data &amp; Artificial Intelligence</a:t>
            </a:r>
            <a:endParaRPr lang="en-US" sz="1300" dirty="0"/>
          </a:p>
        </p:txBody>
      </p:sp>
      <p:sp>
        <p:nvSpPr>
          <p:cNvPr id="8" name="Text 6"/>
          <p:cNvSpPr/>
          <p:nvPr/>
        </p:nvSpPr>
        <p:spPr>
          <a:xfrm>
            <a:off x="502920" y="2999232"/>
            <a:ext cx="8229600" cy="256032"/>
          </a:xfrm>
          <a:prstGeom prst="rect">
            <a:avLst/>
          </a:prstGeom>
          <a:noFill/>
          <a:ln/>
        </p:spPr>
        <p:txBody>
          <a:bodyPr wrap="square" lIns="0" tIns="0" rIns="0" bIns="0" rtlCol="0" anchor="ctr"/>
          <a:lstStyle/>
          <a:p>
            <a:pPr marL="0" indent="0">
              <a:buNone/>
            </a:pPr>
            <a:r>
              <a:rPr lang="en-US" sz="1300" b="1" dirty="0">
                <a:solidFill>
                  <a:srgbClr val="90A4AE"/>
                </a:solidFill>
                <a:latin typeface="Calibri" pitchFamily="34" charset="0"/>
                <a:ea typeface="Calibri" pitchFamily="34" charset="-122"/>
                <a:cs typeface="Calibri" pitchFamily="34" charset="-120"/>
              </a:rPr>
              <a:t>University: </a:t>
            </a:r>
            <a:r>
              <a:rPr lang="en-US" sz="1300" dirty="0">
                <a:solidFill>
                  <a:srgbClr val="FFFFFF"/>
                </a:solidFill>
                <a:latin typeface="Calibri" pitchFamily="34" charset="0"/>
                <a:ea typeface="Calibri" pitchFamily="34" charset="-122"/>
                <a:cs typeface="Calibri" pitchFamily="34" charset="-120"/>
              </a:rPr>
              <a:t>University of Wales Trinity Saint David (UWTSD)</a:t>
            </a:r>
            <a:endParaRPr lang="en-US" sz="1300" dirty="0"/>
          </a:p>
        </p:txBody>
      </p:sp>
      <p:sp>
        <p:nvSpPr>
          <p:cNvPr id="9" name="Text 7"/>
          <p:cNvSpPr/>
          <p:nvPr/>
        </p:nvSpPr>
        <p:spPr>
          <a:xfrm>
            <a:off x="502920" y="3291840"/>
            <a:ext cx="8229600" cy="256032"/>
          </a:xfrm>
          <a:prstGeom prst="rect">
            <a:avLst/>
          </a:prstGeom>
          <a:noFill/>
          <a:ln/>
        </p:spPr>
        <p:txBody>
          <a:bodyPr wrap="square" lIns="0" tIns="0" rIns="0" bIns="0" rtlCol="0" anchor="ctr"/>
          <a:lstStyle/>
          <a:p>
            <a:pPr marL="0" indent="0">
              <a:buNone/>
            </a:pPr>
            <a:r>
              <a:rPr lang="en-US" sz="1300" b="1" dirty="0">
                <a:solidFill>
                  <a:srgbClr val="90A4AE"/>
                </a:solidFill>
                <a:latin typeface="Calibri" pitchFamily="34" charset="0"/>
                <a:ea typeface="Calibri" pitchFamily="34" charset="-122"/>
                <a:cs typeface="Calibri" pitchFamily="34" charset="-120"/>
              </a:rPr>
              <a:t>Supervisor: </a:t>
            </a:r>
            <a:r>
              <a:rPr lang="en-US" sz="1300" dirty="0">
                <a:solidFill>
                  <a:srgbClr val="FFFFFF"/>
                </a:solidFill>
                <a:latin typeface="Calibri" pitchFamily="34" charset="0"/>
                <a:ea typeface="Calibri" pitchFamily="34" charset="-122"/>
                <a:cs typeface="Calibri" pitchFamily="34" charset="-120"/>
              </a:rPr>
              <a:t>Professor Dr. Aliyu Sambo</a:t>
            </a:r>
            <a:endParaRPr lang="en-US" sz="1300" dirty="0"/>
          </a:p>
        </p:txBody>
      </p:sp>
      <p:sp>
        <p:nvSpPr>
          <p:cNvPr id="10" name="Text 8"/>
          <p:cNvSpPr/>
          <p:nvPr/>
        </p:nvSpPr>
        <p:spPr>
          <a:xfrm>
            <a:off x="502920" y="3584448"/>
            <a:ext cx="8229600" cy="256032"/>
          </a:xfrm>
          <a:prstGeom prst="rect">
            <a:avLst/>
          </a:prstGeom>
          <a:noFill/>
          <a:ln/>
        </p:spPr>
        <p:txBody>
          <a:bodyPr wrap="square" lIns="0" tIns="0" rIns="0" bIns="0" rtlCol="0" anchor="ctr"/>
          <a:lstStyle/>
          <a:p>
            <a:pPr marL="0" indent="0">
              <a:buNone/>
            </a:pPr>
            <a:r>
              <a:rPr lang="en-US" sz="1300" b="1" dirty="0">
                <a:solidFill>
                  <a:srgbClr val="90A4AE"/>
                </a:solidFill>
                <a:latin typeface="Calibri" pitchFamily="34" charset="0"/>
                <a:ea typeface="Calibri" pitchFamily="34" charset="-122"/>
                <a:cs typeface="Calibri" pitchFamily="34" charset="-120"/>
              </a:rPr>
              <a:t>Submission: </a:t>
            </a:r>
            <a:r>
              <a:rPr lang="en-US" sz="1300" dirty="0">
                <a:solidFill>
                  <a:srgbClr val="FFFFFF"/>
                </a:solidFill>
                <a:latin typeface="Calibri" pitchFamily="34" charset="0"/>
                <a:ea typeface="Calibri" pitchFamily="34" charset="-122"/>
                <a:cs typeface="Calibri" pitchFamily="34" charset="-120"/>
              </a:rPr>
              <a:t>2025</a:t>
            </a:r>
            <a:endParaRPr lang="en-US" sz="1300" dirty="0"/>
          </a:p>
        </p:txBody>
      </p:sp>
      <p:sp>
        <p:nvSpPr>
          <p:cNvPr id="11" name="Text 9"/>
          <p:cNvSpPr/>
          <p:nvPr/>
        </p:nvSpPr>
        <p:spPr>
          <a:xfrm>
            <a:off x="502920" y="4663440"/>
            <a:ext cx="4572000" cy="274320"/>
          </a:xfrm>
          <a:prstGeom prst="rect">
            <a:avLst/>
          </a:prstGeom>
          <a:noFill/>
          <a:ln/>
        </p:spPr>
        <p:txBody>
          <a:bodyPr wrap="square" rtlCol="0" anchor="ctr"/>
          <a:lstStyle/>
          <a:p>
            <a:pPr marL="0" indent="0">
              <a:buNone/>
            </a:pPr>
            <a:r>
              <a:rPr lang="en-US" sz="1100" b="1" dirty="0">
                <a:solidFill>
                  <a:srgbClr val="00BCD4"/>
                </a:solidFill>
                <a:latin typeface="Calibri" pitchFamily="34" charset="0"/>
                <a:ea typeface="Calibri" pitchFamily="34" charset="-122"/>
                <a:cs typeface="Calibri" pitchFamily="34" charset="-120"/>
              </a:rPr>
              <a:t>UWTSD | </a:t>
            </a:r>
            <a:r>
              <a:rPr lang="en-US" sz="1100" b="1" dirty="0" err="1">
                <a:solidFill>
                  <a:srgbClr val="00BCD4"/>
                </a:solidFill>
                <a:latin typeface="Calibri" pitchFamily="34" charset="0"/>
                <a:ea typeface="Calibri" pitchFamily="34" charset="-122"/>
                <a:cs typeface="Calibri" pitchFamily="34" charset="-120"/>
              </a:rPr>
              <a:t>Msc</a:t>
            </a:r>
            <a:r>
              <a:rPr lang="en-US" sz="1100" b="1" dirty="0">
                <a:solidFill>
                  <a:srgbClr val="00BCD4"/>
                </a:solidFill>
                <a:latin typeface="Calibri" pitchFamily="34" charset="0"/>
                <a:ea typeface="Calibri" pitchFamily="34" charset="-122"/>
                <a:cs typeface="Calibri" pitchFamily="34" charset="-120"/>
              </a:rPr>
              <a:t> Data &amp; Artificial Intelligence</a:t>
            </a:r>
            <a:endParaRPr lang="en-US" sz="1100" dirty="0"/>
          </a:p>
        </p:txBody>
      </p:sp>
      <p:pic>
        <p:nvPicPr>
          <p:cNvPr id="12" name="Picture 11" descr="University of Wales Trinity Saint David, South East Asia">
            <a:extLst>
              <a:ext uri="{FF2B5EF4-FFF2-40B4-BE49-F238E27FC236}">
                <a16:creationId xmlns:a16="http://schemas.microsoft.com/office/drawing/2014/main" id="{AE5E8BFE-C64A-B104-E49C-AA912275174F}"/>
              </a:ext>
            </a:extLst>
          </p:cNvPr>
          <p:cNvPicPr>
            <a:picLocks noChangeAspect="1"/>
          </p:cNvPicPr>
          <p:nvPr/>
        </p:nvPicPr>
        <p:blipFill>
          <a:blip r:embed="rId3"/>
          <a:srcRect/>
          <a:stretch/>
        </p:blipFill>
        <p:spPr bwMode="auto">
          <a:xfrm>
            <a:off x="8092948" y="329184"/>
            <a:ext cx="795020" cy="795020"/>
          </a:xfrm>
          <a:prstGeom prst="rect">
            <a:avLst/>
          </a:prstGeom>
          <a:noFill/>
          <a:ln>
            <a:noFill/>
          </a:ln>
        </p:spPr>
      </p:pic>
      <p:pic>
        <p:nvPicPr>
          <p:cNvPr id="14" name="Picture 13">
            <a:extLst>
              <a:ext uri="{FF2B5EF4-FFF2-40B4-BE49-F238E27FC236}">
                <a16:creationId xmlns:a16="http://schemas.microsoft.com/office/drawing/2014/main" id="{E4962322-6FD9-FB3B-BC54-76E6CBD2BE49}"/>
              </a:ext>
            </a:extLst>
          </p:cNvPr>
          <p:cNvPicPr>
            <a:picLocks noChangeAspect="1"/>
          </p:cNvPicPr>
          <p:nvPr/>
        </p:nvPicPr>
        <p:blipFill>
          <a:blip r:embed="rId4"/>
          <a:stretch/>
        </p:blipFill>
        <p:spPr>
          <a:xfrm>
            <a:off x="4404067" y="2459736"/>
            <a:ext cx="4023552" cy="268376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Agenda</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Shape 2"/>
          <p:cNvSpPr/>
          <p:nvPr/>
        </p:nvSpPr>
        <p:spPr>
          <a:xfrm>
            <a:off x="411480" y="914400"/>
            <a:ext cx="475488" cy="502920"/>
          </a:xfrm>
          <a:prstGeom prst="rect">
            <a:avLst/>
          </a:prstGeom>
          <a:solidFill>
            <a:srgbClr val="1565C0"/>
          </a:solidFill>
          <a:ln w="12700">
            <a:solidFill>
              <a:srgbClr val="1565C0"/>
            </a:solidFill>
            <a:prstDash val="solid"/>
          </a:ln>
        </p:spPr>
        <p:txBody>
          <a:bodyPr/>
          <a:lstStyle/>
          <a:p>
            <a:endParaRPr lang="en-US"/>
          </a:p>
        </p:txBody>
      </p:sp>
      <p:sp>
        <p:nvSpPr>
          <p:cNvPr id="5" name="Text 3"/>
          <p:cNvSpPr/>
          <p:nvPr/>
        </p:nvSpPr>
        <p:spPr>
          <a:xfrm>
            <a:off x="411480" y="914400"/>
            <a:ext cx="475488"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01</a:t>
            </a:r>
            <a:endParaRPr lang="en-US" sz="1600" dirty="0"/>
          </a:p>
        </p:txBody>
      </p:sp>
      <p:sp>
        <p:nvSpPr>
          <p:cNvPr id="6" name="Text 4"/>
          <p:cNvSpPr/>
          <p:nvPr/>
        </p:nvSpPr>
        <p:spPr>
          <a:xfrm>
            <a:off x="960120" y="1005840"/>
            <a:ext cx="3383280" cy="347472"/>
          </a:xfrm>
          <a:prstGeom prst="rect">
            <a:avLst/>
          </a:prstGeom>
          <a:noFill/>
          <a:ln/>
        </p:spPr>
        <p:txBody>
          <a:bodyPr wrap="square" lIns="0" tIns="0" rIns="0" bIns="0" rtlCol="0" anchor="ctr"/>
          <a:lstStyle/>
          <a:p>
            <a:pPr marL="0" indent="0">
              <a:buNone/>
            </a:pPr>
            <a:r>
              <a:rPr lang="en-US" sz="1300" dirty="0">
                <a:solidFill>
                  <a:srgbClr val="1A2B45"/>
                </a:solidFill>
                <a:latin typeface="Calibri" pitchFamily="34" charset="0"/>
                <a:ea typeface="Calibri" pitchFamily="34" charset="-122"/>
                <a:cs typeface="Calibri" pitchFamily="34" charset="-120"/>
              </a:rPr>
              <a:t>Introduction &amp; Background</a:t>
            </a:r>
            <a:endParaRPr lang="en-US" sz="1300" dirty="0"/>
          </a:p>
        </p:txBody>
      </p:sp>
      <p:sp>
        <p:nvSpPr>
          <p:cNvPr id="7" name="Shape 5"/>
          <p:cNvSpPr/>
          <p:nvPr/>
        </p:nvSpPr>
        <p:spPr>
          <a:xfrm>
            <a:off x="411480" y="1664208"/>
            <a:ext cx="475488" cy="502920"/>
          </a:xfrm>
          <a:prstGeom prst="rect">
            <a:avLst/>
          </a:prstGeom>
          <a:solidFill>
            <a:srgbClr val="C62828"/>
          </a:solidFill>
          <a:ln w="12700">
            <a:solidFill>
              <a:srgbClr val="C62828"/>
            </a:solidFill>
            <a:prstDash val="solid"/>
          </a:ln>
        </p:spPr>
        <p:txBody>
          <a:bodyPr/>
          <a:lstStyle/>
          <a:p>
            <a:endParaRPr lang="en-US"/>
          </a:p>
        </p:txBody>
      </p:sp>
      <p:sp>
        <p:nvSpPr>
          <p:cNvPr id="8" name="Text 6"/>
          <p:cNvSpPr/>
          <p:nvPr/>
        </p:nvSpPr>
        <p:spPr>
          <a:xfrm>
            <a:off x="411480" y="1664208"/>
            <a:ext cx="475488"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02</a:t>
            </a:r>
            <a:endParaRPr lang="en-US" sz="1600" dirty="0"/>
          </a:p>
        </p:txBody>
      </p:sp>
      <p:sp>
        <p:nvSpPr>
          <p:cNvPr id="9" name="Text 7"/>
          <p:cNvSpPr/>
          <p:nvPr/>
        </p:nvSpPr>
        <p:spPr>
          <a:xfrm>
            <a:off x="960120" y="1755648"/>
            <a:ext cx="3383280" cy="347472"/>
          </a:xfrm>
          <a:prstGeom prst="rect">
            <a:avLst/>
          </a:prstGeom>
          <a:noFill/>
          <a:ln/>
        </p:spPr>
        <p:txBody>
          <a:bodyPr wrap="square" lIns="0" tIns="0" rIns="0" bIns="0" rtlCol="0" anchor="ctr"/>
          <a:lstStyle/>
          <a:p>
            <a:pPr marL="0" indent="0">
              <a:buNone/>
            </a:pPr>
            <a:r>
              <a:rPr lang="en-US" sz="1300" dirty="0">
                <a:solidFill>
                  <a:srgbClr val="1A2B45"/>
                </a:solidFill>
                <a:latin typeface="Calibri" pitchFamily="34" charset="0"/>
                <a:ea typeface="Calibri" pitchFamily="34" charset="-122"/>
                <a:cs typeface="Calibri" pitchFamily="34" charset="-120"/>
              </a:rPr>
              <a:t>Problem Statement</a:t>
            </a:r>
            <a:endParaRPr lang="en-US" sz="1300" dirty="0"/>
          </a:p>
        </p:txBody>
      </p:sp>
      <p:sp>
        <p:nvSpPr>
          <p:cNvPr id="10" name="Shape 8"/>
          <p:cNvSpPr/>
          <p:nvPr/>
        </p:nvSpPr>
        <p:spPr>
          <a:xfrm>
            <a:off x="411480" y="2414016"/>
            <a:ext cx="475488" cy="502920"/>
          </a:xfrm>
          <a:prstGeom prst="rect">
            <a:avLst/>
          </a:prstGeom>
          <a:solidFill>
            <a:srgbClr val="00838F"/>
          </a:solidFill>
          <a:ln w="12700">
            <a:solidFill>
              <a:srgbClr val="00838F"/>
            </a:solidFill>
            <a:prstDash val="solid"/>
          </a:ln>
        </p:spPr>
        <p:txBody>
          <a:bodyPr/>
          <a:lstStyle/>
          <a:p>
            <a:endParaRPr lang="en-US"/>
          </a:p>
        </p:txBody>
      </p:sp>
      <p:sp>
        <p:nvSpPr>
          <p:cNvPr id="11" name="Text 9"/>
          <p:cNvSpPr/>
          <p:nvPr/>
        </p:nvSpPr>
        <p:spPr>
          <a:xfrm>
            <a:off x="411480" y="2414016"/>
            <a:ext cx="475488"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03</a:t>
            </a:r>
            <a:endParaRPr lang="en-US" sz="1600" dirty="0"/>
          </a:p>
        </p:txBody>
      </p:sp>
      <p:sp>
        <p:nvSpPr>
          <p:cNvPr id="12" name="Text 10"/>
          <p:cNvSpPr/>
          <p:nvPr/>
        </p:nvSpPr>
        <p:spPr>
          <a:xfrm>
            <a:off x="960120" y="2505456"/>
            <a:ext cx="3383280" cy="347472"/>
          </a:xfrm>
          <a:prstGeom prst="rect">
            <a:avLst/>
          </a:prstGeom>
          <a:noFill/>
          <a:ln/>
        </p:spPr>
        <p:txBody>
          <a:bodyPr wrap="square" lIns="0" tIns="0" rIns="0" bIns="0" rtlCol="0" anchor="ctr"/>
          <a:lstStyle/>
          <a:p>
            <a:pPr marL="0" indent="0">
              <a:buNone/>
            </a:pPr>
            <a:r>
              <a:rPr lang="en-US" sz="1300" dirty="0">
                <a:solidFill>
                  <a:srgbClr val="1A2B45"/>
                </a:solidFill>
                <a:latin typeface="Calibri" pitchFamily="34" charset="0"/>
                <a:ea typeface="Calibri" pitchFamily="34" charset="-122"/>
                <a:cs typeface="Calibri" pitchFamily="34" charset="-120"/>
              </a:rPr>
              <a:t>Research Objectives</a:t>
            </a:r>
            <a:endParaRPr lang="en-US" sz="1300" dirty="0"/>
          </a:p>
        </p:txBody>
      </p:sp>
      <p:sp>
        <p:nvSpPr>
          <p:cNvPr id="13" name="Shape 11"/>
          <p:cNvSpPr/>
          <p:nvPr/>
        </p:nvSpPr>
        <p:spPr>
          <a:xfrm>
            <a:off x="411480" y="3163824"/>
            <a:ext cx="475488" cy="502920"/>
          </a:xfrm>
          <a:prstGeom prst="rect">
            <a:avLst/>
          </a:prstGeom>
          <a:solidFill>
            <a:srgbClr val="1565C0"/>
          </a:solidFill>
          <a:ln w="12700">
            <a:solidFill>
              <a:srgbClr val="1565C0"/>
            </a:solidFill>
            <a:prstDash val="solid"/>
          </a:ln>
        </p:spPr>
        <p:txBody>
          <a:bodyPr/>
          <a:lstStyle/>
          <a:p>
            <a:endParaRPr lang="en-US"/>
          </a:p>
        </p:txBody>
      </p:sp>
      <p:sp>
        <p:nvSpPr>
          <p:cNvPr id="14" name="Text 12"/>
          <p:cNvSpPr/>
          <p:nvPr/>
        </p:nvSpPr>
        <p:spPr>
          <a:xfrm>
            <a:off x="411480" y="3163824"/>
            <a:ext cx="475488"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04</a:t>
            </a:r>
            <a:endParaRPr lang="en-US" sz="1600" dirty="0"/>
          </a:p>
        </p:txBody>
      </p:sp>
      <p:sp>
        <p:nvSpPr>
          <p:cNvPr id="15" name="Text 13"/>
          <p:cNvSpPr/>
          <p:nvPr/>
        </p:nvSpPr>
        <p:spPr>
          <a:xfrm>
            <a:off x="960120" y="3255264"/>
            <a:ext cx="3383280" cy="347472"/>
          </a:xfrm>
          <a:prstGeom prst="rect">
            <a:avLst/>
          </a:prstGeom>
          <a:noFill/>
          <a:ln/>
        </p:spPr>
        <p:txBody>
          <a:bodyPr wrap="square" lIns="0" tIns="0" rIns="0" bIns="0" rtlCol="0" anchor="ctr"/>
          <a:lstStyle/>
          <a:p>
            <a:pPr marL="0" indent="0">
              <a:buNone/>
            </a:pPr>
            <a:r>
              <a:rPr lang="en-US" sz="1300" dirty="0">
                <a:solidFill>
                  <a:srgbClr val="1A2B45"/>
                </a:solidFill>
                <a:latin typeface="Calibri" pitchFamily="34" charset="0"/>
                <a:ea typeface="Calibri" pitchFamily="34" charset="-122"/>
                <a:cs typeface="Calibri" pitchFamily="34" charset="-120"/>
              </a:rPr>
              <a:t>Literature Review</a:t>
            </a:r>
            <a:endParaRPr lang="en-US" sz="1300" dirty="0"/>
          </a:p>
        </p:txBody>
      </p:sp>
      <p:sp>
        <p:nvSpPr>
          <p:cNvPr id="16" name="Shape 14"/>
          <p:cNvSpPr/>
          <p:nvPr/>
        </p:nvSpPr>
        <p:spPr>
          <a:xfrm>
            <a:off x="411480" y="3913632"/>
            <a:ext cx="475488" cy="502920"/>
          </a:xfrm>
          <a:prstGeom prst="rect">
            <a:avLst/>
          </a:prstGeom>
          <a:solidFill>
            <a:srgbClr val="00838F"/>
          </a:solidFill>
          <a:ln w="12700">
            <a:solidFill>
              <a:srgbClr val="00838F"/>
            </a:solidFill>
            <a:prstDash val="solid"/>
          </a:ln>
        </p:spPr>
        <p:txBody>
          <a:bodyPr/>
          <a:lstStyle/>
          <a:p>
            <a:endParaRPr lang="en-US"/>
          </a:p>
        </p:txBody>
      </p:sp>
      <p:sp>
        <p:nvSpPr>
          <p:cNvPr id="17" name="Text 15"/>
          <p:cNvSpPr/>
          <p:nvPr/>
        </p:nvSpPr>
        <p:spPr>
          <a:xfrm>
            <a:off x="411480" y="3913632"/>
            <a:ext cx="475488"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05</a:t>
            </a:r>
            <a:endParaRPr lang="en-US" sz="1600" dirty="0"/>
          </a:p>
        </p:txBody>
      </p:sp>
      <p:sp>
        <p:nvSpPr>
          <p:cNvPr id="18" name="Text 16"/>
          <p:cNvSpPr/>
          <p:nvPr/>
        </p:nvSpPr>
        <p:spPr>
          <a:xfrm>
            <a:off x="960120" y="4005072"/>
            <a:ext cx="3383280" cy="347472"/>
          </a:xfrm>
          <a:prstGeom prst="rect">
            <a:avLst/>
          </a:prstGeom>
          <a:noFill/>
          <a:ln/>
        </p:spPr>
        <p:txBody>
          <a:bodyPr wrap="square" lIns="0" tIns="0" rIns="0" bIns="0" rtlCol="0" anchor="ctr"/>
          <a:lstStyle/>
          <a:p>
            <a:pPr marL="0" indent="0">
              <a:buNone/>
            </a:pPr>
            <a:r>
              <a:rPr lang="en-US" sz="1300" dirty="0">
                <a:solidFill>
                  <a:srgbClr val="1A2B45"/>
                </a:solidFill>
                <a:latin typeface="Calibri" pitchFamily="34" charset="0"/>
                <a:ea typeface="Calibri" pitchFamily="34" charset="-122"/>
                <a:cs typeface="Calibri" pitchFamily="34" charset="-120"/>
              </a:rPr>
              <a:t>Methodology &amp; Dataset</a:t>
            </a:r>
            <a:endParaRPr lang="en-US" sz="1300" dirty="0"/>
          </a:p>
        </p:txBody>
      </p:sp>
      <p:sp>
        <p:nvSpPr>
          <p:cNvPr id="19" name="Shape 17"/>
          <p:cNvSpPr/>
          <p:nvPr/>
        </p:nvSpPr>
        <p:spPr>
          <a:xfrm>
            <a:off x="4754880" y="914400"/>
            <a:ext cx="475488" cy="502920"/>
          </a:xfrm>
          <a:prstGeom prst="rect">
            <a:avLst/>
          </a:prstGeom>
          <a:solidFill>
            <a:srgbClr val="1565C0"/>
          </a:solidFill>
          <a:ln w="12700">
            <a:solidFill>
              <a:srgbClr val="1565C0"/>
            </a:solidFill>
            <a:prstDash val="solid"/>
          </a:ln>
        </p:spPr>
        <p:txBody>
          <a:bodyPr/>
          <a:lstStyle/>
          <a:p>
            <a:endParaRPr lang="en-US"/>
          </a:p>
        </p:txBody>
      </p:sp>
      <p:sp>
        <p:nvSpPr>
          <p:cNvPr id="20" name="Text 18"/>
          <p:cNvSpPr/>
          <p:nvPr/>
        </p:nvSpPr>
        <p:spPr>
          <a:xfrm>
            <a:off x="4754880" y="914400"/>
            <a:ext cx="475488"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06</a:t>
            </a:r>
            <a:endParaRPr lang="en-US" sz="1600" dirty="0"/>
          </a:p>
        </p:txBody>
      </p:sp>
      <p:sp>
        <p:nvSpPr>
          <p:cNvPr id="21" name="Text 19"/>
          <p:cNvSpPr/>
          <p:nvPr/>
        </p:nvSpPr>
        <p:spPr>
          <a:xfrm>
            <a:off x="5303520" y="1005840"/>
            <a:ext cx="3566160" cy="347472"/>
          </a:xfrm>
          <a:prstGeom prst="rect">
            <a:avLst/>
          </a:prstGeom>
          <a:noFill/>
          <a:ln/>
        </p:spPr>
        <p:txBody>
          <a:bodyPr wrap="square" lIns="0" tIns="0" rIns="0" bIns="0" rtlCol="0" anchor="ctr"/>
          <a:lstStyle/>
          <a:p>
            <a:pPr marL="0" indent="0">
              <a:buNone/>
            </a:pPr>
            <a:r>
              <a:rPr lang="en-US" sz="1300" dirty="0">
                <a:solidFill>
                  <a:srgbClr val="1A2B45"/>
                </a:solidFill>
                <a:latin typeface="Calibri" pitchFamily="34" charset="0"/>
                <a:ea typeface="Calibri" pitchFamily="34" charset="-122"/>
                <a:cs typeface="Calibri" pitchFamily="34" charset="-120"/>
              </a:rPr>
              <a:t>Proposed Model &amp; Implementation</a:t>
            </a:r>
            <a:endParaRPr lang="en-US" sz="1300" dirty="0"/>
          </a:p>
        </p:txBody>
      </p:sp>
      <p:sp>
        <p:nvSpPr>
          <p:cNvPr id="22" name="Shape 20"/>
          <p:cNvSpPr/>
          <p:nvPr/>
        </p:nvSpPr>
        <p:spPr>
          <a:xfrm>
            <a:off x="4754880" y="1664208"/>
            <a:ext cx="475488" cy="502920"/>
          </a:xfrm>
          <a:prstGeom prst="rect">
            <a:avLst/>
          </a:prstGeom>
          <a:solidFill>
            <a:srgbClr val="00838F"/>
          </a:solidFill>
          <a:ln w="12700">
            <a:solidFill>
              <a:srgbClr val="00838F"/>
            </a:solidFill>
            <a:prstDash val="solid"/>
          </a:ln>
        </p:spPr>
        <p:txBody>
          <a:bodyPr/>
          <a:lstStyle/>
          <a:p>
            <a:endParaRPr lang="en-US"/>
          </a:p>
        </p:txBody>
      </p:sp>
      <p:sp>
        <p:nvSpPr>
          <p:cNvPr id="23" name="Text 21"/>
          <p:cNvSpPr/>
          <p:nvPr/>
        </p:nvSpPr>
        <p:spPr>
          <a:xfrm>
            <a:off x="4754880" y="1664208"/>
            <a:ext cx="475488"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07</a:t>
            </a:r>
            <a:endParaRPr lang="en-US" sz="1600" dirty="0"/>
          </a:p>
        </p:txBody>
      </p:sp>
      <p:sp>
        <p:nvSpPr>
          <p:cNvPr id="24" name="Text 22"/>
          <p:cNvSpPr/>
          <p:nvPr/>
        </p:nvSpPr>
        <p:spPr>
          <a:xfrm>
            <a:off x="5303520" y="1755648"/>
            <a:ext cx="3566160" cy="347472"/>
          </a:xfrm>
          <a:prstGeom prst="rect">
            <a:avLst/>
          </a:prstGeom>
          <a:noFill/>
          <a:ln/>
        </p:spPr>
        <p:txBody>
          <a:bodyPr wrap="square" lIns="0" tIns="0" rIns="0" bIns="0" rtlCol="0" anchor="ctr"/>
          <a:lstStyle/>
          <a:p>
            <a:pPr marL="0" indent="0">
              <a:buNone/>
            </a:pPr>
            <a:r>
              <a:rPr lang="en-US" sz="1300" dirty="0">
                <a:solidFill>
                  <a:srgbClr val="1A2B45"/>
                </a:solidFill>
                <a:latin typeface="Calibri" pitchFamily="34" charset="0"/>
                <a:ea typeface="Calibri" pitchFamily="34" charset="-122"/>
                <a:cs typeface="Calibri" pitchFamily="34" charset="-120"/>
              </a:rPr>
              <a:t>Results &amp; Fairness Analysis</a:t>
            </a:r>
            <a:endParaRPr lang="en-US" sz="1300" dirty="0"/>
          </a:p>
        </p:txBody>
      </p:sp>
      <p:sp>
        <p:nvSpPr>
          <p:cNvPr id="25" name="Shape 23"/>
          <p:cNvSpPr/>
          <p:nvPr/>
        </p:nvSpPr>
        <p:spPr>
          <a:xfrm>
            <a:off x="4754880" y="2414016"/>
            <a:ext cx="475488" cy="502920"/>
          </a:xfrm>
          <a:prstGeom prst="rect">
            <a:avLst/>
          </a:prstGeom>
          <a:solidFill>
            <a:srgbClr val="1565C0"/>
          </a:solidFill>
          <a:ln w="12700">
            <a:solidFill>
              <a:srgbClr val="1565C0"/>
            </a:solidFill>
            <a:prstDash val="solid"/>
          </a:ln>
        </p:spPr>
        <p:txBody>
          <a:bodyPr/>
          <a:lstStyle/>
          <a:p>
            <a:endParaRPr lang="en-US"/>
          </a:p>
        </p:txBody>
      </p:sp>
      <p:sp>
        <p:nvSpPr>
          <p:cNvPr id="26" name="Text 24"/>
          <p:cNvSpPr/>
          <p:nvPr/>
        </p:nvSpPr>
        <p:spPr>
          <a:xfrm>
            <a:off x="4754880" y="2414016"/>
            <a:ext cx="475488"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08</a:t>
            </a:r>
            <a:endParaRPr lang="en-US" sz="1600" dirty="0"/>
          </a:p>
        </p:txBody>
      </p:sp>
      <p:sp>
        <p:nvSpPr>
          <p:cNvPr id="27" name="Text 25"/>
          <p:cNvSpPr/>
          <p:nvPr/>
        </p:nvSpPr>
        <p:spPr>
          <a:xfrm>
            <a:off x="5303520" y="2505456"/>
            <a:ext cx="3566160" cy="347472"/>
          </a:xfrm>
          <a:prstGeom prst="rect">
            <a:avLst/>
          </a:prstGeom>
          <a:noFill/>
          <a:ln/>
        </p:spPr>
        <p:txBody>
          <a:bodyPr wrap="square" lIns="0" tIns="0" rIns="0" bIns="0" rtlCol="0" anchor="ctr"/>
          <a:lstStyle/>
          <a:p>
            <a:pPr marL="0" indent="0">
              <a:buNone/>
            </a:pPr>
            <a:r>
              <a:rPr lang="en-US" sz="1300" dirty="0">
                <a:solidFill>
                  <a:srgbClr val="1A2B45"/>
                </a:solidFill>
                <a:latin typeface="Calibri" pitchFamily="34" charset="0"/>
                <a:ea typeface="Calibri" pitchFamily="34" charset="-122"/>
                <a:cs typeface="Calibri" pitchFamily="34" charset="-120"/>
              </a:rPr>
              <a:t>Discussion, Limitations &amp; Conclusion</a:t>
            </a:r>
            <a:endParaRPr lang="en-US" sz="1300" dirty="0"/>
          </a:p>
        </p:txBody>
      </p:sp>
      <p:sp>
        <p:nvSpPr>
          <p:cNvPr id="28" name="Shape 26"/>
          <p:cNvSpPr/>
          <p:nvPr/>
        </p:nvSpPr>
        <p:spPr>
          <a:xfrm>
            <a:off x="4754880" y="3163824"/>
            <a:ext cx="475488" cy="502920"/>
          </a:xfrm>
          <a:prstGeom prst="rect">
            <a:avLst/>
          </a:prstGeom>
          <a:solidFill>
            <a:srgbClr val="00838F"/>
          </a:solidFill>
          <a:ln w="12700">
            <a:solidFill>
              <a:srgbClr val="00838F"/>
            </a:solidFill>
            <a:prstDash val="solid"/>
          </a:ln>
        </p:spPr>
        <p:txBody>
          <a:bodyPr/>
          <a:lstStyle/>
          <a:p>
            <a:endParaRPr lang="en-US"/>
          </a:p>
        </p:txBody>
      </p:sp>
      <p:sp>
        <p:nvSpPr>
          <p:cNvPr id="29" name="Text 27"/>
          <p:cNvSpPr/>
          <p:nvPr/>
        </p:nvSpPr>
        <p:spPr>
          <a:xfrm>
            <a:off x="4754880" y="3163824"/>
            <a:ext cx="475488" cy="50292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09</a:t>
            </a:r>
            <a:endParaRPr lang="en-US" sz="1600" dirty="0"/>
          </a:p>
        </p:txBody>
      </p:sp>
      <p:sp>
        <p:nvSpPr>
          <p:cNvPr id="30" name="Text 28"/>
          <p:cNvSpPr/>
          <p:nvPr/>
        </p:nvSpPr>
        <p:spPr>
          <a:xfrm>
            <a:off x="5303520" y="3255264"/>
            <a:ext cx="3566160" cy="347472"/>
          </a:xfrm>
          <a:prstGeom prst="rect">
            <a:avLst/>
          </a:prstGeom>
          <a:noFill/>
          <a:ln/>
        </p:spPr>
        <p:txBody>
          <a:bodyPr wrap="square" lIns="0" tIns="0" rIns="0" bIns="0" rtlCol="0" anchor="ctr"/>
          <a:lstStyle/>
          <a:p>
            <a:pPr marL="0" indent="0">
              <a:buNone/>
            </a:pPr>
            <a:r>
              <a:rPr lang="en-US" sz="1300" dirty="0">
                <a:solidFill>
                  <a:srgbClr val="1A2B45"/>
                </a:solidFill>
                <a:latin typeface="Calibri" pitchFamily="34" charset="0"/>
                <a:ea typeface="Calibri" pitchFamily="34" charset="-122"/>
                <a:cs typeface="Calibri" pitchFamily="34" charset="-120"/>
              </a:rPr>
              <a:t>Future Work &amp; Q&amp;A</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Introduction &amp; Background</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Text 2"/>
          <p:cNvSpPr/>
          <p:nvPr/>
        </p:nvSpPr>
        <p:spPr>
          <a:xfrm>
            <a:off x="411480" y="868680"/>
            <a:ext cx="4754880" cy="347472"/>
          </a:xfrm>
          <a:prstGeom prst="rect">
            <a:avLst/>
          </a:prstGeom>
          <a:noFill/>
          <a:ln/>
        </p:spPr>
        <p:txBody>
          <a:bodyPr wrap="square" lIns="0" tIns="0" rIns="0" bIns="0" rtlCol="0" anchor="ctr"/>
          <a:lstStyle/>
          <a:p>
            <a:pPr marL="0" indent="0">
              <a:buNone/>
            </a:pPr>
            <a:r>
              <a:rPr lang="en-US" sz="1400" b="1" dirty="0">
                <a:solidFill>
                  <a:srgbClr val="0D2345"/>
                </a:solidFill>
                <a:latin typeface="Calibri" pitchFamily="34" charset="0"/>
                <a:ea typeface="Calibri" pitchFamily="34" charset="-122"/>
                <a:cs typeface="Calibri" pitchFamily="34" charset="-120"/>
              </a:rPr>
              <a:t>The Challenge of Modern Credit Scoring
</a:t>
            </a:r>
            <a:endParaRPr lang="en-US" sz="1400" dirty="0"/>
          </a:p>
        </p:txBody>
      </p:sp>
      <p:sp>
        <p:nvSpPr>
          <p:cNvPr id="5" name="Text 3"/>
          <p:cNvSpPr/>
          <p:nvPr/>
        </p:nvSpPr>
        <p:spPr>
          <a:xfrm>
            <a:off x="411480" y="1234440"/>
            <a:ext cx="4754880" cy="3520440"/>
          </a:xfrm>
          <a:prstGeom prst="rect">
            <a:avLst/>
          </a:prstGeom>
          <a:noFill/>
          <a:ln/>
        </p:spPr>
        <p:txBody>
          <a:bodyPr wrap="square" lIns="0" tIns="0" rIns="0" bIns="0" rtlCol="0" anchor="t"/>
          <a:lstStyle/>
          <a:p>
            <a:pPr marL="342900" indent="-342900">
              <a:spcAft>
                <a:spcPts val="600"/>
              </a:spcAft>
              <a:buSzPct val="100000"/>
              <a:buChar char="•"/>
            </a:pPr>
            <a:r>
              <a:rPr lang="en-US" sz="1200" dirty="0">
                <a:solidFill>
                  <a:srgbClr val="1A2B45"/>
                </a:solidFill>
                <a:latin typeface="Calibri" pitchFamily="34" charset="0"/>
                <a:ea typeface="Calibri" pitchFamily="34" charset="-122"/>
                <a:cs typeface="Calibri" pitchFamily="34" charset="-120"/>
              </a:rPr>
              <a:t>Credit risk assessment is a cornerstone of financial decision-making — shaping loan approvals, interest rates, and customer eligibility.</a:t>
            </a:r>
            <a:endParaRPr lang="en-US" sz="1200" dirty="0"/>
          </a:p>
          <a:p>
            <a:pPr marL="342900" indent="-342900">
              <a:spcAft>
                <a:spcPts val="600"/>
              </a:spcAft>
              <a:buSzPct val="100000"/>
              <a:buChar char="•"/>
            </a:pPr>
            <a:r>
              <a:rPr lang="en-US" sz="1200" dirty="0">
                <a:solidFill>
                  <a:srgbClr val="1A2B45"/>
                </a:solidFill>
                <a:latin typeface="Calibri" pitchFamily="34" charset="0"/>
                <a:ea typeface="Calibri" pitchFamily="34" charset="-122"/>
                <a:cs typeface="Calibri" pitchFamily="34" charset="-120"/>
              </a:rPr>
              <a:t>Machine learning has transformed credit scoring, offering superior accuracy over traditional statistical models.</a:t>
            </a:r>
            <a:endParaRPr lang="en-US" sz="1200" dirty="0"/>
          </a:p>
          <a:p>
            <a:pPr marL="342900" indent="-342900">
              <a:spcAft>
                <a:spcPts val="600"/>
              </a:spcAft>
              <a:buSzPct val="100000"/>
              <a:buChar char="•"/>
            </a:pPr>
            <a:r>
              <a:rPr lang="en-US" sz="1200" dirty="0">
                <a:solidFill>
                  <a:srgbClr val="1A2B45"/>
                </a:solidFill>
                <a:latin typeface="Calibri" pitchFamily="34" charset="0"/>
                <a:ea typeface="Calibri" pitchFamily="34" charset="-122"/>
                <a:cs typeface="Calibri" pitchFamily="34" charset="-120"/>
              </a:rPr>
              <a:t>However, ML models often operate as opaque "black boxes", making it difficult to justify decisions to regulators and customers.</a:t>
            </a:r>
            <a:endParaRPr lang="en-US" sz="1200" dirty="0"/>
          </a:p>
          <a:p>
            <a:pPr marL="342900" indent="-342900">
              <a:spcAft>
                <a:spcPts val="600"/>
              </a:spcAft>
              <a:buSzPct val="100000"/>
              <a:buChar char="•"/>
            </a:pPr>
            <a:r>
              <a:rPr lang="en-US" sz="1200" dirty="0">
                <a:solidFill>
                  <a:srgbClr val="1A2B45"/>
                </a:solidFill>
                <a:latin typeface="Calibri" pitchFamily="34" charset="0"/>
                <a:ea typeface="Calibri" pitchFamily="34" charset="-122"/>
                <a:cs typeface="Calibri" pitchFamily="34" charset="-120"/>
              </a:rPr>
              <a:t>Even without sensitive attributes, biased training data can encode proxy discrimination through correlated variables.</a:t>
            </a:r>
            <a:endParaRPr lang="en-US" sz="1200" dirty="0"/>
          </a:p>
          <a:p>
            <a:pPr marL="342900" indent="-342900">
              <a:spcAft>
                <a:spcPts val="600"/>
              </a:spcAft>
              <a:buSzPct val="100000"/>
              <a:buChar char="•"/>
            </a:pPr>
            <a:r>
              <a:rPr lang="en-US" sz="1200" dirty="0">
                <a:solidFill>
                  <a:srgbClr val="1A2B45"/>
                </a:solidFill>
                <a:latin typeface="Calibri" pitchFamily="34" charset="0"/>
                <a:ea typeface="Calibri" pitchFamily="34" charset="-122"/>
                <a:cs typeface="Calibri" pitchFamily="34" charset="-120"/>
              </a:rPr>
              <a:t>Emerging regulations (FCA Consumer Duty, EU AI Act) now require explainability AND fairness in automated credit decisions.</a:t>
            </a:r>
            <a:endParaRPr lang="en-US" sz="1200" dirty="0"/>
          </a:p>
        </p:txBody>
      </p:sp>
      <p:sp>
        <p:nvSpPr>
          <p:cNvPr id="6" name="Shape 4"/>
          <p:cNvSpPr/>
          <p:nvPr/>
        </p:nvSpPr>
        <p:spPr>
          <a:xfrm>
            <a:off x="5486400" y="868680"/>
            <a:ext cx="3200400" cy="118872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7" name="Shape 5"/>
          <p:cNvSpPr/>
          <p:nvPr/>
        </p:nvSpPr>
        <p:spPr>
          <a:xfrm>
            <a:off x="5486400" y="868680"/>
            <a:ext cx="45720" cy="1188720"/>
          </a:xfrm>
          <a:prstGeom prst="rect">
            <a:avLst/>
          </a:prstGeom>
          <a:solidFill>
            <a:srgbClr val="1565C0"/>
          </a:solidFill>
          <a:ln w="12700">
            <a:solidFill>
              <a:srgbClr val="1565C0"/>
            </a:solidFill>
            <a:prstDash val="solid"/>
          </a:ln>
        </p:spPr>
        <p:txBody>
          <a:bodyPr/>
          <a:lstStyle/>
          <a:p>
            <a:endParaRPr lang="en-US"/>
          </a:p>
        </p:txBody>
      </p:sp>
      <p:sp>
        <p:nvSpPr>
          <p:cNvPr id="8" name="Text 6"/>
          <p:cNvSpPr/>
          <p:nvPr/>
        </p:nvSpPr>
        <p:spPr>
          <a:xfrm>
            <a:off x="5577840" y="1124712"/>
            <a:ext cx="502920" cy="502920"/>
          </a:xfrm>
          <a:prstGeom prst="rect">
            <a:avLst/>
          </a:prstGeom>
          <a:noFill/>
          <a:ln/>
        </p:spPr>
        <p:txBody>
          <a:bodyPr wrap="square" lIns="0" tIns="0" rIns="0" bIns="0" rtlCol="0" anchor="ctr"/>
          <a:lstStyle/>
          <a:p>
            <a:pPr marL="0" indent="0" algn="ctr">
              <a:buNone/>
            </a:pPr>
            <a:r>
              <a:rPr lang="en-US" sz="2400" dirty="0">
                <a:solidFill>
                  <a:srgbClr val="000000"/>
                </a:solidFill>
              </a:rPr>
              <a:t>⚡</a:t>
            </a:r>
            <a:endParaRPr lang="en-US" sz="2400" dirty="0"/>
          </a:p>
        </p:txBody>
      </p:sp>
      <p:sp>
        <p:nvSpPr>
          <p:cNvPr id="9" name="Text 7"/>
          <p:cNvSpPr/>
          <p:nvPr/>
        </p:nvSpPr>
        <p:spPr>
          <a:xfrm>
            <a:off x="6144768" y="1005840"/>
            <a:ext cx="2423160" cy="411480"/>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Accuracy</a:t>
            </a:r>
            <a:endParaRPr lang="en-US" sz="1300" dirty="0"/>
          </a:p>
          <a:p>
            <a:pPr marL="0" indent="0">
              <a:buNone/>
            </a:pPr>
            <a:r>
              <a:rPr lang="en-US" sz="1300" b="1" dirty="0">
                <a:solidFill>
                  <a:srgbClr val="0D2345"/>
                </a:solidFill>
                <a:latin typeface="Calibri" pitchFamily="34" charset="0"/>
                <a:ea typeface="Calibri" pitchFamily="34" charset="-122"/>
                <a:cs typeface="Calibri" pitchFamily="34" charset="-120"/>
              </a:rPr>
              <a:t>Advancement</a:t>
            </a:r>
            <a:endParaRPr lang="en-US" sz="1300" dirty="0"/>
          </a:p>
        </p:txBody>
      </p:sp>
      <p:sp>
        <p:nvSpPr>
          <p:cNvPr id="10" name="Text 8"/>
          <p:cNvSpPr/>
          <p:nvPr/>
        </p:nvSpPr>
        <p:spPr>
          <a:xfrm>
            <a:off x="6144768" y="1463040"/>
            <a:ext cx="2423160" cy="411480"/>
          </a:xfrm>
          <a:prstGeom prst="rect">
            <a:avLst/>
          </a:prstGeom>
          <a:noFill/>
          <a:ln/>
        </p:spPr>
        <p:txBody>
          <a:bodyPr wrap="square" lIns="0" tIns="0" rIns="0" bIns="0" rtlCol="0" anchor="ctr"/>
          <a:lstStyle/>
          <a:p>
            <a:pPr marL="0" indent="0">
              <a:buNone/>
            </a:pPr>
            <a:r>
              <a:rPr lang="en-US" sz="1000" dirty="0">
                <a:solidFill>
                  <a:srgbClr val="607D8B"/>
                </a:solidFill>
                <a:latin typeface="Calibri" pitchFamily="34" charset="0"/>
                <a:ea typeface="Calibri" pitchFamily="34" charset="-122"/>
                <a:cs typeface="Calibri" pitchFamily="34" charset="-120"/>
              </a:rPr>
              <a:t>ML outperforms statistical methods</a:t>
            </a:r>
            <a:endParaRPr lang="en-US" sz="1000" dirty="0"/>
          </a:p>
        </p:txBody>
      </p:sp>
      <p:sp>
        <p:nvSpPr>
          <p:cNvPr id="11" name="Shape 9"/>
          <p:cNvSpPr/>
          <p:nvPr/>
        </p:nvSpPr>
        <p:spPr>
          <a:xfrm>
            <a:off x="5486400" y="2240280"/>
            <a:ext cx="3200400" cy="118872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2" name="Shape 10"/>
          <p:cNvSpPr/>
          <p:nvPr/>
        </p:nvSpPr>
        <p:spPr>
          <a:xfrm>
            <a:off x="5486400" y="2240280"/>
            <a:ext cx="45720" cy="1188720"/>
          </a:xfrm>
          <a:prstGeom prst="rect">
            <a:avLst/>
          </a:prstGeom>
          <a:solidFill>
            <a:srgbClr val="C62828"/>
          </a:solidFill>
          <a:ln w="12700">
            <a:solidFill>
              <a:srgbClr val="C62828"/>
            </a:solidFill>
            <a:prstDash val="solid"/>
          </a:ln>
        </p:spPr>
        <p:txBody>
          <a:bodyPr/>
          <a:lstStyle/>
          <a:p>
            <a:endParaRPr lang="en-US"/>
          </a:p>
        </p:txBody>
      </p:sp>
      <p:sp>
        <p:nvSpPr>
          <p:cNvPr id="13" name="Text 11"/>
          <p:cNvSpPr/>
          <p:nvPr/>
        </p:nvSpPr>
        <p:spPr>
          <a:xfrm>
            <a:off x="5577840" y="2496312"/>
            <a:ext cx="502920" cy="502920"/>
          </a:xfrm>
          <a:prstGeom prst="rect">
            <a:avLst/>
          </a:prstGeom>
          <a:noFill/>
          <a:ln/>
        </p:spPr>
        <p:txBody>
          <a:bodyPr wrap="square" lIns="0" tIns="0" rIns="0" bIns="0" rtlCol="0" anchor="ctr"/>
          <a:lstStyle/>
          <a:p>
            <a:pPr marL="0" indent="0" algn="ctr">
              <a:buNone/>
            </a:pPr>
            <a:r>
              <a:rPr lang="en-US" sz="2400" dirty="0">
                <a:solidFill>
                  <a:srgbClr val="000000"/>
                </a:solidFill>
              </a:rPr>
              <a:t>🔒</a:t>
            </a:r>
            <a:endParaRPr lang="en-US" sz="2400" dirty="0"/>
          </a:p>
        </p:txBody>
      </p:sp>
      <p:sp>
        <p:nvSpPr>
          <p:cNvPr id="14" name="Text 12"/>
          <p:cNvSpPr/>
          <p:nvPr/>
        </p:nvSpPr>
        <p:spPr>
          <a:xfrm>
            <a:off x="6144768" y="2377440"/>
            <a:ext cx="2423160" cy="411480"/>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Transparency</a:t>
            </a:r>
            <a:endParaRPr lang="en-US" sz="1300" dirty="0"/>
          </a:p>
          <a:p>
            <a:pPr marL="0" indent="0">
              <a:buNone/>
            </a:pPr>
            <a:r>
              <a:rPr lang="en-US" sz="1300" b="1" dirty="0">
                <a:solidFill>
                  <a:srgbClr val="0D2345"/>
                </a:solidFill>
                <a:latin typeface="Calibri" pitchFamily="34" charset="0"/>
                <a:ea typeface="Calibri" pitchFamily="34" charset="-122"/>
                <a:cs typeface="Calibri" pitchFamily="34" charset="-120"/>
              </a:rPr>
              <a:t>Deficit</a:t>
            </a:r>
            <a:endParaRPr lang="en-US" sz="1300" dirty="0"/>
          </a:p>
        </p:txBody>
      </p:sp>
      <p:sp>
        <p:nvSpPr>
          <p:cNvPr id="15" name="Text 13"/>
          <p:cNvSpPr/>
          <p:nvPr/>
        </p:nvSpPr>
        <p:spPr>
          <a:xfrm>
            <a:off x="6144768" y="2834640"/>
            <a:ext cx="2423160" cy="411480"/>
          </a:xfrm>
          <a:prstGeom prst="rect">
            <a:avLst/>
          </a:prstGeom>
          <a:noFill/>
          <a:ln/>
        </p:spPr>
        <p:txBody>
          <a:bodyPr wrap="square" lIns="0" tIns="0" rIns="0" bIns="0" rtlCol="0" anchor="ctr"/>
          <a:lstStyle/>
          <a:p>
            <a:pPr marL="0" indent="0">
              <a:buNone/>
            </a:pPr>
            <a:r>
              <a:rPr lang="en-US" sz="1000" dirty="0">
                <a:solidFill>
                  <a:srgbClr val="607D8B"/>
                </a:solidFill>
                <a:latin typeface="Calibri" pitchFamily="34" charset="0"/>
                <a:ea typeface="Calibri" pitchFamily="34" charset="-122"/>
                <a:cs typeface="Calibri" pitchFamily="34" charset="-120"/>
              </a:rPr>
              <a:t>Black-box models lack explainability</a:t>
            </a:r>
            <a:endParaRPr lang="en-US" sz="1000" dirty="0"/>
          </a:p>
        </p:txBody>
      </p:sp>
      <p:sp>
        <p:nvSpPr>
          <p:cNvPr id="16" name="Shape 14"/>
          <p:cNvSpPr/>
          <p:nvPr/>
        </p:nvSpPr>
        <p:spPr>
          <a:xfrm>
            <a:off x="5486400" y="3611880"/>
            <a:ext cx="3200400" cy="118872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7" name="Shape 15"/>
          <p:cNvSpPr/>
          <p:nvPr/>
        </p:nvSpPr>
        <p:spPr>
          <a:xfrm>
            <a:off x="5486400" y="3611880"/>
            <a:ext cx="45720" cy="1188720"/>
          </a:xfrm>
          <a:prstGeom prst="rect">
            <a:avLst/>
          </a:prstGeom>
          <a:solidFill>
            <a:srgbClr val="00838F"/>
          </a:solidFill>
          <a:ln w="12700">
            <a:solidFill>
              <a:srgbClr val="00838F"/>
            </a:solidFill>
            <a:prstDash val="solid"/>
          </a:ln>
        </p:spPr>
        <p:txBody>
          <a:bodyPr/>
          <a:lstStyle/>
          <a:p>
            <a:endParaRPr lang="en-US"/>
          </a:p>
        </p:txBody>
      </p:sp>
      <p:sp>
        <p:nvSpPr>
          <p:cNvPr id="18" name="Text 16"/>
          <p:cNvSpPr/>
          <p:nvPr/>
        </p:nvSpPr>
        <p:spPr>
          <a:xfrm>
            <a:off x="5577840" y="3867912"/>
            <a:ext cx="502920" cy="502920"/>
          </a:xfrm>
          <a:prstGeom prst="rect">
            <a:avLst/>
          </a:prstGeom>
          <a:noFill/>
          <a:ln/>
        </p:spPr>
        <p:txBody>
          <a:bodyPr wrap="square" lIns="0" tIns="0" rIns="0" bIns="0" rtlCol="0" anchor="ctr"/>
          <a:lstStyle/>
          <a:p>
            <a:pPr marL="0" indent="0" algn="ctr">
              <a:buNone/>
            </a:pPr>
            <a:r>
              <a:rPr lang="en-US" sz="2400" dirty="0">
                <a:solidFill>
                  <a:srgbClr val="000000"/>
                </a:solidFill>
              </a:rPr>
              <a:t>⚖️</a:t>
            </a:r>
            <a:endParaRPr lang="en-US" sz="2400" dirty="0"/>
          </a:p>
        </p:txBody>
      </p:sp>
      <p:sp>
        <p:nvSpPr>
          <p:cNvPr id="19" name="Text 17"/>
          <p:cNvSpPr/>
          <p:nvPr/>
        </p:nvSpPr>
        <p:spPr>
          <a:xfrm>
            <a:off x="6144768" y="3749040"/>
            <a:ext cx="2423160" cy="411480"/>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Fairness</a:t>
            </a:r>
            <a:endParaRPr lang="en-US" sz="1300" dirty="0"/>
          </a:p>
          <a:p>
            <a:pPr marL="0" indent="0">
              <a:buNone/>
            </a:pPr>
            <a:r>
              <a:rPr lang="en-US" sz="1300" b="1" dirty="0">
                <a:solidFill>
                  <a:srgbClr val="0D2345"/>
                </a:solidFill>
                <a:latin typeface="Calibri" pitchFamily="34" charset="0"/>
                <a:ea typeface="Calibri" pitchFamily="34" charset="-122"/>
                <a:cs typeface="Calibri" pitchFamily="34" charset="-120"/>
              </a:rPr>
              <a:t>Concerns</a:t>
            </a:r>
            <a:endParaRPr lang="en-US" sz="1300" dirty="0"/>
          </a:p>
        </p:txBody>
      </p:sp>
      <p:sp>
        <p:nvSpPr>
          <p:cNvPr id="20" name="Text 18"/>
          <p:cNvSpPr/>
          <p:nvPr/>
        </p:nvSpPr>
        <p:spPr>
          <a:xfrm>
            <a:off x="6144768" y="4206240"/>
            <a:ext cx="2423160" cy="411480"/>
          </a:xfrm>
          <a:prstGeom prst="rect">
            <a:avLst/>
          </a:prstGeom>
          <a:noFill/>
          <a:ln/>
        </p:spPr>
        <p:txBody>
          <a:bodyPr wrap="square" lIns="0" tIns="0" rIns="0" bIns="0" rtlCol="0" anchor="ctr"/>
          <a:lstStyle/>
          <a:p>
            <a:pPr marL="0" indent="0">
              <a:buNone/>
            </a:pPr>
            <a:r>
              <a:rPr lang="en-US" sz="1000" dirty="0">
                <a:solidFill>
                  <a:srgbClr val="607D8B"/>
                </a:solidFill>
                <a:latin typeface="Calibri" pitchFamily="34" charset="0"/>
                <a:ea typeface="Calibri" pitchFamily="34" charset="-122"/>
                <a:cs typeface="Calibri" pitchFamily="34" charset="-120"/>
              </a:rPr>
              <a:t>Proxy bias persists despite exclusion</a:t>
            </a:r>
            <a:endParaRPr lang="en-US" sz="1000" dirty="0"/>
          </a:p>
        </p:txBody>
      </p:sp>
      <p:pic>
        <p:nvPicPr>
          <p:cNvPr id="22" name="Picture 21">
            <a:extLst>
              <a:ext uri="{FF2B5EF4-FFF2-40B4-BE49-F238E27FC236}">
                <a16:creationId xmlns:a16="http://schemas.microsoft.com/office/drawing/2014/main" id="{9DF3F906-7D5D-2700-B09D-A99F94C3EA65}"/>
              </a:ext>
            </a:extLst>
          </p:cNvPr>
          <p:cNvPicPr>
            <a:picLocks noChangeAspect="1"/>
          </p:cNvPicPr>
          <p:nvPr/>
        </p:nvPicPr>
        <p:blipFill>
          <a:blip r:embed="rId3"/>
          <a:stretch/>
        </p:blipFill>
        <p:spPr>
          <a:xfrm>
            <a:off x="91440" y="3311751"/>
            <a:ext cx="3200400" cy="178897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Problem Statement</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Text 2"/>
          <p:cNvSpPr/>
          <p:nvPr/>
        </p:nvSpPr>
        <p:spPr>
          <a:xfrm>
            <a:off x="411480" y="868680"/>
            <a:ext cx="8321040" cy="292608"/>
          </a:xfrm>
          <a:prstGeom prst="rect">
            <a:avLst/>
          </a:prstGeom>
          <a:noFill/>
          <a:ln/>
        </p:spPr>
        <p:txBody>
          <a:bodyPr wrap="square" lIns="0" tIns="0" rIns="0" bIns="0" rtlCol="0" anchor="ctr"/>
          <a:lstStyle/>
          <a:p>
            <a:pPr marL="0" indent="0">
              <a:buNone/>
            </a:pPr>
            <a:r>
              <a:rPr lang="en-US" sz="1400" b="1" dirty="0">
                <a:solidFill>
                  <a:srgbClr val="0D2345"/>
                </a:solidFill>
                <a:latin typeface="Calibri" pitchFamily="34" charset="0"/>
                <a:ea typeface="Calibri" pitchFamily="34" charset="-122"/>
                <a:cs typeface="Calibri" pitchFamily="34" charset="-120"/>
              </a:rPr>
              <a:t>Two Core Problems in AI-Driven Credit Decisions</a:t>
            </a:r>
            <a:endParaRPr lang="en-US" sz="1400" dirty="0"/>
          </a:p>
        </p:txBody>
      </p:sp>
      <p:sp>
        <p:nvSpPr>
          <p:cNvPr id="5" name="Shape 3"/>
          <p:cNvSpPr/>
          <p:nvPr/>
        </p:nvSpPr>
        <p:spPr>
          <a:xfrm>
            <a:off x="411480" y="1280160"/>
            <a:ext cx="4069080" cy="33832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6" name="Shape 4"/>
          <p:cNvSpPr/>
          <p:nvPr/>
        </p:nvSpPr>
        <p:spPr>
          <a:xfrm>
            <a:off x="411480" y="1280160"/>
            <a:ext cx="4069080" cy="384048"/>
          </a:xfrm>
          <a:prstGeom prst="rect">
            <a:avLst/>
          </a:prstGeom>
          <a:solidFill>
            <a:srgbClr val="1565C0"/>
          </a:solidFill>
          <a:ln w="12700">
            <a:solidFill>
              <a:srgbClr val="1565C0"/>
            </a:solidFill>
            <a:prstDash val="solid"/>
          </a:ln>
        </p:spPr>
        <p:txBody>
          <a:bodyPr/>
          <a:lstStyle/>
          <a:p>
            <a:endParaRPr lang="en-US"/>
          </a:p>
        </p:txBody>
      </p:sp>
      <p:sp>
        <p:nvSpPr>
          <p:cNvPr id="7" name="Text 5"/>
          <p:cNvSpPr/>
          <p:nvPr/>
        </p:nvSpPr>
        <p:spPr>
          <a:xfrm>
            <a:off x="502920" y="1344168"/>
            <a:ext cx="3886200"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  Black-Box ML Models</a:t>
            </a:r>
            <a:endParaRPr lang="en-US" sz="1400" dirty="0"/>
          </a:p>
        </p:txBody>
      </p:sp>
      <p:sp>
        <p:nvSpPr>
          <p:cNvPr id="8" name="Text 6"/>
          <p:cNvSpPr/>
          <p:nvPr/>
        </p:nvSpPr>
        <p:spPr>
          <a:xfrm>
            <a:off x="548640" y="1737360"/>
            <a:ext cx="3840480" cy="2788920"/>
          </a:xfrm>
          <a:prstGeom prst="rect">
            <a:avLst/>
          </a:prstGeom>
          <a:noFill/>
          <a:ln/>
        </p:spPr>
        <p:txBody>
          <a:bodyPr wrap="square" lIns="0" tIns="0" rIns="0" bIns="0" rtlCol="0" anchor="t"/>
          <a:lstStyle/>
          <a:p>
            <a:pPr marL="342900" indent="-342900">
              <a:buSzPct val="100000"/>
              <a:buChar char="•"/>
            </a:pPr>
            <a:r>
              <a:rPr lang="en-US" sz="1150" dirty="0">
                <a:solidFill>
                  <a:srgbClr val="1A2B45"/>
                </a:solidFill>
                <a:latin typeface="Calibri" pitchFamily="34" charset="0"/>
                <a:ea typeface="Calibri" pitchFamily="34" charset="-122"/>
                <a:cs typeface="Calibri" pitchFamily="34" charset="-120"/>
              </a:rPr>
              <a:t>No interpretability: Models learn complex, nonlinear patterns that are impossible to audit.</a:t>
            </a:r>
            <a:endParaRPr lang="en-US" sz="1150" dirty="0"/>
          </a:p>
          <a:p>
            <a:pPr marL="342900" indent="-342900">
              <a:buSzPct val="100000"/>
              <a:buChar char="•"/>
            </a:pPr>
            <a:r>
              <a:rPr lang="en-US" sz="1150" dirty="0">
                <a:solidFill>
                  <a:srgbClr val="1A2B45"/>
                </a:solidFill>
                <a:latin typeface="Calibri" pitchFamily="34" charset="0"/>
                <a:ea typeface="Calibri" pitchFamily="34" charset="-122"/>
                <a:cs typeface="Calibri" pitchFamily="34" charset="-120"/>
              </a:rPr>
              <a:t>Regulatory risk: Cannot explain individual decisions to applicants or regulators.</a:t>
            </a:r>
            <a:endParaRPr lang="en-US" sz="1150" dirty="0"/>
          </a:p>
          <a:p>
            <a:pPr marL="342900" indent="-342900">
              <a:buSzPct val="100000"/>
              <a:buChar char="•"/>
            </a:pPr>
            <a:r>
              <a:rPr lang="en-US" sz="1150" dirty="0">
                <a:solidFill>
                  <a:srgbClr val="1A2B45"/>
                </a:solidFill>
                <a:latin typeface="Calibri" pitchFamily="34" charset="0"/>
                <a:ea typeface="Calibri" pitchFamily="34" charset="-122"/>
                <a:cs typeface="Calibri" pitchFamily="34" charset="-120"/>
              </a:rPr>
              <a:t>No causal insight: Correlation-based models cannot distinguish legitimate predictors from spurious associations.</a:t>
            </a:r>
            <a:endParaRPr lang="en-US" sz="1150" dirty="0"/>
          </a:p>
          <a:p>
            <a:pPr marL="342900" indent="-342900">
              <a:buSzPct val="100000"/>
              <a:buChar char="•"/>
            </a:pPr>
            <a:r>
              <a:rPr lang="en-US" sz="1150" dirty="0">
                <a:solidFill>
                  <a:srgbClr val="1A2B45"/>
                </a:solidFill>
                <a:latin typeface="Calibri" pitchFamily="34" charset="0"/>
                <a:ea typeface="Calibri" pitchFamily="34" charset="-122"/>
                <a:cs typeface="Calibri" pitchFamily="34" charset="-120"/>
              </a:rPr>
              <a:t>Post-hoc XAI (SHAP/LIME) offers explanations but cannot prevent biased learning.</a:t>
            </a:r>
            <a:endParaRPr lang="en-US" sz="1150" dirty="0"/>
          </a:p>
        </p:txBody>
      </p:sp>
      <p:sp>
        <p:nvSpPr>
          <p:cNvPr id="9" name="Shape 7"/>
          <p:cNvSpPr/>
          <p:nvPr/>
        </p:nvSpPr>
        <p:spPr>
          <a:xfrm>
            <a:off x="4663440" y="1280160"/>
            <a:ext cx="4069080" cy="33832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0" name="Shape 8"/>
          <p:cNvSpPr/>
          <p:nvPr/>
        </p:nvSpPr>
        <p:spPr>
          <a:xfrm>
            <a:off x="4663440" y="1280160"/>
            <a:ext cx="4069080" cy="384048"/>
          </a:xfrm>
          <a:prstGeom prst="rect">
            <a:avLst/>
          </a:prstGeom>
          <a:solidFill>
            <a:srgbClr val="C62828"/>
          </a:solidFill>
          <a:ln w="12700">
            <a:solidFill>
              <a:srgbClr val="C62828"/>
            </a:solidFill>
            <a:prstDash val="solid"/>
          </a:ln>
        </p:spPr>
        <p:txBody>
          <a:bodyPr/>
          <a:lstStyle/>
          <a:p>
            <a:endParaRPr lang="en-US"/>
          </a:p>
        </p:txBody>
      </p:sp>
      <p:sp>
        <p:nvSpPr>
          <p:cNvPr id="11" name="Text 9"/>
          <p:cNvSpPr/>
          <p:nvPr/>
        </p:nvSpPr>
        <p:spPr>
          <a:xfrm>
            <a:off x="4754880" y="1344168"/>
            <a:ext cx="3886200" cy="27432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  Bias &amp; Fairness Gaps</a:t>
            </a:r>
            <a:endParaRPr lang="en-US" sz="1400" dirty="0"/>
          </a:p>
        </p:txBody>
      </p:sp>
      <p:sp>
        <p:nvSpPr>
          <p:cNvPr id="12" name="Text 10"/>
          <p:cNvSpPr/>
          <p:nvPr/>
        </p:nvSpPr>
        <p:spPr>
          <a:xfrm>
            <a:off x="4800600" y="1737360"/>
            <a:ext cx="3840480" cy="2788920"/>
          </a:xfrm>
          <a:prstGeom prst="rect">
            <a:avLst/>
          </a:prstGeom>
          <a:noFill/>
          <a:ln/>
        </p:spPr>
        <p:txBody>
          <a:bodyPr wrap="square" lIns="0" tIns="0" rIns="0" bIns="0" rtlCol="0" anchor="t"/>
          <a:lstStyle/>
          <a:p>
            <a:pPr marL="342900" indent="-342900">
              <a:buSzPct val="100000"/>
              <a:buChar char="•"/>
            </a:pPr>
            <a:r>
              <a:rPr lang="en-US" sz="1150" dirty="0">
                <a:solidFill>
                  <a:srgbClr val="1A2B45"/>
                </a:solidFill>
                <a:latin typeface="Calibri" pitchFamily="34" charset="0"/>
                <a:ea typeface="Calibri" pitchFamily="34" charset="-122"/>
                <a:cs typeface="Calibri" pitchFamily="34" charset="-120"/>
              </a:rPr>
              <a:t>Proxy discrimination: Variables like savings balance act as proxies for gender even when gender is excluded.</a:t>
            </a:r>
            <a:endParaRPr lang="en-US" sz="1150" dirty="0"/>
          </a:p>
          <a:p>
            <a:pPr marL="342900" indent="-342900">
              <a:buSzPct val="100000"/>
              <a:buChar char="•"/>
            </a:pPr>
            <a:r>
              <a:rPr lang="en-US" sz="1150" dirty="0">
                <a:solidFill>
                  <a:srgbClr val="1A2B45"/>
                </a:solidFill>
                <a:latin typeface="Calibri" pitchFamily="34" charset="0"/>
                <a:ea typeface="Calibri" pitchFamily="34" charset="-122"/>
                <a:cs typeface="Calibri" pitchFamily="34" charset="-120"/>
              </a:rPr>
              <a:t>Historical bias: Training data reflects structural inequalities (18% gender pay gap in UK - ONS 2023).</a:t>
            </a:r>
            <a:endParaRPr lang="en-US" sz="1150" dirty="0"/>
          </a:p>
          <a:p>
            <a:pPr marL="342900" indent="-342900">
              <a:buSzPct val="100000"/>
              <a:buChar char="•"/>
            </a:pPr>
            <a:r>
              <a:rPr lang="en-US" sz="1150" dirty="0">
                <a:solidFill>
                  <a:srgbClr val="1A2B45"/>
                </a:solidFill>
                <a:latin typeface="Calibri" pitchFamily="34" charset="0"/>
                <a:ea typeface="Calibri" pitchFamily="34" charset="-122"/>
                <a:cs typeface="Calibri" pitchFamily="34" charset="-120"/>
              </a:rPr>
              <a:t>Disparate outcomes: Male approval rate 72% vs Female 64% — an 8pp gap on the German dataset.</a:t>
            </a:r>
            <a:endParaRPr lang="en-US" sz="1150" dirty="0"/>
          </a:p>
          <a:p>
            <a:pPr marL="342900" indent="-342900">
              <a:buSzPct val="100000"/>
              <a:buChar char="•"/>
            </a:pPr>
            <a:r>
              <a:rPr lang="en-US" sz="1150" dirty="0">
                <a:solidFill>
                  <a:srgbClr val="1A2B45"/>
                </a:solidFill>
                <a:latin typeface="Calibri" pitchFamily="34" charset="0"/>
                <a:ea typeface="Calibri" pitchFamily="34" charset="-122"/>
                <a:cs typeface="Calibri" pitchFamily="34" charset="-120"/>
              </a:rPr>
              <a:t>Standard fairness metrics detect but cannot explain the root cause of these disparities.</a:t>
            </a:r>
            <a:endParaRPr lang="en-US" sz="11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Research Objectives</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Text 2"/>
          <p:cNvSpPr/>
          <p:nvPr/>
        </p:nvSpPr>
        <p:spPr>
          <a:xfrm>
            <a:off x="411480" y="868680"/>
            <a:ext cx="8321040" cy="274320"/>
          </a:xfrm>
          <a:prstGeom prst="rect">
            <a:avLst/>
          </a:prstGeom>
          <a:noFill/>
          <a:ln/>
        </p:spPr>
        <p:txBody>
          <a:bodyPr wrap="square" lIns="0" tIns="0" rIns="0" bIns="0" rtlCol="0" anchor="ctr"/>
          <a:lstStyle/>
          <a:p>
            <a:pPr marL="0" indent="0">
              <a:buNone/>
            </a:pPr>
            <a:r>
              <a:rPr lang="en-US" sz="1400" b="1" dirty="0">
                <a:solidFill>
                  <a:srgbClr val="0D2345"/>
                </a:solidFill>
                <a:latin typeface="Calibri" pitchFamily="34" charset="0"/>
                <a:ea typeface="Calibri" pitchFamily="34" charset="-122"/>
                <a:cs typeface="Calibri" pitchFamily="34" charset="-120"/>
              </a:rPr>
              <a:t>Main Aim</a:t>
            </a:r>
            <a:endParaRPr lang="en-US" sz="1400" dirty="0"/>
          </a:p>
        </p:txBody>
      </p:sp>
      <p:sp>
        <p:nvSpPr>
          <p:cNvPr id="5" name="Shape 3"/>
          <p:cNvSpPr/>
          <p:nvPr/>
        </p:nvSpPr>
        <p:spPr>
          <a:xfrm>
            <a:off x="411480" y="1170432"/>
            <a:ext cx="8321040" cy="658368"/>
          </a:xfrm>
          <a:prstGeom prst="rect">
            <a:avLst/>
          </a:prstGeom>
          <a:solidFill>
            <a:srgbClr val="1565C0"/>
          </a:solidFill>
          <a:ln w="12700">
            <a:solidFill>
              <a:srgbClr val="1565C0"/>
            </a:solidFill>
            <a:prstDash val="solid"/>
          </a:ln>
        </p:spPr>
        <p:txBody>
          <a:bodyPr/>
          <a:lstStyle/>
          <a:p>
            <a:endParaRPr lang="en-US"/>
          </a:p>
        </p:txBody>
      </p:sp>
      <p:sp>
        <p:nvSpPr>
          <p:cNvPr id="6" name="Text 4"/>
          <p:cNvSpPr/>
          <p:nvPr/>
        </p:nvSpPr>
        <p:spPr>
          <a:xfrm>
            <a:off x="594360" y="1216152"/>
            <a:ext cx="7955280" cy="566928"/>
          </a:xfrm>
          <a:prstGeom prst="rect">
            <a:avLst/>
          </a:prstGeom>
          <a:noFill/>
          <a:ln/>
        </p:spPr>
        <p:txBody>
          <a:bodyPr wrap="square" lIns="0" tIns="0" rIns="0" bIns="0" rtlCol="0" anchor="ctr"/>
          <a:lstStyle/>
          <a:p>
            <a:pPr marL="0" indent="0">
              <a:buNone/>
            </a:pPr>
            <a:r>
              <a:rPr lang="en-US" sz="1300" i="1" dirty="0">
                <a:solidFill>
                  <a:srgbClr val="FFFFFF"/>
                </a:solidFill>
                <a:latin typeface="Calibri" pitchFamily="34" charset="0"/>
                <a:ea typeface="Calibri" pitchFamily="34" charset="-122"/>
                <a:cs typeface="Calibri" pitchFamily="34" charset="-120"/>
              </a:rPr>
              <a:t>To investigate how Causal AI can be integrated into credit risk prediction to improve fairness and transparency, addressing limitations that traditional machine learning approaches cannot resolve.</a:t>
            </a:r>
            <a:endParaRPr lang="en-US" sz="1300" dirty="0"/>
          </a:p>
        </p:txBody>
      </p:sp>
      <p:sp>
        <p:nvSpPr>
          <p:cNvPr id="7" name="Text 5"/>
          <p:cNvSpPr/>
          <p:nvPr/>
        </p:nvSpPr>
        <p:spPr>
          <a:xfrm>
            <a:off x="411480" y="1965960"/>
            <a:ext cx="8321040" cy="274320"/>
          </a:xfrm>
          <a:prstGeom prst="rect">
            <a:avLst/>
          </a:prstGeom>
          <a:noFill/>
          <a:ln/>
        </p:spPr>
        <p:txBody>
          <a:bodyPr wrap="square" lIns="0" tIns="0" rIns="0" bIns="0" rtlCol="0" anchor="ctr"/>
          <a:lstStyle/>
          <a:p>
            <a:pPr marL="0" indent="0">
              <a:buNone/>
            </a:pPr>
            <a:r>
              <a:rPr lang="en-US" sz="1400" b="1" dirty="0">
                <a:solidFill>
                  <a:srgbClr val="0D2345"/>
                </a:solidFill>
                <a:latin typeface="Calibri" pitchFamily="34" charset="0"/>
                <a:ea typeface="Calibri" pitchFamily="34" charset="-122"/>
                <a:cs typeface="Calibri" pitchFamily="34" charset="-120"/>
              </a:rPr>
              <a:t>Specific Objectives</a:t>
            </a:r>
            <a:endParaRPr lang="en-US" sz="1400" dirty="0"/>
          </a:p>
        </p:txBody>
      </p:sp>
      <p:sp>
        <p:nvSpPr>
          <p:cNvPr id="8" name="Shape 6"/>
          <p:cNvSpPr/>
          <p:nvPr/>
        </p:nvSpPr>
        <p:spPr>
          <a:xfrm>
            <a:off x="411480" y="2331720"/>
            <a:ext cx="457200" cy="384048"/>
          </a:xfrm>
          <a:prstGeom prst="rect">
            <a:avLst/>
          </a:prstGeom>
          <a:solidFill>
            <a:srgbClr val="1565C0"/>
          </a:solidFill>
          <a:ln w="12700">
            <a:solidFill>
              <a:srgbClr val="1565C0"/>
            </a:solidFill>
            <a:prstDash val="solid"/>
          </a:ln>
        </p:spPr>
        <p:txBody>
          <a:bodyPr/>
          <a:lstStyle/>
          <a:p>
            <a:endParaRPr lang="en-US"/>
          </a:p>
        </p:txBody>
      </p:sp>
      <p:sp>
        <p:nvSpPr>
          <p:cNvPr id="9" name="Text 7"/>
          <p:cNvSpPr/>
          <p:nvPr/>
        </p:nvSpPr>
        <p:spPr>
          <a:xfrm>
            <a:off x="411480" y="2331720"/>
            <a:ext cx="4572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O1</a:t>
            </a:r>
            <a:endParaRPr lang="en-US" sz="1300" dirty="0"/>
          </a:p>
        </p:txBody>
      </p:sp>
      <p:sp>
        <p:nvSpPr>
          <p:cNvPr id="10" name="Text 8"/>
          <p:cNvSpPr/>
          <p:nvPr/>
        </p:nvSpPr>
        <p:spPr>
          <a:xfrm>
            <a:off x="960120" y="2377440"/>
            <a:ext cx="7726680" cy="329184"/>
          </a:xfrm>
          <a:prstGeom prst="rect">
            <a:avLst/>
          </a:prstGeom>
          <a:noFill/>
          <a:ln/>
        </p:spPr>
        <p:txBody>
          <a:bodyPr wrap="square" lIns="0" tIns="0" rIns="0" bIns="0" rtlCol="0" anchor="ctr"/>
          <a:lstStyle/>
          <a:p>
            <a:pPr marL="0" indent="0">
              <a:buNone/>
            </a:pPr>
            <a:r>
              <a:rPr lang="en-US" sz="1150" dirty="0">
                <a:solidFill>
                  <a:srgbClr val="1A2B45"/>
                </a:solidFill>
                <a:latin typeface="Calibri" pitchFamily="34" charset="0"/>
                <a:ea typeface="Calibri" pitchFamily="34" charset="-122"/>
                <a:cs typeface="Calibri" pitchFamily="34" charset="-120"/>
              </a:rPr>
              <a:t>Develop &amp; evaluate baseline ML models (Logistic Regression, Random Forest, Gradient Boosting) for credit risk prediction using performance and fairness metrics.</a:t>
            </a:r>
            <a:endParaRPr lang="en-US" sz="1150" dirty="0"/>
          </a:p>
        </p:txBody>
      </p:sp>
      <p:sp>
        <p:nvSpPr>
          <p:cNvPr id="11" name="Shape 9"/>
          <p:cNvSpPr/>
          <p:nvPr/>
        </p:nvSpPr>
        <p:spPr>
          <a:xfrm>
            <a:off x="411480" y="2843784"/>
            <a:ext cx="457200" cy="384048"/>
          </a:xfrm>
          <a:prstGeom prst="rect">
            <a:avLst/>
          </a:prstGeom>
          <a:solidFill>
            <a:srgbClr val="00838F"/>
          </a:solidFill>
          <a:ln w="12700">
            <a:solidFill>
              <a:srgbClr val="00838F"/>
            </a:solidFill>
            <a:prstDash val="solid"/>
          </a:ln>
        </p:spPr>
        <p:txBody>
          <a:bodyPr/>
          <a:lstStyle/>
          <a:p>
            <a:endParaRPr lang="en-US"/>
          </a:p>
        </p:txBody>
      </p:sp>
      <p:sp>
        <p:nvSpPr>
          <p:cNvPr id="12" name="Text 10"/>
          <p:cNvSpPr/>
          <p:nvPr/>
        </p:nvSpPr>
        <p:spPr>
          <a:xfrm>
            <a:off x="411480" y="2843784"/>
            <a:ext cx="4572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O2</a:t>
            </a:r>
            <a:endParaRPr lang="en-US" sz="1300" dirty="0"/>
          </a:p>
        </p:txBody>
      </p:sp>
      <p:sp>
        <p:nvSpPr>
          <p:cNvPr id="13" name="Text 11"/>
          <p:cNvSpPr/>
          <p:nvPr/>
        </p:nvSpPr>
        <p:spPr>
          <a:xfrm>
            <a:off x="960120" y="2889504"/>
            <a:ext cx="7726680" cy="329184"/>
          </a:xfrm>
          <a:prstGeom prst="rect">
            <a:avLst/>
          </a:prstGeom>
          <a:noFill/>
          <a:ln/>
        </p:spPr>
        <p:txBody>
          <a:bodyPr wrap="square" lIns="0" tIns="0" rIns="0" bIns="0" rtlCol="0" anchor="ctr"/>
          <a:lstStyle/>
          <a:p>
            <a:pPr marL="0" indent="0">
              <a:buNone/>
            </a:pPr>
            <a:r>
              <a:rPr lang="en-US" sz="1150" dirty="0">
                <a:solidFill>
                  <a:srgbClr val="1A2B45"/>
                </a:solidFill>
                <a:latin typeface="Calibri" pitchFamily="34" charset="0"/>
                <a:ea typeface="Calibri" pitchFamily="34" charset="-122"/>
                <a:cs typeface="Calibri" pitchFamily="34" charset="-120"/>
              </a:rPr>
              <a:t>Construct a Causal DAG to represent hypothesised cause-and-effect relationships between applicant attributes and credit outcomes.</a:t>
            </a:r>
            <a:endParaRPr lang="en-US" sz="1150" dirty="0"/>
          </a:p>
        </p:txBody>
      </p:sp>
      <p:sp>
        <p:nvSpPr>
          <p:cNvPr id="14" name="Shape 12"/>
          <p:cNvSpPr/>
          <p:nvPr/>
        </p:nvSpPr>
        <p:spPr>
          <a:xfrm>
            <a:off x="411480" y="3355848"/>
            <a:ext cx="457200" cy="384048"/>
          </a:xfrm>
          <a:prstGeom prst="rect">
            <a:avLst/>
          </a:prstGeom>
          <a:solidFill>
            <a:srgbClr val="1565C0"/>
          </a:solidFill>
          <a:ln w="12700">
            <a:solidFill>
              <a:srgbClr val="1565C0"/>
            </a:solidFill>
            <a:prstDash val="solid"/>
          </a:ln>
        </p:spPr>
        <p:txBody>
          <a:bodyPr/>
          <a:lstStyle/>
          <a:p>
            <a:endParaRPr lang="en-US"/>
          </a:p>
        </p:txBody>
      </p:sp>
      <p:sp>
        <p:nvSpPr>
          <p:cNvPr id="15" name="Text 13"/>
          <p:cNvSpPr/>
          <p:nvPr/>
        </p:nvSpPr>
        <p:spPr>
          <a:xfrm>
            <a:off x="411480" y="3355848"/>
            <a:ext cx="4572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O3</a:t>
            </a:r>
            <a:endParaRPr lang="en-US" sz="1300" dirty="0"/>
          </a:p>
        </p:txBody>
      </p:sp>
      <p:sp>
        <p:nvSpPr>
          <p:cNvPr id="16" name="Text 14"/>
          <p:cNvSpPr/>
          <p:nvPr/>
        </p:nvSpPr>
        <p:spPr>
          <a:xfrm>
            <a:off x="960120" y="3401568"/>
            <a:ext cx="7726680" cy="329184"/>
          </a:xfrm>
          <a:prstGeom prst="rect">
            <a:avLst/>
          </a:prstGeom>
          <a:noFill/>
          <a:ln/>
        </p:spPr>
        <p:txBody>
          <a:bodyPr wrap="square" lIns="0" tIns="0" rIns="0" bIns="0" rtlCol="0" anchor="ctr"/>
          <a:lstStyle/>
          <a:p>
            <a:pPr marL="0" indent="0">
              <a:buNone/>
            </a:pPr>
            <a:r>
              <a:rPr lang="en-US" sz="1150" dirty="0">
                <a:solidFill>
                  <a:srgbClr val="1A2B45"/>
                </a:solidFill>
                <a:latin typeface="Calibri" pitchFamily="34" charset="0"/>
                <a:ea typeface="Calibri" pitchFamily="34" charset="-122"/>
                <a:cs typeface="Calibri" pitchFamily="34" charset="-120"/>
              </a:rPr>
              <a:t>Apply DoWhy causal inference to estimate the Average Causal Effect (ACE) of gender and decompose direct vs. indirect pathways.</a:t>
            </a:r>
            <a:endParaRPr lang="en-US" sz="1150" dirty="0"/>
          </a:p>
        </p:txBody>
      </p:sp>
      <p:sp>
        <p:nvSpPr>
          <p:cNvPr id="17" name="Shape 15"/>
          <p:cNvSpPr/>
          <p:nvPr/>
        </p:nvSpPr>
        <p:spPr>
          <a:xfrm>
            <a:off x="411480" y="3867912"/>
            <a:ext cx="457200" cy="384048"/>
          </a:xfrm>
          <a:prstGeom prst="rect">
            <a:avLst/>
          </a:prstGeom>
          <a:solidFill>
            <a:srgbClr val="00838F"/>
          </a:solidFill>
          <a:ln w="12700">
            <a:solidFill>
              <a:srgbClr val="00838F"/>
            </a:solidFill>
            <a:prstDash val="solid"/>
          </a:ln>
        </p:spPr>
        <p:txBody>
          <a:bodyPr/>
          <a:lstStyle/>
          <a:p>
            <a:endParaRPr lang="en-US"/>
          </a:p>
        </p:txBody>
      </p:sp>
      <p:sp>
        <p:nvSpPr>
          <p:cNvPr id="18" name="Text 16"/>
          <p:cNvSpPr/>
          <p:nvPr/>
        </p:nvSpPr>
        <p:spPr>
          <a:xfrm>
            <a:off x="411480" y="3867912"/>
            <a:ext cx="4572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O4</a:t>
            </a:r>
            <a:endParaRPr lang="en-US" sz="1300" dirty="0"/>
          </a:p>
        </p:txBody>
      </p:sp>
      <p:sp>
        <p:nvSpPr>
          <p:cNvPr id="19" name="Text 17"/>
          <p:cNvSpPr/>
          <p:nvPr/>
        </p:nvSpPr>
        <p:spPr>
          <a:xfrm>
            <a:off x="960120" y="3913632"/>
            <a:ext cx="7726680" cy="329184"/>
          </a:xfrm>
          <a:prstGeom prst="rect">
            <a:avLst/>
          </a:prstGeom>
          <a:noFill/>
          <a:ln/>
        </p:spPr>
        <p:txBody>
          <a:bodyPr wrap="square" lIns="0" tIns="0" rIns="0" bIns="0" rtlCol="0" anchor="ctr"/>
          <a:lstStyle/>
          <a:p>
            <a:pPr marL="0" indent="0">
              <a:buNone/>
            </a:pPr>
            <a:r>
              <a:rPr lang="en-US" sz="1150" dirty="0">
                <a:solidFill>
                  <a:srgbClr val="1A2B45"/>
                </a:solidFill>
                <a:latin typeface="Calibri" pitchFamily="34" charset="0"/>
                <a:ea typeface="Calibri" pitchFamily="34" charset="-122"/>
                <a:cs typeface="Calibri" pitchFamily="34" charset="-120"/>
              </a:rPr>
              <a:t>Generate counterfactual explanations to demonstrate how minimal changes in features would alter credit decisions.</a:t>
            </a:r>
            <a:endParaRPr lang="en-US" sz="1150" dirty="0"/>
          </a:p>
        </p:txBody>
      </p:sp>
      <p:sp>
        <p:nvSpPr>
          <p:cNvPr id="20" name="Shape 18"/>
          <p:cNvSpPr/>
          <p:nvPr/>
        </p:nvSpPr>
        <p:spPr>
          <a:xfrm>
            <a:off x="411480" y="4379976"/>
            <a:ext cx="457200" cy="384048"/>
          </a:xfrm>
          <a:prstGeom prst="rect">
            <a:avLst/>
          </a:prstGeom>
          <a:solidFill>
            <a:srgbClr val="1565C0"/>
          </a:solidFill>
          <a:ln w="12700">
            <a:solidFill>
              <a:srgbClr val="1565C0"/>
            </a:solidFill>
            <a:prstDash val="solid"/>
          </a:ln>
        </p:spPr>
        <p:txBody>
          <a:bodyPr/>
          <a:lstStyle/>
          <a:p>
            <a:endParaRPr lang="en-US"/>
          </a:p>
        </p:txBody>
      </p:sp>
      <p:sp>
        <p:nvSpPr>
          <p:cNvPr id="21" name="Text 19"/>
          <p:cNvSpPr/>
          <p:nvPr/>
        </p:nvSpPr>
        <p:spPr>
          <a:xfrm>
            <a:off x="411480" y="4379976"/>
            <a:ext cx="4572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O5</a:t>
            </a:r>
            <a:endParaRPr lang="en-US" sz="1300" dirty="0"/>
          </a:p>
        </p:txBody>
      </p:sp>
      <p:sp>
        <p:nvSpPr>
          <p:cNvPr id="22" name="Text 20"/>
          <p:cNvSpPr/>
          <p:nvPr/>
        </p:nvSpPr>
        <p:spPr>
          <a:xfrm>
            <a:off x="960120" y="4425696"/>
            <a:ext cx="7726680" cy="329184"/>
          </a:xfrm>
          <a:prstGeom prst="rect">
            <a:avLst/>
          </a:prstGeom>
          <a:noFill/>
          <a:ln/>
        </p:spPr>
        <p:txBody>
          <a:bodyPr wrap="square" lIns="0" tIns="0" rIns="0" bIns="0" rtlCol="0" anchor="ctr"/>
          <a:lstStyle/>
          <a:p>
            <a:pPr marL="0" indent="0">
              <a:buNone/>
            </a:pPr>
            <a:r>
              <a:rPr lang="en-US" sz="1150" dirty="0">
                <a:solidFill>
                  <a:srgbClr val="1A2B45"/>
                </a:solidFill>
                <a:latin typeface="Calibri" pitchFamily="34" charset="0"/>
                <a:ea typeface="Calibri" pitchFamily="34" charset="-122"/>
                <a:cs typeface="Calibri" pitchFamily="34" charset="-120"/>
              </a:rPr>
              <a:t>Develop a hybrid stacking model with causal feature adjustment and demonstrate improved accuracy-fairness trade-off.</a:t>
            </a:r>
            <a:endParaRPr lang="en-US" sz="11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D2345"/>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00BCD4"/>
          </a:solidFill>
          <a:ln w="12700">
            <a:solidFill>
              <a:srgbClr val="00BCD4"/>
            </a:solidFill>
            <a:prstDash val="solid"/>
          </a:ln>
        </p:spPr>
        <p:txBody>
          <a:bodyPr/>
          <a:lstStyle/>
          <a:p>
            <a:endParaRPr lang="en-US"/>
          </a:p>
        </p:txBody>
      </p:sp>
      <p:sp>
        <p:nvSpPr>
          <p:cNvPr id="3" name="Text 1"/>
          <p:cNvSpPr/>
          <p:nvPr/>
        </p:nvSpPr>
        <p:spPr>
          <a:xfrm>
            <a:off x="502920" y="1463040"/>
            <a:ext cx="8229600" cy="594360"/>
          </a:xfrm>
          <a:prstGeom prst="rect">
            <a:avLst/>
          </a:prstGeom>
          <a:noFill/>
          <a:ln/>
        </p:spPr>
        <p:txBody>
          <a:bodyPr wrap="square" rtlCol="0" anchor="ctr"/>
          <a:lstStyle/>
          <a:p>
            <a:pPr marL="0" indent="0">
              <a:buNone/>
            </a:pPr>
            <a:r>
              <a:rPr lang="en-US" sz="4200" b="1" dirty="0">
                <a:solidFill>
                  <a:srgbClr val="FFFFFF"/>
                </a:solidFill>
                <a:latin typeface="Calibri" pitchFamily="34" charset="0"/>
                <a:ea typeface="Calibri" pitchFamily="34" charset="-122"/>
                <a:cs typeface="Calibri" pitchFamily="34" charset="-120"/>
              </a:rPr>
              <a:t>Literature Review</a:t>
            </a:r>
            <a:endParaRPr lang="en-US" sz="4200" dirty="0"/>
          </a:p>
        </p:txBody>
      </p:sp>
      <p:sp>
        <p:nvSpPr>
          <p:cNvPr id="4" name="Text 2"/>
          <p:cNvSpPr/>
          <p:nvPr/>
        </p:nvSpPr>
        <p:spPr>
          <a:xfrm>
            <a:off x="502920" y="2194560"/>
            <a:ext cx="8229600" cy="384048"/>
          </a:xfrm>
          <a:prstGeom prst="rect">
            <a:avLst/>
          </a:prstGeom>
          <a:noFill/>
          <a:ln/>
        </p:spPr>
        <p:txBody>
          <a:bodyPr wrap="square" rtlCol="0" anchor="ctr"/>
          <a:lstStyle/>
          <a:p>
            <a:pPr marL="0" indent="0">
              <a:buNone/>
            </a:pPr>
            <a:r>
              <a:rPr lang="en-US" sz="1800" i="1" dirty="0">
                <a:solidFill>
                  <a:srgbClr val="00BCD4"/>
                </a:solidFill>
                <a:latin typeface="Calibri" pitchFamily="34" charset="0"/>
                <a:ea typeface="Calibri" pitchFamily="34" charset="-122"/>
                <a:cs typeface="Calibri" pitchFamily="34" charset="-120"/>
              </a:rPr>
              <a:t>Existing Approaches, Gaps, and the Case for Causal AI</a:t>
            </a:r>
            <a:endParaRPr lang="en-US" sz="1800" dirty="0"/>
          </a:p>
        </p:txBody>
      </p:sp>
      <p:sp>
        <p:nvSpPr>
          <p:cNvPr id="5" name="Text 9">
            <a:extLst>
              <a:ext uri="{FF2B5EF4-FFF2-40B4-BE49-F238E27FC236}">
                <a16:creationId xmlns:a16="http://schemas.microsoft.com/office/drawing/2014/main" id="{C4C7F488-896A-FCAE-E694-FF948CAE2BED}"/>
              </a:ext>
            </a:extLst>
          </p:cNvPr>
          <p:cNvSpPr/>
          <p:nvPr/>
        </p:nvSpPr>
        <p:spPr>
          <a:xfrm>
            <a:off x="502920" y="4663440"/>
            <a:ext cx="4572000" cy="274320"/>
          </a:xfrm>
          <a:prstGeom prst="rect">
            <a:avLst/>
          </a:prstGeom>
          <a:noFill/>
          <a:ln/>
        </p:spPr>
        <p:txBody>
          <a:bodyPr wrap="square" rtlCol="0" anchor="ctr"/>
          <a:lstStyle/>
          <a:p>
            <a:pPr marL="0" indent="0">
              <a:buNone/>
            </a:pPr>
            <a:r>
              <a:rPr lang="en-US" sz="1100" b="1" dirty="0">
                <a:solidFill>
                  <a:srgbClr val="00BCD4"/>
                </a:solidFill>
                <a:latin typeface="Calibri" pitchFamily="34" charset="0"/>
                <a:ea typeface="Calibri" pitchFamily="34" charset="-122"/>
                <a:cs typeface="Calibri" pitchFamily="34" charset="-120"/>
              </a:rPr>
              <a:t>UWTSD | </a:t>
            </a:r>
            <a:r>
              <a:rPr lang="en-US" sz="1100" b="1" dirty="0" err="1">
                <a:solidFill>
                  <a:srgbClr val="00BCD4"/>
                </a:solidFill>
                <a:latin typeface="Calibri" pitchFamily="34" charset="0"/>
                <a:ea typeface="Calibri" pitchFamily="34" charset="-122"/>
                <a:cs typeface="Calibri" pitchFamily="34" charset="-120"/>
              </a:rPr>
              <a:t>Msc</a:t>
            </a:r>
            <a:r>
              <a:rPr lang="en-US" sz="1100" b="1" dirty="0">
                <a:solidFill>
                  <a:srgbClr val="00BCD4"/>
                </a:solidFill>
                <a:latin typeface="Calibri" pitchFamily="34" charset="0"/>
                <a:ea typeface="Calibri" pitchFamily="34" charset="-122"/>
                <a:cs typeface="Calibri" pitchFamily="34" charset="-120"/>
              </a:rPr>
              <a:t> Data &amp; Artificial Intelligence</a:t>
            </a:r>
            <a:endParaRPr lang="en-US" sz="1100" dirty="0"/>
          </a:p>
        </p:txBody>
      </p:sp>
      <p:pic>
        <p:nvPicPr>
          <p:cNvPr id="7" name="Picture 6">
            <a:extLst>
              <a:ext uri="{FF2B5EF4-FFF2-40B4-BE49-F238E27FC236}">
                <a16:creationId xmlns:a16="http://schemas.microsoft.com/office/drawing/2014/main" id="{E1A204B3-8B1E-650D-776B-5752160A4215}"/>
              </a:ext>
            </a:extLst>
          </p:cNvPr>
          <p:cNvPicPr>
            <a:picLocks noChangeAspect="1"/>
          </p:cNvPicPr>
          <p:nvPr/>
        </p:nvPicPr>
        <p:blipFill>
          <a:blip r:embed="rId3"/>
          <a:stretch>
            <a:fillRect/>
          </a:stretch>
        </p:blipFill>
        <p:spPr>
          <a:xfrm>
            <a:off x="6423660" y="2508378"/>
            <a:ext cx="2895600" cy="290194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Literature Review — Four Research Strands</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Shape 2"/>
          <p:cNvSpPr/>
          <p:nvPr/>
        </p:nvSpPr>
        <p:spPr>
          <a:xfrm>
            <a:off x="411480" y="914400"/>
            <a:ext cx="4160520" cy="171907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5" name="Shape 3"/>
          <p:cNvSpPr/>
          <p:nvPr/>
        </p:nvSpPr>
        <p:spPr>
          <a:xfrm>
            <a:off x="411480" y="914400"/>
            <a:ext cx="4160520" cy="54864"/>
          </a:xfrm>
          <a:prstGeom prst="rect">
            <a:avLst/>
          </a:prstGeom>
          <a:solidFill>
            <a:srgbClr val="1565C0"/>
          </a:solidFill>
          <a:ln w="12700">
            <a:solidFill>
              <a:srgbClr val="1565C0"/>
            </a:solidFill>
            <a:prstDash val="solid"/>
          </a:ln>
        </p:spPr>
        <p:txBody>
          <a:bodyPr/>
          <a:lstStyle/>
          <a:p>
            <a:endParaRPr lang="en-US"/>
          </a:p>
        </p:txBody>
      </p:sp>
      <p:sp>
        <p:nvSpPr>
          <p:cNvPr id="6" name="Text 4"/>
          <p:cNvSpPr/>
          <p:nvPr/>
        </p:nvSpPr>
        <p:spPr>
          <a:xfrm>
            <a:off x="502920" y="1024128"/>
            <a:ext cx="347472" cy="347472"/>
          </a:xfrm>
          <a:prstGeom prst="rect">
            <a:avLst/>
          </a:prstGeom>
          <a:noFill/>
          <a:ln/>
        </p:spPr>
        <p:txBody>
          <a:bodyPr wrap="square" lIns="0" tIns="0" rIns="0" bIns="0" rtlCol="0" anchor="ctr"/>
          <a:lstStyle/>
          <a:p>
            <a:pPr marL="0" indent="0" algn="ctr">
              <a:buNone/>
            </a:pPr>
            <a:r>
              <a:rPr lang="en-US" sz="1700" b="1" dirty="0">
                <a:solidFill>
                  <a:srgbClr val="1565C0"/>
                </a:solidFill>
                <a:latin typeface="Calibri" pitchFamily="34" charset="0"/>
                <a:ea typeface="Calibri" pitchFamily="34" charset="-122"/>
                <a:cs typeface="Calibri" pitchFamily="34" charset="-120"/>
              </a:rPr>
              <a:t>1</a:t>
            </a:r>
            <a:endParaRPr lang="en-US" sz="1700" dirty="0"/>
          </a:p>
        </p:txBody>
      </p:sp>
      <p:sp>
        <p:nvSpPr>
          <p:cNvPr id="7" name="Text 5"/>
          <p:cNvSpPr/>
          <p:nvPr/>
        </p:nvSpPr>
        <p:spPr>
          <a:xfrm>
            <a:off x="914400" y="1024128"/>
            <a:ext cx="3520440" cy="347472"/>
          </a:xfrm>
          <a:prstGeom prst="rect">
            <a:avLst/>
          </a:prstGeom>
          <a:noFill/>
          <a:ln/>
        </p:spPr>
        <p:txBody>
          <a:bodyPr wrap="square" lIns="0" tIns="0" rIns="0" bIns="0" rtlCol="0" anchor="ctr"/>
          <a:lstStyle/>
          <a:p>
            <a:pPr marL="0" indent="0">
              <a:buNone/>
            </a:pPr>
            <a:r>
              <a:rPr lang="en-US" sz="1400" b="1" dirty="0">
                <a:solidFill>
                  <a:srgbClr val="0D2345"/>
                </a:solidFill>
                <a:latin typeface="Calibri" pitchFamily="34" charset="0"/>
                <a:ea typeface="Calibri" pitchFamily="34" charset="-122"/>
                <a:cs typeface="Calibri" pitchFamily="34" charset="-120"/>
              </a:rPr>
              <a:t>ML in Credit Risk</a:t>
            </a:r>
            <a:endParaRPr lang="en-US" sz="1400" dirty="0"/>
          </a:p>
        </p:txBody>
      </p:sp>
      <p:sp>
        <p:nvSpPr>
          <p:cNvPr id="8" name="Text 6"/>
          <p:cNvSpPr/>
          <p:nvPr/>
        </p:nvSpPr>
        <p:spPr>
          <a:xfrm>
            <a:off x="521208" y="1444752"/>
            <a:ext cx="3913632" cy="1078992"/>
          </a:xfrm>
          <a:prstGeom prst="rect">
            <a:avLst/>
          </a:prstGeom>
          <a:noFill/>
          <a:ln/>
        </p:spPr>
        <p:txBody>
          <a:bodyPr wrap="square" lIns="0" tIns="0" rIns="0" bIns="0" rtlCol="0" anchor="t"/>
          <a:lstStyle/>
          <a:p>
            <a:pPr marL="0" indent="0">
              <a:buNone/>
            </a:pPr>
            <a:r>
              <a:rPr lang="en-US" sz="1050" dirty="0">
                <a:solidFill>
                  <a:srgbClr val="607D8B"/>
                </a:solidFill>
                <a:latin typeface="Calibri" pitchFamily="34" charset="0"/>
                <a:ea typeface="Calibri" pitchFamily="34" charset="-122"/>
                <a:cs typeface="Calibri" pitchFamily="34" charset="-120"/>
              </a:rPr>
              <a:t>Ensemble methods (RF, Gradient Boosting) outperform logistic regression but introduce interpretability challenges. Strong predictive performance comes with reduced accountability [1,22,23].</a:t>
            </a:r>
            <a:endParaRPr lang="en-US" sz="1050" dirty="0"/>
          </a:p>
        </p:txBody>
      </p:sp>
      <p:sp>
        <p:nvSpPr>
          <p:cNvPr id="9" name="Shape 7"/>
          <p:cNvSpPr/>
          <p:nvPr/>
        </p:nvSpPr>
        <p:spPr>
          <a:xfrm>
            <a:off x="4782312" y="914400"/>
            <a:ext cx="4160520" cy="171907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0" name="Shape 8"/>
          <p:cNvSpPr/>
          <p:nvPr/>
        </p:nvSpPr>
        <p:spPr>
          <a:xfrm>
            <a:off x="4782312" y="914400"/>
            <a:ext cx="4160520" cy="54864"/>
          </a:xfrm>
          <a:prstGeom prst="rect">
            <a:avLst/>
          </a:prstGeom>
          <a:solidFill>
            <a:srgbClr val="C62828"/>
          </a:solidFill>
          <a:ln w="12700">
            <a:solidFill>
              <a:srgbClr val="C62828"/>
            </a:solidFill>
            <a:prstDash val="solid"/>
          </a:ln>
        </p:spPr>
        <p:txBody>
          <a:bodyPr/>
          <a:lstStyle/>
          <a:p>
            <a:endParaRPr lang="en-US"/>
          </a:p>
        </p:txBody>
      </p:sp>
      <p:sp>
        <p:nvSpPr>
          <p:cNvPr id="11" name="Text 9"/>
          <p:cNvSpPr/>
          <p:nvPr/>
        </p:nvSpPr>
        <p:spPr>
          <a:xfrm>
            <a:off x="4873752" y="1024128"/>
            <a:ext cx="347472" cy="347472"/>
          </a:xfrm>
          <a:prstGeom prst="rect">
            <a:avLst/>
          </a:prstGeom>
          <a:noFill/>
          <a:ln/>
        </p:spPr>
        <p:txBody>
          <a:bodyPr wrap="square" lIns="0" tIns="0" rIns="0" bIns="0" rtlCol="0" anchor="ctr"/>
          <a:lstStyle/>
          <a:p>
            <a:pPr marL="0" indent="0" algn="ctr">
              <a:buNone/>
            </a:pPr>
            <a:r>
              <a:rPr lang="en-US" sz="1700" b="1" dirty="0">
                <a:solidFill>
                  <a:srgbClr val="C62828"/>
                </a:solidFill>
                <a:latin typeface="Calibri" pitchFamily="34" charset="0"/>
                <a:ea typeface="Calibri" pitchFamily="34" charset="-122"/>
                <a:cs typeface="Calibri" pitchFamily="34" charset="-120"/>
              </a:rPr>
              <a:t>2</a:t>
            </a:r>
            <a:endParaRPr lang="en-US" sz="1700" dirty="0"/>
          </a:p>
        </p:txBody>
      </p:sp>
      <p:sp>
        <p:nvSpPr>
          <p:cNvPr id="12" name="Text 10"/>
          <p:cNvSpPr/>
          <p:nvPr/>
        </p:nvSpPr>
        <p:spPr>
          <a:xfrm>
            <a:off x="5285232" y="1024128"/>
            <a:ext cx="3520440" cy="347472"/>
          </a:xfrm>
          <a:prstGeom prst="rect">
            <a:avLst/>
          </a:prstGeom>
          <a:noFill/>
          <a:ln/>
        </p:spPr>
        <p:txBody>
          <a:bodyPr wrap="square" lIns="0" tIns="0" rIns="0" bIns="0" rtlCol="0" anchor="ctr"/>
          <a:lstStyle/>
          <a:p>
            <a:pPr marL="0" indent="0">
              <a:buNone/>
            </a:pPr>
            <a:r>
              <a:rPr lang="en-US" sz="1400" b="1" dirty="0">
                <a:solidFill>
                  <a:srgbClr val="0D2345"/>
                </a:solidFill>
                <a:latin typeface="Calibri" pitchFamily="34" charset="0"/>
                <a:ea typeface="Calibri" pitchFamily="34" charset="-122"/>
                <a:cs typeface="Calibri" pitchFamily="34" charset="-120"/>
              </a:rPr>
              <a:t>Fairness &amp; Bias</a:t>
            </a:r>
            <a:endParaRPr lang="en-US" sz="1400" dirty="0"/>
          </a:p>
        </p:txBody>
      </p:sp>
      <p:sp>
        <p:nvSpPr>
          <p:cNvPr id="13" name="Text 11"/>
          <p:cNvSpPr/>
          <p:nvPr/>
        </p:nvSpPr>
        <p:spPr>
          <a:xfrm>
            <a:off x="4892040" y="1444752"/>
            <a:ext cx="3913632" cy="1078992"/>
          </a:xfrm>
          <a:prstGeom prst="rect">
            <a:avLst/>
          </a:prstGeom>
          <a:noFill/>
          <a:ln/>
        </p:spPr>
        <p:txBody>
          <a:bodyPr wrap="square" lIns="0" tIns="0" rIns="0" bIns="0" rtlCol="0" anchor="t"/>
          <a:lstStyle/>
          <a:p>
            <a:pPr marL="0" indent="0">
              <a:buNone/>
            </a:pPr>
            <a:r>
              <a:rPr lang="en-US" sz="1050" dirty="0">
                <a:solidFill>
                  <a:srgbClr val="607D8B"/>
                </a:solidFill>
                <a:latin typeface="Calibri" pitchFamily="34" charset="0"/>
                <a:ea typeface="Calibri" pitchFamily="34" charset="-122"/>
                <a:cs typeface="Calibri" pitchFamily="34" charset="-120"/>
              </a:rPr>
              <a:t>Bias persists even when sensitive attributes are removed. Proxy variables (savings, employment) act as substitutes. Standard metrics detect but cannot explain structural inequality [5,7,19].</a:t>
            </a:r>
            <a:endParaRPr lang="en-US" sz="1050" dirty="0"/>
          </a:p>
        </p:txBody>
      </p:sp>
      <p:sp>
        <p:nvSpPr>
          <p:cNvPr id="14" name="Shape 12"/>
          <p:cNvSpPr/>
          <p:nvPr/>
        </p:nvSpPr>
        <p:spPr>
          <a:xfrm>
            <a:off x="411480" y="2834640"/>
            <a:ext cx="4160520" cy="171907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5" name="Shape 13"/>
          <p:cNvSpPr/>
          <p:nvPr/>
        </p:nvSpPr>
        <p:spPr>
          <a:xfrm>
            <a:off x="411480" y="2834640"/>
            <a:ext cx="4160520" cy="54864"/>
          </a:xfrm>
          <a:prstGeom prst="rect">
            <a:avLst/>
          </a:prstGeom>
          <a:solidFill>
            <a:srgbClr val="F57F17"/>
          </a:solidFill>
          <a:ln w="12700">
            <a:solidFill>
              <a:srgbClr val="F57F17"/>
            </a:solidFill>
            <a:prstDash val="solid"/>
          </a:ln>
        </p:spPr>
        <p:txBody>
          <a:bodyPr/>
          <a:lstStyle/>
          <a:p>
            <a:endParaRPr lang="en-US"/>
          </a:p>
        </p:txBody>
      </p:sp>
      <p:sp>
        <p:nvSpPr>
          <p:cNvPr id="16" name="Text 14"/>
          <p:cNvSpPr/>
          <p:nvPr/>
        </p:nvSpPr>
        <p:spPr>
          <a:xfrm>
            <a:off x="502920" y="2944368"/>
            <a:ext cx="347472" cy="347472"/>
          </a:xfrm>
          <a:prstGeom prst="rect">
            <a:avLst/>
          </a:prstGeom>
          <a:noFill/>
          <a:ln/>
        </p:spPr>
        <p:txBody>
          <a:bodyPr wrap="square" lIns="0" tIns="0" rIns="0" bIns="0" rtlCol="0" anchor="ctr"/>
          <a:lstStyle/>
          <a:p>
            <a:pPr marL="0" indent="0" algn="ctr">
              <a:buNone/>
            </a:pPr>
            <a:r>
              <a:rPr lang="en-US" sz="1700" b="1" dirty="0">
                <a:solidFill>
                  <a:srgbClr val="F57F17"/>
                </a:solidFill>
                <a:latin typeface="Calibri" pitchFamily="34" charset="0"/>
                <a:ea typeface="Calibri" pitchFamily="34" charset="-122"/>
                <a:cs typeface="Calibri" pitchFamily="34" charset="-120"/>
              </a:rPr>
              <a:t>3</a:t>
            </a:r>
            <a:endParaRPr lang="en-US" sz="1700" dirty="0"/>
          </a:p>
        </p:txBody>
      </p:sp>
      <p:sp>
        <p:nvSpPr>
          <p:cNvPr id="17" name="Text 15"/>
          <p:cNvSpPr/>
          <p:nvPr/>
        </p:nvSpPr>
        <p:spPr>
          <a:xfrm>
            <a:off x="914400" y="2944368"/>
            <a:ext cx="3520440" cy="347472"/>
          </a:xfrm>
          <a:prstGeom prst="rect">
            <a:avLst/>
          </a:prstGeom>
          <a:noFill/>
          <a:ln/>
        </p:spPr>
        <p:txBody>
          <a:bodyPr wrap="square" lIns="0" tIns="0" rIns="0" bIns="0" rtlCol="0" anchor="ctr"/>
          <a:lstStyle/>
          <a:p>
            <a:pPr marL="0" indent="0">
              <a:buNone/>
            </a:pPr>
            <a:r>
              <a:rPr lang="en-US" sz="1400" b="1" dirty="0">
                <a:solidFill>
                  <a:srgbClr val="0D2345"/>
                </a:solidFill>
                <a:latin typeface="Calibri" pitchFamily="34" charset="0"/>
                <a:ea typeface="Calibri" pitchFamily="34" charset="-122"/>
                <a:cs typeface="Calibri" pitchFamily="34" charset="-120"/>
              </a:rPr>
              <a:t>Explainable AI (XAI)</a:t>
            </a:r>
            <a:endParaRPr lang="en-US" sz="1400" dirty="0"/>
          </a:p>
        </p:txBody>
      </p:sp>
      <p:sp>
        <p:nvSpPr>
          <p:cNvPr id="18" name="Text 16"/>
          <p:cNvSpPr/>
          <p:nvPr/>
        </p:nvSpPr>
        <p:spPr>
          <a:xfrm>
            <a:off x="521208" y="3364992"/>
            <a:ext cx="3913632" cy="1078992"/>
          </a:xfrm>
          <a:prstGeom prst="rect">
            <a:avLst/>
          </a:prstGeom>
          <a:noFill/>
          <a:ln/>
        </p:spPr>
        <p:txBody>
          <a:bodyPr wrap="square" lIns="0" tIns="0" rIns="0" bIns="0" rtlCol="0" anchor="t"/>
          <a:lstStyle/>
          <a:p>
            <a:pPr marL="0" indent="0">
              <a:buNone/>
            </a:pPr>
            <a:r>
              <a:rPr lang="en-US" sz="1050" dirty="0">
                <a:solidFill>
                  <a:srgbClr val="607D8B"/>
                </a:solidFill>
                <a:latin typeface="Calibri" pitchFamily="34" charset="0"/>
                <a:ea typeface="Calibri" pitchFamily="34" charset="-122"/>
                <a:cs typeface="Calibri" pitchFamily="34" charset="-120"/>
              </a:rPr>
              <a:t>SHAP, LIME, and counterfactuals provide post-hoc transparency but do not prevent biased learning or reveal causal mechanisms behind decisions [10,11,12].</a:t>
            </a:r>
            <a:endParaRPr lang="en-US" sz="1050" dirty="0"/>
          </a:p>
        </p:txBody>
      </p:sp>
      <p:sp>
        <p:nvSpPr>
          <p:cNvPr id="19" name="Shape 17"/>
          <p:cNvSpPr/>
          <p:nvPr/>
        </p:nvSpPr>
        <p:spPr>
          <a:xfrm>
            <a:off x="4782312" y="2834640"/>
            <a:ext cx="4160520" cy="171907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20" name="Shape 18"/>
          <p:cNvSpPr/>
          <p:nvPr/>
        </p:nvSpPr>
        <p:spPr>
          <a:xfrm>
            <a:off x="4782312" y="2834640"/>
            <a:ext cx="4160520" cy="54864"/>
          </a:xfrm>
          <a:prstGeom prst="rect">
            <a:avLst/>
          </a:prstGeom>
          <a:solidFill>
            <a:srgbClr val="00838F"/>
          </a:solidFill>
          <a:ln w="12700">
            <a:solidFill>
              <a:srgbClr val="00838F"/>
            </a:solidFill>
            <a:prstDash val="solid"/>
          </a:ln>
        </p:spPr>
        <p:txBody>
          <a:bodyPr/>
          <a:lstStyle/>
          <a:p>
            <a:endParaRPr lang="en-US"/>
          </a:p>
        </p:txBody>
      </p:sp>
      <p:sp>
        <p:nvSpPr>
          <p:cNvPr id="21" name="Text 19"/>
          <p:cNvSpPr/>
          <p:nvPr/>
        </p:nvSpPr>
        <p:spPr>
          <a:xfrm>
            <a:off x="4873752" y="2944368"/>
            <a:ext cx="347472" cy="347472"/>
          </a:xfrm>
          <a:prstGeom prst="rect">
            <a:avLst/>
          </a:prstGeom>
          <a:noFill/>
          <a:ln/>
        </p:spPr>
        <p:txBody>
          <a:bodyPr wrap="square" lIns="0" tIns="0" rIns="0" bIns="0" rtlCol="0" anchor="ctr"/>
          <a:lstStyle/>
          <a:p>
            <a:pPr marL="0" indent="0" algn="ctr">
              <a:buNone/>
            </a:pPr>
            <a:r>
              <a:rPr lang="en-US" sz="1700" b="1" dirty="0">
                <a:solidFill>
                  <a:srgbClr val="00838F"/>
                </a:solidFill>
                <a:latin typeface="Calibri" pitchFamily="34" charset="0"/>
                <a:ea typeface="Calibri" pitchFamily="34" charset="-122"/>
                <a:cs typeface="Calibri" pitchFamily="34" charset="-120"/>
              </a:rPr>
              <a:t>4</a:t>
            </a:r>
            <a:endParaRPr lang="en-US" sz="1700" dirty="0"/>
          </a:p>
        </p:txBody>
      </p:sp>
      <p:sp>
        <p:nvSpPr>
          <p:cNvPr id="22" name="Text 20"/>
          <p:cNvSpPr/>
          <p:nvPr/>
        </p:nvSpPr>
        <p:spPr>
          <a:xfrm>
            <a:off x="5285232" y="2944368"/>
            <a:ext cx="3520440" cy="347472"/>
          </a:xfrm>
          <a:prstGeom prst="rect">
            <a:avLst/>
          </a:prstGeom>
          <a:noFill/>
          <a:ln/>
        </p:spPr>
        <p:txBody>
          <a:bodyPr wrap="square" lIns="0" tIns="0" rIns="0" bIns="0" rtlCol="0" anchor="ctr"/>
          <a:lstStyle/>
          <a:p>
            <a:pPr marL="0" indent="0">
              <a:buNone/>
            </a:pPr>
            <a:r>
              <a:rPr lang="en-US" sz="1400" b="1" dirty="0">
                <a:solidFill>
                  <a:srgbClr val="0D2345"/>
                </a:solidFill>
                <a:latin typeface="Calibri" pitchFamily="34" charset="0"/>
                <a:ea typeface="Calibri" pitchFamily="34" charset="-122"/>
                <a:cs typeface="Calibri" pitchFamily="34" charset="-120"/>
              </a:rPr>
              <a:t>Causal AI</a:t>
            </a:r>
            <a:endParaRPr lang="en-US" sz="1400" dirty="0"/>
          </a:p>
        </p:txBody>
      </p:sp>
      <p:sp>
        <p:nvSpPr>
          <p:cNvPr id="23" name="Text 21"/>
          <p:cNvSpPr/>
          <p:nvPr/>
        </p:nvSpPr>
        <p:spPr>
          <a:xfrm>
            <a:off x="4892040" y="3364992"/>
            <a:ext cx="3913632" cy="1078992"/>
          </a:xfrm>
          <a:prstGeom prst="rect">
            <a:avLst/>
          </a:prstGeom>
          <a:noFill/>
          <a:ln/>
        </p:spPr>
        <p:txBody>
          <a:bodyPr wrap="square" lIns="0" tIns="0" rIns="0" bIns="0" rtlCol="0" anchor="t"/>
          <a:lstStyle/>
          <a:p>
            <a:pPr marL="0" indent="0">
              <a:buNone/>
            </a:pPr>
            <a:r>
              <a:rPr lang="en-US" sz="1050" dirty="0">
                <a:solidFill>
                  <a:srgbClr val="607D8B"/>
                </a:solidFill>
                <a:latin typeface="Calibri" pitchFamily="34" charset="0"/>
                <a:ea typeface="Calibri" pitchFamily="34" charset="-122"/>
                <a:cs typeface="Calibri" pitchFamily="34" charset="-120"/>
              </a:rPr>
              <a:t>Causal graphs (DAGs) + counterfactual reasoning enable identification of unfair pathways. DoWhy and counterfactual fairness frameworks offer principled bias mitigation [13,14,17].</a:t>
            </a:r>
            <a:endParaRPr lang="en-US" sz="1050" dirty="0"/>
          </a:p>
        </p:txBody>
      </p:sp>
      <p:sp>
        <p:nvSpPr>
          <p:cNvPr id="24" name="Shape 22"/>
          <p:cNvSpPr/>
          <p:nvPr/>
        </p:nvSpPr>
        <p:spPr>
          <a:xfrm>
            <a:off x="411480" y="4645152"/>
            <a:ext cx="8321040" cy="365760"/>
          </a:xfrm>
          <a:prstGeom prst="rect">
            <a:avLst/>
          </a:prstGeom>
          <a:solidFill>
            <a:srgbClr val="0D2345"/>
          </a:solidFill>
          <a:ln w="12700">
            <a:solidFill>
              <a:srgbClr val="0D2345"/>
            </a:solidFill>
            <a:prstDash val="solid"/>
          </a:ln>
        </p:spPr>
        <p:txBody>
          <a:bodyPr/>
          <a:lstStyle/>
          <a:p>
            <a:endParaRPr lang="en-US"/>
          </a:p>
        </p:txBody>
      </p:sp>
      <p:sp>
        <p:nvSpPr>
          <p:cNvPr id="25" name="Text 23"/>
          <p:cNvSpPr/>
          <p:nvPr/>
        </p:nvSpPr>
        <p:spPr>
          <a:xfrm>
            <a:off x="548640" y="4681728"/>
            <a:ext cx="8046720" cy="292608"/>
          </a:xfrm>
          <a:prstGeom prst="rect">
            <a:avLst/>
          </a:prstGeom>
          <a:noFill/>
          <a:ln/>
        </p:spPr>
        <p:txBody>
          <a:bodyPr wrap="square" lIns="0" tIns="0" rIns="0" bIns="0" rtlCol="0" anchor="ctr"/>
          <a:lstStyle/>
          <a:p>
            <a:pPr marL="0" indent="0">
              <a:buNone/>
            </a:pPr>
            <a:r>
              <a:rPr lang="en-US" sz="1100" b="1" dirty="0">
                <a:solidFill>
                  <a:srgbClr val="00BCD4"/>
                </a:solidFill>
                <a:latin typeface="Calibri" pitchFamily="34" charset="0"/>
                <a:ea typeface="Calibri" pitchFamily="34" charset="-122"/>
                <a:cs typeface="Calibri" pitchFamily="34" charset="-120"/>
              </a:rPr>
              <a:t>Research Gap: No unified practical approach combining causal inference with ML for fair, transparent, and accurate credit scoring in a UK regulatory context.</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Methodology — Research Pipeline</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Shape 2"/>
          <p:cNvSpPr/>
          <p:nvPr/>
        </p:nvSpPr>
        <p:spPr>
          <a:xfrm>
            <a:off x="274320" y="1078992"/>
            <a:ext cx="1298448" cy="13258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5" name="Shape 3"/>
          <p:cNvSpPr/>
          <p:nvPr/>
        </p:nvSpPr>
        <p:spPr>
          <a:xfrm>
            <a:off x="274320" y="1078992"/>
            <a:ext cx="1298448" cy="365760"/>
          </a:xfrm>
          <a:prstGeom prst="rect">
            <a:avLst/>
          </a:prstGeom>
          <a:solidFill>
            <a:srgbClr val="1565C0"/>
          </a:solidFill>
          <a:ln w="12700">
            <a:solidFill>
              <a:srgbClr val="1565C0"/>
            </a:solidFill>
            <a:prstDash val="solid"/>
          </a:ln>
        </p:spPr>
        <p:txBody>
          <a:bodyPr/>
          <a:lstStyle/>
          <a:p>
            <a:endParaRPr lang="en-US"/>
          </a:p>
        </p:txBody>
      </p:sp>
      <p:sp>
        <p:nvSpPr>
          <p:cNvPr id="6" name="Text 4"/>
          <p:cNvSpPr/>
          <p:nvPr/>
        </p:nvSpPr>
        <p:spPr>
          <a:xfrm>
            <a:off x="274320" y="1124712"/>
            <a:ext cx="1298448" cy="2743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01</a:t>
            </a:r>
            <a:endParaRPr lang="en-US" sz="1400" dirty="0"/>
          </a:p>
        </p:txBody>
      </p:sp>
      <p:sp>
        <p:nvSpPr>
          <p:cNvPr id="7" name="Text 5"/>
          <p:cNvSpPr/>
          <p:nvPr/>
        </p:nvSpPr>
        <p:spPr>
          <a:xfrm>
            <a:off x="274320" y="1517904"/>
            <a:ext cx="1298448" cy="502920"/>
          </a:xfrm>
          <a:prstGeom prst="rect">
            <a:avLst/>
          </a:prstGeom>
          <a:noFill/>
          <a:ln/>
        </p:spPr>
        <p:txBody>
          <a:bodyPr wrap="square" lIns="0" tIns="0" rIns="0" bIns="0" rtlCol="0" anchor="ctr"/>
          <a:lstStyle/>
          <a:p>
            <a:pPr marL="0" indent="0" algn="ctr">
              <a:buNone/>
            </a:pPr>
            <a:r>
              <a:rPr lang="en-US" sz="1200" b="1" dirty="0">
                <a:solidFill>
                  <a:srgbClr val="0D2345"/>
                </a:solidFill>
                <a:latin typeface="Calibri" pitchFamily="34" charset="0"/>
                <a:ea typeface="Calibri" pitchFamily="34" charset="-122"/>
                <a:cs typeface="Calibri" pitchFamily="34" charset="-120"/>
              </a:rPr>
              <a:t>Data</a:t>
            </a:r>
            <a:endParaRPr lang="en-US" sz="1200" dirty="0"/>
          </a:p>
          <a:p>
            <a:pPr marL="0" indent="0" algn="ctr">
              <a:buNone/>
            </a:pPr>
            <a:r>
              <a:rPr lang="en-US" sz="1200" b="1" dirty="0">
                <a:solidFill>
                  <a:srgbClr val="0D2345"/>
                </a:solidFill>
                <a:latin typeface="Calibri" pitchFamily="34" charset="0"/>
                <a:ea typeface="Calibri" pitchFamily="34" charset="-122"/>
                <a:cs typeface="Calibri" pitchFamily="34" charset="-120"/>
              </a:rPr>
              <a:t>Ingestion</a:t>
            </a:r>
            <a:endParaRPr lang="en-US" sz="1200" dirty="0"/>
          </a:p>
        </p:txBody>
      </p:sp>
      <p:sp>
        <p:nvSpPr>
          <p:cNvPr id="8" name="Text 6"/>
          <p:cNvSpPr/>
          <p:nvPr/>
        </p:nvSpPr>
        <p:spPr>
          <a:xfrm>
            <a:off x="274320" y="1993392"/>
            <a:ext cx="1298448" cy="365760"/>
          </a:xfrm>
          <a:prstGeom prst="rect">
            <a:avLst/>
          </a:prstGeom>
          <a:noFill/>
          <a:ln/>
        </p:spPr>
        <p:txBody>
          <a:bodyPr wrap="square" lIns="0" tIns="0" rIns="0" bIns="0" rtlCol="0" anchor="ctr"/>
          <a:lstStyle/>
          <a:p>
            <a:pPr marL="0" indent="0" algn="ctr">
              <a:buNone/>
            </a:pPr>
            <a:r>
              <a:rPr lang="en-US" sz="950" dirty="0">
                <a:solidFill>
                  <a:srgbClr val="607D8B"/>
                </a:solidFill>
                <a:latin typeface="Calibri" pitchFamily="34" charset="0"/>
                <a:ea typeface="Calibri" pitchFamily="34" charset="-122"/>
                <a:cs typeface="Calibri" pitchFamily="34" charset="-120"/>
              </a:rPr>
              <a:t>German Credit</a:t>
            </a:r>
            <a:endParaRPr lang="en-US" sz="950" dirty="0"/>
          </a:p>
          <a:p>
            <a:pPr marL="0" indent="0" algn="ctr">
              <a:buNone/>
            </a:pPr>
            <a:r>
              <a:rPr lang="en-US" sz="950" dirty="0">
                <a:solidFill>
                  <a:srgbClr val="607D8B"/>
                </a:solidFill>
                <a:latin typeface="Calibri" pitchFamily="34" charset="0"/>
                <a:ea typeface="Calibri" pitchFamily="34" charset="-122"/>
                <a:cs typeface="Calibri" pitchFamily="34" charset="-120"/>
              </a:rPr>
              <a:t>UK Synthetic</a:t>
            </a:r>
            <a:endParaRPr lang="en-US" sz="950" dirty="0"/>
          </a:p>
        </p:txBody>
      </p:sp>
      <p:sp>
        <p:nvSpPr>
          <p:cNvPr id="9" name="Shape 7"/>
          <p:cNvSpPr/>
          <p:nvPr/>
        </p:nvSpPr>
        <p:spPr>
          <a:xfrm>
            <a:off x="1572768" y="1741932"/>
            <a:ext cx="164592" cy="0"/>
          </a:xfrm>
          <a:prstGeom prst="line">
            <a:avLst/>
          </a:prstGeom>
          <a:noFill/>
          <a:ln w="25400">
            <a:solidFill>
              <a:srgbClr val="1565C0"/>
            </a:solidFill>
            <a:prstDash val="solid"/>
          </a:ln>
        </p:spPr>
        <p:txBody>
          <a:bodyPr/>
          <a:lstStyle/>
          <a:p>
            <a:endParaRPr lang="en-US"/>
          </a:p>
        </p:txBody>
      </p:sp>
      <p:sp>
        <p:nvSpPr>
          <p:cNvPr id="10" name="Shape 8"/>
          <p:cNvSpPr/>
          <p:nvPr/>
        </p:nvSpPr>
        <p:spPr>
          <a:xfrm>
            <a:off x="1737360" y="1078992"/>
            <a:ext cx="1298448" cy="13258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1" name="Shape 9"/>
          <p:cNvSpPr/>
          <p:nvPr/>
        </p:nvSpPr>
        <p:spPr>
          <a:xfrm>
            <a:off x="1737360" y="1078992"/>
            <a:ext cx="1298448" cy="365760"/>
          </a:xfrm>
          <a:prstGeom prst="rect">
            <a:avLst/>
          </a:prstGeom>
          <a:solidFill>
            <a:srgbClr val="00838F"/>
          </a:solidFill>
          <a:ln w="12700">
            <a:solidFill>
              <a:srgbClr val="00838F"/>
            </a:solidFill>
            <a:prstDash val="solid"/>
          </a:ln>
        </p:spPr>
        <p:txBody>
          <a:bodyPr/>
          <a:lstStyle/>
          <a:p>
            <a:endParaRPr lang="en-US"/>
          </a:p>
        </p:txBody>
      </p:sp>
      <p:sp>
        <p:nvSpPr>
          <p:cNvPr id="12" name="Text 10"/>
          <p:cNvSpPr/>
          <p:nvPr/>
        </p:nvSpPr>
        <p:spPr>
          <a:xfrm>
            <a:off x="1737360" y="1124712"/>
            <a:ext cx="1298448" cy="2743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02</a:t>
            </a:r>
            <a:endParaRPr lang="en-US" sz="1400" dirty="0"/>
          </a:p>
        </p:txBody>
      </p:sp>
      <p:sp>
        <p:nvSpPr>
          <p:cNvPr id="13" name="Text 11"/>
          <p:cNvSpPr/>
          <p:nvPr/>
        </p:nvSpPr>
        <p:spPr>
          <a:xfrm>
            <a:off x="1737360" y="1517904"/>
            <a:ext cx="1298448" cy="502920"/>
          </a:xfrm>
          <a:prstGeom prst="rect">
            <a:avLst/>
          </a:prstGeom>
          <a:noFill/>
          <a:ln/>
        </p:spPr>
        <p:txBody>
          <a:bodyPr wrap="square" lIns="0" tIns="0" rIns="0" bIns="0" rtlCol="0" anchor="ctr"/>
          <a:lstStyle/>
          <a:p>
            <a:pPr marL="0" indent="0" algn="ctr">
              <a:buNone/>
            </a:pPr>
            <a:r>
              <a:rPr lang="en-US" sz="1200" b="1" dirty="0">
                <a:solidFill>
                  <a:srgbClr val="0D2345"/>
                </a:solidFill>
                <a:latin typeface="Calibri" pitchFamily="34" charset="0"/>
                <a:ea typeface="Calibri" pitchFamily="34" charset="-122"/>
                <a:cs typeface="Calibri" pitchFamily="34" charset="-120"/>
              </a:rPr>
              <a:t>Pre-</a:t>
            </a:r>
            <a:endParaRPr lang="en-US" sz="1200" dirty="0"/>
          </a:p>
          <a:p>
            <a:pPr marL="0" indent="0" algn="ctr">
              <a:buNone/>
            </a:pPr>
            <a:r>
              <a:rPr lang="en-US" sz="1200" b="1" dirty="0">
                <a:solidFill>
                  <a:srgbClr val="0D2345"/>
                </a:solidFill>
                <a:latin typeface="Calibri" pitchFamily="34" charset="0"/>
                <a:ea typeface="Calibri" pitchFamily="34" charset="-122"/>
                <a:cs typeface="Calibri" pitchFamily="34" charset="-120"/>
              </a:rPr>
              <a:t>processing</a:t>
            </a:r>
            <a:endParaRPr lang="en-US" sz="1200" dirty="0"/>
          </a:p>
        </p:txBody>
      </p:sp>
      <p:sp>
        <p:nvSpPr>
          <p:cNvPr id="14" name="Text 12"/>
          <p:cNvSpPr/>
          <p:nvPr/>
        </p:nvSpPr>
        <p:spPr>
          <a:xfrm>
            <a:off x="1737360" y="1993392"/>
            <a:ext cx="1298448" cy="365760"/>
          </a:xfrm>
          <a:prstGeom prst="rect">
            <a:avLst/>
          </a:prstGeom>
          <a:noFill/>
          <a:ln/>
        </p:spPr>
        <p:txBody>
          <a:bodyPr wrap="square" lIns="0" tIns="0" rIns="0" bIns="0" rtlCol="0" anchor="ctr"/>
          <a:lstStyle/>
          <a:p>
            <a:pPr marL="0" indent="0" algn="ctr">
              <a:buNone/>
            </a:pPr>
            <a:r>
              <a:rPr lang="en-US" sz="950" dirty="0">
                <a:solidFill>
                  <a:srgbClr val="607D8B"/>
                </a:solidFill>
                <a:latin typeface="Calibri" pitchFamily="34" charset="0"/>
                <a:ea typeface="Calibri" pitchFamily="34" charset="-122"/>
                <a:cs typeface="Calibri" pitchFamily="34" charset="-120"/>
              </a:rPr>
              <a:t>Encoding, normalise,</a:t>
            </a:r>
            <a:endParaRPr lang="en-US" sz="950" dirty="0"/>
          </a:p>
          <a:p>
            <a:pPr marL="0" indent="0" algn="ctr">
              <a:buNone/>
            </a:pPr>
            <a:r>
              <a:rPr lang="en-US" sz="950" dirty="0">
                <a:solidFill>
                  <a:srgbClr val="607D8B"/>
                </a:solidFill>
                <a:latin typeface="Calibri" pitchFamily="34" charset="0"/>
                <a:ea typeface="Calibri" pitchFamily="34" charset="-122"/>
                <a:cs typeface="Calibri" pitchFamily="34" charset="-120"/>
              </a:rPr>
              <a:t>class balance</a:t>
            </a:r>
            <a:endParaRPr lang="en-US" sz="950" dirty="0"/>
          </a:p>
        </p:txBody>
      </p:sp>
      <p:sp>
        <p:nvSpPr>
          <p:cNvPr id="15" name="Shape 13"/>
          <p:cNvSpPr/>
          <p:nvPr/>
        </p:nvSpPr>
        <p:spPr>
          <a:xfrm>
            <a:off x="3035808" y="1741932"/>
            <a:ext cx="164592" cy="0"/>
          </a:xfrm>
          <a:prstGeom prst="line">
            <a:avLst/>
          </a:prstGeom>
          <a:noFill/>
          <a:ln w="25400">
            <a:solidFill>
              <a:srgbClr val="1565C0"/>
            </a:solidFill>
            <a:prstDash val="solid"/>
          </a:ln>
        </p:spPr>
        <p:txBody>
          <a:bodyPr/>
          <a:lstStyle/>
          <a:p>
            <a:endParaRPr lang="en-US"/>
          </a:p>
        </p:txBody>
      </p:sp>
      <p:sp>
        <p:nvSpPr>
          <p:cNvPr id="16" name="Shape 14"/>
          <p:cNvSpPr/>
          <p:nvPr/>
        </p:nvSpPr>
        <p:spPr>
          <a:xfrm>
            <a:off x="3200400" y="1078992"/>
            <a:ext cx="1298448" cy="13258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7" name="Shape 15"/>
          <p:cNvSpPr/>
          <p:nvPr/>
        </p:nvSpPr>
        <p:spPr>
          <a:xfrm>
            <a:off x="3200400" y="1078992"/>
            <a:ext cx="1298448" cy="365760"/>
          </a:xfrm>
          <a:prstGeom prst="rect">
            <a:avLst/>
          </a:prstGeom>
          <a:solidFill>
            <a:srgbClr val="1565C0"/>
          </a:solidFill>
          <a:ln w="12700">
            <a:solidFill>
              <a:srgbClr val="1565C0"/>
            </a:solidFill>
            <a:prstDash val="solid"/>
          </a:ln>
        </p:spPr>
        <p:txBody>
          <a:bodyPr/>
          <a:lstStyle/>
          <a:p>
            <a:endParaRPr lang="en-US"/>
          </a:p>
        </p:txBody>
      </p:sp>
      <p:sp>
        <p:nvSpPr>
          <p:cNvPr id="18" name="Text 16"/>
          <p:cNvSpPr/>
          <p:nvPr/>
        </p:nvSpPr>
        <p:spPr>
          <a:xfrm>
            <a:off x="3200400" y="1124712"/>
            <a:ext cx="1298448" cy="2743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03</a:t>
            </a:r>
            <a:endParaRPr lang="en-US" sz="1400" dirty="0"/>
          </a:p>
        </p:txBody>
      </p:sp>
      <p:sp>
        <p:nvSpPr>
          <p:cNvPr id="19" name="Text 17"/>
          <p:cNvSpPr/>
          <p:nvPr/>
        </p:nvSpPr>
        <p:spPr>
          <a:xfrm>
            <a:off x="3200400" y="1517904"/>
            <a:ext cx="1298448" cy="502920"/>
          </a:xfrm>
          <a:prstGeom prst="rect">
            <a:avLst/>
          </a:prstGeom>
          <a:noFill/>
          <a:ln/>
        </p:spPr>
        <p:txBody>
          <a:bodyPr wrap="square" lIns="0" tIns="0" rIns="0" bIns="0" rtlCol="0" anchor="ctr"/>
          <a:lstStyle/>
          <a:p>
            <a:pPr marL="0" indent="0" algn="ctr">
              <a:buNone/>
            </a:pPr>
            <a:r>
              <a:rPr lang="en-US" sz="1200" b="1" dirty="0">
                <a:solidFill>
                  <a:srgbClr val="0D2345"/>
                </a:solidFill>
                <a:latin typeface="Calibri" pitchFamily="34" charset="0"/>
                <a:ea typeface="Calibri" pitchFamily="34" charset="-122"/>
                <a:cs typeface="Calibri" pitchFamily="34" charset="-120"/>
              </a:rPr>
              <a:t>Baseline</a:t>
            </a:r>
            <a:endParaRPr lang="en-US" sz="1200" dirty="0"/>
          </a:p>
          <a:p>
            <a:pPr marL="0" indent="0" algn="ctr">
              <a:buNone/>
            </a:pPr>
            <a:r>
              <a:rPr lang="en-US" sz="1200" b="1" dirty="0">
                <a:solidFill>
                  <a:srgbClr val="0D2345"/>
                </a:solidFill>
                <a:latin typeface="Calibri" pitchFamily="34" charset="0"/>
                <a:ea typeface="Calibri" pitchFamily="34" charset="-122"/>
                <a:cs typeface="Calibri" pitchFamily="34" charset="-120"/>
              </a:rPr>
              <a:t>ML Models</a:t>
            </a:r>
            <a:endParaRPr lang="en-US" sz="1200" dirty="0"/>
          </a:p>
        </p:txBody>
      </p:sp>
      <p:sp>
        <p:nvSpPr>
          <p:cNvPr id="20" name="Text 18"/>
          <p:cNvSpPr/>
          <p:nvPr/>
        </p:nvSpPr>
        <p:spPr>
          <a:xfrm>
            <a:off x="3200400" y="1993392"/>
            <a:ext cx="1298448" cy="365760"/>
          </a:xfrm>
          <a:prstGeom prst="rect">
            <a:avLst/>
          </a:prstGeom>
          <a:noFill/>
          <a:ln/>
        </p:spPr>
        <p:txBody>
          <a:bodyPr wrap="square" lIns="0" tIns="0" rIns="0" bIns="0" rtlCol="0" anchor="ctr"/>
          <a:lstStyle/>
          <a:p>
            <a:pPr marL="0" indent="0" algn="ctr">
              <a:buNone/>
            </a:pPr>
            <a:r>
              <a:rPr lang="en-US" sz="950" dirty="0">
                <a:solidFill>
                  <a:srgbClr val="607D8B"/>
                </a:solidFill>
                <a:latin typeface="Calibri" pitchFamily="34" charset="0"/>
                <a:ea typeface="Calibri" pitchFamily="34" charset="-122"/>
                <a:cs typeface="Calibri" pitchFamily="34" charset="-120"/>
              </a:rPr>
              <a:t>LR · RF</a:t>
            </a:r>
            <a:endParaRPr lang="en-US" sz="950" dirty="0"/>
          </a:p>
          <a:p>
            <a:pPr marL="0" indent="0" algn="ctr">
              <a:buNone/>
            </a:pPr>
            <a:r>
              <a:rPr lang="en-US" sz="950" dirty="0">
                <a:solidFill>
                  <a:srgbClr val="607D8B"/>
                </a:solidFill>
                <a:latin typeface="Calibri" pitchFamily="34" charset="0"/>
                <a:ea typeface="Calibri" pitchFamily="34" charset="-122"/>
                <a:cs typeface="Calibri" pitchFamily="34" charset="-120"/>
              </a:rPr>
              <a:t>Gradient Boost</a:t>
            </a:r>
            <a:endParaRPr lang="en-US" sz="950" dirty="0"/>
          </a:p>
        </p:txBody>
      </p:sp>
      <p:sp>
        <p:nvSpPr>
          <p:cNvPr id="21" name="Shape 19"/>
          <p:cNvSpPr/>
          <p:nvPr/>
        </p:nvSpPr>
        <p:spPr>
          <a:xfrm>
            <a:off x="4498848" y="1741932"/>
            <a:ext cx="164592" cy="0"/>
          </a:xfrm>
          <a:prstGeom prst="line">
            <a:avLst/>
          </a:prstGeom>
          <a:noFill/>
          <a:ln w="25400">
            <a:solidFill>
              <a:srgbClr val="1565C0"/>
            </a:solidFill>
            <a:prstDash val="solid"/>
          </a:ln>
        </p:spPr>
        <p:txBody>
          <a:bodyPr/>
          <a:lstStyle/>
          <a:p>
            <a:endParaRPr lang="en-US"/>
          </a:p>
        </p:txBody>
      </p:sp>
      <p:sp>
        <p:nvSpPr>
          <p:cNvPr id="22" name="Shape 20"/>
          <p:cNvSpPr/>
          <p:nvPr/>
        </p:nvSpPr>
        <p:spPr>
          <a:xfrm>
            <a:off x="4663440" y="1078992"/>
            <a:ext cx="1298448" cy="13258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23" name="Shape 21"/>
          <p:cNvSpPr/>
          <p:nvPr/>
        </p:nvSpPr>
        <p:spPr>
          <a:xfrm>
            <a:off x="4663440" y="1078992"/>
            <a:ext cx="1298448" cy="365760"/>
          </a:xfrm>
          <a:prstGeom prst="rect">
            <a:avLst/>
          </a:prstGeom>
          <a:solidFill>
            <a:srgbClr val="F57F17"/>
          </a:solidFill>
          <a:ln w="12700">
            <a:solidFill>
              <a:srgbClr val="F57F17"/>
            </a:solidFill>
            <a:prstDash val="solid"/>
          </a:ln>
        </p:spPr>
        <p:txBody>
          <a:bodyPr/>
          <a:lstStyle/>
          <a:p>
            <a:endParaRPr lang="en-US"/>
          </a:p>
        </p:txBody>
      </p:sp>
      <p:sp>
        <p:nvSpPr>
          <p:cNvPr id="24" name="Text 22"/>
          <p:cNvSpPr/>
          <p:nvPr/>
        </p:nvSpPr>
        <p:spPr>
          <a:xfrm>
            <a:off x="4663440" y="1124712"/>
            <a:ext cx="1298448" cy="2743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04</a:t>
            </a:r>
            <a:endParaRPr lang="en-US" sz="1400" dirty="0"/>
          </a:p>
        </p:txBody>
      </p:sp>
      <p:sp>
        <p:nvSpPr>
          <p:cNvPr id="25" name="Text 23"/>
          <p:cNvSpPr/>
          <p:nvPr/>
        </p:nvSpPr>
        <p:spPr>
          <a:xfrm>
            <a:off x="4663440" y="1517904"/>
            <a:ext cx="1298448" cy="502920"/>
          </a:xfrm>
          <a:prstGeom prst="rect">
            <a:avLst/>
          </a:prstGeom>
          <a:noFill/>
          <a:ln/>
        </p:spPr>
        <p:txBody>
          <a:bodyPr wrap="square" lIns="0" tIns="0" rIns="0" bIns="0" rtlCol="0" anchor="ctr"/>
          <a:lstStyle/>
          <a:p>
            <a:pPr marL="0" indent="0" algn="ctr">
              <a:buNone/>
            </a:pPr>
            <a:r>
              <a:rPr lang="en-US" sz="1200" b="1" dirty="0">
                <a:solidFill>
                  <a:srgbClr val="0D2345"/>
                </a:solidFill>
                <a:latin typeface="Calibri" pitchFamily="34" charset="0"/>
                <a:ea typeface="Calibri" pitchFamily="34" charset="-122"/>
                <a:cs typeface="Calibri" pitchFamily="34" charset="-120"/>
              </a:rPr>
              <a:t>Fairness</a:t>
            </a:r>
            <a:endParaRPr lang="en-US" sz="1200" dirty="0"/>
          </a:p>
          <a:p>
            <a:pPr marL="0" indent="0" algn="ctr">
              <a:buNone/>
            </a:pPr>
            <a:r>
              <a:rPr lang="en-US" sz="1200" b="1" dirty="0">
                <a:solidFill>
                  <a:srgbClr val="0D2345"/>
                </a:solidFill>
                <a:latin typeface="Calibri" pitchFamily="34" charset="0"/>
                <a:ea typeface="Calibri" pitchFamily="34" charset="-122"/>
                <a:cs typeface="Calibri" pitchFamily="34" charset="-120"/>
              </a:rPr>
              <a:t>Evaluation</a:t>
            </a:r>
            <a:endParaRPr lang="en-US" sz="1200" dirty="0"/>
          </a:p>
        </p:txBody>
      </p:sp>
      <p:sp>
        <p:nvSpPr>
          <p:cNvPr id="26" name="Text 24"/>
          <p:cNvSpPr/>
          <p:nvPr/>
        </p:nvSpPr>
        <p:spPr>
          <a:xfrm>
            <a:off x="4663440" y="1993392"/>
            <a:ext cx="1298448" cy="365760"/>
          </a:xfrm>
          <a:prstGeom prst="rect">
            <a:avLst/>
          </a:prstGeom>
          <a:noFill/>
          <a:ln/>
        </p:spPr>
        <p:txBody>
          <a:bodyPr wrap="square" lIns="0" tIns="0" rIns="0" bIns="0" rtlCol="0" anchor="ctr"/>
          <a:lstStyle/>
          <a:p>
            <a:pPr marL="0" indent="0" algn="ctr">
              <a:buNone/>
            </a:pPr>
            <a:r>
              <a:rPr lang="en-US" sz="950" dirty="0">
                <a:solidFill>
                  <a:srgbClr val="607D8B"/>
                </a:solidFill>
                <a:latin typeface="Calibri" pitchFamily="34" charset="0"/>
                <a:ea typeface="Calibri" pitchFamily="34" charset="-122"/>
                <a:cs typeface="Calibri" pitchFamily="34" charset="-120"/>
              </a:rPr>
              <a:t>Dem. Parity</a:t>
            </a:r>
            <a:endParaRPr lang="en-US" sz="950" dirty="0"/>
          </a:p>
          <a:p>
            <a:pPr marL="0" indent="0" algn="ctr">
              <a:buNone/>
            </a:pPr>
            <a:r>
              <a:rPr lang="en-US" sz="950" dirty="0">
                <a:solidFill>
                  <a:srgbClr val="607D8B"/>
                </a:solidFill>
                <a:latin typeface="Calibri" pitchFamily="34" charset="0"/>
                <a:ea typeface="Calibri" pitchFamily="34" charset="-122"/>
                <a:cs typeface="Calibri" pitchFamily="34" charset="-120"/>
              </a:rPr>
              <a:t>Equal Opport.</a:t>
            </a:r>
            <a:endParaRPr lang="en-US" sz="950" dirty="0"/>
          </a:p>
        </p:txBody>
      </p:sp>
      <p:sp>
        <p:nvSpPr>
          <p:cNvPr id="27" name="Shape 25"/>
          <p:cNvSpPr/>
          <p:nvPr/>
        </p:nvSpPr>
        <p:spPr>
          <a:xfrm>
            <a:off x="5961888" y="1741932"/>
            <a:ext cx="164592" cy="0"/>
          </a:xfrm>
          <a:prstGeom prst="line">
            <a:avLst/>
          </a:prstGeom>
          <a:noFill/>
          <a:ln w="25400">
            <a:solidFill>
              <a:srgbClr val="1565C0"/>
            </a:solidFill>
            <a:prstDash val="solid"/>
          </a:ln>
        </p:spPr>
        <p:txBody>
          <a:bodyPr/>
          <a:lstStyle/>
          <a:p>
            <a:endParaRPr lang="en-US"/>
          </a:p>
        </p:txBody>
      </p:sp>
      <p:sp>
        <p:nvSpPr>
          <p:cNvPr id="28" name="Shape 26"/>
          <p:cNvSpPr/>
          <p:nvPr/>
        </p:nvSpPr>
        <p:spPr>
          <a:xfrm>
            <a:off x="6126480" y="1078992"/>
            <a:ext cx="1298448" cy="13258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29" name="Shape 27"/>
          <p:cNvSpPr/>
          <p:nvPr/>
        </p:nvSpPr>
        <p:spPr>
          <a:xfrm>
            <a:off x="6126480" y="1078992"/>
            <a:ext cx="1298448" cy="365760"/>
          </a:xfrm>
          <a:prstGeom prst="rect">
            <a:avLst/>
          </a:prstGeom>
          <a:solidFill>
            <a:srgbClr val="C62828"/>
          </a:solidFill>
          <a:ln w="12700">
            <a:solidFill>
              <a:srgbClr val="C62828"/>
            </a:solidFill>
            <a:prstDash val="solid"/>
          </a:ln>
        </p:spPr>
        <p:txBody>
          <a:bodyPr/>
          <a:lstStyle/>
          <a:p>
            <a:endParaRPr lang="en-US"/>
          </a:p>
        </p:txBody>
      </p:sp>
      <p:sp>
        <p:nvSpPr>
          <p:cNvPr id="30" name="Text 28"/>
          <p:cNvSpPr/>
          <p:nvPr/>
        </p:nvSpPr>
        <p:spPr>
          <a:xfrm>
            <a:off x="6126480" y="1124712"/>
            <a:ext cx="1298448" cy="2743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05</a:t>
            </a:r>
            <a:endParaRPr lang="en-US" sz="1400" dirty="0"/>
          </a:p>
        </p:txBody>
      </p:sp>
      <p:sp>
        <p:nvSpPr>
          <p:cNvPr id="31" name="Text 29"/>
          <p:cNvSpPr/>
          <p:nvPr/>
        </p:nvSpPr>
        <p:spPr>
          <a:xfrm>
            <a:off x="6126480" y="1517904"/>
            <a:ext cx="1298448" cy="502920"/>
          </a:xfrm>
          <a:prstGeom prst="rect">
            <a:avLst/>
          </a:prstGeom>
          <a:noFill/>
          <a:ln/>
        </p:spPr>
        <p:txBody>
          <a:bodyPr wrap="square" lIns="0" tIns="0" rIns="0" bIns="0" rtlCol="0" anchor="ctr"/>
          <a:lstStyle/>
          <a:p>
            <a:pPr marL="0" indent="0" algn="ctr">
              <a:buNone/>
            </a:pPr>
            <a:r>
              <a:rPr lang="en-US" sz="1200" b="1" dirty="0">
                <a:solidFill>
                  <a:srgbClr val="0D2345"/>
                </a:solidFill>
                <a:latin typeface="Calibri" pitchFamily="34" charset="0"/>
                <a:ea typeface="Calibri" pitchFamily="34" charset="-122"/>
                <a:cs typeface="Calibri" pitchFamily="34" charset="-120"/>
              </a:rPr>
              <a:t>Causal</a:t>
            </a:r>
            <a:endParaRPr lang="en-US" sz="1200" dirty="0"/>
          </a:p>
          <a:p>
            <a:pPr marL="0" indent="0" algn="ctr">
              <a:buNone/>
            </a:pPr>
            <a:r>
              <a:rPr lang="en-US" sz="1200" b="1" dirty="0">
                <a:solidFill>
                  <a:srgbClr val="0D2345"/>
                </a:solidFill>
                <a:latin typeface="Calibri" pitchFamily="34" charset="0"/>
                <a:ea typeface="Calibri" pitchFamily="34" charset="-122"/>
                <a:cs typeface="Calibri" pitchFamily="34" charset="-120"/>
              </a:rPr>
              <a:t>Modelling</a:t>
            </a:r>
            <a:endParaRPr lang="en-US" sz="1200" dirty="0"/>
          </a:p>
        </p:txBody>
      </p:sp>
      <p:sp>
        <p:nvSpPr>
          <p:cNvPr id="32" name="Text 30"/>
          <p:cNvSpPr/>
          <p:nvPr/>
        </p:nvSpPr>
        <p:spPr>
          <a:xfrm>
            <a:off x="6126480" y="1993392"/>
            <a:ext cx="1298448" cy="365760"/>
          </a:xfrm>
          <a:prstGeom prst="rect">
            <a:avLst/>
          </a:prstGeom>
          <a:noFill/>
          <a:ln/>
        </p:spPr>
        <p:txBody>
          <a:bodyPr wrap="square" lIns="0" tIns="0" rIns="0" bIns="0" rtlCol="0" anchor="ctr"/>
          <a:lstStyle/>
          <a:p>
            <a:pPr marL="0" indent="0" algn="ctr">
              <a:buNone/>
            </a:pPr>
            <a:r>
              <a:rPr lang="en-US" sz="950" dirty="0">
                <a:solidFill>
                  <a:srgbClr val="607D8B"/>
                </a:solidFill>
                <a:latin typeface="Calibri" pitchFamily="34" charset="0"/>
                <a:ea typeface="Calibri" pitchFamily="34" charset="-122"/>
                <a:cs typeface="Calibri" pitchFamily="34" charset="-120"/>
              </a:rPr>
              <a:t>DAG · DoWhy</a:t>
            </a:r>
            <a:endParaRPr lang="en-US" sz="950" dirty="0"/>
          </a:p>
          <a:p>
            <a:pPr marL="0" indent="0" algn="ctr">
              <a:buNone/>
            </a:pPr>
            <a:r>
              <a:rPr lang="en-US" sz="950" dirty="0">
                <a:solidFill>
                  <a:srgbClr val="607D8B"/>
                </a:solidFill>
                <a:latin typeface="Calibri" pitchFamily="34" charset="0"/>
                <a:ea typeface="Calibri" pitchFamily="34" charset="-122"/>
                <a:cs typeface="Calibri" pitchFamily="34" charset="-120"/>
              </a:rPr>
              <a:t>ACE · Counterfactuals</a:t>
            </a:r>
            <a:endParaRPr lang="en-US" sz="950" dirty="0"/>
          </a:p>
        </p:txBody>
      </p:sp>
      <p:sp>
        <p:nvSpPr>
          <p:cNvPr id="33" name="Shape 31"/>
          <p:cNvSpPr/>
          <p:nvPr/>
        </p:nvSpPr>
        <p:spPr>
          <a:xfrm>
            <a:off x="7424928" y="1741932"/>
            <a:ext cx="164592" cy="0"/>
          </a:xfrm>
          <a:prstGeom prst="line">
            <a:avLst/>
          </a:prstGeom>
          <a:noFill/>
          <a:ln w="25400">
            <a:solidFill>
              <a:srgbClr val="1565C0"/>
            </a:solidFill>
            <a:prstDash val="solid"/>
          </a:ln>
        </p:spPr>
        <p:txBody>
          <a:bodyPr/>
          <a:lstStyle/>
          <a:p>
            <a:endParaRPr lang="en-US"/>
          </a:p>
        </p:txBody>
      </p:sp>
      <p:sp>
        <p:nvSpPr>
          <p:cNvPr id="34" name="Shape 32"/>
          <p:cNvSpPr/>
          <p:nvPr/>
        </p:nvSpPr>
        <p:spPr>
          <a:xfrm>
            <a:off x="7589520" y="1078992"/>
            <a:ext cx="1298448" cy="13258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35" name="Shape 33"/>
          <p:cNvSpPr/>
          <p:nvPr/>
        </p:nvSpPr>
        <p:spPr>
          <a:xfrm>
            <a:off x="7589520" y="1078992"/>
            <a:ext cx="1298448" cy="365760"/>
          </a:xfrm>
          <a:prstGeom prst="rect">
            <a:avLst/>
          </a:prstGeom>
          <a:solidFill>
            <a:srgbClr val="00838F"/>
          </a:solidFill>
          <a:ln w="12700">
            <a:solidFill>
              <a:srgbClr val="00838F"/>
            </a:solidFill>
            <a:prstDash val="solid"/>
          </a:ln>
        </p:spPr>
        <p:txBody>
          <a:bodyPr/>
          <a:lstStyle/>
          <a:p>
            <a:endParaRPr lang="en-US"/>
          </a:p>
        </p:txBody>
      </p:sp>
      <p:sp>
        <p:nvSpPr>
          <p:cNvPr id="36" name="Text 34"/>
          <p:cNvSpPr/>
          <p:nvPr/>
        </p:nvSpPr>
        <p:spPr>
          <a:xfrm>
            <a:off x="7589520" y="1124712"/>
            <a:ext cx="1298448" cy="2743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06</a:t>
            </a:r>
            <a:endParaRPr lang="en-US" sz="1400" dirty="0"/>
          </a:p>
        </p:txBody>
      </p:sp>
      <p:sp>
        <p:nvSpPr>
          <p:cNvPr id="37" name="Text 35"/>
          <p:cNvSpPr/>
          <p:nvPr/>
        </p:nvSpPr>
        <p:spPr>
          <a:xfrm>
            <a:off x="7589520" y="1517904"/>
            <a:ext cx="1298448" cy="502920"/>
          </a:xfrm>
          <a:prstGeom prst="rect">
            <a:avLst/>
          </a:prstGeom>
          <a:noFill/>
          <a:ln/>
        </p:spPr>
        <p:txBody>
          <a:bodyPr wrap="square" lIns="0" tIns="0" rIns="0" bIns="0" rtlCol="0" anchor="ctr"/>
          <a:lstStyle/>
          <a:p>
            <a:pPr marL="0" indent="0" algn="ctr">
              <a:buNone/>
            </a:pPr>
            <a:r>
              <a:rPr lang="en-US" sz="1200" b="1" dirty="0">
                <a:solidFill>
                  <a:srgbClr val="0D2345"/>
                </a:solidFill>
                <a:latin typeface="Calibri" pitchFamily="34" charset="0"/>
                <a:ea typeface="Calibri" pitchFamily="34" charset="-122"/>
                <a:cs typeface="Calibri" pitchFamily="34" charset="-120"/>
              </a:rPr>
              <a:t>Hybrid</a:t>
            </a:r>
            <a:endParaRPr lang="en-US" sz="1200" dirty="0"/>
          </a:p>
          <a:p>
            <a:pPr marL="0" indent="0" algn="ctr">
              <a:buNone/>
            </a:pPr>
            <a:r>
              <a:rPr lang="en-US" sz="1200" b="1" dirty="0">
                <a:solidFill>
                  <a:srgbClr val="0D2345"/>
                </a:solidFill>
                <a:latin typeface="Calibri" pitchFamily="34" charset="0"/>
                <a:ea typeface="Calibri" pitchFamily="34" charset="-122"/>
                <a:cs typeface="Calibri" pitchFamily="34" charset="-120"/>
              </a:rPr>
              <a:t>Model</a:t>
            </a:r>
            <a:endParaRPr lang="en-US" sz="1200" dirty="0"/>
          </a:p>
        </p:txBody>
      </p:sp>
      <p:sp>
        <p:nvSpPr>
          <p:cNvPr id="38" name="Text 36"/>
          <p:cNvSpPr/>
          <p:nvPr/>
        </p:nvSpPr>
        <p:spPr>
          <a:xfrm>
            <a:off x="7589520" y="1993392"/>
            <a:ext cx="1298448" cy="365760"/>
          </a:xfrm>
          <a:prstGeom prst="rect">
            <a:avLst/>
          </a:prstGeom>
          <a:noFill/>
          <a:ln/>
        </p:spPr>
        <p:txBody>
          <a:bodyPr wrap="square" lIns="0" tIns="0" rIns="0" bIns="0" rtlCol="0" anchor="ctr"/>
          <a:lstStyle/>
          <a:p>
            <a:pPr marL="0" indent="0" algn="ctr">
              <a:buNone/>
            </a:pPr>
            <a:r>
              <a:rPr lang="en-US" sz="950" dirty="0">
                <a:solidFill>
                  <a:srgbClr val="607D8B"/>
                </a:solidFill>
                <a:latin typeface="Calibri" pitchFamily="34" charset="0"/>
                <a:ea typeface="Calibri" pitchFamily="34" charset="-122"/>
                <a:cs typeface="Calibri" pitchFamily="34" charset="-120"/>
              </a:rPr>
              <a:t>Stacking + Causal</a:t>
            </a:r>
            <a:endParaRPr lang="en-US" sz="950" dirty="0"/>
          </a:p>
          <a:p>
            <a:pPr marL="0" indent="0" algn="ctr">
              <a:buNone/>
            </a:pPr>
            <a:r>
              <a:rPr lang="en-US" sz="950" dirty="0">
                <a:solidFill>
                  <a:srgbClr val="607D8B"/>
                </a:solidFill>
                <a:latin typeface="Calibri" pitchFamily="34" charset="0"/>
                <a:ea typeface="Calibri" pitchFamily="34" charset="-122"/>
                <a:cs typeface="Calibri" pitchFamily="34" charset="-120"/>
              </a:rPr>
              <a:t>Feature Adjustment</a:t>
            </a:r>
            <a:endParaRPr lang="en-US" sz="950" dirty="0"/>
          </a:p>
        </p:txBody>
      </p:sp>
      <p:sp>
        <p:nvSpPr>
          <p:cNvPr id="39" name="Text 37"/>
          <p:cNvSpPr/>
          <p:nvPr/>
        </p:nvSpPr>
        <p:spPr>
          <a:xfrm>
            <a:off x="224867" y="2629973"/>
            <a:ext cx="8321040" cy="274320"/>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Key Design Decisions</a:t>
            </a:r>
            <a:endParaRPr lang="en-US" sz="1300" dirty="0"/>
          </a:p>
        </p:txBody>
      </p:sp>
      <p:sp>
        <p:nvSpPr>
          <p:cNvPr id="40" name="Shape 38"/>
          <p:cNvSpPr/>
          <p:nvPr/>
        </p:nvSpPr>
        <p:spPr>
          <a:xfrm>
            <a:off x="411480" y="2944368"/>
            <a:ext cx="4160520" cy="82296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41" name="Shape 39"/>
          <p:cNvSpPr/>
          <p:nvPr/>
        </p:nvSpPr>
        <p:spPr>
          <a:xfrm>
            <a:off x="411480" y="2944368"/>
            <a:ext cx="45720" cy="822960"/>
          </a:xfrm>
          <a:prstGeom prst="rect">
            <a:avLst/>
          </a:prstGeom>
          <a:solidFill>
            <a:srgbClr val="00838F"/>
          </a:solidFill>
          <a:ln w="12700">
            <a:solidFill>
              <a:srgbClr val="00838F"/>
            </a:solidFill>
            <a:prstDash val="solid"/>
          </a:ln>
        </p:spPr>
        <p:txBody>
          <a:bodyPr/>
          <a:lstStyle/>
          <a:p>
            <a:endParaRPr lang="en-US"/>
          </a:p>
        </p:txBody>
      </p:sp>
      <p:sp>
        <p:nvSpPr>
          <p:cNvPr id="42" name="Text 40"/>
          <p:cNvSpPr/>
          <p:nvPr/>
        </p:nvSpPr>
        <p:spPr>
          <a:xfrm>
            <a:off x="539496" y="3017520"/>
            <a:ext cx="3913632" cy="228600"/>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Two-Phase Design</a:t>
            </a:r>
            <a:endParaRPr lang="en-US" sz="1200" dirty="0"/>
          </a:p>
        </p:txBody>
      </p:sp>
      <p:sp>
        <p:nvSpPr>
          <p:cNvPr id="43" name="Text 41"/>
          <p:cNvSpPr/>
          <p:nvPr/>
        </p:nvSpPr>
        <p:spPr>
          <a:xfrm>
            <a:off x="539496" y="3273552"/>
            <a:ext cx="3913632" cy="420624"/>
          </a:xfrm>
          <a:prstGeom prst="rect">
            <a:avLst/>
          </a:prstGeom>
          <a:noFill/>
          <a:ln/>
        </p:spPr>
        <p:txBody>
          <a:bodyPr wrap="square" lIns="0" tIns="0" rIns="0" bIns="0" rtlCol="0" anchor="ctr"/>
          <a:lstStyle/>
          <a:p>
            <a:pPr marL="0" indent="0">
              <a:buNone/>
            </a:pPr>
            <a:r>
              <a:rPr lang="en-US" sz="1050" dirty="0">
                <a:solidFill>
                  <a:srgbClr val="607D8B"/>
                </a:solidFill>
                <a:latin typeface="Calibri" pitchFamily="34" charset="0"/>
                <a:ea typeface="Calibri" pitchFamily="34" charset="-122"/>
                <a:cs typeface="Calibri" pitchFamily="34" charset="-120"/>
              </a:rPr>
              <a:t>Phase 1: German Credit (benchmark). Phase 2: UK Synthetic (regulatory relevance, ONS-calibrated).</a:t>
            </a:r>
            <a:endParaRPr lang="en-US" sz="1050" dirty="0"/>
          </a:p>
        </p:txBody>
      </p:sp>
      <p:sp>
        <p:nvSpPr>
          <p:cNvPr id="44" name="Shape 42"/>
          <p:cNvSpPr/>
          <p:nvPr/>
        </p:nvSpPr>
        <p:spPr>
          <a:xfrm>
            <a:off x="411480" y="3904488"/>
            <a:ext cx="4160520" cy="82296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45" name="Shape 43"/>
          <p:cNvSpPr/>
          <p:nvPr/>
        </p:nvSpPr>
        <p:spPr>
          <a:xfrm>
            <a:off x="411480" y="3904488"/>
            <a:ext cx="45720" cy="822960"/>
          </a:xfrm>
          <a:prstGeom prst="rect">
            <a:avLst/>
          </a:prstGeom>
          <a:solidFill>
            <a:srgbClr val="00838F"/>
          </a:solidFill>
          <a:ln w="12700">
            <a:solidFill>
              <a:srgbClr val="00838F"/>
            </a:solidFill>
            <a:prstDash val="solid"/>
          </a:ln>
        </p:spPr>
        <p:txBody>
          <a:bodyPr/>
          <a:lstStyle/>
          <a:p>
            <a:endParaRPr lang="en-US"/>
          </a:p>
        </p:txBody>
      </p:sp>
      <p:sp>
        <p:nvSpPr>
          <p:cNvPr id="46" name="Text 44"/>
          <p:cNvSpPr/>
          <p:nvPr/>
        </p:nvSpPr>
        <p:spPr>
          <a:xfrm>
            <a:off x="539496" y="3977640"/>
            <a:ext cx="3913632" cy="228600"/>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Fairness Metrics</a:t>
            </a:r>
            <a:endParaRPr lang="en-US" sz="1200" dirty="0"/>
          </a:p>
        </p:txBody>
      </p:sp>
      <p:sp>
        <p:nvSpPr>
          <p:cNvPr id="47" name="Text 45"/>
          <p:cNvSpPr/>
          <p:nvPr/>
        </p:nvSpPr>
        <p:spPr>
          <a:xfrm>
            <a:off x="539496" y="4233672"/>
            <a:ext cx="3913632" cy="420624"/>
          </a:xfrm>
          <a:prstGeom prst="rect">
            <a:avLst/>
          </a:prstGeom>
          <a:noFill/>
          <a:ln/>
        </p:spPr>
        <p:txBody>
          <a:bodyPr wrap="square" lIns="0" tIns="0" rIns="0" bIns="0" rtlCol="0" anchor="ctr"/>
          <a:lstStyle/>
          <a:p>
            <a:pPr marL="0" indent="0">
              <a:buNone/>
            </a:pPr>
            <a:r>
              <a:rPr lang="en-US" sz="1050" dirty="0">
                <a:solidFill>
                  <a:srgbClr val="607D8B"/>
                </a:solidFill>
                <a:latin typeface="Calibri" pitchFamily="34" charset="0"/>
                <a:ea typeface="Calibri" pitchFamily="34" charset="-122"/>
                <a:cs typeface="Calibri" pitchFamily="34" charset="-120"/>
              </a:rPr>
              <a:t>Demographic Parity (selection rate gap) + Equal Opportunity (TPR gap) via Fairlearn library.</a:t>
            </a:r>
            <a:endParaRPr lang="en-US" sz="1050" dirty="0"/>
          </a:p>
        </p:txBody>
      </p:sp>
      <p:sp>
        <p:nvSpPr>
          <p:cNvPr id="48" name="Shape 46"/>
          <p:cNvSpPr/>
          <p:nvPr/>
        </p:nvSpPr>
        <p:spPr>
          <a:xfrm>
            <a:off x="4709160" y="2944368"/>
            <a:ext cx="4160520" cy="82296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49" name="Shape 47"/>
          <p:cNvSpPr/>
          <p:nvPr/>
        </p:nvSpPr>
        <p:spPr>
          <a:xfrm>
            <a:off x="4709160" y="2944368"/>
            <a:ext cx="45720" cy="822960"/>
          </a:xfrm>
          <a:prstGeom prst="rect">
            <a:avLst/>
          </a:prstGeom>
          <a:solidFill>
            <a:srgbClr val="00838F"/>
          </a:solidFill>
          <a:ln w="12700">
            <a:solidFill>
              <a:srgbClr val="00838F"/>
            </a:solidFill>
            <a:prstDash val="solid"/>
          </a:ln>
        </p:spPr>
        <p:txBody>
          <a:bodyPr/>
          <a:lstStyle/>
          <a:p>
            <a:endParaRPr lang="en-US"/>
          </a:p>
        </p:txBody>
      </p:sp>
      <p:sp>
        <p:nvSpPr>
          <p:cNvPr id="50" name="Text 48"/>
          <p:cNvSpPr/>
          <p:nvPr/>
        </p:nvSpPr>
        <p:spPr>
          <a:xfrm>
            <a:off x="4837176" y="3017520"/>
            <a:ext cx="3913632" cy="228600"/>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Causal Framework</a:t>
            </a:r>
            <a:endParaRPr lang="en-US" sz="1200" dirty="0"/>
          </a:p>
        </p:txBody>
      </p:sp>
      <p:sp>
        <p:nvSpPr>
          <p:cNvPr id="51" name="Text 49"/>
          <p:cNvSpPr/>
          <p:nvPr/>
        </p:nvSpPr>
        <p:spPr>
          <a:xfrm>
            <a:off x="4837176" y="3273552"/>
            <a:ext cx="3913632" cy="420624"/>
          </a:xfrm>
          <a:prstGeom prst="rect">
            <a:avLst/>
          </a:prstGeom>
          <a:noFill/>
          <a:ln/>
        </p:spPr>
        <p:txBody>
          <a:bodyPr wrap="square" lIns="0" tIns="0" rIns="0" bIns="0" rtlCol="0" anchor="ctr"/>
          <a:lstStyle/>
          <a:p>
            <a:pPr marL="0" indent="0">
              <a:buNone/>
            </a:pPr>
            <a:r>
              <a:rPr lang="en-US" sz="1050" dirty="0">
                <a:solidFill>
                  <a:srgbClr val="607D8B"/>
                </a:solidFill>
                <a:latin typeface="Calibri" pitchFamily="34" charset="0"/>
                <a:ea typeface="Calibri" pitchFamily="34" charset="-122"/>
                <a:cs typeface="Calibri" pitchFamily="34" charset="-120"/>
              </a:rPr>
              <a:t>DoWhy 4-step API: Model → Identify → Estimate (backdoor linear regression) → Refute (placebo test).</a:t>
            </a:r>
            <a:endParaRPr lang="en-US" sz="1050" dirty="0"/>
          </a:p>
        </p:txBody>
      </p:sp>
      <p:sp>
        <p:nvSpPr>
          <p:cNvPr id="52" name="Shape 50"/>
          <p:cNvSpPr/>
          <p:nvPr/>
        </p:nvSpPr>
        <p:spPr>
          <a:xfrm>
            <a:off x="4709160" y="3904488"/>
            <a:ext cx="4160520" cy="82296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53" name="Shape 51"/>
          <p:cNvSpPr/>
          <p:nvPr/>
        </p:nvSpPr>
        <p:spPr>
          <a:xfrm>
            <a:off x="4709160" y="3904488"/>
            <a:ext cx="45720" cy="822960"/>
          </a:xfrm>
          <a:prstGeom prst="rect">
            <a:avLst/>
          </a:prstGeom>
          <a:solidFill>
            <a:srgbClr val="00838F"/>
          </a:solidFill>
          <a:ln w="12700">
            <a:solidFill>
              <a:srgbClr val="00838F"/>
            </a:solidFill>
            <a:prstDash val="solid"/>
          </a:ln>
        </p:spPr>
        <p:txBody>
          <a:bodyPr/>
          <a:lstStyle/>
          <a:p>
            <a:endParaRPr lang="en-US"/>
          </a:p>
        </p:txBody>
      </p:sp>
      <p:sp>
        <p:nvSpPr>
          <p:cNvPr id="54" name="Text 52"/>
          <p:cNvSpPr/>
          <p:nvPr/>
        </p:nvSpPr>
        <p:spPr>
          <a:xfrm>
            <a:off x="4837176" y="3977640"/>
            <a:ext cx="3913632" cy="228600"/>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Hybrid Stacking</a:t>
            </a:r>
            <a:endParaRPr lang="en-US" sz="1200" dirty="0"/>
          </a:p>
        </p:txBody>
      </p:sp>
      <p:sp>
        <p:nvSpPr>
          <p:cNvPr id="55" name="Text 53"/>
          <p:cNvSpPr/>
          <p:nvPr/>
        </p:nvSpPr>
        <p:spPr>
          <a:xfrm>
            <a:off x="4837176" y="4233672"/>
            <a:ext cx="3913632" cy="420624"/>
          </a:xfrm>
          <a:prstGeom prst="rect">
            <a:avLst/>
          </a:prstGeom>
          <a:noFill/>
          <a:ln/>
        </p:spPr>
        <p:txBody>
          <a:bodyPr wrap="square" lIns="0" tIns="0" rIns="0" bIns="0" rtlCol="0" anchor="ctr"/>
          <a:lstStyle/>
          <a:p>
            <a:pPr marL="0" indent="0">
              <a:buNone/>
            </a:pPr>
            <a:r>
              <a:rPr lang="en-US" sz="1050" dirty="0">
                <a:solidFill>
                  <a:srgbClr val="607D8B"/>
                </a:solidFill>
                <a:latin typeface="Calibri" pitchFamily="34" charset="0"/>
                <a:ea typeface="Calibri" pitchFamily="34" charset="-122"/>
                <a:cs typeface="Calibri" pitchFamily="34" charset="-120"/>
              </a:rPr>
              <a:t>RF + GB base learners with LR meta-learner. Cross-validated (5-fold) to prevent data leakage.</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Dataset Overview</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Text 2"/>
          <p:cNvSpPr/>
          <p:nvPr/>
        </p:nvSpPr>
        <p:spPr>
          <a:xfrm>
            <a:off x="411480" y="868680"/>
            <a:ext cx="4114800" cy="256032"/>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Phase 1: German Credit Dataset</a:t>
            </a:r>
            <a:endParaRPr lang="en-US" sz="1300" dirty="0"/>
          </a:p>
        </p:txBody>
      </p:sp>
      <p:sp>
        <p:nvSpPr>
          <p:cNvPr id="5" name="Text 3"/>
          <p:cNvSpPr/>
          <p:nvPr/>
        </p:nvSpPr>
        <p:spPr>
          <a:xfrm>
            <a:off x="411480" y="1170432"/>
            <a:ext cx="4114800" cy="1325880"/>
          </a:xfrm>
          <a:prstGeom prst="rect">
            <a:avLst/>
          </a:prstGeom>
          <a:noFill/>
          <a:ln/>
        </p:spPr>
        <p:txBody>
          <a:bodyPr wrap="square" lIns="0" tIns="0" rIns="0" bIns="0" rtlCol="0" anchor="t"/>
          <a:lstStyle/>
          <a:p>
            <a:pPr marL="0" indent="0">
              <a:buNone/>
            </a:pPr>
            <a:r>
              <a:rPr lang="en-US" sz="1100" b="1" dirty="0">
                <a:solidFill>
                  <a:srgbClr val="1A2B45"/>
                </a:solidFill>
                <a:latin typeface="Calibri" pitchFamily="34" charset="0"/>
                <a:ea typeface="Calibri" pitchFamily="34" charset="-122"/>
                <a:cs typeface="Calibri" pitchFamily="34" charset="-120"/>
              </a:rPr>
              <a:t>Source: </a:t>
            </a:r>
            <a:r>
              <a:rPr lang="en-US" sz="1100" dirty="0">
                <a:solidFill>
                  <a:srgbClr val="1A2B45"/>
                </a:solidFill>
                <a:latin typeface="Calibri" pitchFamily="34" charset="0"/>
                <a:ea typeface="Calibri" pitchFamily="34" charset="-122"/>
                <a:cs typeface="Calibri" pitchFamily="34" charset="-120"/>
              </a:rPr>
              <a:t>UCI Statlog Repository (Prof. Hans Hofmann)
</a:t>
            </a:r>
            <a:r>
              <a:rPr lang="en-US" sz="1100" b="1" dirty="0">
                <a:solidFill>
                  <a:srgbClr val="1A2B45"/>
                </a:solidFill>
                <a:latin typeface="Calibri" pitchFamily="34" charset="0"/>
                <a:ea typeface="Calibri" pitchFamily="34" charset="-122"/>
                <a:cs typeface="Calibri" pitchFamily="34" charset="-120"/>
              </a:rPr>
              <a:t>Samples: </a:t>
            </a:r>
            <a:r>
              <a:rPr lang="en-US" sz="1100" dirty="0">
                <a:solidFill>
                  <a:srgbClr val="1A2B45"/>
                </a:solidFill>
                <a:latin typeface="Calibri" pitchFamily="34" charset="0"/>
                <a:ea typeface="Calibri" pitchFamily="34" charset="-122"/>
                <a:cs typeface="Calibri" pitchFamily="34" charset="-120"/>
              </a:rPr>
              <a:t>1,000 loan application records
</a:t>
            </a:r>
            <a:r>
              <a:rPr lang="en-US" sz="1100" b="1" dirty="0">
                <a:solidFill>
                  <a:srgbClr val="1A2B45"/>
                </a:solidFill>
                <a:latin typeface="Calibri" pitchFamily="34" charset="0"/>
                <a:ea typeface="Calibri" pitchFamily="34" charset="-122"/>
                <a:cs typeface="Calibri" pitchFamily="34" charset="-120"/>
              </a:rPr>
              <a:t>Features: </a:t>
            </a:r>
            <a:r>
              <a:rPr lang="en-US" sz="1100" dirty="0">
                <a:solidFill>
                  <a:srgbClr val="1A2B45"/>
                </a:solidFill>
                <a:latin typeface="Calibri" pitchFamily="34" charset="0"/>
                <a:ea typeface="Calibri" pitchFamily="34" charset="-122"/>
                <a:cs typeface="Calibri" pitchFamily="34" charset="-120"/>
              </a:rPr>
              <a:t>20 attributes (financial, behavioural, demographic)
</a:t>
            </a:r>
            <a:r>
              <a:rPr lang="en-US" sz="1100" b="1" dirty="0">
                <a:solidFill>
                  <a:srgbClr val="1A2B45"/>
                </a:solidFill>
                <a:latin typeface="Calibri" pitchFamily="34" charset="0"/>
                <a:ea typeface="Calibri" pitchFamily="34" charset="-122"/>
                <a:cs typeface="Calibri" pitchFamily="34" charset="-120"/>
              </a:rPr>
              <a:t>Target: </a:t>
            </a:r>
            <a:r>
              <a:rPr lang="en-US" sz="1100" dirty="0">
                <a:solidFill>
                  <a:srgbClr val="1A2B45"/>
                </a:solidFill>
                <a:latin typeface="Calibri" pitchFamily="34" charset="0"/>
                <a:ea typeface="Calibri" pitchFamily="34" charset="-122"/>
                <a:cs typeface="Calibri" pitchFamily="34" charset="-120"/>
              </a:rPr>
              <a:t>Good (700) / Bad (300) credit risk — 70:30 imbalance
</a:t>
            </a:r>
            <a:r>
              <a:rPr lang="en-US" sz="1100" b="1" dirty="0">
                <a:solidFill>
                  <a:srgbClr val="1A2B45"/>
                </a:solidFill>
                <a:latin typeface="Calibri" pitchFamily="34" charset="0"/>
                <a:ea typeface="Calibri" pitchFamily="34" charset="-122"/>
                <a:cs typeface="Calibri" pitchFamily="34" charset="-120"/>
              </a:rPr>
              <a:t>Sensitive attr: </a:t>
            </a:r>
            <a:r>
              <a:rPr lang="en-US" sz="1100" dirty="0">
                <a:solidFill>
                  <a:srgbClr val="1A2B45"/>
                </a:solidFill>
                <a:latin typeface="Calibri" pitchFamily="34" charset="0"/>
                <a:ea typeface="Calibri" pitchFamily="34" charset="-122"/>
                <a:cs typeface="Calibri" pitchFamily="34" charset="-120"/>
              </a:rPr>
              <a:t>Gender (extracted from personal_status_sex)</a:t>
            </a:r>
            <a:endParaRPr lang="en-US" sz="1100" dirty="0"/>
          </a:p>
        </p:txBody>
      </p:sp>
      <p:sp>
        <p:nvSpPr>
          <p:cNvPr id="6" name="Text 4"/>
          <p:cNvSpPr/>
          <p:nvPr/>
        </p:nvSpPr>
        <p:spPr>
          <a:xfrm>
            <a:off x="411480" y="2633472"/>
            <a:ext cx="4114800" cy="256032"/>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Phase 2: UK Synthetic Dataset</a:t>
            </a:r>
            <a:endParaRPr lang="en-US" sz="1300" dirty="0"/>
          </a:p>
        </p:txBody>
      </p:sp>
      <p:sp>
        <p:nvSpPr>
          <p:cNvPr id="7" name="Text 5"/>
          <p:cNvSpPr/>
          <p:nvPr/>
        </p:nvSpPr>
        <p:spPr>
          <a:xfrm>
            <a:off x="411480" y="2926080"/>
            <a:ext cx="4114800" cy="1325880"/>
          </a:xfrm>
          <a:prstGeom prst="rect">
            <a:avLst/>
          </a:prstGeom>
          <a:noFill/>
          <a:ln/>
        </p:spPr>
        <p:txBody>
          <a:bodyPr wrap="square" lIns="0" tIns="0" rIns="0" bIns="0" rtlCol="0" anchor="t"/>
          <a:lstStyle/>
          <a:p>
            <a:pPr marL="0" indent="0">
              <a:buNone/>
            </a:pPr>
            <a:r>
              <a:rPr lang="en-US" sz="1100" b="1" dirty="0">
                <a:solidFill>
                  <a:srgbClr val="1A2B45"/>
                </a:solidFill>
                <a:latin typeface="Calibri" pitchFamily="34" charset="0"/>
                <a:ea typeface="Calibri" pitchFamily="34" charset="-122"/>
                <a:cs typeface="Calibri" pitchFamily="34" charset="-120"/>
              </a:rPr>
              <a:t>Source: </a:t>
            </a:r>
            <a:r>
              <a:rPr lang="en-US" sz="1100" dirty="0">
                <a:solidFill>
                  <a:srgbClr val="1A2B45"/>
                </a:solidFill>
                <a:latin typeface="Calibri" pitchFamily="34" charset="0"/>
                <a:ea typeface="Calibri" pitchFamily="34" charset="-122"/>
                <a:cs typeface="Calibri" pitchFamily="34" charset="-120"/>
              </a:rPr>
              <a:t>Synthetically generated, ONS + FCA + Experian calibrated
</a:t>
            </a:r>
            <a:r>
              <a:rPr lang="en-US" sz="1100" b="1" dirty="0">
                <a:solidFill>
                  <a:srgbClr val="1A2B45"/>
                </a:solidFill>
                <a:latin typeface="Calibri" pitchFamily="34" charset="0"/>
                <a:ea typeface="Calibri" pitchFamily="34" charset="-122"/>
                <a:cs typeface="Calibri" pitchFamily="34" charset="-120"/>
              </a:rPr>
              <a:t>Samples: </a:t>
            </a:r>
            <a:r>
              <a:rPr lang="en-US" sz="1100" dirty="0">
                <a:solidFill>
                  <a:srgbClr val="1A2B45"/>
                </a:solidFill>
                <a:latin typeface="Calibri" pitchFamily="34" charset="0"/>
                <a:ea typeface="Calibri" pitchFamily="34" charset="-122"/>
                <a:cs typeface="Calibri" pitchFamily="34" charset="-120"/>
              </a:rPr>
              <a:t>10,000 applications (27 features)
</a:t>
            </a:r>
            <a:r>
              <a:rPr lang="en-US" sz="1100" b="1" dirty="0">
                <a:solidFill>
                  <a:srgbClr val="1A2B45"/>
                </a:solidFill>
                <a:latin typeface="Calibri" pitchFamily="34" charset="0"/>
                <a:ea typeface="Calibri" pitchFamily="34" charset="-122"/>
                <a:cs typeface="Calibri" pitchFamily="34" charset="-120"/>
              </a:rPr>
              <a:t>Income: </a:t>
            </a:r>
            <a:r>
              <a:rPr lang="en-US" sz="1100" dirty="0">
                <a:solidFill>
                  <a:srgbClr val="1A2B45"/>
                </a:solidFill>
                <a:latin typeface="Calibri" pitchFamily="34" charset="0"/>
                <a:ea typeface="Calibri" pitchFamily="34" charset="-122"/>
                <a:cs typeface="Calibri" pitchFamily="34" charset="-120"/>
              </a:rPr>
              <a:t>Log-normal, ONS median £36,000, 18% gender pay gap
</a:t>
            </a:r>
            <a:r>
              <a:rPr lang="en-US" sz="1100" b="1" dirty="0">
                <a:solidFill>
                  <a:srgbClr val="1A2B45"/>
                </a:solidFill>
                <a:latin typeface="Calibri" pitchFamily="34" charset="0"/>
                <a:ea typeface="Calibri" pitchFamily="34" charset="-122"/>
                <a:cs typeface="Calibri" pitchFamily="34" charset="-120"/>
              </a:rPr>
              <a:t>Credit Score: </a:t>
            </a:r>
            <a:r>
              <a:rPr lang="en-US" sz="1100" dirty="0">
                <a:solidFill>
                  <a:srgbClr val="1A2B45"/>
                </a:solidFill>
                <a:latin typeface="Calibri" pitchFamily="34" charset="0"/>
                <a:ea typeface="Calibri" pitchFamily="34" charset="-122"/>
                <a:cs typeface="Calibri" pitchFamily="34" charset="-120"/>
              </a:rPr>
              <a:t>Experian scale (0–999), mean 649, SD 121
</a:t>
            </a:r>
            <a:r>
              <a:rPr lang="en-US" sz="1100" b="1" dirty="0">
                <a:solidFill>
                  <a:srgbClr val="1A2B45"/>
                </a:solidFill>
                <a:latin typeface="Calibri" pitchFamily="34" charset="0"/>
                <a:ea typeface="Calibri" pitchFamily="34" charset="-122"/>
                <a:cs typeface="Calibri" pitchFamily="34" charset="-120"/>
              </a:rPr>
              <a:t>Default Rate: </a:t>
            </a:r>
            <a:r>
              <a:rPr lang="en-US" sz="1100" dirty="0">
                <a:solidFill>
                  <a:srgbClr val="1A2B45"/>
                </a:solidFill>
                <a:latin typeface="Calibri" pitchFamily="34" charset="0"/>
                <a:ea typeface="Calibri" pitchFamily="34" charset="-122"/>
                <a:cs typeface="Calibri" pitchFamily="34" charset="-120"/>
              </a:rPr>
              <a:t>~22% (consistent with Bank of England stats)</a:t>
            </a:r>
            <a:endParaRPr lang="en-US" sz="1100" dirty="0"/>
          </a:p>
        </p:txBody>
      </p:sp>
      <p:sp>
        <p:nvSpPr>
          <p:cNvPr id="8" name="Shape 6"/>
          <p:cNvSpPr/>
          <p:nvPr/>
        </p:nvSpPr>
        <p:spPr>
          <a:xfrm>
            <a:off x="4800600" y="868680"/>
            <a:ext cx="1325880" cy="100584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9" name="Text 7"/>
          <p:cNvSpPr/>
          <p:nvPr/>
        </p:nvSpPr>
        <p:spPr>
          <a:xfrm>
            <a:off x="4800600" y="1033272"/>
            <a:ext cx="1325880" cy="502920"/>
          </a:xfrm>
          <a:prstGeom prst="rect">
            <a:avLst/>
          </a:prstGeom>
          <a:noFill/>
          <a:ln/>
        </p:spPr>
        <p:txBody>
          <a:bodyPr wrap="square" lIns="0" tIns="0" rIns="0" bIns="0" rtlCol="0" anchor="ctr"/>
          <a:lstStyle/>
          <a:p>
            <a:pPr marL="0" indent="0" algn="ctr">
              <a:buNone/>
            </a:pPr>
            <a:r>
              <a:rPr lang="en-US" sz="3600" b="1" dirty="0">
                <a:solidFill>
                  <a:srgbClr val="1565C0"/>
                </a:solidFill>
                <a:latin typeface="Calibri" pitchFamily="34" charset="0"/>
                <a:ea typeface="Calibri" pitchFamily="34" charset="-122"/>
                <a:cs typeface="Calibri" pitchFamily="34" charset="-120"/>
              </a:rPr>
              <a:t>10,000</a:t>
            </a:r>
            <a:endParaRPr lang="en-US" sz="3600" dirty="0"/>
          </a:p>
        </p:txBody>
      </p:sp>
      <p:sp>
        <p:nvSpPr>
          <p:cNvPr id="10" name="Text 8"/>
          <p:cNvSpPr/>
          <p:nvPr/>
        </p:nvSpPr>
        <p:spPr>
          <a:xfrm>
            <a:off x="4800600" y="1508760"/>
            <a:ext cx="1325880" cy="320040"/>
          </a:xfrm>
          <a:prstGeom prst="rect">
            <a:avLst/>
          </a:prstGeom>
          <a:noFill/>
          <a:ln/>
        </p:spPr>
        <p:txBody>
          <a:bodyPr wrap="square" lIns="0" tIns="0" rIns="0" bIns="0" rtlCol="0" anchor="ctr"/>
          <a:lstStyle/>
          <a:p>
            <a:pPr marL="0" indent="0" algn="ctr">
              <a:buNone/>
            </a:pPr>
            <a:r>
              <a:rPr lang="en-US" sz="1000" dirty="0">
                <a:solidFill>
                  <a:srgbClr val="607D8B"/>
                </a:solidFill>
                <a:latin typeface="Calibri" pitchFamily="34" charset="0"/>
                <a:ea typeface="Calibri" pitchFamily="34" charset="-122"/>
                <a:cs typeface="Calibri" pitchFamily="34" charset="-120"/>
              </a:rPr>
              <a:t>UK Dataset Records</a:t>
            </a:r>
            <a:endParaRPr lang="en-US" sz="1000" dirty="0"/>
          </a:p>
        </p:txBody>
      </p:sp>
      <p:sp>
        <p:nvSpPr>
          <p:cNvPr id="11" name="Shape 9"/>
          <p:cNvSpPr/>
          <p:nvPr/>
        </p:nvSpPr>
        <p:spPr>
          <a:xfrm>
            <a:off x="6263640" y="868680"/>
            <a:ext cx="1325880" cy="100584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2" name="Text 10"/>
          <p:cNvSpPr/>
          <p:nvPr/>
        </p:nvSpPr>
        <p:spPr>
          <a:xfrm>
            <a:off x="6263640" y="1033272"/>
            <a:ext cx="1325880" cy="502920"/>
          </a:xfrm>
          <a:prstGeom prst="rect">
            <a:avLst/>
          </a:prstGeom>
          <a:noFill/>
          <a:ln/>
        </p:spPr>
        <p:txBody>
          <a:bodyPr wrap="square" lIns="0" tIns="0" rIns="0" bIns="0" rtlCol="0" anchor="ctr"/>
          <a:lstStyle/>
          <a:p>
            <a:pPr marL="0" indent="0" algn="ctr">
              <a:buNone/>
            </a:pPr>
            <a:r>
              <a:rPr lang="en-US" sz="3600" b="1" dirty="0">
                <a:solidFill>
                  <a:srgbClr val="00838F"/>
                </a:solidFill>
                <a:latin typeface="Calibri" pitchFamily="34" charset="0"/>
                <a:ea typeface="Calibri" pitchFamily="34" charset="-122"/>
                <a:cs typeface="Calibri" pitchFamily="34" charset="-120"/>
              </a:rPr>
              <a:t>27</a:t>
            </a:r>
            <a:endParaRPr lang="en-US" sz="3600" dirty="0"/>
          </a:p>
        </p:txBody>
      </p:sp>
      <p:sp>
        <p:nvSpPr>
          <p:cNvPr id="13" name="Text 11"/>
          <p:cNvSpPr/>
          <p:nvPr/>
        </p:nvSpPr>
        <p:spPr>
          <a:xfrm>
            <a:off x="6263640" y="1508760"/>
            <a:ext cx="1325880" cy="320040"/>
          </a:xfrm>
          <a:prstGeom prst="rect">
            <a:avLst/>
          </a:prstGeom>
          <a:noFill/>
          <a:ln/>
        </p:spPr>
        <p:txBody>
          <a:bodyPr wrap="square" lIns="0" tIns="0" rIns="0" bIns="0" rtlCol="0" anchor="ctr"/>
          <a:lstStyle/>
          <a:p>
            <a:pPr marL="0" indent="0" algn="ctr">
              <a:buNone/>
            </a:pPr>
            <a:r>
              <a:rPr lang="en-US" sz="1000" dirty="0">
                <a:solidFill>
                  <a:srgbClr val="607D8B"/>
                </a:solidFill>
                <a:latin typeface="Calibri" pitchFamily="34" charset="0"/>
                <a:ea typeface="Calibri" pitchFamily="34" charset="-122"/>
                <a:cs typeface="Calibri" pitchFamily="34" charset="-120"/>
              </a:rPr>
              <a:t>Features per Record</a:t>
            </a:r>
            <a:endParaRPr lang="en-US" sz="1000" dirty="0"/>
          </a:p>
        </p:txBody>
      </p:sp>
      <p:sp>
        <p:nvSpPr>
          <p:cNvPr id="14" name="Shape 12"/>
          <p:cNvSpPr/>
          <p:nvPr/>
        </p:nvSpPr>
        <p:spPr>
          <a:xfrm>
            <a:off x="7726680" y="868680"/>
            <a:ext cx="1325880" cy="100584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5" name="Text 13"/>
          <p:cNvSpPr/>
          <p:nvPr/>
        </p:nvSpPr>
        <p:spPr>
          <a:xfrm>
            <a:off x="7726680" y="1033272"/>
            <a:ext cx="1325880" cy="502920"/>
          </a:xfrm>
          <a:prstGeom prst="rect">
            <a:avLst/>
          </a:prstGeom>
          <a:noFill/>
          <a:ln/>
        </p:spPr>
        <p:txBody>
          <a:bodyPr wrap="square" lIns="0" tIns="0" rIns="0" bIns="0" rtlCol="0" anchor="ctr"/>
          <a:lstStyle/>
          <a:p>
            <a:pPr marL="0" indent="0" algn="ctr">
              <a:buNone/>
            </a:pPr>
            <a:r>
              <a:rPr lang="en-US" sz="3600" b="1" dirty="0">
                <a:solidFill>
                  <a:srgbClr val="2E7D32"/>
                </a:solidFill>
                <a:latin typeface="Calibri" pitchFamily="34" charset="0"/>
                <a:ea typeface="Calibri" pitchFamily="34" charset="-122"/>
                <a:cs typeface="Calibri" pitchFamily="34" charset="-120"/>
              </a:rPr>
              <a:t>78%</a:t>
            </a:r>
            <a:endParaRPr lang="en-US" sz="3600" dirty="0"/>
          </a:p>
        </p:txBody>
      </p:sp>
      <p:sp>
        <p:nvSpPr>
          <p:cNvPr id="16" name="Text 14"/>
          <p:cNvSpPr/>
          <p:nvPr/>
        </p:nvSpPr>
        <p:spPr>
          <a:xfrm>
            <a:off x="7726680" y="1508760"/>
            <a:ext cx="1325880" cy="320040"/>
          </a:xfrm>
          <a:prstGeom prst="rect">
            <a:avLst/>
          </a:prstGeom>
          <a:noFill/>
          <a:ln/>
        </p:spPr>
        <p:txBody>
          <a:bodyPr wrap="square" lIns="0" tIns="0" rIns="0" bIns="0" rtlCol="0" anchor="ctr"/>
          <a:lstStyle/>
          <a:p>
            <a:pPr marL="0" indent="0" algn="ctr">
              <a:buNone/>
            </a:pPr>
            <a:r>
              <a:rPr lang="en-US" sz="1000" dirty="0">
                <a:solidFill>
                  <a:srgbClr val="607D8B"/>
                </a:solidFill>
                <a:latin typeface="Calibri" pitchFamily="34" charset="0"/>
                <a:ea typeface="Calibri" pitchFamily="34" charset="-122"/>
                <a:cs typeface="Calibri" pitchFamily="34" charset="-120"/>
              </a:rPr>
              <a:t>Good Credit (Target=1)</a:t>
            </a:r>
            <a:endParaRPr lang="en-US" sz="1000" dirty="0"/>
          </a:p>
        </p:txBody>
      </p:sp>
      <p:sp>
        <p:nvSpPr>
          <p:cNvPr id="17" name="Shape 15"/>
          <p:cNvSpPr/>
          <p:nvPr/>
        </p:nvSpPr>
        <p:spPr>
          <a:xfrm>
            <a:off x="4800600" y="2971800"/>
            <a:ext cx="1325880" cy="100584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8" name="Text 16"/>
          <p:cNvSpPr/>
          <p:nvPr/>
        </p:nvSpPr>
        <p:spPr>
          <a:xfrm>
            <a:off x="4800600" y="3136392"/>
            <a:ext cx="1325880" cy="502920"/>
          </a:xfrm>
          <a:prstGeom prst="rect">
            <a:avLst/>
          </a:prstGeom>
          <a:noFill/>
          <a:ln/>
        </p:spPr>
        <p:txBody>
          <a:bodyPr wrap="square" lIns="0" tIns="0" rIns="0" bIns="0" rtlCol="0" anchor="ctr"/>
          <a:lstStyle/>
          <a:p>
            <a:pPr marL="0" indent="0" algn="ctr">
              <a:buNone/>
            </a:pPr>
            <a:r>
              <a:rPr lang="en-US" sz="3600" b="1" dirty="0">
                <a:solidFill>
                  <a:srgbClr val="C62828"/>
                </a:solidFill>
                <a:latin typeface="Calibri" pitchFamily="34" charset="0"/>
                <a:ea typeface="Calibri" pitchFamily="34" charset="-122"/>
                <a:cs typeface="Calibri" pitchFamily="34" charset="-120"/>
              </a:rPr>
              <a:t>22%</a:t>
            </a:r>
            <a:endParaRPr lang="en-US" sz="3600" dirty="0"/>
          </a:p>
        </p:txBody>
      </p:sp>
      <p:sp>
        <p:nvSpPr>
          <p:cNvPr id="19" name="Text 17"/>
          <p:cNvSpPr/>
          <p:nvPr/>
        </p:nvSpPr>
        <p:spPr>
          <a:xfrm>
            <a:off x="4800600" y="3611880"/>
            <a:ext cx="1325880" cy="320040"/>
          </a:xfrm>
          <a:prstGeom prst="rect">
            <a:avLst/>
          </a:prstGeom>
          <a:noFill/>
          <a:ln/>
        </p:spPr>
        <p:txBody>
          <a:bodyPr wrap="square" lIns="0" tIns="0" rIns="0" bIns="0" rtlCol="0" anchor="ctr"/>
          <a:lstStyle/>
          <a:p>
            <a:pPr marL="0" indent="0" algn="ctr">
              <a:buNone/>
            </a:pPr>
            <a:r>
              <a:rPr lang="en-US" sz="1000" dirty="0">
                <a:solidFill>
                  <a:srgbClr val="607D8B"/>
                </a:solidFill>
                <a:latin typeface="Calibri" pitchFamily="34" charset="0"/>
                <a:ea typeface="Calibri" pitchFamily="34" charset="-122"/>
                <a:cs typeface="Calibri" pitchFamily="34" charset="-120"/>
              </a:rPr>
              <a:t>Default Rate</a:t>
            </a:r>
            <a:endParaRPr lang="en-US" sz="1000" dirty="0"/>
          </a:p>
        </p:txBody>
      </p:sp>
      <p:sp>
        <p:nvSpPr>
          <p:cNvPr id="20" name="Shape 18"/>
          <p:cNvSpPr/>
          <p:nvPr/>
        </p:nvSpPr>
        <p:spPr>
          <a:xfrm>
            <a:off x="6263640" y="2971800"/>
            <a:ext cx="1325880" cy="100584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21" name="Text 19"/>
          <p:cNvSpPr/>
          <p:nvPr/>
        </p:nvSpPr>
        <p:spPr>
          <a:xfrm>
            <a:off x="6263640" y="3136392"/>
            <a:ext cx="1325880" cy="502920"/>
          </a:xfrm>
          <a:prstGeom prst="rect">
            <a:avLst/>
          </a:prstGeom>
          <a:noFill/>
          <a:ln/>
        </p:spPr>
        <p:txBody>
          <a:bodyPr wrap="square" lIns="0" tIns="0" rIns="0" bIns="0" rtlCol="0" anchor="ctr"/>
          <a:lstStyle/>
          <a:p>
            <a:pPr marL="0" indent="0" algn="ctr">
              <a:buNone/>
            </a:pPr>
            <a:r>
              <a:rPr lang="en-US" sz="3600" b="1" dirty="0">
                <a:solidFill>
                  <a:srgbClr val="1565C0"/>
                </a:solidFill>
                <a:latin typeface="Calibri" pitchFamily="34" charset="0"/>
                <a:ea typeface="Calibri" pitchFamily="34" charset="-122"/>
                <a:cs typeface="Calibri" pitchFamily="34" charset="-120"/>
              </a:rPr>
              <a:t>£649</a:t>
            </a:r>
            <a:endParaRPr lang="en-US" sz="3600" dirty="0"/>
          </a:p>
        </p:txBody>
      </p:sp>
      <p:sp>
        <p:nvSpPr>
          <p:cNvPr id="22" name="Text 20"/>
          <p:cNvSpPr/>
          <p:nvPr/>
        </p:nvSpPr>
        <p:spPr>
          <a:xfrm>
            <a:off x="6263640" y="3611880"/>
            <a:ext cx="1325880" cy="320040"/>
          </a:xfrm>
          <a:prstGeom prst="rect">
            <a:avLst/>
          </a:prstGeom>
          <a:noFill/>
          <a:ln/>
        </p:spPr>
        <p:txBody>
          <a:bodyPr wrap="square" lIns="0" tIns="0" rIns="0" bIns="0" rtlCol="0" anchor="ctr"/>
          <a:lstStyle/>
          <a:p>
            <a:pPr marL="0" indent="0" algn="ctr">
              <a:buNone/>
            </a:pPr>
            <a:r>
              <a:rPr lang="en-US" sz="1000" dirty="0">
                <a:solidFill>
                  <a:srgbClr val="607D8B"/>
                </a:solidFill>
                <a:latin typeface="Calibri" pitchFamily="34" charset="0"/>
                <a:ea typeface="Calibri" pitchFamily="34" charset="-122"/>
                <a:cs typeface="Calibri" pitchFamily="34" charset="-120"/>
              </a:rPr>
              <a:t>Mean Credit Score (Experian)</a:t>
            </a:r>
            <a:endParaRPr lang="en-US" sz="1000" dirty="0"/>
          </a:p>
        </p:txBody>
      </p:sp>
      <p:sp>
        <p:nvSpPr>
          <p:cNvPr id="23" name="Shape 21"/>
          <p:cNvSpPr/>
          <p:nvPr/>
        </p:nvSpPr>
        <p:spPr>
          <a:xfrm>
            <a:off x="7726680" y="2971800"/>
            <a:ext cx="1325880" cy="100584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24" name="Text 22"/>
          <p:cNvSpPr/>
          <p:nvPr/>
        </p:nvSpPr>
        <p:spPr>
          <a:xfrm>
            <a:off x="7726680" y="3136392"/>
            <a:ext cx="1325880" cy="502920"/>
          </a:xfrm>
          <a:prstGeom prst="rect">
            <a:avLst/>
          </a:prstGeom>
          <a:noFill/>
          <a:ln/>
        </p:spPr>
        <p:txBody>
          <a:bodyPr wrap="square" lIns="0" tIns="0" rIns="0" bIns="0" rtlCol="0" anchor="ctr"/>
          <a:lstStyle/>
          <a:p>
            <a:pPr marL="0" indent="0" algn="ctr">
              <a:buNone/>
            </a:pPr>
            <a:r>
              <a:rPr lang="en-US" sz="3600" b="1" dirty="0">
                <a:solidFill>
                  <a:srgbClr val="00838F"/>
                </a:solidFill>
                <a:latin typeface="Calibri" pitchFamily="34" charset="0"/>
                <a:ea typeface="Calibri" pitchFamily="34" charset="-122"/>
                <a:cs typeface="Calibri" pitchFamily="34" charset="-120"/>
              </a:rPr>
              <a:t>55%</a:t>
            </a:r>
            <a:endParaRPr lang="en-US" sz="3600" dirty="0"/>
          </a:p>
        </p:txBody>
      </p:sp>
      <p:sp>
        <p:nvSpPr>
          <p:cNvPr id="25" name="Text 23"/>
          <p:cNvSpPr/>
          <p:nvPr/>
        </p:nvSpPr>
        <p:spPr>
          <a:xfrm>
            <a:off x="7726680" y="3611880"/>
            <a:ext cx="1325880" cy="320040"/>
          </a:xfrm>
          <a:prstGeom prst="rect">
            <a:avLst/>
          </a:prstGeom>
          <a:noFill/>
          <a:ln/>
        </p:spPr>
        <p:txBody>
          <a:bodyPr wrap="square" lIns="0" tIns="0" rIns="0" bIns="0" rtlCol="0" anchor="ctr"/>
          <a:lstStyle/>
          <a:p>
            <a:pPr marL="0" indent="0" algn="ctr">
              <a:buNone/>
            </a:pPr>
            <a:r>
              <a:rPr lang="en-US" sz="1000" dirty="0">
                <a:solidFill>
                  <a:srgbClr val="607D8B"/>
                </a:solidFill>
                <a:latin typeface="Calibri" pitchFamily="34" charset="0"/>
                <a:ea typeface="Calibri" pitchFamily="34" charset="-122"/>
                <a:cs typeface="Calibri" pitchFamily="34" charset="-120"/>
              </a:rPr>
              <a:t>Male Applicants</a:t>
            </a:r>
            <a:endParaRPr lang="en-US" sz="1000" dirty="0"/>
          </a:p>
        </p:txBody>
      </p:sp>
      <p:graphicFrame>
        <p:nvGraphicFramePr>
          <p:cNvPr id="26" name="Chart 0"/>
          <p:cNvGraphicFramePr/>
          <p:nvPr/>
        </p:nvGraphicFramePr>
        <p:xfrm>
          <a:off x="4800600" y="2880360"/>
          <a:ext cx="4114800" cy="2011680"/>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Proposed Model — Causal AI Framework</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Text 2"/>
          <p:cNvSpPr/>
          <p:nvPr/>
        </p:nvSpPr>
        <p:spPr>
          <a:xfrm>
            <a:off x="411480" y="868680"/>
            <a:ext cx="4754880" cy="256032"/>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Directed Acyclic Graph (DAG) — Causal Structure</a:t>
            </a:r>
            <a:endParaRPr lang="en-US" sz="1300" dirty="0"/>
          </a:p>
        </p:txBody>
      </p:sp>
      <p:sp>
        <p:nvSpPr>
          <p:cNvPr id="5" name="Shape 3"/>
          <p:cNvSpPr/>
          <p:nvPr/>
        </p:nvSpPr>
        <p:spPr>
          <a:xfrm>
            <a:off x="457200" y="1298448"/>
            <a:ext cx="1234440" cy="530352"/>
          </a:xfrm>
          <a:prstGeom prst="rect">
            <a:avLst/>
          </a:prstGeom>
          <a:solidFill>
            <a:srgbClr val="C62828"/>
          </a:solidFill>
          <a:ln w="12700">
            <a:solidFill>
              <a:srgbClr val="C62828"/>
            </a:solidFill>
            <a:prstDash val="solid"/>
          </a:ln>
          <a:effectLst>
            <a:outerShdw blurRad="101600" dist="38100" dir="8100000" algn="bl" rotWithShape="0">
              <a:srgbClr val="000000">
                <a:alpha val="12000"/>
              </a:srgbClr>
            </a:outerShdw>
          </a:effectLst>
        </p:spPr>
        <p:txBody>
          <a:bodyPr/>
          <a:lstStyle/>
          <a:p>
            <a:endParaRPr lang="en-US"/>
          </a:p>
        </p:txBody>
      </p:sp>
      <p:sp>
        <p:nvSpPr>
          <p:cNvPr id="6" name="Text 4"/>
          <p:cNvSpPr/>
          <p:nvPr/>
        </p:nvSpPr>
        <p:spPr>
          <a:xfrm>
            <a:off x="443484" y="1290984"/>
            <a:ext cx="1234440" cy="53035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GENDER</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(Protected)</a:t>
            </a:r>
            <a:endParaRPr lang="en-US" sz="1000" dirty="0"/>
          </a:p>
        </p:txBody>
      </p:sp>
      <p:sp>
        <p:nvSpPr>
          <p:cNvPr id="7" name="Shape 5"/>
          <p:cNvSpPr/>
          <p:nvPr/>
        </p:nvSpPr>
        <p:spPr>
          <a:xfrm>
            <a:off x="2089404" y="1341882"/>
            <a:ext cx="1097280" cy="530352"/>
          </a:xfrm>
          <a:prstGeom prst="rect">
            <a:avLst/>
          </a:prstGeom>
          <a:solidFill>
            <a:srgbClr val="00838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US" dirty="0"/>
          </a:p>
        </p:txBody>
      </p:sp>
      <p:sp>
        <p:nvSpPr>
          <p:cNvPr id="8" name="Text 6"/>
          <p:cNvSpPr/>
          <p:nvPr/>
        </p:nvSpPr>
        <p:spPr>
          <a:xfrm>
            <a:off x="2068830" y="1330452"/>
            <a:ext cx="1097280" cy="53035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Annual</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Income</a:t>
            </a:r>
            <a:endParaRPr lang="en-US" sz="1000" dirty="0"/>
          </a:p>
        </p:txBody>
      </p:sp>
      <p:sp>
        <p:nvSpPr>
          <p:cNvPr id="9" name="Shape 7"/>
          <p:cNvSpPr/>
          <p:nvPr/>
        </p:nvSpPr>
        <p:spPr>
          <a:xfrm>
            <a:off x="2068830" y="2134097"/>
            <a:ext cx="1097280" cy="530352"/>
          </a:xfrm>
          <a:prstGeom prst="rect">
            <a:avLst/>
          </a:prstGeom>
          <a:solidFill>
            <a:srgbClr val="00838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US"/>
          </a:p>
        </p:txBody>
      </p:sp>
      <p:sp>
        <p:nvSpPr>
          <p:cNvPr id="10" name="Text 8"/>
          <p:cNvSpPr/>
          <p:nvPr/>
        </p:nvSpPr>
        <p:spPr>
          <a:xfrm>
            <a:off x="2057400" y="2134098"/>
            <a:ext cx="1097280" cy="53035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Savings</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Balance</a:t>
            </a:r>
            <a:endParaRPr lang="en-US" sz="1000" dirty="0"/>
          </a:p>
        </p:txBody>
      </p:sp>
      <p:sp>
        <p:nvSpPr>
          <p:cNvPr id="11" name="Shape 9"/>
          <p:cNvSpPr/>
          <p:nvPr/>
        </p:nvSpPr>
        <p:spPr>
          <a:xfrm>
            <a:off x="3520440" y="1709928"/>
            <a:ext cx="1097280" cy="530352"/>
          </a:xfrm>
          <a:prstGeom prst="rect">
            <a:avLst/>
          </a:prstGeom>
          <a:solidFill>
            <a:srgbClr val="00838F"/>
          </a:solidFill>
          <a:ln w="12700">
            <a:solidFill>
              <a:srgbClr val="00838F"/>
            </a:solidFill>
            <a:prstDash val="solid"/>
          </a:ln>
          <a:effectLst>
            <a:outerShdw blurRad="101600" dist="38100" dir="8100000" algn="bl" rotWithShape="0">
              <a:srgbClr val="000000">
                <a:alpha val="12000"/>
              </a:srgbClr>
            </a:outerShdw>
          </a:effectLst>
        </p:spPr>
        <p:txBody>
          <a:bodyPr/>
          <a:lstStyle/>
          <a:p>
            <a:endParaRPr lang="en-US"/>
          </a:p>
        </p:txBody>
      </p:sp>
      <p:sp>
        <p:nvSpPr>
          <p:cNvPr id="12" name="Text 10"/>
          <p:cNvSpPr/>
          <p:nvPr/>
        </p:nvSpPr>
        <p:spPr>
          <a:xfrm>
            <a:off x="3552444" y="1739973"/>
            <a:ext cx="1097280" cy="53035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Credit</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Amount</a:t>
            </a:r>
            <a:endParaRPr lang="en-US" sz="1000" dirty="0"/>
          </a:p>
        </p:txBody>
      </p:sp>
      <p:sp>
        <p:nvSpPr>
          <p:cNvPr id="13" name="Shape 11"/>
          <p:cNvSpPr/>
          <p:nvPr/>
        </p:nvSpPr>
        <p:spPr>
          <a:xfrm>
            <a:off x="4910328" y="1728216"/>
            <a:ext cx="1051560" cy="530352"/>
          </a:xfrm>
          <a:prstGeom prst="rect">
            <a:avLst/>
          </a:prstGeom>
          <a:solidFill>
            <a:srgbClr val="F57F17"/>
          </a:solidFill>
          <a:ln w="12700">
            <a:solidFill>
              <a:srgbClr val="F57F17"/>
            </a:solidFill>
            <a:prstDash val="solid"/>
          </a:ln>
          <a:effectLst>
            <a:outerShdw blurRad="101600" dist="38100" dir="8100000" algn="bl" rotWithShape="0">
              <a:srgbClr val="000000">
                <a:alpha val="12000"/>
              </a:srgbClr>
            </a:outerShdw>
          </a:effectLst>
        </p:spPr>
        <p:txBody>
          <a:bodyPr/>
          <a:lstStyle/>
          <a:p>
            <a:endParaRPr lang="en-US"/>
          </a:p>
        </p:txBody>
      </p:sp>
      <p:sp>
        <p:nvSpPr>
          <p:cNvPr id="14" name="Text 12"/>
          <p:cNvSpPr/>
          <p:nvPr/>
        </p:nvSpPr>
        <p:spPr>
          <a:xfrm>
            <a:off x="4828032" y="1734125"/>
            <a:ext cx="1170432" cy="530352"/>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CREDIT</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RISK</a:t>
            </a:r>
            <a:endParaRPr lang="en-US" sz="1000" dirty="0"/>
          </a:p>
        </p:txBody>
      </p:sp>
      <p:sp>
        <p:nvSpPr>
          <p:cNvPr id="17" name="Shape 15"/>
          <p:cNvSpPr/>
          <p:nvPr/>
        </p:nvSpPr>
        <p:spPr>
          <a:xfrm>
            <a:off x="1714500" y="1577993"/>
            <a:ext cx="365760" cy="0"/>
          </a:xfrm>
          <a:prstGeom prst="line">
            <a:avLst/>
          </a:prstGeom>
          <a:noFill/>
          <a:ln w="25400">
            <a:solidFill>
              <a:srgbClr val="1565C0"/>
            </a:solidFill>
            <a:prstDash val="solid"/>
          </a:ln>
        </p:spPr>
        <p:txBody>
          <a:bodyPr/>
          <a:lstStyle/>
          <a:p>
            <a:endParaRPr lang="en-US"/>
          </a:p>
        </p:txBody>
      </p:sp>
      <p:sp>
        <p:nvSpPr>
          <p:cNvPr id="18" name="Shape 16"/>
          <p:cNvSpPr/>
          <p:nvPr/>
        </p:nvSpPr>
        <p:spPr>
          <a:xfrm>
            <a:off x="1714500" y="1577993"/>
            <a:ext cx="365760" cy="822960"/>
          </a:xfrm>
          <a:prstGeom prst="line">
            <a:avLst/>
          </a:prstGeom>
          <a:noFill/>
          <a:ln w="25400">
            <a:solidFill>
              <a:srgbClr val="1565C0"/>
            </a:solidFill>
            <a:prstDash val="solid"/>
          </a:ln>
        </p:spPr>
        <p:txBody>
          <a:bodyPr/>
          <a:lstStyle/>
          <a:p>
            <a:endParaRPr lang="en-US"/>
          </a:p>
        </p:txBody>
      </p:sp>
      <p:sp>
        <p:nvSpPr>
          <p:cNvPr id="19" name="Shape 17"/>
          <p:cNvSpPr/>
          <p:nvPr/>
        </p:nvSpPr>
        <p:spPr>
          <a:xfrm>
            <a:off x="3200400" y="1595628"/>
            <a:ext cx="320040" cy="301752"/>
          </a:xfrm>
          <a:prstGeom prst="line">
            <a:avLst/>
          </a:prstGeom>
          <a:noFill/>
          <a:ln w="25400">
            <a:solidFill>
              <a:srgbClr val="1565C0"/>
            </a:solidFill>
            <a:prstDash val="solid"/>
          </a:ln>
        </p:spPr>
        <p:txBody>
          <a:bodyPr/>
          <a:lstStyle/>
          <a:p>
            <a:endParaRPr lang="en-US"/>
          </a:p>
        </p:txBody>
      </p:sp>
      <p:sp>
        <p:nvSpPr>
          <p:cNvPr id="21" name="Shape 19"/>
          <p:cNvSpPr/>
          <p:nvPr/>
        </p:nvSpPr>
        <p:spPr>
          <a:xfrm>
            <a:off x="4617720" y="1995943"/>
            <a:ext cx="292608" cy="0"/>
          </a:xfrm>
          <a:prstGeom prst="line">
            <a:avLst/>
          </a:prstGeom>
          <a:noFill/>
          <a:ln w="25400">
            <a:solidFill>
              <a:srgbClr val="1565C0"/>
            </a:solidFill>
            <a:prstDash val="solid"/>
          </a:ln>
        </p:spPr>
        <p:txBody>
          <a:bodyPr/>
          <a:lstStyle/>
          <a:p>
            <a:endParaRPr lang="en-US"/>
          </a:p>
        </p:txBody>
      </p:sp>
      <p:sp>
        <p:nvSpPr>
          <p:cNvPr id="23" name="Text 21"/>
          <p:cNvSpPr/>
          <p:nvPr/>
        </p:nvSpPr>
        <p:spPr>
          <a:xfrm>
            <a:off x="411480" y="3218688"/>
            <a:ext cx="6217920" cy="256032"/>
          </a:xfrm>
          <a:prstGeom prst="rect">
            <a:avLst/>
          </a:prstGeom>
          <a:noFill/>
          <a:ln/>
        </p:spPr>
        <p:txBody>
          <a:bodyPr wrap="square" lIns="0" tIns="0" rIns="0" bIns="0" rtlCol="0" anchor="ctr"/>
          <a:lstStyle/>
          <a:p>
            <a:pPr marL="0" indent="0">
              <a:buNone/>
            </a:pPr>
            <a:r>
              <a:rPr lang="en-US" sz="950" dirty="0">
                <a:solidFill>
                  <a:srgbClr val="607D8B"/>
                </a:solidFill>
                <a:latin typeface="Calibri" pitchFamily="34" charset="0"/>
                <a:ea typeface="Calibri" pitchFamily="34" charset="-122"/>
                <a:cs typeface="Calibri" pitchFamily="34" charset="-120"/>
              </a:rPr>
              <a:t>🔴 Protected (Treatment)   🟡 Outcome   🟢 Financial Mediators   ⬛ Demographic/Context</a:t>
            </a:r>
            <a:endParaRPr lang="en-US" sz="950" dirty="0"/>
          </a:p>
        </p:txBody>
      </p:sp>
      <p:sp>
        <p:nvSpPr>
          <p:cNvPr id="24" name="Text 22"/>
          <p:cNvSpPr/>
          <p:nvPr/>
        </p:nvSpPr>
        <p:spPr>
          <a:xfrm>
            <a:off x="6035040" y="868680"/>
            <a:ext cx="2743200" cy="256032"/>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Key Causal Findings</a:t>
            </a:r>
            <a:endParaRPr lang="en-US" sz="1300" dirty="0"/>
          </a:p>
        </p:txBody>
      </p:sp>
      <p:sp>
        <p:nvSpPr>
          <p:cNvPr id="25" name="Shape 23"/>
          <p:cNvSpPr/>
          <p:nvPr/>
        </p:nvSpPr>
        <p:spPr>
          <a:xfrm>
            <a:off x="6035040" y="1188720"/>
            <a:ext cx="2834640" cy="10972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26" name="Shape 24"/>
          <p:cNvSpPr/>
          <p:nvPr/>
        </p:nvSpPr>
        <p:spPr>
          <a:xfrm>
            <a:off x="6035040" y="1188720"/>
            <a:ext cx="45720" cy="1097280"/>
          </a:xfrm>
          <a:prstGeom prst="rect">
            <a:avLst/>
          </a:prstGeom>
          <a:solidFill>
            <a:srgbClr val="00838F"/>
          </a:solidFill>
          <a:ln w="12700">
            <a:solidFill>
              <a:srgbClr val="00838F"/>
            </a:solidFill>
            <a:prstDash val="solid"/>
          </a:ln>
        </p:spPr>
        <p:txBody>
          <a:bodyPr/>
          <a:lstStyle/>
          <a:p>
            <a:endParaRPr lang="en-US"/>
          </a:p>
        </p:txBody>
      </p:sp>
      <p:sp>
        <p:nvSpPr>
          <p:cNvPr id="27" name="Text 25"/>
          <p:cNvSpPr/>
          <p:nvPr/>
        </p:nvSpPr>
        <p:spPr>
          <a:xfrm>
            <a:off x="6153912" y="1280160"/>
            <a:ext cx="2651760" cy="256032"/>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  Direct Effect</a:t>
            </a:r>
            <a:endParaRPr lang="en-US" sz="1200" dirty="0"/>
          </a:p>
        </p:txBody>
      </p:sp>
      <p:sp>
        <p:nvSpPr>
          <p:cNvPr id="28" name="Text 26"/>
          <p:cNvSpPr/>
          <p:nvPr/>
        </p:nvSpPr>
        <p:spPr>
          <a:xfrm>
            <a:off x="6153912" y="1572768"/>
            <a:ext cx="2651760" cy="621792"/>
          </a:xfrm>
          <a:prstGeom prst="rect">
            <a:avLst/>
          </a:prstGeom>
          <a:noFill/>
          <a:ln/>
        </p:spPr>
        <p:txBody>
          <a:bodyPr wrap="square" lIns="0" tIns="0" rIns="0" bIns="0" rtlCol="0" anchor="ctr"/>
          <a:lstStyle/>
          <a:p>
            <a:pPr marL="0" indent="0">
              <a:buNone/>
            </a:pPr>
            <a:r>
              <a:rPr lang="en-US" sz="1050" dirty="0">
                <a:solidFill>
                  <a:srgbClr val="607D8B"/>
                </a:solidFill>
                <a:latin typeface="Calibri" pitchFamily="34" charset="0"/>
                <a:ea typeface="Calibri" pitchFamily="34" charset="-122"/>
                <a:cs typeface="Calibri" pitchFamily="34" charset="-120"/>
              </a:rPr>
              <a:t>Gender → Credit Risk</a:t>
            </a:r>
            <a:endParaRPr lang="en-US" sz="1050" dirty="0"/>
          </a:p>
          <a:p>
            <a:pPr marL="0" indent="0">
              <a:buNone/>
            </a:pPr>
            <a:r>
              <a:rPr lang="en-US" sz="1050" dirty="0">
                <a:solidFill>
                  <a:srgbClr val="607D8B"/>
                </a:solidFill>
                <a:latin typeface="Calibri" pitchFamily="34" charset="0"/>
                <a:ea typeface="Calibri" pitchFamily="34" charset="-122"/>
                <a:cs typeface="Calibri" pitchFamily="34" charset="-120"/>
              </a:rPr>
              <a:t>ACE direct = 0.024</a:t>
            </a:r>
            <a:endParaRPr lang="en-US" sz="1050" dirty="0"/>
          </a:p>
        </p:txBody>
      </p:sp>
      <p:sp>
        <p:nvSpPr>
          <p:cNvPr id="29" name="Shape 27"/>
          <p:cNvSpPr/>
          <p:nvPr/>
        </p:nvSpPr>
        <p:spPr>
          <a:xfrm>
            <a:off x="6035040" y="2450592"/>
            <a:ext cx="2834640" cy="10972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30" name="Shape 28"/>
          <p:cNvSpPr/>
          <p:nvPr/>
        </p:nvSpPr>
        <p:spPr>
          <a:xfrm>
            <a:off x="6035040" y="2450592"/>
            <a:ext cx="45720" cy="1097280"/>
          </a:xfrm>
          <a:prstGeom prst="rect">
            <a:avLst/>
          </a:prstGeom>
          <a:solidFill>
            <a:srgbClr val="00838F"/>
          </a:solidFill>
          <a:ln w="12700">
            <a:solidFill>
              <a:srgbClr val="00838F"/>
            </a:solidFill>
            <a:prstDash val="solid"/>
          </a:ln>
        </p:spPr>
        <p:txBody>
          <a:bodyPr/>
          <a:lstStyle/>
          <a:p>
            <a:endParaRPr lang="en-US"/>
          </a:p>
        </p:txBody>
      </p:sp>
      <p:sp>
        <p:nvSpPr>
          <p:cNvPr id="31" name="Text 29"/>
          <p:cNvSpPr/>
          <p:nvPr/>
        </p:nvSpPr>
        <p:spPr>
          <a:xfrm>
            <a:off x="6153912" y="2542032"/>
            <a:ext cx="2651760" cy="256032"/>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  Indirect Pathway</a:t>
            </a:r>
            <a:endParaRPr lang="en-US" sz="1200" dirty="0"/>
          </a:p>
        </p:txBody>
      </p:sp>
      <p:sp>
        <p:nvSpPr>
          <p:cNvPr id="32" name="Text 30"/>
          <p:cNvSpPr/>
          <p:nvPr/>
        </p:nvSpPr>
        <p:spPr>
          <a:xfrm>
            <a:off x="6153912" y="2834640"/>
            <a:ext cx="2651760" cy="621792"/>
          </a:xfrm>
          <a:prstGeom prst="rect">
            <a:avLst/>
          </a:prstGeom>
          <a:noFill/>
          <a:ln/>
        </p:spPr>
        <p:txBody>
          <a:bodyPr wrap="square" lIns="0" tIns="0" rIns="0" bIns="0" rtlCol="0" anchor="ctr"/>
          <a:lstStyle/>
          <a:p>
            <a:pPr marL="0" indent="0">
              <a:buNone/>
            </a:pPr>
            <a:r>
              <a:rPr lang="en-US" sz="1050" dirty="0">
                <a:solidFill>
                  <a:srgbClr val="607D8B"/>
                </a:solidFill>
                <a:latin typeface="Calibri" pitchFamily="34" charset="0"/>
                <a:ea typeface="Calibri" pitchFamily="34" charset="-122"/>
                <a:cs typeface="Calibri" pitchFamily="34" charset="-120"/>
              </a:rPr>
              <a:t>Gender → Savings → Credit Amount → Risk</a:t>
            </a:r>
            <a:endParaRPr lang="en-US" sz="1050" dirty="0"/>
          </a:p>
          <a:p>
            <a:pPr marL="0" indent="0">
              <a:buNone/>
            </a:pPr>
            <a:r>
              <a:rPr lang="en-US" sz="1050" dirty="0">
                <a:solidFill>
                  <a:srgbClr val="607D8B"/>
                </a:solidFill>
                <a:latin typeface="Calibri" pitchFamily="34" charset="0"/>
                <a:ea typeface="Calibri" pitchFamily="34" charset="-122"/>
                <a:cs typeface="Calibri" pitchFamily="34" charset="-120"/>
              </a:rPr>
              <a:t>ACE indirect = 0.063 (72%)</a:t>
            </a:r>
            <a:endParaRPr lang="en-US" sz="1050" dirty="0"/>
          </a:p>
        </p:txBody>
      </p:sp>
      <p:sp>
        <p:nvSpPr>
          <p:cNvPr id="33" name="Shape 31"/>
          <p:cNvSpPr/>
          <p:nvPr/>
        </p:nvSpPr>
        <p:spPr>
          <a:xfrm>
            <a:off x="6035040" y="3712464"/>
            <a:ext cx="2834640" cy="10972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34" name="Shape 32"/>
          <p:cNvSpPr/>
          <p:nvPr/>
        </p:nvSpPr>
        <p:spPr>
          <a:xfrm>
            <a:off x="6035040" y="3712464"/>
            <a:ext cx="45720" cy="1097280"/>
          </a:xfrm>
          <a:prstGeom prst="rect">
            <a:avLst/>
          </a:prstGeom>
          <a:solidFill>
            <a:srgbClr val="00838F"/>
          </a:solidFill>
          <a:ln w="12700">
            <a:solidFill>
              <a:srgbClr val="00838F"/>
            </a:solidFill>
            <a:prstDash val="solid"/>
          </a:ln>
        </p:spPr>
        <p:txBody>
          <a:bodyPr/>
          <a:lstStyle/>
          <a:p>
            <a:endParaRPr lang="en-US"/>
          </a:p>
        </p:txBody>
      </p:sp>
      <p:sp>
        <p:nvSpPr>
          <p:cNvPr id="35" name="Text 33"/>
          <p:cNvSpPr/>
          <p:nvPr/>
        </p:nvSpPr>
        <p:spPr>
          <a:xfrm>
            <a:off x="6153912" y="3803904"/>
            <a:ext cx="2651760" cy="256032"/>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  Key Insight</a:t>
            </a:r>
            <a:endParaRPr lang="en-US" sz="1200" dirty="0"/>
          </a:p>
        </p:txBody>
      </p:sp>
      <p:sp>
        <p:nvSpPr>
          <p:cNvPr id="36" name="Text 34"/>
          <p:cNvSpPr/>
          <p:nvPr/>
        </p:nvSpPr>
        <p:spPr>
          <a:xfrm>
            <a:off x="6153912" y="4096512"/>
            <a:ext cx="2651760" cy="621792"/>
          </a:xfrm>
          <a:prstGeom prst="rect">
            <a:avLst/>
          </a:prstGeom>
          <a:noFill/>
          <a:ln/>
        </p:spPr>
        <p:txBody>
          <a:bodyPr wrap="square" lIns="0" tIns="0" rIns="0" bIns="0" rtlCol="0" anchor="ctr"/>
          <a:lstStyle/>
          <a:p>
            <a:pPr marL="0" indent="0">
              <a:buNone/>
            </a:pPr>
            <a:r>
              <a:rPr lang="en-US" sz="1050" dirty="0">
                <a:solidFill>
                  <a:srgbClr val="607D8B"/>
                </a:solidFill>
                <a:latin typeface="Calibri" pitchFamily="34" charset="0"/>
                <a:ea typeface="Calibri" pitchFamily="34" charset="-122"/>
                <a:cs typeface="Calibri" pitchFamily="34" charset="-120"/>
              </a:rPr>
              <a:t>72% of gender effect is INDIRECT — removing gender from features is insufficient</a:t>
            </a:r>
            <a:endParaRPr lang="en-US" sz="1050" dirty="0"/>
          </a:p>
        </p:txBody>
      </p:sp>
      <p:sp>
        <p:nvSpPr>
          <p:cNvPr id="37" name="Shape 35"/>
          <p:cNvSpPr/>
          <p:nvPr/>
        </p:nvSpPr>
        <p:spPr>
          <a:xfrm>
            <a:off x="411480" y="3547872"/>
            <a:ext cx="8458200" cy="475488"/>
          </a:xfrm>
          <a:prstGeom prst="rect">
            <a:avLst/>
          </a:prstGeom>
          <a:solidFill>
            <a:srgbClr val="00838F"/>
          </a:solidFill>
          <a:ln w="12700">
            <a:solidFill>
              <a:srgbClr val="00838F"/>
            </a:solidFill>
            <a:prstDash val="solid"/>
          </a:ln>
        </p:spPr>
        <p:txBody>
          <a:bodyPr/>
          <a:lstStyle/>
          <a:p>
            <a:endParaRPr lang="en-US"/>
          </a:p>
        </p:txBody>
      </p:sp>
      <p:sp>
        <p:nvSpPr>
          <p:cNvPr id="38" name="Text 36"/>
          <p:cNvSpPr/>
          <p:nvPr/>
        </p:nvSpPr>
        <p:spPr>
          <a:xfrm>
            <a:off x="548640" y="3602736"/>
            <a:ext cx="8229600" cy="36576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Causal Fairness Intervention: Gender-group mean centring applied to savings_balance and credit_amount — removing gender-correlated variance while preserving legitimate creditworthiness signal.</a:t>
            </a:r>
            <a:endParaRPr lang="en-US" sz="1100" dirty="0"/>
          </a:p>
        </p:txBody>
      </p:sp>
      <p:sp>
        <p:nvSpPr>
          <p:cNvPr id="39" name="Shape 17">
            <a:extLst>
              <a:ext uri="{FF2B5EF4-FFF2-40B4-BE49-F238E27FC236}">
                <a16:creationId xmlns:a16="http://schemas.microsoft.com/office/drawing/2014/main" id="{E4672171-B72B-D404-2FF9-E1D5C708AD6E}"/>
              </a:ext>
            </a:extLst>
          </p:cNvPr>
          <p:cNvSpPr/>
          <p:nvPr/>
        </p:nvSpPr>
        <p:spPr>
          <a:xfrm flipV="1">
            <a:off x="3166110" y="2077974"/>
            <a:ext cx="349758" cy="322979"/>
          </a:xfrm>
          <a:prstGeom prst="line">
            <a:avLst/>
          </a:prstGeom>
          <a:noFill/>
          <a:ln w="25400">
            <a:solidFill>
              <a:srgbClr val="1565C0"/>
            </a:solidFill>
            <a:prstDash val="solid"/>
          </a:ln>
        </p:spPr>
        <p:txBody>
          <a:bodyPr/>
          <a:lstStyle/>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Implementation — Tools, Libraries &amp; Workflow</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Text 2"/>
          <p:cNvSpPr/>
          <p:nvPr/>
        </p:nvSpPr>
        <p:spPr>
          <a:xfrm>
            <a:off x="411480" y="868680"/>
            <a:ext cx="4206240" cy="256032"/>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Technology Stack</a:t>
            </a:r>
            <a:endParaRPr lang="en-US" sz="1300" dirty="0"/>
          </a:p>
        </p:txBody>
      </p:sp>
      <p:sp>
        <p:nvSpPr>
          <p:cNvPr id="5" name="Shape 3"/>
          <p:cNvSpPr/>
          <p:nvPr/>
        </p:nvSpPr>
        <p:spPr>
          <a:xfrm>
            <a:off x="411480" y="1188720"/>
            <a:ext cx="1965960" cy="53035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6" name="Shape 4"/>
          <p:cNvSpPr/>
          <p:nvPr/>
        </p:nvSpPr>
        <p:spPr>
          <a:xfrm>
            <a:off x="411480" y="1188720"/>
            <a:ext cx="45720" cy="530352"/>
          </a:xfrm>
          <a:prstGeom prst="rect">
            <a:avLst/>
          </a:prstGeom>
          <a:solidFill>
            <a:srgbClr val="1565C0"/>
          </a:solidFill>
          <a:ln w="12700">
            <a:solidFill>
              <a:srgbClr val="1565C0"/>
            </a:solidFill>
            <a:prstDash val="solid"/>
          </a:ln>
        </p:spPr>
        <p:txBody>
          <a:bodyPr/>
          <a:lstStyle/>
          <a:p>
            <a:endParaRPr lang="en-US"/>
          </a:p>
        </p:txBody>
      </p:sp>
      <p:sp>
        <p:nvSpPr>
          <p:cNvPr id="7" name="Text 5"/>
          <p:cNvSpPr/>
          <p:nvPr/>
        </p:nvSpPr>
        <p:spPr>
          <a:xfrm>
            <a:off x="521208" y="1243584"/>
            <a:ext cx="1810512" cy="219456"/>
          </a:xfrm>
          <a:prstGeom prst="rect">
            <a:avLst/>
          </a:prstGeom>
          <a:noFill/>
          <a:ln/>
        </p:spPr>
        <p:txBody>
          <a:bodyPr wrap="square" lIns="0" tIns="0" rIns="0" bIns="0" rtlCol="0" anchor="ctr"/>
          <a:lstStyle/>
          <a:p>
            <a:pPr marL="0" indent="0">
              <a:buNone/>
            </a:pPr>
            <a:r>
              <a:rPr lang="en-US" sz="1100" b="1" dirty="0">
                <a:solidFill>
                  <a:srgbClr val="0D2345"/>
                </a:solidFill>
                <a:latin typeface="Calibri" pitchFamily="34" charset="0"/>
                <a:ea typeface="Calibri" pitchFamily="34" charset="-122"/>
                <a:cs typeface="Calibri" pitchFamily="34" charset="-120"/>
              </a:rPr>
              <a:t>Python 3.10</a:t>
            </a:r>
            <a:endParaRPr lang="en-US" sz="1100" dirty="0"/>
          </a:p>
        </p:txBody>
      </p:sp>
      <p:sp>
        <p:nvSpPr>
          <p:cNvPr id="8" name="Text 6"/>
          <p:cNvSpPr/>
          <p:nvPr/>
        </p:nvSpPr>
        <p:spPr>
          <a:xfrm>
            <a:off x="521208" y="1481328"/>
            <a:ext cx="1810512" cy="182880"/>
          </a:xfrm>
          <a:prstGeom prst="rect">
            <a:avLst/>
          </a:prstGeom>
          <a:noFill/>
          <a:ln/>
        </p:spPr>
        <p:txBody>
          <a:bodyPr wrap="square" lIns="0" tIns="0" rIns="0" bIns="0" rtlCol="0" anchor="ctr"/>
          <a:lstStyle/>
          <a:p>
            <a:pPr marL="0" indent="0">
              <a:buNone/>
            </a:pPr>
            <a:r>
              <a:rPr lang="en-US" sz="950" dirty="0">
                <a:solidFill>
                  <a:srgbClr val="607D8B"/>
                </a:solidFill>
                <a:latin typeface="Calibri" pitchFamily="34" charset="0"/>
                <a:ea typeface="Calibri" pitchFamily="34" charset="-122"/>
                <a:cs typeface="Calibri" pitchFamily="34" charset="-120"/>
              </a:rPr>
              <a:t>Core language</a:t>
            </a:r>
            <a:endParaRPr lang="en-US" sz="950" dirty="0"/>
          </a:p>
        </p:txBody>
      </p:sp>
      <p:sp>
        <p:nvSpPr>
          <p:cNvPr id="9" name="Shape 7"/>
          <p:cNvSpPr/>
          <p:nvPr/>
        </p:nvSpPr>
        <p:spPr>
          <a:xfrm>
            <a:off x="2514600" y="1188720"/>
            <a:ext cx="1965960" cy="53035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0" name="Shape 8"/>
          <p:cNvSpPr/>
          <p:nvPr/>
        </p:nvSpPr>
        <p:spPr>
          <a:xfrm>
            <a:off x="2514600" y="1188720"/>
            <a:ext cx="45720" cy="530352"/>
          </a:xfrm>
          <a:prstGeom prst="rect">
            <a:avLst/>
          </a:prstGeom>
          <a:solidFill>
            <a:srgbClr val="1565C0"/>
          </a:solidFill>
          <a:ln w="12700">
            <a:solidFill>
              <a:srgbClr val="1565C0"/>
            </a:solidFill>
            <a:prstDash val="solid"/>
          </a:ln>
        </p:spPr>
        <p:txBody>
          <a:bodyPr/>
          <a:lstStyle/>
          <a:p>
            <a:endParaRPr lang="en-US"/>
          </a:p>
        </p:txBody>
      </p:sp>
      <p:sp>
        <p:nvSpPr>
          <p:cNvPr id="11" name="Text 9"/>
          <p:cNvSpPr/>
          <p:nvPr/>
        </p:nvSpPr>
        <p:spPr>
          <a:xfrm>
            <a:off x="2624328" y="1243584"/>
            <a:ext cx="1810512" cy="219456"/>
          </a:xfrm>
          <a:prstGeom prst="rect">
            <a:avLst/>
          </a:prstGeom>
          <a:noFill/>
          <a:ln/>
        </p:spPr>
        <p:txBody>
          <a:bodyPr wrap="square" lIns="0" tIns="0" rIns="0" bIns="0" rtlCol="0" anchor="ctr"/>
          <a:lstStyle/>
          <a:p>
            <a:pPr marL="0" indent="0">
              <a:buNone/>
            </a:pPr>
            <a:r>
              <a:rPr lang="en-US" sz="1100" b="1" dirty="0">
                <a:solidFill>
                  <a:srgbClr val="0D2345"/>
                </a:solidFill>
                <a:latin typeface="Calibri" pitchFamily="34" charset="0"/>
                <a:ea typeface="Calibri" pitchFamily="34" charset="-122"/>
                <a:cs typeface="Calibri" pitchFamily="34" charset="-120"/>
              </a:rPr>
              <a:t>scikit-learn 1.3</a:t>
            </a:r>
            <a:endParaRPr lang="en-US" sz="1100" dirty="0"/>
          </a:p>
        </p:txBody>
      </p:sp>
      <p:sp>
        <p:nvSpPr>
          <p:cNvPr id="12" name="Text 10"/>
          <p:cNvSpPr/>
          <p:nvPr/>
        </p:nvSpPr>
        <p:spPr>
          <a:xfrm>
            <a:off x="2624328" y="1481328"/>
            <a:ext cx="1810512" cy="182880"/>
          </a:xfrm>
          <a:prstGeom prst="rect">
            <a:avLst/>
          </a:prstGeom>
          <a:noFill/>
          <a:ln/>
        </p:spPr>
        <p:txBody>
          <a:bodyPr wrap="square" lIns="0" tIns="0" rIns="0" bIns="0" rtlCol="0" anchor="ctr"/>
          <a:lstStyle/>
          <a:p>
            <a:pPr marL="0" indent="0">
              <a:buNone/>
            </a:pPr>
            <a:r>
              <a:rPr lang="en-US" sz="950" dirty="0">
                <a:solidFill>
                  <a:srgbClr val="607D8B"/>
                </a:solidFill>
                <a:latin typeface="Calibri" pitchFamily="34" charset="0"/>
                <a:ea typeface="Calibri" pitchFamily="34" charset="-122"/>
                <a:cs typeface="Calibri" pitchFamily="34" charset="-120"/>
              </a:rPr>
              <a:t>ML models &amp; stacking</a:t>
            </a:r>
            <a:endParaRPr lang="en-US" sz="950" dirty="0"/>
          </a:p>
        </p:txBody>
      </p:sp>
      <p:sp>
        <p:nvSpPr>
          <p:cNvPr id="13" name="Shape 11"/>
          <p:cNvSpPr/>
          <p:nvPr/>
        </p:nvSpPr>
        <p:spPr>
          <a:xfrm>
            <a:off x="411480" y="1847088"/>
            <a:ext cx="1965960" cy="53035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4" name="Shape 12"/>
          <p:cNvSpPr/>
          <p:nvPr/>
        </p:nvSpPr>
        <p:spPr>
          <a:xfrm>
            <a:off x="411480" y="1847088"/>
            <a:ext cx="45720" cy="530352"/>
          </a:xfrm>
          <a:prstGeom prst="rect">
            <a:avLst/>
          </a:prstGeom>
          <a:solidFill>
            <a:srgbClr val="1565C0"/>
          </a:solidFill>
          <a:ln w="12700">
            <a:solidFill>
              <a:srgbClr val="1565C0"/>
            </a:solidFill>
            <a:prstDash val="solid"/>
          </a:ln>
        </p:spPr>
        <p:txBody>
          <a:bodyPr/>
          <a:lstStyle/>
          <a:p>
            <a:endParaRPr lang="en-US"/>
          </a:p>
        </p:txBody>
      </p:sp>
      <p:sp>
        <p:nvSpPr>
          <p:cNvPr id="15" name="Text 13"/>
          <p:cNvSpPr/>
          <p:nvPr/>
        </p:nvSpPr>
        <p:spPr>
          <a:xfrm>
            <a:off x="521208" y="1901952"/>
            <a:ext cx="1810512" cy="219456"/>
          </a:xfrm>
          <a:prstGeom prst="rect">
            <a:avLst/>
          </a:prstGeom>
          <a:noFill/>
          <a:ln/>
        </p:spPr>
        <p:txBody>
          <a:bodyPr wrap="square" lIns="0" tIns="0" rIns="0" bIns="0" rtlCol="0" anchor="ctr"/>
          <a:lstStyle/>
          <a:p>
            <a:pPr marL="0" indent="0">
              <a:buNone/>
            </a:pPr>
            <a:r>
              <a:rPr lang="en-US" sz="1100" b="1" dirty="0">
                <a:solidFill>
                  <a:srgbClr val="0D2345"/>
                </a:solidFill>
                <a:latin typeface="Calibri" pitchFamily="34" charset="0"/>
                <a:ea typeface="Calibri" pitchFamily="34" charset="-122"/>
                <a:cs typeface="Calibri" pitchFamily="34" charset="-120"/>
              </a:rPr>
              <a:t>DoWhy 0.9</a:t>
            </a:r>
            <a:endParaRPr lang="en-US" sz="1100" dirty="0"/>
          </a:p>
        </p:txBody>
      </p:sp>
      <p:sp>
        <p:nvSpPr>
          <p:cNvPr id="16" name="Text 14"/>
          <p:cNvSpPr/>
          <p:nvPr/>
        </p:nvSpPr>
        <p:spPr>
          <a:xfrm>
            <a:off x="521208" y="2139696"/>
            <a:ext cx="1810512" cy="182880"/>
          </a:xfrm>
          <a:prstGeom prst="rect">
            <a:avLst/>
          </a:prstGeom>
          <a:noFill/>
          <a:ln/>
        </p:spPr>
        <p:txBody>
          <a:bodyPr wrap="square" lIns="0" tIns="0" rIns="0" bIns="0" rtlCol="0" anchor="ctr"/>
          <a:lstStyle/>
          <a:p>
            <a:pPr marL="0" indent="0">
              <a:buNone/>
            </a:pPr>
            <a:r>
              <a:rPr lang="en-US" sz="950" dirty="0">
                <a:solidFill>
                  <a:srgbClr val="607D8B"/>
                </a:solidFill>
                <a:latin typeface="Calibri" pitchFamily="34" charset="0"/>
                <a:ea typeface="Calibri" pitchFamily="34" charset="-122"/>
                <a:cs typeface="Calibri" pitchFamily="34" charset="-120"/>
              </a:rPr>
              <a:t>Causal inference</a:t>
            </a:r>
            <a:endParaRPr lang="en-US" sz="950" dirty="0"/>
          </a:p>
        </p:txBody>
      </p:sp>
      <p:sp>
        <p:nvSpPr>
          <p:cNvPr id="17" name="Shape 15"/>
          <p:cNvSpPr/>
          <p:nvPr/>
        </p:nvSpPr>
        <p:spPr>
          <a:xfrm>
            <a:off x="2514600" y="1847088"/>
            <a:ext cx="1965960" cy="53035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8" name="Shape 16"/>
          <p:cNvSpPr/>
          <p:nvPr/>
        </p:nvSpPr>
        <p:spPr>
          <a:xfrm>
            <a:off x="2514600" y="1847088"/>
            <a:ext cx="45720" cy="530352"/>
          </a:xfrm>
          <a:prstGeom prst="rect">
            <a:avLst/>
          </a:prstGeom>
          <a:solidFill>
            <a:srgbClr val="1565C0"/>
          </a:solidFill>
          <a:ln w="12700">
            <a:solidFill>
              <a:srgbClr val="1565C0"/>
            </a:solidFill>
            <a:prstDash val="solid"/>
          </a:ln>
        </p:spPr>
        <p:txBody>
          <a:bodyPr/>
          <a:lstStyle/>
          <a:p>
            <a:endParaRPr lang="en-US"/>
          </a:p>
        </p:txBody>
      </p:sp>
      <p:sp>
        <p:nvSpPr>
          <p:cNvPr id="19" name="Text 17"/>
          <p:cNvSpPr/>
          <p:nvPr/>
        </p:nvSpPr>
        <p:spPr>
          <a:xfrm>
            <a:off x="2624328" y="1901952"/>
            <a:ext cx="1810512" cy="219456"/>
          </a:xfrm>
          <a:prstGeom prst="rect">
            <a:avLst/>
          </a:prstGeom>
          <a:noFill/>
          <a:ln/>
        </p:spPr>
        <p:txBody>
          <a:bodyPr wrap="square" lIns="0" tIns="0" rIns="0" bIns="0" rtlCol="0" anchor="ctr"/>
          <a:lstStyle/>
          <a:p>
            <a:pPr marL="0" indent="0">
              <a:buNone/>
            </a:pPr>
            <a:r>
              <a:rPr lang="en-US" sz="1100" b="1" dirty="0">
                <a:solidFill>
                  <a:srgbClr val="0D2345"/>
                </a:solidFill>
                <a:latin typeface="Calibri" pitchFamily="34" charset="0"/>
                <a:ea typeface="Calibri" pitchFamily="34" charset="-122"/>
                <a:cs typeface="Calibri" pitchFamily="34" charset="-120"/>
              </a:rPr>
              <a:t>Fairlearn 0.10</a:t>
            </a:r>
            <a:endParaRPr lang="en-US" sz="1100" dirty="0"/>
          </a:p>
        </p:txBody>
      </p:sp>
      <p:sp>
        <p:nvSpPr>
          <p:cNvPr id="20" name="Text 18"/>
          <p:cNvSpPr/>
          <p:nvPr/>
        </p:nvSpPr>
        <p:spPr>
          <a:xfrm>
            <a:off x="2624328" y="2139696"/>
            <a:ext cx="1810512" cy="182880"/>
          </a:xfrm>
          <a:prstGeom prst="rect">
            <a:avLst/>
          </a:prstGeom>
          <a:noFill/>
          <a:ln/>
        </p:spPr>
        <p:txBody>
          <a:bodyPr wrap="square" lIns="0" tIns="0" rIns="0" bIns="0" rtlCol="0" anchor="ctr"/>
          <a:lstStyle/>
          <a:p>
            <a:pPr marL="0" indent="0">
              <a:buNone/>
            </a:pPr>
            <a:r>
              <a:rPr lang="en-US" sz="950" dirty="0">
                <a:solidFill>
                  <a:srgbClr val="607D8B"/>
                </a:solidFill>
                <a:latin typeface="Calibri" pitchFamily="34" charset="0"/>
                <a:ea typeface="Calibri" pitchFamily="34" charset="-122"/>
                <a:cs typeface="Calibri" pitchFamily="34" charset="-120"/>
              </a:rPr>
              <a:t>Fairness metrics</a:t>
            </a:r>
            <a:endParaRPr lang="en-US" sz="950" dirty="0"/>
          </a:p>
        </p:txBody>
      </p:sp>
      <p:sp>
        <p:nvSpPr>
          <p:cNvPr id="21" name="Shape 19"/>
          <p:cNvSpPr/>
          <p:nvPr/>
        </p:nvSpPr>
        <p:spPr>
          <a:xfrm>
            <a:off x="411480" y="2505456"/>
            <a:ext cx="1965960" cy="53035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22" name="Shape 20"/>
          <p:cNvSpPr/>
          <p:nvPr/>
        </p:nvSpPr>
        <p:spPr>
          <a:xfrm>
            <a:off x="411480" y="2505456"/>
            <a:ext cx="45720" cy="530352"/>
          </a:xfrm>
          <a:prstGeom prst="rect">
            <a:avLst/>
          </a:prstGeom>
          <a:solidFill>
            <a:srgbClr val="1565C0"/>
          </a:solidFill>
          <a:ln w="12700">
            <a:solidFill>
              <a:srgbClr val="1565C0"/>
            </a:solidFill>
            <a:prstDash val="solid"/>
          </a:ln>
        </p:spPr>
        <p:txBody>
          <a:bodyPr/>
          <a:lstStyle/>
          <a:p>
            <a:endParaRPr lang="en-US"/>
          </a:p>
        </p:txBody>
      </p:sp>
      <p:sp>
        <p:nvSpPr>
          <p:cNvPr id="23" name="Text 21"/>
          <p:cNvSpPr/>
          <p:nvPr/>
        </p:nvSpPr>
        <p:spPr>
          <a:xfrm>
            <a:off x="521208" y="2560320"/>
            <a:ext cx="1810512" cy="219456"/>
          </a:xfrm>
          <a:prstGeom prst="rect">
            <a:avLst/>
          </a:prstGeom>
          <a:noFill/>
          <a:ln/>
        </p:spPr>
        <p:txBody>
          <a:bodyPr wrap="square" lIns="0" tIns="0" rIns="0" bIns="0" rtlCol="0" anchor="ctr"/>
          <a:lstStyle/>
          <a:p>
            <a:pPr marL="0" indent="0">
              <a:buNone/>
            </a:pPr>
            <a:r>
              <a:rPr lang="en-US" sz="1100" b="1" dirty="0">
                <a:solidFill>
                  <a:srgbClr val="0D2345"/>
                </a:solidFill>
                <a:latin typeface="Calibri" pitchFamily="34" charset="0"/>
                <a:ea typeface="Calibri" pitchFamily="34" charset="-122"/>
                <a:cs typeface="Calibri" pitchFamily="34" charset="-120"/>
              </a:rPr>
              <a:t>pandas 2.0</a:t>
            </a:r>
            <a:endParaRPr lang="en-US" sz="1100" dirty="0"/>
          </a:p>
        </p:txBody>
      </p:sp>
      <p:sp>
        <p:nvSpPr>
          <p:cNvPr id="24" name="Text 22"/>
          <p:cNvSpPr/>
          <p:nvPr/>
        </p:nvSpPr>
        <p:spPr>
          <a:xfrm>
            <a:off x="521208" y="2798064"/>
            <a:ext cx="1810512" cy="182880"/>
          </a:xfrm>
          <a:prstGeom prst="rect">
            <a:avLst/>
          </a:prstGeom>
          <a:noFill/>
          <a:ln/>
        </p:spPr>
        <p:txBody>
          <a:bodyPr wrap="square" lIns="0" tIns="0" rIns="0" bIns="0" rtlCol="0" anchor="ctr"/>
          <a:lstStyle/>
          <a:p>
            <a:pPr marL="0" indent="0">
              <a:buNone/>
            </a:pPr>
            <a:r>
              <a:rPr lang="en-US" sz="950" dirty="0">
                <a:solidFill>
                  <a:srgbClr val="607D8B"/>
                </a:solidFill>
                <a:latin typeface="Calibri" pitchFamily="34" charset="0"/>
                <a:ea typeface="Calibri" pitchFamily="34" charset="-122"/>
                <a:cs typeface="Calibri" pitchFamily="34" charset="-120"/>
              </a:rPr>
              <a:t>Data processing</a:t>
            </a:r>
            <a:endParaRPr lang="en-US" sz="950" dirty="0"/>
          </a:p>
        </p:txBody>
      </p:sp>
      <p:sp>
        <p:nvSpPr>
          <p:cNvPr id="25" name="Shape 23"/>
          <p:cNvSpPr/>
          <p:nvPr/>
        </p:nvSpPr>
        <p:spPr>
          <a:xfrm>
            <a:off x="2514600" y="2505456"/>
            <a:ext cx="1965960" cy="53035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26" name="Shape 24"/>
          <p:cNvSpPr/>
          <p:nvPr/>
        </p:nvSpPr>
        <p:spPr>
          <a:xfrm>
            <a:off x="2514600" y="2505456"/>
            <a:ext cx="45720" cy="530352"/>
          </a:xfrm>
          <a:prstGeom prst="rect">
            <a:avLst/>
          </a:prstGeom>
          <a:solidFill>
            <a:srgbClr val="1565C0"/>
          </a:solidFill>
          <a:ln w="12700">
            <a:solidFill>
              <a:srgbClr val="1565C0"/>
            </a:solidFill>
            <a:prstDash val="solid"/>
          </a:ln>
        </p:spPr>
        <p:txBody>
          <a:bodyPr/>
          <a:lstStyle/>
          <a:p>
            <a:endParaRPr lang="en-US"/>
          </a:p>
        </p:txBody>
      </p:sp>
      <p:sp>
        <p:nvSpPr>
          <p:cNvPr id="27" name="Text 25"/>
          <p:cNvSpPr/>
          <p:nvPr/>
        </p:nvSpPr>
        <p:spPr>
          <a:xfrm>
            <a:off x="2624328" y="2560320"/>
            <a:ext cx="1810512" cy="219456"/>
          </a:xfrm>
          <a:prstGeom prst="rect">
            <a:avLst/>
          </a:prstGeom>
          <a:noFill/>
          <a:ln/>
        </p:spPr>
        <p:txBody>
          <a:bodyPr wrap="square" lIns="0" tIns="0" rIns="0" bIns="0" rtlCol="0" anchor="ctr"/>
          <a:lstStyle/>
          <a:p>
            <a:pPr marL="0" indent="0">
              <a:buNone/>
            </a:pPr>
            <a:r>
              <a:rPr lang="en-US" sz="1100" b="1" dirty="0">
                <a:solidFill>
                  <a:srgbClr val="0D2345"/>
                </a:solidFill>
                <a:latin typeface="Calibri" pitchFamily="34" charset="0"/>
                <a:ea typeface="Calibri" pitchFamily="34" charset="-122"/>
                <a:cs typeface="Calibri" pitchFamily="34" charset="-120"/>
              </a:rPr>
              <a:t>numpy 1.24</a:t>
            </a:r>
            <a:endParaRPr lang="en-US" sz="1100" dirty="0"/>
          </a:p>
        </p:txBody>
      </p:sp>
      <p:sp>
        <p:nvSpPr>
          <p:cNvPr id="28" name="Text 26"/>
          <p:cNvSpPr/>
          <p:nvPr/>
        </p:nvSpPr>
        <p:spPr>
          <a:xfrm>
            <a:off x="2624328" y="2798064"/>
            <a:ext cx="1810512" cy="182880"/>
          </a:xfrm>
          <a:prstGeom prst="rect">
            <a:avLst/>
          </a:prstGeom>
          <a:noFill/>
          <a:ln/>
        </p:spPr>
        <p:txBody>
          <a:bodyPr wrap="square" lIns="0" tIns="0" rIns="0" bIns="0" rtlCol="0" anchor="ctr"/>
          <a:lstStyle/>
          <a:p>
            <a:pPr marL="0" indent="0">
              <a:buNone/>
            </a:pPr>
            <a:r>
              <a:rPr lang="en-US" sz="950" dirty="0">
                <a:solidFill>
                  <a:srgbClr val="607D8B"/>
                </a:solidFill>
                <a:latin typeface="Calibri" pitchFamily="34" charset="0"/>
                <a:ea typeface="Calibri" pitchFamily="34" charset="-122"/>
                <a:cs typeface="Calibri" pitchFamily="34" charset="-120"/>
              </a:rPr>
              <a:t>Numerical ops</a:t>
            </a:r>
            <a:endParaRPr lang="en-US" sz="950" dirty="0"/>
          </a:p>
        </p:txBody>
      </p:sp>
      <p:sp>
        <p:nvSpPr>
          <p:cNvPr id="29" name="Text 27"/>
          <p:cNvSpPr/>
          <p:nvPr/>
        </p:nvSpPr>
        <p:spPr>
          <a:xfrm>
            <a:off x="411480" y="3246120"/>
            <a:ext cx="4206240" cy="256032"/>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5-Stage Code Workflow</a:t>
            </a:r>
            <a:endParaRPr lang="en-US" sz="1300" dirty="0"/>
          </a:p>
        </p:txBody>
      </p:sp>
      <p:sp>
        <p:nvSpPr>
          <p:cNvPr id="30" name="Text 28"/>
          <p:cNvSpPr/>
          <p:nvPr/>
        </p:nvSpPr>
        <p:spPr>
          <a:xfrm>
            <a:off x="411480" y="3566160"/>
            <a:ext cx="4206240" cy="1463040"/>
          </a:xfrm>
          <a:prstGeom prst="rect">
            <a:avLst/>
          </a:prstGeom>
          <a:noFill/>
          <a:ln/>
        </p:spPr>
        <p:txBody>
          <a:bodyPr wrap="square" lIns="0" tIns="0" rIns="0" bIns="0" rtlCol="0" anchor="t"/>
          <a:lstStyle/>
          <a:p>
            <a:pPr marL="0" indent="0">
              <a:spcAft>
                <a:spcPts val="400"/>
              </a:spcAft>
              <a:buNone/>
            </a:pPr>
            <a:r>
              <a:rPr lang="en-US" sz="1150" dirty="0">
                <a:solidFill>
                  <a:srgbClr val="1A2B45"/>
                </a:solidFill>
                <a:latin typeface="Calibri" pitchFamily="34" charset="0"/>
                <a:ea typeface="Calibri" pitchFamily="34" charset="-122"/>
                <a:cs typeface="Calibri" pitchFamily="34" charset="-120"/>
              </a:rPr>
              <a:t>1.  Data generation &amp; validation (seeded RNG, ONS-calibrated)</a:t>
            </a:r>
            <a:endParaRPr lang="en-US" sz="1150" dirty="0"/>
          </a:p>
          <a:p>
            <a:pPr marL="0" indent="0">
              <a:spcAft>
                <a:spcPts val="400"/>
              </a:spcAft>
              <a:buNone/>
            </a:pPr>
            <a:r>
              <a:rPr lang="en-US" sz="1150" dirty="0">
                <a:solidFill>
                  <a:srgbClr val="607D8B"/>
                </a:solidFill>
                <a:latin typeface="Calibri" pitchFamily="34" charset="0"/>
                <a:ea typeface="Calibri" pitchFamily="34" charset="-122"/>
                <a:cs typeface="Calibri" pitchFamily="34" charset="-120"/>
              </a:rPr>
              <a:t>2.  Causal proxy adjustment (group mean centring on savings &amp; credit)</a:t>
            </a:r>
            <a:endParaRPr lang="en-US" sz="1150" dirty="0"/>
          </a:p>
          <a:p>
            <a:pPr marL="0" indent="0">
              <a:spcAft>
                <a:spcPts val="400"/>
              </a:spcAft>
              <a:buNone/>
            </a:pPr>
            <a:r>
              <a:rPr lang="en-US" sz="1150" dirty="0">
                <a:solidFill>
                  <a:srgbClr val="1A2B45"/>
                </a:solidFill>
                <a:latin typeface="Calibri" pitchFamily="34" charset="0"/>
                <a:ea typeface="Calibri" pitchFamily="34" charset="-122"/>
                <a:cs typeface="Calibri" pitchFamily="34" charset="-120"/>
              </a:rPr>
              <a:t>3.  Cross-validated stacking (5-fold, stratified, no leakage)</a:t>
            </a:r>
            <a:endParaRPr lang="en-US" sz="1150" dirty="0"/>
          </a:p>
          <a:p>
            <a:pPr marL="0" indent="0">
              <a:spcAft>
                <a:spcPts val="400"/>
              </a:spcAft>
              <a:buNone/>
            </a:pPr>
            <a:r>
              <a:rPr lang="en-US" sz="1150" dirty="0">
                <a:solidFill>
                  <a:srgbClr val="607D8B"/>
                </a:solidFill>
                <a:latin typeface="Calibri" pitchFamily="34" charset="0"/>
                <a:ea typeface="Calibri" pitchFamily="34" charset="-122"/>
                <a:cs typeface="Calibri" pitchFamily="34" charset="-120"/>
              </a:rPr>
              <a:t>4.  Fairness evaluation (MetricFrame, selection rate, TPR)</a:t>
            </a:r>
            <a:endParaRPr lang="en-US" sz="1150" dirty="0"/>
          </a:p>
          <a:p>
            <a:pPr marL="0" indent="0">
              <a:spcAft>
                <a:spcPts val="400"/>
              </a:spcAft>
              <a:buNone/>
            </a:pPr>
            <a:r>
              <a:rPr lang="en-US" sz="1150" dirty="0">
                <a:solidFill>
                  <a:srgbClr val="1A2B45"/>
                </a:solidFill>
                <a:latin typeface="Calibri" pitchFamily="34" charset="0"/>
                <a:ea typeface="Calibri" pitchFamily="34" charset="-122"/>
                <a:cs typeface="Calibri" pitchFamily="34" charset="-120"/>
              </a:rPr>
              <a:t>5.  Counterfactual analysis (savings → male mean intervention)</a:t>
            </a:r>
            <a:endParaRPr lang="en-US" sz="1150" dirty="0"/>
          </a:p>
        </p:txBody>
      </p:sp>
      <p:sp>
        <p:nvSpPr>
          <p:cNvPr id="31" name="Shape 29"/>
          <p:cNvSpPr/>
          <p:nvPr/>
        </p:nvSpPr>
        <p:spPr>
          <a:xfrm>
            <a:off x="4800600" y="868680"/>
            <a:ext cx="3977640" cy="4160520"/>
          </a:xfrm>
          <a:prstGeom prst="rect">
            <a:avLst/>
          </a:prstGeom>
          <a:solidFill>
            <a:srgbClr val="1E1E2E"/>
          </a:solidFill>
          <a:ln w="12700">
            <a:solidFill>
              <a:srgbClr val="2D2D44"/>
            </a:solidFill>
            <a:prstDash val="solid"/>
          </a:ln>
        </p:spPr>
        <p:txBody>
          <a:bodyPr/>
          <a:lstStyle/>
          <a:p>
            <a:endParaRPr lang="en-US"/>
          </a:p>
        </p:txBody>
      </p:sp>
      <p:sp>
        <p:nvSpPr>
          <p:cNvPr id="32" name="Text 30"/>
          <p:cNvSpPr/>
          <p:nvPr/>
        </p:nvSpPr>
        <p:spPr>
          <a:xfrm>
            <a:off x="4892040" y="932688"/>
            <a:ext cx="3794760" cy="219456"/>
          </a:xfrm>
          <a:prstGeom prst="rect">
            <a:avLst/>
          </a:prstGeom>
          <a:noFill/>
          <a:ln/>
        </p:spPr>
        <p:txBody>
          <a:bodyPr wrap="square" lIns="0" tIns="0" rIns="0" bIns="0" rtlCol="0" anchor="ctr"/>
          <a:lstStyle/>
          <a:p>
            <a:pPr marL="0" indent="0">
              <a:buNone/>
            </a:pPr>
            <a:r>
              <a:rPr lang="en-US" sz="850" dirty="0">
                <a:solidFill>
                  <a:srgbClr val="6272A4"/>
                </a:solidFill>
                <a:latin typeface="Consolas" pitchFamily="34" charset="0"/>
                <a:ea typeface="Consolas" pitchFamily="34" charset="-122"/>
                <a:cs typeface="Consolas" pitchFamily="34" charset="-120"/>
              </a:rPr>
              <a:t># Hybrid Stacking Model — Core Implementation</a:t>
            </a:r>
            <a:endParaRPr lang="en-US" sz="850" dirty="0"/>
          </a:p>
        </p:txBody>
      </p:sp>
      <p:sp>
        <p:nvSpPr>
          <p:cNvPr id="33" name="Text 31"/>
          <p:cNvSpPr/>
          <p:nvPr/>
        </p:nvSpPr>
        <p:spPr>
          <a:xfrm>
            <a:off x="4892040" y="1170432"/>
            <a:ext cx="3794760" cy="146304"/>
          </a:xfrm>
          <a:prstGeom prst="rect">
            <a:avLst/>
          </a:prstGeom>
          <a:noFill/>
          <a:ln/>
        </p:spPr>
        <p:txBody>
          <a:bodyPr wrap="square" lIns="0" tIns="0" rIns="0" bIns="0" rtlCol="0" anchor="ctr"/>
          <a:lstStyle/>
          <a:p>
            <a:pPr marL="0" indent="0">
              <a:buNone/>
            </a:pPr>
            <a:r>
              <a:rPr lang="en-US" sz="800" dirty="0">
                <a:solidFill>
                  <a:srgbClr val="6272A4"/>
                </a:solidFill>
                <a:latin typeface="Consolas" pitchFamily="34" charset="0"/>
                <a:ea typeface="Consolas" pitchFamily="34" charset="-122"/>
                <a:cs typeface="Consolas" pitchFamily="34" charset="-120"/>
              </a:rPr>
              <a:t># Step 1: Causal Proxy Adjustment</a:t>
            </a:r>
            <a:endParaRPr lang="en-US" sz="800" dirty="0"/>
          </a:p>
        </p:txBody>
      </p:sp>
      <p:sp>
        <p:nvSpPr>
          <p:cNvPr id="34" name="Text 32"/>
          <p:cNvSpPr/>
          <p:nvPr/>
        </p:nvSpPr>
        <p:spPr>
          <a:xfrm>
            <a:off x="4892040" y="1312164"/>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for feat in ['savings_balance', 'credit_amount']:</a:t>
            </a:r>
            <a:endParaRPr lang="en-US" sz="800" dirty="0"/>
          </a:p>
        </p:txBody>
      </p:sp>
      <p:sp>
        <p:nvSpPr>
          <p:cNvPr id="35" name="Text 33"/>
          <p:cNvSpPr/>
          <p:nvPr/>
        </p:nvSpPr>
        <p:spPr>
          <a:xfrm>
            <a:off x="4892040" y="1453896"/>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    grp_mean = df.groupby('gender')[feat]</a:t>
            </a:r>
            <a:endParaRPr lang="en-US" sz="800" dirty="0"/>
          </a:p>
        </p:txBody>
      </p:sp>
      <p:sp>
        <p:nvSpPr>
          <p:cNvPr id="36" name="Text 34"/>
          <p:cNvSpPr/>
          <p:nvPr/>
        </p:nvSpPr>
        <p:spPr>
          <a:xfrm>
            <a:off x="4892040" y="1595628"/>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    df[feat+'_adj'] = df[feat] - grp_mean</a:t>
            </a:r>
            <a:endParaRPr lang="en-US" sz="800" dirty="0"/>
          </a:p>
        </p:txBody>
      </p:sp>
      <p:sp>
        <p:nvSpPr>
          <p:cNvPr id="37" name="Text 35"/>
          <p:cNvSpPr/>
          <p:nvPr/>
        </p:nvSpPr>
        <p:spPr>
          <a:xfrm>
            <a:off x="4892040" y="1737360"/>
            <a:ext cx="3794760" cy="146304"/>
          </a:xfrm>
          <a:prstGeom prst="rect">
            <a:avLst/>
          </a:prstGeom>
          <a:noFill/>
          <a:ln/>
        </p:spPr>
        <p:txBody>
          <a:bodyPr wrap="square" lIns="0" tIns="0" rIns="0" bIns="0" rtlCol="0" anchor="ctr"/>
          <a:lstStyle/>
          <a:p>
            <a:pPr marL="0" indent="0">
              <a:buNone/>
            </a:pPr>
            <a:endParaRPr lang="en-US" sz="800" dirty="0"/>
          </a:p>
        </p:txBody>
      </p:sp>
      <p:sp>
        <p:nvSpPr>
          <p:cNvPr id="38" name="Text 36"/>
          <p:cNvSpPr/>
          <p:nvPr/>
        </p:nvSpPr>
        <p:spPr>
          <a:xfrm>
            <a:off x="4892040" y="1879092"/>
            <a:ext cx="3794760" cy="146304"/>
          </a:xfrm>
          <a:prstGeom prst="rect">
            <a:avLst/>
          </a:prstGeom>
          <a:noFill/>
          <a:ln/>
        </p:spPr>
        <p:txBody>
          <a:bodyPr wrap="square" lIns="0" tIns="0" rIns="0" bIns="0" rtlCol="0" anchor="ctr"/>
          <a:lstStyle/>
          <a:p>
            <a:pPr marL="0" indent="0">
              <a:buNone/>
            </a:pPr>
            <a:r>
              <a:rPr lang="en-US" sz="800" dirty="0">
                <a:solidFill>
                  <a:srgbClr val="6272A4"/>
                </a:solidFill>
                <a:latin typeface="Consolas" pitchFamily="34" charset="0"/>
                <a:ea typeface="Consolas" pitchFamily="34" charset="-122"/>
                <a:cs typeface="Consolas" pitchFamily="34" charset="-120"/>
              </a:rPr>
              <a:t># Step 2: Stacking Ensemble</a:t>
            </a:r>
            <a:endParaRPr lang="en-US" sz="800" dirty="0"/>
          </a:p>
        </p:txBody>
      </p:sp>
      <p:sp>
        <p:nvSpPr>
          <p:cNvPr id="39" name="Text 37"/>
          <p:cNvSpPr/>
          <p:nvPr/>
        </p:nvSpPr>
        <p:spPr>
          <a:xfrm>
            <a:off x="4892040" y="2020824"/>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base = [('rf', RandomForestClassifier(</a:t>
            </a:r>
            <a:endParaRPr lang="en-US" sz="800" dirty="0"/>
          </a:p>
        </p:txBody>
      </p:sp>
      <p:sp>
        <p:nvSpPr>
          <p:cNvPr id="40" name="Text 38"/>
          <p:cNvSpPr/>
          <p:nvPr/>
        </p:nvSpPr>
        <p:spPr>
          <a:xfrm>
            <a:off x="4892040" y="2162556"/>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         n_estimators=100, max_depth=5)),</a:t>
            </a:r>
            <a:endParaRPr lang="en-US" sz="800" dirty="0"/>
          </a:p>
        </p:txBody>
      </p:sp>
      <p:sp>
        <p:nvSpPr>
          <p:cNvPr id="41" name="Text 39"/>
          <p:cNvSpPr/>
          <p:nvPr/>
        </p:nvSpPr>
        <p:spPr>
          <a:xfrm>
            <a:off x="4892040" y="2304288"/>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        ('gb', GradientBoostingClassifier(</a:t>
            </a:r>
            <a:endParaRPr lang="en-US" sz="800" dirty="0"/>
          </a:p>
        </p:txBody>
      </p:sp>
      <p:sp>
        <p:nvSpPr>
          <p:cNvPr id="42" name="Text 40"/>
          <p:cNvSpPr/>
          <p:nvPr/>
        </p:nvSpPr>
        <p:spPr>
          <a:xfrm>
            <a:off x="4892040" y="2446020"/>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         n_estimators=100, lr=0.1))]</a:t>
            </a:r>
            <a:endParaRPr lang="en-US" sz="800" dirty="0"/>
          </a:p>
        </p:txBody>
      </p:sp>
      <p:sp>
        <p:nvSpPr>
          <p:cNvPr id="43" name="Text 41"/>
          <p:cNvSpPr/>
          <p:nvPr/>
        </p:nvSpPr>
        <p:spPr>
          <a:xfrm>
            <a:off x="4892040" y="2587752"/>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meta = LogisticRegression(C=1.0)</a:t>
            </a:r>
            <a:endParaRPr lang="en-US" sz="800" dirty="0"/>
          </a:p>
        </p:txBody>
      </p:sp>
      <p:sp>
        <p:nvSpPr>
          <p:cNvPr id="44" name="Text 42"/>
          <p:cNvSpPr/>
          <p:nvPr/>
        </p:nvSpPr>
        <p:spPr>
          <a:xfrm>
            <a:off x="4892040" y="2729484"/>
            <a:ext cx="3794760" cy="146304"/>
          </a:xfrm>
          <a:prstGeom prst="rect">
            <a:avLst/>
          </a:prstGeom>
          <a:noFill/>
          <a:ln/>
        </p:spPr>
        <p:txBody>
          <a:bodyPr wrap="square" lIns="0" tIns="0" rIns="0" bIns="0" rtlCol="0" anchor="ctr"/>
          <a:lstStyle/>
          <a:p>
            <a:pPr marL="0" indent="0">
              <a:buNone/>
            </a:pPr>
            <a:r>
              <a:rPr lang="en-US" sz="800" dirty="0">
                <a:solidFill>
                  <a:srgbClr val="50FA7B"/>
                </a:solidFill>
                <a:latin typeface="Consolas" pitchFamily="34" charset="0"/>
                <a:ea typeface="Consolas" pitchFamily="34" charset="-122"/>
                <a:cs typeface="Consolas" pitchFamily="34" charset="-120"/>
              </a:rPr>
              <a:t>model = StackingClassifier(</a:t>
            </a:r>
            <a:endParaRPr lang="en-US" sz="800" dirty="0"/>
          </a:p>
        </p:txBody>
      </p:sp>
      <p:sp>
        <p:nvSpPr>
          <p:cNvPr id="45" name="Text 43"/>
          <p:cNvSpPr/>
          <p:nvPr/>
        </p:nvSpPr>
        <p:spPr>
          <a:xfrm>
            <a:off x="4892040" y="2871216"/>
            <a:ext cx="3794760" cy="146304"/>
          </a:xfrm>
          <a:prstGeom prst="rect">
            <a:avLst/>
          </a:prstGeom>
          <a:noFill/>
          <a:ln/>
        </p:spPr>
        <p:txBody>
          <a:bodyPr wrap="square" lIns="0" tIns="0" rIns="0" bIns="0" rtlCol="0" anchor="ctr"/>
          <a:lstStyle/>
          <a:p>
            <a:pPr marL="0" indent="0">
              <a:buNone/>
            </a:pPr>
            <a:r>
              <a:rPr lang="en-US" sz="800" dirty="0">
                <a:solidFill>
                  <a:srgbClr val="50FA7B"/>
                </a:solidFill>
                <a:latin typeface="Consolas" pitchFamily="34" charset="0"/>
                <a:ea typeface="Consolas" pitchFamily="34" charset="-122"/>
                <a:cs typeface="Consolas" pitchFamily="34" charset="-120"/>
              </a:rPr>
              <a:t>    estimators=base,</a:t>
            </a:r>
            <a:endParaRPr lang="en-US" sz="800" dirty="0"/>
          </a:p>
        </p:txBody>
      </p:sp>
      <p:sp>
        <p:nvSpPr>
          <p:cNvPr id="46" name="Text 44"/>
          <p:cNvSpPr/>
          <p:nvPr/>
        </p:nvSpPr>
        <p:spPr>
          <a:xfrm>
            <a:off x="4892040" y="3012948"/>
            <a:ext cx="3794760" cy="146304"/>
          </a:xfrm>
          <a:prstGeom prst="rect">
            <a:avLst/>
          </a:prstGeom>
          <a:noFill/>
          <a:ln/>
        </p:spPr>
        <p:txBody>
          <a:bodyPr wrap="square" lIns="0" tIns="0" rIns="0" bIns="0" rtlCol="0" anchor="ctr"/>
          <a:lstStyle/>
          <a:p>
            <a:pPr marL="0" indent="0">
              <a:buNone/>
            </a:pPr>
            <a:r>
              <a:rPr lang="en-US" sz="800" dirty="0">
                <a:solidFill>
                  <a:srgbClr val="50FA7B"/>
                </a:solidFill>
                <a:latin typeface="Consolas" pitchFamily="34" charset="0"/>
                <a:ea typeface="Consolas" pitchFamily="34" charset="-122"/>
                <a:cs typeface="Consolas" pitchFamily="34" charset="-120"/>
              </a:rPr>
              <a:t>    final_estimator=meta, cv=5)</a:t>
            </a:r>
            <a:endParaRPr lang="en-US" sz="800" dirty="0"/>
          </a:p>
        </p:txBody>
      </p:sp>
      <p:sp>
        <p:nvSpPr>
          <p:cNvPr id="47" name="Text 45"/>
          <p:cNvSpPr/>
          <p:nvPr/>
        </p:nvSpPr>
        <p:spPr>
          <a:xfrm>
            <a:off x="4892040" y="3154680"/>
            <a:ext cx="3794760" cy="146304"/>
          </a:xfrm>
          <a:prstGeom prst="rect">
            <a:avLst/>
          </a:prstGeom>
          <a:noFill/>
          <a:ln/>
        </p:spPr>
        <p:txBody>
          <a:bodyPr wrap="square" lIns="0" tIns="0" rIns="0" bIns="0" rtlCol="0" anchor="ctr"/>
          <a:lstStyle/>
          <a:p>
            <a:pPr marL="0" indent="0">
              <a:buNone/>
            </a:pPr>
            <a:endParaRPr lang="en-US" sz="800" dirty="0"/>
          </a:p>
        </p:txBody>
      </p:sp>
      <p:sp>
        <p:nvSpPr>
          <p:cNvPr id="48" name="Text 46"/>
          <p:cNvSpPr/>
          <p:nvPr/>
        </p:nvSpPr>
        <p:spPr>
          <a:xfrm>
            <a:off x="4892040" y="3296412"/>
            <a:ext cx="3794760" cy="146304"/>
          </a:xfrm>
          <a:prstGeom prst="rect">
            <a:avLst/>
          </a:prstGeom>
          <a:noFill/>
          <a:ln/>
        </p:spPr>
        <p:txBody>
          <a:bodyPr wrap="square" lIns="0" tIns="0" rIns="0" bIns="0" rtlCol="0" anchor="ctr"/>
          <a:lstStyle/>
          <a:p>
            <a:pPr marL="0" indent="0">
              <a:buNone/>
            </a:pPr>
            <a:r>
              <a:rPr lang="en-US" sz="800" dirty="0">
                <a:solidFill>
                  <a:srgbClr val="6272A4"/>
                </a:solidFill>
                <a:latin typeface="Consolas" pitchFamily="34" charset="0"/>
                <a:ea typeface="Consolas" pitchFamily="34" charset="-122"/>
                <a:cs typeface="Consolas" pitchFamily="34" charset="-120"/>
              </a:rPr>
              <a:t># Step 3: Fairness Evaluation</a:t>
            </a:r>
            <a:endParaRPr lang="en-US" sz="800" dirty="0"/>
          </a:p>
        </p:txBody>
      </p:sp>
      <p:sp>
        <p:nvSpPr>
          <p:cNvPr id="49" name="Text 47"/>
          <p:cNvSpPr/>
          <p:nvPr/>
        </p:nvSpPr>
        <p:spPr>
          <a:xfrm>
            <a:off x="4892040" y="3438144"/>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mf = MetricFrame(metrics={</a:t>
            </a:r>
            <a:endParaRPr lang="en-US" sz="800" dirty="0"/>
          </a:p>
        </p:txBody>
      </p:sp>
      <p:sp>
        <p:nvSpPr>
          <p:cNvPr id="50" name="Text 48"/>
          <p:cNvSpPr/>
          <p:nvPr/>
        </p:nvSpPr>
        <p:spPr>
          <a:xfrm>
            <a:off x="4892040" y="3579876"/>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    'selection_rate': selection_rate,</a:t>
            </a:r>
            <a:endParaRPr lang="en-US" sz="800" dirty="0"/>
          </a:p>
        </p:txBody>
      </p:sp>
      <p:sp>
        <p:nvSpPr>
          <p:cNvPr id="51" name="Text 49"/>
          <p:cNvSpPr/>
          <p:nvPr/>
        </p:nvSpPr>
        <p:spPr>
          <a:xfrm>
            <a:off x="4892040" y="3721608"/>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    'true_pos_rate': true_positive_rate},</a:t>
            </a:r>
            <a:endParaRPr lang="en-US" sz="800" dirty="0"/>
          </a:p>
        </p:txBody>
      </p:sp>
      <p:sp>
        <p:nvSpPr>
          <p:cNvPr id="52" name="Text 50"/>
          <p:cNvSpPr/>
          <p:nvPr/>
        </p:nvSpPr>
        <p:spPr>
          <a:xfrm>
            <a:off x="4892040" y="3863340"/>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    y_true=y_test, y_pred=y_pred,</a:t>
            </a:r>
            <a:endParaRPr lang="en-US" sz="800" dirty="0"/>
          </a:p>
        </p:txBody>
      </p:sp>
      <p:sp>
        <p:nvSpPr>
          <p:cNvPr id="53" name="Text 51"/>
          <p:cNvSpPr/>
          <p:nvPr/>
        </p:nvSpPr>
        <p:spPr>
          <a:xfrm>
            <a:off x="4892040" y="4005072"/>
            <a:ext cx="3794760" cy="146304"/>
          </a:xfrm>
          <a:prstGeom prst="rect">
            <a:avLst/>
          </a:prstGeom>
          <a:noFill/>
          <a:ln/>
        </p:spPr>
        <p:txBody>
          <a:bodyPr wrap="square" lIns="0" tIns="0" rIns="0" bIns="0" rtlCol="0" anchor="ctr"/>
          <a:lstStyle/>
          <a:p>
            <a:pPr marL="0" indent="0">
              <a:buNone/>
            </a:pPr>
            <a:r>
              <a:rPr lang="en-US" sz="800" dirty="0">
                <a:solidFill>
                  <a:srgbClr val="F8F8F2"/>
                </a:solidFill>
                <a:latin typeface="Consolas" pitchFamily="34" charset="0"/>
                <a:ea typeface="Consolas" pitchFamily="34" charset="-122"/>
                <a:cs typeface="Consolas" pitchFamily="34" charset="-120"/>
              </a:rPr>
              <a:t>    sensitive_features=gender_test)</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Experimental Results — Predictive Performance</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Text 2"/>
          <p:cNvSpPr/>
          <p:nvPr/>
        </p:nvSpPr>
        <p:spPr>
          <a:xfrm>
            <a:off x="411480" y="868680"/>
            <a:ext cx="4069080" cy="256032"/>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German Credit Dataset</a:t>
            </a:r>
            <a:endParaRPr lang="en-US" sz="1200" dirty="0"/>
          </a:p>
        </p:txBody>
      </p:sp>
      <p:sp>
        <p:nvSpPr>
          <p:cNvPr id="5" name="Text 3"/>
          <p:cNvSpPr/>
          <p:nvPr/>
        </p:nvSpPr>
        <p:spPr>
          <a:xfrm>
            <a:off x="4709160" y="868680"/>
            <a:ext cx="4069080" cy="256032"/>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UK Synthetic Dataset</a:t>
            </a:r>
            <a:endParaRPr lang="en-US" sz="1200" dirty="0"/>
          </a:p>
        </p:txBody>
      </p:sp>
      <p:graphicFrame>
        <p:nvGraphicFramePr>
          <p:cNvPr id="13" name="Table 0"/>
          <p:cNvGraphicFramePr>
            <a:graphicFrameLocks noGrp="1"/>
          </p:cNvGraphicFramePr>
          <p:nvPr>
            <p:extLst>
              <p:ext uri="{D42A27DB-BD31-4B8C-83A1-F6EECF244321}">
                <p14:modId xmlns:p14="http://schemas.microsoft.com/office/powerpoint/2010/main" val="1579011935"/>
              </p:ext>
            </p:extLst>
          </p:nvPr>
        </p:nvGraphicFramePr>
        <p:xfrm>
          <a:off x="411480" y="1170432"/>
          <a:ext cx="4069080" cy="1463040"/>
        </p:xfrm>
        <a:graphic>
          <a:graphicData uri="http://schemas.openxmlformats.org/drawingml/2006/table">
            <a:tbl>
              <a:tblPr/>
              <a:tblGrid>
                <a:gridCol w="22860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868680">
                  <a:extLst>
                    <a:ext uri="{9D8B030D-6E8A-4147-A177-3AD203B41FA5}">
                      <a16:colId xmlns:a16="http://schemas.microsoft.com/office/drawing/2014/main" val="20002"/>
                    </a:ext>
                  </a:extLst>
                </a:gridCol>
              </a:tblGrid>
              <a:tr h="365760">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Model</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1565C0"/>
                    </a:solidFill>
                  </a:tcPr>
                </a:tc>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Accuracy</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1565C0"/>
                    </a:solidFill>
                  </a:tcPr>
                </a:tc>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AUC</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1565C0"/>
                    </a:solidFill>
                  </a:tcPr>
                </a:tc>
                <a:extLst>
                  <a:ext uri="{0D108BD9-81ED-4DB2-BD59-A6C34878D82A}">
                    <a16:rowId xmlns:a16="http://schemas.microsoft.com/office/drawing/2014/main" val="10000"/>
                  </a:ext>
                </a:extLst>
              </a:tr>
              <a:tr h="365760">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Logistic Regression</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0.73</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0.76</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65760">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Random Forest</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0.75 ✓</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0.79 ✓</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extLst>
                  <a:ext uri="{0D108BD9-81ED-4DB2-BD59-A6C34878D82A}">
                    <a16:rowId xmlns:a16="http://schemas.microsoft.com/office/drawing/2014/main" val="10002"/>
                  </a:ext>
                </a:extLst>
              </a:tr>
              <a:tr h="365760">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Gradient Boosting</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0.74</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0.78</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graphicFrame>
        <p:nvGraphicFramePr>
          <p:cNvPr id="25" name="Table 1"/>
          <p:cNvGraphicFramePr>
            <a:graphicFrameLocks noGrp="1"/>
          </p:cNvGraphicFramePr>
          <p:nvPr>
            <p:extLst>
              <p:ext uri="{D42A27DB-BD31-4B8C-83A1-F6EECF244321}">
                <p14:modId xmlns:p14="http://schemas.microsoft.com/office/powerpoint/2010/main" val="1579011935"/>
              </p:ext>
            </p:extLst>
          </p:nvPr>
        </p:nvGraphicFramePr>
        <p:xfrm>
          <a:off x="4709160" y="1170432"/>
          <a:ext cx="4069080" cy="1719070"/>
        </p:xfrm>
        <a:graphic>
          <a:graphicData uri="http://schemas.openxmlformats.org/drawingml/2006/table">
            <a:tbl>
              <a:tblPr/>
              <a:tblGrid>
                <a:gridCol w="22860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868680">
                  <a:extLst>
                    <a:ext uri="{9D8B030D-6E8A-4147-A177-3AD203B41FA5}">
                      <a16:colId xmlns:a16="http://schemas.microsoft.com/office/drawing/2014/main" val="20002"/>
                    </a:ext>
                  </a:extLst>
                </a:gridCol>
              </a:tblGrid>
              <a:tr h="343814">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Model</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00838F"/>
                    </a:solidFill>
                  </a:tcPr>
                </a:tc>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Accuracy</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00838F"/>
                    </a:solidFill>
                  </a:tcPr>
                </a:tc>
                <a:tc>
                  <a:txBody>
                    <a:bodyPr/>
                    <a:lstStyle/>
                    <a:p>
                      <a:pPr marL="0" indent="0" algn="ctr">
                        <a:buNone/>
                      </a:pPr>
                      <a:r>
                        <a:rPr lang="en-US" sz="1200" b="1" dirty="0">
                          <a:solidFill>
                            <a:srgbClr val="FFFFFF"/>
                          </a:solidFill>
                          <a:latin typeface="Calibri" pitchFamily="34" charset="0"/>
                          <a:ea typeface="Calibri" pitchFamily="34" charset="-122"/>
                          <a:cs typeface="Calibri" pitchFamily="34" charset="-120"/>
                        </a:rPr>
                        <a:t>AUC</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00838F"/>
                    </a:solidFill>
                  </a:tcPr>
                </a:tc>
                <a:extLst>
                  <a:ext uri="{0D108BD9-81ED-4DB2-BD59-A6C34878D82A}">
                    <a16:rowId xmlns:a16="http://schemas.microsoft.com/office/drawing/2014/main" val="10000"/>
                  </a:ext>
                </a:extLst>
              </a:tr>
              <a:tr h="343814">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Logistic Regression</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0.75</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0.78</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43814">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Random Forest</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0.77</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0.81</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extLst>
                  <a:ext uri="{0D108BD9-81ED-4DB2-BD59-A6C34878D82A}">
                    <a16:rowId xmlns:a16="http://schemas.microsoft.com/office/drawing/2014/main" val="10002"/>
                  </a:ext>
                </a:extLst>
              </a:tr>
              <a:tr h="343814">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Gradient Boosting</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0.76</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200" dirty="0">
                          <a:solidFill>
                            <a:srgbClr val="1A2B45"/>
                          </a:solidFill>
                          <a:latin typeface="Calibri" pitchFamily="34" charset="0"/>
                          <a:ea typeface="Calibri" pitchFamily="34" charset="-122"/>
                          <a:cs typeface="Calibri" pitchFamily="34" charset="-120"/>
                        </a:rPr>
                        <a:t>0.82</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343814">
                <a:tc>
                  <a:txBody>
                    <a:bodyPr/>
                    <a:lstStyle/>
                    <a:p>
                      <a:pPr marL="0" indent="0" algn="ctr">
                        <a:buNone/>
                      </a:pPr>
                      <a:r>
                        <a:rPr lang="en-US" sz="1200" b="1" dirty="0">
                          <a:solidFill>
                            <a:srgbClr val="2E7D32"/>
                          </a:solidFill>
                          <a:latin typeface="Calibri" pitchFamily="34" charset="0"/>
                          <a:ea typeface="Calibri" pitchFamily="34" charset="-122"/>
                          <a:cs typeface="Calibri" pitchFamily="34" charset="-120"/>
                        </a:rPr>
                        <a:t>Hybrid Stacking ★</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8F5E9"/>
                    </a:solidFill>
                  </a:tcPr>
                </a:tc>
                <a:tc>
                  <a:txBody>
                    <a:bodyPr/>
                    <a:lstStyle/>
                    <a:p>
                      <a:pPr marL="0" indent="0" algn="ctr">
                        <a:buNone/>
                      </a:pPr>
                      <a:r>
                        <a:rPr lang="en-US" sz="1200" b="1" dirty="0">
                          <a:solidFill>
                            <a:srgbClr val="2E7D32"/>
                          </a:solidFill>
                          <a:latin typeface="Calibri" pitchFamily="34" charset="0"/>
                          <a:ea typeface="Calibri" pitchFamily="34" charset="-122"/>
                          <a:cs typeface="Calibri" pitchFamily="34" charset="-120"/>
                        </a:rPr>
                        <a:t>0.78 ✓</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8F5E9"/>
                    </a:solidFill>
                  </a:tcPr>
                </a:tc>
                <a:tc>
                  <a:txBody>
                    <a:bodyPr/>
                    <a:lstStyle/>
                    <a:p>
                      <a:pPr marL="0" indent="0" algn="ctr">
                        <a:buNone/>
                      </a:pPr>
                      <a:r>
                        <a:rPr lang="en-US" sz="1200" b="1" dirty="0">
                          <a:solidFill>
                            <a:srgbClr val="2E7D32"/>
                          </a:solidFill>
                          <a:latin typeface="Calibri" pitchFamily="34" charset="0"/>
                          <a:ea typeface="Calibri" pitchFamily="34" charset="-122"/>
                          <a:cs typeface="Calibri" pitchFamily="34" charset="-120"/>
                        </a:rPr>
                        <a:t>0.83 ✓</a:t>
                      </a:r>
                      <a:endParaRPr lang="en-US" sz="12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8F5E9"/>
                    </a:solidFill>
                  </a:tcPr>
                </a:tc>
                <a:extLst>
                  <a:ext uri="{0D108BD9-81ED-4DB2-BD59-A6C34878D82A}">
                    <a16:rowId xmlns:a16="http://schemas.microsoft.com/office/drawing/2014/main" val="10004"/>
                  </a:ext>
                </a:extLst>
              </a:tr>
            </a:tbl>
          </a:graphicData>
        </a:graphic>
      </p:graphicFrame>
      <p:graphicFrame>
        <p:nvGraphicFramePr>
          <p:cNvPr id="8" name="Chart 0"/>
          <p:cNvGraphicFramePr/>
          <p:nvPr/>
        </p:nvGraphicFramePr>
        <p:xfrm>
          <a:off x="411480" y="2743200"/>
          <a:ext cx="4069080" cy="2194560"/>
        </p:xfrm>
        <a:graphic>
          <a:graphicData uri="http://schemas.openxmlformats.org/drawingml/2006/chart">
            <c:chart xmlns:c="http://schemas.openxmlformats.org/drawingml/2006/chart" xmlns:r="http://schemas.openxmlformats.org/officeDocument/2006/relationships" r:id="rId3"/>
          </a:graphicData>
        </a:graphic>
      </p:graphicFrame>
      <p:sp>
        <p:nvSpPr>
          <p:cNvPr id="9" name="Shape 4"/>
          <p:cNvSpPr/>
          <p:nvPr/>
        </p:nvSpPr>
        <p:spPr>
          <a:xfrm>
            <a:off x="4709160" y="2953512"/>
            <a:ext cx="1280160" cy="10972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0" name="Text 5"/>
          <p:cNvSpPr/>
          <p:nvPr/>
        </p:nvSpPr>
        <p:spPr>
          <a:xfrm>
            <a:off x="4709160" y="2907792"/>
            <a:ext cx="1280160" cy="502920"/>
          </a:xfrm>
          <a:prstGeom prst="rect">
            <a:avLst/>
          </a:prstGeom>
          <a:noFill/>
          <a:ln/>
        </p:spPr>
        <p:txBody>
          <a:bodyPr wrap="square" lIns="0" tIns="0" rIns="0" bIns="0" rtlCol="0" anchor="ctr"/>
          <a:lstStyle/>
          <a:p>
            <a:pPr marL="0" indent="0" algn="ctr">
              <a:buNone/>
            </a:pPr>
            <a:r>
              <a:rPr lang="en-US" sz="3600" b="1" dirty="0">
                <a:solidFill>
                  <a:srgbClr val="2E7D32"/>
                </a:solidFill>
                <a:latin typeface="Calibri" pitchFamily="34" charset="0"/>
                <a:ea typeface="Calibri" pitchFamily="34" charset="-122"/>
                <a:cs typeface="Calibri" pitchFamily="34" charset="-120"/>
              </a:rPr>
              <a:t>+4%</a:t>
            </a:r>
            <a:endParaRPr lang="en-US" sz="3600" dirty="0"/>
          </a:p>
        </p:txBody>
      </p:sp>
      <p:sp>
        <p:nvSpPr>
          <p:cNvPr id="11" name="Text 6"/>
          <p:cNvSpPr/>
          <p:nvPr/>
        </p:nvSpPr>
        <p:spPr>
          <a:xfrm>
            <a:off x="4709160" y="3383280"/>
            <a:ext cx="1280160" cy="320040"/>
          </a:xfrm>
          <a:prstGeom prst="rect">
            <a:avLst/>
          </a:prstGeom>
          <a:noFill/>
          <a:ln/>
        </p:spPr>
        <p:txBody>
          <a:bodyPr wrap="square" lIns="0" tIns="0" rIns="0" bIns="0" rtlCol="0" anchor="ctr"/>
          <a:lstStyle/>
          <a:p>
            <a:pPr marL="0" indent="0" algn="ctr">
              <a:buNone/>
            </a:pPr>
            <a:r>
              <a:rPr lang="en-US" sz="1000" dirty="0">
                <a:solidFill>
                  <a:srgbClr val="607D8B"/>
                </a:solidFill>
                <a:latin typeface="Calibri" pitchFamily="34" charset="0"/>
                <a:ea typeface="Calibri" pitchFamily="34" charset="-122"/>
                <a:cs typeface="Calibri" pitchFamily="34" charset="-120"/>
              </a:rPr>
              <a:t>Hybrid vs LR</a:t>
            </a:r>
            <a:endParaRPr lang="en-US" sz="1000" dirty="0"/>
          </a:p>
          <a:p>
            <a:pPr marL="0" indent="0" algn="ctr">
              <a:buNone/>
            </a:pPr>
            <a:r>
              <a:rPr lang="en-US" sz="1000" dirty="0">
                <a:solidFill>
                  <a:srgbClr val="607D8B"/>
                </a:solidFill>
                <a:latin typeface="Calibri" pitchFamily="34" charset="0"/>
                <a:ea typeface="Calibri" pitchFamily="34" charset="-122"/>
                <a:cs typeface="Calibri" pitchFamily="34" charset="-120"/>
              </a:rPr>
              <a:t>accuracy gain</a:t>
            </a:r>
            <a:endParaRPr lang="en-US" sz="1000" dirty="0"/>
          </a:p>
        </p:txBody>
      </p:sp>
      <p:sp>
        <p:nvSpPr>
          <p:cNvPr id="12" name="Shape 7"/>
          <p:cNvSpPr/>
          <p:nvPr/>
        </p:nvSpPr>
        <p:spPr>
          <a:xfrm>
            <a:off x="6149340" y="2953512"/>
            <a:ext cx="1280160" cy="10972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6" name="Text 8"/>
          <p:cNvSpPr/>
          <p:nvPr/>
        </p:nvSpPr>
        <p:spPr>
          <a:xfrm>
            <a:off x="6126480" y="2907792"/>
            <a:ext cx="1280160" cy="502920"/>
          </a:xfrm>
          <a:prstGeom prst="rect">
            <a:avLst/>
          </a:prstGeom>
          <a:noFill/>
          <a:ln/>
        </p:spPr>
        <p:txBody>
          <a:bodyPr wrap="square" lIns="0" tIns="0" rIns="0" bIns="0" rtlCol="0" anchor="ctr"/>
          <a:lstStyle/>
          <a:p>
            <a:pPr marL="0" indent="0" algn="ctr">
              <a:buNone/>
            </a:pPr>
            <a:r>
              <a:rPr lang="en-US" sz="3600" b="1" dirty="0">
                <a:solidFill>
                  <a:srgbClr val="00838F"/>
                </a:solidFill>
                <a:latin typeface="Calibri" pitchFamily="34" charset="0"/>
                <a:ea typeface="Calibri" pitchFamily="34" charset="-122"/>
                <a:cs typeface="Calibri" pitchFamily="34" charset="-120"/>
              </a:rPr>
              <a:t>0.83</a:t>
            </a:r>
            <a:endParaRPr lang="en-US" sz="3600" dirty="0"/>
          </a:p>
        </p:txBody>
      </p:sp>
      <p:sp>
        <p:nvSpPr>
          <p:cNvPr id="14" name="Text 9"/>
          <p:cNvSpPr/>
          <p:nvPr/>
        </p:nvSpPr>
        <p:spPr>
          <a:xfrm>
            <a:off x="6126480" y="3383280"/>
            <a:ext cx="1280160" cy="320040"/>
          </a:xfrm>
          <a:prstGeom prst="rect">
            <a:avLst/>
          </a:prstGeom>
          <a:noFill/>
          <a:ln/>
        </p:spPr>
        <p:txBody>
          <a:bodyPr wrap="square" lIns="0" tIns="0" rIns="0" bIns="0" rtlCol="0" anchor="ctr"/>
          <a:lstStyle/>
          <a:p>
            <a:pPr marL="0" indent="0" algn="ctr">
              <a:buNone/>
            </a:pPr>
            <a:r>
              <a:rPr lang="en-US" sz="1000" dirty="0">
                <a:solidFill>
                  <a:srgbClr val="607D8B"/>
                </a:solidFill>
                <a:latin typeface="Calibri" pitchFamily="34" charset="0"/>
                <a:ea typeface="Calibri" pitchFamily="34" charset="-122"/>
                <a:cs typeface="Calibri" pitchFamily="34" charset="-120"/>
              </a:rPr>
              <a:t>Hybrid AUC</a:t>
            </a:r>
            <a:endParaRPr lang="en-US" sz="1000" dirty="0"/>
          </a:p>
          <a:p>
            <a:pPr marL="0" indent="0" algn="ctr">
              <a:buNone/>
            </a:pPr>
            <a:r>
              <a:rPr lang="en-US" sz="1000" dirty="0">
                <a:solidFill>
                  <a:srgbClr val="607D8B"/>
                </a:solidFill>
                <a:latin typeface="Calibri" pitchFamily="34" charset="0"/>
                <a:ea typeface="Calibri" pitchFamily="34" charset="-122"/>
                <a:cs typeface="Calibri" pitchFamily="34" charset="-120"/>
              </a:rPr>
              <a:t>(best model)</a:t>
            </a:r>
            <a:endParaRPr lang="en-US" sz="1000" dirty="0"/>
          </a:p>
        </p:txBody>
      </p:sp>
      <p:sp>
        <p:nvSpPr>
          <p:cNvPr id="15" name="Shape 10"/>
          <p:cNvSpPr/>
          <p:nvPr/>
        </p:nvSpPr>
        <p:spPr>
          <a:xfrm>
            <a:off x="7555230" y="2953512"/>
            <a:ext cx="1280160" cy="109728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6" name="Text 11"/>
          <p:cNvSpPr/>
          <p:nvPr/>
        </p:nvSpPr>
        <p:spPr>
          <a:xfrm>
            <a:off x="7543800" y="2907792"/>
            <a:ext cx="1280160" cy="502920"/>
          </a:xfrm>
          <a:prstGeom prst="rect">
            <a:avLst/>
          </a:prstGeom>
          <a:noFill/>
          <a:ln/>
        </p:spPr>
        <p:txBody>
          <a:bodyPr wrap="square" lIns="0" tIns="0" rIns="0" bIns="0" rtlCol="0" anchor="ctr"/>
          <a:lstStyle/>
          <a:p>
            <a:pPr marL="0" indent="0" algn="ctr">
              <a:buNone/>
            </a:pPr>
            <a:r>
              <a:rPr lang="en-US" sz="3600" b="1" dirty="0">
                <a:solidFill>
                  <a:srgbClr val="1565C0"/>
                </a:solidFill>
                <a:latin typeface="Calibri" pitchFamily="34" charset="0"/>
                <a:ea typeface="Calibri" pitchFamily="34" charset="-122"/>
                <a:cs typeface="Calibri" pitchFamily="34" charset="-120"/>
              </a:rPr>
              <a:t>5-fold</a:t>
            </a:r>
            <a:endParaRPr lang="en-US" sz="3600" dirty="0"/>
          </a:p>
        </p:txBody>
      </p:sp>
      <p:sp>
        <p:nvSpPr>
          <p:cNvPr id="17" name="Text 12"/>
          <p:cNvSpPr/>
          <p:nvPr/>
        </p:nvSpPr>
        <p:spPr>
          <a:xfrm>
            <a:off x="7543800" y="3383280"/>
            <a:ext cx="1280160" cy="320040"/>
          </a:xfrm>
          <a:prstGeom prst="rect">
            <a:avLst/>
          </a:prstGeom>
          <a:noFill/>
          <a:ln/>
        </p:spPr>
        <p:txBody>
          <a:bodyPr wrap="square" lIns="0" tIns="0" rIns="0" bIns="0" rtlCol="0" anchor="ctr"/>
          <a:lstStyle/>
          <a:p>
            <a:pPr marL="0" indent="0" algn="ctr">
              <a:buNone/>
            </a:pPr>
            <a:r>
              <a:rPr lang="en-US" sz="1000" dirty="0">
                <a:solidFill>
                  <a:srgbClr val="607D8B"/>
                </a:solidFill>
                <a:latin typeface="Calibri" pitchFamily="34" charset="0"/>
                <a:ea typeface="Calibri" pitchFamily="34" charset="-122"/>
                <a:cs typeface="Calibri" pitchFamily="34" charset="-120"/>
              </a:rPr>
              <a:t>Cross-validation</a:t>
            </a:r>
            <a:endParaRPr lang="en-US" sz="1000" dirty="0"/>
          </a:p>
          <a:p>
            <a:pPr marL="0" indent="0" algn="ctr">
              <a:buNone/>
            </a:pPr>
            <a:r>
              <a:rPr lang="en-US" sz="1000" dirty="0">
                <a:solidFill>
                  <a:srgbClr val="607D8B"/>
                </a:solidFill>
                <a:latin typeface="Calibri" pitchFamily="34" charset="0"/>
                <a:ea typeface="Calibri" pitchFamily="34" charset="-122"/>
                <a:cs typeface="Calibri" pitchFamily="34" charset="-120"/>
              </a:rPr>
              <a:t>(no data leakage)</a:t>
            </a:r>
            <a:endParaRPr lang="en-US" sz="1000" dirty="0"/>
          </a:p>
        </p:txBody>
      </p:sp>
      <p:sp>
        <p:nvSpPr>
          <p:cNvPr id="18" name="Text 13"/>
          <p:cNvSpPr/>
          <p:nvPr/>
        </p:nvSpPr>
        <p:spPr>
          <a:xfrm>
            <a:off x="4709160" y="3931920"/>
            <a:ext cx="4069080" cy="502920"/>
          </a:xfrm>
          <a:prstGeom prst="rect">
            <a:avLst/>
          </a:prstGeom>
          <a:noFill/>
          <a:ln/>
        </p:spPr>
        <p:txBody>
          <a:bodyPr wrap="square" lIns="0" tIns="0" rIns="0" bIns="0" rtlCol="0" anchor="ctr"/>
          <a:lstStyle/>
          <a:p>
            <a:pPr marL="0" indent="0">
              <a:buNone/>
            </a:pPr>
            <a:r>
              <a:rPr lang="en-US" sz="1100" i="1" dirty="0">
                <a:solidFill>
                  <a:srgbClr val="0D2345"/>
                </a:solidFill>
                <a:latin typeface="Calibri" pitchFamily="34" charset="0"/>
                <a:ea typeface="Calibri" pitchFamily="34" charset="-122"/>
                <a:cs typeface="Calibri" pitchFamily="34" charset="-120"/>
              </a:rPr>
              <a:t>★ Hybrid Stacking with Causal Feature Adjustment outperforms all baselines on both accuracy and fairness.</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Fairness &amp; Causal Analysis Results</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graphicFrame>
        <p:nvGraphicFramePr>
          <p:cNvPr id="4" name="Chart 0"/>
          <p:cNvGraphicFramePr/>
          <p:nvPr/>
        </p:nvGraphicFramePr>
        <p:xfrm>
          <a:off x="411480" y="868680"/>
          <a:ext cx="4160520" cy="237744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1"/>
          <p:cNvGraphicFramePr/>
          <p:nvPr/>
        </p:nvGraphicFramePr>
        <p:xfrm>
          <a:off x="4663440" y="868680"/>
          <a:ext cx="4160520" cy="2377440"/>
        </p:xfrm>
        <a:graphic>
          <a:graphicData uri="http://schemas.openxmlformats.org/drawingml/2006/chart">
            <c:chart xmlns:c="http://schemas.openxmlformats.org/drawingml/2006/chart" xmlns:r="http://schemas.openxmlformats.org/officeDocument/2006/relationships" r:id="rId4"/>
          </a:graphicData>
        </a:graphic>
      </p:graphicFrame>
      <p:sp>
        <p:nvSpPr>
          <p:cNvPr id="6" name="Text 2"/>
          <p:cNvSpPr/>
          <p:nvPr/>
        </p:nvSpPr>
        <p:spPr>
          <a:xfrm>
            <a:off x="411480" y="3429000"/>
            <a:ext cx="8458200" cy="256032"/>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Causal Effect Decomposition &amp; Counterfactual Results</a:t>
            </a:r>
            <a:endParaRPr lang="en-US" sz="1300" dirty="0"/>
          </a:p>
        </p:txBody>
      </p:sp>
      <p:graphicFrame>
        <p:nvGraphicFramePr>
          <p:cNvPr id="14" name="Table 0"/>
          <p:cNvGraphicFramePr>
            <a:graphicFrameLocks noGrp="1"/>
          </p:cNvGraphicFramePr>
          <p:nvPr>
            <p:extLst>
              <p:ext uri="{D42A27DB-BD31-4B8C-83A1-F6EECF244321}">
                <p14:modId xmlns:p14="http://schemas.microsoft.com/office/powerpoint/2010/main" val="1579011935"/>
              </p:ext>
            </p:extLst>
          </p:nvPr>
        </p:nvGraphicFramePr>
        <p:xfrm>
          <a:off x="411480" y="3730752"/>
          <a:ext cx="8458200" cy="1295400"/>
        </p:xfrm>
        <a:graphic>
          <a:graphicData uri="http://schemas.openxmlformats.org/drawingml/2006/table">
            <a:tbl>
              <a:tblPr/>
              <a:tblGrid>
                <a:gridCol w="2468880">
                  <a:extLst>
                    <a:ext uri="{9D8B030D-6E8A-4147-A177-3AD203B41FA5}">
                      <a16:colId xmlns:a16="http://schemas.microsoft.com/office/drawing/2014/main" val="20000"/>
                    </a:ext>
                  </a:extLst>
                </a:gridCol>
                <a:gridCol w="1920240">
                  <a:extLst>
                    <a:ext uri="{9D8B030D-6E8A-4147-A177-3AD203B41FA5}">
                      <a16:colId xmlns:a16="http://schemas.microsoft.com/office/drawing/2014/main" val="20001"/>
                    </a:ext>
                  </a:extLst>
                </a:gridCol>
                <a:gridCol w="201168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256032">
                <a:tc>
                  <a:txBody>
                    <a:bodyPr/>
                    <a:lstStyle/>
                    <a:p>
                      <a:pPr marL="0" indent="0" algn="ctr">
                        <a:buNone/>
                      </a:pPr>
                      <a:r>
                        <a:rPr lang="en-US" sz="1100" b="1" dirty="0">
                          <a:solidFill>
                            <a:srgbClr val="FFFFFF"/>
                          </a:solidFill>
                          <a:latin typeface="Calibri" pitchFamily="34" charset="0"/>
                          <a:ea typeface="Calibri" pitchFamily="34" charset="-122"/>
                          <a:cs typeface="Calibri" pitchFamily="34" charset="-120"/>
                        </a:rPr>
                        <a:t>Metric</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0D2345"/>
                    </a:solidFill>
                  </a:tcPr>
                </a:tc>
                <a:tc>
                  <a:txBody>
                    <a:bodyPr/>
                    <a:lstStyle/>
                    <a:p>
                      <a:pPr marL="0" indent="0" algn="ctr">
                        <a:buNone/>
                      </a:pPr>
                      <a:r>
                        <a:rPr lang="en-US" sz="1100" b="1" dirty="0">
                          <a:solidFill>
                            <a:srgbClr val="FFFFFF"/>
                          </a:solidFill>
                          <a:latin typeface="Calibri" pitchFamily="34" charset="0"/>
                          <a:ea typeface="Calibri" pitchFamily="34" charset="-122"/>
                          <a:cs typeface="Calibri" pitchFamily="34" charset="-120"/>
                        </a:rPr>
                        <a:t>German Dataset</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0D2345"/>
                    </a:solidFill>
                  </a:tcPr>
                </a:tc>
                <a:tc>
                  <a:txBody>
                    <a:bodyPr/>
                    <a:lstStyle/>
                    <a:p>
                      <a:pPr marL="0" indent="0" algn="ctr">
                        <a:buNone/>
                      </a:pPr>
                      <a:r>
                        <a:rPr lang="en-US" sz="1100" b="1" dirty="0">
                          <a:solidFill>
                            <a:srgbClr val="FFFFFF"/>
                          </a:solidFill>
                          <a:latin typeface="Calibri" pitchFamily="34" charset="0"/>
                          <a:ea typeface="Calibri" pitchFamily="34" charset="-122"/>
                          <a:cs typeface="Calibri" pitchFamily="34" charset="-120"/>
                        </a:rPr>
                        <a:t>UK Dataset (Baseline)</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0D2345"/>
                    </a:solidFill>
                  </a:tcPr>
                </a:tc>
                <a:tc>
                  <a:txBody>
                    <a:bodyPr/>
                    <a:lstStyle/>
                    <a:p>
                      <a:pPr marL="0" indent="0" algn="ctr">
                        <a:buNone/>
                      </a:pPr>
                      <a:r>
                        <a:rPr lang="en-US" sz="1100" b="1" dirty="0">
                          <a:solidFill>
                            <a:srgbClr val="FFFFFF"/>
                          </a:solidFill>
                          <a:latin typeface="Calibri" pitchFamily="34" charset="0"/>
                          <a:ea typeface="Calibri" pitchFamily="34" charset="-122"/>
                          <a:cs typeface="Calibri" pitchFamily="34" charset="-120"/>
                        </a:rPr>
                        <a:t>UK Dataset (Hybrid)</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0D2345"/>
                    </a:solidFill>
                  </a:tcPr>
                </a:tc>
                <a:extLst>
                  <a:ext uri="{0D108BD9-81ED-4DB2-BD59-A6C34878D82A}">
                    <a16:rowId xmlns:a16="http://schemas.microsoft.com/office/drawing/2014/main" val="10000"/>
                  </a:ext>
                </a:extLst>
              </a:tr>
              <a:tr h="256032">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DP Gap (Gender)</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0.08</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0.11</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2E7D32"/>
                          </a:solidFill>
                          <a:latin typeface="Calibri" pitchFamily="34" charset="0"/>
                          <a:ea typeface="Calibri" pitchFamily="34" charset="-122"/>
                          <a:cs typeface="Calibri" pitchFamily="34" charset="-120"/>
                        </a:rPr>
                        <a:t>0.06 ▼45%</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256032">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EO Gap (TPR)</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0.11</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0.13</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tc>
                  <a:txBody>
                    <a:bodyPr/>
                    <a:lstStyle/>
                    <a:p>
                      <a:pPr marL="0" indent="0" algn="ctr">
                        <a:buNone/>
                      </a:pPr>
                      <a:r>
                        <a:rPr lang="en-US" sz="1100" dirty="0">
                          <a:solidFill>
                            <a:srgbClr val="2E7D32"/>
                          </a:solidFill>
                          <a:latin typeface="Calibri" pitchFamily="34" charset="0"/>
                          <a:ea typeface="Calibri" pitchFamily="34" charset="-122"/>
                          <a:cs typeface="Calibri" pitchFamily="34" charset="-120"/>
                        </a:rPr>
                        <a:t>0.07 ▼46%</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extLst>
                  <a:ext uri="{0D108BD9-81ED-4DB2-BD59-A6C34878D82A}">
                    <a16:rowId xmlns:a16="http://schemas.microsoft.com/office/drawing/2014/main" val="10002"/>
                  </a:ext>
                </a:extLst>
              </a:tr>
              <a:tr h="256032">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Causal ACE</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0.062</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0.087</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256032">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CF Reversal Rate</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18%</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23%</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tc>
                  <a:txBody>
                    <a:bodyPr/>
                    <a:lstStyle/>
                    <a:p>
                      <a:pPr marL="0" indent="0" algn="ctr">
                        <a:buNone/>
                      </a:pPr>
                      <a:r>
                        <a:rPr lang="en-US" sz="1100" dirty="0">
                          <a:solidFill>
                            <a:srgbClr val="1A2B45"/>
                          </a:solidFill>
                          <a:latin typeface="Calibri" pitchFamily="34" charset="0"/>
                          <a:ea typeface="Calibri" pitchFamily="34" charset="-122"/>
                          <a:cs typeface="Calibri" pitchFamily="34" charset="-120"/>
                        </a:rPr>
                        <a:t>~10%</a:t>
                      </a:r>
                      <a:endParaRPr lang="en-US" sz="1100" dirty="0">
                        <a:latin typeface="Calibri" charset="0"/>
                        <a:ea typeface="Calibri" charset="0"/>
                        <a:cs typeface="Calibri" charset="0"/>
                      </a:endParaRPr>
                    </a:p>
                  </a:txBody>
                  <a:tcPr anchor="ctr">
                    <a:lnL w="12700" cap="flat" cmpd="sng" algn="ctr">
                      <a:solidFill>
                        <a:srgbClr val="DCE8F5"/>
                      </a:solidFill>
                      <a:prstDash val="solid"/>
                      <a:round/>
                      <a:headEnd type="none" w="med" len="med"/>
                      <a:tailEnd type="none" w="med" len="med"/>
                    </a:lnL>
                    <a:lnR w="12700" cap="flat" cmpd="sng" algn="ctr">
                      <a:solidFill>
                        <a:srgbClr val="DCE8F5"/>
                      </a:solidFill>
                      <a:prstDash val="solid"/>
                      <a:round/>
                      <a:headEnd type="none" w="med" len="med"/>
                      <a:tailEnd type="none" w="med" len="med"/>
                    </a:lnR>
                    <a:lnT w="12700" cap="flat" cmpd="sng" algn="ctr">
                      <a:solidFill>
                        <a:srgbClr val="DCE8F5"/>
                      </a:solidFill>
                      <a:prstDash val="solid"/>
                      <a:round/>
                      <a:headEnd type="none" w="med" len="med"/>
                      <a:tailEnd type="none" w="med" len="med"/>
                    </a:lnT>
                    <a:lnB w="12700" cap="flat" cmpd="sng" algn="ctr">
                      <a:solidFill>
                        <a:srgbClr val="DCE8F5"/>
                      </a:solidFill>
                      <a:prstDash val="solid"/>
                      <a:round/>
                      <a:headEnd type="none" w="med" len="med"/>
                      <a:tailEnd type="none" w="med" len="med"/>
                    </a:lnB>
                    <a:solidFill>
                      <a:srgbClr val="EEF4FB"/>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Explainability &amp; Feature Importance</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graphicFrame>
        <p:nvGraphicFramePr>
          <p:cNvPr id="4" name="Chart 0"/>
          <p:cNvGraphicFramePr/>
          <p:nvPr/>
        </p:nvGraphicFramePr>
        <p:xfrm>
          <a:off x="411480" y="868680"/>
          <a:ext cx="5120640" cy="356616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5806440" y="868680"/>
            <a:ext cx="3017520" cy="256032"/>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Key Interpretability Insights</a:t>
            </a:r>
            <a:endParaRPr lang="en-US" sz="1300" dirty="0"/>
          </a:p>
        </p:txBody>
      </p:sp>
      <p:sp>
        <p:nvSpPr>
          <p:cNvPr id="6" name="Shape 3"/>
          <p:cNvSpPr/>
          <p:nvPr/>
        </p:nvSpPr>
        <p:spPr>
          <a:xfrm>
            <a:off x="5806440" y="1188720"/>
            <a:ext cx="3017520" cy="89611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7" name="Shape 4"/>
          <p:cNvSpPr/>
          <p:nvPr/>
        </p:nvSpPr>
        <p:spPr>
          <a:xfrm>
            <a:off x="5806440" y="1188720"/>
            <a:ext cx="45720" cy="896112"/>
          </a:xfrm>
          <a:prstGeom prst="rect">
            <a:avLst/>
          </a:prstGeom>
          <a:solidFill>
            <a:srgbClr val="00838F"/>
          </a:solidFill>
          <a:ln w="12700">
            <a:solidFill>
              <a:srgbClr val="00838F"/>
            </a:solidFill>
            <a:prstDash val="solid"/>
          </a:ln>
        </p:spPr>
        <p:txBody>
          <a:bodyPr/>
          <a:lstStyle/>
          <a:p>
            <a:endParaRPr lang="en-US"/>
          </a:p>
        </p:txBody>
      </p:sp>
      <p:sp>
        <p:nvSpPr>
          <p:cNvPr id="8" name="Text 5"/>
          <p:cNvSpPr/>
          <p:nvPr/>
        </p:nvSpPr>
        <p:spPr>
          <a:xfrm>
            <a:off x="5925312" y="1261872"/>
            <a:ext cx="2852928" cy="237744"/>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  Credit Score #1</a:t>
            </a:r>
            <a:endParaRPr lang="en-US" sz="1200" dirty="0"/>
          </a:p>
        </p:txBody>
      </p:sp>
      <p:sp>
        <p:nvSpPr>
          <p:cNvPr id="9" name="Text 6"/>
          <p:cNvSpPr/>
          <p:nvPr/>
        </p:nvSpPr>
        <p:spPr>
          <a:xfrm>
            <a:off x="5925312" y="1536192"/>
            <a:ext cx="2852928" cy="475488"/>
          </a:xfrm>
          <a:prstGeom prst="rect">
            <a:avLst/>
          </a:prstGeom>
          <a:noFill/>
          <a:ln/>
        </p:spPr>
        <p:txBody>
          <a:bodyPr wrap="square" lIns="0" tIns="0" rIns="0" bIns="0" rtlCol="0" anchor="ctr"/>
          <a:lstStyle/>
          <a:p>
            <a:pPr marL="0" indent="0">
              <a:buNone/>
            </a:pPr>
            <a:r>
              <a:rPr lang="en-US" sz="1050" dirty="0">
                <a:solidFill>
                  <a:srgbClr val="607D8B"/>
                </a:solidFill>
                <a:latin typeface="Calibri" pitchFamily="34" charset="0"/>
                <a:ea typeface="Calibri" pitchFamily="34" charset="-122"/>
                <a:cs typeface="Calibri" pitchFamily="34" charset="-120"/>
              </a:rPr>
              <a:t>22.4% RF importance — composite creditworthiness summary (Experian 0-999)</a:t>
            </a:r>
            <a:endParaRPr lang="en-US" sz="1050" dirty="0"/>
          </a:p>
        </p:txBody>
      </p:sp>
      <p:sp>
        <p:nvSpPr>
          <p:cNvPr id="10" name="Shape 7"/>
          <p:cNvSpPr/>
          <p:nvPr/>
        </p:nvSpPr>
        <p:spPr>
          <a:xfrm>
            <a:off x="5806440" y="2212848"/>
            <a:ext cx="3017520" cy="89611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1" name="Shape 8"/>
          <p:cNvSpPr/>
          <p:nvPr/>
        </p:nvSpPr>
        <p:spPr>
          <a:xfrm>
            <a:off x="5806440" y="2212848"/>
            <a:ext cx="45720" cy="896112"/>
          </a:xfrm>
          <a:prstGeom prst="rect">
            <a:avLst/>
          </a:prstGeom>
          <a:solidFill>
            <a:srgbClr val="00838F"/>
          </a:solidFill>
          <a:ln w="12700">
            <a:solidFill>
              <a:srgbClr val="00838F"/>
            </a:solidFill>
            <a:prstDash val="solid"/>
          </a:ln>
        </p:spPr>
        <p:txBody>
          <a:bodyPr/>
          <a:lstStyle/>
          <a:p>
            <a:endParaRPr lang="en-US"/>
          </a:p>
        </p:txBody>
      </p:sp>
      <p:sp>
        <p:nvSpPr>
          <p:cNvPr id="12" name="Text 9"/>
          <p:cNvSpPr/>
          <p:nvPr/>
        </p:nvSpPr>
        <p:spPr>
          <a:xfrm>
            <a:off x="5925312" y="2286000"/>
            <a:ext cx="2852928" cy="237744"/>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  DTI Ratio #2</a:t>
            </a:r>
            <a:endParaRPr lang="en-US" sz="1200" dirty="0"/>
          </a:p>
        </p:txBody>
      </p:sp>
      <p:sp>
        <p:nvSpPr>
          <p:cNvPr id="13" name="Text 10"/>
          <p:cNvSpPr/>
          <p:nvPr/>
        </p:nvSpPr>
        <p:spPr>
          <a:xfrm>
            <a:off x="5925312" y="2560320"/>
            <a:ext cx="2852928" cy="475488"/>
          </a:xfrm>
          <a:prstGeom prst="rect">
            <a:avLst/>
          </a:prstGeom>
          <a:noFill/>
          <a:ln/>
        </p:spPr>
        <p:txBody>
          <a:bodyPr wrap="square" lIns="0" tIns="0" rIns="0" bIns="0" rtlCol="0" anchor="ctr"/>
          <a:lstStyle/>
          <a:p>
            <a:pPr marL="0" indent="0">
              <a:buNone/>
            </a:pPr>
            <a:r>
              <a:rPr lang="en-US" sz="1050" dirty="0">
                <a:solidFill>
                  <a:srgbClr val="607D8B"/>
                </a:solidFill>
                <a:latin typeface="Calibri" pitchFamily="34" charset="0"/>
                <a:ea typeface="Calibri" pitchFamily="34" charset="-122"/>
                <a:cs typeface="Calibri" pitchFamily="34" charset="-120"/>
              </a:rPr>
              <a:t>18.1% — primary FCA Consumer Duty affordability metric</a:t>
            </a:r>
            <a:endParaRPr lang="en-US" sz="1050" dirty="0"/>
          </a:p>
        </p:txBody>
      </p:sp>
      <p:sp>
        <p:nvSpPr>
          <p:cNvPr id="14" name="Shape 11"/>
          <p:cNvSpPr/>
          <p:nvPr/>
        </p:nvSpPr>
        <p:spPr>
          <a:xfrm>
            <a:off x="5806440" y="3236976"/>
            <a:ext cx="3017520" cy="89611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5" name="Shape 12"/>
          <p:cNvSpPr/>
          <p:nvPr/>
        </p:nvSpPr>
        <p:spPr>
          <a:xfrm>
            <a:off x="5806440" y="3236976"/>
            <a:ext cx="45720" cy="896112"/>
          </a:xfrm>
          <a:prstGeom prst="rect">
            <a:avLst/>
          </a:prstGeom>
          <a:solidFill>
            <a:srgbClr val="C62828"/>
          </a:solidFill>
          <a:ln w="12700">
            <a:solidFill>
              <a:srgbClr val="C62828"/>
            </a:solidFill>
            <a:prstDash val="solid"/>
          </a:ln>
        </p:spPr>
        <p:txBody>
          <a:bodyPr/>
          <a:lstStyle/>
          <a:p>
            <a:endParaRPr lang="en-US"/>
          </a:p>
        </p:txBody>
      </p:sp>
      <p:sp>
        <p:nvSpPr>
          <p:cNvPr id="16" name="Text 13"/>
          <p:cNvSpPr/>
          <p:nvPr/>
        </p:nvSpPr>
        <p:spPr>
          <a:xfrm>
            <a:off x="5925312" y="3310128"/>
            <a:ext cx="2852928" cy="237744"/>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  Savings Balance #4</a:t>
            </a:r>
            <a:endParaRPr lang="en-US" sz="1200" dirty="0"/>
          </a:p>
        </p:txBody>
      </p:sp>
      <p:sp>
        <p:nvSpPr>
          <p:cNvPr id="17" name="Text 14"/>
          <p:cNvSpPr/>
          <p:nvPr/>
        </p:nvSpPr>
        <p:spPr>
          <a:xfrm>
            <a:off x="5925312" y="3584448"/>
            <a:ext cx="2852928" cy="475488"/>
          </a:xfrm>
          <a:prstGeom prst="rect">
            <a:avLst/>
          </a:prstGeom>
          <a:noFill/>
          <a:ln/>
        </p:spPr>
        <p:txBody>
          <a:bodyPr wrap="square" lIns="0" tIns="0" rIns="0" bIns="0" rtlCol="0" anchor="ctr"/>
          <a:lstStyle/>
          <a:p>
            <a:pPr marL="0" indent="0">
              <a:buNone/>
            </a:pPr>
            <a:r>
              <a:rPr lang="en-US" sz="1050" dirty="0">
                <a:solidFill>
                  <a:srgbClr val="607D8B"/>
                </a:solidFill>
                <a:latin typeface="Calibri" pitchFamily="34" charset="0"/>
                <a:ea typeface="Calibri" pitchFamily="34" charset="-122"/>
                <a:cs typeface="Calibri" pitchFamily="34" charset="-120"/>
              </a:rPr>
              <a:t>9.2% — identified as gender PROXY by DoWhy causal analysis. Adjusted in hybrid model.</a:t>
            </a:r>
            <a:endParaRPr lang="en-US" sz="1050" dirty="0"/>
          </a:p>
        </p:txBody>
      </p:sp>
      <p:sp>
        <p:nvSpPr>
          <p:cNvPr id="18" name="Shape 15"/>
          <p:cNvSpPr/>
          <p:nvPr/>
        </p:nvSpPr>
        <p:spPr>
          <a:xfrm>
            <a:off x="5806440" y="4261104"/>
            <a:ext cx="3017520" cy="89611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9" name="Shape 16"/>
          <p:cNvSpPr/>
          <p:nvPr/>
        </p:nvSpPr>
        <p:spPr>
          <a:xfrm>
            <a:off x="5806440" y="4261104"/>
            <a:ext cx="45720" cy="896112"/>
          </a:xfrm>
          <a:prstGeom prst="rect">
            <a:avLst/>
          </a:prstGeom>
          <a:solidFill>
            <a:srgbClr val="00838F"/>
          </a:solidFill>
          <a:ln w="12700">
            <a:solidFill>
              <a:srgbClr val="00838F"/>
            </a:solidFill>
            <a:prstDash val="solid"/>
          </a:ln>
        </p:spPr>
        <p:txBody>
          <a:bodyPr/>
          <a:lstStyle/>
          <a:p>
            <a:endParaRPr lang="en-US"/>
          </a:p>
        </p:txBody>
      </p:sp>
      <p:sp>
        <p:nvSpPr>
          <p:cNvPr id="20" name="Text 17"/>
          <p:cNvSpPr/>
          <p:nvPr/>
        </p:nvSpPr>
        <p:spPr>
          <a:xfrm>
            <a:off x="5925312" y="4334256"/>
            <a:ext cx="2852928" cy="237744"/>
          </a:xfrm>
          <a:prstGeom prst="rect">
            <a:avLst/>
          </a:prstGeom>
          <a:noFill/>
          <a:ln/>
        </p:spPr>
        <p:txBody>
          <a:bodyPr wrap="square" lIns="0" tIns="0" rIns="0" bIns="0" rtlCol="0" anchor="ctr"/>
          <a:lstStyle/>
          <a:p>
            <a:pPr marL="0" indent="0">
              <a:buNone/>
            </a:pPr>
            <a:r>
              <a:rPr lang="en-US" sz="1200" b="1" dirty="0">
                <a:solidFill>
                  <a:srgbClr val="0D2345"/>
                </a:solidFill>
                <a:latin typeface="Calibri" pitchFamily="34" charset="0"/>
                <a:ea typeface="Calibri" pitchFamily="34" charset="-122"/>
                <a:cs typeface="Calibri" pitchFamily="34" charset="-120"/>
              </a:rPr>
              <a:t>✅  Counterfactual XAI</a:t>
            </a:r>
            <a:endParaRPr lang="en-US" sz="1200" dirty="0"/>
          </a:p>
        </p:txBody>
      </p:sp>
      <p:sp>
        <p:nvSpPr>
          <p:cNvPr id="21" name="Text 18"/>
          <p:cNvSpPr/>
          <p:nvPr/>
        </p:nvSpPr>
        <p:spPr>
          <a:xfrm>
            <a:off x="5925312" y="4608576"/>
            <a:ext cx="2852928" cy="475488"/>
          </a:xfrm>
          <a:prstGeom prst="rect">
            <a:avLst/>
          </a:prstGeom>
          <a:noFill/>
          <a:ln/>
        </p:spPr>
        <p:txBody>
          <a:bodyPr wrap="square" lIns="0" tIns="0" rIns="0" bIns="0" rtlCol="0" anchor="ctr"/>
          <a:lstStyle/>
          <a:p>
            <a:pPr marL="0" indent="0">
              <a:buNone/>
            </a:pPr>
            <a:r>
              <a:rPr lang="en-US" sz="1050" dirty="0">
                <a:solidFill>
                  <a:srgbClr val="607D8B"/>
                </a:solidFill>
                <a:latin typeface="Calibri" pitchFamily="34" charset="0"/>
                <a:ea typeface="Calibri" pitchFamily="34" charset="-122"/>
                <a:cs typeface="Calibri" pitchFamily="34" charset="-120"/>
              </a:rPr>
              <a:t>18-23% of rejected females approved if savings raised to male group mean — actionable explanation</a:t>
            </a:r>
            <a:endParaRPr lang="en-US" sz="1050" dirty="0"/>
          </a:p>
        </p:txBody>
      </p:sp>
      <p:sp>
        <p:nvSpPr>
          <p:cNvPr id="22" name="Shape 19"/>
          <p:cNvSpPr/>
          <p:nvPr/>
        </p:nvSpPr>
        <p:spPr>
          <a:xfrm>
            <a:off x="411480" y="4572000"/>
            <a:ext cx="8458200" cy="438912"/>
          </a:xfrm>
          <a:prstGeom prst="rect">
            <a:avLst/>
          </a:prstGeom>
          <a:solidFill>
            <a:srgbClr val="EEF4FB"/>
          </a:solidFill>
          <a:ln w="12700">
            <a:solidFill>
              <a:srgbClr val="DCE8F5"/>
            </a:solidFill>
            <a:prstDash val="solid"/>
          </a:ln>
        </p:spPr>
        <p:txBody>
          <a:bodyPr/>
          <a:lstStyle/>
          <a:p>
            <a:endParaRPr lang="en-US"/>
          </a:p>
        </p:txBody>
      </p:sp>
      <p:sp>
        <p:nvSpPr>
          <p:cNvPr id="23" name="Text 20"/>
          <p:cNvSpPr/>
          <p:nvPr/>
        </p:nvSpPr>
        <p:spPr>
          <a:xfrm>
            <a:off x="548640" y="4623940"/>
            <a:ext cx="8229600" cy="347472"/>
          </a:xfrm>
          <a:prstGeom prst="rect">
            <a:avLst/>
          </a:prstGeom>
          <a:noFill/>
          <a:ln/>
        </p:spPr>
        <p:txBody>
          <a:bodyPr wrap="square" lIns="0" tIns="0" rIns="0" bIns="0" rtlCol="0" anchor="ctr"/>
          <a:lstStyle/>
          <a:p>
            <a:pPr marL="0" indent="0">
              <a:buNone/>
            </a:pPr>
            <a:r>
              <a:rPr lang="en-US" sz="1100" i="1" dirty="0">
                <a:solidFill>
                  <a:srgbClr val="0D2345"/>
                </a:solidFill>
                <a:latin typeface="Calibri" pitchFamily="34" charset="0"/>
                <a:ea typeface="Calibri" pitchFamily="34" charset="-122"/>
                <a:cs typeface="Calibri" pitchFamily="34" charset="-120"/>
              </a:rPr>
              <a:t>Causal counterfactual explanations are more actionable than standard feature importance: they tell individual applicants WHAT to change, not just WHICH features matter.</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Discussion — Key Findings &amp; Interpretation</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Shape 2"/>
          <p:cNvSpPr/>
          <p:nvPr/>
        </p:nvSpPr>
        <p:spPr>
          <a:xfrm>
            <a:off x="411480" y="868680"/>
            <a:ext cx="4160520" cy="190195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5" name="Shape 3"/>
          <p:cNvSpPr/>
          <p:nvPr/>
        </p:nvSpPr>
        <p:spPr>
          <a:xfrm>
            <a:off x="411480" y="868680"/>
            <a:ext cx="4160520" cy="365760"/>
          </a:xfrm>
          <a:prstGeom prst="rect">
            <a:avLst/>
          </a:prstGeom>
          <a:solidFill>
            <a:srgbClr val="1565C0"/>
          </a:solidFill>
          <a:ln w="12700">
            <a:solidFill>
              <a:srgbClr val="1565C0"/>
            </a:solidFill>
            <a:prstDash val="solid"/>
          </a:ln>
        </p:spPr>
        <p:txBody>
          <a:bodyPr/>
          <a:lstStyle/>
          <a:p>
            <a:endParaRPr lang="en-US"/>
          </a:p>
        </p:txBody>
      </p:sp>
      <p:sp>
        <p:nvSpPr>
          <p:cNvPr id="6" name="Text 4"/>
          <p:cNvSpPr/>
          <p:nvPr/>
        </p:nvSpPr>
        <p:spPr>
          <a:xfrm>
            <a:off x="521208" y="932688"/>
            <a:ext cx="3913632" cy="256032"/>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RQ1  How do ML models introduce gender bias?</a:t>
            </a:r>
            <a:endParaRPr lang="en-US" sz="1200" dirty="0"/>
          </a:p>
        </p:txBody>
      </p:sp>
      <p:sp>
        <p:nvSpPr>
          <p:cNvPr id="7" name="Text 5"/>
          <p:cNvSpPr/>
          <p:nvPr/>
        </p:nvSpPr>
        <p:spPr>
          <a:xfrm>
            <a:off x="521208" y="1325880"/>
            <a:ext cx="3913632" cy="1353312"/>
          </a:xfrm>
          <a:prstGeom prst="rect">
            <a:avLst/>
          </a:prstGeom>
          <a:noFill/>
          <a:ln/>
        </p:spPr>
        <p:txBody>
          <a:bodyPr wrap="square" lIns="0" tIns="0" rIns="0" bIns="0" rtlCol="0" anchor="t"/>
          <a:lstStyle/>
          <a:p>
            <a:pPr marL="0" indent="0">
              <a:buNone/>
            </a:pPr>
            <a:r>
              <a:rPr lang="en-US" sz="1150" dirty="0">
                <a:solidFill>
                  <a:srgbClr val="1A2B45"/>
                </a:solidFill>
                <a:latin typeface="Calibri" pitchFamily="34" charset="0"/>
                <a:ea typeface="Calibri" pitchFamily="34" charset="-122"/>
                <a:cs typeface="Calibri" pitchFamily="34" charset="-120"/>
              </a:rPr>
              <a:t>Proxy discrimination through savings balance and employment duration. Gender ACE = 0.062 (German) and 0.087 (UK) — both significant (p&lt;0.01). 72% of effect is indirect.</a:t>
            </a:r>
            <a:endParaRPr lang="en-US" sz="1150" dirty="0"/>
          </a:p>
        </p:txBody>
      </p:sp>
      <p:sp>
        <p:nvSpPr>
          <p:cNvPr id="8" name="Shape 6"/>
          <p:cNvSpPr/>
          <p:nvPr/>
        </p:nvSpPr>
        <p:spPr>
          <a:xfrm>
            <a:off x="4782312" y="868680"/>
            <a:ext cx="4160520" cy="190195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9" name="Shape 7"/>
          <p:cNvSpPr/>
          <p:nvPr/>
        </p:nvSpPr>
        <p:spPr>
          <a:xfrm>
            <a:off x="4782312" y="868680"/>
            <a:ext cx="4160520" cy="365760"/>
          </a:xfrm>
          <a:prstGeom prst="rect">
            <a:avLst/>
          </a:prstGeom>
          <a:solidFill>
            <a:srgbClr val="00838F"/>
          </a:solidFill>
          <a:ln w="12700">
            <a:solidFill>
              <a:srgbClr val="00838F"/>
            </a:solidFill>
            <a:prstDash val="solid"/>
          </a:ln>
        </p:spPr>
        <p:txBody>
          <a:bodyPr/>
          <a:lstStyle/>
          <a:p>
            <a:endParaRPr lang="en-US"/>
          </a:p>
        </p:txBody>
      </p:sp>
      <p:sp>
        <p:nvSpPr>
          <p:cNvPr id="10" name="Text 8"/>
          <p:cNvSpPr/>
          <p:nvPr/>
        </p:nvSpPr>
        <p:spPr>
          <a:xfrm>
            <a:off x="4892040" y="932688"/>
            <a:ext cx="3913632" cy="256032"/>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RQ2  Can Causal AI improve transparency?</a:t>
            </a:r>
            <a:endParaRPr lang="en-US" sz="1200" dirty="0"/>
          </a:p>
        </p:txBody>
      </p:sp>
      <p:sp>
        <p:nvSpPr>
          <p:cNvPr id="11" name="Text 9"/>
          <p:cNvSpPr/>
          <p:nvPr/>
        </p:nvSpPr>
        <p:spPr>
          <a:xfrm>
            <a:off x="4892040" y="1325880"/>
            <a:ext cx="3913632" cy="1353312"/>
          </a:xfrm>
          <a:prstGeom prst="rect">
            <a:avLst/>
          </a:prstGeom>
          <a:noFill/>
          <a:ln/>
        </p:spPr>
        <p:txBody>
          <a:bodyPr wrap="square" lIns="0" tIns="0" rIns="0" bIns="0" rtlCol="0" anchor="t"/>
          <a:lstStyle/>
          <a:p>
            <a:pPr marL="0" indent="0">
              <a:buNone/>
            </a:pPr>
            <a:r>
              <a:rPr lang="en-US" sz="1150" dirty="0">
                <a:solidFill>
                  <a:srgbClr val="1A2B45"/>
                </a:solidFill>
                <a:latin typeface="Calibri" pitchFamily="34" charset="0"/>
                <a:ea typeface="Calibri" pitchFamily="34" charset="-122"/>
                <a:cs typeface="Calibri" pitchFamily="34" charset="-120"/>
              </a:rPr>
              <a:t>Yes. DoWhy identifies the exact unfair pathways. Counterfactual analysis shows 18-23% of rejected females would be approved under gender parity — unavailable from standard ML.</a:t>
            </a:r>
            <a:endParaRPr lang="en-US" sz="1150" dirty="0"/>
          </a:p>
        </p:txBody>
      </p:sp>
      <p:sp>
        <p:nvSpPr>
          <p:cNvPr id="12" name="Shape 10"/>
          <p:cNvSpPr/>
          <p:nvPr/>
        </p:nvSpPr>
        <p:spPr>
          <a:xfrm>
            <a:off x="411480" y="2953512"/>
            <a:ext cx="4160520" cy="190195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3" name="Shape 11"/>
          <p:cNvSpPr/>
          <p:nvPr/>
        </p:nvSpPr>
        <p:spPr>
          <a:xfrm>
            <a:off x="411480" y="2953512"/>
            <a:ext cx="4160520" cy="365760"/>
          </a:xfrm>
          <a:prstGeom prst="rect">
            <a:avLst/>
          </a:prstGeom>
          <a:solidFill>
            <a:srgbClr val="1565C0"/>
          </a:solidFill>
          <a:ln w="12700">
            <a:solidFill>
              <a:srgbClr val="1565C0"/>
            </a:solidFill>
            <a:prstDash val="solid"/>
          </a:ln>
        </p:spPr>
        <p:txBody>
          <a:bodyPr/>
          <a:lstStyle/>
          <a:p>
            <a:endParaRPr lang="en-US"/>
          </a:p>
        </p:txBody>
      </p:sp>
      <p:sp>
        <p:nvSpPr>
          <p:cNvPr id="14" name="Text 12"/>
          <p:cNvSpPr/>
          <p:nvPr/>
        </p:nvSpPr>
        <p:spPr>
          <a:xfrm>
            <a:off x="521208" y="3017520"/>
            <a:ext cx="3913632" cy="256032"/>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RQ3  How does causal model fairness compare?</a:t>
            </a:r>
            <a:endParaRPr lang="en-US" sz="1200" dirty="0"/>
          </a:p>
        </p:txBody>
      </p:sp>
      <p:sp>
        <p:nvSpPr>
          <p:cNvPr id="15" name="Text 13"/>
          <p:cNvSpPr/>
          <p:nvPr/>
        </p:nvSpPr>
        <p:spPr>
          <a:xfrm>
            <a:off x="521208" y="3410712"/>
            <a:ext cx="3913632" cy="1353312"/>
          </a:xfrm>
          <a:prstGeom prst="rect">
            <a:avLst/>
          </a:prstGeom>
          <a:noFill/>
          <a:ln/>
        </p:spPr>
        <p:txBody>
          <a:bodyPr wrap="square" lIns="0" tIns="0" rIns="0" bIns="0" rtlCol="0" anchor="t"/>
          <a:lstStyle/>
          <a:p>
            <a:pPr marL="0" indent="0">
              <a:buNone/>
            </a:pPr>
            <a:r>
              <a:rPr lang="en-US" sz="1150" dirty="0">
                <a:solidFill>
                  <a:srgbClr val="1A2B45"/>
                </a:solidFill>
                <a:latin typeface="Calibri" pitchFamily="34" charset="0"/>
                <a:ea typeface="Calibri" pitchFamily="34" charset="-122"/>
                <a:cs typeface="Calibri" pitchFamily="34" charset="-120"/>
              </a:rPr>
              <a:t>Hybrid model reduces DP gap by 45% (0.11→0.06) and EO gap by 46% (0.13→0.07). Consistent with Chouldechova &amp; Roth (30-50% improvement from preprocessing).</a:t>
            </a:r>
            <a:endParaRPr lang="en-US" sz="1150" dirty="0"/>
          </a:p>
        </p:txBody>
      </p:sp>
      <p:sp>
        <p:nvSpPr>
          <p:cNvPr id="16" name="Shape 14"/>
          <p:cNvSpPr/>
          <p:nvPr/>
        </p:nvSpPr>
        <p:spPr>
          <a:xfrm>
            <a:off x="4782312" y="2953512"/>
            <a:ext cx="4160520" cy="1901952"/>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7" name="Shape 15"/>
          <p:cNvSpPr/>
          <p:nvPr/>
        </p:nvSpPr>
        <p:spPr>
          <a:xfrm>
            <a:off x="4782312" y="2953512"/>
            <a:ext cx="4160520" cy="365760"/>
          </a:xfrm>
          <a:prstGeom prst="rect">
            <a:avLst/>
          </a:prstGeom>
          <a:solidFill>
            <a:srgbClr val="2E7D32"/>
          </a:solidFill>
          <a:ln w="12700">
            <a:solidFill>
              <a:srgbClr val="2E7D32"/>
            </a:solidFill>
            <a:prstDash val="solid"/>
          </a:ln>
        </p:spPr>
        <p:txBody>
          <a:bodyPr/>
          <a:lstStyle/>
          <a:p>
            <a:endParaRPr lang="en-US"/>
          </a:p>
        </p:txBody>
      </p:sp>
      <p:sp>
        <p:nvSpPr>
          <p:cNvPr id="18" name="Text 16"/>
          <p:cNvSpPr/>
          <p:nvPr/>
        </p:nvSpPr>
        <p:spPr>
          <a:xfrm>
            <a:off x="4892040" y="3017520"/>
            <a:ext cx="3913632" cy="256032"/>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RQ4  What accuracy-fairness trade-off exists?</a:t>
            </a:r>
            <a:endParaRPr lang="en-US" sz="1200" dirty="0"/>
          </a:p>
        </p:txBody>
      </p:sp>
      <p:sp>
        <p:nvSpPr>
          <p:cNvPr id="19" name="Text 17"/>
          <p:cNvSpPr/>
          <p:nvPr/>
        </p:nvSpPr>
        <p:spPr>
          <a:xfrm>
            <a:off x="4892040" y="3410712"/>
            <a:ext cx="3913632" cy="1353312"/>
          </a:xfrm>
          <a:prstGeom prst="rect">
            <a:avLst/>
          </a:prstGeom>
          <a:noFill/>
          <a:ln/>
        </p:spPr>
        <p:txBody>
          <a:bodyPr wrap="square" lIns="0" tIns="0" rIns="0" bIns="0" rtlCol="0" anchor="t"/>
          <a:lstStyle/>
          <a:p>
            <a:pPr marL="0" indent="0">
              <a:buNone/>
            </a:pPr>
            <a:r>
              <a:rPr lang="en-US" sz="1150" dirty="0">
                <a:solidFill>
                  <a:srgbClr val="1A2B45"/>
                </a:solidFill>
                <a:latin typeface="Calibri" pitchFamily="34" charset="0"/>
                <a:ea typeface="Calibri" pitchFamily="34" charset="-122"/>
                <a:cs typeface="Calibri" pitchFamily="34" charset="-120"/>
              </a:rPr>
              <a:t>The causal intervention IMPROVES accuracy (0.78 vs 0.77 baseline). Proxy adjustment removes noisy gender-correlated variance, allowing the model to focus on legitimate predictors.</a:t>
            </a:r>
            <a:endParaRPr lang="en-US" sz="1150" dirty="0"/>
          </a:p>
        </p:txBody>
      </p:sp>
      <p:sp>
        <p:nvSpPr>
          <p:cNvPr id="20" name="Shape 18"/>
          <p:cNvSpPr/>
          <p:nvPr/>
        </p:nvSpPr>
        <p:spPr>
          <a:xfrm>
            <a:off x="411480" y="4663440"/>
            <a:ext cx="8458200" cy="347472"/>
          </a:xfrm>
          <a:prstGeom prst="rect">
            <a:avLst/>
          </a:prstGeom>
          <a:solidFill>
            <a:srgbClr val="00838F"/>
          </a:solidFill>
          <a:ln w="12700">
            <a:solidFill>
              <a:srgbClr val="00838F"/>
            </a:solidFill>
            <a:prstDash val="solid"/>
          </a:ln>
        </p:spPr>
        <p:txBody>
          <a:bodyPr/>
          <a:lstStyle/>
          <a:p>
            <a:endParaRPr lang="en-US"/>
          </a:p>
        </p:txBody>
      </p:sp>
      <p:sp>
        <p:nvSpPr>
          <p:cNvPr id="21" name="Text 19"/>
          <p:cNvSpPr/>
          <p:nvPr/>
        </p:nvSpPr>
        <p:spPr>
          <a:xfrm>
            <a:off x="548640" y="4709160"/>
            <a:ext cx="8229600" cy="256032"/>
          </a:xfrm>
          <a:prstGeom prst="rect">
            <a:avLst/>
          </a:prstGeom>
          <a:noFill/>
          <a:ln/>
        </p:spPr>
        <p:txBody>
          <a:bodyPr wrap="square" lIns="0" tIns="0" rIns="0" bIns="0" rtlCol="0" anchor="ctr"/>
          <a:lstStyle/>
          <a:p>
            <a:pPr marL="0" indent="0">
              <a:buNone/>
            </a:pPr>
            <a:r>
              <a:rPr lang="en-US" sz="1150" b="1" dirty="0">
                <a:solidFill>
                  <a:srgbClr val="FFFFFF"/>
                </a:solidFill>
                <a:latin typeface="Calibri" pitchFamily="34" charset="0"/>
                <a:ea typeface="Calibri" pitchFamily="34" charset="-122"/>
                <a:cs typeface="Calibri" pitchFamily="34" charset="-120"/>
              </a:rPr>
              <a:t>Core finding: Causal AI resolves the accuracy-fairness trade-off — achieving both better performance AND greater equity than standard ML.</a:t>
            </a:r>
            <a:endParaRPr lang="en-US" sz="11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Challenges &amp; Limitations</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Shape 2"/>
          <p:cNvSpPr/>
          <p:nvPr/>
        </p:nvSpPr>
        <p:spPr>
          <a:xfrm>
            <a:off x="411480" y="868680"/>
            <a:ext cx="4160520" cy="1847088"/>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5" name="Shape 3"/>
          <p:cNvSpPr/>
          <p:nvPr/>
        </p:nvSpPr>
        <p:spPr>
          <a:xfrm>
            <a:off x="411480" y="868680"/>
            <a:ext cx="54864" cy="1847088"/>
          </a:xfrm>
          <a:prstGeom prst="rect">
            <a:avLst/>
          </a:prstGeom>
          <a:solidFill>
            <a:srgbClr val="F57F17"/>
          </a:solidFill>
          <a:ln w="12700">
            <a:solidFill>
              <a:srgbClr val="F57F17"/>
            </a:solidFill>
            <a:prstDash val="solid"/>
          </a:ln>
        </p:spPr>
        <p:txBody>
          <a:bodyPr/>
          <a:lstStyle/>
          <a:p>
            <a:endParaRPr lang="en-US"/>
          </a:p>
        </p:txBody>
      </p:sp>
      <p:sp>
        <p:nvSpPr>
          <p:cNvPr id="6" name="Text 4"/>
          <p:cNvSpPr/>
          <p:nvPr/>
        </p:nvSpPr>
        <p:spPr>
          <a:xfrm>
            <a:off x="557784" y="960120"/>
            <a:ext cx="3246120" cy="256032"/>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  Synthetic Data</a:t>
            </a:r>
            <a:endParaRPr lang="en-US" sz="1300" dirty="0"/>
          </a:p>
        </p:txBody>
      </p:sp>
      <p:sp>
        <p:nvSpPr>
          <p:cNvPr id="7" name="Shape 5"/>
          <p:cNvSpPr/>
          <p:nvPr/>
        </p:nvSpPr>
        <p:spPr>
          <a:xfrm>
            <a:off x="3840480" y="960120"/>
            <a:ext cx="621792" cy="237744"/>
          </a:xfrm>
          <a:prstGeom prst="rect">
            <a:avLst/>
          </a:prstGeom>
          <a:solidFill>
            <a:srgbClr val="F57F17"/>
          </a:solidFill>
          <a:ln w="12700">
            <a:solidFill>
              <a:srgbClr val="F57F17"/>
            </a:solidFill>
            <a:prstDash val="solid"/>
          </a:ln>
        </p:spPr>
        <p:txBody>
          <a:bodyPr/>
          <a:lstStyle/>
          <a:p>
            <a:endParaRPr lang="en-US"/>
          </a:p>
        </p:txBody>
      </p:sp>
      <p:sp>
        <p:nvSpPr>
          <p:cNvPr id="8" name="Text 6"/>
          <p:cNvSpPr/>
          <p:nvPr/>
        </p:nvSpPr>
        <p:spPr>
          <a:xfrm>
            <a:off x="3840480" y="960120"/>
            <a:ext cx="621792" cy="23774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Medium</a:t>
            </a:r>
            <a:endParaRPr lang="en-US" sz="900" dirty="0"/>
          </a:p>
        </p:txBody>
      </p:sp>
      <p:sp>
        <p:nvSpPr>
          <p:cNvPr id="9" name="Text 7"/>
          <p:cNvSpPr/>
          <p:nvPr/>
        </p:nvSpPr>
        <p:spPr>
          <a:xfrm>
            <a:off x="557784" y="1280160"/>
            <a:ext cx="3931920" cy="1353312"/>
          </a:xfrm>
          <a:prstGeom prst="rect">
            <a:avLst/>
          </a:prstGeom>
          <a:noFill/>
          <a:ln/>
        </p:spPr>
        <p:txBody>
          <a:bodyPr wrap="square" lIns="0" tIns="0" rIns="0" bIns="0" rtlCol="0" anchor="t"/>
          <a:lstStyle/>
          <a:p>
            <a:pPr marL="0" indent="0">
              <a:buNone/>
            </a:pPr>
            <a:r>
              <a:rPr lang="en-US" sz="1050" dirty="0">
                <a:solidFill>
                  <a:srgbClr val="607D8B"/>
                </a:solidFill>
                <a:latin typeface="Calibri" pitchFamily="34" charset="0"/>
                <a:ea typeface="Calibri" pitchFamily="34" charset="-122"/>
                <a:cs typeface="Calibri" pitchFamily="34" charset="-120"/>
              </a:rPr>
              <a:t>UK dataset is synthetically generated from ONS/FCA statistics — not actual bank records. Selection effects, temporal dynamics, and applicant self-selection are not captured. Future validation on proprietary bank data is required.</a:t>
            </a:r>
            <a:endParaRPr lang="en-US" sz="1050" dirty="0"/>
          </a:p>
        </p:txBody>
      </p:sp>
      <p:sp>
        <p:nvSpPr>
          <p:cNvPr id="10" name="Shape 8"/>
          <p:cNvSpPr/>
          <p:nvPr/>
        </p:nvSpPr>
        <p:spPr>
          <a:xfrm>
            <a:off x="4782312" y="868680"/>
            <a:ext cx="4160520" cy="1847088"/>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1" name="Shape 9"/>
          <p:cNvSpPr/>
          <p:nvPr/>
        </p:nvSpPr>
        <p:spPr>
          <a:xfrm>
            <a:off x="4782312" y="868680"/>
            <a:ext cx="54864" cy="1847088"/>
          </a:xfrm>
          <a:prstGeom prst="rect">
            <a:avLst/>
          </a:prstGeom>
          <a:solidFill>
            <a:srgbClr val="C62828"/>
          </a:solidFill>
          <a:ln w="12700">
            <a:solidFill>
              <a:srgbClr val="C62828"/>
            </a:solidFill>
            <a:prstDash val="solid"/>
          </a:ln>
        </p:spPr>
        <p:txBody>
          <a:bodyPr/>
          <a:lstStyle/>
          <a:p>
            <a:endParaRPr lang="en-US"/>
          </a:p>
        </p:txBody>
      </p:sp>
      <p:sp>
        <p:nvSpPr>
          <p:cNvPr id="12" name="Text 10"/>
          <p:cNvSpPr/>
          <p:nvPr/>
        </p:nvSpPr>
        <p:spPr>
          <a:xfrm>
            <a:off x="4928616" y="960120"/>
            <a:ext cx="3246120" cy="256032"/>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  DAG Assumptions</a:t>
            </a:r>
            <a:endParaRPr lang="en-US" sz="1300" dirty="0"/>
          </a:p>
        </p:txBody>
      </p:sp>
      <p:sp>
        <p:nvSpPr>
          <p:cNvPr id="13" name="Shape 11"/>
          <p:cNvSpPr/>
          <p:nvPr/>
        </p:nvSpPr>
        <p:spPr>
          <a:xfrm>
            <a:off x="8211312" y="960120"/>
            <a:ext cx="621792" cy="237744"/>
          </a:xfrm>
          <a:prstGeom prst="rect">
            <a:avLst/>
          </a:prstGeom>
          <a:solidFill>
            <a:srgbClr val="C62828"/>
          </a:solidFill>
          <a:ln w="12700">
            <a:solidFill>
              <a:srgbClr val="C62828"/>
            </a:solidFill>
            <a:prstDash val="solid"/>
          </a:ln>
        </p:spPr>
        <p:txBody>
          <a:bodyPr/>
          <a:lstStyle/>
          <a:p>
            <a:endParaRPr lang="en-US"/>
          </a:p>
        </p:txBody>
      </p:sp>
      <p:sp>
        <p:nvSpPr>
          <p:cNvPr id="14" name="Text 12"/>
          <p:cNvSpPr/>
          <p:nvPr/>
        </p:nvSpPr>
        <p:spPr>
          <a:xfrm>
            <a:off x="8211312" y="960120"/>
            <a:ext cx="621792" cy="23774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High</a:t>
            </a:r>
            <a:endParaRPr lang="en-US" sz="900" dirty="0"/>
          </a:p>
        </p:txBody>
      </p:sp>
      <p:sp>
        <p:nvSpPr>
          <p:cNvPr id="15" name="Text 13"/>
          <p:cNvSpPr/>
          <p:nvPr/>
        </p:nvSpPr>
        <p:spPr>
          <a:xfrm>
            <a:off x="4928616" y="1280160"/>
            <a:ext cx="3931920" cy="1353312"/>
          </a:xfrm>
          <a:prstGeom prst="rect">
            <a:avLst/>
          </a:prstGeom>
          <a:noFill/>
          <a:ln/>
        </p:spPr>
        <p:txBody>
          <a:bodyPr wrap="square" lIns="0" tIns="0" rIns="0" bIns="0" rtlCol="0" anchor="t"/>
          <a:lstStyle/>
          <a:p>
            <a:pPr marL="0" indent="0">
              <a:buNone/>
            </a:pPr>
            <a:r>
              <a:rPr lang="en-US" sz="1050" dirty="0">
                <a:solidFill>
                  <a:srgbClr val="607D8B"/>
                </a:solidFill>
                <a:latin typeface="Calibri" pitchFamily="34" charset="0"/>
                <a:ea typeface="Calibri" pitchFamily="34" charset="-122"/>
                <a:cs typeface="Calibri" pitchFamily="34" charset="-120"/>
              </a:rPr>
              <a:t>The causal graph represents assumed rather than empirically discovered relationships. Identifiability of ACE depends on DAG correctness. Unmeasured confounders could bias estimates. Causal discovery algorithms (PC, GES) should be explored.</a:t>
            </a:r>
            <a:endParaRPr lang="en-US" sz="1050" dirty="0"/>
          </a:p>
        </p:txBody>
      </p:sp>
      <p:sp>
        <p:nvSpPr>
          <p:cNvPr id="16" name="Shape 14"/>
          <p:cNvSpPr/>
          <p:nvPr/>
        </p:nvSpPr>
        <p:spPr>
          <a:xfrm>
            <a:off x="411480" y="2898648"/>
            <a:ext cx="4160520" cy="1847088"/>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7" name="Shape 15"/>
          <p:cNvSpPr/>
          <p:nvPr/>
        </p:nvSpPr>
        <p:spPr>
          <a:xfrm>
            <a:off x="411480" y="2898648"/>
            <a:ext cx="54864" cy="1847088"/>
          </a:xfrm>
          <a:prstGeom prst="rect">
            <a:avLst/>
          </a:prstGeom>
          <a:solidFill>
            <a:srgbClr val="F57F17"/>
          </a:solidFill>
          <a:ln w="12700">
            <a:solidFill>
              <a:srgbClr val="F57F17"/>
            </a:solidFill>
            <a:prstDash val="solid"/>
          </a:ln>
        </p:spPr>
        <p:txBody>
          <a:bodyPr/>
          <a:lstStyle/>
          <a:p>
            <a:endParaRPr lang="en-US"/>
          </a:p>
        </p:txBody>
      </p:sp>
      <p:sp>
        <p:nvSpPr>
          <p:cNvPr id="18" name="Text 16"/>
          <p:cNvSpPr/>
          <p:nvPr/>
        </p:nvSpPr>
        <p:spPr>
          <a:xfrm>
            <a:off x="557784" y="2990088"/>
            <a:ext cx="3246120" cy="256032"/>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  Binary Gender</a:t>
            </a:r>
            <a:endParaRPr lang="en-US" sz="1300" dirty="0"/>
          </a:p>
        </p:txBody>
      </p:sp>
      <p:sp>
        <p:nvSpPr>
          <p:cNvPr id="19" name="Shape 17"/>
          <p:cNvSpPr/>
          <p:nvPr/>
        </p:nvSpPr>
        <p:spPr>
          <a:xfrm>
            <a:off x="3840480" y="2990088"/>
            <a:ext cx="621792" cy="237744"/>
          </a:xfrm>
          <a:prstGeom prst="rect">
            <a:avLst/>
          </a:prstGeom>
          <a:solidFill>
            <a:srgbClr val="F57F17"/>
          </a:solidFill>
          <a:ln w="12700">
            <a:solidFill>
              <a:srgbClr val="F57F17"/>
            </a:solidFill>
            <a:prstDash val="solid"/>
          </a:ln>
        </p:spPr>
        <p:txBody>
          <a:bodyPr/>
          <a:lstStyle/>
          <a:p>
            <a:endParaRPr lang="en-US"/>
          </a:p>
        </p:txBody>
      </p:sp>
      <p:sp>
        <p:nvSpPr>
          <p:cNvPr id="20" name="Text 18"/>
          <p:cNvSpPr/>
          <p:nvPr/>
        </p:nvSpPr>
        <p:spPr>
          <a:xfrm>
            <a:off x="3840480" y="2990088"/>
            <a:ext cx="621792" cy="23774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Medium</a:t>
            </a:r>
            <a:endParaRPr lang="en-US" sz="900" dirty="0"/>
          </a:p>
        </p:txBody>
      </p:sp>
      <p:sp>
        <p:nvSpPr>
          <p:cNvPr id="21" name="Text 19"/>
          <p:cNvSpPr/>
          <p:nvPr/>
        </p:nvSpPr>
        <p:spPr>
          <a:xfrm>
            <a:off x="557784" y="3310128"/>
            <a:ext cx="3931920" cy="1353312"/>
          </a:xfrm>
          <a:prstGeom prst="rect">
            <a:avLst/>
          </a:prstGeom>
          <a:noFill/>
          <a:ln/>
        </p:spPr>
        <p:txBody>
          <a:bodyPr wrap="square" lIns="0" tIns="0" rIns="0" bIns="0" rtlCol="0" anchor="t"/>
          <a:lstStyle/>
          <a:p>
            <a:pPr marL="0" indent="0">
              <a:buNone/>
            </a:pPr>
            <a:r>
              <a:rPr lang="en-US" sz="1050" dirty="0">
                <a:solidFill>
                  <a:srgbClr val="607D8B"/>
                </a:solidFill>
                <a:latin typeface="Calibri" pitchFamily="34" charset="0"/>
                <a:ea typeface="Calibri" pitchFamily="34" charset="-122"/>
                <a:cs typeface="Calibri" pitchFamily="34" charset="-120"/>
              </a:rPr>
              <a:t>Gender is modelled as binary (male/female) — consistent with ONS reporting but does not reflect the full spectrum of gender identity. Intersectional fairness analysis (e.g., gender × age) is not addressed.</a:t>
            </a:r>
            <a:endParaRPr lang="en-US" sz="1050" dirty="0"/>
          </a:p>
        </p:txBody>
      </p:sp>
      <p:sp>
        <p:nvSpPr>
          <p:cNvPr id="22" name="Shape 20"/>
          <p:cNvSpPr/>
          <p:nvPr/>
        </p:nvSpPr>
        <p:spPr>
          <a:xfrm>
            <a:off x="4782312" y="2898648"/>
            <a:ext cx="4160520" cy="1847088"/>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23" name="Shape 21"/>
          <p:cNvSpPr/>
          <p:nvPr/>
        </p:nvSpPr>
        <p:spPr>
          <a:xfrm>
            <a:off x="4782312" y="2898648"/>
            <a:ext cx="54864" cy="1847088"/>
          </a:xfrm>
          <a:prstGeom prst="rect">
            <a:avLst/>
          </a:prstGeom>
          <a:solidFill>
            <a:srgbClr val="F57F17"/>
          </a:solidFill>
          <a:ln w="12700">
            <a:solidFill>
              <a:srgbClr val="F57F17"/>
            </a:solidFill>
            <a:prstDash val="solid"/>
          </a:ln>
        </p:spPr>
        <p:txBody>
          <a:bodyPr/>
          <a:lstStyle/>
          <a:p>
            <a:endParaRPr lang="en-US"/>
          </a:p>
        </p:txBody>
      </p:sp>
      <p:sp>
        <p:nvSpPr>
          <p:cNvPr id="24" name="Text 22"/>
          <p:cNvSpPr/>
          <p:nvPr/>
        </p:nvSpPr>
        <p:spPr>
          <a:xfrm>
            <a:off x="4928616" y="2990088"/>
            <a:ext cx="3246120" cy="256032"/>
          </a:xfrm>
          <a:prstGeom prst="rect">
            <a:avLst/>
          </a:prstGeom>
          <a:noFill/>
          <a:ln/>
        </p:spPr>
        <p:txBody>
          <a:bodyPr wrap="square" lIns="0" tIns="0" rIns="0" bIns="0" rtlCol="0" anchor="ctr"/>
          <a:lstStyle/>
          <a:p>
            <a:pPr marL="0" indent="0">
              <a:buNone/>
            </a:pPr>
            <a:r>
              <a:rPr lang="en-US" sz="1300" b="1" dirty="0">
                <a:solidFill>
                  <a:srgbClr val="0D2345"/>
                </a:solidFill>
                <a:latin typeface="Calibri" pitchFamily="34" charset="0"/>
                <a:ea typeface="Calibri" pitchFamily="34" charset="-122"/>
                <a:cs typeface="Calibri" pitchFamily="34" charset="-120"/>
              </a:rPr>
              <a:t>📏  Linear ACE Estimation</a:t>
            </a:r>
            <a:endParaRPr lang="en-US" sz="1300" dirty="0"/>
          </a:p>
        </p:txBody>
      </p:sp>
      <p:sp>
        <p:nvSpPr>
          <p:cNvPr id="25" name="Shape 23"/>
          <p:cNvSpPr/>
          <p:nvPr/>
        </p:nvSpPr>
        <p:spPr>
          <a:xfrm>
            <a:off x="8211312" y="2990088"/>
            <a:ext cx="621792" cy="237744"/>
          </a:xfrm>
          <a:prstGeom prst="rect">
            <a:avLst/>
          </a:prstGeom>
          <a:solidFill>
            <a:srgbClr val="F57F17"/>
          </a:solidFill>
          <a:ln w="12700">
            <a:solidFill>
              <a:srgbClr val="F57F17"/>
            </a:solidFill>
            <a:prstDash val="solid"/>
          </a:ln>
        </p:spPr>
        <p:txBody>
          <a:bodyPr/>
          <a:lstStyle/>
          <a:p>
            <a:endParaRPr lang="en-US"/>
          </a:p>
        </p:txBody>
      </p:sp>
      <p:sp>
        <p:nvSpPr>
          <p:cNvPr id="26" name="Text 24"/>
          <p:cNvSpPr/>
          <p:nvPr/>
        </p:nvSpPr>
        <p:spPr>
          <a:xfrm>
            <a:off x="8211312" y="2990088"/>
            <a:ext cx="621792" cy="237744"/>
          </a:xfrm>
          <a:prstGeom prst="rect">
            <a:avLst/>
          </a:prstGeom>
          <a:noFill/>
          <a:ln/>
        </p:spPr>
        <p:txBody>
          <a:bodyPr wrap="square" lIns="0" tIns="0" rIns="0" bIns="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Medium</a:t>
            </a:r>
            <a:endParaRPr lang="en-US" sz="900" dirty="0"/>
          </a:p>
        </p:txBody>
      </p:sp>
      <p:sp>
        <p:nvSpPr>
          <p:cNvPr id="27" name="Text 25"/>
          <p:cNvSpPr/>
          <p:nvPr/>
        </p:nvSpPr>
        <p:spPr>
          <a:xfrm>
            <a:off x="4928616" y="3310128"/>
            <a:ext cx="3931920" cy="1353312"/>
          </a:xfrm>
          <a:prstGeom prst="rect">
            <a:avLst/>
          </a:prstGeom>
          <a:noFill/>
          <a:ln/>
        </p:spPr>
        <p:txBody>
          <a:bodyPr wrap="square" lIns="0" tIns="0" rIns="0" bIns="0" rtlCol="0" anchor="t"/>
          <a:lstStyle/>
          <a:p>
            <a:pPr marL="0" indent="0">
              <a:buNone/>
            </a:pPr>
            <a:r>
              <a:rPr lang="en-US" sz="1050" dirty="0">
                <a:solidFill>
                  <a:srgbClr val="607D8B"/>
                </a:solidFill>
                <a:latin typeface="Calibri" pitchFamily="34" charset="0"/>
                <a:ea typeface="Calibri" pitchFamily="34" charset="-122"/>
                <a:cs typeface="Calibri" pitchFamily="34" charset="-120"/>
              </a:rPr>
              <a:t>DoWhy's backdoor linear regression assumes linear causal effects. Nonlinear interactions between gender and credit outcomes may exist. Deep twin networks or kernel-based estimators would provide more flexible estimates.</a:t>
            </a:r>
            <a:endParaRPr lang="en-US" sz="10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0D2345"/>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00BCD4"/>
          </a:solidFill>
          <a:ln w="12700">
            <a:solidFill>
              <a:srgbClr val="00BCD4"/>
            </a:solidFill>
            <a:prstDash val="solid"/>
          </a:ln>
        </p:spPr>
        <p:txBody>
          <a:bodyPr/>
          <a:lstStyle/>
          <a:p>
            <a:endParaRPr lang="en-US"/>
          </a:p>
        </p:txBody>
      </p:sp>
      <p:sp>
        <p:nvSpPr>
          <p:cNvPr id="3" name="Text 1"/>
          <p:cNvSpPr/>
          <p:nvPr/>
        </p:nvSpPr>
        <p:spPr>
          <a:xfrm>
            <a:off x="502920" y="320040"/>
            <a:ext cx="8229600" cy="502920"/>
          </a:xfrm>
          <a:prstGeom prst="rect">
            <a:avLst/>
          </a:prstGeom>
          <a:noFill/>
          <a:ln/>
        </p:spPr>
        <p:txBody>
          <a:bodyPr wrap="square" rtlCol="0" anchor="ctr"/>
          <a:lstStyle/>
          <a:p>
            <a:pPr marL="0" indent="0">
              <a:buNone/>
            </a:pPr>
            <a:r>
              <a:rPr lang="en-US" sz="3400" b="1" dirty="0">
                <a:solidFill>
                  <a:srgbClr val="FFFFFF"/>
                </a:solidFill>
                <a:latin typeface="Calibri" pitchFamily="34" charset="0"/>
                <a:ea typeface="Calibri" pitchFamily="34" charset="-122"/>
                <a:cs typeface="Calibri" pitchFamily="34" charset="-120"/>
              </a:rPr>
              <a:t>Conclusion</a:t>
            </a:r>
            <a:endParaRPr lang="en-US" sz="3400" dirty="0"/>
          </a:p>
        </p:txBody>
      </p:sp>
      <p:sp>
        <p:nvSpPr>
          <p:cNvPr id="4" name="Text 2"/>
          <p:cNvSpPr/>
          <p:nvPr/>
        </p:nvSpPr>
        <p:spPr>
          <a:xfrm>
            <a:off x="502920" y="932688"/>
            <a:ext cx="8229600" cy="256032"/>
          </a:xfrm>
          <a:prstGeom prst="rect">
            <a:avLst/>
          </a:prstGeom>
          <a:noFill/>
          <a:ln/>
        </p:spPr>
        <p:txBody>
          <a:bodyPr wrap="square" rtlCol="0" anchor="ctr"/>
          <a:lstStyle/>
          <a:p>
            <a:pPr marL="0" indent="0">
              <a:buNone/>
            </a:pPr>
            <a:r>
              <a:rPr lang="en-US" sz="1400" b="1" dirty="0">
                <a:solidFill>
                  <a:srgbClr val="00BCD4"/>
                </a:solidFill>
                <a:latin typeface="Calibri" pitchFamily="34" charset="0"/>
                <a:ea typeface="Calibri" pitchFamily="34" charset="-122"/>
                <a:cs typeface="Calibri" pitchFamily="34" charset="-120"/>
              </a:rPr>
              <a:t>Four Principal Contributions</a:t>
            </a:r>
            <a:endParaRPr lang="en-US" sz="1400" dirty="0"/>
          </a:p>
        </p:txBody>
      </p:sp>
      <p:sp>
        <p:nvSpPr>
          <p:cNvPr id="5" name="Shape 3"/>
          <p:cNvSpPr/>
          <p:nvPr/>
        </p:nvSpPr>
        <p:spPr>
          <a:xfrm>
            <a:off x="502920" y="1298448"/>
            <a:ext cx="8275320" cy="694944"/>
          </a:xfrm>
          <a:prstGeom prst="rect">
            <a:avLst/>
          </a:prstGeom>
          <a:solidFill>
            <a:srgbClr val="FFFFFF">
              <a:alpha val="10000"/>
            </a:srgbClr>
          </a:solidFill>
          <a:ln w="12700">
            <a:solidFill>
              <a:srgbClr val="FFFFFF">
                <a:alpha val="25000"/>
              </a:srgbClr>
            </a:solidFill>
            <a:prstDash val="solid"/>
          </a:ln>
        </p:spPr>
        <p:txBody>
          <a:bodyPr/>
          <a:lstStyle/>
          <a:p>
            <a:endParaRPr lang="en-US"/>
          </a:p>
        </p:txBody>
      </p:sp>
      <p:sp>
        <p:nvSpPr>
          <p:cNvPr id="6" name="Shape 4"/>
          <p:cNvSpPr/>
          <p:nvPr/>
        </p:nvSpPr>
        <p:spPr>
          <a:xfrm>
            <a:off x="502920" y="1298448"/>
            <a:ext cx="475488" cy="694944"/>
          </a:xfrm>
          <a:prstGeom prst="rect">
            <a:avLst/>
          </a:prstGeom>
          <a:solidFill>
            <a:srgbClr val="00838F"/>
          </a:solidFill>
          <a:ln w="12700">
            <a:solidFill>
              <a:srgbClr val="00838F"/>
            </a:solidFill>
            <a:prstDash val="solid"/>
          </a:ln>
        </p:spPr>
        <p:txBody>
          <a:bodyPr/>
          <a:lstStyle/>
          <a:p>
            <a:endParaRPr lang="en-US"/>
          </a:p>
        </p:txBody>
      </p:sp>
      <p:sp>
        <p:nvSpPr>
          <p:cNvPr id="7" name="Text 5"/>
          <p:cNvSpPr/>
          <p:nvPr/>
        </p:nvSpPr>
        <p:spPr>
          <a:xfrm>
            <a:off x="502920" y="1298448"/>
            <a:ext cx="475488" cy="694944"/>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C1</a:t>
            </a:r>
            <a:endParaRPr lang="en-US" sz="1500" dirty="0"/>
          </a:p>
        </p:txBody>
      </p:sp>
      <p:sp>
        <p:nvSpPr>
          <p:cNvPr id="8" name="Text 6"/>
          <p:cNvSpPr/>
          <p:nvPr/>
        </p:nvSpPr>
        <p:spPr>
          <a:xfrm>
            <a:off x="1069848" y="1389888"/>
            <a:ext cx="7589520" cy="512064"/>
          </a:xfrm>
          <a:prstGeom prst="rect">
            <a:avLst/>
          </a:prstGeom>
          <a:noFill/>
          <a:ln/>
        </p:spPr>
        <p:txBody>
          <a:bodyPr wrap="square" lIns="0" tIns="0" rIns="0" bIns="0" rtlCol="0" anchor="ctr"/>
          <a:lstStyle/>
          <a:p>
            <a:pPr marL="0" indent="0">
              <a:buNone/>
            </a:pPr>
            <a:r>
              <a:rPr lang="en-US" sz="1250" dirty="0">
                <a:solidFill>
                  <a:srgbClr val="FFFFFF"/>
                </a:solidFill>
                <a:latin typeface="Calibri" pitchFamily="34" charset="0"/>
                <a:ea typeface="Calibri" pitchFamily="34" charset="-122"/>
                <a:cs typeface="Calibri" pitchFamily="34" charset="-120"/>
              </a:rPr>
              <a:t>First dual-dataset causal fairness evaluation in credit risk modelling — German benchmark + UK synthetic (ONS/FCA calibrated).</a:t>
            </a:r>
            <a:endParaRPr lang="en-US" sz="1250" dirty="0"/>
          </a:p>
        </p:txBody>
      </p:sp>
      <p:sp>
        <p:nvSpPr>
          <p:cNvPr id="9" name="Shape 7"/>
          <p:cNvSpPr/>
          <p:nvPr/>
        </p:nvSpPr>
        <p:spPr>
          <a:xfrm>
            <a:off x="502920" y="2121408"/>
            <a:ext cx="8275320" cy="694944"/>
          </a:xfrm>
          <a:prstGeom prst="rect">
            <a:avLst/>
          </a:prstGeom>
          <a:solidFill>
            <a:srgbClr val="FFFFFF">
              <a:alpha val="10000"/>
            </a:srgbClr>
          </a:solidFill>
          <a:ln w="12700">
            <a:solidFill>
              <a:srgbClr val="FFFFFF">
                <a:alpha val="25000"/>
              </a:srgbClr>
            </a:solidFill>
            <a:prstDash val="solid"/>
          </a:ln>
        </p:spPr>
        <p:txBody>
          <a:bodyPr/>
          <a:lstStyle/>
          <a:p>
            <a:endParaRPr lang="en-US"/>
          </a:p>
        </p:txBody>
      </p:sp>
      <p:sp>
        <p:nvSpPr>
          <p:cNvPr id="10" name="Shape 8"/>
          <p:cNvSpPr/>
          <p:nvPr/>
        </p:nvSpPr>
        <p:spPr>
          <a:xfrm>
            <a:off x="502920" y="2121408"/>
            <a:ext cx="475488" cy="694944"/>
          </a:xfrm>
          <a:prstGeom prst="rect">
            <a:avLst/>
          </a:prstGeom>
          <a:solidFill>
            <a:srgbClr val="00838F"/>
          </a:solidFill>
          <a:ln w="12700">
            <a:solidFill>
              <a:srgbClr val="00838F"/>
            </a:solidFill>
            <a:prstDash val="solid"/>
          </a:ln>
        </p:spPr>
        <p:txBody>
          <a:bodyPr/>
          <a:lstStyle/>
          <a:p>
            <a:endParaRPr lang="en-US"/>
          </a:p>
        </p:txBody>
      </p:sp>
      <p:sp>
        <p:nvSpPr>
          <p:cNvPr id="11" name="Text 9"/>
          <p:cNvSpPr/>
          <p:nvPr/>
        </p:nvSpPr>
        <p:spPr>
          <a:xfrm>
            <a:off x="502920" y="2121408"/>
            <a:ext cx="475488" cy="694944"/>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C2</a:t>
            </a:r>
            <a:endParaRPr lang="en-US" sz="1500" dirty="0"/>
          </a:p>
        </p:txBody>
      </p:sp>
      <p:sp>
        <p:nvSpPr>
          <p:cNvPr id="12" name="Text 10"/>
          <p:cNvSpPr/>
          <p:nvPr/>
        </p:nvSpPr>
        <p:spPr>
          <a:xfrm>
            <a:off x="1069848" y="2212848"/>
            <a:ext cx="7589520" cy="512064"/>
          </a:xfrm>
          <a:prstGeom prst="rect">
            <a:avLst/>
          </a:prstGeom>
          <a:noFill/>
          <a:ln/>
        </p:spPr>
        <p:txBody>
          <a:bodyPr wrap="square" lIns="0" tIns="0" rIns="0" bIns="0" rtlCol="0" anchor="ctr"/>
          <a:lstStyle/>
          <a:p>
            <a:pPr marL="0" indent="0">
              <a:buNone/>
            </a:pPr>
            <a:r>
              <a:rPr lang="en-US" sz="1250" dirty="0">
                <a:solidFill>
                  <a:srgbClr val="FFFFFF"/>
                </a:solidFill>
                <a:latin typeface="Calibri" pitchFamily="34" charset="0"/>
                <a:ea typeface="Calibri" pitchFamily="34" charset="-122"/>
                <a:cs typeface="Calibri" pitchFamily="34" charset="-120"/>
              </a:rPr>
              <a:t>45% reduction in demographic parity gap through causal proxy feature adjustment — WITHOUT any accuracy loss.</a:t>
            </a:r>
            <a:endParaRPr lang="en-US" sz="1250" dirty="0"/>
          </a:p>
        </p:txBody>
      </p:sp>
      <p:sp>
        <p:nvSpPr>
          <p:cNvPr id="13" name="Shape 11"/>
          <p:cNvSpPr/>
          <p:nvPr/>
        </p:nvSpPr>
        <p:spPr>
          <a:xfrm>
            <a:off x="502920" y="2944368"/>
            <a:ext cx="8275320" cy="694944"/>
          </a:xfrm>
          <a:prstGeom prst="rect">
            <a:avLst/>
          </a:prstGeom>
          <a:solidFill>
            <a:srgbClr val="FFFFFF">
              <a:alpha val="10000"/>
            </a:srgbClr>
          </a:solidFill>
          <a:ln w="12700">
            <a:solidFill>
              <a:srgbClr val="FFFFFF">
                <a:alpha val="25000"/>
              </a:srgbClr>
            </a:solidFill>
            <a:prstDash val="solid"/>
          </a:ln>
        </p:spPr>
        <p:txBody>
          <a:bodyPr/>
          <a:lstStyle/>
          <a:p>
            <a:endParaRPr lang="en-US"/>
          </a:p>
        </p:txBody>
      </p:sp>
      <p:sp>
        <p:nvSpPr>
          <p:cNvPr id="14" name="Shape 12"/>
          <p:cNvSpPr/>
          <p:nvPr/>
        </p:nvSpPr>
        <p:spPr>
          <a:xfrm>
            <a:off x="502920" y="2944368"/>
            <a:ext cx="475488" cy="694944"/>
          </a:xfrm>
          <a:prstGeom prst="rect">
            <a:avLst/>
          </a:prstGeom>
          <a:solidFill>
            <a:srgbClr val="00838F"/>
          </a:solidFill>
          <a:ln w="12700">
            <a:solidFill>
              <a:srgbClr val="00838F"/>
            </a:solidFill>
            <a:prstDash val="solid"/>
          </a:ln>
        </p:spPr>
        <p:txBody>
          <a:bodyPr/>
          <a:lstStyle/>
          <a:p>
            <a:endParaRPr lang="en-US"/>
          </a:p>
        </p:txBody>
      </p:sp>
      <p:sp>
        <p:nvSpPr>
          <p:cNvPr id="15" name="Text 13"/>
          <p:cNvSpPr/>
          <p:nvPr/>
        </p:nvSpPr>
        <p:spPr>
          <a:xfrm>
            <a:off x="502920" y="2944368"/>
            <a:ext cx="475488" cy="694944"/>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C3</a:t>
            </a:r>
            <a:endParaRPr lang="en-US" sz="1500" dirty="0"/>
          </a:p>
        </p:txBody>
      </p:sp>
      <p:sp>
        <p:nvSpPr>
          <p:cNvPr id="16" name="Text 14"/>
          <p:cNvSpPr/>
          <p:nvPr/>
        </p:nvSpPr>
        <p:spPr>
          <a:xfrm>
            <a:off x="1069848" y="3035808"/>
            <a:ext cx="7589520" cy="512064"/>
          </a:xfrm>
          <a:prstGeom prst="rect">
            <a:avLst/>
          </a:prstGeom>
          <a:noFill/>
          <a:ln/>
        </p:spPr>
        <p:txBody>
          <a:bodyPr wrap="square" lIns="0" tIns="0" rIns="0" bIns="0" rtlCol="0" anchor="ctr"/>
          <a:lstStyle/>
          <a:p>
            <a:pPr marL="0" indent="0">
              <a:buNone/>
            </a:pPr>
            <a:r>
              <a:rPr lang="en-US" sz="1250" dirty="0">
                <a:solidFill>
                  <a:srgbClr val="FFFFFF"/>
                </a:solidFill>
                <a:latin typeface="Calibri" pitchFamily="34" charset="0"/>
                <a:ea typeface="Calibri" pitchFamily="34" charset="-122"/>
                <a:cs typeface="Calibri" pitchFamily="34" charset="-120"/>
              </a:rPr>
              <a:t>Multi-layer fairness audit framework (DoWhy + Fairlearn + Counterfactuals) mapping onto FCA Consumer Duty and EU AI Act requirements.</a:t>
            </a:r>
            <a:endParaRPr lang="en-US" sz="1250" dirty="0"/>
          </a:p>
        </p:txBody>
      </p:sp>
      <p:sp>
        <p:nvSpPr>
          <p:cNvPr id="17" name="Shape 15"/>
          <p:cNvSpPr/>
          <p:nvPr/>
        </p:nvSpPr>
        <p:spPr>
          <a:xfrm>
            <a:off x="502920" y="3767328"/>
            <a:ext cx="8275320" cy="694944"/>
          </a:xfrm>
          <a:prstGeom prst="rect">
            <a:avLst/>
          </a:prstGeom>
          <a:solidFill>
            <a:srgbClr val="FFFFFF">
              <a:alpha val="10000"/>
            </a:srgbClr>
          </a:solidFill>
          <a:ln w="12700">
            <a:solidFill>
              <a:srgbClr val="FFFFFF">
                <a:alpha val="25000"/>
              </a:srgbClr>
            </a:solidFill>
            <a:prstDash val="solid"/>
          </a:ln>
        </p:spPr>
        <p:txBody>
          <a:bodyPr/>
          <a:lstStyle/>
          <a:p>
            <a:endParaRPr lang="en-US"/>
          </a:p>
        </p:txBody>
      </p:sp>
      <p:sp>
        <p:nvSpPr>
          <p:cNvPr id="18" name="Shape 16"/>
          <p:cNvSpPr/>
          <p:nvPr/>
        </p:nvSpPr>
        <p:spPr>
          <a:xfrm>
            <a:off x="502920" y="3767328"/>
            <a:ext cx="475488" cy="694944"/>
          </a:xfrm>
          <a:prstGeom prst="rect">
            <a:avLst/>
          </a:prstGeom>
          <a:solidFill>
            <a:srgbClr val="00838F"/>
          </a:solidFill>
          <a:ln w="12700">
            <a:solidFill>
              <a:srgbClr val="00838F"/>
            </a:solidFill>
            <a:prstDash val="solid"/>
          </a:ln>
        </p:spPr>
        <p:txBody>
          <a:bodyPr/>
          <a:lstStyle/>
          <a:p>
            <a:endParaRPr lang="en-US"/>
          </a:p>
        </p:txBody>
      </p:sp>
      <p:sp>
        <p:nvSpPr>
          <p:cNvPr id="19" name="Text 17"/>
          <p:cNvSpPr/>
          <p:nvPr/>
        </p:nvSpPr>
        <p:spPr>
          <a:xfrm>
            <a:off x="502920" y="3767328"/>
            <a:ext cx="475488" cy="694944"/>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C4</a:t>
            </a:r>
            <a:endParaRPr lang="en-US" sz="1500" dirty="0"/>
          </a:p>
        </p:txBody>
      </p:sp>
      <p:sp>
        <p:nvSpPr>
          <p:cNvPr id="20" name="Text 18"/>
          <p:cNvSpPr/>
          <p:nvPr/>
        </p:nvSpPr>
        <p:spPr>
          <a:xfrm>
            <a:off x="1069848" y="3858768"/>
            <a:ext cx="7589520" cy="512064"/>
          </a:xfrm>
          <a:prstGeom prst="rect">
            <a:avLst/>
          </a:prstGeom>
          <a:noFill/>
          <a:ln/>
        </p:spPr>
        <p:txBody>
          <a:bodyPr wrap="square" lIns="0" tIns="0" rIns="0" bIns="0" rtlCol="0" anchor="ctr"/>
          <a:lstStyle/>
          <a:p>
            <a:pPr marL="0" indent="0">
              <a:buNone/>
            </a:pPr>
            <a:r>
              <a:rPr lang="en-US" sz="1250" dirty="0">
                <a:solidFill>
                  <a:srgbClr val="FFFFFF"/>
                </a:solidFill>
                <a:latin typeface="Calibri" pitchFamily="34" charset="0"/>
                <a:ea typeface="Calibri" pitchFamily="34" charset="-122"/>
                <a:cs typeface="Calibri" pitchFamily="34" charset="-120"/>
              </a:rPr>
              <a:t>Hybrid stacking ensemble with causal adjustment achieves state-of-the-art: Accuracy 0.78, AUC 0.83, DP Gap 0.06.</a:t>
            </a:r>
            <a:endParaRPr lang="en-US" sz="1250" dirty="0"/>
          </a:p>
        </p:txBody>
      </p:sp>
      <p:sp>
        <p:nvSpPr>
          <p:cNvPr id="21" name="Text 19"/>
          <p:cNvSpPr/>
          <p:nvPr/>
        </p:nvSpPr>
        <p:spPr>
          <a:xfrm>
            <a:off x="502920" y="4663440"/>
            <a:ext cx="8275320" cy="320040"/>
          </a:xfrm>
          <a:prstGeom prst="rect">
            <a:avLst/>
          </a:prstGeom>
          <a:noFill/>
          <a:ln/>
        </p:spPr>
        <p:txBody>
          <a:bodyPr wrap="square" lIns="0" tIns="0" rIns="0" bIns="0" rtlCol="0" anchor="ctr"/>
          <a:lstStyle/>
          <a:p>
            <a:pPr marL="0" indent="0">
              <a:buNone/>
            </a:pPr>
            <a:r>
              <a:rPr lang="en-US" sz="1200" i="1" dirty="0">
                <a:solidFill>
                  <a:srgbClr val="00BCD4"/>
                </a:solidFill>
                <a:latin typeface="Calibri" pitchFamily="34" charset="0"/>
                <a:ea typeface="Calibri" pitchFamily="34" charset="-122"/>
                <a:cs typeface="Calibri" pitchFamily="34" charset="-120"/>
              </a:rPr>
              <a:t>Causal AI provides deeper insights into bias mechanisms and offers a principled approach to equitable, accountable credit scoring.</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Future Work &amp; Research Directions</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Shape 2"/>
          <p:cNvSpPr/>
          <p:nvPr/>
        </p:nvSpPr>
        <p:spPr>
          <a:xfrm>
            <a:off x="411480" y="868680"/>
            <a:ext cx="2697480" cy="182880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5" name="Shape 3"/>
          <p:cNvSpPr/>
          <p:nvPr/>
        </p:nvSpPr>
        <p:spPr>
          <a:xfrm>
            <a:off x="411480" y="868680"/>
            <a:ext cx="2697480" cy="45720"/>
          </a:xfrm>
          <a:prstGeom prst="rect">
            <a:avLst/>
          </a:prstGeom>
          <a:solidFill>
            <a:srgbClr val="1565C0"/>
          </a:solidFill>
          <a:ln w="12700">
            <a:solidFill>
              <a:srgbClr val="1565C0"/>
            </a:solidFill>
            <a:prstDash val="solid"/>
          </a:ln>
        </p:spPr>
        <p:txBody>
          <a:bodyPr/>
          <a:lstStyle/>
          <a:p>
            <a:endParaRPr lang="en-US"/>
          </a:p>
        </p:txBody>
      </p:sp>
      <p:sp>
        <p:nvSpPr>
          <p:cNvPr id="6" name="Text 4"/>
          <p:cNvSpPr/>
          <p:nvPr/>
        </p:nvSpPr>
        <p:spPr>
          <a:xfrm>
            <a:off x="411480" y="978408"/>
            <a:ext cx="2697480" cy="411480"/>
          </a:xfrm>
          <a:prstGeom prst="rect">
            <a:avLst/>
          </a:prstGeom>
          <a:noFill/>
          <a:ln/>
        </p:spPr>
        <p:txBody>
          <a:bodyPr wrap="square" lIns="0" tIns="0" rIns="0" bIns="0" rtlCol="0" anchor="ctr"/>
          <a:lstStyle/>
          <a:p>
            <a:pPr marL="0" indent="0" algn="ctr">
              <a:buNone/>
            </a:pPr>
            <a:r>
              <a:rPr lang="en-US" sz="2200" dirty="0">
                <a:solidFill>
                  <a:srgbClr val="000000"/>
                </a:solidFill>
              </a:rPr>
              <a:t>🏦</a:t>
            </a:r>
            <a:endParaRPr lang="en-US" sz="2200" dirty="0"/>
          </a:p>
        </p:txBody>
      </p:sp>
      <p:sp>
        <p:nvSpPr>
          <p:cNvPr id="7" name="Text 5"/>
          <p:cNvSpPr/>
          <p:nvPr/>
        </p:nvSpPr>
        <p:spPr>
          <a:xfrm>
            <a:off x="521208" y="1435608"/>
            <a:ext cx="2487168" cy="274320"/>
          </a:xfrm>
          <a:prstGeom prst="rect">
            <a:avLst/>
          </a:prstGeom>
          <a:noFill/>
          <a:ln/>
        </p:spPr>
        <p:txBody>
          <a:bodyPr wrap="square" lIns="0" tIns="0" rIns="0" bIns="0" rtlCol="0" anchor="ctr"/>
          <a:lstStyle/>
          <a:p>
            <a:pPr marL="0" indent="0" algn="ctr">
              <a:buNone/>
            </a:pPr>
            <a:r>
              <a:rPr lang="en-US" sz="1200" b="1" dirty="0">
                <a:solidFill>
                  <a:srgbClr val="0D2345"/>
                </a:solidFill>
                <a:latin typeface="Calibri" pitchFamily="34" charset="0"/>
                <a:ea typeface="Calibri" pitchFamily="34" charset="-122"/>
                <a:cs typeface="Calibri" pitchFamily="34" charset="-120"/>
              </a:rPr>
              <a:t>Proprietary Bank Datasets</a:t>
            </a:r>
            <a:endParaRPr lang="en-US" sz="1200" dirty="0"/>
          </a:p>
        </p:txBody>
      </p:sp>
      <p:sp>
        <p:nvSpPr>
          <p:cNvPr id="8" name="Text 6"/>
          <p:cNvSpPr/>
          <p:nvPr/>
        </p:nvSpPr>
        <p:spPr>
          <a:xfrm>
            <a:off x="521208" y="1737360"/>
            <a:ext cx="2487168" cy="868680"/>
          </a:xfrm>
          <a:prstGeom prst="rect">
            <a:avLst/>
          </a:prstGeom>
          <a:noFill/>
          <a:ln/>
        </p:spPr>
        <p:txBody>
          <a:bodyPr wrap="square" lIns="0" tIns="0" rIns="0" bIns="0" rtlCol="0" anchor="t"/>
          <a:lstStyle/>
          <a:p>
            <a:pPr marL="0" indent="0">
              <a:buNone/>
            </a:pPr>
            <a:r>
              <a:rPr lang="en-US" sz="950" dirty="0">
                <a:solidFill>
                  <a:srgbClr val="607D8B"/>
                </a:solidFill>
                <a:latin typeface="Calibri" pitchFamily="34" charset="0"/>
                <a:ea typeface="Calibri" pitchFamily="34" charset="-122"/>
                <a:cs typeface="Calibri" pitchFamily="34" charset="-120"/>
              </a:rPr>
              <a:t>Validate the causal framework on real UK bank loan records under FCA Open Banking (PSD2) regulations, where transaction-level data provides richer causal signals.</a:t>
            </a:r>
            <a:endParaRPr lang="en-US" sz="950" dirty="0"/>
          </a:p>
        </p:txBody>
      </p:sp>
      <p:sp>
        <p:nvSpPr>
          <p:cNvPr id="9" name="Shape 7"/>
          <p:cNvSpPr/>
          <p:nvPr/>
        </p:nvSpPr>
        <p:spPr>
          <a:xfrm>
            <a:off x="3264408" y="868680"/>
            <a:ext cx="2697480" cy="182880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0" name="Shape 8"/>
          <p:cNvSpPr/>
          <p:nvPr/>
        </p:nvSpPr>
        <p:spPr>
          <a:xfrm>
            <a:off x="3264408" y="868680"/>
            <a:ext cx="2697480" cy="45720"/>
          </a:xfrm>
          <a:prstGeom prst="rect">
            <a:avLst/>
          </a:prstGeom>
          <a:solidFill>
            <a:srgbClr val="00838F"/>
          </a:solidFill>
          <a:ln w="12700">
            <a:solidFill>
              <a:srgbClr val="00838F"/>
            </a:solidFill>
            <a:prstDash val="solid"/>
          </a:ln>
        </p:spPr>
        <p:txBody>
          <a:bodyPr/>
          <a:lstStyle/>
          <a:p>
            <a:endParaRPr lang="en-US"/>
          </a:p>
        </p:txBody>
      </p:sp>
      <p:sp>
        <p:nvSpPr>
          <p:cNvPr id="11" name="Text 9"/>
          <p:cNvSpPr/>
          <p:nvPr/>
        </p:nvSpPr>
        <p:spPr>
          <a:xfrm>
            <a:off x="3264408" y="978408"/>
            <a:ext cx="2697480" cy="411480"/>
          </a:xfrm>
          <a:prstGeom prst="rect">
            <a:avLst/>
          </a:prstGeom>
          <a:noFill/>
          <a:ln/>
        </p:spPr>
        <p:txBody>
          <a:bodyPr wrap="square" lIns="0" tIns="0" rIns="0" bIns="0" rtlCol="0" anchor="ctr"/>
          <a:lstStyle/>
          <a:p>
            <a:pPr marL="0" indent="0" algn="ctr">
              <a:buNone/>
            </a:pPr>
            <a:r>
              <a:rPr lang="en-US" sz="2200" dirty="0">
                <a:solidFill>
                  <a:srgbClr val="000000"/>
                </a:solidFill>
              </a:rPr>
              <a:t>🔬</a:t>
            </a:r>
            <a:endParaRPr lang="en-US" sz="2200" dirty="0"/>
          </a:p>
        </p:txBody>
      </p:sp>
      <p:sp>
        <p:nvSpPr>
          <p:cNvPr id="12" name="Text 10"/>
          <p:cNvSpPr/>
          <p:nvPr/>
        </p:nvSpPr>
        <p:spPr>
          <a:xfrm>
            <a:off x="3374136" y="1435608"/>
            <a:ext cx="2487168" cy="274320"/>
          </a:xfrm>
          <a:prstGeom prst="rect">
            <a:avLst/>
          </a:prstGeom>
          <a:noFill/>
          <a:ln/>
        </p:spPr>
        <p:txBody>
          <a:bodyPr wrap="square" lIns="0" tIns="0" rIns="0" bIns="0" rtlCol="0" anchor="ctr"/>
          <a:lstStyle/>
          <a:p>
            <a:pPr marL="0" indent="0" algn="ctr">
              <a:buNone/>
            </a:pPr>
            <a:r>
              <a:rPr lang="en-US" sz="1200" b="1" dirty="0">
                <a:solidFill>
                  <a:srgbClr val="0D2345"/>
                </a:solidFill>
                <a:latin typeface="Calibri" pitchFamily="34" charset="0"/>
                <a:ea typeface="Calibri" pitchFamily="34" charset="-122"/>
                <a:cs typeface="Calibri" pitchFamily="34" charset="-120"/>
              </a:rPr>
              <a:t>Causal Discovery Algorithms</a:t>
            </a:r>
            <a:endParaRPr lang="en-US" sz="1200" dirty="0"/>
          </a:p>
        </p:txBody>
      </p:sp>
      <p:sp>
        <p:nvSpPr>
          <p:cNvPr id="13" name="Text 11"/>
          <p:cNvSpPr/>
          <p:nvPr/>
        </p:nvSpPr>
        <p:spPr>
          <a:xfrm>
            <a:off x="3374136" y="1737360"/>
            <a:ext cx="2487168" cy="868680"/>
          </a:xfrm>
          <a:prstGeom prst="rect">
            <a:avLst/>
          </a:prstGeom>
          <a:noFill/>
          <a:ln/>
        </p:spPr>
        <p:txBody>
          <a:bodyPr wrap="square" lIns="0" tIns="0" rIns="0" bIns="0" rtlCol="0" anchor="t"/>
          <a:lstStyle/>
          <a:p>
            <a:pPr marL="0" indent="0">
              <a:buNone/>
            </a:pPr>
            <a:r>
              <a:rPr lang="en-US" sz="950" dirty="0">
                <a:solidFill>
                  <a:srgbClr val="607D8B"/>
                </a:solidFill>
                <a:latin typeface="Calibri" pitchFamily="34" charset="0"/>
                <a:ea typeface="Calibri" pitchFamily="34" charset="-122"/>
                <a:cs typeface="Calibri" pitchFamily="34" charset="-120"/>
              </a:rPr>
              <a:t>Replace expert-specified DAG with data-driven discovery using PC algorithm (constraint-based) or GES (score-based) to reduce reliance on domain assumptions.</a:t>
            </a:r>
            <a:endParaRPr lang="en-US" sz="950" dirty="0"/>
          </a:p>
        </p:txBody>
      </p:sp>
      <p:sp>
        <p:nvSpPr>
          <p:cNvPr id="14" name="Shape 12"/>
          <p:cNvSpPr/>
          <p:nvPr/>
        </p:nvSpPr>
        <p:spPr>
          <a:xfrm>
            <a:off x="6117336" y="868680"/>
            <a:ext cx="2697480" cy="182880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15" name="Shape 13"/>
          <p:cNvSpPr/>
          <p:nvPr/>
        </p:nvSpPr>
        <p:spPr>
          <a:xfrm>
            <a:off x="6117336" y="868680"/>
            <a:ext cx="2697480" cy="45720"/>
          </a:xfrm>
          <a:prstGeom prst="rect">
            <a:avLst/>
          </a:prstGeom>
          <a:solidFill>
            <a:srgbClr val="1565C0"/>
          </a:solidFill>
          <a:ln w="12700">
            <a:solidFill>
              <a:srgbClr val="1565C0"/>
            </a:solidFill>
            <a:prstDash val="solid"/>
          </a:ln>
        </p:spPr>
        <p:txBody>
          <a:bodyPr/>
          <a:lstStyle/>
          <a:p>
            <a:endParaRPr lang="en-US"/>
          </a:p>
        </p:txBody>
      </p:sp>
      <p:sp>
        <p:nvSpPr>
          <p:cNvPr id="16" name="Text 14"/>
          <p:cNvSpPr/>
          <p:nvPr/>
        </p:nvSpPr>
        <p:spPr>
          <a:xfrm>
            <a:off x="6117336" y="978408"/>
            <a:ext cx="2697480" cy="411480"/>
          </a:xfrm>
          <a:prstGeom prst="rect">
            <a:avLst/>
          </a:prstGeom>
          <a:noFill/>
          <a:ln/>
        </p:spPr>
        <p:txBody>
          <a:bodyPr wrap="square" lIns="0" tIns="0" rIns="0" bIns="0" rtlCol="0" anchor="ctr"/>
          <a:lstStyle/>
          <a:p>
            <a:pPr marL="0" indent="0" algn="ctr">
              <a:buNone/>
            </a:pPr>
            <a:r>
              <a:rPr lang="en-US" sz="2200" dirty="0">
                <a:solidFill>
                  <a:srgbClr val="000000"/>
                </a:solidFill>
              </a:rPr>
              <a:t>🛡️</a:t>
            </a:r>
            <a:endParaRPr lang="en-US" sz="2200" dirty="0"/>
          </a:p>
        </p:txBody>
      </p:sp>
      <p:sp>
        <p:nvSpPr>
          <p:cNvPr id="17" name="Text 15"/>
          <p:cNvSpPr/>
          <p:nvPr/>
        </p:nvSpPr>
        <p:spPr>
          <a:xfrm>
            <a:off x="6227064" y="1435608"/>
            <a:ext cx="2487168" cy="274320"/>
          </a:xfrm>
          <a:prstGeom prst="rect">
            <a:avLst/>
          </a:prstGeom>
          <a:noFill/>
          <a:ln/>
        </p:spPr>
        <p:txBody>
          <a:bodyPr wrap="square" lIns="0" tIns="0" rIns="0" bIns="0" rtlCol="0" anchor="ctr"/>
          <a:lstStyle/>
          <a:p>
            <a:pPr marL="0" indent="0" algn="ctr">
              <a:buNone/>
            </a:pPr>
            <a:r>
              <a:rPr lang="en-US" sz="1200" b="1" dirty="0">
                <a:solidFill>
                  <a:srgbClr val="0D2345"/>
                </a:solidFill>
                <a:latin typeface="Calibri" pitchFamily="34" charset="0"/>
                <a:ea typeface="Calibri" pitchFamily="34" charset="-122"/>
                <a:cs typeface="Calibri" pitchFamily="34" charset="-120"/>
              </a:rPr>
              <a:t>In-Processing Fairness Constraints</a:t>
            </a:r>
            <a:endParaRPr lang="en-US" sz="1200" dirty="0"/>
          </a:p>
        </p:txBody>
      </p:sp>
      <p:sp>
        <p:nvSpPr>
          <p:cNvPr id="18" name="Text 16"/>
          <p:cNvSpPr/>
          <p:nvPr/>
        </p:nvSpPr>
        <p:spPr>
          <a:xfrm>
            <a:off x="6227064" y="1737360"/>
            <a:ext cx="2487168" cy="868680"/>
          </a:xfrm>
          <a:prstGeom prst="rect">
            <a:avLst/>
          </a:prstGeom>
          <a:noFill/>
          <a:ln/>
        </p:spPr>
        <p:txBody>
          <a:bodyPr wrap="square" lIns="0" tIns="0" rIns="0" bIns="0" rtlCol="0" anchor="t"/>
          <a:lstStyle/>
          <a:p>
            <a:pPr marL="0" indent="0">
              <a:buNone/>
            </a:pPr>
            <a:r>
              <a:rPr lang="en-US" sz="950" dirty="0">
                <a:solidFill>
                  <a:srgbClr val="607D8B"/>
                </a:solidFill>
                <a:latin typeface="Calibri" pitchFamily="34" charset="0"/>
                <a:ea typeface="Calibri" pitchFamily="34" charset="-122"/>
                <a:cs typeface="Calibri" pitchFamily="34" charset="-120"/>
              </a:rPr>
              <a:t>Combine causal preprocessing with adversarial debiasing or fairness regularisation for simultaneous optimisation of predictive performance and demographic parity.</a:t>
            </a:r>
            <a:endParaRPr lang="en-US" sz="950" dirty="0"/>
          </a:p>
        </p:txBody>
      </p:sp>
      <p:sp>
        <p:nvSpPr>
          <p:cNvPr id="19" name="Shape 17"/>
          <p:cNvSpPr/>
          <p:nvPr/>
        </p:nvSpPr>
        <p:spPr>
          <a:xfrm>
            <a:off x="411480" y="2880360"/>
            <a:ext cx="2697480" cy="182880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20" name="Shape 18"/>
          <p:cNvSpPr/>
          <p:nvPr/>
        </p:nvSpPr>
        <p:spPr>
          <a:xfrm>
            <a:off x="411480" y="2880360"/>
            <a:ext cx="2697480" cy="45720"/>
          </a:xfrm>
          <a:prstGeom prst="rect">
            <a:avLst/>
          </a:prstGeom>
          <a:solidFill>
            <a:srgbClr val="00838F"/>
          </a:solidFill>
          <a:ln w="12700">
            <a:solidFill>
              <a:srgbClr val="00838F"/>
            </a:solidFill>
            <a:prstDash val="solid"/>
          </a:ln>
        </p:spPr>
        <p:txBody>
          <a:bodyPr/>
          <a:lstStyle/>
          <a:p>
            <a:endParaRPr lang="en-US"/>
          </a:p>
        </p:txBody>
      </p:sp>
      <p:sp>
        <p:nvSpPr>
          <p:cNvPr id="21" name="Text 19"/>
          <p:cNvSpPr/>
          <p:nvPr/>
        </p:nvSpPr>
        <p:spPr>
          <a:xfrm>
            <a:off x="411480" y="2990088"/>
            <a:ext cx="2697480" cy="411480"/>
          </a:xfrm>
          <a:prstGeom prst="rect">
            <a:avLst/>
          </a:prstGeom>
          <a:noFill/>
          <a:ln/>
        </p:spPr>
        <p:txBody>
          <a:bodyPr wrap="square" lIns="0" tIns="0" rIns="0" bIns="0" rtlCol="0" anchor="ctr"/>
          <a:lstStyle/>
          <a:p>
            <a:pPr marL="0" indent="0" algn="ctr">
              <a:buNone/>
            </a:pPr>
            <a:r>
              <a:rPr lang="en-US" sz="2200" dirty="0">
                <a:solidFill>
                  <a:srgbClr val="000000"/>
                </a:solidFill>
              </a:rPr>
              <a:t>⚖️</a:t>
            </a:r>
            <a:endParaRPr lang="en-US" sz="2200" dirty="0"/>
          </a:p>
        </p:txBody>
      </p:sp>
      <p:sp>
        <p:nvSpPr>
          <p:cNvPr id="22" name="Text 20"/>
          <p:cNvSpPr/>
          <p:nvPr/>
        </p:nvSpPr>
        <p:spPr>
          <a:xfrm>
            <a:off x="521208" y="3447288"/>
            <a:ext cx="2487168" cy="274320"/>
          </a:xfrm>
          <a:prstGeom prst="rect">
            <a:avLst/>
          </a:prstGeom>
          <a:noFill/>
          <a:ln/>
        </p:spPr>
        <p:txBody>
          <a:bodyPr wrap="square" lIns="0" tIns="0" rIns="0" bIns="0" rtlCol="0" anchor="ctr"/>
          <a:lstStyle/>
          <a:p>
            <a:pPr marL="0" indent="0" algn="ctr">
              <a:buNone/>
            </a:pPr>
            <a:r>
              <a:rPr lang="en-US" sz="1200" b="1" dirty="0">
                <a:solidFill>
                  <a:srgbClr val="0D2345"/>
                </a:solidFill>
                <a:latin typeface="Calibri" pitchFamily="34" charset="0"/>
                <a:ea typeface="Calibri" pitchFamily="34" charset="-122"/>
                <a:cs typeface="Calibri" pitchFamily="34" charset="-120"/>
              </a:rPr>
              <a:t>EU AI Act Compliance</a:t>
            </a:r>
            <a:endParaRPr lang="en-US" sz="1200" dirty="0"/>
          </a:p>
        </p:txBody>
      </p:sp>
      <p:sp>
        <p:nvSpPr>
          <p:cNvPr id="23" name="Text 21"/>
          <p:cNvSpPr/>
          <p:nvPr/>
        </p:nvSpPr>
        <p:spPr>
          <a:xfrm>
            <a:off x="521208" y="3749040"/>
            <a:ext cx="2487168" cy="868680"/>
          </a:xfrm>
          <a:prstGeom prst="rect">
            <a:avLst/>
          </a:prstGeom>
          <a:noFill/>
          <a:ln/>
        </p:spPr>
        <p:txBody>
          <a:bodyPr wrap="square" lIns="0" tIns="0" rIns="0" bIns="0" rtlCol="0" anchor="t"/>
          <a:lstStyle/>
          <a:p>
            <a:pPr marL="0" indent="0">
              <a:buNone/>
            </a:pPr>
            <a:r>
              <a:rPr lang="en-US" sz="950" dirty="0">
                <a:solidFill>
                  <a:srgbClr val="607D8B"/>
                </a:solidFill>
                <a:latin typeface="Calibri" pitchFamily="34" charset="0"/>
                <a:ea typeface="Calibri" pitchFamily="34" charset="-122"/>
                <a:cs typeface="Calibri" pitchFamily="34" charset="-120"/>
              </a:rPr>
              <a:t>Develop a complete conformity assessment framework under the EU AI Act (2024) high-risk AI provisions for credit scoring — including mandatory bias audits and model cards.</a:t>
            </a:r>
            <a:endParaRPr lang="en-US" sz="950" dirty="0"/>
          </a:p>
        </p:txBody>
      </p:sp>
      <p:sp>
        <p:nvSpPr>
          <p:cNvPr id="24" name="Shape 22"/>
          <p:cNvSpPr/>
          <p:nvPr/>
        </p:nvSpPr>
        <p:spPr>
          <a:xfrm>
            <a:off x="3264408" y="2880360"/>
            <a:ext cx="2697480" cy="182880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25" name="Shape 23"/>
          <p:cNvSpPr/>
          <p:nvPr/>
        </p:nvSpPr>
        <p:spPr>
          <a:xfrm>
            <a:off x="3264408" y="2880360"/>
            <a:ext cx="2697480" cy="45720"/>
          </a:xfrm>
          <a:prstGeom prst="rect">
            <a:avLst/>
          </a:prstGeom>
          <a:solidFill>
            <a:srgbClr val="F57F17"/>
          </a:solidFill>
          <a:ln w="12700">
            <a:solidFill>
              <a:srgbClr val="F57F17"/>
            </a:solidFill>
            <a:prstDash val="solid"/>
          </a:ln>
        </p:spPr>
        <p:txBody>
          <a:bodyPr/>
          <a:lstStyle/>
          <a:p>
            <a:endParaRPr lang="en-US"/>
          </a:p>
        </p:txBody>
      </p:sp>
      <p:sp>
        <p:nvSpPr>
          <p:cNvPr id="26" name="Text 24"/>
          <p:cNvSpPr/>
          <p:nvPr/>
        </p:nvSpPr>
        <p:spPr>
          <a:xfrm>
            <a:off x="3264408" y="2990088"/>
            <a:ext cx="2697480" cy="411480"/>
          </a:xfrm>
          <a:prstGeom prst="rect">
            <a:avLst/>
          </a:prstGeom>
          <a:noFill/>
          <a:ln/>
        </p:spPr>
        <p:txBody>
          <a:bodyPr wrap="square" lIns="0" tIns="0" rIns="0" bIns="0" rtlCol="0" anchor="ctr"/>
          <a:lstStyle/>
          <a:p>
            <a:pPr marL="0" indent="0" algn="ctr">
              <a:buNone/>
            </a:pPr>
            <a:r>
              <a:rPr lang="en-US" sz="2200" dirty="0">
                <a:solidFill>
                  <a:srgbClr val="000000"/>
                </a:solidFill>
              </a:rPr>
              <a:t>🌈</a:t>
            </a:r>
            <a:endParaRPr lang="en-US" sz="2200" dirty="0"/>
          </a:p>
        </p:txBody>
      </p:sp>
      <p:sp>
        <p:nvSpPr>
          <p:cNvPr id="27" name="Text 25"/>
          <p:cNvSpPr/>
          <p:nvPr/>
        </p:nvSpPr>
        <p:spPr>
          <a:xfrm>
            <a:off x="3374136" y="3447288"/>
            <a:ext cx="2487168" cy="274320"/>
          </a:xfrm>
          <a:prstGeom prst="rect">
            <a:avLst/>
          </a:prstGeom>
          <a:noFill/>
          <a:ln/>
        </p:spPr>
        <p:txBody>
          <a:bodyPr wrap="square" lIns="0" tIns="0" rIns="0" bIns="0" rtlCol="0" anchor="ctr"/>
          <a:lstStyle/>
          <a:p>
            <a:pPr marL="0" indent="0" algn="ctr">
              <a:buNone/>
            </a:pPr>
            <a:r>
              <a:rPr lang="en-US" sz="1200" b="1" dirty="0">
                <a:solidFill>
                  <a:srgbClr val="0D2345"/>
                </a:solidFill>
                <a:latin typeface="Calibri" pitchFamily="34" charset="0"/>
                <a:ea typeface="Calibri" pitchFamily="34" charset="-122"/>
                <a:cs typeface="Calibri" pitchFamily="34" charset="-120"/>
              </a:rPr>
              <a:t>Intersectional Fairness</a:t>
            </a:r>
            <a:endParaRPr lang="en-US" sz="1200" dirty="0"/>
          </a:p>
        </p:txBody>
      </p:sp>
      <p:sp>
        <p:nvSpPr>
          <p:cNvPr id="28" name="Text 26"/>
          <p:cNvSpPr/>
          <p:nvPr/>
        </p:nvSpPr>
        <p:spPr>
          <a:xfrm>
            <a:off x="3374136" y="3749040"/>
            <a:ext cx="2487168" cy="868680"/>
          </a:xfrm>
          <a:prstGeom prst="rect">
            <a:avLst/>
          </a:prstGeom>
          <a:noFill/>
          <a:ln/>
        </p:spPr>
        <p:txBody>
          <a:bodyPr wrap="square" lIns="0" tIns="0" rIns="0" bIns="0" rtlCol="0" anchor="t"/>
          <a:lstStyle/>
          <a:p>
            <a:pPr marL="0" indent="0">
              <a:buNone/>
            </a:pPr>
            <a:r>
              <a:rPr lang="en-US" sz="950" dirty="0">
                <a:solidFill>
                  <a:srgbClr val="607D8B"/>
                </a:solidFill>
                <a:latin typeface="Calibri" pitchFamily="34" charset="0"/>
                <a:ea typeface="Calibri" pitchFamily="34" charset="-122"/>
                <a:cs typeface="Calibri" pitchFamily="34" charset="-120"/>
              </a:rPr>
              <a:t>Extend beyond binary gender to non-binary identities and intersectional protected characteristics (e.g., gender × age × ethnicity) under the Equality Act 2010.</a:t>
            </a:r>
            <a:endParaRPr lang="en-US" sz="950" dirty="0"/>
          </a:p>
        </p:txBody>
      </p:sp>
      <p:sp>
        <p:nvSpPr>
          <p:cNvPr id="29" name="Shape 27"/>
          <p:cNvSpPr/>
          <p:nvPr/>
        </p:nvSpPr>
        <p:spPr>
          <a:xfrm>
            <a:off x="6117336" y="2880360"/>
            <a:ext cx="2697480" cy="1828800"/>
          </a:xfrm>
          <a:prstGeom prst="rect">
            <a:avLst/>
          </a:prstGeom>
          <a:solidFill>
            <a:srgbClr val="FFFFFF"/>
          </a:solidFill>
          <a:ln w="12700">
            <a:solidFill>
              <a:srgbClr val="DCE8F5"/>
            </a:solidFill>
            <a:prstDash val="solid"/>
          </a:ln>
          <a:effectLst>
            <a:outerShdw blurRad="101600" dist="38100" dir="8100000" algn="bl" rotWithShape="0">
              <a:srgbClr val="000000">
                <a:alpha val="12000"/>
              </a:srgbClr>
            </a:outerShdw>
          </a:effectLst>
        </p:spPr>
        <p:txBody>
          <a:bodyPr/>
          <a:lstStyle/>
          <a:p>
            <a:endParaRPr lang="en-US"/>
          </a:p>
        </p:txBody>
      </p:sp>
      <p:sp>
        <p:nvSpPr>
          <p:cNvPr id="30" name="Shape 28"/>
          <p:cNvSpPr/>
          <p:nvPr/>
        </p:nvSpPr>
        <p:spPr>
          <a:xfrm>
            <a:off x="6117336" y="2880360"/>
            <a:ext cx="2697480" cy="45720"/>
          </a:xfrm>
          <a:prstGeom prst="rect">
            <a:avLst/>
          </a:prstGeom>
          <a:solidFill>
            <a:srgbClr val="1565C0"/>
          </a:solidFill>
          <a:ln w="12700">
            <a:solidFill>
              <a:srgbClr val="1565C0"/>
            </a:solidFill>
            <a:prstDash val="solid"/>
          </a:ln>
        </p:spPr>
        <p:txBody>
          <a:bodyPr/>
          <a:lstStyle/>
          <a:p>
            <a:endParaRPr lang="en-US"/>
          </a:p>
        </p:txBody>
      </p:sp>
      <p:sp>
        <p:nvSpPr>
          <p:cNvPr id="31" name="Text 29"/>
          <p:cNvSpPr/>
          <p:nvPr/>
        </p:nvSpPr>
        <p:spPr>
          <a:xfrm>
            <a:off x="6117336" y="2990088"/>
            <a:ext cx="2697480" cy="411480"/>
          </a:xfrm>
          <a:prstGeom prst="rect">
            <a:avLst/>
          </a:prstGeom>
          <a:noFill/>
          <a:ln/>
        </p:spPr>
        <p:txBody>
          <a:bodyPr wrap="square" lIns="0" tIns="0" rIns="0" bIns="0" rtlCol="0" anchor="ctr"/>
          <a:lstStyle/>
          <a:p>
            <a:pPr marL="0" indent="0" algn="ctr">
              <a:buNone/>
            </a:pPr>
            <a:r>
              <a:rPr lang="en-US" sz="2200" dirty="0">
                <a:solidFill>
                  <a:srgbClr val="000000"/>
                </a:solidFill>
              </a:rPr>
              <a:t>🔄</a:t>
            </a:r>
            <a:endParaRPr lang="en-US" sz="2200" dirty="0"/>
          </a:p>
        </p:txBody>
      </p:sp>
      <p:sp>
        <p:nvSpPr>
          <p:cNvPr id="32" name="Text 30"/>
          <p:cNvSpPr/>
          <p:nvPr/>
        </p:nvSpPr>
        <p:spPr>
          <a:xfrm>
            <a:off x="6227064" y="3447288"/>
            <a:ext cx="2487168" cy="274320"/>
          </a:xfrm>
          <a:prstGeom prst="rect">
            <a:avLst/>
          </a:prstGeom>
          <a:noFill/>
          <a:ln/>
        </p:spPr>
        <p:txBody>
          <a:bodyPr wrap="square" lIns="0" tIns="0" rIns="0" bIns="0" rtlCol="0" anchor="ctr"/>
          <a:lstStyle/>
          <a:p>
            <a:pPr marL="0" indent="0" algn="ctr">
              <a:buNone/>
            </a:pPr>
            <a:r>
              <a:rPr lang="en-US" sz="1200" b="1" dirty="0">
                <a:solidFill>
                  <a:srgbClr val="0D2345"/>
                </a:solidFill>
                <a:latin typeface="Calibri" pitchFamily="34" charset="0"/>
                <a:ea typeface="Calibri" pitchFamily="34" charset="-122"/>
                <a:cs typeface="Calibri" pitchFamily="34" charset="-120"/>
              </a:rPr>
              <a:t>Temporal Fairness</a:t>
            </a:r>
            <a:endParaRPr lang="en-US" sz="1200" dirty="0"/>
          </a:p>
        </p:txBody>
      </p:sp>
      <p:sp>
        <p:nvSpPr>
          <p:cNvPr id="33" name="Text 31"/>
          <p:cNvSpPr/>
          <p:nvPr/>
        </p:nvSpPr>
        <p:spPr>
          <a:xfrm>
            <a:off x="6227064" y="3749040"/>
            <a:ext cx="2487168" cy="868680"/>
          </a:xfrm>
          <a:prstGeom prst="rect">
            <a:avLst/>
          </a:prstGeom>
          <a:noFill/>
          <a:ln/>
        </p:spPr>
        <p:txBody>
          <a:bodyPr wrap="square" lIns="0" tIns="0" rIns="0" bIns="0" rtlCol="0" anchor="t"/>
          <a:lstStyle/>
          <a:p>
            <a:pPr marL="0" indent="0">
              <a:buNone/>
            </a:pPr>
            <a:r>
              <a:rPr lang="en-US" sz="950" dirty="0">
                <a:solidFill>
                  <a:srgbClr val="607D8B"/>
                </a:solidFill>
                <a:latin typeface="Calibri" pitchFamily="34" charset="0"/>
                <a:ea typeface="Calibri" pitchFamily="34" charset="-122"/>
                <a:cs typeface="Calibri" pitchFamily="34" charset="-120"/>
              </a:rPr>
              <a:t>Study how fairness metrics evolve over time as population distributions shift, and develop adaptive causal models for dynamic lending environments.</a:t>
            </a:r>
            <a:endParaRPr lang="en-US" sz="9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4F7FA"/>
        </a:solidFill>
        <a:effectLst/>
      </p:bgPr>
    </p:bg>
    <p:spTree>
      <p:nvGrpSpPr>
        <p:cNvPr id="1" name=""/>
        <p:cNvGrpSpPr/>
        <p:nvPr/>
      </p:nvGrpSpPr>
      <p:grpSpPr>
        <a:xfrm>
          <a:off x="0" y="0"/>
          <a:ext cx="0" cy="0"/>
          <a:chOff x="0" y="0"/>
          <a:chExt cx="0" cy="0"/>
        </a:xfrm>
      </p:grpSpPr>
      <p:sp>
        <p:nvSpPr>
          <p:cNvPr id="2" name="Text 0"/>
          <p:cNvSpPr/>
          <p:nvPr/>
        </p:nvSpPr>
        <p:spPr>
          <a:xfrm>
            <a:off x="411480" y="164592"/>
            <a:ext cx="8321040" cy="502920"/>
          </a:xfrm>
          <a:prstGeom prst="rect">
            <a:avLst/>
          </a:prstGeom>
          <a:noFill/>
          <a:ln/>
        </p:spPr>
        <p:txBody>
          <a:bodyPr wrap="square" lIns="0" tIns="0" rIns="0" bIns="0" rtlCol="0" anchor="ctr"/>
          <a:lstStyle/>
          <a:p>
            <a:pPr marL="0" indent="0">
              <a:buNone/>
            </a:pPr>
            <a:r>
              <a:rPr lang="en-US" sz="2600" b="1" dirty="0">
                <a:solidFill>
                  <a:srgbClr val="0D2345"/>
                </a:solidFill>
                <a:latin typeface="Calibri" pitchFamily="34" charset="0"/>
                <a:ea typeface="Calibri" pitchFamily="34" charset="-122"/>
                <a:cs typeface="Calibri" pitchFamily="34" charset="-120"/>
              </a:rPr>
              <a:t>Key References</a:t>
            </a:r>
            <a:endParaRPr lang="en-US" sz="2600" dirty="0"/>
          </a:p>
        </p:txBody>
      </p:sp>
      <p:sp>
        <p:nvSpPr>
          <p:cNvPr id="3" name="Shape 1"/>
          <p:cNvSpPr/>
          <p:nvPr/>
        </p:nvSpPr>
        <p:spPr>
          <a:xfrm>
            <a:off x="411480" y="694944"/>
            <a:ext cx="1280160" cy="36576"/>
          </a:xfrm>
          <a:prstGeom prst="rect">
            <a:avLst/>
          </a:prstGeom>
          <a:solidFill>
            <a:srgbClr val="00BCD4"/>
          </a:solidFill>
          <a:ln w="12700">
            <a:solidFill>
              <a:srgbClr val="00BCD4"/>
            </a:solidFill>
            <a:prstDash val="solid"/>
          </a:ln>
        </p:spPr>
        <p:txBody>
          <a:bodyPr/>
          <a:lstStyle/>
          <a:p>
            <a:endParaRPr lang="en-US"/>
          </a:p>
        </p:txBody>
      </p:sp>
      <p:sp>
        <p:nvSpPr>
          <p:cNvPr id="4" name="Text 2"/>
          <p:cNvSpPr/>
          <p:nvPr/>
        </p:nvSpPr>
        <p:spPr>
          <a:xfrm>
            <a:off x="411480" y="868680"/>
            <a:ext cx="4160520" cy="4069080"/>
          </a:xfrm>
          <a:prstGeom prst="rect">
            <a:avLst/>
          </a:prstGeom>
          <a:noFill/>
          <a:ln/>
        </p:spPr>
        <p:txBody>
          <a:bodyPr wrap="square" lIns="0" tIns="0" rIns="0" bIns="0" rtlCol="0" anchor="t"/>
          <a:lstStyle/>
          <a:p>
            <a:pPr marL="0" indent="0">
              <a:spcAft>
                <a:spcPts val="500"/>
              </a:spcAft>
              <a:buNone/>
            </a:pPr>
            <a:r>
              <a:rPr lang="en-US" sz="1050" dirty="0">
                <a:solidFill>
                  <a:srgbClr val="1A2B45"/>
                </a:solidFill>
                <a:latin typeface="Calibri" pitchFamily="34" charset="0"/>
                <a:ea typeface="Calibri" pitchFamily="34" charset="-122"/>
                <a:cs typeface="Calibri" pitchFamily="34" charset="-120"/>
              </a:rPr>
              <a:t>[1] Zhang et al. (2022). Fairness-aware machine learning: A survey. ACM TIST, 13(3).</a:t>
            </a:r>
            <a:endParaRPr lang="en-US" sz="1050" dirty="0"/>
          </a:p>
          <a:p>
            <a:pPr marL="0" indent="0">
              <a:spcAft>
                <a:spcPts val="500"/>
              </a:spcAft>
              <a:buNone/>
            </a:pPr>
            <a:r>
              <a:rPr lang="en-US" sz="1050" dirty="0">
                <a:solidFill>
                  <a:srgbClr val="607D8B"/>
                </a:solidFill>
                <a:latin typeface="Calibri" pitchFamily="34" charset="0"/>
                <a:ea typeface="Calibri" pitchFamily="34" charset="-122"/>
                <a:cs typeface="Calibri" pitchFamily="34" charset="-120"/>
              </a:rPr>
              <a:t>[5] Mehrabi et al. (2022). A survey on bias and fairness in ML. ACM Computing Surveys, 55(6).</a:t>
            </a:r>
            <a:endParaRPr lang="en-US" sz="1050" dirty="0"/>
          </a:p>
          <a:p>
            <a:pPr marL="0" indent="0">
              <a:spcAft>
                <a:spcPts val="500"/>
              </a:spcAft>
              <a:buNone/>
            </a:pPr>
            <a:r>
              <a:rPr lang="en-US" sz="1050" dirty="0">
                <a:solidFill>
                  <a:srgbClr val="1A2B45"/>
                </a:solidFill>
                <a:latin typeface="Calibri" pitchFamily="34" charset="0"/>
                <a:ea typeface="Calibri" pitchFamily="34" charset="-122"/>
                <a:cs typeface="Calibri" pitchFamily="34" charset="-120"/>
              </a:rPr>
              <a:t>[7] Bellamy et al. (2022). AI Fairness 360: Toolkit for detecting algorithmic bias. IBM J. R&amp;D.</a:t>
            </a:r>
            <a:endParaRPr lang="en-US" sz="1050" dirty="0"/>
          </a:p>
          <a:p>
            <a:pPr marL="0" indent="0">
              <a:spcAft>
                <a:spcPts val="500"/>
              </a:spcAft>
              <a:buNone/>
            </a:pPr>
            <a:r>
              <a:rPr lang="en-US" sz="1050" dirty="0">
                <a:solidFill>
                  <a:srgbClr val="607D8B"/>
                </a:solidFill>
                <a:latin typeface="Calibri" pitchFamily="34" charset="0"/>
                <a:ea typeface="Calibri" pitchFamily="34" charset="-122"/>
                <a:cs typeface="Calibri" pitchFamily="34" charset="-120"/>
              </a:rPr>
              <a:t>[10] Guidotti et al. (2023). A survey of methods for explaining black box models. ACM CS.</a:t>
            </a:r>
            <a:endParaRPr lang="en-US" sz="1050" dirty="0"/>
          </a:p>
          <a:p>
            <a:pPr marL="0" indent="0">
              <a:spcAft>
                <a:spcPts val="500"/>
              </a:spcAft>
              <a:buNone/>
            </a:pPr>
            <a:r>
              <a:rPr lang="en-US" sz="1050" dirty="0">
                <a:solidFill>
                  <a:srgbClr val="1A2B45"/>
                </a:solidFill>
                <a:latin typeface="Calibri" pitchFamily="34" charset="0"/>
                <a:ea typeface="Calibri" pitchFamily="34" charset="-122"/>
                <a:cs typeface="Calibri" pitchFamily="34" charset="-120"/>
              </a:rPr>
              <a:t>[13] Kusner et al. (2022). Counterfactual fairness. J. Machine Learning Research, 23.</a:t>
            </a:r>
            <a:endParaRPr lang="en-US" sz="1050" dirty="0"/>
          </a:p>
          <a:p>
            <a:pPr marL="0" indent="0">
              <a:spcAft>
                <a:spcPts val="500"/>
              </a:spcAft>
              <a:buNone/>
            </a:pPr>
            <a:r>
              <a:rPr lang="en-US" sz="1050" dirty="0">
                <a:solidFill>
                  <a:srgbClr val="607D8B"/>
                </a:solidFill>
                <a:latin typeface="Calibri" pitchFamily="34" charset="0"/>
                <a:ea typeface="Calibri" pitchFamily="34" charset="-122"/>
                <a:cs typeface="Calibri" pitchFamily="34" charset="-120"/>
              </a:rPr>
              <a:t>[14] Russell et al. (2022). Causal modelling for fairness in machine learning. NeurIPS.</a:t>
            </a:r>
            <a:endParaRPr lang="en-US" sz="1050" dirty="0"/>
          </a:p>
          <a:p>
            <a:pPr marL="0" indent="0">
              <a:spcAft>
                <a:spcPts val="500"/>
              </a:spcAft>
              <a:buNone/>
            </a:pPr>
            <a:r>
              <a:rPr lang="en-US" sz="1050" dirty="0">
                <a:solidFill>
                  <a:srgbClr val="1A2B45"/>
                </a:solidFill>
                <a:latin typeface="Calibri" pitchFamily="34" charset="0"/>
                <a:ea typeface="Calibri" pitchFamily="34" charset="-122"/>
                <a:cs typeface="Calibri" pitchFamily="34" charset="-120"/>
              </a:rPr>
              <a:t>[15] Sharma, Kiciman &amp; Talwalkar (2022). DoWhy: A Python library for causal inference. KDD.</a:t>
            </a:r>
            <a:endParaRPr lang="en-US" sz="1050" dirty="0"/>
          </a:p>
          <a:p>
            <a:pPr marL="0" indent="0">
              <a:spcAft>
                <a:spcPts val="500"/>
              </a:spcAft>
              <a:buNone/>
            </a:pPr>
            <a:r>
              <a:rPr lang="en-US" sz="1050" dirty="0">
                <a:solidFill>
                  <a:srgbClr val="607D8B"/>
                </a:solidFill>
                <a:latin typeface="Calibri" pitchFamily="34" charset="0"/>
                <a:ea typeface="Calibri" pitchFamily="34" charset="-122"/>
                <a:cs typeface="Calibri" pitchFamily="34" charset="-120"/>
              </a:rPr>
              <a:t>[17] Galhotra, Brun &amp; Meliou (2022). Fairness testing: Exploring boundaries. ACM SIGMOD.</a:t>
            </a:r>
            <a:endParaRPr lang="en-US" sz="1050" dirty="0"/>
          </a:p>
        </p:txBody>
      </p:sp>
      <p:sp>
        <p:nvSpPr>
          <p:cNvPr id="5" name="Text 3"/>
          <p:cNvSpPr/>
          <p:nvPr/>
        </p:nvSpPr>
        <p:spPr>
          <a:xfrm>
            <a:off x="4709160" y="868680"/>
            <a:ext cx="4160520" cy="4069080"/>
          </a:xfrm>
          <a:prstGeom prst="rect">
            <a:avLst/>
          </a:prstGeom>
          <a:noFill/>
          <a:ln/>
        </p:spPr>
        <p:txBody>
          <a:bodyPr wrap="square" lIns="0" tIns="0" rIns="0" bIns="0" rtlCol="0" anchor="t"/>
          <a:lstStyle/>
          <a:p>
            <a:pPr marL="0" indent="0">
              <a:spcAft>
                <a:spcPts val="500"/>
              </a:spcAft>
              <a:buNone/>
            </a:pPr>
            <a:r>
              <a:rPr lang="en-US" sz="1050" dirty="0">
                <a:solidFill>
                  <a:srgbClr val="1A2B45"/>
                </a:solidFill>
                <a:latin typeface="Calibri" pitchFamily="34" charset="0"/>
                <a:ea typeface="Calibri" pitchFamily="34" charset="-122"/>
                <a:cs typeface="Calibri" pitchFamily="34" charset="-120"/>
              </a:rPr>
              <a:t>[19] Zhang et al. (2022). Credit scoring using machine learning techniques. IEEE Access, 10.</a:t>
            </a:r>
            <a:endParaRPr lang="en-US" sz="1050" dirty="0"/>
          </a:p>
          <a:p>
            <a:pPr marL="0" indent="0">
              <a:spcAft>
                <a:spcPts val="500"/>
              </a:spcAft>
              <a:buNone/>
            </a:pPr>
            <a:r>
              <a:rPr lang="en-US" sz="1050" dirty="0">
                <a:solidFill>
                  <a:srgbClr val="607D8B"/>
                </a:solidFill>
                <a:latin typeface="Calibri" pitchFamily="34" charset="0"/>
                <a:ea typeface="Calibri" pitchFamily="34" charset="-122"/>
                <a:cs typeface="Calibri" pitchFamily="34" charset="-120"/>
              </a:rPr>
              <a:t>[22] Li &amp; Chen (2022). Machine learning for credit scoring: A review. Expert Systems, 165.</a:t>
            </a:r>
            <a:endParaRPr lang="en-US" sz="1050" dirty="0"/>
          </a:p>
          <a:p>
            <a:pPr marL="0" indent="0">
              <a:spcAft>
                <a:spcPts val="500"/>
              </a:spcAft>
              <a:buNone/>
            </a:pPr>
            <a:r>
              <a:rPr lang="en-US" sz="1050" dirty="0">
                <a:solidFill>
                  <a:srgbClr val="1A2B45"/>
                </a:solidFill>
                <a:latin typeface="Calibri" pitchFamily="34" charset="0"/>
                <a:ea typeface="Calibri" pitchFamily="34" charset="-122"/>
                <a:cs typeface="Calibri" pitchFamily="34" charset="-120"/>
              </a:rPr>
              <a:t>[35] ONS (2023). Gender pay gap in the UK: 2023.</a:t>
            </a:r>
            <a:endParaRPr lang="en-US" sz="1050" dirty="0"/>
          </a:p>
          <a:p>
            <a:pPr marL="0" indent="0">
              <a:spcAft>
                <a:spcPts val="500"/>
              </a:spcAft>
              <a:buNone/>
            </a:pPr>
            <a:r>
              <a:rPr lang="en-US" sz="1050" dirty="0">
                <a:solidFill>
                  <a:srgbClr val="607D8B"/>
                </a:solidFill>
                <a:latin typeface="Calibri" pitchFamily="34" charset="0"/>
                <a:ea typeface="Calibri" pitchFamily="34" charset="-122"/>
                <a:cs typeface="Calibri" pitchFamily="34" charset="-120"/>
              </a:rPr>
              <a:t>[37] FCA (2022). A new consumer duty: Policy statement PS22/9.</a:t>
            </a:r>
            <a:endParaRPr lang="en-US" sz="1050" dirty="0"/>
          </a:p>
          <a:p>
            <a:pPr marL="0" indent="0">
              <a:spcAft>
                <a:spcPts val="500"/>
              </a:spcAft>
              <a:buNone/>
            </a:pPr>
            <a:r>
              <a:rPr lang="en-US" sz="1050" dirty="0">
                <a:solidFill>
                  <a:srgbClr val="1A2B45"/>
                </a:solidFill>
                <a:latin typeface="Calibri" pitchFamily="34" charset="0"/>
                <a:ea typeface="Calibri" pitchFamily="34" charset="-122"/>
                <a:cs typeface="Calibri" pitchFamily="34" charset="-120"/>
              </a:rPr>
              <a:t>[39] UK Gov (2010). Equality Act 2010, Section 4: Protected characteristics.</a:t>
            </a:r>
            <a:endParaRPr lang="en-US" sz="1050" dirty="0"/>
          </a:p>
          <a:p>
            <a:pPr marL="0" indent="0">
              <a:spcAft>
                <a:spcPts val="500"/>
              </a:spcAft>
              <a:buNone/>
            </a:pPr>
            <a:r>
              <a:rPr lang="en-US" sz="1050" dirty="0">
                <a:solidFill>
                  <a:srgbClr val="607D8B"/>
                </a:solidFill>
                <a:latin typeface="Calibri" pitchFamily="34" charset="0"/>
                <a:ea typeface="Calibri" pitchFamily="34" charset="-122"/>
                <a:cs typeface="Calibri" pitchFamily="34" charset="-120"/>
              </a:rPr>
              <a:t>[40] Bank of England (2024). Consumer credit statistics, table A.9.1.</a:t>
            </a:r>
            <a:endParaRPr lang="en-US" sz="1050" dirty="0"/>
          </a:p>
        </p:txBody>
      </p:sp>
      <p:sp>
        <p:nvSpPr>
          <p:cNvPr id="6" name="Text 4"/>
          <p:cNvSpPr/>
          <p:nvPr/>
        </p:nvSpPr>
        <p:spPr>
          <a:xfrm>
            <a:off x="411480" y="4736592"/>
            <a:ext cx="8458200" cy="256032"/>
          </a:xfrm>
          <a:prstGeom prst="rect">
            <a:avLst/>
          </a:prstGeom>
          <a:noFill/>
          <a:ln/>
        </p:spPr>
        <p:txBody>
          <a:bodyPr wrap="square" lIns="0" tIns="0" rIns="0" bIns="0" rtlCol="0" anchor="ctr"/>
          <a:lstStyle/>
          <a:p>
            <a:pPr marL="0" indent="0" algn="ctr">
              <a:buNone/>
            </a:pPr>
            <a:r>
              <a:rPr lang="en-US" sz="1000" i="1" dirty="0">
                <a:solidFill>
                  <a:srgbClr val="90A4AE"/>
                </a:solidFill>
                <a:latin typeface="Calibri" pitchFamily="34" charset="0"/>
                <a:ea typeface="Calibri" pitchFamily="34" charset="-122"/>
                <a:cs typeface="Calibri" pitchFamily="34" charset="-120"/>
              </a:rPr>
              <a:t>Full bibliography (40 references) available in the dissertation document.</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0D2345"/>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00BCD4"/>
          </a:solidFill>
          <a:ln w="12700">
            <a:solidFill>
              <a:srgbClr val="00BCD4"/>
            </a:solidFill>
            <a:prstDash val="solid"/>
          </a:ln>
        </p:spPr>
        <p:txBody>
          <a:bodyPr/>
          <a:lstStyle/>
          <a:p>
            <a:endParaRPr lang="en-US"/>
          </a:p>
        </p:txBody>
      </p:sp>
      <p:sp>
        <p:nvSpPr>
          <p:cNvPr id="3" name="Shape 1"/>
          <p:cNvSpPr/>
          <p:nvPr/>
        </p:nvSpPr>
        <p:spPr>
          <a:xfrm>
            <a:off x="0" y="5074920"/>
            <a:ext cx="9144000" cy="68580"/>
          </a:xfrm>
          <a:prstGeom prst="rect">
            <a:avLst/>
          </a:prstGeom>
          <a:solidFill>
            <a:srgbClr val="00838F"/>
          </a:solidFill>
          <a:ln w="12700">
            <a:solidFill>
              <a:srgbClr val="00838F"/>
            </a:solidFill>
            <a:prstDash val="solid"/>
          </a:ln>
        </p:spPr>
        <p:txBody>
          <a:bodyPr/>
          <a:lstStyle/>
          <a:p>
            <a:endParaRPr lang="en-US"/>
          </a:p>
        </p:txBody>
      </p:sp>
      <p:sp>
        <p:nvSpPr>
          <p:cNvPr id="4" name="Text 2"/>
          <p:cNvSpPr/>
          <p:nvPr/>
        </p:nvSpPr>
        <p:spPr>
          <a:xfrm>
            <a:off x="502920" y="731520"/>
            <a:ext cx="8229600" cy="777240"/>
          </a:xfrm>
          <a:prstGeom prst="rect">
            <a:avLst/>
          </a:prstGeom>
          <a:noFill/>
          <a:ln/>
        </p:spPr>
        <p:txBody>
          <a:bodyPr wrap="square" rtlCol="0" anchor="ctr"/>
          <a:lstStyle/>
          <a:p>
            <a:pPr marL="0" indent="0">
              <a:buNone/>
            </a:pPr>
            <a:r>
              <a:rPr lang="en-US" sz="5600" b="1" dirty="0">
                <a:solidFill>
                  <a:srgbClr val="FFFFFF"/>
                </a:solidFill>
                <a:latin typeface="Calibri" pitchFamily="34" charset="0"/>
                <a:ea typeface="Calibri" pitchFamily="34" charset="-122"/>
                <a:cs typeface="Calibri" pitchFamily="34" charset="-120"/>
              </a:rPr>
              <a:t>Thank You</a:t>
            </a:r>
            <a:endParaRPr lang="en-US" sz="5600" dirty="0"/>
          </a:p>
        </p:txBody>
      </p:sp>
      <p:sp>
        <p:nvSpPr>
          <p:cNvPr id="5" name="Shape 3"/>
          <p:cNvSpPr/>
          <p:nvPr/>
        </p:nvSpPr>
        <p:spPr>
          <a:xfrm>
            <a:off x="502920" y="1664208"/>
            <a:ext cx="3200400" cy="36576"/>
          </a:xfrm>
          <a:prstGeom prst="rect">
            <a:avLst/>
          </a:prstGeom>
          <a:solidFill>
            <a:srgbClr val="00BCD4"/>
          </a:solidFill>
          <a:ln w="12700">
            <a:solidFill>
              <a:srgbClr val="00BCD4"/>
            </a:solidFill>
            <a:prstDash val="solid"/>
          </a:ln>
        </p:spPr>
        <p:txBody>
          <a:bodyPr/>
          <a:lstStyle/>
          <a:p>
            <a:endParaRPr lang="en-US"/>
          </a:p>
        </p:txBody>
      </p:sp>
      <p:sp>
        <p:nvSpPr>
          <p:cNvPr id="6" name="Text 4"/>
          <p:cNvSpPr/>
          <p:nvPr/>
        </p:nvSpPr>
        <p:spPr>
          <a:xfrm>
            <a:off x="502920" y="1828800"/>
            <a:ext cx="8229600" cy="411480"/>
          </a:xfrm>
          <a:prstGeom prst="rect">
            <a:avLst/>
          </a:prstGeom>
          <a:noFill/>
          <a:ln/>
        </p:spPr>
        <p:txBody>
          <a:bodyPr wrap="square" rtlCol="0" anchor="ctr"/>
          <a:lstStyle/>
          <a:p>
            <a:pPr marL="0" indent="0">
              <a:buNone/>
            </a:pPr>
            <a:r>
              <a:rPr lang="en-US" sz="2200" b="1" dirty="0">
                <a:solidFill>
                  <a:srgbClr val="00BCD4"/>
                </a:solidFill>
                <a:latin typeface="Calibri" pitchFamily="34" charset="0"/>
                <a:ea typeface="Calibri" pitchFamily="34" charset="-122"/>
                <a:cs typeface="Calibri" pitchFamily="34" charset="-120"/>
              </a:rPr>
              <a:t>Questions &amp; Discussion</a:t>
            </a:r>
            <a:endParaRPr lang="en-US" sz="2200" dirty="0"/>
          </a:p>
        </p:txBody>
      </p:sp>
      <p:sp>
        <p:nvSpPr>
          <p:cNvPr id="7" name="Text 5"/>
          <p:cNvSpPr/>
          <p:nvPr/>
        </p:nvSpPr>
        <p:spPr>
          <a:xfrm>
            <a:off x="502920" y="2359152"/>
            <a:ext cx="8229600" cy="10058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Nagori Shafik </a:t>
            </a:r>
            <a:r>
              <a:rPr lang="en-US" sz="1300" dirty="0">
                <a:solidFill>
                  <a:srgbClr val="90A4AE"/>
                </a:solidFill>
                <a:latin typeface="Calibri" pitchFamily="34" charset="0"/>
                <a:ea typeface="Calibri" pitchFamily="34" charset="-122"/>
                <a:cs typeface="Calibri" pitchFamily="34" charset="-120"/>
              </a:rPr>
              <a:t>| Student ID: 2437695
MSc Data &amp; Artificial Intelligence
University of Wales Trinity Saint David (UWTSD)
Supervisor: Professor Dr. Aliyu Sambo</a:t>
            </a:r>
            <a:endParaRPr lang="en-US" sz="1300" dirty="0"/>
          </a:p>
        </p:txBody>
      </p:sp>
      <p:sp>
        <p:nvSpPr>
          <p:cNvPr id="8" name="Shape 6"/>
          <p:cNvSpPr/>
          <p:nvPr/>
        </p:nvSpPr>
        <p:spPr>
          <a:xfrm>
            <a:off x="502920" y="3520440"/>
            <a:ext cx="8275320" cy="1280160"/>
          </a:xfrm>
          <a:prstGeom prst="rect">
            <a:avLst/>
          </a:prstGeom>
          <a:solidFill>
            <a:srgbClr val="FFFFFF">
              <a:alpha val="10000"/>
            </a:srgbClr>
          </a:solidFill>
          <a:ln w="12700">
            <a:solidFill>
              <a:srgbClr val="FFFFFF">
                <a:alpha val="20000"/>
              </a:srgbClr>
            </a:solidFill>
            <a:prstDash val="solid"/>
          </a:ln>
        </p:spPr>
        <p:txBody>
          <a:bodyPr/>
          <a:lstStyle/>
          <a:p>
            <a:endParaRPr lang="en-US"/>
          </a:p>
        </p:txBody>
      </p:sp>
      <p:sp>
        <p:nvSpPr>
          <p:cNvPr id="9" name="Text 7"/>
          <p:cNvSpPr/>
          <p:nvPr/>
        </p:nvSpPr>
        <p:spPr>
          <a:xfrm>
            <a:off x="640080" y="3593592"/>
            <a:ext cx="8046720" cy="237744"/>
          </a:xfrm>
          <a:prstGeom prst="rect">
            <a:avLst/>
          </a:prstGeom>
          <a:noFill/>
          <a:ln/>
        </p:spPr>
        <p:txBody>
          <a:bodyPr wrap="square" lIns="0" tIns="0" rIns="0" bIns="0" rtlCol="0" anchor="ctr"/>
          <a:lstStyle/>
          <a:p>
            <a:pPr marL="0" indent="0">
              <a:buNone/>
            </a:pPr>
            <a:r>
              <a:rPr lang="en-US" sz="1200" b="1" dirty="0">
                <a:solidFill>
                  <a:srgbClr val="00BCD4"/>
                </a:solidFill>
                <a:latin typeface="Calibri" pitchFamily="34" charset="0"/>
                <a:ea typeface="Calibri" pitchFamily="34" charset="-122"/>
                <a:cs typeface="Calibri" pitchFamily="34" charset="-120"/>
              </a:rPr>
              <a:t>Research Summary</a:t>
            </a:r>
            <a:endParaRPr lang="en-US" sz="1200" dirty="0"/>
          </a:p>
        </p:txBody>
      </p:sp>
      <p:sp>
        <p:nvSpPr>
          <p:cNvPr id="10" name="Text 8"/>
          <p:cNvSpPr/>
          <p:nvPr/>
        </p:nvSpPr>
        <p:spPr>
          <a:xfrm>
            <a:off x="640080" y="3858768"/>
            <a:ext cx="8046720" cy="713232"/>
          </a:xfrm>
          <a:prstGeom prst="rect">
            <a:avLst/>
          </a:prstGeom>
          <a:noFill/>
          <a:ln/>
        </p:spPr>
        <p:txBody>
          <a:bodyPr wrap="square" lIns="0" tIns="0" rIns="0" bIns="0" rtlCol="0" anchor="ctr"/>
          <a:lstStyle/>
          <a:p>
            <a:pPr marL="0" indent="0">
              <a:buNone/>
            </a:pPr>
            <a:r>
              <a:rPr lang="en-US" sz="1300" i="1" dirty="0">
                <a:solidFill>
                  <a:srgbClr val="FFFFFF"/>
                </a:solidFill>
                <a:latin typeface="Calibri" pitchFamily="34" charset="0"/>
                <a:ea typeface="Calibri" pitchFamily="34" charset="-122"/>
                <a:cs typeface="Calibri" pitchFamily="34" charset="-120"/>
              </a:rPr>
              <a:t>Causal AI achieves 45% fairer credit decisions with higher accuracy (AUC 0.83) — resolving the accuracy-fairness trade-off that has constrained responsible ML in financial services.</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96</TotalTime>
  <Words>3712</Words>
  <Application>Microsoft Office PowerPoint</Application>
  <PresentationFormat>On-screen Show (16:9)</PresentationFormat>
  <Paragraphs>401</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Consolas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Causal AI for Fair and Transparent Credit Risk Prediction</dc:title>
  <dc:subject>PptxGenJS Presentation</dc:subject>
  <dc:creator>Nagori Shafik</dc:creator>
  <cp:lastModifiedBy>Shafikbhai Abdulrahimbhai Nagori (2437695)</cp:lastModifiedBy>
  <cp:revision>10</cp:revision>
  <dcterms:created xsi:type="dcterms:W3CDTF">2026-05-02T11:56:26Z</dcterms:created>
  <dcterms:modified xsi:type="dcterms:W3CDTF">2026-05-05T23:29:29Z</dcterms:modified>
</cp:coreProperties>
</file>