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09A6BC-7C41-46F3-9AB0-4020F9040075}" v="1" dt="2023-03-21T12:59:31.9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78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yfan L Jones" userId="10500ceb-338b-4080-8a3c-cbb838606431" providerId="ADAL" clId="{6209A6BC-7C41-46F3-9AB0-4020F9040075}"/>
    <pc:docChg chg="addSld modSld">
      <pc:chgData name="Dyfan L Jones" userId="10500ceb-338b-4080-8a3c-cbb838606431" providerId="ADAL" clId="{6209A6BC-7C41-46F3-9AB0-4020F9040075}" dt="2023-03-30T14:49:06.662" v="311"/>
      <pc:docMkLst>
        <pc:docMk/>
      </pc:docMkLst>
      <pc:sldChg chg="modSp mod">
        <pc:chgData name="Dyfan L Jones" userId="10500ceb-338b-4080-8a3c-cbb838606431" providerId="ADAL" clId="{6209A6BC-7C41-46F3-9AB0-4020F9040075}" dt="2023-03-21T10:42:13.528" v="131" actId="20577"/>
        <pc:sldMkLst>
          <pc:docMk/>
          <pc:sldMk cId="3565021093" sldId="257"/>
        </pc:sldMkLst>
        <pc:spChg chg="mod">
          <ac:chgData name="Dyfan L Jones" userId="10500ceb-338b-4080-8a3c-cbb838606431" providerId="ADAL" clId="{6209A6BC-7C41-46F3-9AB0-4020F9040075}" dt="2023-03-21T10:42:13.528" v="131" actId="20577"/>
          <ac:spMkLst>
            <pc:docMk/>
            <pc:sldMk cId="3565021093" sldId="257"/>
            <ac:spMk id="4" creationId="{DB0E85AE-556F-A499-C686-7C65FC74EBE0}"/>
          </ac:spMkLst>
        </pc:spChg>
      </pc:sldChg>
      <pc:sldChg chg="modSp mod">
        <pc:chgData name="Dyfan L Jones" userId="10500ceb-338b-4080-8a3c-cbb838606431" providerId="ADAL" clId="{6209A6BC-7C41-46F3-9AB0-4020F9040075}" dt="2023-03-21T13:08:27.908" v="134" actId="255"/>
        <pc:sldMkLst>
          <pc:docMk/>
          <pc:sldMk cId="1611601097" sldId="258"/>
        </pc:sldMkLst>
        <pc:spChg chg="mod">
          <ac:chgData name="Dyfan L Jones" userId="10500ceb-338b-4080-8a3c-cbb838606431" providerId="ADAL" clId="{6209A6BC-7C41-46F3-9AB0-4020F9040075}" dt="2023-03-21T10:41:08.624" v="10" actId="1076"/>
          <ac:spMkLst>
            <pc:docMk/>
            <pc:sldMk cId="1611601097" sldId="258"/>
            <ac:spMk id="6" creationId="{4008BD90-1208-9803-0E3B-DC086146F041}"/>
          </ac:spMkLst>
        </pc:spChg>
        <pc:spChg chg="mod">
          <ac:chgData name="Dyfan L Jones" userId="10500ceb-338b-4080-8a3c-cbb838606431" providerId="ADAL" clId="{6209A6BC-7C41-46F3-9AB0-4020F9040075}" dt="2023-03-21T13:08:27.908" v="134" actId="255"/>
          <ac:spMkLst>
            <pc:docMk/>
            <pc:sldMk cId="1611601097" sldId="258"/>
            <ac:spMk id="9" creationId="{38D2CC30-E6D5-520B-4CBF-08E16D25124D}"/>
          </ac:spMkLst>
        </pc:spChg>
      </pc:sldChg>
      <pc:sldChg chg="modSp mod">
        <pc:chgData name="Dyfan L Jones" userId="10500ceb-338b-4080-8a3c-cbb838606431" providerId="ADAL" clId="{6209A6BC-7C41-46F3-9AB0-4020F9040075}" dt="2023-03-30T14:48:57.184" v="310"/>
        <pc:sldMkLst>
          <pc:docMk/>
          <pc:sldMk cId="1466320701" sldId="262"/>
        </pc:sldMkLst>
        <pc:spChg chg="mod">
          <ac:chgData name="Dyfan L Jones" userId="10500ceb-338b-4080-8a3c-cbb838606431" providerId="ADAL" clId="{6209A6BC-7C41-46F3-9AB0-4020F9040075}" dt="2023-03-21T13:13:26.165" v="258" actId="20577"/>
          <ac:spMkLst>
            <pc:docMk/>
            <pc:sldMk cId="1466320701" sldId="262"/>
            <ac:spMk id="11" creationId="{61F895EB-1084-0102-016E-CB46E6786B95}"/>
          </ac:spMkLst>
        </pc:spChg>
        <pc:spChg chg="mod">
          <ac:chgData name="Dyfan L Jones" userId="10500ceb-338b-4080-8a3c-cbb838606431" providerId="ADAL" clId="{6209A6BC-7C41-46F3-9AB0-4020F9040075}" dt="2023-03-30T14:48:57.184" v="310"/>
          <ac:spMkLst>
            <pc:docMk/>
            <pc:sldMk cId="1466320701" sldId="262"/>
            <ac:spMk id="32" creationId="{A7B04593-B3DF-7706-03E1-1DDDD24D5B07}"/>
          </ac:spMkLst>
        </pc:spChg>
      </pc:sldChg>
      <pc:sldChg chg="addSp modSp mod">
        <pc:chgData name="Dyfan L Jones" userId="10500ceb-338b-4080-8a3c-cbb838606431" providerId="ADAL" clId="{6209A6BC-7C41-46F3-9AB0-4020F9040075}" dt="2023-03-30T14:49:06.662" v="311"/>
        <pc:sldMkLst>
          <pc:docMk/>
          <pc:sldMk cId="469704386" sldId="263"/>
        </pc:sldMkLst>
        <pc:spChg chg="add mod">
          <ac:chgData name="Dyfan L Jones" userId="10500ceb-338b-4080-8a3c-cbb838606431" providerId="ADAL" clId="{6209A6BC-7C41-46F3-9AB0-4020F9040075}" dt="2023-03-30T14:49:06.662" v="311"/>
          <ac:spMkLst>
            <pc:docMk/>
            <pc:sldMk cId="469704386" sldId="263"/>
            <ac:spMk id="5" creationId="{38E5F158-CEC0-125F-4962-E311CCEA82A8}"/>
          </ac:spMkLst>
        </pc:spChg>
      </pc:sldChg>
      <pc:sldChg chg="modSp new mod">
        <pc:chgData name="Dyfan L Jones" userId="10500ceb-338b-4080-8a3c-cbb838606431" providerId="ADAL" clId="{6209A6BC-7C41-46F3-9AB0-4020F9040075}" dt="2023-03-30T14:36:03.450" v="309" actId="20577"/>
        <pc:sldMkLst>
          <pc:docMk/>
          <pc:sldMk cId="991867532" sldId="264"/>
        </pc:sldMkLst>
        <pc:spChg chg="mod">
          <ac:chgData name="Dyfan L Jones" userId="10500ceb-338b-4080-8a3c-cbb838606431" providerId="ADAL" clId="{6209A6BC-7C41-46F3-9AB0-4020F9040075}" dt="2023-03-30T14:35:51.715" v="278" actId="20577"/>
          <ac:spMkLst>
            <pc:docMk/>
            <pc:sldMk cId="991867532" sldId="264"/>
            <ac:spMk id="2" creationId="{506B95E9-379E-F96B-03AB-0CFEFC744153}"/>
          </ac:spMkLst>
        </pc:spChg>
        <pc:spChg chg="mod">
          <ac:chgData name="Dyfan L Jones" userId="10500ceb-338b-4080-8a3c-cbb838606431" providerId="ADAL" clId="{6209A6BC-7C41-46F3-9AB0-4020F9040075}" dt="2023-03-30T14:36:03.450" v="309" actId="20577"/>
          <ac:spMkLst>
            <pc:docMk/>
            <pc:sldMk cId="991867532" sldId="264"/>
            <ac:spMk id="3" creationId="{3458B34B-D96A-53D7-5FED-E39AF321829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C01EA-925B-42F2-9395-70C26F1DB615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451F1F3F-3E52-45FB-AD00-96E4F82053A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2955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C01EA-925B-42F2-9395-70C26F1DB615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F1F3F-3E52-45FB-AD00-96E4F82053AA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8346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C01EA-925B-42F2-9395-70C26F1DB615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F1F3F-3E52-45FB-AD00-96E4F82053A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83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C01EA-925B-42F2-9395-70C26F1DB615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F1F3F-3E52-45FB-AD00-96E4F82053AA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6784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C01EA-925B-42F2-9395-70C26F1DB615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F1F3F-3E52-45FB-AD00-96E4F82053AA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1581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C01EA-925B-42F2-9395-70C26F1DB615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F1F3F-3E52-45FB-AD00-96E4F82053AA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50253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C01EA-925B-42F2-9395-70C26F1DB615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F1F3F-3E52-45FB-AD00-96E4F8205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248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C01EA-925B-42F2-9395-70C26F1DB615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F1F3F-3E52-45FB-AD00-96E4F82053AA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71639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CDCC01EA-925B-42F2-9395-70C26F1DB615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F1F3F-3E52-45FB-AD00-96E4F82053AA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16574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C01EA-925B-42F2-9395-70C26F1DB615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F1F3F-3E52-45FB-AD00-96E4F82053AA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3302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C01EA-925B-42F2-9395-70C26F1DB615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F1F3F-3E52-45FB-AD00-96E4F82053A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1726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CC01EA-925B-42F2-9395-70C26F1DB615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451F1F3F-3E52-45FB-AD00-96E4F82053AA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0203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2617A-E790-D97E-28AC-091C2425C70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Managing Work Based Projects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AECEBA-1FCC-DAAD-8FEE-1AA86B68104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Dyfan Jones</a:t>
            </a:r>
          </a:p>
        </p:txBody>
      </p:sp>
    </p:spTree>
    <p:extLst>
      <p:ext uri="{BB962C8B-B14F-4D97-AF65-F5344CB8AC3E}">
        <p14:creationId xmlns:p14="http://schemas.microsoft.com/office/powerpoint/2010/main" val="136027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8" name="Rectangle 1067">
            <a:extLst>
              <a:ext uri="{FF2B5EF4-FFF2-40B4-BE49-F238E27FC236}">
                <a16:creationId xmlns:a16="http://schemas.microsoft.com/office/drawing/2014/main" id="{021A4066-B261-49FE-952E-A0FE3EE75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70" name="Straight Connector 1069">
            <a:extLst>
              <a:ext uri="{FF2B5EF4-FFF2-40B4-BE49-F238E27FC236}">
                <a16:creationId xmlns:a16="http://schemas.microsoft.com/office/drawing/2014/main" id="{381B4579-E2EA-4BD7-94FF-0A0BEE135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C0ABC3E-BBD2-C9E9-7EAF-CB800AE5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3530157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Project Overview</a:t>
            </a:r>
          </a:p>
        </p:txBody>
      </p:sp>
      <p:sp>
        <p:nvSpPr>
          <p:cNvPr id="1072" name="Rectangle 1071">
            <a:extLst>
              <a:ext uri="{FF2B5EF4-FFF2-40B4-BE49-F238E27FC236}">
                <a16:creationId xmlns:a16="http://schemas.microsoft.com/office/drawing/2014/main" id="{81958111-BC13-4D45-AB27-0C2C83F9BA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0E85AE-556F-A499-C686-7C65FC74EBE0}"/>
              </a:ext>
            </a:extLst>
          </p:cNvPr>
          <p:cNvSpPr txBox="1"/>
          <p:nvPr/>
        </p:nvSpPr>
        <p:spPr>
          <a:xfrm>
            <a:off x="1451581" y="2015732"/>
            <a:ext cx="3526523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New care structure implemented 12 months ago 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Provider underperforming on contract expectations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Research project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Needed completing as fast as possible without sacrificing quality</a:t>
            </a:r>
          </a:p>
        </p:txBody>
      </p:sp>
      <p:grpSp>
        <p:nvGrpSpPr>
          <p:cNvPr id="1074" name="Group 1073">
            <a:extLst>
              <a:ext uri="{FF2B5EF4-FFF2-40B4-BE49-F238E27FC236}">
                <a16:creationId xmlns:a16="http://schemas.microsoft.com/office/drawing/2014/main" id="{82188758-E18A-4CE5-9D03-F4BF5D8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46003" y="583365"/>
            <a:chExt cx="6091790" cy="5181928"/>
          </a:xfrm>
        </p:grpSpPr>
        <p:sp>
          <p:nvSpPr>
            <p:cNvPr id="1075" name="Rectangle 1074">
              <a:extLst>
                <a:ext uri="{FF2B5EF4-FFF2-40B4-BE49-F238E27FC236}">
                  <a16:creationId xmlns:a16="http://schemas.microsoft.com/office/drawing/2014/main" id="{821513DD-C15F-4381-AEA6-ED9E5E218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46003" y="583365"/>
              <a:ext cx="609179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76" name="Rectangle 1075">
              <a:extLst>
                <a:ext uri="{FF2B5EF4-FFF2-40B4-BE49-F238E27FC236}">
                  <a16:creationId xmlns:a16="http://schemas.microsoft.com/office/drawing/2014/main" id="{CED2DE01-7F43-4858-85FC-27022DA78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64828" y="915807"/>
              <a:ext cx="54617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026" name="Picture 2" descr="Law School Expectations vs Reality | Blog | University of Essex">
            <a:extLst>
              <a:ext uri="{FF2B5EF4-FFF2-40B4-BE49-F238E27FC236}">
                <a16:creationId xmlns:a16="http://schemas.microsoft.com/office/drawing/2014/main" id="{F3F47E21-7966-9621-E00A-7466E2FD75D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36" r="1" b="11380"/>
          <a:stretch/>
        </p:blipFill>
        <p:spPr bwMode="auto">
          <a:xfrm>
            <a:off x="6093926" y="1116345"/>
            <a:ext cx="4821551" cy="3866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8" name="Picture 1077">
            <a:extLst>
              <a:ext uri="{FF2B5EF4-FFF2-40B4-BE49-F238E27FC236}">
                <a16:creationId xmlns:a16="http://schemas.microsoft.com/office/drawing/2014/main" id="{D42F4933-2ECF-4EE5-BCE4-F19E3CA609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080" name="Straight Connector 1079">
            <a:extLst>
              <a:ext uri="{FF2B5EF4-FFF2-40B4-BE49-F238E27FC236}">
                <a16:creationId xmlns:a16="http://schemas.microsoft.com/office/drawing/2014/main" id="{C6FAC23C-014D-4AC5-AD1B-36F7D0E7E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50210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F84B1-3A48-36C4-6546-0979E3C61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dirty="0"/>
              <a:t>Scope Management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8D2CC30-E6D5-520B-4CBF-08E16D2512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4162555" cy="3450613"/>
          </a:xfrm>
        </p:spPr>
        <p:txBody>
          <a:bodyPr>
            <a:normAutofit/>
          </a:bodyPr>
          <a:lstStyle/>
          <a:p>
            <a:r>
              <a:rPr lang="en-US" sz="1800" dirty="0"/>
              <a:t>Small project team</a:t>
            </a:r>
          </a:p>
          <a:p>
            <a:r>
              <a:rPr lang="en-US" sz="1800" dirty="0"/>
              <a:t>Aims and objectives fed down from Senior Manager</a:t>
            </a:r>
          </a:p>
          <a:p>
            <a:r>
              <a:rPr lang="en-US" sz="1800" dirty="0"/>
              <a:t>Task list/structure created by project team</a:t>
            </a:r>
          </a:p>
          <a:p>
            <a:r>
              <a:rPr lang="en-US" sz="1800" dirty="0"/>
              <a:t>Created with aim of balancing strengths and weaknesses</a:t>
            </a:r>
          </a:p>
        </p:txBody>
      </p:sp>
      <p:pic>
        <p:nvPicPr>
          <p:cNvPr id="5" name="Content Placeholder 4" descr="Diagram">
            <a:extLst>
              <a:ext uri="{FF2B5EF4-FFF2-40B4-BE49-F238E27FC236}">
                <a16:creationId xmlns:a16="http://schemas.microsoft.com/office/drawing/2014/main" id="{424B81FD-0EE4-38ED-E695-9384E75E9D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411" y="2339715"/>
            <a:ext cx="4960443" cy="28026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008BD90-1208-9803-0E3B-DC086146F041}"/>
              </a:ext>
            </a:extLst>
          </p:cNvPr>
          <p:cNvSpPr txBox="1"/>
          <p:nvPr/>
        </p:nvSpPr>
        <p:spPr>
          <a:xfrm>
            <a:off x="581891" y="5004247"/>
            <a:ext cx="4752109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Dunston, P.S. and Reed, A.G., 2000. Benefits of small projects team initiative. </a:t>
            </a:r>
            <a:r>
              <a:rPr lang="en-GB" sz="11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Construction Engineering and management</a:t>
            </a:r>
            <a:r>
              <a:rPr lang="en-GB" sz="1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1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126</a:t>
            </a:r>
            <a:r>
              <a:rPr lang="en-GB" sz="1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pp.22-28.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6116010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95" name="Rectangle 2079">
            <a:extLst>
              <a:ext uri="{FF2B5EF4-FFF2-40B4-BE49-F238E27FC236}">
                <a16:creationId xmlns:a16="http://schemas.microsoft.com/office/drawing/2014/main" id="{3193BA5C-B8F3-4972-BA54-014C48FAF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96" name="Straight Connector 2081">
            <a:extLst>
              <a:ext uri="{FF2B5EF4-FFF2-40B4-BE49-F238E27FC236}">
                <a16:creationId xmlns:a16="http://schemas.microsoft.com/office/drawing/2014/main" id="{D7162BAB-C25E-4CE9-B87C-F118DC7E7C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E28BDF5-1372-C217-40B4-609343FDCF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3530157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Schedule Management</a:t>
            </a:r>
          </a:p>
        </p:txBody>
      </p:sp>
      <p:sp>
        <p:nvSpPr>
          <p:cNvPr id="2097" name="Rectangle 2083">
            <a:extLst>
              <a:ext uri="{FF2B5EF4-FFF2-40B4-BE49-F238E27FC236}">
                <a16:creationId xmlns:a16="http://schemas.microsoft.com/office/drawing/2014/main" id="{05B93327-222A-4DAC-9163-371BF44CD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5F2F38-5B31-6699-79FB-C52E95C618B4}"/>
              </a:ext>
            </a:extLst>
          </p:cNvPr>
          <p:cNvSpPr txBox="1"/>
          <p:nvPr/>
        </p:nvSpPr>
        <p:spPr>
          <a:xfrm>
            <a:off x="1451581" y="2015732"/>
            <a:ext cx="3526523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Project in addition to regular workload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Lean project process mapping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Prince 2 style gateways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Alignment in working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Twice – weekly meetings (Scrums)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Focus time(Sprints)/flexibility</a:t>
            </a:r>
          </a:p>
        </p:txBody>
      </p:sp>
      <p:grpSp>
        <p:nvGrpSpPr>
          <p:cNvPr id="2098" name="Group 2085">
            <a:extLst>
              <a:ext uri="{FF2B5EF4-FFF2-40B4-BE49-F238E27FC236}">
                <a16:creationId xmlns:a16="http://schemas.microsoft.com/office/drawing/2014/main" id="{14EE34E3-F117-4487-8ACF-33DA65FA1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60131" y="482171"/>
            <a:chExt cx="6091791" cy="5149101"/>
          </a:xfrm>
        </p:grpSpPr>
        <p:sp>
          <p:nvSpPr>
            <p:cNvPr id="2087" name="Rectangle 2086">
              <a:extLst>
                <a:ext uri="{FF2B5EF4-FFF2-40B4-BE49-F238E27FC236}">
                  <a16:creationId xmlns:a16="http://schemas.microsoft.com/office/drawing/2014/main" id="{39ACC02C-6424-4165-93C4-E83C8E81D4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60131" y="482171"/>
              <a:ext cx="6091791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99" name="Rectangle 2087">
              <a:extLst>
                <a:ext uri="{FF2B5EF4-FFF2-40B4-BE49-F238E27FC236}">
                  <a16:creationId xmlns:a16="http://schemas.microsoft.com/office/drawing/2014/main" id="{C182CB9C-C978-4C9B-9AAD-8B134189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78956" y="812507"/>
              <a:ext cx="5461780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00" name="Rectangle 2089">
            <a:extLst>
              <a:ext uri="{FF2B5EF4-FFF2-40B4-BE49-F238E27FC236}">
                <a16:creationId xmlns:a16="http://schemas.microsoft.com/office/drawing/2014/main" id="{56388820-A63D-463C-9DBC-060A5ABE3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42379" y="977965"/>
            <a:ext cx="5134631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Value Stream Mapping - Purdue Lean Six Sigma Online">
            <a:extLst>
              <a:ext uri="{FF2B5EF4-FFF2-40B4-BE49-F238E27FC236}">
                <a16:creationId xmlns:a16="http://schemas.microsoft.com/office/drawing/2014/main" id="{794FFA06-3EBE-7AA6-6119-457BEE9302A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961" b="-3"/>
          <a:stretch/>
        </p:blipFill>
        <p:spPr bwMode="auto">
          <a:xfrm>
            <a:off x="6093926" y="1117801"/>
            <a:ext cx="4821551" cy="386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01" name="Picture 2091">
            <a:extLst>
              <a:ext uri="{FF2B5EF4-FFF2-40B4-BE49-F238E27FC236}">
                <a16:creationId xmlns:a16="http://schemas.microsoft.com/office/drawing/2014/main" id="{C04ED70F-D6FD-4EB1-A171-D30F885FE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094" name="Straight Connector 2093">
            <a:extLst>
              <a:ext uri="{FF2B5EF4-FFF2-40B4-BE49-F238E27FC236}">
                <a16:creationId xmlns:a16="http://schemas.microsoft.com/office/drawing/2014/main" id="{DA26CAE9-74C4-4EDD-8A80-77F79EAA8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78DEE29B-FCB1-683C-5BE1-9B5E59BD50D4}"/>
              </a:ext>
            </a:extLst>
          </p:cNvPr>
          <p:cNvSpPr txBox="1"/>
          <p:nvPr/>
        </p:nvSpPr>
        <p:spPr>
          <a:xfrm>
            <a:off x="401782" y="5097407"/>
            <a:ext cx="4576322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Ballard, G. and Howell, G., 2003. Lean project management. </a:t>
            </a:r>
            <a:r>
              <a:rPr lang="en-GB" sz="9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Building Research &amp; Information</a:t>
            </a:r>
            <a:r>
              <a:rPr lang="en-GB" sz="9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9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31</a:t>
            </a:r>
            <a:r>
              <a:rPr lang="en-GB" sz="9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pp.119-133.</a:t>
            </a:r>
          </a:p>
          <a:p>
            <a:r>
              <a:rPr lang="en-GB" sz="9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Sargeant</a:t>
            </a:r>
            <a:r>
              <a:rPr lang="en-GB" sz="9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R., Hatcher, C., </a:t>
            </a:r>
            <a:r>
              <a:rPr lang="en-GB" sz="9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Trigunarsyah</a:t>
            </a:r>
            <a:r>
              <a:rPr lang="en-GB" sz="9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B., Coffey, V. and </a:t>
            </a:r>
            <a:r>
              <a:rPr lang="en-GB" sz="9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Kraatz</a:t>
            </a:r>
            <a:r>
              <a:rPr lang="en-GB" sz="9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J., 2010. Creating value in project management using PRINCE2.</a:t>
            </a:r>
          </a:p>
          <a:p>
            <a:r>
              <a:rPr lang="en-GB" sz="9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Fernandez, D.J. and Fernandez, J.D., 2008. Agile project management—</a:t>
            </a:r>
            <a:r>
              <a:rPr lang="en-GB" sz="9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agilism</a:t>
            </a:r>
            <a:r>
              <a:rPr lang="en-GB" sz="9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versus traditional approaches. </a:t>
            </a:r>
            <a:r>
              <a:rPr lang="en-GB" sz="9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Computer Information Systems</a:t>
            </a:r>
            <a:r>
              <a:rPr lang="en-GB" sz="9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9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49</a:t>
            </a:r>
            <a:r>
              <a:rPr lang="en-GB" sz="9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pp.10-17.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8497855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5EF4D-E975-BF17-060C-10099C13B6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Differences in working styles (Lean)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B507CC-D69A-4846-1C97-2BEBD4543C2B}"/>
              </a:ext>
            </a:extLst>
          </p:cNvPr>
          <p:cNvSpPr txBox="1"/>
          <p:nvPr/>
        </p:nvSpPr>
        <p:spPr>
          <a:xfrm>
            <a:off x="1451579" y="2015734"/>
            <a:ext cx="4162555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Differing levels of experience within area 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Different levels of risk in drawing conclusions</a:t>
            </a:r>
          </a:p>
        </p:txBody>
      </p:sp>
      <p:pic>
        <p:nvPicPr>
          <p:cNvPr id="3074" name="Picture 2" descr="Car moving in different directions leader concept Vector Image">
            <a:extLst>
              <a:ext uri="{FF2B5EF4-FFF2-40B4-BE49-F238E27FC236}">
                <a16:creationId xmlns:a16="http://schemas.microsoft.com/office/drawing/2014/main" id="{B273454E-3647-DDCA-53C5-15EED4727F6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82" b="9719"/>
          <a:stretch/>
        </p:blipFill>
        <p:spPr bwMode="auto">
          <a:xfrm>
            <a:off x="6168906" y="2015734"/>
            <a:ext cx="4811452" cy="3450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BAA9E38-F186-3CF6-8ACE-96796A11161E}"/>
              </a:ext>
            </a:extLst>
          </p:cNvPr>
          <p:cNvSpPr txBox="1"/>
          <p:nvPr/>
        </p:nvSpPr>
        <p:spPr>
          <a:xfrm>
            <a:off x="775855" y="4059382"/>
            <a:ext cx="416255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Ballard, G. and Howell, G., 2003. Lean project management. 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Building Research &amp; Information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 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31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(2), pp.119-133.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100" b="0" i="0" u="none" strike="noStrike" kern="1200" cap="none" spc="0" normalizeH="0" baseline="0" noProof="0" dirty="0">
              <a:ln>
                <a:noFill/>
              </a:ln>
              <a:solidFill>
                <a:srgbClr val="222222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522775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DABE0-0F2D-D03C-C678-364D285A78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Communication Management</a:t>
            </a:r>
            <a:endParaRPr lang="en-GB" dirty="0"/>
          </a:p>
        </p:txBody>
      </p:sp>
      <p:pic>
        <p:nvPicPr>
          <p:cNvPr id="4098" name="Picture 2" descr="Kanban board - Wikipedia">
            <a:extLst>
              <a:ext uri="{FF2B5EF4-FFF2-40B4-BE49-F238E27FC236}">
                <a16:creationId xmlns:a16="http://schemas.microsoft.com/office/drawing/2014/main" id="{6347BD6F-99DA-538B-9A40-C6E21F57524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9188" y="2232883"/>
            <a:ext cx="4175666" cy="3449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E8B393B-A1FA-6346-EDCC-4A4AAEE5C819}"/>
              </a:ext>
            </a:extLst>
          </p:cNvPr>
          <p:cNvSpPr txBox="1"/>
          <p:nvPr/>
        </p:nvSpPr>
        <p:spPr>
          <a:xfrm>
            <a:off x="1451579" y="2507673"/>
            <a:ext cx="42842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dirty="0"/>
              <a:t>Communication focused on efficiency</a:t>
            </a: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dirty="0"/>
              <a:t>Kanban boards allowed us to focus on quality in meetings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91F0F3-1E01-7996-D864-C096E965BE10}"/>
              </a:ext>
            </a:extLst>
          </p:cNvPr>
          <p:cNvSpPr txBox="1"/>
          <p:nvPr/>
        </p:nvSpPr>
        <p:spPr>
          <a:xfrm>
            <a:off x="720436" y="4100945"/>
            <a:ext cx="518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Damij</a:t>
            </a:r>
            <a:r>
              <a:rPr lang="en-GB" sz="1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N. and </a:t>
            </a:r>
            <a:r>
              <a:rPr lang="en-GB" sz="11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Damij</a:t>
            </a:r>
            <a:r>
              <a:rPr lang="en-GB" sz="1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T., 2021. An approach to optimizing Kanban board workflow and shortening the project management plan. </a:t>
            </a:r>
            <a:r>
              <a:rPr lang="en-GB" sz="11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IEEE Transactions on Engineering Management</a:t>
            </a:r>
            <a:r>
              <a:rPr lang="en-GB" sz="1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0427042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021A4066-B261-49FE-952E-A0FE3EE75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129" name="Straight Connector 5128">
            <a:extLst>
              <a:ext uri="{FF2B5EF4-FFF2-40B4-BE49-F238E27FC236}">
                <a16:creationId xmlns:a16="http://schemas.microsoft.com/office/drawing/2014/main" id="{381B4579-E2EA-4BD7-94FF-0A0BEE135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C41584D-010F-4B5D-A2EA-988A4B69D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3530157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Stakeholder Management</a:t>
            </a:r>
          </a:p>
        </p:txBody>
      </p:sp>
      <p:sp>
        <p:nvSpPr>
          <p:cNvPr id="5131" name="Rectangle 5130">
            <a:extLst>
              <a:ext uri="{FF2B5EF4-FFF2-40B4-BE49-F238E27FC236}">
                <a16:creationId xmlns:a16="http://schemas.microsoft.com/office/drawing/2014/main" id="{81958111-BC13-4D45-AB27-0C2C83F9BA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81E220-E05E-9AD4-4955-4B7DFEF1E480}"/>
              </a:ext>
            </a:extLst>
          </p:cNvPr>
          <p:cNvSpPr txBox="1"/>
          <p:nvPr/>
        </p:nvSpPr>
        <p:spPr>
          <a:xfrm>
            <a:off x="1451581" y="2015732"/>
            <a:ext cx="3526523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Feedback crucial to different phases of the project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Senior manager continually informed on findings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Director informed at project closure</a:t>
            </a:r>
          </a:p>
        </p:txBody>
      </p:sp>
      <p:grpSp>
        <p:nvGrpSpPr>
          <p:cNvPr id="5133" name="Group 5132">
            <a:extLst>
              <a:ext uri="{FF2B5EF4-FFF2-40B4-BE49-F238E27FC236}">
                <a16:creationId xmlns:a16="http://schemas.microsoft.com/office/drawing/2014/main" id="{82188758-E18A-4CE5-9D03-F4BF5D8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46003" y="583365"/>
            <a:chExt cx="6091790" cy="5181928"/>
          </a:xfrm>
        </p:grpSpPr>
        <p:sp>
          <p:nvSpPr>
            <p:cNvPr id="5134" name="Rectangle 5133">
              <a:extLst>
                <a:ext uri="{FF2B5EF4-FFF2-40B4-BE49-F238E27FC236}">
                  <a16:creationId xmlns:a16="http://schemas.microsoft.com/office/drawing/2014/main" id="{821513DD-C15F-4381-AEA6-ED9E5E218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46003" y="583365"/>
              <a:ext cx="609179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35" name="Rectangle 5134">
              <a:extLst>
                <a:ext uri="{FF2B5EF4-FFF2-40B4-BE49-F238E27FC236}">
                  <a16:creationId xmlns:a16="http://schemas.microsoft.com/office/drawing/2014/main" id="{CED2DE01-7F43-4858-85FC-27022DA78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64828" y="915807"/>
              <a:ext cx="54617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122" name="Picture 2" descr="How to Identify &amp; Manage Stakeholders - Product Management">
            <a:extLst>
              <a:ext uri="{FF2B5EF4-FFF2-40B4-BE49-F238E27FC236}">
                <a16:creationId xmlns:a16="http://schemas.microsoft.com/office/drawing/2014/main" id="{F27CB152-268F-0F05-E8E2-6AD2F494EDB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3" r="3" b="3"/>
          <a:stretch/>
        </p:blipFill>
        <p:spPr bwMode="auto">
          <a:xfrm>
            <a:off x="6093926" y="1116345"/>
            <a:ext cx="4821551" cy="3866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7" name="Picture 5136">
            <a:extLst>
              <a:ext uri="{FF2B5EF4-FFF2-40B4-BE49-F238E27FC236}">
                <a16:creationId xmlns:a16="http://schemas.microsoft.com/office/drawing/2014/main" id="{D42F4933-2ECF-4EE5-BCE4-F19E3CA609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139" name="Straight Connector 5138">
            <a:extLst>
              <a:ext uri="{FF2B5EF4-FFF2-40B4-BE49-F238E27FC236}">
                <a16:creationId xmlns:a16="http://schemas.microsoft.com/office/drawing/2014/main" id="{C6FAC23C-014D-4AC5-AD1B-36F7D0E7E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38E5F158-CEC0-125F-4962-E311CCEA82A8}"/>
              </a:ext>
            </a:extLst>
          </p:cNvPr>
          <p:cNvSpPr txBox="1"/>
          <p:nvPr/>
        </p:nvSpPr>
        <p:spPr>
          <a:xfrm>
            <a:off x="817418" y="4447309"/>
            <a:ext cx="3713018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kern="120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Project Management Institute (2017) </a:t>
            </a:r>
            <a:r>
              <a:rPr lang="en-GB" sz="1100" i="1" kern="120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 guide to the Project Management Body of Knowledge (PMBOK guide)</a:t>
            </a:r>
            <a:r>
              <a:rPr lang="en-GB" sz="1100" kern="120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6th ed. Newton Square, PA: Project Management Institute.</a:t>
            </a:r>
            <a:endParaRPr lang="en-GB" sz="12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97043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3193BA5C-B8F3-4972-BA54-014C48FAF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D7162BAB-C25E-4CE9-B87C-F118DC7E7C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2FD4441-5948-D818-1428-ACB68004A9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7947" y="592884"/>
            <a:ext cx="3530157" cy="104923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dirty="0"/>
              <a:t>Quality management/ Risk Management</a:t>
            </a: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05B93327-222A-4DAC-9163-371BF44CD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1F895EB-1084-0102-016E-CB46E6786B95}"/>
              </a:ext>
            </a:extLst>
          </p:cNvPr>
          <p:cNvSpPr txBox="1"/>
          <p:nvPr/>
        </p:nvSpPr>
        <p:spPr>
          <a:xfrm>
            <a:off x="1451581" y="2015732"/>
            <a:ext cx="3526523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Constraints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Plan Quality Management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Manage Quality (Team meetings, Stakeholders, Template)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Control Quality (Meetings: SM/Director)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Flexibility and risk</a:t>
            </a:r>
          </a:p>
        </p:txBody>
      </p:sp>
      <p:grpSp>
        <p:nvGrpSpPr>
          <p:cNvPr id="85" name="Group 84">
            <a:extLst>
              <a:ext uri="{FF2B5EF4-FFF2-40B4-BE49-F238E27FC236}">
                <a16:creationId xmlns:a16="http://schemas.microsoft.com/office/drawing/2014/main" id="{14EE34E3-F117-4487-8ACF-33DA65FA1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60131" y="482171"/>
            <a:chExt cx="6091791" cy="5149101"/>
          </a:xfrm>
        </p:grpSpPr>
        <p:sp>
          <p:nvSpPr>
            <p:cNvPr id="86" name="Rectangle 85">
              <a:extLst>
                <a:ext uri="{FF2B5EF4-FFF2-40B4-BE49-F238E27FC236}">
                  <a16:creationId xmlns:a16="http://schemas.microsoft.com/office/drawing/2014/main" id="{39ACC02C-6424-4165-93C4-E83C8E81D4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60131" y="482171"/>
              <a:ext cx="6091791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7" name="Rectangle 86">
              <a:extLst>
                <a:ext uri="{FF2B5EF4-FFF2-40B4-BE49-F238E27FC236}">
                  <a16:creationId xmlns:a16="http://schemas.microsoft.com/office/drawing/2014/main" id="{C182CB9C-C978-4C9B-9AAD-8B134189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78956" y="812507"/>
              <a:ext cx="5461780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9" name="Rectangle 88">
            <a:extLst>
              <a:ext uri="{FF2B5EF4-FFF2-40B4-BE49-F238E27FC236}">
                <a16:creationId xmlns:a16="http://schemas.microsoft.com/office/drawing/2014/main" id="{56388820-A63D-463C-9DBC-060A5ABE3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42379" y="977965"/>
            <a:ext cx="5134631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Content Placeholder 30" descr="Diagram&#10;&#10;Description automatically generated">
            <a:extLst>
              <a:ext uri="{FF2B5EF4-FFF2-40B4-BE49-F238E27FC236}">
                <a16:creationId xmlns:a16="http://schemas.microsoft.com/office/drawing/2014/main" id="{501295E0-618F-B365-18F4-783D62D1E4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3926" y="1566804"/>
            <a:ext cx="4821551" cy="2965253"/>
          </a:xfrm>
          <a:prstGeom prst="rect">
            <a:avLst/>
          </a:prstGeom>
        </p:spPr>
      </p:pic>
      <p:pic>
        <p:nvPicPr>
          <p:cNvPr id="91" name="Picture 90">
            <a:extLst>
              <a:ext uri="{FF2B5EF4-FFF2-40B4-BE49-F238E27FC236}">
                <a16:creationId xmlns:a16="http://schemas.microsoft.com/office/drawing/2014/main" id="{C04ED70F-D6FD-4EB1-A171-D30F885FE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93" name="Straight Connector 92">
            <a:extLst>
              <a:ext uri="{FF2B5EF4-FFF2-40B4-BE49-F238E27FC236}">
                <a16:creationId xmlns:a16="http://schemas.microsoft.com/office/drawing/2014/main" id="{DA26CAE9-74C4-4EDD-8A80-77F79EAA8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A7B04593-B3DF-7706-03E1-1DDDD24D5B07}"/>
              </a:ext>
            </a:extLst>
          </p:cNvPr>
          <p:cNvSpPr txBox="1"/>
          <p:nvPr/>
        </p:nvSpPr>
        <p:spPr>
          <a:xfrm>
            <a:off x="640078" y="4897860"/>
            <a:ext cx="3976254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Project Management Institute (2017) </a:t>
            </a:r>
            <a:r>
              <a:rPr lang="en-GB" sz="1100" i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 guide to the Project Management Body of Knowledge (PMBOK guide)</a:t>
            </a:r>
            <a:r>
              <a:rPr lang="en-GB" sz="11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6th ed. Newton Square, PA: Project Management Institute.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63207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B95E9-379E-F96B-03AB-0CFEFC7441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58B34B-D96A-53D7-5FED-E39AF32182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Awaiting feedback from Director</a:t>
            </a:r>
          </a:p>
        </p:txBody>
      </p:sp>
    </p:spTree>
    <p:extLst>
      <p:ext uri="{BB962C8B-B14F-4D97-AF65-F5344CB8AC3E}">
        <p14:creationId xmlns:p14="http://schemas.microsoft.com/office/powerpoint/2010/main" val="99186753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8574</TotalTime>
  <Words>433</Words>
  <Application>Microsoft Office PowerPoint</Application>
  <PresentationFormat>Widescreen</PresentationFormat>
  <Paragraphs>45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Gill Sans MT</vt:lpstr>
      <vt:lpstr>Times New Roman</vt:lpstr>
      <vt:lpstr>Gallery</vt:lpstr>
      <vt:lpstr>Managing Work Based Projects</vt:lpstr>
      <vt:lpstr>Project Overview</vt:lpstr>
      <vt:lpstr>Scope Management</vt:lpstr>
      <vt:lpstr>Schedule Management</vt:lpstr>
      <vt:lpstr>Differences in working styles (Lean)</vt:lpstr>
      <vt:lpstr>Communication Management</vt:lpstr>
      <vt:lpstr>Stakeholder Management</vt:lpstr>
      <vt:lpstr>Quality management/ Risk Management</vt:lpstr>
      <vt:lpstr>Project 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Work Based Projects</dc:title>
  <dc:creator>Dyfan L Jones</dc:creator>
  <cp:lastModifiedBy>Dyfan L Jones</cp:lastModifiedBy>
  <cp:revision>1</cp:revision>
  <dcterms:created xsi:type="dcterms:W3CDTF">2023-03-15T15:05:02Z</dcterms:created>
  <dcterms:modified xsi:type="dcterms:W3CDTF">2023-03-30T14:49:06Z</dcterms:modified>
</cp:coreProperties>
</file>