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4.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5.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6.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7.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8.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9.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0.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1.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2.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3.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4.xml" ContentType="application/vnd.openxmlformats-officedocument.theme+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15.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theme/theme16.xml" ContentType="application/vnd.openxmlformats-officedocument.theme+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theme/theme17.xml" ContentType="application/vnd.openxmlformats-officedocument.theme+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66" r:id="rId3"/>
    <p:sldMasterId id="2147483672" r:id="rId4"/>
    <p:sldMasterId id="2147483678" r:id="rId5"/>
    <p:sldMasterId id="2147483684" r:id="rId6"/>
    <p:sldMasterId id="2147483690" r:id="rId7"/>
    <p:sldMasterId id="2147483696" r:id="rId8"/>
    <p:sldMasterId id="2147483702" r:id="rId9"/>
    <p:sldMasterId id="2147483708" r:id="rId10"/>
    <p:sldMasterId id="2147483714" r:id="rId11"/>
    <p:sldMasterId id="2147483720" r:id="rId12"/>
    <p:sldMasterId id="2147483894" r:id="rId13"/>
    <p:sldMasterId id="2147483900" r:id="rId14"/>
    <p:sldMasterId id="2147483906" r:id="rId15"/>
    <p:sldMasterId id="2147483912" r:id="rId16"/>
    <p:sldMasterId id="2147483918" r:id="rId17"/>
    <p:sldMasterId id="2147483924" r:id="rId18"/>
  </p:sldMasterIdLst>
  <p:notesMasterIdLst>
    <p:notesMasterId r:id="rId80"/>
  </p:notesMasterIdLst>
  <p:sldIdLst>
    <p:sldId id="256" r:id="rId19"/>
    <p:sldId id="257" r:id="rId20"/>
    <p:sldId id="282" r:id="rId21"/>
    <p:sldId id="284" r:id="rId22"/>
    <p:sldId id="318" r:id="rId23"/>
    <p:sldId id="353" r:id="rId24"/>
    <p:sldId id="376" r:id="rId25"/>
    <p:sldId id="377" r:id="rId26"/>
    <p:sldId id="378" r:id="rId27"/>
    <p:sldId id="320" r:id="rId28"/>
    <p:sldId id="290" r:id="rId29"/>
    <p:sldId id="281" r:id="rId30"/>
    <p:sldId id="335" r:id="rId31"/>
    <p:sldId id="324" r:id="rId32"/>
    <p:sldId id="326" r:id="rId33"/>
    <p:sldId id="344" r:id="rId34"/>
    <p:sldId id="327" r:id="rId35"/>
    <p:sldId id="328" r:id="rId36"/>
    <p:sldId id="261" r:id="rId37"/>
    <p:sldId id="258" r:id="rId38"/>
    <p:sldId id="349" r:id="rId39"/>
    <p:sldId id="262" r:id="rId40"/>
    <p:sldId id="269" r:id="rId41"/>
    <p:sldId id="351" r:id="rId42"/>
    <p:sldId id="352" r:id="rId43"/>
    <p:sldId id="260" r:id="rId44"/>
    <p:sldId id="267" r:id="rId45"/>
    <p:sldId id="263" r:id="rId46"/>
    <p:sldId id="264" r:id="rId47"/>
    <p:sldId id="265" r:id="rId48"/>
    <p:sldId id="311" r:id="rId49"/>
    <p:sldId id="379" r:id="rId50"/>
    <p:sldId id="259" r:id="rId51"/>
    <p:sldId id="345" r:id="rId52"/>
    <p:sldId id="266" r:id="rId53"/>
    <p:sldId id="274" r:id="rId54"/>
    <p:sldId id="268" r:id="rId55"/>
    <p:sldId id="270" r:id="rId56"/>
    <p:sldId id="277" r:id="rId57"/>
    <p:sldId id="278" r:id="rId58"/>
    <p:sldId id="279" r:id="rId59"/>
    <p:sldId id="355" r:id="rId60"/>
    <p:sldId id="275" r:id="rId61"/>
    <p:sldId id="276" r:id="rId62"/>
    <p:sldId id="313" r:id="rId63"/>
    <p:sldId id="325" r:id="rId64"/>
    <p:sldId id="347" r:id="rId65"/>
    <p:sldId id="310" r:id="rId66"/>
    <p:sldId id="354" r:id="rId67"/>
    <p:sldId id="298" r:id="rId68"/>
    <p:sldId id="294" r:id="rId69"/>
    <p:sldId id="295" r:id="rId70"/>
    <p:sldId id="337" r:id="rId71"/>
    <p:sldId id="338" r:id="rId72"/>
    <p:sldId id="339" r:id="rId73"/>
    <p:sldId id="340" r:id="rId74"/>
    <p:sldId id="341" r:id="rId75"/>
    <p:sldId id="342" r:id="rId76"/>
    <p:sldId id="343" r:id="rId77"/>
    <p:sldId id="346" r:id="rId78"/>
    <p:sldId id="375" r:id="rId7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42" autoAdjust="0"/>
    <p:restoredTop sz="82374" autoAdjust="0"/>
  </p:normalViewPr>
  <p:slideViewPr>
    <p:cSldViewPr snapToGrid="0">
      <p:cViewPr varScale="1">
        <p:scale>
          <a:sx n="55" d="100"/>
          <a:sy n="55" d="100"/>
        </p:scale>
        <p:origin x="1084" y="36"/>
      </p:cViewPr>
      <p:guideLst/>
    </p:cSldViewPr>
  </p:slideViewPr>
  <p:notesTextViewPr>
    <p:cViewPr>
      <p:scale>
        <a:sx n="1" d="1"/>
        <a:sy n="1" d="1"/>
      </p:scale>
      <p:origin x="0" y="0"/>
    </p:cViewPr>
  </p:notesTextViewPr>
  <p:sorterViewPr>
    <p:cViewPr varScale="1">
      <p:scale>
        <a:sx n="1" d="1"/>
        <a:sy n="1" d="1"/>
      </p:scale>
      <p:origin x="0" y="-13912"/>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8.xml"/><Relationship Id="rId21" Type="http://schemas.openxmlformats.org/officeDocument/2006/relationships/slide" Target="slides/slide3.xml"/><Relationship Id="rId42" Type="http://schemas.openxmlformats.org/officeDocument/2006/relationships/slide" Target="slides/slide24.xml"/><Relationship Id="rId47" Type="http://schemas.openxmlformats.org/officeDocument/2006/relationships/slide" Target="slides/slide29.xml"/><Relationship Id="rId63" Type="http://schemas.openxmlformats.org/officeDocument/2006/relationships/slide" Target="slides/slide45.xml"/><Relationship Id="rId68" Type="http://schemas.openxmlformats.org/officeDocument/2006/relationships/slide" Target="slides/slide50.xml"/><Relationship Id="rId84" Type="http://schemas.openxmlformats.org/officeDocument/2006/relationships/tableStyles" Target="tableStyles.xml"/><Relationship Id="rId16" Type="http://schemas.openxmlformats.org/officeDocument/2006/relationships/slideMaster" Target="slideMasters/slideMaster16.xml"/><Relationship Id="rId11" Type="http://schemas.openxmlformats.org/officeDocument/2006/relationships/slideMaster" Target="slideMasters/slideMaster11.xml"/><Relationship Id="rId32" Type="http://schemas.openxmlformats.org/officeDocument/2006/relationships/slide" Target="slides/slide14.xml"/><Relationship Id="rId37" Type="http://schemas.openxmlformats.org/officeDocument/2006/relationships/slide" Target="slides/slide19.xml"/><Relationship Id="rId53" Type="http://schemas.openxmlformats.org/officeDocument/2006/relationships/slide" Target="slides/slide35.xml"/><Relationship Id="rId58" Type="http://schemas.openxmlformats.org/officeDocument/2006/relationships/slide" Target="slides/slide40.xml"/><Relationship Id="rId74" Type="http://schemas.openxmlformats.org/officeDocument/2006/relationships/slide" Target="slides/slide56.xml"/><Relationship Id="rId79" Type="http://schemas.openxmlformats.org/officeDocument/2006/relationships/slide" Target="slides/slide61.xml"/><Relationship Id="rId5" Type="http://schemas.openxmlformats.org/officeDocument/2006/relationships/slideMaster" Target="slideMasters/slideMaster5.xml"/><Relationship Id="rId61" Type="http://schemas.openxmlformats.org/officeDocument/2006/relationships/slide" Target="slides/slide43.xml"/><Relationship Id="rId82" Type="http://schemas.openxmlformats.org/officeDocument/2006/relationships/viewProps" Target="viewProps.xml"/><Relationship Id="rId19" Type="http://schemas.openxmlformats.org/officeDocument/2006/relationships/slide" Target="slides/slide1.xml"/><Relationship Id="rId14" Type="http://schemas.openxmlformats.org/officeDocument/2006/relationships/slideMaster" Target="slideMasters/slideMaster14.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slide" Target="slides/slide38.xml"/><Relationship Id="rId64" Type="http://schemas.openxmlformats.org/officeDocument/2006/relationships/slide" Target="slides/slide46.xml"/><Relationship Id="rId69" Type="http://schemas.openxmlformats.org/officeDocument/2006/relationships/slide" Target="slides/slide51.xml"/><Relationship Id="rId77" Type="http://schemas.openxmlformats.org/officeDocument/2006/relationships/slide" Target="slides/slide59.xml"/><Relationship Id="rId8" Type="http://schemas.openxmlformats.org/officeDocument/2006/relationships/slideMaster" Target="slideMasters/slideMaster8.xml"/><Relationship Id="rId51" Type="http://schemas.openxmlformats.org/officeDocument/2006/relationships/slide" Target="slides/slide33.xml"/><Relationship Id="rId72" Type="http://schemas.openxmlformats.org/officeDocument/2006/relationships/slide" Target="slides/slide54.xml"/><Relationship Id="rId80"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59" Type="http://schemas.openxmlformats.org/officeDocument/2006/relationships/slide" Target="slides/slide41.xml"/><Relationship Id="rId67" Type="http://schemas.openxmlformats.org/officeDocument/2006/relationships/slide" Target="slides/slide49.xml"/><Relationship Id="rId20" Type="http://schemas.openxmlformats.org/officeDocument/2006/relationships/slide" Target="slides/slide2.xml"/><Relationship Id="rId41" Type="http://schemas.openxmlformats.org/officeDocument/2006/relationships/slide" Target="slides/slide23.xml"/><Relationship Id="rId54" Type="http://schemas.openxmlformats.org/officeDocument/2006/relationships/slide" Target="slides/slide36.xml"/><Relationship Id="rId62" Type="http://schemas.openxmlformats.org/officeDocument/2006/relationships/slide" Target="slides/slide44.xml"/><Relationship Id="rId70" Type="http://schemas.openxmlformats.org/officeDocument/2006/relationships/slide" Target="slides/slide52.xml"/><Relationship Id="rId75" Type="http://schemas.openxmlformats.org/officeDocument/2006/relationships/slide" Target="slides/slide57.xml"/><Relationship Id="rId83"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57" Type="http://schemas.openxmlformats.org/officeDocument/2006/relationships/slide" Target="slides/slide39.xml"/><Relationship Id="rId10" Type="http://schemas.openxmlformats.org/officeDocument/2006/relationships/slideMaster" Target="slideMasters/slideMaster10.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slide" Target="slides/slide34.xml"/><Relationship Id="rId60" Type="http://schemas.openxmlformats.org/officeDocument/2006/relationships/slide" Target="slides/slide42.xml"/><Relationship Id="rId65" Type="http://schemas.openxmlformats.org/officeDocument/2006/relationships/slide" Target="slides/slide47.xml"/><Relationship Id="rId73" Type="http://schemas.openxmlformats.org/officeDocument/2006/relationships/slide" Target="slides/slide55.xml"/><Relationship Id="rId78" Type="http://schemas.openxmlformats.org/officeDocument/2006/relationships/slide" Target="slides/slide60.xml"/><Relationship Id="rId81"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21.xml"/><Relationship Id="rId34" Type="http://schemas.openxmlformats.org/officeDocument/2006/relationships/slide" Target="slides/slide16.xml"/><Relationship Id="rId50" Type="http://schemas.openxmlformats.org/officeDocument/2006/relationships/slide" Target="slides/slide32.xml"/><Relationship Id="rId55" Type="http://schemas.openxmlformats.org/officeDocument/2006/relationships/slide" Target="slides/slide37.xml"/><Relationship Id="rId76" Type="http://schemas.openxmlformats.org/officeDocument/2006/relationships/slide" Target="slides/slide58.xml"/><Relationship Id="rId7" Type="http://schemas.openxmlformats.org/officeDocument/2006/relationships/slideMaster" Target="slideMasters/slideMaster7.xml"/><Relationship Id="rId71" Type="http://schemas.openxmlformats.org/officeDocument/2006/relationships/slide" Target="slides/slide53.xml"/><Relationship Id="rId2" Type="http://schemas.openxmlformats.org/officeDocument/2006/relationships/slideMaster" Target="slideMasters/slideMaster2.xml"/><Relationship Id="rId29" Type="http://schemas.openxmlformats.org/officeDocument/2006/relationships/slide" Target="slides/slide11.xml"/><Relationship Id="rId24" Type="http://schemas.openxmlformats.org/officeDocument/2006/relationships/slide" Target="slides/slide6.xml"/><Relationship Id="rId40" Type="http://schemas.openxmlformats.org/officeDocument/2006/relationships/slide" Target="slides/slide22.xml"/><Relationship Id="rId45" Type="http://schemas.openxmlformats.org/officeDocument/2006/relationships/slide" Target="slides/slide27.xml"/><Relationship Id="rId66"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6172CF-4270-DA4E-A994-C922501FB592}" type="doc">
      <dgm:prSet loTypeId="urn:microsoft.com/office/officeart/2005/8/layout/hierarchy2" loCatId="" qsTypeId="urn:microsoft.com/office/officeart/2005/8/quickstyle/simple4" qsCatId="simple" csTypeId="urn:microsoft.com/office/officeart/2005/8/colors/colorful4" csCatId="colorful" phldr="1"/>
      <dgm:spPr/>
      <dgm:t>
        <a:bodyPr/>
        <a:lstStyle/>
        <a:p>
          <a:endParaRPr lang="en-US"/>
        </a:p>
      </dgm:t>
    </dgm:pt>
    <dgm:pt modelId="{77CF9B02-4D89-CE40-930B-5DC2CAA69F87}">
      <dgm:prSet custT="1"/>
      <dgm:spPr/>
      <dgm:t>
        <a:bodyPr/>
        <a:lstStyle/>
        <a:p>
          <a:pPr rtl="0"/>
          <a:r>
            <a:rPr lang="en-US" sz="2800" b="1" dirty="0">
              <a:solidFill>
                <a:srgbClr val="000000"/>
              </a:solidFill>
            </a:rPr>
            <a:t>Brain stem</a:t>
          </a:r>
        </a:p>
      </dgm:t>
    </dgm:pt>
    <dgm:pt modelId="{BBFF717B-147E-D34B-B991-9556703B7278}" type="parTrans" cxnId="{357044A6-F628-D547-8B53-4766FEF31D47}">
      <dgm:prSet/>
      <dgm:spPr/>
      <dgm:t>
        <a:bodyPr/>
        <a:lstStyle/>
        <a:p>
          <a:endParaRPr lang="en-US" b="1">
            <a:solidFill>
              <a:srgbClr val="000000"/>
            </a:solidFill>
          </a:endParaRPr>
        </a:p>
      </dgm:t>
    </dgm:pt>
    <dgm:pt modelId="{09EA30A9-9F5E-8644-BCCE-1FB58FEE3E3F}" type="sibTrans" cxnId="{357044A6-F628-D547-8B53-4766FEF31D47}">
      <dgm:prSet/>
      <dgm:spPr/>
      <dgm:t>
        <a:bodyPr/>
        <a:lstStyle/>
        <a:p>
          <a:endParaRPr lang="en-US" b="1">
            <a:solidFill>
              <a:srgbClr val="000000"/>
            </a:solidFill>
          </a:endParaRPr>
        </a:p>
      </dgm:t>
    </dgm:pt>
    <dgm:pt modelId="{D95E5BD0-4370-9A4A-AF77-7650940A89CE}">
      <dgm:prSet custT="1"/>
      <dgm:spPr/>
      <dgm:t>
        <a:bodyPr/>
        <a:lstStyle/>
        <a:p>
          <a:pPr rtl="0"/>
          <a:r>
            <a:rPr lang="en-US" sz="2000" b="1" dirty="0">
              <a:solidFill>
                <a:srgbClr val="000000"/>
              </a:solidFill>
            </a:rPr>
            <a:t>Medulla </a:t>
          </a:r>
        </a:p>
      </dgm:t>
    </dgm:pt>
    <dgm:pt modelId="{F240F166-C15D-6948-AA99-CEA4B2444A43}" type="parTrans" cxnId="{715B7B65-0265-544C-923C-41DA04781A5B}">
      <dgm:prSet/>
      <dgm:spPr/>
      <dgm:t>
        <a:bodyPr/>
        <a:lstStyle/>
        <a:p>
          <a:endParaRPr lang="en-US" b="1">
            <a:solidFill>
              <a:srgbClr val="000000"/>
            </a:solidFill>
          </a:endParaRPr>
        </a:p>
      </dgm:t>
    </dgm:pt>
    <dgm:pt modelId="{C8041B34-45A6-2E4B-B15F-CF3C700E33AC}" type="sibTrans" cxnId="{715B7B65-0265-544C-923C-41DA04781A5B}">
      <dgm:prSet/>
      <dgm:spPr/>
      <dgm:t>
        <a:bodyPr/>
        <a:lstStyle/>
        <a:p>
          <a:endParaRPr lang="en-US" b="1">
            <a:solidFill>
              <a:srgbClr val="000000"/>
            </a:solidFill>
          </a:endParaRPr>
        </a:p>
      </dgm:t>
    </dgm:pt>
    <dgm:pt modelId="{2AFD2289-2719-6B49-BE6D-94D5177CC6A6}">
      <dgm:prSet custT="1"/>
      <dgm:spPr/>
      <dgm:t>
        <a:bodyPr/>
        <a:lstStyle/>
        <a:p>
          <a:pPr rtl="0"/>
          <a:r>
            <a:rPr lang="en-US" sz="2000" b="1" dirty="0">
              <a:solidFill>
                <a:srgbClr val="000000"/>
              </a:solidFill>
            </a:rPr>
            <a:t>Reticular formation </a:t>
          </a:r>
        </a:p>
      </dgm:t>
    </dgm:pt>
    <dgm:pt modelId="{51D6E4EB-CDA1-CB4E-A35B-A41C847D9C7B}" type="parTrans" cxnId="{31DF0210-0798-7D41-988A-68A99917FC57}">
      <dgm:prSet/>
      <dgm:spPr/>
      <dgm:t>
        <a:bodyPr/>
        <a:lstStyle/>
        <a:p>
          <a:endParaRPr lang="en-US" b="1">
            <a:solidFill>
              <a:srgbClr val="000000"/>
            </a:solidFill>
          </a:endParaRPr>
        </a:p>
      </dgm:t>
    </dgm:pt>
    <dgm:pt modelId="{E8C96B5B-5E29-A449-A9F4-09AE74FE7A6B}" type="sibTrans" cxnId="{31DF0210-0798-7D41-988A-68A99917FC57}">
      <dgm:prSet/>
      <dgm:spPr/>
      <dgm:t>
        <a:bodyPr/>
        <a:lstStyle/>
        <a:p>
          <a:endParaRPr lang="en-US" b="1">
            <a:solidFill>
              <a:srgbClr val="000000"/>
            </a:solidFill>
          </a:endParaRPr>
        </a:p>
      </dgm:t>
    </dgm:pt>
    <dgm:pt modelId="{C8D1C589-7767-104F-853B-02E6740D9293}">
      <dgm:prSet custT="1"/>
      <dgm:spPr/>
      <dgm:t>
        <a:bodyPr/>
        <a:lstStyle/>
        <a:p>
          <a:pPr rtl="0"/>
          <a:r>
            <a:rPr lang="en-US" sz="2800" b="1" dirty="0">
              <a:solidFill>
                <a:srgbClr val="000000"/>
              </a:solidFill>
            </a:rPr>
            <a:t>Cerebellum </a:t>
          </a:r>
          <a:endParaRPr lang="en-US" sz="3600" b="1" dirty="0">
            <a:solidFill>
              <a:srgbClr val="000000"/>
            </a:solidFill>
          </a:endParaRPr>
        </a:p>
      </dgm:t>
    </dgm:pt>
    <dgm:pt modelId="{90CEF897-BD9A-AF4D-986F-8E8478671390}" type="parTrans" cxnId="{D7032EBC-8417-0D44-8ABE-8149AE98A122}">
      <dgm:prSet/>
      <dgm:spPr/>
      <dgm:t>
        <a:bodyPr/>
        <a:lstStyle/>
        <a:p>
          <a:endParaRPr lang="en-US" b="1">
            <a:solidFill>
              <a:srgbClr val="000000"/>
            </a:solidFill>
          </a:endParaRPr>
        </a:p>
      </dgm:t>
    </dgm:pt>
    <dgm:pt modelId="{19ACBE3D-1913-1C46-8C97-2F6A798739BA}" type="sibTrans" cxnId="{D7032EBC-8417-0D44-8ABE-8149AE98A122}">
      <dgm:prSet/>
      <dgm:spPr/>
      <dgm:t>
        <a:bodyPr/>
        <a:lstStyle/>
        <a:p>
          <a:endParaRPr lang="en-US" b="1">
            <a:solidFill>
              <a:srgbClr val="000000"/>
            </a:solidFill>
          </a:endParaRPr>
        </a:p>
      </dgm:t>
    </dgm:pt>
    <dgm:pt modelId="{0AF846DD-AACB-3B47-B49D-1E39DCD92B1A}">
      <dgm:prSet custT="1"/>
      <dgm:spPr/>
      <dgm:t>
        <a:bodyPr/>
        <a:lstStyle/>
        <a:p>
          <a:pPr rtl="0"/>
          <a:r>
            <a:rPr lang="en-US" sz="2800" b="1" dirty="0">
              <a:solidFill>
                <a:srgbClr val="000000"/>
              </a:solidFill>
            </a:rPr>
            <a:t>Thalamus</a:t>
          </a:r>
          <a:endParaRPr lang="en-US" sz="4400" b="1" dirty="0">
            <a:solidFill>
              <a:srgbClr val="000000"/>
            </a:solidFill>
          </a:endParaRPr>
        </a:p>
      </dgm:t>
    </dgm:pt>
    <dgm:pt modelId="{DFDB0C5C-385B-0742-8BB4-2F493D702484}" type="parTrans" cxnId="{C5532805-5985-FC4C-9B42-3C7E686DF3E4}">
      <dgm:prSet/>
      <dgm:spPr/>
      <dgm:t>
        <a:bodyPr/>
        <a:lstStyle/>
        <a:p>
          <a:endParaRPr lang="en-US" b="1">
            <a:solidFill>
              <a:srgbClr val="000000"/>
            </a:solidFill>
          </a:endParaRPr>
        </a:p>
      </dgm:t>
    </dgm:pt>
    <dgm:pt modelId="{81CA3887-B299-AA4A-ADAF-3891FBA13335}" type="sibTrans" cxnId="{C5532805-5985-FC4C-9B42-3C7E686DF3E4}">
      <dgm:prSet/>
      <dgm:spPr/>
      <dgm:t>
        <a:bodyPr/>
        <a:lstStyle/>
        <a:p>
          <a:endParaRPr lang="en-US" b="1">
            <a:solidFill>
              <a:srgbClr val="000000"/>
            </a:solidFill>
          </a:endParaRPr>
        </a:p>
      </dgm:t>
    </dgm:pt>
    <dgm:pt modelId="{2F15990F-7A70-6F49-93F6-70E342910B7E}">
      <dgm:prSet custT="1"/>
      <dgm:spPr/>
      <dgm:t>
        <a:bodyPr/>
        <a:lstStyle/>
        <a:p>
          <a:pPr rtl="0"/>
          <a:r>
            <a:rPr lang="en-US" sz="2000" b="1" dirty="0">
              <a:solidFill>
                <a:srgbClr val="000000"/>
              </a:solidFill>
            </a:rPr>
            <a:t>Basal ganglia</a:t>
          </a:r>
        </a:p>
      </dgm:t>
    </dgm:pt>
    <dgm:pt modelId="{3E7A0CEF-C52B-044F-B333-099BD0842240}" type="parTrans" cxnId="{663B5CAE-EF9A-5B40-B2E7-E936D8A3B50C}">
      <dgm:prSet/>
      <dgm:spPr/>
      <dgm:t>
        <a:bodyPr/>
        <a:lstStyle/>
        <a:p>
          <a:endParaRPr lang="en-US" b="1">
            <a:solidFill>
              <a:srgbClr val="000000"/>
            </a:solidFill>
          </a:endParaRPr>
        </a:p>
      </dgm:t>
    </dgm:pt>
    <dgm:pt modelId="{8B91E20A-B18C-A64C-AED9-45FD567C8B75}" type="sibTrans" cxnId="{663B5CAE-EF9A-5B40-B2E7-E936D8A3B50C}">
      <dgm:prSet/>
      <dgm:spPr/>
      <dgm:t>
        <a:bodyPr/>
        <a:lstStyle/>
        <a:p>
          <a:endParaRPr lang="en-US" b="1">
            <a:solidFill>
              <a:srgbClr val="000000"/>
            </a:solidFill>
          </a:endParaRPr>
        </a:p>
      </dgm:t>
    </dgm:pt>
    <dgm:pt modelId="{B987966A-8203-0649-B07B-BD06A3687F68}">
      <dgm:prSet custT="1"/>
      <dgm:spPr/>
      <dgm:t>
        <a:bodyPr/>
        <a:lstStyle/>
        <a:p>
          <a:pPr rtl="0"/>
          <a:r>
            <a:rPr lang="en-US" sz="2000" b="1" dirty="0">
              <a:solidFill>
                <a:srgbClr val="000000"/>
              </a:solidFill>
            </a:rPr>
            <a:t>Basal ganglia</a:t>
          </a:r>
        </a:p>
      </dgm:t>
    </dgm:pt>
    <dgm:pt modelId="{B1B7DC58-4FC8-904D-B260-206999698634}" type="parTrans" cxnId="{F115EB3D-3A0E-0F47-82B7-C1FD8BE719CC}">
      <dgm:prSet/>
      <dgm:spPr/>
      <dgm:t>
        <a:bodyPr/>
        <a:lstStyle/>
        <a:p>
          <a:endParaRPr lang="en-US" b="1">
            <a:solidFill>
              <a:srgbClr val="000000"/>
            </a:solidFill>
          </a:endParaRPr>
        </a:p>
      </dgm:t>
    </dgm:pt>
    <dgm:pt modelId="{14765BE7-6BCA-3F4F-90B5-F9ABD377BFC2}" type="sibTrans" cxnId="{F115EB3D-3A0E-0F47-82B7-C1FD8BE719CC}">
      <dgm:prSet/>
      <dgm:spPr/>
      <dgm:t>
        <a:bodyPr/>
        <a:lstStyle/>
        <a:p>
          <a:endParaRPr lang="en-US" b="1">
            <a:solidFill>
              <a:srgbClr val="000000"/>
            </a:solidFill>
          </a:endParaRPr>
        </a:p>
      </dgm:t>
    </dgm:pt>
    <dgm:pt modelId="{3D6E0949-129F-A243-B529-35A891CCDC7D}" type="pres">
      <dgm:prSet presAssocID="{7A6172CF-4270-DA4E-A994-C922501FB592}" presName="diagram" presStyleCnt="0">
        <dgm:presLayoutVars>
          <dgm:chPref val="1"/>
          <dgm:dir/>
          <dgm:animOne val="branch"/>
          <dgm:animLvl val="lvl"/>
          <dgm:resizeHandles val="exact"/>
        </dgm:presLayoutVars>
      </dgm:prSet>
      <dgm:spPr/>
    </dgm:pt>
    <dgm:pt modelId="{A6436138-30D7-EC4B-B630-10B4E0AA7117}" type="pres">
      <dgm:prSet presAssocID="{77CF9B02-4D89-CE40-930B-5DC2CAA69F87}" presName="root1" presStyleCnt="0"/>
      <dgm:spPr/>
    </dgm:pt>
    <dgm:pt modelId="{195FB1CF-3F76-AD49-BB36-1544C8FB97B4}" type="pres">
      <dgm:prSet presAssocID="{77CF9B02-4D89-CE40-930B-5DC2CAA69F87}" presName="LevelOneTextNode" presStyleLbl="node0" presStyleIdx="0" presStyleCnt="3">
        <dgm:presLayoutVars>
          <dgm:chPref val="3"/>
        </dgm:presLayoutVars>
      </dgm:prSet>
      <dgm:spPr/>
    </dgm:pt>
    <dgm:pt modelId="{3FFBAD4F-9127-8A4E-AD23-35A362BADE0D}" type="pres">
      <dgm:prSet presAssocID="{77CF9B02-4D89-CE40-930B-5DC2CAA69F87}" presName="level2hierChild" presStyleCnt="0"/>
      <dgm:spPr/>
    </dgm:pt>
    <dgm:pt modelId="{856F14BA-CD05-224A-9C81-AF927C330E1A}" type="pres">
      <dgm:prSet presAssocID="{F240F166-C15D-6948-AA99-CEA4B2444A43}" presName="conn2-1" presStyleLbl="parChTrans1D2" presStyleIdx="0" presStyleCnt="4"/>
      <dgm:spPr/>
    </dgm:pt>
    <dgm:pt modelId="{47FF77E3-B34D-8947-88C2-41040B385227}" type="pres">
      <dgm:prSet presAssocID="{F240F166-C15D-6948-AA99-CEA4B2444A43}" presName="connTx" presStyleLbl="parChTrans1D2" presStyleIdx="0" presStyleCnt="4"/>
      <dgm:spPr/>
    </dgm:pt>
    <dgm:pt modelId="{8BFA250E-5F67-1A42-98E9-533DCA4A47E1}" type="pres">
      <dgm:prSet presAssocID="{D95E5BD0-4370-9A4A-AF77-7650940A89CE}" presName="root2" presStyleCnt="0"/>
      <dgm:spPr/>
    </dgm:pt>
    <dgm:pt modelId="{79605D1F-6504-1A48-83AC-568BAA3CB892}" type="pres">
      <dgm:prSet presAssocID="{D95E5BD0-4370-9A4A-AF77-7650940A89CE}" presName="LevelTwoTextNode" presStyleLbl="node2" presStyleIdx="0" presStyleCnt="4" custScaleY="43663">
        <dgm:presLayoutVars>
          <dgm:chPref val="3"/>
        </dgm:presLayoutVars>
      </dgm:prSet>
      <dgm:spPr/>
    </dgm:pt>
    <dgm:pt modelId="{84354FA0-576E-3144-AF93-F1BB556BA413}" type="pres">
      <dgm:prSet presAssocID="{D95E5BD0-4370-9A4A-AF77-7650940A89CE}" presName="level3hierChild" presStyleCnt="0"/>
      <dgm:spPr/>
    </dgm:pt>
    <dgm:pt modelId="{72E83B6A-DA8D-8149-8F31-4B0BE4D9244D}" type="pres">
      <dgm:prSet presAssocID="{51D6E4EB-CDA1-CB4E-A35B-A41C847D9C7B}" presName="conn2-1" presStyleLbl="parChTrans1D2" presStyleIdx="1" presStyleCnt="4"/>
      <dgm:spPr/>
    </dgm:pt>
    <dgm:pt modelId="{2E338F55-9CD4-DD4F-918D-E427B64A2574}" type="pres">
      <dgm:prSet presAssocID="{51D6E4EB-CDA1-CB4E-A35B-A41C847D9C7B}" presName="connTx" presStyleLbl="parChTrans1D2" presStyleIdx="1" presStyleCnt="4"/>
      <dgm:spPr/>
    </dgm:pt>
    <dgm:pt modelId="{8BE0ED8F-9926-FD46-AB64-2B205FD69A9A}" type="pres">
      <dgm:prSet presAssocID="{2AFD2289-2719-6B49-BE6D-94D5177CC6A6}" presName="root2" presStyleCnt="0"/>
      <dgm:spPr/>
    </dgm:pt>
    <dgm:pt modelId="{A49F610B-01AA-934F-8AB9-4CC03BA1CB9D}" type="pres">
      <dgm:prSet presAssocID="{2AFD2289-2719-6B49-BE6D-94D5177CC6A6}" presName="LevelTwoTextNode" presStyleLbl="node2" presStyleIdx="1" presStyleCnt="4" custScaleY="43663">
        <dgm:presLayoutVars>
          <dgm:chPref val="3"/>
        </dgm:presLayoutVars>
      </dgm:prSet>
      <dgm:spPr/>
    </dgm:pt>
    <dgm:pt modelId="{5CA586A2-B5A8-3249-A4D7-94AA71264948}" type="pres">
      <dgm:prSet presAssocID="{2AFD2289-2719-6B49-BE6D-94D5177CC6A6}" presName="level3hierChild" presStyleCnt="0"/>
      <dgm:spPr/>
    </dgm:pt>
    <dgm:pt modelId="{6FC3ECE5-5258-9942-AF53-4F2F0A69E0F7}" type="pres">
      <dgm:prSet presAssocID="{C8D1C589-7767-104F-853B-02E6740D9293}" presName="root1" presStyleCnt="0"/>
      <dgm:spPr/>
    </dgm:pt>
    <dgm:pt modelId="{1CCFDCC4-2460-2840-84AB-BA2A5AC41D60}" type="pres">
      <dgm:prSet presAssocID="{C8D1C589-7767-104F-853B-02E6740D9293}" presName="LevelOneTextNode" presStyleLbl="node0" presStyleIdx="1" presStyleCnt="3">
        <dgm:presLayoutVars>
          <dgm:chPref val="3"/>
        </dgm:presLayoutVars>
      </dgm:prSet>
      <dgm:spPr/>
    </dgm:pt>
    <dgm:pt modelId="{A6B0EF1A-C214-3749-B45A-2D8C8F5B80D8}" type="pres">
      <dgm:prSet presAssocID="{C8D1C589-7767-104F-853B-02E6740D9293}" presName="level2hierChild" presStyleCnt="0"/>
      <dgm:spPr/>
    </dgm:pt>
    <dgm:pt modelId="{988462BA-1BD6-9B49-8ECC-228E20376F38}" type="pres">
      <dgm:prSet presAssocID="{0AF846DD-AACB-3B47-B49D-1E39DCD92B1A}" presName="root1" presStyleCnt="0"/>
      <dgm:spPr/>
    </dgm:pt>
    <dgm:pt modelId="{93584997-0B1B-FB4C-8B3C-F93BBF7116A9}" type="pres">
      <dgm:prSet presAssocID="{0AF846DD-AACB-3B47-B49D-1E39DCD92B1A}" presName="LevelOneTextNode" presStyleLbl="node0" presStyleIdx="2" presStyleCnt="3">
        <dgm:presLayoutVars>
          <dgm:chPref val="3"/>
        </dgm:presLayoutVars>
      </dgm:prSet>
      <dgm:spPr/>
    </dgm:pt>
    <dgm:pt modelId="{8C1BE446-9194-7F44-AFDE-53A69695967E}" type="pres">
      <dgm:prSet presAssocID="{0AF846DD-AACB-3B47-B49D-1E39DCD92B1A}" presName="level2hierChild" presStyleCnt="0"/>
      <dgm:spPr/>
    </dgm:pt>
    <dgm:pt modelId="{AEC1763E-7392-7F4A-AE63-B2C07F0C02FE}" type="pres">
      <dgm:prSet presAssocID="{3E7A0CEF-C52B-044F-B333-099BD0842240}" presName="conn2-1" presStyleLbl="parChTrans1D2" presStyleIdx="2" presStyleCnt="4"/>
      <dgm:spPr/>
    </dgm:pt>
    <dgm:pt modelId="{66F19FB2-83FD-7A41-8901-07C4B1467D7D}" type="pres">
      <dgm:prSet presAssocID="{3E7A0CEF-C52B-044F-B333-099BD0842240}" presName="connTx" presStyleLbl="parChTrans1D2" presStyleIdx="2" presStyleCnt="4"/>
      <dgm:spPr/>
    </dgm:pt>
    <dgm:pt modelId="{4A3A9260-ECD0-464C-AFEC-1060060C63E3}" type="pres">
      <dgm:prSet presAssocID="{2F15990F-7A70-6F49-93F6-70E342910B7E}" presName="root2" presStyleCnt="0"/>
      <dgm:spPr/>
    </dgm:pt>
    <dgm:pt modelId="{64DA58DD-5D2E-9E4B-B4C8-B7B98B7890B7}" type="pres">
      <dgm:prSet presAssocID="{2F15990F-7A70-6F49-93F6-70E342910B7E}" presName="LevelTwoTextNode" presStyleLbl="node2" presStyleIdx="2" presStyleCnt="4" custScaleY="43663">
        <dgm:presLayoutVars>
          <dgm:chPref val="3"/>
        </dgm:presLayoutVars>
      </dgm:prSet>
      <dgm:spPr/>
    </dgm:pt>
    <dgm:pt modelId="{B4B73A83-910D-384D-BAC1-75D178457EB8}" type="pres">
      <dgm:prSet presAssocID="{2F15990F-7A70-6F49-93F6-70E342910B7E}" presName="level3hierChild" presStyleCnt="0"/>
      <dgm:spPr/>
    </dgm:pt>
    <dgm:pt modelId="{471F9C48-E670-5145-A689-08C4BFEB514D}" type="pres">
      <dgm:prSet presAssocID="{B1B7DC58-4FC8-904D-B260-206999698634}" presName="conn2-1" presStyleLbl="parChTrans1D2" presStyleIdx="3" presStyleCnt="4"/>
      <dgm:spPr/>
    </dgm:pt>
    <dgm:pt modelId="{ECA674A8-DE2F-EE4D-A575-9FC6EBA68EB0}" type="pres">
      <dgm:prSet presAssocID="{B1B7DC58-4FC8-904D-B260-206999698634}" presName="connTx" presStyleLbl="parChTrans1D2" presStyleIdx="3" presStyleCnt="4"/>
      <dgm:spPr/>
    </dgm:pt>
    <dgm:pt modelId="{FDC28FC0-FAA8-C840-B22C-389F8DF2D8A8}" type="pres">
      <dgm:prSet presAssocID="{B987966A-8203-0649-B07B-BD06A3687F68}" presName="root2" presStyleCnt="0"/>
      <dgm:spPr/>
    </dgm:pt>
    <dgm:pt modelId="{9536A2AB-62A0-0444-A3A3-3D3AD136B53F}" type="pres">
      <dgm:prSet presAssocID="{B987966A-8203-0649-B07B-BD06A3687F68}" presName="LevelTwoTextNode" presStyleLbl="node2" presStyleIdx="3" presStyleCnt="4" custScaleY="43663">
        <dgm:presLayoutVars>
          <dgm:chPref val="3"/>
        </dgm:presLayoutVars>
      </dgm:prSet>
      <dgm:spPr/>
    </dgm:pt>
    <dgm:pt modelId="{92659500-3C92-E14E-B15D-51E85E28655B}" type="pres">
      <dgm:prSet presAssocID="{B987966A-8203-0649-B07B-BD06A3687F68}" presName="level3hierChild" presStyleCnt="0"/>
      <dgm:spPr/>
    </dgm:pt>
  </dgm:ptLst>
  <dgm:cxnLst>
    <dgm:cxn modelId="{3CB40E05-67FF-4160-B5B7-6C5356AF35DC}" type="presOf" srcId="{C8D1C589-7767-104F-853B-02E6740D9293}" destId="{1CCFDCC4-2460-2840-84AB-BA2A5AC41D60}" srcOrd="0" destOrd="0" presId="urn:microsoft.com/office/officeart/2005/8/layout/hierarchy2"/>
    <dgm:cxn modelId="{C5532805-5985-FC4C-9B42-3C7E686DF3E4}" srcId="{7A6172CF-4270-DA4E-A994-C922501FB592}" destId="{0AF846DD-AACB-3B47-B49D-1E39DCD92B1A}" srcOrd="2" destOrd="0" parTransId="{DFDB0C5C-385B-0742-8BB4-2F493D702484}" sibTransId="{81CA3887-B299-AA4A-ADAF-3891FBA13335}"/>
    <dgm:cxn modelId="{31DF0210-0798-7D41-988A-68A99917FC57}" srcId="{77CF9B02-4D89-CE40-930B-5DC2CAA69F87}" destId="{2AFD2289-2719-6B49-BE6D-94D5177CC6A6}" srcOrd="1" destOrd="0" parTransId="{51D6E4EB-CDA1-CB4E-A35B-A41C847D9C7B}" sibTransId="{E8C96B5B-5E29-A449-A9F4-09AE74FE7A6B}"/>
    <dgm:cxn modelId="{A72CC61D-C9EE-4C99-B093-FEB3971B2102}" type="presOf" srcId="{3E7A0CEF-C52B-044F-B333-099BD0842240}" destId="{66F19FB2-83FD-7A41-8901-07C4B1467D7D}" srcOrd="1" destOrd="0" presId="urn:microsoft.com/office/officeart/2005/8/layout/hierarchy2"/>
    <dgm:cxn modelId="{647B0926-3B08-4C51-B964-36E31AC3ADCC}" type="presOf" srcId="{F240F166-C15D-6948-AA99-CEA4B2444A43}" destId="{47FF77E3-B34D-8947-88C2-41040B385227}" srcOrd="1" destOrd="0" presId="urn:microsoft.com/office/officeart/2005/8/layout/hierarchy2"/>
    <dgm:cxn modelId="{01AFBB2D-CCCD-4330-BB8C-60E8429E027D}" type="presOf" srcId="{2AFD2289-2719-6B49-BE6D-94D5177CC6A6}" destId="{A49F610B-01AA-934F-8AB9-4CC03BA1CB9D}" srcOrd="0" destOrd="0" presId="urn:microsoft.com/office/officeart/2005/8/layout/hierarchy2"/>
    <dgm:cxn modelId="{1B22463C-D3CB-4CF8-B834-8B85E40835A2}" type="presOf" srcId="{F240F166-C15D-6948-AA99-CEA4B2444A43}" destId="{856F14BA-CD05-224A-9C81-AF927C330E1A}" srcOrd="0" destOrd="0" presId="urn:microsoft.com/office/officeart/2005/8/layout/hierarchy2"/>
    <dgm:cxn modelId="{F115EB3D-3A0E-0F47-82B7-C1FD8BE719CC}" srcId="{0AF846DD-AACB-3B47-B49D-1E39DCD92B1A}" destId="{B987966A-8203-0649-B07B-BD06A3687F68}" srcOrd="1" destOrd="0" parTransId="{B1B7DC58-4FC8-904D-B260-206999698634}" sibTransId="{14765BE7-6BCA-3F4F-90B5-F9ABD377BFC2}"/>
    <dgm:cxn modelId="{D5BE8540-DE5B-43DA-B5BD-0E6662754424}" type="presOf" srcId="{0AF846DD-AACB-3B47-B49D-1E39DCD92B1A}" destId="{93584997-0B1B-FB4C-8B3C-F93BBF7116A9}" srcOrd="0" destOrd="0" presId="urn:microsoft.com/office/officeart/2005/8/layout/hierarchy2"/>
    <dgm:cxn modelId="{55226141-8730-400C-B6DC-466F595F73F9}" type="presOf" srcId="{51D6E4EB-CDA1-CB4E-A35B-A41C847D9C7B}" destId="{72E83B6A-DA8D-8149-8F31-4B0BE4D9244D}" srcOrd="0" destOrd="0" presId="urn:microsoft.com/office/officeart/2005/8/layout/hierarchy2"/>
    <dgm:cxn modelId="{78F17845-AB2C-4AEC-A5E7-126AAF0F4A92}" type="presOf" srcId="{B1B7DC58-4FC8-904D-B260-206999698634}" destId="{471F9C48-E670-5145-A689-08C4BFEB514D}" srcOrd="0" destOrd="0" presId="urn:microsoft.com/office/officeart/2005/8/layout/hierarchy2"/>
    <dgm:cxn modelId="{715B7B65-0265-544C-923C-41DA04781A5B}" srcId="{77CF9B02-4D89-CE40-930B-5DC2CAA69F87}" destId="{D95E5BD0-4370-9A4A-AF77-7650940A89CE}" srcOrd="0" destOrd="0" parTransId="{F240F166-C15D-6948-AA99-CEA4B2444A43}" sibTransId="{C8041B34-45A6-2E4B-B15F-CF3C700E33AC}"/>
    <dgm:cxn modelId="{FE4B529A-E2F7-432C-A32B-5205A29373DD}" type="presOf" srcId="{3E7A0CEF-C52B-044F-B333-099BD0842240}" destId="{AEC1763E-7392-7F4A-AE63-B2C07F0C02FE}" srcOrd="0" destOrd="0" presId="urn:microsoft.com/office/officeart/2005/8/layout/hierarchy2"/>
    <dgm:cxn modelId="{357044A6-F628-D547-8B53-4766FEF31D47}" srcId="{7A6172CF-4270-DA4E-A994-C922501FB592}" destId="{77CF9B02-4D89-CE40-930B-5DC2CAA69F87}" srcOrd="0" destOrd="0" parTransId="{BBFF717B-147E-D34B-B991-9556703B7278}" sibTransId="{09EA30A9-9F5E-8644-BCCE-1FB58FEE3E3F}"/>
    <dgm:cxn modelId="{663B5CAE-EF9A-5B40-B2E7-E936D8A3B50C}" srcId="{0AF846DD-AACB-3B47-B49D-1E39DCD92B1A}" destId="{2F15990F-7A70-6F49-93F6-70E342910B7E}" srcOrd="0" destOrd="0" parTransId="{3E7A0CEF-C52B-044F-B333-099BD0842240}" sibTransId="{8B91E20A-B18C-A64C-AED9-45FD567C8B75}"/>
    <dgm:cxn modelId="{0AE165B3-CB62-423B-A242-C1D1A7B1DD85}" type="presOf" srcId="{77CF9B02-4D89-CE40-930B-5DC2CAA69F87}" destId="{195FB1CF-3F76-AD49-BB36-1544C8FB97B4}" srcOrd="0" destOrd="0" presId="urn:microsoft.com/office/officeart/2005/8/layout/hierarchy2"/>
    <dgm:cxn modelId="{D7032EBC-8417-0D44-8ABE-8149AE98A122}" srcId="{7A6172CF-4270-DA4E-A994-C922501FB592}" destId="{C8D1C589-7767-104F-853B-02E6740D9293}" srcOrd="1" destOrd="0" parTransId="{90CEF897-BD9A-AF4D-986F-8E8478671390}" sibTransId="{19ACBE3D-1913-1C46-8C97-2F6A798739BA}"/>
    <dgm:cxn modelId="{DB03ECC5-03C3-4E44-BECA-13519E6D9934}" type="presOf" srcId="{D95E5BD0-4370-9A4A-AF77-7650940A89CE}" destId="{79605D1F-6504-1A48-83AC-568BAA3CB892}" srcOrd="0" destOrd="0" presId="urn:microsoft.com/office/officeart/2005/8/layout/hierarchy2"/>
    <dgm:cxn modelId="{A830DED7-C9C6-4271-A679-58A300BB86C4}" type="presOf" srcId="{B987966A-8203-0649-B07B-BD06A3687F68}" destId="{9536A2AB-62A0-0444-A3A3-3D3AD136B53F}" srcOrd="0" destOrd="0" presId="urn:microsoft.com/office/officeart/2005/8/layout/hierarchy2"/>
    <dgm:cxn modelId="{892DE8E5-41BC-4C26-897E-448CFA33E107}" type="presOf" srcId="{7A6172CF-4270-DA4E-A994-C922501FB592}" destId="{3D6E0949-129F-A243-B529-35A891CCDC7D}" srcOrd="0" destOrd="0" presId="urn:microsoft.com/office/officeart/2005/8/layout/hierarchy2"/>
    <dgm:cxn modelId="{64C945ED-A0F4-464B-A7C4-18DD55D7554C}" type="presOf" srcId="{B1B7DC58-4FC8-904D-B260-206999698634}" destId="{ECA674A8-DE2F-EE4D-A575-9FC6EBA68EB0}" srcOrd="1" destOrd="0" presId="urn:microsoft.com/office/officeart/2005/8/layout/hierarchy2"/>
    <dgm:cxn modelId="{24C08AF0-5FF7-420F-A394-E01AB371B765}" type="presOf" srcId="{51D6E4EB-CDA1-CB4E-A35B-A41C847D9C7B}" destId="{2E338F55-9CD4-DD4F-918D-E427B64A2574}" srcOrd="1" destOrd="0" presId="urn:microsoft.com/office/officeart/2005/8/layout/hierarchy2"/>
    <dgm:cxn modelId="{6284B1F5-32C0-45BA-A08C-0587976A6114}" type="presOf" srcId="{2F15990F-7A70-6F49-93F6-70E342910B7E}" destId="{64DA58DD-5D2E-9E4B-B4C8-B7B98B7890B7}" srcOrd="0" destOrd="0" presId="urn:microsoft.com/office/officeart/2005/8/layout/hierarchy2"/>
    <dgm:cxn modelId="{C9C57F82-B64A-468E-83BC-F82B7BDC778D}" type="presParOf" srcId="{3D6E0949-129F-A243-B529-35A891CCDC7D}" destId="{A6436138-30D7-EC4B-B630-10B4E0AA7117}" srcOrd="0" destOrd="0" presId="urn:microsoft.com/office/officeart/2005/8/layout/hierarchy2"/>
    <dgm:cxn modelId="{28E9783B-5F50-4B17-A002-EF5F1E1FA134}" type="presParOf" srcId="{A6436138-30D7-EC4B-B630-10B4E0AA7117}" destId="{195FB1CF-3F76-AD49-BB36-1544C8FB97B4}" srcOrd="0" destOrd="0" presId="urn:microsoft.com/office/officeart/2005/8/layout/hierarchy2"/>
    <dgm:cxn modelId="{950B428F-1A8E-474E-9D83-7B46D597D42B}" type="presParOf" srcId="{A6436138-30D7-EC4B-B630-10B4E0AA7117}" destId="{3FFBAD4F-9127-8A4E-AD23-35A362BADE0D}" srcOrd="1" destOrd="0" presId="urn:microsoft.com/office/officeart/2005/8/layout/hierarchy2"/>
    <dgm:cxn modelId="{99D4083F-BACA-40CB-99EE-FAD2D5C9002F}" type="presParOf" srcId="{3FFBAD4F-9127-8A4E-AD23-35A362BADE0D}" destId="{856F14BA-CD05-224A-9C81-AF927C330E1A}" srcOrd="0" destOrd="0" presId="urn:microsoft.com/office/officeart/2005/8/layout/hierarchy2"/>
    <dgm:cxn modelId="{3261F58E-5F0A-459C-AA1E-0CC5A3A6B32E}" type="presParOf" srcId="{856F14BA-CD05-224A-9C81-AF927C330E1A}" destId="{47FF77E3-B34D-8947-88C2-41040B385227}" srcOrd="0" destOrd="0" presId="urn:microsoft.com/office/officeart/2005/8/layout/hierarchy2"/>
    <dgm:cxn modelId="{DBDBA21A-2C0F-47C2-8E61-51DEC6C02E4B}" type="presParOf" srcId="{3FFBAD4F-9127-8A4E-AD23-35A362BADE0D}" destId="{8BFA250E-5F67-1A42-98E9-533DCA4A47E1}" srcOrd="1" destOrd="0" presId="urn:microsoft.com/office/officeart/2005/8/layout/hierarchy2"/>
    <dgm:cxn modelId="{5F037665-1FF8-4237-8AD3-C43FF1B9C6E8}" type="presParOf" srcId="{8BFA250E-5F67-1A42-98E9-533DCA4A47E1}" destId="{79605D1F-6504-1A48-83AC-568BAA3CB892}" srcOrd="0" destOrd="0" presId="urn:microsoft.com/office/officeart/2005/8/layout/hierarchy2"/>
    <dgm:cxn modelId="{ED8C77B8-3FAA-431D-878C-F81048F7DBFD}" type="presParOf" srcId="{8BFA250E-5F67-1A42-98E9-533DCA4A47E1}" destId="{84354FA0-576E-3144-AF93-F1BB556BA413}" srcOrd="1" destOrd="0" presId="urn:microsoft.com/office/officeart/2005/8/layout/hierarchy2"/>
    <dgm:cxn modelId="{C4FA8C21-EC59-4A63-8153-E49B8CCA0496}" type="presParOf" srcId="{3FFBAD4F-9127-8A4E-AD23-35A362BADE0D}" destId="{72E83B6A-DA8D-8149-8F31-4B0BE4D9244D}" srcOrd="2" destOrd="0" presId="urn:microsoft.com/office/officeart/2005/8/layout/hierarchy2"/>
    <dgm:cxn modelId="{65307642-A443-4DE3-BB4A-14BB9FBC5E42}" type="presParOf" srcId="{72E83B6A-DA8D-8149-8F31-4B0BE4D9244D}" destId="{2E338F55-9CD4-DD4F-918D-E427B64A2574}" srcOrd="0" destOrd="0" presId="urn:microsoft.com/office/officeart/2005/8/layout/hierarchy2"/>
    <dgm:cxn modelId="{7B2ED0BD-5920-41B2-B079-BBC11F2412E2}" type="presParOf" srcId="{3FFBAD4F-9127-8A4E-AD23-35A362BADE0D}" destId="{8BE0ED8F-9926-FD46-AB64-2B205FD69A9A}" srcOrd="3" destOrd="0" presId="urn:microsoft.com/office/officeart/2005/8/layout/hierarchy2"/>
    <dgm:cxn modelId="{D53BA61F-1B94-42F0-A6AD-D012827DE0A4}" type="presParOf" srcId="{8BE0ED8F-9926-FD46-AB64-2B205FD69A9A}" destId="{A49F610B-01AA-934F-8AB9-4CC03BA1CB9D}" srcOrd="0" destOrd="0" presId="urn:microsoft.com/office/officeart/2005/8/layout/hierarchy2"/>
    <dgm:cxn modelId="{5EE864D3-9B0B-47DD-8E5B-7390611368F5}" type="presParOf" srcId="{8BE0ED8F-9926-FD46-AB64-2B205FD69A9A}" destId="{5CA586A2-B5A8-3249-A4D7-94AA71264948}" srcOrd="1" destOrd="0" presId="urn:microsoft.com/office/officeart/2005/8/layout/hierarchy2"/>
    <dgm:cxn modelId="{B0E2DA4E-28B3-41FB-855C-644FCBE396FA}" type="presParOf" srcId="{3D6E0949-129F-A243-B529-35A891CCDC7D}" destId="{6FC3ECE5-5258-9942-AF53-4F2F0A69E0F7}" srcOrd="1" destOrd="0" presId="urn:microsoft.com/office/officeart/2005/8/layout/hierarchy2"/>
    <dgm:cxn modelId="{DF40D2D7-11CE-4D69-ADFE-64F648330440}" type="presParOf" srcId="{6FC3ECE5-5258-9942-AF53-4F2F0A69E0F7}" destId="{1CCFDCC4-2460-2840-84AB-BA2A5AC41D60}" srcOrd="0" destOrd="0" presId="urn:microsoft.com/office/officeart/2005/8/layout/hierarchy2"/>
    <dgm:cxn modelId="{670090F0-47E5-42D4-8E7E-6C2CD53EBEDF}" type="presParOf" srcId="{6FC3ECE5-5258-9942-AF53-4F2F0A69E0F7}" destId="{A6B0EF1A-C214-3749-B45A-2D8C8F5B80D8}" srcOrd="1" destOrd="0" presId="urn:microsoft.com/office/officeart/2005/8/layout/hierarchy2"/>
    <dgm:cxn modelId="{18B01C7E-A74C-4BAB-8AA3-D70233BD310E}" type="presParOf" srcId="{3D6E0949-129F-A243-B529-35A891CCDC7D}" destId="{988462BA-1BD6-9B49-8ECC-228E20376F38}" srcOrd="2" destOrd="0" presId="urn:microsoft.com/office/officeart/2005/8/layout/hierarchy2"/>
    <dgm:cxn modelId="{CDBE902C-35A3-4901-BA5C-D89C478CB715}" type="presParOf" srcId="{988462BA-1BD6-9B49-8ECC-228E20376F38}" destId="{93584997-0B1B-FB4C-8B3C-F93BBF7116A9}" srcOrd="0" destOrd="0" presId="urn:microsoft.com/office/officeart/2005/8/layout/hierarchy2"/>
    <dgm:cxn modelId="{D5280EF4-76E2-4D60-B99C-E2EA8B8F2685}" type="presParOf" srcId="{988462BA-1BD6-9B49-8ECC-228E20376F38}" destId="{8C1BE446-9194-7F44-AFDE-53A69695967E}" srcOrd="1" destOrd="0" presId="urn:microsoft.com/office/officeart/2005/8/layout/hierarchy2"/>
    <dgm:cxn modelId="{E6206EC9-700B-4BBF-A113-4D66D7EEBCA5}" type="presParOf" srcId="{8C1BE446-9194-7F44-AFDE-53A69695967E}" destId="{AEC1763E-7392-7F4A-AE63-B2C07F0C02FE}" srcOrd="0" destOrd="0" presId="urn:microsoft.com/office/officeart/2005/8/layout/hierarchy2"/>
    <dgm:cxn modelId="{EFDACA9E-4379-4239-B456-2B6D203A1AA0}" type="presParOf" srcId="{AEC1763E-7392-7F4A-AE63-B2C07F0C02FE}" destId="{66F19FB2-83FD-7A41-8901-07C4B1467D7D}" srcOrd="0" destOrd="0" presId="urn:microsoft.com/office/officeart/2005/8/layout/hierarchy2"/>
    <dgm:cxn modelId="{0023099A-4FA2-4691-909E-9C4CDB9139FA}" type="presParOf" srcId="{8C1BE446-9194-7F44-AFDE-53A69695967E}" destId="{4A3A9260-ECD0-464C-AFEC-1060060C63E3}" srcOrd="1" destOrd="0" presId="urn:microsoft.com/office/officeart/2005/8/layout/hierarchy2"/>
    <dgm:cxn modelId="{E98ED51C-FDE3-43D1-8B81-99CE3F87583F}" type="presParOf" srcId="{4A3A9260-ECD0-464C-AFEC-1060060C63E3}" destId="{64DA58DD-5D2E-9E4B-B4C8-B7B98B7890B7}" srcOrd="0" destOrd="0" presId="urn:microsoft.com/office/officeart/2005/8/layout/hierarchy2"/>
    <dgm:cxn modelId="{A5314C9F-4502-4327-906B-AB85E985E6F6}" type="presParOf" srcId="{4A3A9260-ECD0-464C-AFEC-1060060C63E3}" destId="{B4B73A83-910D-384D-BAC1-75D178457EB8}" srcOrd="1" destOrd="0" presId="urn:microsoft.com/office/officeart/2005/8/layout/hierarchy2"/>
    <dgm:cxn modelId="{1F80B22E-E5F9-445A-8890-57460A01DF91}" type="presParOf" srcId="{8C1BE446-9194-7F44-AFDE-53A69695967E}" destId="{471F9C48-E670-5145-A689-08C4BFEB514D}" srcOrd="2" destOrd="0" presId="urn:microsoft.com/office/officeart/2005/8/layout/hierarchy2"/>
    <dgm:cxn modelId="{F6BD90CC-0239-4C4D-ACF2-FF62E54C2DC5}" type="presParOf" srcId="{471F9C48-E670-5145-A689-08C4BFEB514D}" destId="{ECA674A8-DE2F-EE4D-A575-9FC6EBA68EB0}" srcOrd="0" destOrd="0" presId="urn:microsoft.com/office/officeart/2005/8/layout/hierarchy2"/>
    <dgm:cxn modelId="{89A5A9A1-B47F-4808-9CD2-CD2CFD247CC7}" type="presParOf" srcId="{8C1BE446-9194-7F44-AFDE-53A69695967E}" destId="{FDC28FC0-FAA8-C840-B22C-389F8DF2D8A8}" srcOrd="3" destOrd="0" presId="urn:microsoft.com/office/officeart/2005/8/layout/hierarchy2"/>
    <dgm:cxn modelId="{E5E4D9DB-6988-4716-A00F-E424FED34271}" type="presParOf" srcId="{FDC28FC0-FAA8-C840-B22C-389F8DF2D8A8}" destId="{9536A2AB-62A0-0444-A3A3-3D3AD136B53F}" srcOrd="0" destOrd="0" presId="urn:microsoft.com/office/officeart/2005/8/layout/hierarchy2"/>
    <dgm:cxn modelId="{5C85C23D-2562-4B72-A5BC-8C468FFB37EE}" type="presParOf" srcId="{FDC28FC0-FAA8-C840-B22C-389F8DF2D8A8}" destId="{92659500-3C92-E14E-B15D-51E85E28655B}"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F71AF1-0B07-7145-8CE7-5ADB663C0E3D}" type="doc">
      <dgm:prSet loTypeId="urn:microsoft.com/office/officeart/2005/8/layout/list1" loCatId="" qsTypeId="urn:microsoft.com/office/officeart/2005/8/quickstyle/3d3" qsCatId="3D" csTypeId="urn:microsoft.com/office/officeart/2005/8/colors/accent3_2" csCatId="accent3"/>
      <dgm:spPr/>
      <dgm:t>
        <a:bodyPr/>
        <a:lstStyle/>
        <a:p>
          <a:endParaRPr lang="en-US"/>
        </a:p>
      </dgm:t>
    </dgm:pt>
    <dgm:pt modelId="{B94502AC-8256-584D-8F7C-386CEDF1424C}">
      <dgm:prSet/>
      <dgm:spPr/>
      <dgm:t>
        <a:bodyPr/>
        <a:lstStyle/>
        <a:p>
          <a:pPr rtl="0"/>
          <a:r>
            <a:rPr lang="en-US"/>
            <a:t>The structure of a neuron</a:t>
          </a:r>
        </a:p>
      </dgm:t>
    </dgm:pt>
    <dgm:pt modelId="{6518AFB8-4B20-D148-8608-B9B7B5C9A3A8}" type="parTrans" cxnId="{01A73F3B-4FC8-9F4F-9299-93038E819CB0}">
      <dgm:prSet/>
      <dgm:spPr/>
      <dgm:t>
        <a:bodyPr/>
        <a:lstStyle/>
        <a:p>
          <a:endParaRPr lang="en-US"/>
        </a:p>
      </dgm:t>
    </dgm:pt>
    <dgm:pt modelId="{172C7D8B-D3AC-344E-8CC0-80E1FA614400}" type="sibTrans" cxnId="{01A73F3B-4FC8-9F4F-9299-93038E819CB0}">
      <dgm:prSet/>
      <dgm:spPr/>
      <dgm:t>
        <a:bodyPr/>
        <a:lstStyle/>
        <a:p>
          <a:endParaRPr lang="en-US"/>
        </a:p>
      </dgm:t>
    </dgm:pt>
    <dgm:pt modelId="{B8A03F01-4048-F74F-BBA9-FC12869D109A}">
      <dgm:prSet/>
      <dgm:spPr/>
      <dgm:t>
        <a:bodyPr/>
        <a:lstStyle/>
        <a:p>
          <a:pPr rtl="0"/>
          <a:r>
            <a:rPr lang="en-US"/>
            <a:t>How neurons communicate</a:t>
          </a:r>
        </a:p>
      </dgm:t>
    </dgm:pt>
    <dgm:pt modelId="{C9122754-6B21-014B-98F8-3C0EEA8C0C32}" type="parTrans" cxnId="{6E3860ED-57D0-5041-AD4E-3CA9DE4333FD}">
      <dgm:prSet/>
      <dgm:spPr/>
      <dgm:t>
        <a:bodyPr/>
        <a:lstStyle/>
        <a:p>
          <a:endParaRPr lang="en-US"/>
        </a:p>
      </dgm:t>
    </dgm:pt>
    <dgm:pt modelId="{A4EDEB2A-F5FC-2F42-BB1E-27F6A662652C}" type="sibTrans" cxnId="{6E3860ED-57D0-5041-AD4E-3CA9DE4333FD}">
      <dgm:prSet/>
      <dgm:spPr/>
      <dgm:t>
        <a:bodyPr/>
        <a:lstStyle/>
        <a:p>
          <a:endParaRPr lang="en-US"/>
        </a:p>
      </dgm:t>
    </dgm:pt>
    <dgm:pt modelId="{0EE2EBFD-1C6A-F144-842F-D9120D9C4258}">
      <dgm:prSet/>
      <dgm:spPr/>
      <dgm:t>
        <a:bodyPr/>
        <a:lstStyle/>
        <a:p>
          <a:pPr rtl="0"/>
          <a:r>
            <a:rPr lang="en-US"/>
            <a:t>Neurotransmitters, drugs, and poisons</a:t>
          </a:r>
        </a:p>
      </dgm:t>
    </dgm:pt>
    <dgm:pt modelId="{B25300D8-FB0B-4A44-9911-C637AFDFA1E5}" type="parTrans" cxnId="{A32DD946-DAFA-3F43-90C0-50855CAFE8C3}">
      <dgm:prSet/>
      <dgm:spPr/>
      <dgm:t>
        <a:bodyPr/>
        <a:lstStyle/>
        <a:p>
          <a:endParaRPr lang="en-US"/>
        </a:p>
      </dgm:t>
    </dgm:pt>
    <dgm:pt modelId="{78583002-74B4-B94A-9EF4-AD45B81CCC32}" type="sibTrans" cxnId="{A32DD946-DAFA-3F43-90C0-50855CAFE8C3}">
      <dgm:prSet/>
      <dgm:spPr/>
      <dgm:t>
        <a:bodyPr/>
        <a:lstStyle/>
        <a:p>
          <a:endParaRPr lang="en-US"/>
        </a:p>
      </dgm:t>
    </dgm:pt>
    <dgm:pt modelId="{C6B03CEB-BFE8-CA4D-ACE5-D3D1084C854E}" type="pres">
      <dgm:prSet presAssocID="{4BF71AF1-0B07-7145-8CE7-5ADB663C0E3D}" presName="linear" presStyleCnt="0">
        <dgm:presLayoutVars>
          <dgm:dir/>
          <dgm:animLvl val="lvl"/>
          <dgm:resizeHandles val="exact"/>
        </dgm:presLayoutVars>
      </dgm:prSet>
      <dgm:spPr/>
    </dgm:pt>
    <dgm:pt modelId="{BD64ABDA-047B-3846-B1A4-A9C567F53179}" type="pres">
      <dgm:prSet presAssocID="{B94502AC-8256-584D-8F7C-386CEDF1424C}" presName="parentLin" presStyleCnt="0"/>
      <dgm:spPr/>
    </dgm:pt>
    <dgm:pt modelId="{621562A0-6027-5D4D-8F2F-F96417C42416}" type="pres">
      <dgm:prSet presAssocID="{B94502AC-8256-584D-8F7C-386CEDF1424C}" presName="parentLeftMargin" presStyleLbl="node1" presStyleIdx="0" presStyleCnt="3"/>
      <dgm:spPr/>
    </dgm:pt>
    <dgm:pt modelId="{649EB0C1-726A-8A40-B04B-6853547F78AC}" type="pres">
      <dgm:prSet presAssocID="{B94502AC-8256-584D-8F7C-386CEDF1424C}" presName="parentText" presStyleLbl="node1" presStyleIdx="0" presStyleCnt="3">
        <dgm:presLayoutVars>
          <dgm:chMax val="0"/>
          <dgm:bulletEnabled val="1"/>
        </dgm:presLayoutVars>
      </dgm:prSet>
      <dgm:spPr/>
    </dgm:pt>
    <dgm:pt modelId="{A364B8DC-B389-8F49-9126-0A607CA63976}" type="pres">
      <dgm:prSet presAssocID="{B94502AC-8256-584D-8F7C-386CEDF1424C}" presName="negativeSpace" presStyleCnt="0"/>
      <dgm:spPr/>
    </dgm:pt>
    <dgm:pt modelId="{A661A30A-6710-A148-956F-4FF8163399B8}" type="pres">
      <dgm:prSet presAssocID="{B94502AC-8256-584D-8F7C-386CEDF1424C}" presName="childText" presStyleLbl="conFgAcc1" presStyleIdx="0" presStyleCnt="3">
        <dgm:presLayoutVars>
          <dgm:bulletEnabled val="1"/>
        </dgm:presLayoutVars>
      </dgm:prSet>
      <dgm:spPr/>
    </dgm:pt>
    <dgm:pt modelId="{27F02CE0-6F58-2546-95E4-7E8923A9AAED}" type="pres">
      <dgm:prSet presAssocID="{172C7D8B-D3AC-344E-8CC0-80E1FA614400}" presName="spaceBetweenRectangles" presStyleCnt="0"/>
      <dgm:spPr/>
    </dgm:pt>
    <dgm:pt modelId="{44628239-882C-2647-9EE4-C47AC9309DFF}" type="pres">
      <dgm:prSet presAssocID="{B8A03F01-4048-F74F-BBA9-FC12869D109A}" presName="parentLin" presStyleCnt="0"/>
      <dgm:spPr/>
    </dgm:pt>
    <dgm:pt modelId="{E5A889E4-3F87-CD4C-9834-D1A5F16BF8D7}" type="pres">
      <dgm:prSet presAssocID="{B8A03F01-4048-F74F-BBA9-FC12869D109A}" presName="parentLeftMargin" presStyleLbl="node1" presStyleIdx="0" presStyleCnt="3"/>
      <dgm:spPr/>
    </dgm:pt>
    <dgm:pt modelId="{D4561B45-9460-E146-95C1-20FC00018A52}" type="pres">
      <dgm:prSet presAssocID="{B8A03F01-4048-F74F-BBA9-FC12869D109A}" presName="parentText" presStyleLbl="node1" presStyleIdx="1" presStyleCnt="3">
        <dgm:presLayoutVars>
          <dgm:chMax val="0"/>
          <dgm:bulletEnabled val="1"/>
        </dgm:presLayoutVars>
      </dgm:prSet>
      <dgm:spPr/>
    </dgm:pt>
    <dgm:pt modelId="{6B3BC8D3-145D-EB40-9E5F-BC44CB9548EB}" type="pres">
      <dgm:prSet presAssocID="{B8A03F01-4048-F74F-BBA9-FC12869D109A}" presName="negativeSpace" presStyleCnt="0"/>
      <dgm:spPr/>
    </dgm:pt>
    <dgm:pt modelId="{0D0BCAED-826A-8A47-9F5C-FBE025985567}" type="pres">
      <dgm:prSet presAssocID="{B8A03F01-4048-F74F-BBA9-FC12869D109A}" presName="childText" presStyleLbl="conFgAcc1" presStyleIdx="1" presStyleCnt="3">
        <dgm:presLayoutVars>
          <dgm:bulletEnabled val="1"/>
        </dgm:presLayoutVars>
      </dgm:prSet>
      <dgm:spPr/>
    </dgm:pt>
    <dgm:pt modelId="{27AB82A7-80FA-424D-BAD4-458C0EE352F9}" type="pres">
      <dgm:prSet presAssocID="{A4EDEB2A-F5FC-2F42-BB1E-27F6A662652C}" presName="spaceBetweenRectangles" presStyleCnt="0"/>
      <dgm:spPr/>
    </dgm:pt>
    <dgm:pt modelId="{8D97A45F-CB82-CD43-9DA8-324A88B3A9F5}" type="pres">
      <dgm:prSet presAssocID="{0EE2EBFD-1C6A-F144-842F-D9120D9C4258}" presName="parentLin" presStyleCnt="0"/>
      <dgm:spPr/>
    </dgm:pt>
    <dgm:pt modelId="{1B64468B-2B49-A049-BBA7-D55581627B22}" type="pres">
      <dgm:prSet presAssocID="{0EE2EBFD-1C6A-F144-842F-D9120D9C4258}" presName="parentLeftMargin" presStyleLbl="node1" presStyleIdx="1" presStyleCnt="3"/>
      <dgm:spPr/>
    </dgm:pt>
    <dgm:pt modelId="{1D2DE739-BED5-8344-9E01-A97F8F1517E5}" type="pres">
      <dgm:prSet presAssocID="{0EE2EBFD-1C6A-F144-842F-D9120D9C4258}" presName="parentText" presStyleLbl="node1" presStyleIdx="2" presStyleCnt="3">
        <dgm:presLayoutVars>
          <dgm:chMax val="0"/>
          <dgm:bulletEnabled val="1"/>
        </dgm:presLayoutVars>
      </dgm:prSet>
      <dgm:spPr/>
    </dgm:pt>
    <dgm:pt modelId="{F6282403-7A36-5143-9F1C-E647FFF421CA}" type="pres">
      <dgm:prSet presAssocID="{0EE2EBFD-1C6A-F144-842F-D9120D9C4258}" presName="negativeSpace" presStyleCnt="0"/>
      <dgm:spPr/>
    </dgm:pt>
    <dgm:pt modelId="{3342C0FC-3028-B04C-9ECE-B5D889998AAF}" type="pres">
      <dgm:prSet presAssocID="{0EE2EBFD-1C6A-F144-842F-D9120D9C4258}" presName="childText" presStyleLbl="conFgAcc1" presStyleIdx="2" presStyleCnt="3">
        <dgm:presLayoutVars>
          <dgm:bulletEnabled val="1"/>
        </dgm:presLayoutVars>
      </dgm:prSet>
      <dgm:spPr/>
    </dgm:pt>
  </dgm:ptLst>
  <dgm:cxnLst>
    <dgm:cxn modelId="{7394CC06-57C8-44C6-A3FC-358D9A562722}" type="presOf" srcId="{0EE2EBFD-1C6A-F144-842F-D9120D9C4258}" destId="{1D2DE739-BED5-8344-9E01-A97F8F1517E5}" srcOrd="1" destOrd="0" presId="urn:microsoft.com/office/officeart/2005/8/layout/list1"/>
    <dgm:cxn modelId="{01A73F3B-4FC8-9F4F-9299-93038E819CB0}" srcId="{4BF71AF1-0B07-7145-8CE7-5ADB663C0E3D}" destId="{B94502AC-8256-584D-8F7C-386CEDF1424C}" srcOrd="0" destOrd="0" parTransId="{6518AFB8-4B20-D148-8608-B9B7B5C9A3A8}" sibTransId="{172C7D8B-D3AC-344E-8CC0-80E1FA614400}"/>
    <dgm:cxn modelId="{A32DD946-DAFA-3F43-90C0-50855CAFE8C3}" srcId="{4BF71AF1-0B07-7145-8CE7-5ADB663C0E3D}" destId="{0EE2EBFD-1C6A-F144-842F-D9120D9C4258}" srcOrd="2" destOrd="0" parTransId="{B25300D8-FB0B-4A44-9911-C637AFDFA1E5}" sibTransId="{78583002-74B4-B94A-9EF4-AD45B81CCC32}"/>
    <dgm:cxn modelId="{322E754C-89A3-4115-B760-A08A8360FC54}" type="presOf" srcId="{0EE2EBFD-1C6A-F144-842F-D9120D9C4258}" destId="{1B64468B-2B49-A049-BBA7-D55581627B22}" srcOrd="0" destOrd="0" presId="urn:microsoft.com/office/officeart/2005/8/layout/list1"/>
    <dgm:cxn modelId="{C61EC04C-07DF-4155-955C-E313AA7B396C}" type="presOf" srcId="{B94502AC-8256-584D-8F7C-386CEDF1424C}" destId="{621562A0-6027-5D4D-8F2F-F96417C42416}" srcOrd="0" destOrd="0" presId="urn:microsoft.com/office/officeart/2005/8/layout/list1"/>
    <dgm:cxn modelId="{3CAC1750-6D17-4666-85CC-6BB390CA3186}" type="presOf" srcId="{B8A03F01-4048-F74F-BBA9-FC12869D109A}" destId="{E5A889E4-3F87-CD4C-9834-D1A5F16BF8D7}" srcOrd="0" destOrd="0" presId="urn:microsoft.com/office/officeart/2005/8/layout/list1"/>
    <dgm:cxn modelId="{1462C654-F61C-466B-89D4-277AC1271E20}" type="presOf" srcId="{B8A03F01-4048-F74F-BBA9-FC12869D109A}" destId="{D4561B45-9460-E146-95C1-20FC00018A52}" srcOrd="1" destOrd="0" presId="urn:microsoft.com/office/officeart/2005/8/layout/list1"/>
    <dgm:cxn modelId="{0C71D28A-0CF0-4B6F-BC12-250CAB38CB5D}" type="presOf" srcId="{B94502AC-8256-584D-8F7C-386CEDF1424C}" destId="{649EB0C1-726A-8A40-B04B-6853547F78AC}" srcOrd="1" destOrd="0" presId="urn:microsoft.com/office/officeart/2005/8/layout/list1"/>
    <dgm:cxn modelId="{8C3799DE-29E5-4170-9AF9-336C91206303}" type="presOf" srcId="{4BF71AF1-0B07-7145-8CE7-5ADB663C0E3D}" destId="{C6B03CEB-BFE8-CA4D-ACE5-D3D1084C854E}" srcOrd="0" destOrd="0" presId="urn:microsoft.com/office/officeart/2005/8/layout/list1"/>
    <dgm:cxn modelId="{6E3860ED-57D0-5041-AD4E-3CA9DE4333FD}" srcId="{4BF71AF1-0B07-7145-8CE7-5ADB663C0E3D}" destId="{B8A03F01-4048-F74F-BBA9-FC12869D109A}" srcOrd="1" destOrd="0" parTransId="{C9122754-6B21-014B-98F8-3C0EEA8C0C32}" sibTransId="{A4EDEB2A-F5FC-2F42-BB1E-27F6A662652C}"/>
    <dgm:cxn modelId="{39B89F53-1D47-43D8-B6B9-84A97899515B}" type="presParOf" srcId="{C6B03CEB-BFE8-CA4D-ACE5-D3D1084C854E}" destId="{BD64ABDA-047B-3846-B1A4-A9C567F53179}" srcOrd="0" destOrd="0" presId="urn:microsoft.com/office/officeart/2005/8/layout/list1"/>
    <dgm:cxn modelId="{A4717767-E327-4EAF-B1DA-6F92DAC61BB4}" type="presParOf" srcId="{BD64ABDA-047B-3846-B1A4-A9C567F53179}" destId="{621562A0-6027-5D4D-8F2F-F96417C42416}" srcOrd="0" destOrd="0" presId="urn:microsoft.com/office/officeart/2005/8/layout/list1"/>
    <dgm:cxn modelId="{C8346D57-2E71-4B42-93D8-FB9F186C5AB5}" type="presParOf" srcId="{BD64ABDA-047B-3846-B1A4-A9C567F53179}" destId="{649EB0C1-726A-8A40-B04B-6853547F78AC}" srcOrd="1" destOrd="0" presId="urn:microsoft.com/office/officeart/2005/8/layout/list1"/>
    <dgm:cxn modelId="{DECB78EE-56B2-4B23-BB5D-B8522AEEBDDA}" type="presParOf" srcId="{C6B03CEB-BFE8-CA4D-ACE5-D3D1084C854E}" destId="{A364B8DC-B389-8F49-9126-0A607CA63976}" srcOrd="1" destOrd="0" presId="urn:microsoft.com/office/officeart/2005/8/layout/list1"/>
    <dgm:cxn modelId="{3880C698-E66F-4580-8CBD-2CCA155F92E1}" type="presParOf" srcId="{C6B03CEB-BFE8-CA4D-ACE5-D3D1084C854E}" destId="{A661A30A-6710-A148-956F-4FF8163399B8}" srcOrd="2" destOrd="0" presId="urn:microsoft.com/office/officeart/2005/8/layout/list1"/>
    <dgm:cxn modelId="{69EB1C41-E95C-4A0D-84EE-DB5F1965A178}" type="presParOf" srcId="{C6B03CEB-BFE8-CA4D-ACE5-D3D1084C854E}" destId="{27F02CE0-6F58-2546-95E4-7E8923A9AAED}" srcOrd="3" destOrd="0" presId="urn:microsoft.com/office/officeart/2005/8/layout/list1"/>
    <dgm:cxn modelId="{8D8A9E1F-2D5D-47DC-9801-27282DDD785E}" type="presParOf" srcId="{C6B03CEB-BFE8-CA4D-ACE5-D3D1084C854E}" destId="{44628239-882C-2647-9EE4-C47AC9309DFF}" srcOrd="4" destOrd="0" presId="urn:microsoft.com/office/officeart/2005/8/layout/list1"/>
    <dgm:cxn modelId="{98421EAC-C759-4C4D-A43C-893E2A961B3C}" type="presParOf" srcId="{44628239-882C-2647-9EE4-C47AC9309DFF}" destId="{E5A889E4-3F87-CD4C-9834-D1A5F16BF8D7}" srcOrd="0" destOrd="0" presId="urn:microsoft.com/office/officeart/2005/8/layout/list1"/>
    <dgm:cxn modelId="{89DF08A8-C5A4-4EC1-95ED-DB72D3382069}" type="presParOf" srcId="{44628239-882C-2647-9EE4-C47AC9309DFF}" destId="{D4561B45-9460-E146-95C1-20FC00018A52}" srcOrd="1" destOrd="0" presId="urn:microsoft.com/office/officeart/2005/8/layout/list1"/>
    <dgm:cxn modelId="{43295127-6EB1-4640-A908-45DBFD1C9387}" type="presParOf" srcId="{C6B03CEB-BFE8-CA4D-ACE5-D3D1084C854E}" destId="{6B3BC8D3-145D-EB40-9E5F-BC44CB9548EB}" srcOrd="5" destOrd="0" presId="urn:microsoft.com/office/officeart/2005/8/layout/list1"/>
    <dgm:cxn modelId="{A6E48B92-2080-4E83-8E55-D63A26E658FE}" type="presParOf" srcId="{C6B03CEB-BFE8-CA4D-ACE5-D3D1084C854E}" destId="{0D0BCAED-826A-8A47-9F5C-FBE025985567}" srcOrd="6" destOrd="0" presId="urn:microsoft.com/office/officeart/2005/8/layout/list1"/>
    <dgm:cxn modelId="{06A9B3A2-3DAC-4D09-80F1-56A3644683BA}" type="presParOf" srcId="{C6B03CEB-BFE8-CA4D-ACE5-D3D1084C854E}" destId="{27AB82A7-80FA-424D-BAD4-458C0EE352F9}" srcOrd="7" destOrd="0" presId="urn:microsoft.com/office/officeart/2005/8/layout/list1"/>
    <dgm:cxn modelId="{BD2CF9FF-4964-4002-A754-48A80E8A401D}" type="presParOf" srcId="{C6B03CEB-BFE8-CA4D-ACE5-D3D1084C854E}" destId="{8D97A45F-CB82-CD43-9DA8-324A88B3A9F5}" srcOrd="8" destOrd="0" presId="urn:microsoft.com/office/officeart/2005/8/layout/list1"/>
    <dgm:cxn modelId="{491D8F11-8FBD-4273-9C78-72822720C18E}" type="presParOf" srcId="{8D97A45F-CB82-CD43-9DA8-324A88B3A9F5}" destId="{1B64468B-2B49-A049-BBA7-D55581627B22}" srcOrd="0" destOrd="0" presId="urn:microsoft.com/office/officeart/2005/8/layout/list1"/>
    <dgm:cxn modelId="{5F21D011-9F37-4263-A3A9-186EC310BED9}" type="presParOf" srcId="{8D97A45F-CB82-CD43-9DA8-324A88B3A9F5}" destId="{1D2DE739-BED5-8344-9E01-A97F8F1517E5}" srcOrd="1" destOrd="0" presId="urn:microsoft.com/office/officeart/2005/8/layout/list1"/>
    <dgm:cxn modelId="{08FCFF63-154A-496A-BF00-C34456080E8B}" type="presParOf" srcId="{C6B03CEB-BFE8-CA4D-ACE5-D3D1084C854E}" destId="{F6282403-7A36-5143-9F1C-E647FFF421CA}" srcOrd="9" destOrd="0" presId="urn:microsoft.com/office/officeart/2005/8/layout/list1"/>
    <dgm:cxn modelId="{6B396F0C-1D28-4195-84C8-3D4DB81ED3D7}" type="presParOf" srcId="{C6B03CEB-BFE8-CA4D-ACE5-D3D1084C854E}" destId="{3342C0FC-3028-B04C-9ECE-B5D889998AAF}"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40974D-4331-C144-B77D-1C3C9AB0910C}" type="doc">
      <dgm:prSet loTypeId="urn:microsoft.com/office/officeart/2005/8/layout/arrow6" loCatId="" qsTypeId="urn:microsoft.com/office/officeart/2005/8/quickstyle/3d3" qsCatId="3D" csTypeId="urn:microsoft.com/office/officeart/2005/8/colors/accent5_3" csCatId="accent5"/>
      <dgm:spPr/>
      <dgm:t>
        <a:bodyPr/>
        <a:lstStyle/>
        <a:p>
          <a:endParaRPr lang="en-US"/>
        </a:p>
      </dgm:t>
    </dgm:pt>
    <dgm:pt modelId="{6A6420E3-77FD-E447-B4FC-A23778E551D7}">
      <dgm:prSet/>
      <dgm:spPr/>
      <dgm:t>
        <a:bodyPr/>
        <a:lstStyle/>
        <a:p>
          <a:pPr rtl="0"/>
          <a:r>
            <a:rPr lang="en-US" dirty="0"/>
            <a:t>Communication </a:t>
          </a:r>
          <a:r>
            <a:rPr lang="en-US" b="1" i="1" dirty="0"/>
            <a:t>within</a:t>
          </a:r>
          <a:r>
            <a:rPr lang="en-US" dirty="0"/>
            <a:t> neuron is</a:t>
          </a:r>
          <a:r>
            <a:rPr lang="en-US" b="1" dirty="0"/>
            <a:t> electrical</a:t>
          </a:r>
          <a:endParaRPr lang="en-US" dirty="0"/>
        </a:p>
      </dgm:t>
    </dgm:pt>
    <dgm:pt modelId="{53866109-35E8-3340-BE40-9B2D99255FDF}" type="parTrans" cxnId="{3CE832D2-EF9E-0A4E-98B3-85A436406089}">
      <dgm:prSet/>
      <dgm:spPr/>
      <dgm:t>
        <a:bodyPr/>
        <a:lstStyle/>
        <a:p>
          <a:endParaRPr lang="en-US"/>
        </a:p>
      </dgm:t>
    </dgm:pt>
    <dgm:pt modelId="{29C45882-746C-DA49-82F9-54CBBAA7D113}" type="sibTrans" cxnId="{3CE832D2-EF9E-0A4E-98B3-85A436406089}">
      <dgm:prSet/>
      <dgm:spPr/>
      <dgm:t>
        <a:bodyPr/>
        <a:lstStyle/>
        <a:p>
          <a:endParaRPr lang="en-US"/>
        </a:p>
      </dgm:t>
    </dgm:pt>
    <dgm:pt modelId="{334C7FFE-E726-3140-AE04-7F4DE28A4AF6}">
      <dgm:prSet/>
      <dgm:spPr/>
      <dgm:t>
        <a:bodyPr/>
        <a:lstStyle/>
        <a:p>
          <a:pPr rtl="0"/>
          <a:r>
            <a:rPr lang="en-US" dirty="0"/>
            <a:t>Communication </a:t>
          </a:r>
          <a:r>
            <a:rPr lang="en-US" b="1" i="1" dirty="0"/>
            <a:t>between</a:t>
          </a:r>
          <a:r>
            <a:rPr lang="en-US" dirty="0"/>
            <a:t> neurons</a:t>
          </a:r>
          <a:r>
            <a:rPr lang="en-US" b="1" dirty="0"/>
            <a:t> </a:t>
          </a:r>
          <a:r>
            <a:rPr lang="en-US" dirty="0"/>
            <a:t>is</a:t>
          </a:r>
          <a:r>
            <a:rPr lang="en-US" b="1" dirty="0"/>
            <a:t> chemical</a:t>
          </a:r>
          <a:endParaRPr lang="en-US" dirty="0"/>
        </a:p>
      </dgm:t>
    </dgm:pt>
    <dgm:pt modelId="{5DCD5924-19A0-814B-B1FC-8200C752563D}" type="parTrans" cxnId="{D423985F-E61F-2C41-B7B5-9145A3E9493E}">
      <dgm:prSet/>
      <dgm:spPr/>
      <dgm:t>
        <a:bodyPr/>
        <a:lstStyle/>
        <a:p>
          <a:endParaRPr lang="en-US"/>
        </a:p>
      </dgm:t>
    </dgm:pt>
    <dgm:pt modelId="{5D2E88AD-5D1B-D54A-8D9E-5DE4A2CC8AF5}" type="sibTrans" cxnId="{D423985F-E61F-2C41-B7B5-9145A3E9493E}">
      <dgm:prSet/>
      <dgm:spPr/>
      <dgm:t>
        <a:bodyPr/>
        <a:lstStyle/>
        <a:p>
          <a:endParaRPr lang="en-US"/>
        </a:p>
      </dgm:t>
    </dgm:pt>
    <dgm:pt modelId="{1EE5233E-F52E-3D40-B1C4-1E4D29CB0601}" type="pres">
      <dgm:prSet presAssocID="{8C40974D-4331-C144-B77D-1C3C9AB0910C}" presName="compositeShape" presStyleCnt="0">
        <dgm:presLayoutVars>
          <dgm:chMax val="2"/>
          <dgm:dir/>
          <dgm:resizeHandles val="exact"/>
        </dgm:presLayoutVars>
      </dgm:prSet>
      <dgm:spPr/>
    </dgm:pt>
    <dgm:pt modelId="{E11AA15C-E85C-7F40-B70C-306725787D0D}" type="pres">
      <dgm:prSet presAssocID="{8C40974D-4331-C144-B77D-1C3C9AB0910C}" presName="ribbon" presStyleLbl="node1" presStyleIdx="0" presStyleCnt="1"/>
      <dgm:spPr/>
    </dgm:pt>
    <dgm:pt modelId="{D5F3A473-5062-114E-9407-DF074F5058DB}" type="pres">
      <dgm:prSet presAssocID="{8C40974D-4331-C144-B77D-1C3C9AB0910C}" presName="leftArrowText" presStyleLbl="node1" presStyleIdx="0" presStyleCnt="1">
        <dgm:presLayoutVars>
          <dgm:chMax val="0"/>
          <dgm:bulletEnabled val="1"/>
        </dgm:presLayoutVars>
      </dgm:prSet>
      <dgm:spPr/>
    </dgm:pt>
    <dgm:pt modelId="{FDE43658-2393-0849-A575-220F891F2E3C}" type="pres">
      <dgm:prSet presAssocID="{8C40974D-4331-C144-B77D-1C3C9AB0910C}" presName="rightArrowText" presStyleLbl="node1" presStyleIdx="0" presStyleCnt="1">
        <dgm:presLayoutVars>
          <dgm:chMax val="0"/>
          <dgm:bulletEnabled val="1"/>
        </dgm:presLayoutVars>
      </dgm:prSet>
      <dgm:spPr/>
    </dgm:pt>
  </dgm:ptLst>
  <dgm:cxnLst>
    <dgm:cxn modelId="{D423985F-E61F-2C41-B7B5-9145A3E9493E}" srcId="{8C40974D-4331-C144-B77D-1C3C9AB0910C}" destId="{334C7FFE-E726-3140-AE04-7F4DE28A4AF6}" srcOrd="1" destOrd="0" parTransId="{5DCD5924-19A0-814B-B1FC-8200C752563D}" sibTransId="{5D2E88AD-5D1B-D54A-8D9E-5DE4A2CC8AF5}"/>
    <dgm:cxn modelId="{8D89AA9D-88F4-4473-88F8-108CC457246E}" type="presOf" srcId="{334C7FFE-E726-3140-AE04-7F4DE28A4AF6}" destId="{FDE43658-2393-0849-A575-220F891F2E3C}" srcOrd="0" destOrd="0" presId="urn:microsoft.com/office/officeart/2005/8/layout/arrow6"/>
    <dgm:cxn modelId="{61A4A7C9-0874-4CF2-BFB4-6C20D61EA589}" type="presOf" srcId="{8C40974D-4331-C144-B77D-1C3C9AB0910C}" destId="{1EE5233E-F52E-3D40-B1C4-1E4D29CB0601}" srcOrd="0" destOrd="0" presId="urn:microsoft.com/office/officeart/2005/8/layout/arrow6"/>
    <dgm:cxn modelId="{3CE832D2-EF9E-0A4E-98B3-85A436406089}" srcId="{8C40974D-4331-C144-B77D-1C3C9AB0910C}" destId="{6A6420E3-77FD-E447-B4FC-A23778E551D7}" srcOrd="0" destOrd="0" parTransId="{53866109-35E8-3340-BE40-9B2D99255FDF}" sibTransId="{29C45882-746C-DA49-82F9-54CBBAA7D113}"/>
    <dgm:cxn modelId="{9FEC7BFB-3422-4494-ADE3-9C19FC2CC755}" type="presOf" srcId="{6A6420E3-77FD-E447-B4FC-A23778E551D7}" destId="{D5F3A473-5062-114E-9407-DF074F5058DB}" srcOrd="0" destOrd="0" presId="urn:microsoft.com/office/officeart/2005/8/layout/arrow6"/>
    <dgm:cxn modelId="{69E1608E-71DF-4579-B1DD-D96B430F5D0F}" type="presParOf" srcId="{1EE5233E-F52E-3D40-B1C4-1E4D29CB0601}" destId="{E11AA15C-E85C-7F40-B70C-306725787D0D}" srcOrd="0" destOrd="0" presId="urn:microsoft.com/office/officeart/2005/8/layout/arrow6"/>
    <dgm:cxn modelId="{7CA16B3C-1B52-44A8-96A4-4DFBBC1D757C}" type="presParOf" srcId="{1EE5233E-F52E-3D40-B1C4-1E4D29CB0601}" destId="{D5F3A473-5062-114E-9407-DF074F5058DB}" srcOrd="1" destOrd="0" presId="urn:microsoft.com/office/officeart/2005/8/layout/arrow6"/>
    <dgm:cxn modelId="{F2F4B3D5-E433-4208-8A0F-019C988D12EC}" type="presParOf" srcId="{1EE5233E-F52E-3D40-B1C4-1E4D29CB0601}" destId="{FDE43658-2393-0849-A575-220F891F2E3C}" srcOrd="2" destOrd="0" presId="urn:microsoft.com/office/officeart/2005/8/layout/arrow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6C4854-4D79-F446-B0BE-D5C7CC9C8604}" type="doc">
      <dgm:prSet loTypeId="urn:microsoft.com/office/officeart/2005/8/layout/hierarchy2" loCatId="" qsTypeId="urn:microsoft.com/office/officeart/2005/8/quickstyle/simple4" qsCatId="simple" csTypeId="urn:microsoft.com/office/officeart/2005/8/colors/accent3_2" csCatId="accent3" phldr="1"/>
      <dgm:spPr/>
      <dgm:t>
        <a:bodyPr/>
        <a:lstStyle/>
        <a:p>
          <a:endParaRPr lang="en-US"/>
        </a:p>
      </dgm:t>
    </dgm:pt>
    <dgm:pt modelId="{049C3EB4-174D-5843-9014-6EC8A76F06E2}">
      <dgm:prSet custT="1"/>
      <dgm:spPr>
        <a:solidFill>
          <a:schemeClr val="accent3">
            <a:lumMod val="60000"/>
            <a:lumOff val="40000"/>
          </a:schemeClr>
        </a:solidFill>
      </dgm:spPr>
      <dgm:t>
        <a:bodyPr/>
        <a:lstStyle/>
        <a:p>
          <a:pPr rtl="0"/>
          <a:r>
            <a:rPr lang="en-US" sz="1800" b="1" dirty="0">
              <a:solidFill>
                <a:srgbClr val="000000"/>
              </a:solidFill>
            </a:rPr>
            <a:t>Central Nervous </a:t>
          </a:r>
          <a:br>
            <a:rPr lang="en-US" sz="1800" b="1" dirty="0">
              <a:solidFill>
                <a:srgbClr val="000000"/>
              </a:solidFill>
            </a:rPr>
          </a:br>
          <a:r>
            <a:rPr lang="en-US" sz="1800" b="1" dirty="0">
              <a:solidFill>
                <a:srgbClr val="000000"/>
              </a:solidFill>
            </a:rPr>
            <a:t>System</a:t>
          </a:r>
          <a:endParaRPr lang="en-US" sz="1800" dirty="0">
            <a:solidFill>
              <a:srgbClr val="000000"/>
            </a:solidFill>
          </a:endParaRPr>
        </a:p>
      </dgm:t>
    </dgm:pt>
    <dgm:pt modelId="{4F24A744-849A-434E-9653-3F3AD81B1134}" type="parTrans" cxnId="{44496FE9-A457-3044-87CA-95F8E6092AB1}">
      <dgm:prSet/>
      <dgm:spPr/>
      <dgm:t>
        <a:bodyPr/>
        <a:lstStyle/>
        <a:p>
          <a:endParaRPr lang="en-US">
            <a:solidFill>
              <a:srgbClr val="000000"/>
            </a:solidFill>
          </a:endParaRPr>
        </a:p>
      </dgm:t>
    </dgm:pt>
    <dgm:pt modelId="{24C22E9A-883D-CA40-8A8F-AE38C878465C}" type="sibTrans" cxnId="{44496FE9-A457-3044-87CA-95F8E6092AB1}">
      <dgm:prSet/>
      <dgm:spPr/>
      <dgm:t>
        <a:bodyPr/>
        <a:lstStyle/>
        <a:p>
          <a:endParaRPr lang="en-US">
            <a:solidFill>
              <a:srgbClr val="000000"/>
            </a:solidFill>
          </a:endParaRPr>
        </a:p>
      </dgm:t>
    </dgm:pt>
    <dgm:pt modelId="{4A5671CD-A670-824D-AC11-4D94FB5EF76D}">
      <dgm:prSet/>
      <dgm:spPr>
        <a:solidFill>
          <a:schemeClr val="accent3">
            <a:lumMod val="60000"/>
            <a:lumOff val="40000"/>
          </a:schemeClr>
        </a:solidFill>
      </dgm:spPr>
      <dgm:t>
        <a:bodyPr/>
        <a:lstStyle/>
        <a:p>
          <a:pPr rtl="0"/>
          <a:r>
            <a:rPr lang="en-US" b="1" dirty="0">
              <a:solidFill>
                <a:srgbClr val="000000"/>
              </a:solidFill>
            </a:rPr>
            <a:t>Spinal cord</a:t>
          </a:r>
          <a:r>
            <a:rPr lang="en-US" dirty="0">
              <a:solidFill>
                <a:srgbClr val="000000"/>
              </a:solidFill>
            </a:rPr>
            <a:t> </a:t>
          </a:r>
        </a:p>
      </dgm:t>
    </dgm:pt>
    <dgm:pt modelId="{1D8D67E2-C0B4-A64F-854F-E65BDC9F5714}" type="parTrans" cxnId="{225B3497-55E4-614F-B3E6-D507852F4C43}">
      <dgm:prSet/>
      <dgm:spPr/>
      <dgm:t>
        <a:bodyPr/>
        <a:lstStyle/>
        <a:p>
          <a:endParaRPr lang="en-US">
            <a:solidFill>
              <a:srgbClr val="000000"/>
            </a:solidFill>
          </a:endParaRPr>
        </a:p>
      </dgm:t>
    </dgm:pt>
    <dgm:pt modelId="{65594944-59AC-554C-BA4A-C2B4F83C0C79}" type="sibTrans" cxnId="{225B3497-55E4-614F-B3E6-D507852F4C43}">
      <dgm:prSet/>
      <dgm:spPr/>
      <dgm:t>
        <a:bodyPr/>
        <a:lstStyle/>
        <a:p>
          <a:endParaRPr lang="en-US">
            <a:solidFill>
              <a:srgbClr val="000000"/>
            </a:solidFill>
          </a:endParaRPr>
        </a:p>
      </dgm:t>
    </dgm:pt>
    <dgm:pt modelId="{526AFE04-540B-4C49-98ED-74546137A165}">
      <dgm:prSet/>
      <dgm:spPr>
        <a:solidFill>
          <a:schemeClr val="accent3">
            <a:lumMod val="60000"/>
            <a:lumOff val="40000"/>
          </a:schemeClr>
        </a:solidFill>
      </dgm:spPr>
      <dgm:t>
        <a:bodyPr/>
        <a:lstStyle/>
        <a:p>
          <a:pPr rtl="0"/>
          <a:r>
            <a:rPr lang="en-US">
              <a:solidFill>
                <a:srgbClr val="000000"/>
              </a:solidFill>
            </a:rPr>
            <a:t>Conduits for incoming sensory data and outgoing movement commands</a:t>
          </a:r>
        </a:p>
      </dgm:t>
    </dgm:pt>
    <dgm:pt modelId="{A56BDF76-7307-6C4D-8154-F92A82621C8B}" type="parTrans" cxnId="{F2575FBE-F310-E34B-A0C0-64865A10DDD5}">
      <dgm:prSet/>
      <dgm:spPr/>
      <dgm:t>
        <a:bodyPr/>
        <a:lstStyle/>
        <a:p>
          <a:endParaRPr lang="en-US">
            <a:solidFill>
              <a:srgbClr val="000000"/>
            </a:solidFill>
          </a:endParaRPr>
        </a:p>
      </dgm:t>
    </dgm:pt>
    <dgm:pt modelId="{A1E17DA9-FEC3-B544-B9E8-71F2A7718FE8}" type="sibTrans" cxnId="{F2575FBE-F310-E34B-A0C0-64865A10DDD5}">
      <dgm:prSet/>
      <dgm:spPr/>
      <dgm:t>
        <a:bodyPr/>
        <a:lstStyle/>
        <a:p>
          <a:endParaRPr lang="en-US">
            <a:solidFill>
              <a:srgbClr val="000000"/>
            </a:solidFill>
          </a:endParaRPr>
        </a:p>
      </dgm:t>
    </dgm:pt>
    <dgm:pt modelId="{C1DE5E86-8146-E14E-A884-A2CAC78C8ACF}">
      <dgm:prSet/>
      <dgm:spPr>
        <a:solidFill>
          <a:schemeClr val="accent3">
            <a:lumMod val="60000"/>
            <a:lumOff val="40000"/>
          </a:schemeClr>
        </a:solidFill>
      </dgm:spPr>
      <dgm:t>
        <a:bodyPr/>
        <a:lstStyle/>
        <a:p>
          <a:pPr rtl="0"/>
          <a:r>
            <a:rPr lang="en-US" dirty="0">
              <a:solidFill>
                <a:srgbClr val="000000"/>
              </a:solidFill>
            </a:rPr>
            <a:t>Provides for spinal reflexes</a:t>
          </a:r>
        </a:p>
      </dgm:t>
    </dgm:pt>
    <dgm:pt modelId="{869B5B64-3A10-7141-B684-102C95760463}" type="parTrans" cxnId="{FDB219BD-B891-5640-8D05-052ABE5DF83C}">
      <dgm:prSet/>
      <dgm:spPr/>
      <dgm:t>
        <a:bodyPr/>
        <a:lstStyle/>
        <a:p>
          <a:endParaRPr lang="en-US">
            <a:solidFill>
              <a:srgbClr val="000000"/>
            </a:solidFill>
          </a:endParaRPr>
        </a:p>
      </dgm:t>
    </dgm:pt>
    <dgm:pt modelId="{0E8BD852-5E0C-9546-86F2-E6600F8817B8}" type="sibTrans" cxnId="{FDB219BD-B891-5640-8D05-052ABE5DF83C}">
      <dgm:prSet/>
      <dgm:spPr/>
      <dgm:t>
        <a:bodyPr/>
        <a:lstStyle/>
        <a:p>
          <a:endParaRPr lang="en-US">
            <a:solidFill>
              <a:srgbClr val="000000"/>
            </a:solidFill>
          </a:endParaRPr>
        </a:p>
      </dgm:t>
    </dgm:pt>
    <dgm:pt modelId="{06C7715F-7427-CB4F-B425-9125FCE06450}">
      <dgm:prSet/>
      <dgm:spPr>
        <a:solidFill>
          <a:schemeClr val="accent3">
            <a:lumMod val="60000"/>
            <a:lumOff val="40000"/>
          </a:schemeClr>
        </a:solidFill>
      </dgm:spPr>
      <dgm:t>
        <a:bodyPr/>
        <a:lstStyle/>
        <a:p>
          <a:pPr rtl="0"/>
          <a:r>
            <a:rPr lang="en-US" b="1">
              <a:solidFill>
                <a:srgbClr val="000000"/>
              </a:solidFill>
            </a:rPr>
            <a:t>Brain</a:t>
          </a:r>
          <a:endParaRPr lang="en-US">
            <a:solidFill>
              <a:srgbClr val="000000"/>
            </a:solidFill>
          </a:endParaRPr>
        </a:p>
      </dgm:t>
    </dgm:pt>
    <dgm:pt modelId="{8CCEFF4D-4D8D-4C4D-B185-BCD9FF3F18F4}" type="parTrans" cxnId="{6BBBC9D5-D42A-5B4B-9993-99D91A505961}">
      <dgm:prSet/>
      <dgm:spPr/>
      <dgm:t>
        <a:bodyPr/>
        <a:lstStyle/>
        <a:p>
          <a:endParaRPr lang="en-US">
            <a:solidFill>
              <a:srgbClr val="000000"/>
            </a:solidFill>
          </a:endParaRPr>
        </a:p>
      </dgm:t>
    </dgm:pt>
    <dgm:pt modelId="{0178B1B9-0E41-9A45-81F6-6EA21D248D73}" type="sibTrans" cxnId="{6BBBC9D5-D42A-5B4B-9993-99D91A505961}">
      <dgm:prSet/>
      <dgm:spPr/>
      <dgm:t>
        <a:bodyPr/>
        <a:lstStyle/>
        <a:p>
          <a:endParaRPr lang="en-US">
            <a:solidFill>
              <a:srgbClr val="000000"/>
            </a:solidFill>
          </a:endParaRPr>
        </a:p>
      </dgm:t>
    </dgm:pt>
    <dgm:pt modelId="{4117EB53-B52F-404A-9D9C-8484EB637FD2}">
      <dgm:prSet/>
      <dgm:spPr>
        <a:solidFill>
          <a:schemeClr val="accent3">
            <a:lumMod val="60000"/>
            <a:lumOff val="40000"/>
          </a:schemeClr>
        </a:solidFill>
      </dgm:spPr>
      <dgm:t>
        <a:bodyPr/>
        <a:lstStyle/>
        <a:p>
          <a:pPr rtl="0"/>
          <a:r>
            <a:rPr lang="en-US" dirty="0">
              <a:solidFill>
                <a:srgbClr val="000000"/>
              </a:solidFill>
            </a:rPr>
            <a:t>Control center </a:t>
          </a:r>
          <a:br>
            <a:rPr lang="en-US" dirty="0">
              <a:solidFill>
                <a:srgbClr val="000000"/>
              </a:solidFill>
            </a:rPr>
          </a:br>
          <a:r>
            <a:rPr lang="en-US" dirty="0">
              <a:solidFill>
                <a:srgbClr val="000000"/>
              </a:solidFill>
            </a:rPr>
            <a:t>for entire nervous system	</a:t>
          </a:r>
        </a:p>
      </dgm:t>
    </dgm:pt>
    <dgm:pt modelId="{64BCCE23-EFDB-EA44-9ABC-A09959A42CFA}" type="parTrans" cxnId="{B7AA8989-02E0-8740-B865-91BFBA7E45C6}">
      <dgm:prSet/>
      <dgm:spPr/>
      <dgm:t>
        <a:bodyPr/>
        <a:lstStyle/>
        <a:p>
          <a:endParaRPr lang="en-US">
            <a:solidFill>
              <a:srgbClr val="000000"/>
            </a:solidFill>
          </a:endParaRPr>
        </a:p>
      </dgm:t>
    </dgm:pt>
    <dgm:pt modelId="{63539D41-99D2-824F-A1E3-1184ECF399E1}" type="sibTrans" cxnId="{B7AA8989-02E0-8740-B865-91BFBA7E45C6}">
      <dgm:prSet/>
      <dgm:spPr/>
      <dgm:t>
        <a:bodyPr/>
        <a:lstStyle/>
        <a:p>
          <a:endParaRPr lang="en-US">
            <a:solidFill>
              <a:srgbClr val="000000"/>
            </a:solidFill>
          </a:endParaRPr>
        </a:p>
      </dgm:t>
    </dgm:pt>
    <dgm:pt modelId="{AA63BD9B-44A4-504A-9D53-10C15D1CFB87}" type="pres">
      <dgm:prSet presAssocID="{586C4854-4D79-F446-B0BE-D5C7CC9C8604}" presName="diagram" presStyleCnt="0">
        <dgm:presLayoutVars>
          <dgm:chPref val="1"/>
          <dgm:dir/>
          <dgm:animOne val="branch"/>
          <dgm:animLvl val="lvl"/>
          <dgm:resizeHandles val="exact"/>
        </dgm:presLayoutVars>
      </dgm:prSet>
      <dgm:spPr/>
    </dgm:pt>
    <dgm:pt modelId="{1A0C193D-8693-2847-ABEE-973C0EB395B9}" type="pres">
      <dgm:prSet presAssocID="{049C3EB4-174D-5843-9014-6EC8A76F06E2}" presName="root1" presStyleCnt="0"/>
      <dgm:spPr/>
    </dgm:pt>
    <dgm:pt modelId="{081F9538-115C-7849-99D7-00D0AF3A3AF9}" type="pres">
      <dgm:prSet presAssocID="{049C3EB4-174D-5843-9014-6EC8A76F06E2}" presName="LevelOneTextNode" presStyleLbl="node0" presStyleIdx="0" presStyleCnt="1" custLinFactNeighborY="-2287">
        <dgm:presLayoutVars>
          <dgm:chPref val="3"/>
        </dgm:presLayoutVars>
      </dgm:prSet>
      <dgm:spPr/>
    </dgm:pt>
    <dgm:pt modelId="{125567A3-30C1-C94C-89DD-FAB6536E206E}" type="pres">
      <dgm:prSet presAssocID="{049C3EB4-174D-5843-9014-6EC8A76F06E2}" presName="level2hierChild" presStyleCnt="0"/>
      <dgm:spPr/>
    </dgm:pt>
    <dgm:pt modelId="{DA2A20ED-D9E4-EA42-9A1A-D923DD108A89}" type="pres">
      <dgm:prSet presAssocID="{1D8D67E2-C0B4-A64F-854F-E65BDC9F5714}" presName="conn2-1" presStyleLbl="parChTrans1D2" presStyleIdx="0" presStyleCnt="2"/>
      <dgm:spPr/>
    </dgm:pt>
    <dgm:pt modelId="{A9A7158B-6F90-454D-969D-9B2B82D2C990}" type="pres">
      <dgm:prSet presAssocID="{1D8D67E2-C0B4-A64F-854F-E65BDC9F5714}" presName="connTx" presStyleLbl="parChTrans1D2" presStyleIdx="0" presStyleCnt="2"/>
      <dgm:spPr/>
    </dgm:pt>
    <dgm:pt modelId="{B7102B49-6302-854E-BE86-9AF76B2BE1D1}" type="pres">
      <dgm:prSet presAssocID="{4A5671CD-A670-824D-AC11-4D94FB5EF76D}" presName="root2" presStyleCnt="0"/>
      <dgm:spPr/>
    </dgm:pt>
    <dgm:pt modelId="{645BD8AE-C4C7-BE46-9BB5-0DC2F9CC143B}" type="pres">
      <dgm:prSet presAssocID="{4A5671CD-A670-824D-AC11-4D94FB5EF76D}" presName="LevelTwoTextNode" presStyleLbl="node2" presStyleIdx="0" presStyleCnt="2">
        <dgm:presLayoutVars>
          <dgm:chPref val="3"/>
        </dgm:presLayoutVars>
      </dgm:prSet>
      <dgm:spPr/>
    </dgm:pt>
    <dgm:pt modelId="{5710C1B5-3047-0546-AFF2-F44A0CF5F7DF}" type="pres">
      <dgm:prSet presAssocID="{4A5671CD-A670-824D-AC11-4D94FB5EF76D}" presName="level3hierChild" presStyleCnt="0"/>
      <dgm:spPr/>
    </dgm:pt>
    <dgm:pt modelId="{8FAFE17D-2546-6F46-8FAE-C87427CCEB90}" type="pres">
      <dgm:prSet presAssocID="{A56BDF76-7307-6C4D-8154-F92A82621C8B}" presName="conn2-1" presStyleLbl="parChTrans1D3" presStyleIdx="0" presStyleCnt="3"/>
      <dgm:spPr/>
    </dgm:pt>
    <dgm:pt modelId="{08467DEA-9989-7E43-904E-8569D25A40D2}" type="pres">
      <dgm:prSet presAssocID="{A56BDF76-7307-6C4D-8154-F92A82621C8B}" presName="connTx" presStyleLbl="parChTrans1D3" presStyleIdx="0" presStyleCnt="3"/>
      <dgm:spPr/>
    </dgm:pt>
    <dgm:pt modelId="{9700E48E-E90B-A649-91BE-11BE28FB4673}" type="pres">
      <dgm:prSet presAssocID="{526AFE04-540B-4C49-98ED-74546137A165}" presName="root2" presStyleCnt="0"/>
      <dgm:spPr/>
    </dgm:pt>
    <dgm:pt modelId="{3F897577-A92B-9740-8EB8-98CAB65858C6}" type="pres">
      <dgm:prSet presAssocID="{526AFE04-540B-4C49-98ED-74546137A165}" presName="LevelTwoTextNode" presStyleLbl="node3" presStyleIdx="0" presStyleCnt="3">
        <dgm:presLayoutVars>
          <dgm:chPref val="3"/>
        </dgm:presLayoutVars>
      </dgm:prSet>
      <dgm:spPr/>
    </dgm:pt>
    <dgm:pt modelId="{0A7EF698-FB4F-784E-9BC1-430C2E717F32}" type="pres">
      <dgm:prSet presAssocID="{526AFE04-540B-4C49-98ED-74546137A165}" presName="level3hierChild" presStyleCnt="0"/>
      <dgm:spPr/>
    </dgm:pt>
    <dgm:pt modelId="{FE2C8BF9-8141-E249-B538-5C7C8A2AD7C9}" type="pres">
      <dgm:prSet presAssocID="{869B5B64-3A10-7141-B684-102C95760463}" presName="conn2-1" presStyleLbl="parChTrans1D3" presStyleIdx="1" presStyleCnt="3"/>
      <dgm:spPr/>
    </dgm:pt>
    <dgm:pt modelId="{B911C1B0-E66F-2E4B-A7A3-2F6CD741FB90}" type="pres">
      <dgm:prSet presAssocID="{869B5B64-3A10-7141-B684-102C95760463}" presName="connTx" presStyleLbl="parChTrans1D3" presStyleIdx="1" presStyleCnt="3"/>
      <dgm:spPr/>
    </dgm:pt>
    <dgm:pt modelId="{D0084A78-8334-D64D-B0FF-2AE8C3BF36CB}" type="pres">
      <dgm:prSet presAssocID="{C1DE5E86-8146-E14E-A884-A2CAC78C8ACF}" presName="root2" presStyleCnt="0"/>
      <dgm:spPr/>
    </dgm:pt>
    <dgm:pt modelId="{DAA18C65-5423-1544-A760-9AF804D4FFBA}" type="pres">
      <dgm:prSet presAssocID="{C1DE5E86-8146-E14E-A884-A2CAC78C8ACF}" presName="LevelTwoTextNode" presStyleLbl="node3" presStyleIdx="1" presStyleCnt="3">
        <dgm:presLayoutVars>
          <dgm:chPref val="3"/>
        </dgm:presLayoutVars>
      </dgm:prSet>
      <dgm:spPr/>
    </dgm:pt>
    <dgm:pt modelId="{8E2D26CF-6D6C-3245-8E68-A868F50C9477}" type="pres">
      <dgm:prSet presAssocID="{C1DE5E86-8146-E14E-A884-A2CAC78C8ACF}" presName="level3hierChild" presStyleCnt="0"/>
      <dgm:spPr/>
    </dgm:pt>
    <dgm:pt modelId="{3D8D128A-3F76-9149-A80B-69DB033292E1}" type="pres">
      <dgm:prSet presAssocID="{8CCEFF4D-4D8D-4C4D-B185-BCD9FF3F18F4}" presName="conn2-1" presStyleLbl="parChTrans1D2" presStyleIdx="1" presStyleCnt="2"/>
      <dgm:spPr/>
    </dgm:pt>
    <dgm:pt modelId="{1BC7380B-0C4C-6647-8391-E4415B71E168}" type="pres">
      <dgm:prSet presAssocID="{8CCEFF4D-4D8D-4C4D-B185-BCD9FF3F18F4}" presName="connTx" presStyleLbl="parChTrans1D2" presStyleIdx="1" presStyleCnt="2"/>
      <dgm:spPr/>
    </dgm:pt>
    <dgm:pt modelId="{86258855-2AA3-484E-87F3-F7F2332EE0F7}" type="pres">
      <dgm:prSet presAssocID="{06C7715F-7427-CB4F-B425-9125FCE06450}" presName="root2" presStyleCnt="0"/>
      <dgm:spPr/>
    </dgm:pt>
    <dgm:pt modelId="{4D5C6397-7604-F04D-8AB8-0BB49E71A3BF}" type="pres">
      <dgm:prSet presAssocID="{06C7715F-7427-CB4F-B425-9125FCE06450}" presName="LevelTwoTextNode" presStyleLbl="node2" presStyleIdx="1" presStyleCnt="2">
        <dgm:presLayoutVars>
          <dgm:chPref val="3"/>
        </dgm:presLayoutVars>
      </dgm:prSet>
      <dgm:spPr/>
    </dgm:pt>
    <dgm:pt modelId="{8817277F-9A49-C145-8CBD-7A0BB36016B7}" type="pres">
      <dgm:prSet presAssocID="{06C7715F-7427-CB4F-B425-9125FCE06450}" presName="level3hierChild" presStyleCnt="0"/>
      <dgm:spPr/>
    </dgm:pt>
    <dgm:pt modelId="{6A66C1F8-FBF0-274C-B47E-42AAF2F2CC6D}" type="pres">
      <dgm:prSet presAssocID="{64BCCE23-EFDB-EA44-9ABC-A09959A42CFA}" presName="conn2-1" presStyleLbl="parChTrans1D3" presStyleIdx="2" presStyleCnt="3"/>
      <dgm:spPr/>
    </dgm:pt>
    <dgm:pt modelId="{ABE9D6D1-DC9F-9E48-B30E-772DA642421D}" type="pres">
      <dgm:prSet presAssocID="{64BCCE23-EFDB-EA44-9ABC-A09959A42CFA}" presName="connTx" presStyleLbl="parChTrans1D3" presStyleIdx="2" presStyleCnt="3"/>
      <dgm:spPr/>
    </dgm:pt>
    <dgm:pt modelId="{96078323-425B-D24D-BDB5-DDEA74BAFDCD}" type="pres">
      <dgm:prSet presAssocID="{4117EB53-B52F-404A-9D9C-8484EB637FD2}" presName="root2" presStyleCnt="0"/>
      <dgm:spPr/>
    </dgm:pt>
    <dgm:pt modelId="{DD68432F-5787-B144-AABB-BF9362FCCD8E}" type="pres">
      <dgm:prSet presAssocID="{4117EB53-B52F-404A-9D9C-8484EB637FD2}" presName="LevelTwoTextNode" presStyleLbl="node3" presStyleIdx="2" presStyleCnt="3">
        <dgm:presLayoutVars>
          <dgm:chPref val="3"/>
        </dgm:presLayoutVars>
      </dgm:prSet>
      <dgm:spPr/>
    </dgm:pt>
    <dgm:pt modelId="{512763A0-ACB4-0C4C-B07F-0D2C1162A543}" type="pres">
      <dgm:prSet presAssocID="{4117EB53-B52F-404A-9D9C-8484EB637FD2}" presName="level3hierChild" presStyleCnt="0"/>
      <dgm:spPr/>
    </dgm:pt>
  </dgm:ptLst>
  <dgm:cxnLst>
    <dgm:cxn modelId="{6EC40506-EABC-42C4-B473-FB9E3B0A2C5D}" type="presOf" srcId="{049C3EB4-174D-5843-9014-6EC8A76F06E2}" destId="{081F9538-115C-7849-99D7-00D0AF3A3AF9}" srcOrd="0" destOrd="0" presId="urn:microsoft.com/office/officeart/2005/8/layout/hierarchy2"/>
    <dgm:cxn modelId="{6DB94707-0F80-43DE-A17D-36F14A9AB6F1}" type="presOf" srcId="{869B5B64-3A10-7141-B684-102C95760463}" destId="{FE2C8BF9-8141-E249-B538-5C7C8A2AD7C9}" srcOrd="0" destOrd="0" presId="urn:microsoft.com/office/officeart/2005/8/layout/hierarchy2"/>
    <dgm:cxn modelId="{CDDF6C25-E478-4752-BA36-0105AAE7DB71}" type="presOf" srcId="{A56BDF76-7307-6C4D-8154-F92A82621C8B}" destId="{08467DEA-9989-7E43-904E-8569D25A40D2}" srcOrd="1" destOrd="0" presId="urn:microsoft.com/office/officeart/2005/8/layout/hierarchy2"/>
    <dgm:cxn modelId="{E28EE626-9D3F-4CB6-9AE7-5BF85A78660D}" type="presOf" srcId="{4117EB53-B52F-404A-9D9C-8484EB637FD2}" destId="{DD68432F-5787-B144-AABB-BF9362FCCD8E}" srcOrd="0" destOrd="0" presId="urn:microsoft.com/office/officeart/2005/8/layout/hierarchy2"/>
    <dgm:cxn modelId="{21694247-A17A-4F7C-A333-AEB90ACA2571}" type="presOf" srcId="{526AFE04-540B-4C49-98ED-74546137A165}" destId="{3F897577-A92B-9740-8EB8-98CAB65858C6}" srcOrd="0" destOrd="0" presId="urn:microsoft.com/office/officeart/2005/8/layout/hierarchy2"/>
    <dgm:cxn modelId="{4F3F2D68-70DA-49B8-8CF3-A07DB3AD955F}" type="presOf" srcId="{4A5671CD-A670-824D-AC11-4D94FB5EF76D}" destId="{645BD8AE-C4C7-BE46-9BB5-0DC2F9CC143B}" srcOrd="0" destOrd="0" presId="urn:microsoft.com/office/officeart/2005/8/layout/hierarchy2"/>
    <dgm:cxn modelId="{E8AF076C-C910-43A6-93B5-5529C3CCDE10}" type="presOf" srcId="{1D8D67E2-C0B4-A64F-854F-E65BDC9F5714}" destId="{DA2A20ED-D9E4-EA42-9A1A-D923DD108A89}" srcOrd="0" destOrd="0" presId="urn:microsoft.com/office/officeart/2005/8/layout/hierarchy2"/>
    <dgm:cxn modelId="{54E7317F-BD3E-40EA-BBC9-619BD9DEE0E5}" type="presOf" srcId="{64BCCE23-EFDB-EA44-9ABC-A09959A42CFA}" destId="{6A66C1F8-FBF0-274C-B47E-42AAF2F2CC6D}" srcOrd="0" destOrd="0" presId="urn:microsoft.com/office/officeart/2005/8/layout/hierarchy2"/>
    <dgm:cxn modelId="{A6F84C80-331A-4D23-8173-9D5F6C0D5226}" type="presOf" srcId="{869B5B64-3A10-7141-B684-102C95760463}" destId="{B911C1B0-E66F-2E4B-A7A3-2F6CD741FB90}" srcOrd="1" destOrd="0" presId="urn:microsoft.com/office/officeart/2005/8/layout/hierarchy2"/>
    <dgm:cxn modelId="{B7AA8989-02E0-8740-B865-91BFBA7E45C6}" srcId="{06C7715F-7427-CB4F-B425-9125FCE06450}" destId="{4117EB53-B52F-404A-9D9C-8484EB637FD2}" srcOrd="0" destOrd="0" parTransId="{64BCCE23-EFDB-EA44-9ABC-A09959A42CFA}" sibTransId="{63539D41-99D2-824F-A1E3-1184ECF399E1}"/>
    <dgm:cxn modelId="{2BCE7F8C-F0D1-4840-9F13-1131073C7A97}" type="presOf" srcId="{1D8D67E2-C0B4-A64F-854F-E65BDC9F5714}" destId="{A9A7158B-6F90-454D-969D-9B2B82D2C990}" srcOrd="1" destOrd="0" presId="urn:microsoft.com/office/officeart/2005/8/layout/hierarchy2"/>
    <dgm:cxn modelId="{27A87F92-6853-4AAE-ACFB-3FC785DBC87E}" type="presOf" srcId="{8CCEFF4D-4D8D-4C4D-B185-BCD9FF3F18F4}" destId="{1BC7380B-0C4C-6647-8391-E4415B71E168}" srcOrd="1" destOrd="0" presId="urn:microsoft.com/office/officeart/2005/8/layout/hierarchy2"/>
    <dgm:cxn modelId="{225B3497-55E4-614F-B3E6-D507852F4C43}" srcId="{049C3EB4-174D-5843-9014-6EC8A76F06E2}" destId="{4A5671CD-A670-824D-AC11-4D94FB5EF76D}" srcOrd="0" destOrd="0" parTransId="{1D8D67E2-C0B4-A64F-854F-E65BDC9F5714}" sibTransId="{65594944-59AC-554C-BA4A-C2B4F83C0C79}"/>
    <dgm:cxn modelId="{93D02BA7-433E-410E-B4A8-BF53919DDEAA}" type="presOf" srcId="{64BCCE23-EFDB-EA44-9ABC-A09959A42CFA}" destId="{ABE9D6D1-DC9F-9E48-B30E-772DA642421D}" srcOrd="1" destOrd="0" presId="urn:microsoft.com/office/officeart/2005/8/layout/hierarchy2"/>
    <dgm:cxn modelId="{E4EE72B3-8068-428F-9A85-3A44934F1FFB}" type="presOf" srcId="{06C7715F-7427-CB4F-B425-9125FCE06450}" destId="{4D5C6397-7604-F04D-8AB8-0BB49E71A3BF}" srcOrd="0" destOrd="0" presId="urn:microsoft.com/office/officeart/2005/8/layout/hierarchy2"/>
    <dgm:cxn modelId="{FDB219BD-B891-5640-8D05-052ABE5DF83C}" srcId="{4A5671CD-A670-824D-AC11-4D94FB5EF76D}" destId="{C1DE5E86-8146-E14E-A884-A2CAC78C8ACF}" srcOrd="1" destOrd="0" parTransId="{869B5B64-3A10-7141-B684-102C95760463}" sibTransId="{0E8BD852-5E0C-9546-86F2-E6600F8817B8}"/>
    <dgm:cxn modelId="{F2575FBE-F310-E34B-A0C0-64865A10DDD5}" srcId="{4A5671CD-A670-824D-AC11-4D94FB5EF76D}" destId="{526AFE04-540B-4C49-98ED-74546137A165}" srcOrd="0" destOrd="0" parTransId="{A56BDF76-7307-6C4D-8154-F92A82621C8B}" sibTransId="{A1E17DA9-FEC3-B544-B9E8-71F2A7718FE8}"/>
    <dgm:cxn modelId="{0A540BC3-FC45-49BC-95E6-8D07423B0E58}" type="presOf" srcId="{A56BDF76-7307-6C4D-8154-F92A82621C8B}" destId="{8FAFE17D-2546-6F46-8FAE-C87427CCEB90}" srcOrd="0" destOrd="0" presId="urn:microsoft.com/office/officeart/2005/8/layout/hierarchy2"/>
    <dgm:cxn modelId="{397163C3-18A9-444E-B998-0BED440AB668}" type="presOf" srcId="{C1DE5E86-8146-E14E-A884-A2CAC78C8ACF}" destId="{DAA18C65-5423-1544-A760-9AF804D4FFBA}" srcOrd="0" destOrd="0" presId="urn:microsoft.com/office/officeart/2005/8/layout/hierarchy2"/>
    <dgm:cxn modelId="{B020AFC6-CE4D-4B0B-8139-93C8463DF4CC}" type="presOf" srcId="{8CCEFF4D-4D8D-4C4D-B185-BCD9FF3F18F4}" destId="{3D8D128A-3F76-9149-A80B-69DB033292E1}" srcOrd="0" destOrd="0" presId="urn:microsoft.com/office/officeart/2005/8/layout/hierarchy2"/>
    <dgm:cxn modelId="{6BBBC9D5-D42A-5B4B-9993-99D91A505961}" srcId="{049C3EB4-174D-5843-9014-6EC8A76F06E2}" destId="{06C7715F-7427-CB4F-B425-9125FCE06450}" srcOrd="1" destOrd="0" parTransId="{8CCEFF4D-4D8D-4C4D-B185-BCD9FF3F18F4}" sibTransId="{0178B1B9-0E41-9A45-81F6-6EA21D248D73}"/>
    <dgm:cxn modelId="{99A7A8DE-5330-449B-98DC-512B45DA96F7}" type="presOf" srcId="{586C4854-4D79-F446-B0BE-D5C7CC9C8604}" destId="{AA63BD9B-44A4-504A-9D53-10C15D1CFB87}" srcOrd="0" destOrd="0" presId="urn:microsoft.com/office/officeart/2005/8/layout/hierarchy2"/>
    <dgm:cxn modelId="{44496FE9-A457-3044-87CA-95F8E6092AB1}" srcId="{586C4854-4D79-F446-B0BE-D5C7CC9C8604}" destId="{049C3EB4-174D-5843-9014-6EC8A76F06E2}" srcOrd="0" destOrd="0" parTransId="{4F24A744-849A-434E-9653-3F3AD81B1134}" sibTransId="{24C22E9A-883D-CA40-8A8F-AE38C878465C}"/>
    <dgm:cxn modelId="{9D3F15DB-ABC1-4F3A-A591-678909A8D374}" type="presParOf" srcId="{AA63BD9B-44A4-504A-9D53-10C15D1CFB87}" destId="{1A0C193D-8693-2847-ABEE-973C0EB395B9}" srcOrd="0" destOrd="0" presId="urn:microsoft.com/office/officeart/2005/8/layout/hierarchy2"/>
    <dgm:cxn modelId="{02CEA03A-E2AA-47FA-AC59-087719DF3C4D}" type="presParOf" srcId="{1A0C193D-8693-2847-ABEE-973C0EB395B9}" destId="{081F9538-115C-7849-99D7-00D0AF3A3AF9}" srcOrd="0" destOrd="0" presId="urn:microsoft.com/office/officeart/2005/8/layout/hierarchy2"/>
    <dgm:cxn modelId="{C2E40291-34B4-4A8C-9E10-C20C0202DEF8}" type="presParOf" srcId="{1A0C193D-8693-2847-ABEE-973C0EB395B9}" destId="{125567A3-30C1-C94C-89DD-FAB6536E206E}" srcOrd="1" destOrd="0" presId="urn:microsoft.com/office/officeart/2005/8/layout/hierarchy2"/>
    <dgm:cxn modelId="{ACA549BF-4A56-447C-9A1D-8B3DBF14DCE9}" type="presParOf" srcId="{125567A3-30C1-C94C-89DD-FAB6536E206E}" destId="{DA2A20ED-D9E4-EA42-9A1A-D923DD108A89}" srcOrd="0" destOrd="0" presId="urn:microsoft.com/office/officeart/2005/8/layout/hierarchy2"/>
    <dgm:cxn modelId="{EAD8380E-681B-486A-8A36-AF73E7380A9E}" type="presParOf" srcId="{DA2A20ED-D9E4-EA42-9A1A-D923DD108A89}" destId="{A9A7158B-6F90-454D-969D-9B2B82D2C990}" srcOrd="0" destOrd="0" presId="urn:microsoft.com/office/officeart/2005/8/layout/hierarchy2"/>
    <dgm:cxn modelId="{9D869A95-D742-42D5-BD0A-260B3A7937E9}" type="presParOf" srcId="{125567A3-30C1-C94C-89DD-FAB6536E206E}" destId="{B7102B49-6302-854E-BE86-9AF76B2BE1D1}" srcOrd="1" destOrd="0" presId="urn:microsoft.com/office/officeart/2005/8/layout/hierarchy2"/>
    <dgm:cxn modelId="{2135EB91-1C20-4B83-93E0-DD20B11B7BC3}" type="presParOf" srcId="{B7102B49-6302-854E-BE86-9AF76B2BE1D1}" destId="{645BD8AE-C4C7-BE46-9BB5-0DC2F9CC143B}" srcOrd="0" destOrd="0" presId="urn:microsoft.com/office/officeart/2005/8/layout/hierarchy2"/>
    <dgm:cxn modelId="{E9B9077A-953D-4034-836F-06F7B8024E4F}" type="presParOf" srcId="{B7102B49-6302-854E-BE86-9AF76B2BE1D1}" destId="{5710C1B5-3047-0546-AFF2-F44A0CF5F7DF}" srcOrd="1" destOrd="0" presId="urn:microsoft.com/office/officeart/2005/8/layout/hierarchy2"/>
    <dgm:cxn modelId="{D8674F89-1DFA-4981-8870-CC4F7F4DE578}" type="presParOf" srcId="{5710C1B5-3047-0546-AFF2-F44A0CF5F7DF}" destId="{8FAFE17D-2546-6F46-8FAE-C87427CCEB90}" srcOrd="0" destOrd="0" presId="urn:microsoft.com/office/officeart/2005/8/layout/hierarchy2"/>
    <dgm:cxn modelId="{AC6B6A40-1802-4EA0-9B18-6FB246540DE7}" type="presParOf" srcId="{8FAFE17D-2546-6F46-8FAE-C87427CCEB90}" destId="{08467DEA-9989-7E43-904E-8569D25A40D2}" srcOrd="0" destOrd="0" presId="urn:microsoft.com/office/officeart/2005/8/layout/hierarchy2"/>
    <dgm:cxn modelId="{1B68FA55-4555-43C9-A9DB-5BF148980928}" type="presParOf" srcId="{5710C1B5-3047-0546-AFF2-F44A0CF5F7DF}" destId="{9700E48E-E90B-A649-91BE-11BE28FB4673}" srcOrd="1" destOrd="0" presId="urn:microsoft.com/office/officeart/2005/8/layout/hierarchy2"/>
    <dgm:cxn modelId="{C507CA2A-8086-4CB0-8AD9-CD7948D57207}" type="presParOf" srcId="{9700E48E-E90B-A649-91BE-11BE28FB4673}" destId="{3F897577-A92B-9740-8EB8-98CAB65858C6}" srcOrd="0" destOrd="0" presId="urn:microsoft.com/office/officeart/2005/8/layout/hierarchy2"/>
    <dgm:cxn modelId="{AC03D604-BA30-4CE0-959F-9E77ECA98A2B}" type="presParOf" srcId="{9700E48E-E90B-A649-91BE-11BE28FB4673}" destId="{0A7EF698-FB4F-784E-9BC1-430C2E717F32}" srcOrd="1" destOrd="0" presId="urn:microsoft.com/office/officeart/2005/8/layout/hierarchy2"/>
    <dgm:cxn modelId="{C10B9944-F98F-4C44-91C7-878C25CDE3D0}" type="presParOf" srcId="{5710C1B5-3047-0546-AFF2-F44A0CF5F7DF}" destId="{FE2C8BF9-8141-E249-B538-5C7C8A2AD7C9}" srcOrd="2" destOrd="0" presId="urn:microsoft.com/office/officeart/2005/8/layout/hierarchy2"/>
    <dgm:cxn modelId="{037912D9-A8D2-4688-9D66-E53E9EEABD7F}" type="presParOf" srcId="{FE2C8BF9-8141-E249-B538-5C7C8A2AD7C9}" destId="{B911C1B0-E66F-2E4B-A7A3-2F6CD741FB90}" srcOrd="0" destOrd="0" presId="urn:microsoft.com/office/officeart/2005/8/layout/hierarchy2"/>
    <dgm:cxn modelId="{1BEC00CC-5A36-44DB-BE12-A8CC87A42ED2}" type="presParOf" srcId="{5710C1B5-3047-0546-AFF2-F44A0CF5F7DF}" destId="{D0084A78-8334-D64D-B0FF-2AE8C3BF36CB}" srcOrd="3" destOrd="0" presId="urn:microsoft.com/office/officeart/2005/8/layout/hierarchy2"/>
    <dgm:cxn modelId="{976F560A-4D51-44C0-9430-755A700215C6}" type="presParOf" srcId="{D0084A78-8334-D64D-B0FF-2AE8C3BF36CB}" destId="{DAA18C65-5423-1544-A760-9AF804D4FFBA}" srcOrd="0" destOrd="0" presId="urn:microsoft.com/office/officeart/2005/8/layout/hierarchy2"/>
    <dgm:cxn modelId="{C759C87F-A00F-4A50-95E3-20852E51C698}" type="presParOf" srcId="{D0084A78-8334-D64D-B0FF-2AE8C3BF36CB}" destId="{8E2D26CF-6D6C-3245-8E68-A868F50C9477}" srcOrd="1" destOrd="0" presId="urn:microsoft.com/office/officeart/2005/8/layout/hierarchy2"/>
    <dgm:cxn modelId="{A8EB7CCB-51D7-42E2-AE58-B7B6713A7993}" type="presParOf" srcId="{125567A3-30C1-C94C-89DD-FAB6536E206E}" destId="{3D8D128A-3F76-9149-A80B-69DB033292E1}" srcOrd="2" destOrd="0" presId="urn:microsoft.com/office/officeart/2005/8/layout/hierarchy2"/>
    <dgm:cxn modelId="{C80D28D0-A7FD-42E4-A1F4-C60D8DA15823}" type="presParOf" srcId="{3D8D128A-3F76-9149-A80B-69DB033292E1}" destId="{1BC7380B-0C4C-6647-8391-E4415B71E168}" srcOrd="0" destOrd="0" presId="urn:microsoft.com/office/officeart/2005/8/layout/hierarchy2"/>
    <dgm:cxn modelId="{CB75FC49-253C-410E-8D96-0478F4EC3B97}" type="presParOf" srcId="{125567A3-30C1-C94C-89DD-FAB6536E206E}" destId="{86258855-2AA3-484E-87F3-F7F2332EE0F7}" srcOrd="3" destOrd="0" presId="urn:microsoft.com/office/officeart/2005/8/layout/hierarchy2"/>
    <dgm:cxn modelId="{D84FDCB5-8316-44DC-8DAD-693EF901CE9F}" type="presParOf" srcId="{86258855-2AA3-484E-87F3-F7F2332EE0F7}" destId="{4D5C6397-7604-F04D-8AB8-0BB49E71A3BF}" srcOrd="0" destOrd="0" presId="urn:microsoft.com/office/officeart/2005/8/layout/hierarchy2"/>
    <dgm:cxn modelId="{B7667A0D-FD28-4E2E-8F98-1120AA4BE774}" type="presParOf" srcId="{86258855-2AA3-484E-87F3-F7F2332EE0F7}" destId="{8817277F-9A49-C145-8CBD-7A0BB36016B7}" srcOrd="1" destOrd="0" presId="urn:microsoft.com/office/officeart/2005/8/layout/hierarchy2"/>
    <dgm:cxn modelId="{EED00E8F-E805-4DB6-BBCF-598559227C4B}" type="presParOf" srcId="{8817277F-9A49-C145-8CBD-7A0BB36016B7}" destId="{6A66C1F8-FBF0-274C-B47E-42AAF2F2CC6D}" srcOrd="0" destOrd="0" presId="urn:microsoft.com/office/officeart/2005/8/layout/hierarchy2"/>
    <dgm:cxn modelId="{8126760F-24B8-423C-B376-1FAFD136F83A}" type="presParOf" srcId="{6A66C1F8-FBF0-274C-B47E-42AAF2F2CC6D}" destId="{ABE9D6D1-DC9F-9E48-B30E-772DA642421D}" srcOrd="0" destOrd="0" presId="urn:microsoft.com/office/officeart/2005/8/layout/hierarchy2"/>
    <dgm:cxn modelId="{D9249890-929B-4BBD-AE46-CE623E06F436}" type="presParOf" srcId="{8817277F-9A49-C145-8CBD-7A0BB36016B7}" destId="{96078323-425B-D24D-BDB5-DDEA74BAFDCD}" srcOrd="1" destOrd="0" presId="urn:microsoft.com/office/officeart/2005/8/layout/hierarchy2"/>
    <dgm:cxn modelId="{56B49324-0603-4F90-9F27-56A22A76991A}" type="presParOf" srcId="{96078323-425B-D24D-BDB5-DDEA74BAFDCD}" destId="{DD68432F-5787-B144-AABB-BF9362FCCD8E}" srcOrd="0" destOrd="0" presId="urn:microsoft.com/office/officeart/2005/8/layout/hierarchy2"/>
    <dgm:cxn modelId="{A644FFB6-E21D-418A-AB8A-0AA305D96778}" type="presParOf" srcId="{96078323-425B-D24D-BDB5-DDEA74BAFDCD}" destId="{512763A0-ACB4-0C4C-B07F-0D2C1162A543}"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0622E6-B6D6-BA4A-B237-8BAB4B142F70}" type="doc">
      <dgm:prSet loTypeId="urn:microsoft.com/office/officeart/2005/8/layout/process1" loCatId="" qsTypeId="urn:microsoft.com/office/officeart/2005/8/quickstyle/simple4" qsCatId="simple" csTypeId="urn:microsoft.com/office/officeart/2005/8/colors/accent2_2" csCatId="accent2" phldr="1"/>
      <dgm:spPr/>
      <dgm:t>
        <a:bodyPr/>
        <a:lstStyle/>
        <a:p>
          <a:endParaRPr lang="en-US"/>
        </a:p>
      </dgm:t>
    </dgm:pt>
    <dgm:pt modelId="{E0735CD2-11E0-2C47-9637-3CEF865C8D64}">
      <dgm:prSet/>
      <dgm:spPr/>
      <dgm:t>
        <a:bodyPr/>
        <a:lstStyle/>
        <a:p>
          <a:pPr rtl="0"/>
          <a:r>
            <a:rPr lang="en-US" dirty="0"/>
            <a:t>Proposes that the subjective experience of the emotion triggers the physiological arousal and behavioral response</a:t>
          </a:r>
        </a:p>
      </dgm:t>
    </dgm:pt>
    <dgm:pt modelId="{08265301-A80A-2248-B3BB-4ECB5EC174A6}" type="parTrans" cxnId="{EEFC838A-D4FA-4D41-8E63-A5A54247BF0F}">
      <dgm:prSet/>
      <dgm:spPr/>
      <dgm:t>
        <a:bodyPr/>
        <a:lstStyle/>
        <a:p>
          <a:endParaRPr lang="en-US"/>
        </a:p>
      </dgm:t>
    </dgm:pt>
    <dgm:pt modelId="{0A33AD71-64B1-9842-BDE0-6CDF71EDFE28}" type="sibTrans" cxnId="{EEFC838A-D4FA-4D41-8E63-A5A54247BF0F}">
      <dgm:prSet/>
      <dgm:spPr/>
      <dgm:t>
        <a:bodyPr/>
        <a:lstStyle/>
        <a:p>
          <a:endParaRPr lang="en-US"/>
        </a:p>
      </dgm:t>
    </dgm:pt>
    <dgm:pt modelId="{6F13DE86-741B-F148-971D-5E7F65512A69}">
      <dgm:prSet/>
      <dgm:spPr/>
      <dgm:t>
        <a:bodyPr/>
        <a:lstStyle/>
        <a:p>
          <a:pPr rtl="0"/>
          <a:r>
            <a:rPr lang="en-US" dirty="0"/>
            <a:t>Contends that cognitive recognition of dangerous situation prompts emotional feeling that arouses autonomic nervous system</a:t>
          </a:r>
        </a:p>
      </dgm:t>
    </dgm:pt>
    <dgm:pt modelId="{3D57ED38-0953-BD4D-BF61-6A3C6F6EBB67}" type="parTrans" cxnId="{D3BF741E-C015-9B43-AE6B-4DABAAD48F7F}">
      <dgm:prSet/>
      <dgm:spPr/>
      <dgm:t>
        <a:bodyPr/>
        <a:lstStyle/>
        <a:p>
          <a:endParaRPr lang="en-US"/>
        </a:p>
      </dgm:t>
    </dgm:pt>
    <dgm:pt modelId="{95C266E1-99E8-DE4F-9E50-154CA71CA4B2}" type="sibTrans" cxnId="{D3BF741E-C015-9B43-AE6B-4DABAAD48F7F}">
      <dgm:prSet/>
      <dgm:spPr/>
      <dgm:t>
        <a:bodyPr/>
        <a:lstStyle/>
        <a:p>
          <a:endParaRPr lang="en-US"/>
        </a:p>
      </dgm:t>
    </dgm:pt>
    <dgm:pt modelId="{232B0332-1FCE-1949-9E68-9905B7C187E7}" type="pres">
      <dgm:prSet presAssocID="{0E0622E6-B6D6-BA4A-B237-8BAB4B142F70}" presName="Name0" presStyleCnt="0">
        <dgm:presLayoutVars>
          <dgm:dir/>
          <dgm:resizeHandles val="exact"/>
        </dgm:presLayoutVars>
      </dgm:prSet>
      <dgm:spPr/>
    </dgm:pt>
    <dgm:pt modelId="{8BA2C8AF-C707-514A-B526-1EC8B5D2D66B}" type="pres">
      <dgm:prSet presAssocID="{E0735CD2-11E0-2C47-9637-3CEF865C8D64}" presName="node" presStyleLbl="node1" presStyleIdx="0" presStyleCnt="2" custScaleY="145967">
        <dgm:presLayoutVars>
          <dgm:bulletEnabled val="1"/>
        </dgm:presLayoutVars>
      </dgm:prSet>
      <dgm:spPr/>
    </dgm:pt>
    <dgm:pt modelId="{720E0B5A-0E0E-6C41-BBB3-660718B24524}" type="pres">
      <dgm:prSet presAssocID="{0A33AD71-64B1-9842-BDE0-6CDF71EDFE28}" presName="sibTrans" presStyleLbl="sibTrans2D1" presStyleIdx="0" presStyleCnt="1"/>
      <dgm:spPr/>
    </dgm:pt>
    <dgm:pt modelId="{2DC2680E-C855-8441-A687-43ECBA6150C1}" type="pres">
      <dgm:prSet presAssocID="{0A33AD71-64B1-9842-BDE0-6CDF71EDFE28}" presName="connectorText" presStyleLbl="sibTrans2D1" presStyleIdx="0" presStyleCnt="1"/>
      <dgm:spPr/>
    </dgm:pt>
    <dgm:pt modelId="{C926C162-1F77-7648-A51B-2912D1FA880A}" type="pres">
      <dgm:prSet presAssocID="{6F13DE86-741B-F148-971D-5E7F65512A69}" presName="node" presStyleLbl="node1" presStyleIdx="1" presStyleCnt="2" custScaleY="145967">
        <dgm:presLayoutVars>
          <dgm:bulletEnabled val="1"/>
        </dgm:presLayoutVars>
      </dgm:prSet>
      <dgm:spPr/>
    </dgm:pt>
  </dgm:ptLst>
  <dgm:cxnLst>
    <dgm:cxn modelId="{1C83D216-8188-4F0A-BF8C-0A7CE26619EE}" type="presOf" srcId="{E0735CD2-11E0-2C47-9637-3CEF865C8D64}" destId="{8BA2C8AF-C707-514A-B526-1EC8B5D2D66B}" srcOrd="0" destOrd="0" presId="urn:microsoft.com/office/officeart/2005/8/layout/process1"/>
    <dgm:cxn modelId="{D3BF741E-C015-9B43-AE6B-4DABAAD48F7F}" srcId="{0E0622E6-B6D6-BA4A-B237-8BAB4B142F70}" destId="{6F13DE86-741B-F148-971D-5E7F65512A69}" srcOrd="1" destOrd="0" parTransId="{3D57ED38-0953-BD4D-BF61-6A3C6F6EBB67}" sibTransId="{95C266E1-99E8-DE4F-9E50-154CA71CA4B2}"/>
    <dgm:cxn modelId="{C6FB1F25-0147-439A-A700-671BC431B34C}" type="presOf" srcId="{0A33AD71-64B1-9842-BDE0-6CDF71EDFE28}" destId="{720E0B5A-0E0E-6C41-BBB3-660718B24524}" srcOrd="0" destOrd="0" presId="urn:microsoft.com/office/officeart/2005/8/layout/process1"/>
    <dgm:cxn modelId="{79C9315C-1608-4045-8C6D-A1CD6F91188F}" type="presOf" srcId="{0A33AD71-64B1-9842-BDE0-6CDF71EDFE28}" destId="{2DC2680E-C855-8441-A687-43ECBA6150C1}" srcOrd="1" destOrd="0" presId="urn:microsoft.com/office/officeart/2005/8/layout/process1"/>
    <dgm:cxn modelId="{EEFC838A-D4FA-4D41-8E63-A5A54247BF0F}" srcId="{0E0622E6-B6D6-BA4A-B237-8BAB4B142F70}" destId="{E0735CD2-11E0-2C47-9637-3CEF865C8D64}" srcOrd="0" destOrd="0" parTransId="{08265301-A80A-2248-B3BB-4ECB5EC174A6}" sibTransId="{0A33AD71-64B1-9842-BDE0-6CDF71EDFE28}"/>
    <dgm:cxn modelId="{32C214A2-2B0F-43ED-AD87-2FB23A36BB08}" type="presOf" srcId="{0E0622E6-B6D6-BA4A-B237-8BAB4B142F70}" destId="{232B0332-1FCE-1949-9E68-9905B7C187E7}" srcOrd="0" destOrd="0" presId="urn:microsoft.com/office/officeart/2005/8/layout/process1"/>
    <dgm:cxn modelId="{BC0D74D1-F454-45EE-8489-0DA90D57121E}" type="presOf" srcId="{6F13DE86-741B-F148-971D-5E7F65512A69}" destId="{C926C162-1F77-7648-A51B-2912D1FA880A}" srcOrd="0" destOrd="0" presId="urn:microsoft.com/office/officeart/2005/8/layout/process1"/>
    <dgm:cxn modelId="{DF4AAAFF-151A-4B8C-BBAC-30569216CF71}" type="presParOf" srcId="{232B0332-1FCE-1949-9E68-9905B7C187E7}" destId="{8BA2C8AF-C707-514A-B526-1EC8B5D2D66B}" srcOrd="0" destOrd="0" presId="urn:microsoft.com/office/officeart/2005/8/layout/process1"/>
    <dgm:cxn modelId="{0CAA7FED-DBFE-4411-B9D3-48A61CC82B58}" type="presParOf" srcId="{232B0332-1FCE-1949-9E68-9905B7C187E7}" destId="{720E0B5A-0E0E-6C41-BBB3-660718B24524}" srcOrd="1" destOrd="0" presId="urn:microsoft.com/office/officeart/2005/8/layout/process1"/>
    <dgm:cxn modelId="{D77642E5-EF1E-40D5-AE37-3B31A3167EAE}" type="presParOf" srcId="{720E0B5A-0E0E-6C41-BBB3-660718B24524}" destId="{2DC2680E-C855-8441-A687-43ECBA6150C1}" srcOrd="0" destOrd="0" presId="urn:microsoft.com/office/officeart/2005/8/layout/process1"/>
    <dgm:cxn modelId="{A96201C8-0D3D-440D-A453-A0D007A6B7F1}" type="presParOf" srcId="{232B0332-1FCE-1949-9E68-9905B7C187E7}" destId="{C926C162-1F77-7648-A51B-2912D1FA880A}"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6185849-E253-E544-A85E-A385A1CF801B}" type="doc">
      <dgm:prSet loTypeId="urn:microsoft.com/office/officeart/2005/8/layout/process1" loCatId="" qsTypeId="urn:microsoft.com/office/officeart/2005/8/quickstyle/simple4" qsCatId="simple" csTypeId="urn:microsoft.com/office/officeart/2005/8/colors/accent1_2" csCatId="accent1" phldr="1"/>
      <dgm:spPr/>
      <dgm:t>
        <a:bodyPr/>
        <a:lstStyle/>
        <a:p>
          <a:endParaRPr lang="en-US"/>
        </a:p>
      </dgm:t>
    </dgm:pt>
    <dgm:pt modelId="{973E5761-C1E0-BA4F-B860-5C24423C7418}">
      <dgm:prSet/>
      <dgm:spPr/>
      <dgm:t>
        <a:bodyPr/>
        <a:lstStyle/>
        <a:p>
          <a:pPr rtl="0"/>
          <a:r>
            <a:rPr lang="en-US" dirty="0"/>
            <a:t>Autonomic nervous system: physiological arousal is a response to a stimulus</a:t>
          </a:r>
        </a:p>
      </dgm:t>
    </dgm:pt>
    <dgm:pt modelId="{86FAD834-C942-944C-8415-609A9F0B83A9}" type="parTrans" cxnId="{02E92D3F-C57E-854F-AEC2-75E0CE1D5DD4}">
      <dgm:prSet/>
      <dgm:spPr/>
      <dgm:t>
        <a:bodyPr/>
        <a:lstStyle/>
        <a:p>
          <a:endParaRPr lang="en-US"/>
        </a:p>
      </dgm:t>
    </dgm:pt>
    <dgm:pt modelId="{D74F23B0-FE23-084A-BBFA-F4378EAF9AF2}" type="sibTrans" cxnId="{02E92D3F-C57E-854F-AEC2-75E0CE1D5DD4}">
      <dgm:prSet/>
      <dgm:spPr/>
      <dgm:t>
        <a:bodyPr/>
        <a:lstStyle/>
        <a:p>
          <a:endParaRPr lang="en-US"/>
        </a:p>
      </dgm:t>
    </dgm:pt>
    <dgm:pt modelId="{4218340D-0675-214A-8CAB-A9D572693203}">
      <dgm:prSet/>
      <dgm:spPr/>
      <dgm:t>
        <a:bodyPr/>
        <a:lstStyle/>
        <a:p>
          <a:pPr rtl="0"/>
          <a:r>
            <a:rPr lang="en-US" dirty="0"/>
            <a:t>Such a physiological response is subsequently interpreted as the emotion</a:t>
          </a:r>
        </a:p>
      </dgm:t>
    </dgm:pt>
    <dgm:pt modelId="{2C519829-A4B5-3345-96C2-7BB832999D63}" type="parTrans" cxnId="{18E71653-3BB7-7542-878D-549C9CEBB9D3}">
      <dgm:prSet/>
      <dgm:spPr/>
      <dgm:t>
        <a:bodyPr/>
        <a:lstStyle/>
        <a:p>
          <a:endParaRPr lang="en-US"/>
        </a:p>
      </dgm:t>
    </dgm:pt>
    <dgm:pt modelId="{D5755539-576E-F848-AF7C-2C054FBA01C2}" type="sibTrans" cxnId="{18E71653-3BB7-7542-878D-549C9CEBB9D3}">
      <dgm:prSet/>
      <dgm:spPr/>
      <dgm:t>
        <a:bodyPr/>
        <a:lstStyle/>
        <a:p>
          <a:endParaRPr lang="en-US"/>
        </a:p>
      </dgm:t>
    </dgm:pt>
    <dgm:pt modelId="{F176CEC8-FE9A-7044-A682-A53CDE1626FA}" type="pres">
      <dgm:prSet presAssocID="{26185849-E253-E544-A85E-A385A1CF801B}" presName="Name0" presStyleCnt="0">
        <dgm:presLayoutVars>
          <dgm:dir/>
          <dgm:resizeHandles val="exact"/>
        </dgm:presLayoutVars>
      </dgm:prSet>
      <dgm:spPr/>
    </dgm:pt>
    <dgm:pt modelId="{6E8368E2-D3F5-7249-AB6A-EEDB74B06661}" type="pres">
      <dgm:prSet presAssocID="{973E5761-C1E0-BA4F-B860-5C24423C7418}" presName="node" presStyleLbl="node1" presStyleIdx="0" presStyleCnt="2">
        <dgm:presLayoutVars>
          <dgm:bulletEnabled val="1"/>
        </dgm:presLayoutVars>
      </dgm:prSet>
      <dgm:spPr/>
    </dgm:pt>
    <dgm:pt modelId="{97C7C51B-FEB8-6C46-BD88-C6E6EBC109E1}" type="pres">
      <dgm:prSet presAssocID="{D74F23B0-FE23-084A-BBFA-F4378EAF9AF2}" presName="sibTrans" presStyleLbl="sibTrans2D1" presStyleIdx="0" presStyleCnt="1"/>
      <dgm:spPr/>
    </dgm:pt>
    <dgm:pt modelId="{155CF954-FAEB-B64D-88BC-733AB9FD23DF}" type="pres">
      <dgm:prSet presAssocID="{D74F23B0-FE23-084A-BBFA-F4378EAF9AF2}" presName="connectorText" presStyleLbl="sibTrans2D1" presStyleIdx="0" presStyleCnt="1"/>
      <dgm:spPr/>
    </dgm:pt>
    <dgm:pt modelId="{278FD529-42E7-BD45-83F3-795C30AFD7B1}" type="pres">
      <dgm:prSet presAssocID="{4218340D-0675-214A-8CAB-A9D572693203}" presName="node" presStyleLbl="node1" presStyleIdx="1" presStyleCnt="2">
        <dgm:presLayoutVars>
          <dgm:bulletEnabled val="1"/>
        </dgm:presLayoutVars>
      </dgm:prSet>
      <dgm:spPr/>
    </dgm:pt>
  </dgm:ptLst>
  <dgm:cxnLst>
    <dgm:cxn modelId="{DD597903-EFB5-4FB9-9E9C-2928D2E33120}" type="presOf" srcId="{D74F23B0-FE23-084A-BBFA-F4378EAF9AF2}" destId="{155CF954-FAEB-B64D-88BC-733AB9FD23DF}" srcOrd="1" destOrd="0" presId="urn:microsoft.com/office/officeart/2005/8/layout/process1"/>
    <dgm:cxn modelId="{5F039833-856F-4D4F-A5D8-36C55B74AF62}" type="presOf" srcId="{D74F23B0-FE23-084A-BBFA-F4378EAF9AF2}" destId="{97C7C51B-FEB8-6C46-BD88-C6E6EBC109E1}" srcOrd="0" destOrd="0" presId="urn:microsoft.com/office/officeart/2005/8/layout/process1"/>
    <dgm:cxn modelId="{02E92D3F-C57E-854F-AEC2-75E0CE1D5DD4}" srcId="{26185849-E253-E544-A85E-A385A1CF801B}" destId="{973E5761-C1E0-BA4F-B860-5C24423C7418}" srcOrd="0" destOrd="0" parTransId="{86FAD834-C942-944C-8415-609A9F0B83A9}" sibTransId="{D74F23B0-FE23-084A-BBFA-F4378EAF9AF2}"/>
    <dgm:cxn modelId="{4F937D60-D3B5-406A-B908-2D6379043A5C}" type="presOf" srcId="{4218340D-0675-214A-8CAB-A9D572693203}" destId="{278FD529-42E7-BD45-83F3-795C30AFD7B1}" srcOrd="0" destOrd="0" presId="urn:microsoft.com/office/officeart/2005/8/layout/process1"/>
    <dgm:cxn modelId="{5986D352-BB80-4010-B231-54CD8019B592}" type="presOf" srcId="{26185849-E253-E544-A85E-A385A1CF801B}" destId="{F176CEC8-FE9A-7044-A682-A53CDE1626FA}" srcOrd="0" destOrd="0" presId="urn:microsoft.com/office/officeart/2005/8/layout/process1"/>
    <dgm:cxn modelId="{18E71653-3BB7-7542-878D-549C9CEBB9D3}" srcId="{26185849-E253-E544-A85E-A385A1CF801B}" destId="{4218340D-0675-214A-8CAB-A9D572693203}" srcOrd="1" destOrd="0" parTransId="{2C519829-A4B5-3345-96C2-7BB832999D63}" sibTransId="{D5755539-576E-F848-AF7C-2C054FBA01C2}"/>
    <dgm:cxn modelId="{ABE93C96-9348-4A1E-BBF8-CCE209782851}" type="presOf" srcId="{973E5761-C1E0-BA4F-B860-5C24423C7418}" destId="{6E8368E2-D3F5-7249-AB6A-EEDB74B06661}" srcOrd="0" destOrd="0" presId="urn:microsoft.com/office/officeart/2005/8/layout/process1"/>
    <dgm:cxn modelId="{D4FD4F9C-F2B8-4BB6-929F-FD4ABDEABAD2}" type="presParOf" srcId="{F176CEC8-FE9A-7044-A682-A53CDE1626FA}" destId="{6E8368E2-D3F5-7249-AB6A-EEDB74B06661}" srcOrd="0" destOrd="0" presId="urn:microsoft.com/office/officeart/2005/8/layout/process1"/>
    <dgm:cxn modelId="{FFC5D6CE-1F39-450E-A168-7FCF64DAB374}" type="presParOf" srcId="{F176CEC8-FE9A-7044-A682-A53CDE1626FA}" destId="{97C7C51B-FEB8-6C46-BD88-C6E6EBC109E1}" srcOrd="1" destOrd="0" presId="urn:microsoft.com/office/officeart/2005/8/layout/process1"/>
    <dgm:cxn modelId="{6C202772-8F94-47D7-A016-FACCB703F6FF}" type="presParOf" srcId="{97C7C51B-FEB8-6C46-BD88-C6E6EBC109E1}" destId="{155CF954-FAEB-B64D-88BC-733AB9FD23DF}" srcOrd="0" destOrd="0" presId="urn:microsoft.com/office/officeart/2005/8/layout/process1"/>
    <dgm:cxn modelId="{CA9969DA-0C91-4CF3-923A-4CBF25CE07D1}" type="presParOf" srcId="{F176CEC8-FE9A-7044-A682-A53CDE1626FA}" destId="{278FD529-42E7-BD45-83F3-795C30AFD7B1}" srcOrd="2"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5FB1CF-3F76-AD49-BB36-1544C8FB97B4}">
      <dsp:nvSpPr>
        <dsp:cNvPr id="0" name=""/>
        <dsp:cNvSpPr/>
      </dsp:nvSpPr>
      <dsp:spPr>
        <a:xfrm>
          <a:off x="845329" y="16807"/>
          <a:ext cx="2724558" cy="1362279"/>
        </a:xfrm>
        <a:prstGeom prst="roundRect">
          <a:avLst>
            <a:gd name="adj" fmla="val 10000"/>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rtl="0">
            <a:lnSpc>
              <a:spcPct val="90000"/>
            </a:lnSpc>
            <a:spcBef>
              <a:spcPct val="0"/>
            </a:spcBef>
            <a:spcAft>
              <a:spcPct val="35000"/>
            </a:spcAft>
            <a:buNone/>
          </a:pPr>
          <a:r>
            <a:rPr lang="en-US" sz="2800" b="1" kern="1200" dirty="0">
              <a:solidFill>
                <a:srgbClr val="000000"/>
              </a:solidFill>
            </a:rPr>
            <a:t>Brain stem</a:t>
          </a:r>
        </a:p>
      </dsp:txBody>
      <dsp:txXfrm>
        <a:off x="885229" y="56707"/>
        <a:ext cx="2644758" cy="1282479"/>
      </dsp:txXfrm>
    </dsp:sp>
    <dsp:sp modelId="{856F14BA-CD05-224A-9C81-AF927C330E1A}">
      <dsp:nvSpPr>
        <dsp:cNvPr id="0" name=""/>
        <dsp:cNvSpPr/>
      </dsp:nvSpPr>
      <dsp:spPr>
        <a:xfrm rot="20391891">
          <a:off x="3534417" y="471088"/>
          <a:ext cx="1160765" cy="54140"/>
        </a:xfrm>
        <a:custGeom>
          <a:avLst/>
          <a:gdLst/>
          <a:ahLst/>
          <a:cxnLst/>
          <a:rect l="0" t="0" r="0" b="0"/>
          <a:pathLst>
            <a:path>
              <a:moveTo>
                <a:pt x="0" y="27070"/>
              </a:moveTo>
              <a:lnTo>
                <a:pt x="1160765" y="27070"/>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rgbClr val="000000"/>
            </a:solidFill>
          </a:endParaRPr>
        </a:p>
      </dsp:txBody>
      <dsp:txXfrm>
        <a:off x="4085780" y="469139"/>
        <a:ext cx="58038" cy="58038"/>
      </dsp:txXfrm>
    </dsp:sp>
    <dsp:sp modelId="{79605D1F-6504-1A48-83AC-568BAA3CB892}">
      <dsp:nvSpPr>
        <dsp:cNvPr id="0" name=""/>
        <dsp:cNvSpPr/>
      </dsp:nvSpPr>
      <dsp:spPr>
        <a:xfrm>
          <a:off x="4659711" y="964"/>
          <a:ext cx="2724558" cy="594812"/>
        </a:xfrm>
        <a:prstGeom prst="roundRect">
          <a:avLst>
            <a:gd name="adj" fmla="val 1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US" sz="2000" b="1" kern="1200" dirty="0">
              <a:solidFill>
                <a:srgbClr val="000000"/>
              </a:solidFill>
            </a:rPr>
            <a:t>Medulla </a:t>
          </a:r>
        </a:p>
      </dsp:txBody>
      <dsp:txXfrm>
        <a:off x="4677132" y="18385"/>
        <a:ext cx="2689716" cy="559970"/>
      </dsp:txXfrm>
    </dsp:sp>
    <dsp:sp modelId="{72E83B6A-DA8D-8149-8F31-4B0BE4D9244D}">
      <dsp:nvSpPr>
        <dsp:cNvPr id="0" name=""/>
        <dsp:cNvSpPr/>
      </dsp:nvSpPr>
      <dsp:spPr>
        <a:xfrm rot="1208109">
          <a:off x="3534417" y="870665"/>
          <a:ext cx="1160765" cy="54140"/>
        </a:xfrm>
        <a:custGeom>
          <a:avLst/>
          <a:gdLst/>
          <a:ahLst/>
          <a:cxnLst/>
          <a:rect l="0" t="0" r="0" b="0"/>
          <a:pathLst>
            <a:path>
              <a:moveTo>
                <a:pt x="0" y="27070"/>
              </a:moveTo>
              <a:lnTo>
                <a:pt x="1160765" y="27070"/>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rgbClr val="000000"/>
            </a:solidFill>
          </a:endParaRPr>
        </a:p>
      </dsp:txBody>
      <dsp:txXfrm>
        <a:off x="4085780" y="868716"/>
        <a:ext cx="58038" cy="58038"/>
      </dsp:txXfrm>
    </dsp:sp>
    <dsp:sp modelId="{A49F610B-01AA-934F-8AB9-4CC03BA1CB9D}">
      <dsp:nvSpPr>
        <dsp:cNvPr id="0" name=""/>
        <dsp:cNvSpPr/>
      </dsp:nvSpPr>
      <dsp:spPr>
        <a:xfrm>
          <a:off x="4659711" y="800118"/>
          <a:ext cx="2724558" cy="594812"/>
        </a:xfrm>
        <a:prstGeom prst="roundRect">
          <a:avLst>
            <a:gd name="adj" fmla="val 1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US" sz="2000" b="1" kern="1200" dirty="0">
              <a:solidFill>
                <a:srgbClr val="000000"/>
              </a:solidFill>
            </a:rPr>
            <a:t>Reticular formation </a:t>
          </a:r>
        </a:p>
      </dsp:txBody>
      <dsp:txXfrm>
        <a:off x="4677132" y="817539"/>
        <a:ext cx="2689716" cy="559970"/>
      </dsp:txXfrm>
    </dsp:sp>
    <dsp:sp modelId="{1CCFDCC4-2460-2840-84AB-BA2A5AC41D60}">
      <dsp:nvSpPr>
        <dsp:cNvPr id="0" name=""/>
        <dsp:cNvSpPr/>
      </dsp:nvSpPr>
      <dsp:spPr>
        <a:xfrm>
          <a:off x="845329" y="1583428"/>
          <a:ext cx="2724558" cy="1362279"/>
        </a:xfrm>
        <a:prstGeom prst="roundRect">
          <a:avLst>
            <a:gd name="adj" fmla="val 10000"/>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rtl="0">
            <a:lnSpc>
              <a:spcPct val="90000"/>
            </a:lnSpc>
            <a:spcBef>
              <a:spcPct val="0"/>
            </a:spcBef>
            <a:spcAft>
              <a:spcPct val="35000"/>
            </a:spcAft>
            <a:buNone/>
          </a:pPr>
          <a:r>
            <a:rPr lang="en-US" sz="2800" b="1" kern="1200" dirty="0">
              <a:solidFill>
                <a:srgbClr val="000000"/>
              </a:solidFill>
            </a:rPr>
            <a:t>Cerebellum </a:t>
          </a:r>
          <a:endParaRPr lang="en-US" sz="3600" b="1" kern="1200" dirty="0">
            <a:solidFill>
              <a:srgbClr val="000000"/>
            </a:solidFill>
          </a:endParaRPr>
        </a:p>
      </dsp:txBody>
      <dsp:txXfrm>
        <a:off x="885229" y="1623328"/>
        <a:ext cx="2644758" cy="1282479"/>
      </dsp:txXfrm>
    </dsp:sp>
    <dsp:sp modelId="{93584997-0B1B-FB4C-8B3C-F93BBF7116A9}">
      <dsp:nvSpPr>
        <dsp:cNvPr id="0" name=""/>
        <dsp:cNvSpPr/>
      </dsp:nvSpPr>
      <dsp:spPr>
        <a:xfrm>
          <a:off x="845329" y="3150050"/>
          <a:ext cx="2724558" cy="1362279"/>
        </a:xfrm>
        <a:prstGeom prst="roundRect">
          <a:avLst>
            <a:gd name="adj" fmla="val 10000"/>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rtl="0">
            <a:lnSpc>
              <a:spcPct val="90000"/>
            </a:lnSpc>
            <a:spcBef>
              <a:spcPct val="0"/>
            </a:spcBef>
            <a:spcAft>
              <a:spcPct val="35000"/>
            </a:spcAft>
            <a:buNone/>
          </a:pPr>
          <a:r>
            <a:rPr lang="en-US" sz="2800" b="1" kern="1200" dirty="0">
              <a:solidFill>
                <a:srgbClr val="000000"/>
              </a:solidFill>
            </a:rPr>
            <a:t>Thalamus</a:t>
          </a:r>
          <a:endParaRPr lang="en-US" sz="4400" b="1" kern="1200" dirty="0">
            <a:solidFill>
              <a:srgbClr val="000000"/>
            </a:solidFill>
          </a:endParaRPr>
        </a:p>
      </dsp:txBody>
      <dsp:txXfrm>
        <a:off x="885229" y="3189950"/>
        <a:ext cx="2644758" cy="1282479"/>
      </dsp:txXfrm>
    </dsp:sp>
    <dsp:sp modelId="{AEC1763E-7392-7F4A-AE63-B2C07F0C02FE}">
      <dsp:nvSpPr>
        <dsp:cNvPr id="0" name=""/>
        <dsp:cNvSpPr/>
      </dsp:nvSpPr>
      <dsp:spPr>
        <a:xfrm rot="20391891">
          <a:off x="3534417" y="3604331"/>
          <a:ext cx="1160765" cy="54140"/>
        </a:xfrm>
        <a:custGeom>
          <a:avLst/>
          <a:gdLst/>
          <a:ahLst/>
          <a:cxnLst/>
          <a:rect l="0" t="0" r="0" b="0"/>
          <a:pathLst>
            <a:path>
              <a:moveTo>
                <a:pt x="0" y="27070"/>
              </a:moveTo>
              <a:lnTo>
                <a:pt x="1160765" y="27070"/>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rgbClr val="000000"/>
            </a:solidFill>
          </a:endParaRPr>
        </a:p>
      </dsp:txBody>
      <dsp:txXfrm>
        <a:off x="4085780" y="3602382"/>
        <a:ext cx="58038" cy="58038"/>
      </dsp:txXfrm>
    </dsp:sp>
    <dsp:sp modelId="{64DA58DD-5D2E-9E4B-B4C8-B7B98B7890B7}">
      <dsp:nvSpPr>
        <dsp:cNvPr id="0" name=""/>
        <dsp:cNvSpPr/>
      </dsp:nvSpPr>
      <dsp:spPr>
        <a:xfrm>
          <a:off x="4659711" y="3134206"/>
          <a:ext cx="2724558" cy="594812"/>
        </a:xfrm>
        <a:prstGeom prst="roundRect">
          <a:avLst>
            <a:gd name="adj" fmla="val 1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US" sz="2000" b="1" kern="1200" dirty="0">
              <a:solidFill>
                <a:srgbClr val="000000"/>
              </a:solidFill>
            </a:rPr>
            <a:t>Basal ganglia</a:t>
          </a:r>
        </a:p>
      </dsp:txBody>
      <dsp:txXfrm>
        <a:off x="4677132" y="3151627"/>
        <a:ext cx="2689716" cy="559970"/>
      </dsp:txXfrm>
    </dsp:sp>
    <dsp:sp modelId="{471F9C48-E670-5145-A689-08C4BFEB514D}">
      <dsp:nvSpPr>
        <dsp:cNvPr id="0" name=""/>
        <dsp:cNvSpPr/>
      </dsp:nvSpPr>
      <dsp:spPr>
        <a:xfrm rot="1208109">
          <a:off x="3534417" y="4003908"/>
          <a:ext cx="1160765" cy="54140"/>
        </a:xfrm>
        <a:custGeom>
          <a:avLst/>
          <a:gdLst/>
          <a:ahLst/>
          <a:cxnLst/>
          <a:rect l="0" t="0" r="0" b="0"/>
          <a:pathLst>
            <a:path>
              <a:moveTo>
                <a:pt x="0" y="27070"/>
              </a:moveTo>
              <a:lnTo>
                <a:pt x="1160765" y="27070"/>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rgbClr val="000000"/>
            </a:solidFill>
          </a:endParaRPr>
        </a:p>
      </dsp:txBody>
      <dsp:txXfrm>
        <a:off x="4085780" y="4001959"/>
        <a:ext cx="58038" cy="58038"/>
      </dsp:txXfrm>
    </dsp:sp>
    <dsp:sp modelId="{9536A2AB-62A0-0444-A3A3-3D3AD136B53F}">
      <dsp:nvSpPr>
        <dsp:cNvPr id="0" name=""/>
        <dsp:cNvSpPr/>
      </dsp:nvSpPr>
      <dsp:spPr>
        <a:xfrm>
          <a:off x="4659711" y="3933360"/>
          <a:ext cx="2724558" cy="594812"/>
        </a:xfrm>
        <a:prstGeom prst="roundRect">
          <a:avLst>
            <a:gd name="adj" fmla="val 1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US" sz="2000" b="1" kern="1200" dirty="0">
              <a:solidFill>
                <a:srgbClr val="000000"/>
              </a:solidFill>
            </a:rPr>
            <a:t>Basal ganglia</a:t>
          </a:r>
        </a:p>
      </dsp:txBody>
      <dsp:txXfrm>
        <a:off x="4677132" y="3950781"/>
        <a:ext cx="2689716" cy="5599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61A30A-6710-A148-956F-4FF8163399B8}">
      <dsp:nvSpPr>
        <dsp:cNvPr id="0" name=""/>
        <dsp:cNvSpPr/>
      </dsp:nvSpPr>
      <dsp:spPr>
        <a:xfrm>
          <a:off x="0" y="656939"/>
          <a:ext cx="8229600" cy="1058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649EB0C1-726A-8A40-B04B-6853547F78AC}">
      <dsp:nvSpPr>
        <dsp:cNvPr id="0" name=""/>
        <dsp:cNvSpPr/>
      </dsp:nvSpPr>
      <dsp:spPr>
        <a:xfrm>
          <a:off x="411480" y="37019"/>
          <a:ext cx="5760720" cy="1239840"/>
        </a:xfrm>
        <a:prstGeom prst="roundRect">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866900" rtl="0">
            <a:lnSpc>
              <a:spcPct val="90000"/>
            </a:lnSpc>
            <a:spcBef>
              <a:spcPct val="0"/>
            </a:spcBef>
            <a:spcAft>
              <a:spcPct val="35000"/>
            </a:spcAft>
            <a:buNone/>
          </a:pPr>
          <a:r>
            <a:rPr lang="en-US" sz="4200" kern="1200"/>
            <a:t>The structure of a neuron</a:t>
          </a:r>
        </a:p>
      </dsp:txBody>
      <dsp:txXfrm>
        <a:off x="472004" y="97543"/>
        <a:ext cx="5639672" cy="1118792"/>
      </dsp:txXfrm>
    </dsp:sp>
    <dsp:sp modelId="{0D0BCAED-826A-8A47-9F5C-FBE025985567}">
      <dsp:nvSpPr>
        <dsp:cNvPr id="0" name=""/>
        <dsp:cNvSpPr/>
      </dsp:nvSpPr>
      <dsp:spPr>
        <a:xfrm>
          <a:off x="0" y="2562060"/>
          <a:ext cx="8229600" cy="1058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D4561B45-9460-E146-95C1-20FC00018A52}">
      <dsp:nvSpPr>
        <dsp:cNvPr id="0" name=""/>
        <dsp:cNvSpPr/>
      </dsp:nvSpPr>
      <dsp:spPr>
        <a:xfrm>
          <a:off x="411480" y="1942139"/>
          <a:ext cx="5760720" cy="1239840"/>
        </a:xfrm>
        <a:prstGeom prst="roundRect">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866900" rtl="0">
            <a:lnSpc>
              <a:spcPct val="90000"/>
            </a:lnSpc>
            <a:spcBef>
              <a:spcPct val="0"/>
            </a:spcBef>
            <a:spcAft>
              <a:spcPct val="35000"/>
            </a:spcAft>
            <a:buNone/>
          </a:pPr>
          <a:r>
            <a:rPr lang="en-US" sz="4200" kern="1200"/>
            <a:t>How neurons communicate</a:t>
          </a:r>
        </a:p>
      </dsp:txBody>
      <dsp:txXfrm>
        <a:off x="472004" y="2002663"/>
        <a:ext cx="5639672" cy="1118792"/>
      </dsp:txXfrm>
    </dsp:sp>
    <dsp:sp modelId="{3342C0FC-3028-B04C-9ECE-B5D889998AAF}">
      <dsp:nvSpPr>
        <dsp:cNvPr id="0" name=""/>
        <dsp:cNvSpPr/>
      </dsp:nvSpPr>
      <dsp:spPr>
        <a:xfrm>
          <a:off x="0" y="4467180"/>
          <a:ext cx="8229600" cy="1058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1D2DE739-BED5-8344-9E01-A97F8F1517E5}">
      <dsp:nvSpPr>
        <dsp:cNvPr id="0" name=""/>
        <dsp:cNvSpPr/>
      </dsp:nvSpPr>
      <dsp:spPr>
        <a:xfrm>
          <a:off x="411480" y="3847260"/>
          <a:ext cx="5760720" cy="1239840"/>
        </a:xfrm>
        <a:prstGeom prst="roundRect">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866900" rtl="0">
            <a:lnSpc>
              <a:spcPct val="90000"/>
            </a:lnSpc>
            <a:spcBef>
              <a:spcPct val="0"/>
            </a:spcBef>
            <a:spcAft>
              <a:spcPct val="35000"/>
            </a:spcAft>
            <a:buNone/>
          </a:pPr>
          <a:r>
            <a:rPr lang="en-US" sz="4200" kern="1200"/>
            <a:t>Neurotransmitters, drugs, and poisons</a:t>
          </a:r>
        </a:p>
      </dsp:txBody>
      <dsp:txXfrm>
        <a:off x="472004" y="3907784"/>
        <a:ext cx="5639672" cy="11187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1AA15C-E85C-7F40-B70C-306725787D0D}">
      <dsp:nvSpPr>
        <dsp:cNvPr id="0" name=""/>
        <dsp:cNvSpPr/>
      </dsp:nvSpPr>
      <dsp:spPr>
        <a:xfrm>
          <a:off x="0" y="618648"/>
          <a:ext cx="8229600" cy="3291840"/>
        </a:xfrm>
        <a:prstGeom prst="leftRightRibbon">
          <a:avLst/>
        </a:prstGeom>
        <a:solidFill>
          <a:schemeClr val="accent5">
            <a:shade val="8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D5F3A473-5062-114E-9407-DF074F5058DB}">
      <dsp:nvSpPr>
        <dsp:cNvPr id="0" name=""/>
        <dsp:cNvSpPr/>
      </dsp:nvSpPr>
      <dsp:spPr>
        <a:xfrm>
          <a:off x="987552" y="1194720"/>
          <a:ext cx="2715768" cy="1613001"/>
        </a:xfrm>
        <a:prstGeom prst="rect">
          <a:avLst/>
        </a:prstGeom>
        <a:no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dsp:spPr>
      <dsp:style>
        <a:lnRef idx="0">
          <a:scrgbClr r="0" g="0" b="0"/>
        </a:lnRef>
        <a:fillRef idx="1">
          <a:scrgbClr r="0" g="0" b="0"/>
        </a:fillRef>
        <a:effectRef idx="2">
          <a:scrgbClr r="0" g="0" b="0"/>
        </a:effectRef>
        <a:fontRef idx="minor">
          <a:schemeClr val="lt1"/>
        </a:fontRef>
      </dsp:style>
      <dsp:txBody>
        <a:bodyPr spcFirstLastPara="0" vert="horz" wrap="square" lIns="0" tIns="106680" rIns="0" bIns="114300" numCol="1" spcCol="1270" anchor="ctr" anchorCtr="0">
          <a:noAutofit/>
        </a:bodyPr>
        <a:lstStyle/>
        <a:p>
          <a:pPr marL="0" lvl="0" indent="0" algn="ctr" defTabSz="1333500" rtl="0">
            <a:lnSpc>
              <a:spcPct val="90000"/>
            </a:lnSpc>
            <a:spcBef>
              <a:spcPct val="0"/>
            </a:spcBef>
            <a:spcAft>
              <a:spcPct val="35000"/>
            </a:spcAft>
            <a:buNone/>
          </a:pPr>
          <a:r>
            <a:rPr lang="en-US" sz="3000" kern="1200" dirty="0"/>
            <a:t>Communication </a:t>
          </a:r>
          <a:r>
            <a:rPr lang="en-US" sz="3000" b="1" i="1" kern="1200" dirty="0"/>
            <a:t>within</a:t>
          </a:r>
          <a:r>
            <a:rPr lang="en-US" sz="3000" kern="1200" dirty="0"/>
            <a:t> neuron is</a:t>
          </a:r>
          <a:r>
            <a:rPr lang="en-US" sz="3000" b="1" kern="1200" dirty="0"/>
            <a:t> electrical</a:t>
          </a:r>
          <a:endParaRPr lang="en-US" sz="3000" kern="1200" dirty="0"/>
        </a:p>
      </dsp:txBody>
      <dsp:txXfrm>
        <a:off x="987552" y="1194720"/>
        <a:ext cx="2715768" cy="1613001"/>
      </dsp:txXfrm>
    </dsp:sp>
    <dsp:sp modelId="{FDE43658-2393-0849-A575-220F891F2E3C}">
      <dsp:nvSpPr>
        <dsp:cNvPr id="0" name=""/>
        <dsp:cNvSpPr/>
      </dsp:nvSpPr>
      <dsp:spPr>
        <a:xfrm>
          <a:off x="4114800" y="1721414"/>
          <a:ext cx="3209544" cy="1613001"/>
        </a:xfrm>
        <a:prstGeom prst="rect">
          <a:avLst/>
        </a:prstGeom>
        <a:no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dsp:spPr>
      <dsp:style>
        <a:lnRef idx="0">
          <a:scrgbClr r="0" g="0" b="0"/>
        </a:lnRef>
        <a:fillRef idx="1">
          <a:scrgbClr r="0" g="0" b="0"/>
        </a:fillRef>
        <a:effectRef idx="2">
          <a:scrgbClr r="0" g="0" b="0"/>
        </a:effectRef>
        <a:fontRef idx="minor">
          <a:schemeClr val="lt1"/>
        </a:fontRef>
      </dsp:style>
      <dsp:txBody>
        <a:bodyPr spcFirstLastPara="0" vert="horz" wrap="square" lIns="0" tIns="106680" rIns="0" bIns="114300" numCol="1" spcCol="1270" anchor="ctr" anchorCtr="0">
          <a:noAutofit/>
        </a:bodyPr>
        <a:lstStyle/>
        <a:p>
          <a:pPr marL="0" lvl="0" indent="0" algn="ctr" defTabSz="1333500" rtl="0">
            <a:lnSpc>
              <a:spcPct val="90000"/>
            </a:lnSpc>
            <a:spcBef>
              <a:spcPct val="0"/>
            </a:spcBef>
            <a:spcAft>
              <a:spcPct val="35000"/>
            </a:spcAft>
            <a:buNone/>
          </a:pPr>
          <a:r>
            <a:rPr lang="en-US" sz="3000" kern="1200" dirty="0"/>
            <a:t>Communication </a:t>
          </a:r>
          <a:r>
            <a:rPr lang="en-US" sz="3000" b="1" i="1" kern="1200" dirty="0"/>
            <a:t>between</a:t>
          </a:r>
          <a:r>
            <a:rPr lang="en-US" sz="3000" kern="1200" dirty="0"/>
            <a:t> neurons</a:t>
          </a:r>
          <a:r>
            <a:rPr lang="en-US" sz="3000" b="1" kern="1200" dirty="0"/>
            <a:t> </a:t>
          </a:r>
          <a:r>
            <a:rPr lang="en-US" sz="3000" kern="1200" dirty="0"/>
            <a:t>is</a:t>
          </a:r>
          <a:r>
            <a:rPr lang="en-US" sz="3000" b="1" kern="1200" dirty="0"/>
            <a:t> chemical</a:t>
          </a:r>
          <a:endParaRPr lang="en-US" sz="3000" kern="1200" dirty="0"/>
        </a:p>
      </dsp:txBody>
      <dsp:txXfrm>
        <a:off x="4114800" y="1721414"/>
        <a:ext cx="3209544" cy="16130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1F9538-115C-7849-99D7-00D0AF3A3AF9}">
      <dsp:nvSpPr>
        <dsp:cNvPr id="0" name=""/>
        <dsp:cNvSpPr/>
      </dsp:nvSpPr>
      <dsp:spPr>
        <a:xfrm>
          <a:off x="6328" y="3140806"/>
          <a:ext cx="2847988" cy="1423994"/>
        </a:xfrm>
        <a:prstGeom prst="roundRect">
          <a:avLst>
            <a:gd name="adj" fmla="val 10000"/>
          </a:avLst>
        </a:prstGeom>
        <a:solidFill>
          <a:schemeClr val="accent3">
            <a:lumMod val="60000"/>
            <a:lumOff val="40000"/>
          </a:schemeClr>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US" sz="1800" b="1" kern="1200" dirty="0">
              <a:solidFill>
                <a:srgbClr val="000000"/>
              </a:solidFill>
            </a:rPr>
            <a:t>Central Nervous </a:t>
          </a:r>
          <a:br>
            <a:rPr lang="en-US" sz="1800" b="1" kern="1200" dirty="0">
              <a:solidFill>
                <a:srgbClr val="000000"/>
              </a:solidFill>
            </a:rPr>
          </a:br>
          <a:r>
            <a:rPr lang="en-US" sz="1800" b="1" kern="1200" dirty="0">
              <a:solidFill>
                <a:srgbClr val="000000"/>
              </a:solidFill>
            </a:rPr>
            <a:t>System</a:t>
          </a:r>
          <a:endParaRPr lang="en-US" sz="1800" kern="1200" dirty="0">
            <a:solidFill>
              <a:srgbClr val="000000"/>
            </a:solidFill>
          </a:endParaRPr>
        </a:p>
      </dsp:txBody>
      <dsp:txXfrm>
        <a:off x="48035" y="3182513"/>
        <a:ext cx="2764574" cy="1340580"/>
      </dsp:txXfrm>
    </dsp:sp>
    <dsp:sp modelId="{DA2A20ED-D9E4-EA42-9A1A-D923DD108A89}">
      <dsp:nvSpPr>
        <dsp:cNvPr id="0" name=""/>
        <dsp:cNvSpPr/>
      </dsp:nvSpPr>
      <dsp:spPr>
        <a:xfrm rot="18816926">
          <a:off x="2598188" y="3236554"/>
          <a:ext cx="1651451" cy="36870"/>
        </a:xfrm>
        <a:custGeom>
          <a:avLst/>
          <a:gdLst/>
          <a:ahLst/>
          <a:cxnLst/>
          <a:rect l="0" t="0" r="0" b="0"/>
          <a:pathLst>
            <a:path>
              <a:moveTo>
                <a:pt x="0" y="18435"/>
              </a:moveTo>
              <a:lnTo>
                <a:pt x="1651451" y="18435"/>
              </a:lnTo>
            </a:path>
          </a:pathLst>
        </a:custGeom>
        <a:noFill/>
        <a:ln w="9525" cap="flat" cmpd="sng" algn="ctr">
          <a:solidFill>
            <a:schemeClr val="accent3">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solidFill>
              <a:srgbClr val="000000"/>
            </a:solidFill>
          </a:endParaRPr>
        </a:p>
      </dsp:txBody>
      <dsp:txXfrm>
        <a:off x="3382628" y="3213703"/>
        <a:ext cx="82572" cy="82572"/>
      </dsp:txXfrm>
    </dsp:sp>
    <dsp:sp modelId="{645BD8AE-C4C7-BE46-9BB5-0DC2F9CC143B}">
      <dsp:nvSpPr>
        <dsp:cNvPr id="0" name=""/>
        <dsp:cNvSpPr/>
      </dsp:nvSpPr>
      <dsp:spPr>
        <a:xfrm>
          <a:off x="3993512" y="1945178"/>
          <a:ext cx="2847988" cy="1423994"/>
        </a:xfrm>
        <a:prstGeom prst="roundRect">
          <a:avLst>
            <a:gd name="adj" fmla="val 10000"/>
          </a:avLst>
        </a:prstGeom>
        <a:solidFill>
          <a:schemeClr val="accent3">
            <a:lumMod val="60000"/>
            <a:lumOff val="40000"/>
          </a:schemeClr>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US" sz="2200" b="1" kern="1200" dirty="0">
              <a:solidFill>
                <a:srgbClr val="000000"/>
              </a:solidFill>
            </a:rPr>
            <a:t>Spinal cord</a:t>
          </a:r>
          <a:r>
            <a:rPr lang="en-US" sz="2200" kern="1200" dirty="0">
              <a:solidFill>
                <a:srgbClr val="000000"/>
              </a:solidFill>
            </a:rPr>
            <a:t> </a:t>
          </a:r>
        </a:p>
      </dsp:txBody>
      <dsp:txXfrm>
        <a:off x="4035219" y="1986885"/>
        <a:ext cx="2764574" cy="1340580"/>
      </dsp:txXfrm>
    </dsp:sp>
    <dsp:sp modelId="{8FAFE17D-2546-6F46-8FAE-C87427CCEB90}">
      <dsp:nvSpPr>
        <dsp:cNvPr id="0" name=""/>
        <dsp:cNvSpPr/>
      </dsp:nvSpPr>
      <dsp:spPr>
        <a:xfrm rot="19457599">
          <a:off x="6709637" y="2229341"/>
          <a:ext cx="1402923" cy="36870"/>
        </a:xfrm>
        <a:custGeom>
          <a:avLst/>
          <a:gdLst/>
          <a:ahLst/>
          <a:cxnLst/>
          <a:rect l="0" t="0" r="0" b="0"/>
          <a:pathLst>
            <a:path>
              <a:moveTo>
                <a:pt x="0" y="18435"/>
              </a:moveTo>
              <a:lnTo>
                <a:pt x="1402923" y="18435"/>
              </a:lnTo>
            </a:path>
          </a:pathLst>
        </a:custGeom>
        <a:noFill/>
        <a:ln w="9525" cap="flat" cmpd="sng" algn="ctr">
          <a:solidFill>
            <a:schemeClr val="accent3">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rgbClr val="000000"/>
            </a:solidFill>
          </a:endParaRPr>
        </a:p>
      </dsp:txBody>
      <dsp:txXfrm>
        <a:off x="7376026" y="2212703"/>
        <a:ext cx="70146" cy="70146"/>
      </dsp:txXfrm>
    </dsp:sp>
    <dsp:sp modelId="{3F897577-A92B-9740-8EB8-98CAB65858C6}">
      <dsp:nvSpPr>
        <dsp:cNvPr id="0" name=""/>
        <dsp:cNvSpPr/>
      </dsp:nvSpPr>
      <dsp:spPr>
        <a:xfrm>
          <a:off x="7980696" y="1126381"/>
          <a:ext cx="2847988" cy="1423994"/>
        </a:xfrm>
        <a:prstGeom prst="roundRect">
          <a:avLst>
            <a:gd name="adj" fmla="val 10000"/>
          </a:avLst>
        </a:prstGeom>
        <a:solidFill>
          <a:schemeClr val="accent3">
            <a:lumMod val="60000"/>
            <a:lumOff val="40000"/>
          </a:schemeClr>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US" sz="2200" kern="1200">
              <a:solidFill>
                <a:srgbClr val="000000"/>
              </a:solidFill>
            </a:rPr>
            <a:t>Conduits for incoming sensory data and outgoing movement commands</a:t>
          </a:r>
        </a:p>
      </dsp:txBody>
      <dsp:txXfrm>
        <a:off x="8022403" y="1168088"/>
        <a:ext cx="2764574" cy="1340580"/>
      </dsp:txXfrm>
    </dsp:sp>
    <dsp:sp modelId="{FE2C8BF9-8141-E249-B538-5C7C8A2AD7C9}">
      <dsp:nvSpPr>
        <dsp:cNvPr id="0" name=""/>
        <dsp:cNvSpPr/>
      </dsp:nvSpPr>
      <dsp:spPr>
        <a:xfrm rot="2142401">
          <a:off x="6709637" y="3048138"/>
          <a:ext cx="1402923" cy="36870"/>
        </a:xfrm>
        <a:custGeom>
          <a:avLst/>
          <a:gdLst/>
          <a:ahLst/>
          <a:cxnLst/>
          <a:rect l="0" t="0" r="0" b="0"/>
          <a:pathLst>
            <a:path>
              <a:moveTo>
                <a:pt x="0" y="18435"/>
              </a:moveTo>
              <a:lnTo>
                <a:pt x="1402923" y="18435"/>
              </a:lnTo>
            </a:path>
          </a:pathLst>
        </a:custGeom>
        <a:noFill/>
        <a:ln w="9525" cap="flat" cmpd="sng" algn="ctr">
          <a:solidFill>
            <a:schemeClr val="accent3">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rgbClr val="000000"/>
            </a:solidFill>
          </a:endParaRPr>
        </a:p>
      </dsp:txBody>
      <dsp:txXfrm>
        <a:off x="7376026" y="3031500"/>
        <a:ext cx="70146" cy="70146"/>
      </dsp:txXfrm>
    </dsp:sp>
    <dsp:sp modelId="{DAA18C65-5423-1544-A760-9AF804D4FFBA}">
      <dsp:nvSpPr>
        <dsp:cNvPr id="0" name=""/>
        <dsp:cNvSpPr/>
      </dsp:nvSpPr>
      <dsp:spPr>
        <a:xfrm>
          <a:off x="7980696" y="2763974"/>
          <a:ext cx="2847988" cy="1423994"/>
        </a:xfrm>
        <a:prstGeom prst="roundRect">
          <a:avLst>
            <a:gd name="adj" fmla="val 10000"/>
          </a:avLst>
        </a:prstGeom>
        <a:solidFill>
          <a:schemeClr val="accent3">
            <a:lumMod val="60000"/>
            <a:lumOff val="40000"/>
          </a:schemeClr>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US" sz="2200" kern="1200" dirty="0">
              <a:solidFill>
                <a:srgbClr val="000000"/>
              </a:solidFill>
            </a:rPr>
            <a:t>Provides for spinal reflexes</a:t>
          </a:r>
        </a:p>
      </dsp:txBody>
      <dsp:txXfrm>
        <a:off x="8022403" y="2805681"/>
        <a:ext cx="2764574" cy="1340580"/>
      </dsp:txXfrm>
    </dsp:sp>
    <dsp:sp modelId="{3D8D128A-3F76-9149-A80B-69DB033292E1}">
      <dsp:nvSpPr>
        <dsp:cNvPr id="0" name=""/>
        <dsp:cNvSpPr/>
      </dsp:nvSpPr>
      <dsp:spPr>
        <a:xfrm rot="2873985">
          <a:off x="2574313" y="4464749"/>
          <a:ext cx="1699201" cy="36870"/>
        </a:xfrm>
        <a:custGeom>
          <a:avLst/>
          <a:gdLst/>
          <a:ahLst/>
          <a:cxnLst/>
          <a:rect l="0" t="0" r="0" b="0"/>
          <a:pathLst>
            <a:path>
              <a:moveTo>
                <a:pt x="0" y="18435"/>
              </a:moveTo>
              <a:lnTo>
                <a:pt x="1699201" y="18435"/>
              </a:lnTo>
            </a:path>
          </a:pathLst>
        </a:custGeom>
        <a:noFill/>
        <a:ln w="9525" cap="flat" cmpd="sng" algn="ctr">
          <a:solidFill>
            <a:schemeClr val="accent3">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solidFill>
              <a:srgbClr val="000000"/>
            </a:solidFill>
          </a:endParaRPr>
        </a:p>
      </dsp:txBody>
      <dsp:txXfrm>
        <a:off x="3381434" y="4440704"/>
        <a:ext cx="84960" cy="84960"/>
      </dsp:txXfrm>
    </dsp:sp>
    <dsp:sp modelId="{4D5C6397-7604-F04D-8AB8-0BB49E71A3BF}">
      <dsp:nvSpPr>
        <dsp:cNvPr id="0" name=""/>
        <dsp:cNvSpPr/>
      </dsp:nvSpPr>
      <dsp:spPr>
        <a:xfrm>
          <a:off x="3993512" y="4401568"/>
          <a:ext cx="2847988" cy="1423994"/>
        </a:xfrm>
        <a:prstGeom prst="roundRect">
          <a:avLst>
            <a:gd name="adj" fmla="val 10000"/>
          </a:avLst>
        </a:prstGeom>
        <a:solidFill>
          <a:schemeClr val="accent3">
            <a:lumMod val="60000"/>
            <a:lumOff val="40000"/>
          </a:schemeClr>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US" sz="2200" b="1" kern="1200">
              <a:solidFill>
                <a:srgbClr val="000000"/>
              </a:solidFill>
            </a:rPr>
            <a:t>Brain</a:t>
          </a:r>
          <a:endParaRPr lang="en-US" sz="2200" kern="1200">
            <a:solidFill>
              <a:srgbClr val="000000"/>
            </a:solidFill>
          </a:endParaRPr>
        </a:p>
      </dsp:txBody>
      <dsp:txXfrm>
        <a:off x="4035219" y="4443275"/>
        <a:ext cx="2764574" cy="1340580"/>
      </dsp:txXfrm>
    </dsp:sp>
    <dsp:sp modelId="{6A66C1F8-FBF0-274C-B47E-42AAF2F2CC6D}">
      <dsp:nvSpPr>
        <dsp:cNvPr id="0" name=""/>
        <dsp:cNvSpPr/>
      </dsp:nvSpPr>
      <dsp:spPr>
        <a:xfrm>
          <a:off x="6841501" y="5095130"/>
          <a:ext cx="1139195" cy="36870"/>
        </a:xfrm>
        <a:custGeom>
          <a:avLst/>
          <a:gdLst/>
          <a:ahLst/>
          <a:cxnLst/>
          <a:rect l="0" t="0" r="0" b="0"/>
          <a:pathLst>
            <a:path>
              <a:moveTo>
                <a:pt x="0" y="18435"/>
              </a:moveTo>
              <a:lnTo>
                <a:pt x="1139195" y="18435"/>
              </a:lnTo>
            </a:path>
          </a:pathLst>
        </a:custGeom>
        <a:noFill/>
        <a:ln w="9525" cap="flat" cmpd="sng" algn="ctr">
          <a:solidFill>
            <a:schemeClr val="accent3">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rgbClr val="000000"/>
            </a:solidFill>
          </a:endParaRPr>
        </a:p>
      </dsp:txBody>
      <dsp:txXfrm>
        <a:off x="7382619" y="5085085"/>
        <a:ext cx="56959" cy="56959"/>
      </dsp:txXfrm>
    </dsp:sp>
    <dsp:sp modelId="{DD68432F-5787-B144-AABB-BF9362FCCD8E}">
      <dsp:nvSpPr>
        <dsp:cNvPr id="0" name=""/>
        <dsp:cNvSpPr/>
      </dsp:nvSpPr>
      <dsp:spPr>
        <a:xfrm>
          <a:off x="7980696" y="4401568"/>
          <a:ext cx="2847988" cy="1423994"/>
        </a:xfrm>
        <a:prstGeom prst="roundRect">
          <a:avLst>
            <a:gd name="adj" fmla="val 10000"/>
          </a:avLst>
        </a:prstGeom>
        <a:solidFill>
          <a:schemeClr val="accent3">
            <a:lumMod val="60000"/>
            <a:lumOff val="40000"/>
          </a:schemeClr>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US" sz="2200" kern="1200" dirty="0">
              <a:solidFill>
                <a:srgbClr val="000000"/>
              </a:solidFill>
            </a:rPr>
            <a:t>Control center </a:t>
          </a:r>
          <a:br>
            <a:rPr lang="en-US" sz="2200" kern="1200" dirty="0">
              <a:solidFill>
                <a:srgbClr val="000000"/>
              </a:solidFill>
            </a:rPr>
          </a:br>
          <a:r>
            <a:rPr lang="en-US" sz="2200" kern="1200" dirty="0">
              <a:solidFill>
                <a:srgbClr val="000000"/>
              </a:solidFill>
            </a:rPr>
            <a:t>for entire nervous system	</a:t>
          </a:r>
        </a:p>
      </dsp:txBody>
      <dsp:txXfrm>
        <a:off x="8022403" y="4443275"/>
        <a:ext cx="2764574" cy="13405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2C8AF-C707-514A-B526-1EC8B5D2D66B}">
      <dsp:nvSpPr>
        <dsp:cNvPr id="0" name=""/>
        <dsp:cNvSpPr/>
      </dsp:nvSpPr>
      <dsp:spPr>
        <a:xfrm>
          <a:off x="1866" y="445891"/>
          <a:ext cx="3980894" cy="3486475"/>
        </a:xfrm>
        <a:prstGeom prst="roundRect">
          <a:avLst>
            <a:gd name="adj" fmla="val 10000"/>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dirty="0"/>
            <a:t>Proposes that the subjective experience of the emotion triggers the physiological arousal and behavioral response</a:t>
          </a:r>
        </a:p>
      </dsp:txBody>
      <dsp:txXfrm>
        <a:off x="103981" y="548006"/>
        <a:ext cx="3776664" cy="3282245"/>
      </dsp:txXfrm>
    </dsp:sp>
    <dsp:sp modelId="{720E0B5A-0E0E-6C41-BBB3-660718B24524}">
      <dsp:nvSpPr>
        <dsp:cNvPr id="0" name=""/>
        <dsp:cNvSpPr/>
      </dsp:nvSpPr>
      <dsp:spPr>
        <a:xfrm>
          <a:off x="4380851" y="1695498"/>
          <a:ext cx="843949" cy="987261"/>
        </a:xfrm>
        <a:prstGeom prst="rightArrow">
          <a:avLst>
            <a:gd name="adj1" fmla="val 60000"/>
            <a:gd name="adj2" fmla="val 50000"/>
          </a:avLst>
        </a:prstGeom>
        <a:gradFill rotWithShape="0">
          <a:gsLst>
            <a:gs pos="0">
              <a:schemeClr val="accent2">
                <a:tint val="60000"/>
                <a:hueOff val="0"/>
                <a:satOff val="0"/>
                <a:lumOff val="0"/>
                <a:alphaOff val="0"/>
                <a:tint val="100000"/>
                <a:shade val="100000"/>
                <a:satMod val="130000"/>
              </a:schemeClr>
            </a:gs>
            <a:gs pos="100000">
              <a:schemeClr val="accent2">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4380851" y="1892950"/>
        <a:ext cx="590764" cy="592357"/>
      </dsp:txXfrm>
    </dsp:sp>
    <dsp:sp modelId="{C926C162-1F77-7648-A51B-2912D1FA880A}">
      <dsp:nvSpPr>
        <dsp:cNvPr id="0" name=""/>
        <dsp:cNvSpPr/>
      </dsp:nvSpPr>
      <dsp:spPr>
        <a:xfrm>
          <a:off x="5575119" y="445891"/>
          <a:ext cx="3980894" cy="3486475"/>
        </a:xfrm>
        <a:prstGeom prst="roundRect">
          <a:avLst>
            <a:gd name="adj" fmla="val 10000"/>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dirty="0"/>
            <a:t>Contends that cognitive recognition of dangerous situation prompts emotional feeling that arouses autonomic nervous system</a:t>
          </a:r>
        </a:p>
      </dsp:txBody>
      <dsp:txXfrm>
        <a:off x="5677234" y="548006"/>
        <a:ext cx="3776664" cy="32822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8368E2-D3F5-7249-AB6A-EEDB74B06661}">
      <dsp:nvSpPr>
        <dsp:cNvPr id="0" name=""/>
        <dsp:cNvSpPr/>
      </dsp:nvSpPr>
      <dsp:spPr>
        <a:xfrm>
          <a:off x="1607" y="1236270"/>
          <a:ext cx="3427660" cy="2056596"/>
        </a:xfrm>
        <a:prstGeom prst="roundRect">
          <a:avLst>
            <a:gd name="adj" fmla="val 10000"/>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dirty="0"/>
            <a:t>Autonomic nervous system: physiological arousal is a response to a stimulus</a:t>
          </a:r>
        </a:p>
      </dsp:txBody>
      <dsp:txXfrm>
        <a:off x="61843" y="1296506"/>
        <a:ext cx="3307188" cy="1936124"/>
      </dsp:txXfrm>
    </dsp:sp>
    <dsp:sp modelId="{97C7C51B-FEB8-6C46-BD88-C6E6EBC109E1}">
      <dsp:nvSpPr>
        <dsp:cNvPr id="0" name=""/>
        <dsp:cNvSpPr/>
      </dsp:nvSpPr>
      <dsp:spPr>
        <a:xfrm>
          <a:off x="3772033" y="1839538"/>
          <a:ext cx="726664" cy="850059"/>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3772033" y="2009550"/>
        <a:ext cx="508665" cy="510035"/>
      </dsp:txXfrm>
    </dsp:sp>
    <dsp:sp modelId="{278FD529-42E7-BD45-83F3-795C30AFD7B1}">
      <dsp:nvSpPr>
        <dsp:cNvPr id="0" name=""/>
        <dsp:cNvSpPr/>
      </dsp:nvSpPr>
      <dsp:spPr>
        <a:xfrm>
          <a:off x="4800332" y="1236270"/>
          <a:ext cx="3427660" cy="2056596"/>
        </a:xfrm>
        <a:prstGeom prst="roundRect">
          <a:avLst>
            <a:gd name="adj" fmla="val 10000"/>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dirty="0"/>
            <a:t>Such a physiological response is subsequently interpreted as the emotion</a:t>
          </a:r>
        </a:p>
      </dsp:txBody>
      <dsp:txXfrm>
        <a:off x="4860568" y="1296506"/>
        <a:ext cx="3307188" cy="193612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4.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3AB560-E46B-464B-B3AE-CCC53712F51E}" type="datetimeFigureOut">
              <a:rPr lang="en-GB" smtClean="0"/>
              <a:t>30/11/2022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B53791-6EF0-42AF-9F45-1256D913A620}" type="slidenum">
              <a:rPr lang="en-GB" smtClean="0"/>
              <a:t>‹#›</a:t>
            </a:fld>
            <a:endParaRPr lang="en-GB"/>
          </a:p>
        </p:txBody>
      </p:sp>
    </p:spTree>
    <p:extLst>
      <p:ext uri="{BB962C8B-B14F-4D97-AF65-F5344CB8AC3E}">
        <p14:creationId xmlns:p14="http://schemas.microsoft.com/office/powerpoint/2010/main" val="1058106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9B53791-6EF0-42AF-9F45-1256D913A620}" type="slidenum">
              <a:rPr lang="en-GB" smtClean="0"/>
              <a:t>1</a:t>
            </a:fld>
            <a:endParaRPr lang="en-GB"/>
          </a:p>
        </p:txBody>
      </p:sp>
    </p:spTree>
    <p:extLst>
      <p:ext uri="{BB962C8B-B14F-4D97-AF65-F5344CB8AC3E}">
        <p14:creationId xmlns:p14="http://schemas.microsoft.com/office/powerpoint/2010/main" val="30783930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8397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5000"/>
              </a:lnSpc>
              <a:buFontTx/>
              <a:buChar char="•"/>
            </a:pPr>
            <a:r>
              <a:rPr lang="en-US" sz="2500" dirty="0">
                <a:latin typeface="Calibri" charset="0"/>
              </a:rPr>
              <a:t>The </a:t>
            </a:r>
            <a:r>
              <a:rPr lang="en-US" sz="2500" b="1" dirty="0">
                <a:solidFill>
                  <a:schemeClr val="accent1"/>
                </a:solidFill>
                <a:latin typeface="Calibri" charset="0"/>
              </a:rPr>
              <a:t>brain stem</a:t>
            </a:r>
          </a:p>
          <a:p>
            <a:pPr marL="804863" lvl="1" eaLnBrk="1" hangingPunct="1">
              <a:lnSpc>
                <a:spcPct val="95000"/>
              </a:lnSpc>
              <a:buFont typeface="Arial" charset="0"/>
              <a:buChar char="–"/>
            </a:pPr>
            <a:r>
              <a:rPr lang="en-US" sz="1900" dirty="0">
                <a:latin typeface="Calibri" charset="0"/>
              </a:rPr>
              <a:t>The </a:t>
            </a:r>
            <a:r>
              <a:rPr lang="en-US" sz="1900" b="1" dirty="0">
                <a:solidFill>
                  <a:schemeClr val="accent2"/>
                </a:solidFill>
                <a:latin typeface="Calibri" charset="0"/>
              </a:rPr>
              <a:t>medulla</a:t>
            </a:r>
            <a:r>
              <a:rPr lang="en-US" sz="1900" dirty="0">
                <a:latin typeface="Calibri" charset="0"/>
              </a:rPr>
              <a:t> links the spinal cord to the brain and is involved in regulating heartbeat, blood pressure, digestion, and swallowing</a:t>
            </a:r>
          </a:p>
          <a:p>
            <a:pPr marL="804863" lvl="1" eaLnBrk="1" hangingPunct="1">
              <a:lnSpc>
                <a:spcPct val="95000"/>
              </a:lnSpc>
              <a:buFont typeface="Arial" charset="0"/>
              <a:buChar char="–"/>
            </a:pPr>
            <a:r>
              <a:rPr lang="en-US" sz="1900" dirty="0">
                <a:latin typeface="Calibri" charset="0"/>
              </a:rPr>
              <a:t>The </a:t>
            </a:r>
            <a:r>
              <a:rPr lang="en-US" sz="1900" b="1" dirty="0">
                <a:solidFill>
                  <a:schemeClr val="accent2"/>
                </a:solidFill>
                <a:latin typeface="Calibri" charset="0"/>
              </a:rPr>
              <a:t>reticular formation</a:t>
            </a:r>
            <a:r>
              <a:rPr lang="en-US" sz="1900" dirty="0">
                <a:latin typeface="Calibri" charset="0"/>
              </a:rPr>
              <a:t> is a network of neurons running up the center of the brain stem and into the thalamus that is involved in controlling our different levels of arousal and awareness</a:t>
            </a:r>
          </a:p>
          <a:p>
            <a:pPr eaLnBrk="1" hangingPunct="1">
              <a:lnSpc>
                <a:spcPct val="95000"/>
              </a:lnSpc>
              <a:buFontTx/>
              <a:buChar char="•"/>
            </a:pPr>
            <a:r>
              <a:rPr lang="en-US" sz="2500" dirty="0">
                <a:latin typeface="Calibri" charset="0"/>
              </a:rPr>
              <a:t>The </a:t>
            </a:r>
            <a:r>
              <a:rPr lang="en-US" sz="2500" b="1" dirty="0">
                <a:solidFill>
                  <a:schemeClr val="accent1"/>
                </a:solidFill>
                <a:latin typeface="Calibri" charset="0"/>
              </a:rPr>
              <a:t>cerebellum</a:t>
            </a:r>
            <a:r>
              <a:rPr lang="en-US" sz="2500" dirty="0">
                <a:latin typeface="Calibri" charset="0"/>
              </a:rPr>
              <a:t> is involved in the coordination of our movements, our sense of balance, and motor and procedural learning</a:t>
            </a:r>
          </a:p>
          <a:p>
            <a:pPr eaLnBrk="1" hangingPunct="1">
              <a:lnSpc>
                <a:spcPct val="95000"/>
              </a:lnSpc>
              <a:buFontTx/>
              <a:buChar char="•"/>
            </a:pPr>
            <a:r>
              <a:rPr lang="en-US" sz="2500" dirty="0">
                <a:latin typeface="Calibri" charset="0"/>
              </a:rPr>
              <a:t>The </a:t>
            </a:r>
            <a:r>
              <a:rPr lang="en-US" sz="2500" b="1" dirty="0">
                <a:solidFill>
                  <a:schemeClr val="accent1"/>
                </a:solidFill>
                <a:latin typeface="Calibri" charset="0"/>
              </a:rPr>
              <a:t>thalamus</a:t>
            </a:r>
            <a:r>
              <a:rPr lang="en-US" sz="2500" dirty="0">
                <a:latin typeface="Calibri" charset="0"/>
              </a:rPr>
              <a:t>, located at the top of the brain stem, serves as a relay station for incoming sensory information (except smell)</a:t>
            </a:r>
          </a:p>
          <a:p>
            <a:pPr marL="804863" lvl="1" eaLnBrk="1" hangingPunct="1">
              <a:lnSpc>
                <a:spcPct val="95000"/>
              </a:lnSpc>
              <a:buFont typeface="Arial" charset="0"/>
              <a:buChar char="–"/>
            </a:pPr>
            <a:r>
              <a:rPr lang="en-US" sz="1900" dirty="0">
                <a:latin typeface="Calibri" charset="0"/>
              </a:rPr>
              <a:t>The </a:t>
            </a:r>
            <a:r>
              <a:rPr lang="en-US" sz="1900" b="1" dirty="0">
                <a:solidFill>
                  <a:schemeClr val="accent2"/>
                </a:solidFill>
                <a:latin typeface="Calibri" charset="0"/>
              </a:rPr>
              <a:t>basal ganglia</a:t>
            </a:r>
            <a:r>
              <a:rPr lang="en-US" sz="1900" dirty="0">
                <a:latin typeface="Calibri" charset="0"/>
              </a:rPr>
              <a:t> are on the outer sides of the thalamus and are concerned mainly with the initiation and execution of physical movements</a:t>
            </a:r>
          </a:p>
          <a:p>
            <a:endParaRPr lang="en-US" dirty="0">
              <a:latin typeface="Calibri" charset="0"/>
            </a:endParaRPr>
          </a:p>
        </p:txBody>
      </p:sp>
      <p:sp>
        <p:nvSpPr>
          <p:cNvPr id="8397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EC6AA92-9894-1A45-A283-38BD5DDDCDA9}"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3669019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3209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a:latin typeface="Calibri" charset="0"/>
              </a:rPr>
              <a:t>The central core of the brain includes</a:t>
            </a:r>
          </a:p>
          <a:p>
            <a:pPr marL="171450" indent="-171450">
              <a:buFontTx/>
              <a:buChar char="•"/>
            </a:pPr>
            <a:r>
              <a:rPr lang="en-US">
                <a:latin typeface="Calibri" charset="0"/>
              </a:rPr>
              <a:t>(a) the brain stem (which includes the medulla and the pons), the thalamus attached to the top of the brain stem, and the reticular formation that passes through both;</a:t>
            </a:r>
          </a:p>
          <a:p>
            <a:pPr marL="171450" indent="-171450">
              <a:buFontTx/>
              <a:buChar char="•"/>
            </a:pPr>
            <a:r>
              <a:rPr lang="en-US">
                <a:latin typeface="Calibri" charset="0"/>
              </a:rPr>
              <a:t> (b) the cerebellum, which extends from the back of the brainstem; and</a:t>
            </a:r>
          </a:p>
          <a:p>
            <a:pPr marL="171450" indent="-171450">
              <a:buFontTx/>
              <a:buChar char="•"/>
            </a:pPr>
            <a:r>
              <a:rPr lang="en-US">
                <a:latin typeface="Calibri" charset="0"/>
              </a:rPr>
              <a:t> (c) the basal ganglia that surround the thalamus.</a:t>
            </a:r>
          </a:p>
          <a:p>
            <a:pPr marL="171450" indent="-171450">
              <a:buFontTx/>
              <a:buChar char="•"/>
            </a:pPr>
            <a:r>
              <a:rPr lang="en-US">
                <a:latin typeface="Calibri" charset="0"/>
              </a:rPr>
              <a:t> The hippocampus and amygdala are limbic system structures.</a:t>
            </a:r>
          </a:p>
        </p:txBody>
      </p:sp>
      <p:sp>
        <p:nvSpPr>
          <p:cNvPr id="1320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3F9858B-E6CA-0D45-A782-8D85245B20CF}"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21583981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9011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lvl="1" indent="-171450">
              <a:buFontTx/>
              <a:buChar char="•"/>
            </a:pPr>
            <a:r>
              <a:rPr lang="en-US" dirty="0">
                <a:latin typeface="Calibri" charset="0"/>
              </a:rPr>
              <a:t>Cerebral cortex </a:t>
            </a:r>
            <a:r>
              <a:rPr lang="en-US" sz="2400" dirty="0">
                <a:solidFill>
                  <a:srgbClr val="000000"/>
                </a:solidFill>
                <a:latin typeface="Calibri" charset="0"/>
              </a:rPr>
              <a:t>Is where perception, language, memory, decision making, and all other higher-level cognitive processing occur.</a:t>
            </a:r>
          </a:p>
          <a:p>
            <a:pPr marL="171450" lvl="1" indent="-171450">
              <a:buFontTx/>
              <a:buChar char="•"/>
            </a:pPr>
            <a:r>
              <a:rPr lang="en-US" sz="2400" dirty="0">
                <a:solidFill>
                  <a:srgbClr val="000000"/>
                </a:solidFill>
                <a:latin typeface="Calibri" charset="0"/>
              </a:rPr>
              <a:t>Cerebral cortex consists of two hemispheres connected by a band of neurons called the corpus callosum, allowing the two hemispheres to communicate.</a:t>
            </a:r>
          </a:p>
          <a:p>
            <a:pPr marL="171450" lvl="1" indent="-171450">
              <a:buFontTx/>
              <a:buChar char="•"/>
            </a:pPr>
            <a:endParaRPr lang="en-US" sz="2400" dirty="0">
              <a:solidFill>
                <a:srgbClr val="000000"/>
              </a:solidFill>
              <a:latin typeface="Calibri" charset="0"/>
            </a:endParaRPr>
          </a:p>
          <a:p>
            <a:endParaRPr lang="en-US" dirty="0">
              <a:latin typeface="Calibri" charset="0"/>
            </a:endParaRPr>
          </a:p>
        </p:txBody>
      </p:sp>
      <p:sp>
        <p:nvSpPr>
          <p:cNvPr id="9011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13BF19DF-A137-2C45-8FF7-AB400C9A2653}"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4208242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09570"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US">
              <a:latin typeface="Calibri" charset="0"/>
            </a:endParaRPr>
          </a:p>
        </p:txBody>
      </p:sp>
      <p:sp>
        <p:nvSpPr>
          <p:cNvPr id="109571"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7EF5D78-AF1F-DD4D-88D7-1BF3322E5977}"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37380127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3414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dirty="0">
                <a:latin typeface="Calibri" charset="0"/>
              </a:rPr>
              <a:t>This figure shows the four lobes in the left hemisphere. </a:t>
            </a:r>
          </a:p>
          <a:p>
            <a:pPr marL="171450" indent="-171450">
              <a:buFontTx/>
              <a:buChar char="•"/>
            </a:pPr>
            <a:r>
              <a:rPr lang="en-US" dirty="0">
                <a:latin typeface="Calibri" charset="0"/>
              </a:rPr>
              <a:t>They are exactly the same areas in the right hemisphere.</a:t>
            </a:r>
          </a:p>
          <a:p>
            <a:pPr marL="171450" indent="-171450">
              <a:buFontTx/>
              <a:buChar char="•"/>
            </a:pPr>
            <a:r>
              <a:rPr lang="en-US" dirty="0">
                <a:latin typeface="Calibri" charset="0"/>
              </a:rPr>
              <a:t>The central fissure separates the frontal lobe from the parietal lobe, and the temporal lobe is located beneath the lateral fissure running along the side of the hemisphere. </a:t>
            </a:r>
          </a:p>
          <a:p>
            <a:pPr marL="171450" indent="-171450">
              <a:buFontTx/>
              <a:buChar char="•"/>
            </a:pPr>
            <a:r>
              <a:rPr lang="en-US" dirty="0">
                <a:latin typeface="Calibri" charset="0"/>
              </a:rPr>
              <a:t>The occipital lobe is toward the lower back of the hemisphere. </a:t>
            </a:r>
          </a:p>
          <a:p>
            <a:pPr marL="171450" indent="-171450">
              <a:buFontTx/>
              <a:buChar char="•"/>
            </a:pPr>
            <a:r>
              <a:rPr lang="en-US" dirty="0">
                <a:latin typeface="Calibri" charset="0"/>
              </a:rPr>
              <a:t>The motor cortex is the strip in the frontal lobe directly in front of the central fissure; the somatosensory cortex is the strip in the parietal lobe directly behind the central fissure.</a:t>
            </a:r>
          </a:p>
          <a:p>
            <a:pPr marL="171450" indent="-171450">
              <a:buFontTx/>
              <a:buChar char="•"/>
            </a:pPr>
            <a:r>
              <a:rPr lang="en-US" dirty="0">
                <a:latin typeface="Calibri" charset="0"/>
              </a:rPr>
              <a:t>Primary auditory processing occurs in the temporal lobe, and primary visual processing in the occipital lobe.</a:t>
            </a:r>
          </a:p>
        </p:txBody>
      </p:sp>
      <p:sp>
        <p:nvSpPr>
          <p:cNvPr id="13414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B435A95-082E-CB4F-A529-3F2F52A14EF1}"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30038255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3619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marL="171450" indent="-171450">
              <a:buFontTx/>
              <a:buChar char="•"/>
            </a:pPr>
            <a:endParaRPr lang="en-US">
              <a:latin typeface="Calibri" charset="0"/>
            </a:endParaRPr>
          </a:p>
        </p:txBody>
      </p:sp>
      <p:sp>
        <p:nvSpPr>
          <p:cNvPr id="13619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CEA2C013-AB64-D84D-BC9F-2FF6FEB27C51}"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22050431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3721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dirty="0" err="1">
                <a:latin typeface="Calibri" charset="0"/>
              </a:rPr>
              <a:t>Broca</a:t>
            </a:r>
            <a:r>
              <a:rPr lang="fr-FR" dirty="0">
                <a:latin typeface="Calibri" charset="0"/>
              </a:rPr>
              <a:t>'</a:t>
            </a:r>
            <a:r>
              <a:rPr lang="en-US" dirty="0">
                <a:latin typeface="Calibri" charset="0"/>
              </a:rPr>
              <a:t>s area and Wernicke</a:t>
            </a:r>
            <a:r>
              <a:rPr lang="fr-FR" dirty="0">
                <a:latin typeface="Calibri" charset="0"/>
              </a:rPr>
              <a:t>'</a:t>
            </a:r>
            <a:r>
              <a:rPr lang="en-US" dirty="0">
                <a:latin typeface="Calibri" charset="0"/>
              </a:rPr>
              <a:t>s area are responsible for speech production and the comprehension of speech and text, respectively. </a:t>
            </a:r>
          </a:p>
          <a:p>
            <a:pPr marL="171450" indent="-171450">
              <a:buFontTx/>
              <a:buChar char="•"/>
            </a:pPr>
            <a:r>
              <a:rPr lang="en-US" dirty="0">
                <a:latin typeface="Calibri" charset="0"/>
              </a:rPr>
              <a:t>They are located only in the left hemisphere for the majority of both left- and right-handed people.</a:t>
            </a:r>
          </a:p>
        </p:txBody>
      </p:sp>
      <p:sp>
        <p:nvSpPr>
          <p:cNvPr id="13721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73F8BB3-38B8-2249-BB6F-85647F8B3245}"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23366674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171450" indent="-171450" eaLnBrk="1" fontAlgn="auto" hangingPunct="1">
              <a:spcBef>
                <a:spcPts val="0"/>
              </a:spcBef>
              <a:spcAft>
                <a:spcPts val="0"/>
              </a:spcAft>
              <a:buFont typeface="Arial"/>
              <a:buChar char="•"/>
              <a:defRPr/>
            </a:pPr>
            <a:r>
              <a:rPr lang="en-US" dirty="0">
                <a:solidFill>
                  <a:schemeClr val="hlink"/>
                </a:solidFill>
                <a:ea typeface="+mn-ea"/>
                <a:cs typeface="+mn-cs"/>
              </a:rPr>
              <a:t>Glial cells</a:t>
            </a:r>
            <a:r>
              <a:rPr lang="en-US" dirty="0">
                <a:ea typeface="+mn-ea"/>
                <a:cs typeface="+mn-cs"/>
              </a:rPr>
              <a:t> do not directly transmit information, but instead support neurons in their work by disposing of waste products of neurons, keeping their chemical environment </a:t>
            </a:r>
            <a:br>
              <a:rPr lang="en-US" dirty="0">
                <a:ea typeface="+mn-ea"/>
                <a:cs typeface="+mn-cs"/>
              </a:rPr>
            </a:br>
            <a:r>
              <a:rPr lang="en-US" dirty="0">
                <a:ea typeface="+mn-ea"/>
                <a:cs typeface="+mn-cs"/>
              </a:rPr>
              <a:t>stable, and insulating them</a:t>
            </a:r>
          </a:p>
          <a:p>
            <a:pPr eaLnBrk="1" fontAlgn="auto" hangingPunct="1">
              <a:spcBef>
                <a:spcPts val="0"/>
              </a:spcBef>
              <a:spcAft>
                <a:spcPts val="0"/>
              </a:spcAft>
              <a:defRPr/>
            </a:pPr>
            <a:endParaRPr lang="en-US" dirty="0">
              <a:ea typeface="+mn-ea"/>
              <a:cs typeface="+mn-cs"/>
            </a:endParaRPr>
          </a:p>
        </p:txBody>
      </p:sp>
      <p:sp>
        <p:nvSpPr>
          <p:cNvPr id="19459"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CC9F7C5-18C2-5F47-BBEA-6FF4517B4D05}" type="slidenum">
              <a:rPr lang="en-US" sz="1200">
                <a:solidFill>
                  <a:prstClr val="black"/>
                </a:solidFill>
              </a:rPr>
              <a:pPr eaLnBrk="1" hangingPunct="1"/>
              <a:t>22</a:t>
            </a:fld>
            <a:endParaRPr lang="en-US" sz="1200">
              <a:solidFill>
                <a:prstClr val="black"/>
              </a:solidFill>
            </a:endParaRPr>
          </a:p>
        </p:txBody>
      </p:sp>
    </p:spTree>
    <p:extLst>
      <p:ext uri="{BB962C8B-B14F-4D97-AF65-F5344CB8AC3E}">
        <p14:creationId xmlns:p14="http://schemas.microsoft.com/office/powerpoint/2010/main" val="26103778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23554"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a:latin typeface="Calibri" charset="0"/>
              </a:rPr>
              <a:t>The three main parts of a neuron are the dendrites, cell body, and axon. </a:t>
            </a:r>
          </a:p>
          <a:p>
            <a:pPr marL="171450" indent="-171450">
              <a:buFontTx/>
              <a:buChar char="•"/>
            </a:pPr>
            <a:r>
              <a:rPr lang="en-US">
                <a:latin typeface="Calibri" charset="0"/>
              </a:rPr>
              <a:t>The dendrites receive information from other neurons and pass it along to the cell body. </a:t>
            </a:r>
          </a:p>
          <a:p>
            <a:pPr marL="171450" indent="-171450">
              <a:buFontTx/>
              <a:buChar char="•"/>
            </a:pPr>
            <a:r>
              <a:rPr lang="en-US">
                <a:latin typeface="Calibri" charset="0"/>
              </a:rPr>
              <a:t>The cell body decides whether the information should be passed on to other neurons.</a:t>
            </a:r>
          </a:p>
          <a:p>
            <a:pPr marL="171450" indent="-171450">
              <a:buFontTx/>
              <a:buChar char="•"/>
            </a:pPr>
            <a:r>
              <a:rPr lang="en-US">
                <a:latin typeface="Calibri" charset="0"/>
              </a:rPr>
              <a:t>If it decides it should, then it does so by means of an electrical impulse that travels down the axon—the longer, thin fiber coming out of the cell body. </a:t>
            </a:r>
          </a:p>
          <a:p>
            <a:pPr marL="171450" indent="-171450">
              <a:buFontTx/>
              <a:buChar char="•"/>
            </a:pPr>
            <a:r>
              <a:rPr lang="en-US">
                <a:latin typeface="Calibri" charset="0"/>
              </a:rPr>
              <a:t>The pictured neuron has a myelinated axon. </a:t>
            </a:r>
          </a:p>
          <a:p>
            <a:pPr marL="171450" indent="-171450">
              <a:buFontTx/>
              <a:buChar char="•"/>
            </a:pPr>
            <a:r>
              <a:rPr lang="en-US">
                <a:latin typeface="Calibri" charset="0"/>
              </a:rPr>
              <a:t>Please note that there are periodic gaps where there is no myelin</a:t>
            </a:r>
          </a:p>
          <a:p>
            <a:pPr marL="171450" indent="-171450">
              <a:buFontTx/>
              <a:buChar char="•"/>
            </a:pPr>
            <a:r>
              <a:rPr lang="en-US">
                <a:latin typeface="Calibri" charset="0"/>
              </a:rPr>
              <a:t>The impulse jumps from one gap to the next down the axon. </a:t>
            </a:r>
          </a:p>
          <a:p>
            <a:pPr marL="171450" indent="-171450">
              <a:buFontTx/>
              <a:buChar char="•"/>
            </a:pPr>
            <a:r>
              <a:rPr lang="en-US">
                <a:latin typeface="Calibri" charset="0"/>
              </a:rPr>
              <a:t>When the impulse reaches the axon terminals, it triggers chemical communication with other neurons.</a:t>
            </a:r>
          </a:p>
        </p:txBody>
      </p:sp>
      <p:sp>
        <p:nvSpPr>
          <p:cNvPr id="23555"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D280E27-DF9B-424E-8ED5-605DB37EFE95}" type="slidenum">
              <a:rPr lang="en-US" sz="1200">
                <a:solidFill>
                  <a:prstClr val="black"/>
                </a:solidFill>
              </a:rPr>
              <a:pPr eaLnBrk="1" hangingPunct="1"/>
              <a:t>23</a:t>
            </a:fld>
            <a:endParaRPr lang="en-US" sz="1200">
              <a:solidFill>
                <a:prstClr val="black"/>
              </a:solidFill>
            </a:endParaRPr>
          </a:p>
        </p:txBody>
      </p:sp>
    </p:spTree>
    <p:extLst>
      <p:ext uri="{BB962C8B-B14F-4D97-AF65-F5344CB8AC3E}">
        <p14:creationId xmlns:p14="http://schemas.microsoft.com/office/powerpoint/2010/main" val="3848264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23554"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a:latin typeface="Calibri" charset="0"/>
              </a:rPr>
              <a:t>The three main parts of a neuron are the dendrites, cell body, and axon. </a:t>
            </a:r>
          </a:p>
          <a:p>
            <a:pPr marL="171450" indent="-171450">
              <a:buFontTx/>
              <a:buChar char="•"/>
            </a:pPr>
            <a:r>
              <a:rPr lang="en-US">
                <a:latin typeface="Calibri" charset="0"/>
              </a:rPr>
              <a:t>The dendrites receive information from other neurons and pass it along to the cell body. </a:t>
            </a:r>
          </a:p>
          <a:p>
            <a:pPr marL="171450" indent="-171450">
              <a:buFontTx/>
              <a:buChar char="•"/>
            </a:pPr>
            <a:r>
              <a:rPr lang="en-US">
                <a:latin typeface="Calibri" charset="0"/>
              </a:rPr>
              <a:t>The cell body decides whether the information should be passed on to other neurons.</a:t>
            </a:r>
          </a:p>
          <a:p>
            <a:pPr marL="171450" indent="-171450">
              <a:buFontTx/>
              <a:buChar char="•"/>
            </a:pPr>
            <a:r>
              <a:rPr lang="en-US">
                <a:latin typeface="Calibri" charset="0"/>
              </a:rPr>
              <a:t>If it decides it should, then it does so by means of an electrical impulse that travels down the axon—the longer, thin fiber coming out of the cell body. </a:t>
            </a:r>
          </a:p>
          <a:p>
            <a:pPr marL="171450" indent="-171450">
              <a:buFontTx/>
              <a:buChar char="•"/>
            </a:pPr>
            <a:r>
              <a:rPr lang="en-US">
                <a:latin typeface="Calibri" charset="0"/>
              </a:rPr>
              <a:t>The pictured neuron has a myelinated axon. </a:t>
            </a:r>
          </a:p>
          <a:p>
            <a:pPr marL="171450" indent="-171450">
              <a:buFontTx/>
              <a:buChar char="•"/>
            </a:pPr>
            <a:r>
              <a:rPr lang="en-US">
                <a:latin typeface="Calibri" charset="0"/>
              </a:rPr>
              <a:t>Please note that there are periodic gaps where there is no myelin</a:t>
            </a:r>
          </a:p>
          <a:p>
            <a:pPr marL="171450" indent="-171450">
              <a:buFontTx/>
              <a:buChar char="•"/>
            </a:pPr>
            <a:r>
              <a:rPr lang="en-US">
                <a:latin typeface="Calibri" charset="0"/>
              </a:rPr>
              <a:t>The impulse jumps from one gap to the next down the axon. </a:t>
            </a:r>
          </a:p>
          <a:p>
            <a:pPr marL="171450" indent="-171450">
              <a:buFontTx/>
              <a:buChar char="•"/>
            </a:pPr>
            <a:r>
              <a:rPr lang="en-US">
                <a:latin typeface="Calibri" charset="0"/>
              </a:rPr>
              <a:t>When the impulse reaches the axon terminals, it triggers chemical communication with other neurons.</a:t>
            </a:r>
          </a:p>
        </p:txBody>
      </p:sp>
      <p:sp>
        <p:nvSpPr>
          <p:cNvPr id="23555"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D280E27-DF9B-424E-8ED5-605DB37EFE95}"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8918149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0722"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Tx/>
              <a:buChar char="•"/>
            </a:pPr>
            <a:r>
              <a:rPr lang="en-US" dirty="0">
                <a:latin typeface="Calibri" charset="0"/>
              </a:rPr>
              <a:t>Axon terminals contains sacs of </a:t>
            </a:r>
            <a:r>
              <a:rPr lang="en-US" b="1" dirty="0">
                <a:solidFill>
                  <a:schemeClr val="accent1"/>
                </a:solidFill>
                <a:latin typeface="Calibri" charset="0"/>
              </a:rPr>
              <a:t>neurotransmitters</a:t>
            </a:r>
          </a:p>
          <a:p>
            <a:pPr marL="628650" lvl="1" indent="-171450" eaLnBrk="1" hangingPunct="1">
              <a:spcBef>
                <a:spcPct val="0"/>
              </a:spcBef>
              <a:buFontTx/>
              <a:buChar char="•"/>
            </a:pPr>
            <a:r>
              <a:rPr lang="en-US" dirty="0">
                <a:latin typeface="Calibri" charset="0"/>
              </a:rPr>
              <a:t>These neurotransmitters</a:t>
            </a:r>
            <a:r>
              <a:rPr lang="en-US" b="1" dirty="0">
                <a:latin typeface="Calibri" charset="0"/>
              </a:rPr>
              <a:t> </a:t>
            </a:r>
            <a:r>
              <a:rPr lang="en-US" dirty="0">
                <a:latin typeface="Calibri" charset="0"/>
              </a:rPr>
              <a:t>are naturally occurring chemicals in the nervous system that specialize in transmitting information between neurons</a:t>
            </a:r>
          </a:p>
          <a:p>
            <a:pPr marL="171450" indent="-171450" eaLnBrk="1" hangingPunct="1">
              <a:spcBef>
                <a:spcPct val="0"/>
              </a:spcBef>
              <a:buFontTx/>
              <a:buChar char="•"/>
            </a:pPr>
            <a:r>
              <a:rPr lang="en-US" dirty="0">
                <a:latin typeface="Calibri" charset="0"/>
              </a:rPr>
              <a:t>Between the axon terminals of one neuron and the dendrites of another neuron is a small space called the </a:t>
            </a:r>
            <a:r>
              <a:rPr lang="en-US" b="1" dirty="0">
                <a:solidFill>
                  <a:schemeClr val="accent2"/>
                </a:solidFill>
                <a:latin typeface="Calibri" charset="0"/>
              </a:rPr>
              <a:t>synaptic gap</a:t>
            </a:r>
            <a:r>
              <a:rPr lang="en-US" dirty="0">
                <a:latin typeface="Calibri" charset="0"/>
              </a:rPr>
              <a:t>, across which neurotransmitters are sent, allowing neurons to communicate</a:t>
            </a:r>
          </a:p>
          <a:p>
            <a:pPr marL="171450" indent="-171450" eaLnBrk="1" hangingPunct="1">
              <a:spcBef>
                <a:spcPct val="0"/>
              </a:spcBef>
              <a:buFontTx/>
              <a:buChar char="•"/>
            </a:pPr>
            <a:endParaRPr lang="en-US" dirty="0">
              <a:latin typeface="Calibri" charset="0"/>
            </a:endParaRPr>
          </a:p>
        </p:txBody>
      </p:sp>
      <p:sp>
        <p:nvSpPr>
          <p:cNvPr id="30723"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6DC86EF-7663-3243-ADCD-226F9B45B304}" type="slidenum">
              <a:rPr lang="en-US" sz="1200">
                <a:solidFill>
                  <a:prstClr val="black"/>
                </a:solidFill>
              </a:rPr>
              <a:pPr eaLnBrk="1" hangingPunct="1"/>
              <a:t>29</a:t>
            </a:fld>
            <a:endParaRPr lang="en-US" sz="1200">
              <a:solidFill>
                <a:prstClr val="black"/>
              </a:solidFill>
            </a:endParaRPr>
          </a:p>
        </p:txBody>
      </p:sp>
    </p:spTree>
    <p:extLst>
      <p:ext uri="{BB962C8B-B14F-4D97-AF65-F5344CB8AC3E}">
        <p14:creationId xmlns:p14="http://schemas.microsoft.com/office/powerpoint/2010/main" val="9081193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2770"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dirty="0">
                <a:latin typeface="Calibri" charset="0"/>
              </a:rPr>
              <a:t>Neurons communicate with each other chemically. </a:t>
            </a:r>
          </a:p>
          <a:p>
            <a:pPr marL="171450" indent="-171450">
              <a:buFontTx/>
              <a:buChar char="•"/>
            </a:pPr>
            <a:r>
              <a:rPr lang="en-US" dirty="0">
                <a:latin typeface="Calibri" charset="0"/>
              </a:rPr>
              <a:t>As explained in the figure, there are three steps.</a:t>
            </a:r>
          </a:p>
          <a:p>
            <a:pPr marL="171450" indent="-171450">
              <a:buFontTx/>
              <a:buChar char="•"/>
            </a:pPr>
            <a:r>
              <a:rPr lang="en-US" dirty="0">
                <a:latin typeface="Calibri" charset="0"/>
              </a:rPr>
              <a:t>(1) When the electrical impulse in a neuron reaches the axon terminals, it causes neurotransmitter molecule</a:t>
            </a:r>
            <a:r>
              <a:rPr lang="en-US" baseline="0" dirty="0">
                <a:latin typeface="Calibri" charset="0"/>
              </a:rPr>
              <a:t> </a:t>
            </a:r>
            <a:r>
              <a:rPr lang="en-US" dirty="0">
                <a:latin typeface="Calibri" charset="0"/>
              </a:rPr>
              <a:t>the terminal vesicles to be released into the synaptic gap between neurons. </a:t>
            </a:r>
          </a:p>
          <a:p>
            <a:pPr marL="171450" indent="-171450">
              <a:buFontTx/>
              <a:buChar char="•"/>
            </a:pPr>
            <a:r>
              <a:rPr lang="en-US" dirty="0">
                <a:latin typeface="Calibri" charset="0"/>
              </a:rPr>
              <a:t>(2) These molecules cross the gap and fit into receptor sites on the dendrites of other neurons, thereby carrying their messages.</a:t>
            </a:r>
          </a:p>
          <a:p>
            <a:pPr marL="171450" indent="-171450">
              <a:buFontTx/>
              <a:buChar char="•"/>
            </a:pPr>
            <a:r>
              <a:rPr lang="en-US" dirty="0">
                <a:latin typeface="Calibri" charset="0"/>
              </a:rPr>
              <a:t>(3) The neurotransmitter molecules then go back into the gap, where they are either taken up by the sending neuron (reuptake) to be used again or are destroyed by enzymes.</a:t>
            </a:r>
          </a:p>
        </p:txBody>
      </p:sp>
      <p:sp>
        <p:nvSpPr>
          <p:cNvPr id="32771"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C7791EE-A11C-6F41-BDDE-118BFF303350}" type="slidenum">
              <a:rPr lang="en-US" sz="1200">
                <a:solidFill>
                  <a:prstClr val="black"/>
                </a:solidFill>
              </a:rPr>
              <a:pPr eaLnBrk="1" hangingPunct="1"/>
              <a:t>30</a:t>
            </a:fld>
            <a:endParaRPr lang="en-US" sz="1200">
              <a:solidFill>
                <a:prstClr val="black"/>
              </a:solidFill>
            </a:endParaRPr>
          </a:p>
        </p:txBody>
      </p:sp>
    </p:spTree>
    <p:extLst>
      <p:ext uri="{BB962C8B-B14F-4D97-AF65-F5344CB8AC3E}">
        <p14:creationId xmlns:p14="http://schemas.microsoft.com/office/powerpoint/2010/main" val="34355394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5837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dirty="0">
                <a:latin typeface="Calibri" charset="0"/>
              </a:rPr>
              <a:t>The sympathetic and parasympathetic divisions of the autonomic nervous system work together to coordinate our internal functioning, including our heart, stomach, and glandular activity.</a:t>
            </a:r>
          </a:p>
          <a:p>
            <a:pPr marL="171450" indent="-171450">
              <a:buFontTx/>
              <a:buChar char="•"/>
            </a:pPr>
            <a:r>
              <a:rPr lang="en-US" dirty="0">
                <a:latin typeface="Calibri" charset="0"/>
              </a:rPr>
              <a:t> In general, the sympathetic system arouses and expends energy while the parasympathetic system calms and conserves energy.</a:t>
            </a:r>
          </a:p>
        </p:txBody>
      </p:sp>
      <p:sp>
        <p:nvSpPr>
          <p:cNvPr id="5837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F0CBAD-BAED-B649-AD8C-6DC586E70F60}" type="slidenum">
              <a:rPr lang="en-US" sz="1200">
                <a:solidFill>
                  <a:prstClr val="black"/>
                </a:solidFill>
              </a:rPr>
              <a:pPr eaLnBrk="1" hangingPunct="1"/>
              <a:t>36</a:t>
            </a:fld>
            <a:endParaRPr lang="en-US" sz="1200">
              <a:solidFill>
                <a:prstClr val="black"/>
              </a:solidFill>
            </a:endParaRPr>
          </a:p>
        </p:txBody>
      </p:sp>
    </p:spTree>
    <p:extLst>
      <p:ext uri="{BB962C8B-B14F-4D97-AF65-F5344CB8AC3E}">
        <p14:creationId xmlns:p14="http://schemas.microsoft.com/office/powerpoint/2010/main" val="21363721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171450" indent="-171450">
              <a:buFont typeface="Arial"/>
              <a:buChar char="•"/>
              <a:defRPr/>
            </a:pPr>
            <a:r>
              <a:rPr lang="en-US" dirty="0"/>
              <a:t>CNS: Consists of the spinal cord and the brain</a:t>
            </a:r>
          </a:p>
          <a:p>
            <a:pPr marL="171450" indent="-171450">
              <a:buFont typeface="Arial"/>
              <a:buChar char="•"/>
              <a:defRPr/>
            </a:pPr>
            <a:r>
              <a:rPr lang="en-US" dirty="0"/>
              <a:t>Provides for spinal reflexes, which are simple automatic actions not involving the brain</a:t>
            </a:r>
          </a:p>
          <a:p>
            <a:pPr marL="171450" indent="-171450">
              <a:buFont typeface="Arial"/>
              <a:buChar char="•"/>
              <a:defRPr/>
            </a:pPr>
            <a:endParaRPr lang="en-US" dirty="0"/>
          </a:p>
          <a:p>
            <a:pPr>
              <a:defRPr/>
            </a:pPr>
            <a:endParaRPr lang="en-US" dirty="0"/>
          </a:p>
        </p:txBody>
      </p:sp>
      <p:sp>
        <p:nvSpPr>
          <p:cNvPr id="53251"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53075A5-BBD9-224A-9B1F-90AFBE6D2BC4}" type="slidenum">
              <a:rPr lang="en-US" sz="1200">
                <a:solidFill>
                  <a:prstClr val="black"/>
                </a:solidFill>
              </a:rPr>
              <a:pPr eaLnBrk="1" hangingPunct="1"/>
              <a:t>37</a:t>
            </a:fld>
            <a:endParaRPr lang="en-US" sz="1200">
              <a:solidFill>
                <a:prstClr val="black"/>
              </a:solidFill>
            </a:endParaRPr>
          </a:p>
        </p:txBody>
      </p:sp>
    </p:spTree>
    <p:extLst>
      <p:ext uri="{BB962C8B-B14F-4D97-AF65-F5344CB8AC3E}">
        <p14:creationId xmlns:p14="http://schemas.microsoft.com/office/powerpoint/2010/main" val="16965582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6553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dirty="0">
                <a:latin typeface="Calibri" charset="0"/>
              </a:rPr>
              <a:t>The endocrine glandular system works with the autonomic nervous system in responding to stress. It also plays an important role in such basic behaviors as having sex and eating and in such normal bodily functions as metabolism, reproduction, and growth.</a:t>
            </a:r>
          </a:p>
        </p:txBody>
      </p:sp>
      <p:sp>
        <p:nvSpPr>
          <p:cNvPr id="6553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6F31789-3472-304A-B82B-38CD6D45A5E1}" type="slidenum">
              <a:rPr lang="en-US" sz="1200">
                <a:solidFill>
                  <a:prstClr val="black"/>
                </a:solidFill>
              </a:rPr>
              <a:pPr eaLnBrk="1" hangingPunct="1"/>
              <a:t>39</a:t>
            </a:fld>
            <a:endParaRPr lang="en-US" sz="1200">
              <a:solidFill>
                <a:prstClr val="black"/>
              </a:solidFill>
            </a:endParaRPr>
          </a:p>
        </p:txBody>
      </p:sp>
    </p:spTree>
    <p:extLst>
      <p:ext uri="{BB962C8B-B14F-4D97-AF65-F5344CB8AC3E}">
        <p14:creationId xmlns:p14="http://schemas.microsoft.com/office/powerpoint/2010/main" val="6486704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270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dirty="0">
                <a:latin typeface="Calibri" charset="0"/>
              </a:rPr>
              <a:t>The commonsense theory argued that our feeling of fear causes our physiological arousal and behavioral responses. </a:t>
            </a:r>
          </a:p>
        </p:txBody>
      </p:sp>
      <p:sp>
        <p:nvSpPr>
          <p:cNvPr id="7270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F5D9E42-FB84-E44E-A83A-6B568AD6CAFD}" type="slidenum">
              <a:rPr lang="en-US" sz="1200">
                <a:solidFill>
                  <a:prstClr val="black"/>
                </a:solidFill>
              </a:rPr>
              <a:pPr eaLnBrk="1" hangingPunct="1"/>
              <a:t>43</a:t>
            </a:fld>
            <a:endParaRPr lang="en-US" sz="1200">
              <a:solidFill>
                <a:prstClr val="black"/>
              </a:solidFill>
            </a:endParaRPr>
          </a:p>
        </p:txBody>
      </p:sp>
    </p:spTree>
    <p:extLst>
      <p:ext uri="{BB962C8B-B14F-4D97-AF65-F5344CB8AC3E}">
        <p14:creationId xmlns:p14="http://schemas.microsoft.com/office/powerpoint/2010/main" val="15904506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475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sz="800" dirty="0">
                <a:latin typeface="Calibri" charset="0"/>
              </a:rPr>
              <a:t>The James-Lange theory proposed just the opposite—our physiological arousal and behavioral responses cause us to feel afraid. </a:t>
            </a:r>
            <a:endParaRPr lang="en-US" dirty="0">
              <a:latin typeface="Calibri" charset="0"/>
            </a:endParaRPr>
          </a:p>
        </p:txBody>
      </p:sp>
      <p:sp>
        <p:nvSpPr>
          <p:cNvPr id="7475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40A89F2-321C-5649-9CD7-D30819884838}" type="slidenum">
              <a:rPr lang="en-US" sz="1200">
                <a:solidFill>
                  <a:prstClr val="black"/>
                </a:solidFill>
              </a:rPr>
              <a:pPr eaLnBrk="1" hangingPunct="1"/>
              <a:t>44</a:t>
            </a:fld>
            <a:endParaRPr lang="en-US" sz="1200">
              <a:solidFill>
                <a:prstClr val="black"/>
              </a:solidFill>
            </a:endParaRPr>
          </a:p>
        </p:txBody>
      </p:sp>
    </p:spTree>
    <p:extLst>
      <p:ext uri="{BB962C8B-B14F-4D97-AF65-F5344CB8AC3E}">
        <p14:creationId xmlns:p14="http://schemas.microsoft.com/office/powerpoint/2010/main" val="35368091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171450" indent="-171450">
              <a:buFont typeface="Arial"/>
              <a:buChar char="•"/>
              <a:defRPr/>
            </a:pPr>
            <a:r>
              <a:rPr lang="en-US" dirty="0"/>
              <a:t>According to the Cannon-Bard theory, the physiological and behavioral responses and the feeling of fear occur simultaneously. </a:t>
            </a:r>
          </a:p>
          <a:p>
            <a:pPr marL="171450" indent="-171450">
              <a:buFont typeface="Arial"/>
              <a:buChar char="•"/>
              <a:defRPr/>
            </a:pPr>
            <a:r>
              <a:rPr lang="en-US" sz="800" dirty="0"/>
              <a:t>Arousal patterns for different emotions are too physiologically alike to be able to determine what emotion is being experienced.</a:t>
            </a:r>
          </a:p>
          <a:p>
            <a:pPr marL="171450" indent="-171450" eaLnBrk="1" hangingPunct="1">
              <a:buFont typeface="Arial"/>
              <a:buChar char="•"/>
              <a:defRPr/>
            </a:pPr>
            <a:r>
              <a:rPr lang="en-US" dirty="0"/>
              <a:t>Subsequent research on these two theories has not strongly supported either one but has indicated that the cognitive component may play a larger role than previously thought.</a:t>
            </a:r>
          </a:p>
          <a:p>
            <a:pPr marL="171450" indent="-171450" eaLnBrk="1" hangingPunct="1">
              <a:buFont typeface="Arial"/>
              <a:buChar char="•"/>
              <a:defRPr/>
            </a:pPr>
            <a:r>
              <a:rPr lang="en-US" dirty="0"/>
              <a:t>These early theories did not emphasize this component.</a:t>
            </a:r>
            <a:endParaRPr lang="en-US" sz="800" dirty="0"/>
          </a:p>
          <a:p>
            <a:pPr eaLnBrk="1" hangingPunct="1">
              <a:defRPr/>
            </a:pPr>
            <a:endParaRPr lang="en-US" dirty="0"/>
          </a:p>
        </p:txBody>
      </p:sp>
      <p:sp>
        <p:nvSpPr>
          <p:cNvPr id="7680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26F48DF-F99E-5846-AF49-B3BE599A792B}" type="slidenum">
              <a:rPr lang="en-US" sz="1200"/>
              <a:pPr eaLnBrk="1" hangingPunct="1"/>
              <a:t>45</a:t>
            </a:fld>
            <a:endParaRPr lang="en-US" sz="1200"/>
          </a:p>
        </p:txBody>
      </p:sp>
    </p:spTree>
    <p:extLst>
      <p:ext uri="{BB962C8B-B14F-4D97-AF65-F5344CB8AC3E}">
        <p14:creationId xmlns:p14="http://schemas.microsoft.com/office/powerpoint/2010/main" val="35400830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0649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lvl="1" indent="-171450">
              <a:buFontTx/>
              <a:buChar char="•"/>
            </a:pPr>
            <a:r>
              <a:rPr lang="en-US">
                <a:latin typeface="Calibri" charset="0"/>
              </a:rPr>
              <a:t>The right half of each eye connects with the right hemisphere, and the left half of each eye connects with the left hemisphere.</a:t>
            </a:r>
          </a:p>
          <a:p>
            <a:endParaRPr lang="en-US">
              <a:latin typeface="Calibri" charset="0"/>
            </a:endParaRPr>
          </a:p>
        </p:txBody>
      </p:sp>
      <p:sp>
        <p:nvSpPr>
          <p:cNvPr id="1064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97AA68B-2ED0-7E4A-898A-E1EDAD52E69E}" type="slidenum">
              <a:rPr lang="en-US" sz="1200">
                <a:solidFill>
                  <a:prstClr val="black"/>
                </a:solidFill>
              </a:rPr>
              <a:pPr eaLnBrk="1" hangingPunct="1"/>
              <a:t>53</a:t>
            </a:fld>
            <a:endParaRPr lang="en-US" sz="1200">
              <a:solidFill>
                <a:prstClr val="black"/>
              </a:solidFill>
            </a:endParaRPr>
          </a:p>
        </p:txBody>
      </p:sp>
    </p:spTree>
    <p:extLst>
      <p:ext uri="{BB962C8B-B14F-4D97-AF65-F5344CB8AC3E}">
        <p14:creationId xmlns:p14="http://schemas.microsoft.com/office/powerpoint/2010/main" val="27481718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0957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endParaRPr lang="en-US">
              <a:latin typeface="Calibri" charset="0"/>
            </a:endParaRPr>
          </a:p>
        </p:txBody>
      </p:sp>
      <p:sp>
        <p:nvSpPr>
          <p:cNvPr id="10957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7EF5D78-AF1F-DD4D-88D7-1BF3322E5977}" type="slidenum">
              <a:rPr lang="en-US" sz="1200">
                <a:solidFill>
                  <a:prstClr val="black"/>
                </a:solidFill>
              </a:rPr>
              <a:pPr eaLnBrk="1" hangingPunct="1"/>
              <a:t>56</a:t>
            </a:fld>
            <a:endParaRPr lang="en-US" sz="1200">
              <a:solidFill>
                <a:prstClr val="black"/>
              </a:solidFill>
            </a:endParaRPr>
          </a:p>
        </p:txBody>
      </p:sp>
    </p:spTree>
    <p:extLst>
      <p:ext uri="{BB962C8B-B14F-4D97-AF65-F5344CB8AC3E}">
        <p14:creationId xmlns:p14="http://schemas.microsoft.com/office/powerpoint/2010/main" val="18687571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eaLnBrk="1" hangingPunct="1">
              <a:lnSpc>
                <a:spcPct val="95000"/>
              </a:lnSpc>
              <a:buFont typeface="Arial"/>
              <a:buChar char="•"/>
              <a:defRPr/>
            </a:pPr>
            <a:r>
              <a:rPr lang="en-US" dirty="0">
                <a:latin typeface="Calibri" charset="0"/>
              </a:rPr>
              <a:t>If a spoon was flashed in the left visual field, split-brained people could not say it was a spoon.</a:t>
            </a:r>
          </a:p>
          <a:p>
            <a:pPr marL="171450" indent="-171450" eaLnBrk="1" hangingPunct="1">
              <a:lnSpc>
                <a:spcPct val="95000"/>
              </a:lnSpc>
              <a:buFont typeface="Arial"/>
              <a:buChar char="•"/>
              <a:defRPr/>
            </a:pPr>
            <a:r>
              <a:rPr lang="en-US" dirty="0">
                <a:latin typeface="Calibri" charset="0"/>
              </a:rPr>
              <a:t>If the person was blind-folded and told to find the object from a group of objects with the left hand, s/he can do this.</a:t>
            </a:r>
          </a:p>
          <a:p>
            <a:pPr>
              <a:defRPr/>
            </a:pPr>
            <a:endParaRPr lang="en-US" dirty="0"/>
          </a:p>
        </p:txBody>
      </p:sp>
      <p:sp>
        <p:nvSpPr>
          <p:cNvPr id="11161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DDD8E2B-58FE-AA45-8AB7-28491C495E8E}" type="slidenum">
              <a:rPr lang="en-US" sz="1200">
                <a:solidFill>
                  <a:prstClr val="black"/>
                </a:solidFill>
              </a:rPr>
              <a:pPr eaLnBrk="1" hangingPunct="1"/>
              <a:t>57</a:t>
            </a:fld>
            <a:endParaRPr lang="en-US" sz="1200">
              <a:solidFill>
                <a:prstClr val="black"/>
              </a:solidFill>
            </a:endParaRPr>
          </a:p>
        </p:txBody>
      </p:sp>
    </p:spTree>
    <p:extLst>
      <p:ext uri="{BB962C8B-B14F-4D97-AF65-F5344CB8AC3E}">
        <p14:creationId xmlns:p14="http://schemas.microsoft.com/office/powerpoint/2010/main" val="33624098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CEB9285-4D13-434E-99A6-91D4CE93985F}" type="datetime1">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946619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82774B0-BBC9-443F-B0AE-62DEDDD9A771}" type="datetime1">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3916678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008595-5538-4B42-B5DE-7FB8D9FDF06C}" type="datetime1">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665681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36B9567-4A44-4064-89A4-CC3103521657}" type="datetime1">
              <a:rPr lang="en-GB" smtClean="0"/>
              <a:t>30/11/2022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3871471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6C7124C-EB5A-4B66-9617-9307CF63CC97}" type="datetime1">
              <a:rPr lang="en-GB" smtClean="0"/>
              <a:t>30/11/2022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2378974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8599D90-EBC8-4EF1-90D5-9DAB1CA10ABC}" type="datetime1">
              <a:rPr lang="en-GB" smtClean="0"/>
              <a:t>30/11/2022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3668618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970CCB-8D72-4058-8782-20A66FAD9E28}" type="datetime1">
              <a:rPr lang="en-GB" smtClean="0"/>
              <a:t>30/11/2022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1578845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220398-BD30-49A9-A233-C47AB9855CC2}" type="datetime1">
              <a:rPr lang="en-GB" smtClean="0"/>
              <a:t>30/11/2022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3140048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3C1878-926E-4A67-BAB1-59346A46BCEF}" type="datetime1">
              <a:rPr lang="en-GB" smtClean="0"/>
              <a:t>30/11/2022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155203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0BCAA1-6FDF-41E4-B98C-5BC4F043218A}" type="datetime1">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3817510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70C05B7-4A22-4C58-BD10-7AE77AF1DDE9}" type="datetime1">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1568165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994782298"/>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930094"/>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76217562"/>
      </p:ext>
    </p:extLst>
  </p:cSld>
  <p:clrMapOvr>
    <a:masterClrMapping/>
  </p:clrMapOvr>
  <p:transition spd="med">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812059160"/>
      </p:ext>
    </p:extLst>
  </p:cSld>
  <p:clrMapOvr>
    <a:masterClrMapping/>
  </p:clrMapOvr>
  <p:transition spd="med">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13668379"/>
      </p:ext>
    </p:extLst>
  </p:cSld>
  <p:clrMapOvr>
    <a:masterClrMapping/>
  </p:clrMapOvr>
  <p:transition spd="med">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412421262"/>
      </p:ext>
    </p:extLst>
  </p:cSld>
  <p:clrMapOvr>
    <a:masterClrMapping/>
  </p:clrMapOvr>
  <p:transition spd="med">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6731080"/>
      </p:ext>
    </p:extLst>
  </p:cSld>
  <p:clrMapOvr>
    <a:masterClrMapping/>
  </p:clrMapOvr>
  <p:transition spd="med">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91562318"/>
      </p:ext>
    </p:extLst>
  </p:cSld>
  <p:clrMapOvr>
    <a:masterClrMapping/>
  </p:clrMapOvr>
  <p:transition spd="med">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56259709"/>
      </p:ext>
    </p:extLst>
  </p:cSld>
  <p:clrMapOvr>
    <a:masterClrMapping/>
  </p:clrMapOvr>
  <p:transition spd="med">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36467406"/>
      </p:ext>
    </p:extLst>
  </p:cSld>
  <p:clrMapOvr>
    <a:masterClrMapping/>
  </p:clrMapOvr>
  <p:transition spd="med">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839463619"/>
      </p:ext>
    </p:extLst>
  </p:cSld>
  <p:clrMapOvr>
    <a:masterClrMapping/>
  </p:clrMapOvr>
  <p:transition spd="med">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70847026"/>
      </p:ext>
    </p:extLst>
  </p:cSld>
  <p:clrMapOvr>
    <a:masterClrMapping/>
  </p:clrMapOvr>
  <p:transition spd="med">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81834770"/>
      </p:ext>
    </p:extLst>
  </p:cSld>
  <p:clrMapOvr>
    <a:masterClrMapping/>
  </p:clrMapOvr>
  <p:transition spd="med">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75885158"/>
      </p:ext>
    </p:extLst>
  </p:cSld>
  <p:clrMapOvr>
    <a:masterClrMapping/>
  </p:clrMapOvr>
  <p:transition spd="med">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07135292"/>
      </p:ext>
    </p:extLst>
  </p:cSld>
  <p:clrMapOvr>
    <a:masterClrMapping/>
  </p:clrMapOvr>
  <p:transition spd="med">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021413435"/>
      </p:ext>
    </p:extLst>
  </p:cSld>
  <p:clrMapOvr>
    <a:masterClrMapping/>
  </p:clrMapOvr>
  <p:transition spd="med">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02085117"/>
      </p:ext>
    </p:extLst>
  </p:cSld>
  <p:clrMapOvr>
    <a:masterClrMapping/>
  </p:clrMapOvr>
  <p:transition spd="med">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53450719"/>
      </p:ext>
    </p:extLst>
  </p:cSld>
  <p:clrMapOvr>
    <a:masterClrMapping/>
  </p:clrMapOvr>
  <p:transition spd="med">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91349580"/>
      </p:ext>
    </p:extLst>
  </p:cSld>
  <p:clrMapOvr>
    <a:masterClrMapping/>
  </p:clrMapOvr>
  <p:transition spd="med">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8235742"/>
      </p:ext>
    </p:extLst>
  </p:cSld>
  <p:clrMapOvr>
    <a:masterClrMapping/>
  </p:clrMapOvr>
  <p:transition spd="med">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884925269"/>
      </p:ext>
    </p:extLst>
  </p:cSld>
  <p:clrMapOvr>
    <a:masterClrMapping/>
  </p:clrMapOvr>
  <p:transition spd="med">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50675965"/>
      </p:ext>
    </p:extLst>
  </p:cSld>
  <p:clrMapOvr>
    <a:masterClrMapping/>
  </p:clrMapOvr>
  <p:transition spd="med">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19564697"/>
      </p:ext>
    </p:extLst>
  </p:cSld>
  <p:clrMapOvr>
    <a:masterClrMapping/>
  </p:clrMapOvr>
  <p:transition spd="med">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99436601"/>
      </p:ext>
    </p:extLst>
  </p:cSld>
  <p:clrMapOvr>
    <a:masterClrMapping/>
  </p:clrMapOvr>
  <p:transition spd="med">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79876372"/>
      </p:ext>
    </p:extLst>
  </p:cSld>
  <p:clrMapOvr>
    <a:masterClrMapping/>
  </p:clrMapOvr>
  <p:transition spd="med">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688208390"/>
      </p:ext>
    </p:extLst>
  </p:cSld>
  <p:clrMapOvr>
    <a:masterClrMapping/>
  </p:clrMapOvr>
  <p:transition spd="med">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60263946"/>
      </p:ext>
    </p:extLst>
  </p:cSld>
  <p:clrMapOvr>
    <a:masterClrMapping/>
  </p:clrMapOvr>
  <p:transition spd="med">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17465016"/>
      </p:ext>
    </p:extLst>
  </p:cSld>
  <p:clrMapOvr>
    <a:masterClrMapping/>
  </p:clrMapOvr>
  <p:transition spd="med">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28093820"/>
      </p:ext>
    </p:extLst>
  </p:cSld>
  <p:clrMapOvr>
    <a:masterClrMapping/>
  </p:clrMapOvr>
  <p:transition spd="med">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709212"/>
      </p:ext>
    </p:extLst>
  </p:cSld>
  <p:clrMapOvr>
    <a:masterClrMapping/>
  </p:clrMapOvr>
  <p:transition spd="med">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906128990"/>
      </p:ext>
    </p:extLst>
  </p:cSld>
  <p:clrMapOvr>
    <a:masterClrMapping/>
  </p:clrMapOvr>
  <p:transition spd="med">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25301827"/>
      </p:ext>
    </p:extLst>
  </p:cSld>
  <p:clrMapOvr>
    <a:masterClrMapping/>
  </p:clrMapOvr>
  <p:transition spd="med">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92606503"/>
      </p:ext>
    </p:extLst>
  </p:cSld>
  <p:clrMapOvr>
    <a:masterClrMapping/>
  </p:clrMapOvr>
  <p:transition spd="med">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23426470"/>
      </p:ext>
    </p:extLst>
  </p:cSld>
  <p:clrMapOvr>
    <a:masterClrMapping/>
  </p:clrMapOvr>
  <p:transition spd="med">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354414617"/>
      </p:ext>
    </p:extLst>
  </p:cSld>
  <p:clrMapOvr>
    <a:masterClrMapping/>
  </p:clrMapOvr>
  <p:transition spd="med">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901428777"/>
      </p:ext>
    </p:extLst>
  </p:cSld>
  <p:clrMapOvr>
    <a:masterClrMapping/>
  </p:clrMapOvr>
  <p:transition spd="med">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84126644"/>
      </p:ext>
    </p:extLst>
  </p:cSld>
  <p:clrMapOvr>
    <a:masterClrMapping/>
  </p:clrMapOvr>
  <p:transition spd="med">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74769246"/>
      </p:ext>
    </p:extLst>
  </p:cSld>
  <p:clrMapOvr>
    <a:masterClrMapping/>
  </p:clrMapOvr>
  <p:transition spd="med">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132904997"/>
      </p:ext>
    </p:extLst>
  </p:cSld>
  <p:clrMapOvr>
    <a:masterClrMapping/>
  </p:clrMapOvr>
  <p:transition spd="med">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5185319"/>
      </p:ext>
    </p:extLst>
  </p:cSld>
  <p:clrMapOvr>
    <a:masterClrMapping/>
  </p:clrMapOvr>
  <p:transition spd="med">
    <p:fad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216835981"/>
      </p:ext>
    </p:extLst>
  </p:cSld>
  <p:clrMapOvr>
    <a:masterClrMapping/>
  </p:clrMapOvr>
  <p:transition spd="med">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97709198"/>
      </p:ext>
    </p:extLst>
  </p:cSld>
  <p:clrMapOvr>
    <a:masterClrMapping/>
  </p:clrMapOvr>
  <p:transition spd="med">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90374079"/>
      </p:ext>
    </p:extLst>
  </p:cSld>
  <p:clrMapOvr>
    <a:masterClrMapping/>
  </p:clrMapOvr>
  <p:transition spd="med">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40493503"/>
      </p:ext>
    </p:extLst>
  </p:cSld>
  <p:clrMapOvr>
    <a:masterClrMapping/>
  </p:clrMapOvr>
  <p:transition spd="med">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7740384"/>
      </p:ext>
    </p:extLst>
  </p:cSld>
  <p:clrMapOvr>
    <a:masterClrMapping/>
  </p:clrMapOvr>
  <p:transition spd="med">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235763960"/>
      </p:ext>
    </p:extLst>
  </p:cSld>
  <p:clrMapOvr>
    <a:masterClrMapping/>
  </p:clrMapOvr>
  <p:transition spd="med">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58146072"/>
      </p:ext>
    </p:extLst>
  </p:cSld>
  <p:clrMapOvr>
    <a:masterClrMapping/>
  </p:clrMapOvr>
  <p:transition spd="med">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77615937"/>
      </p:ext>
    </p:extLst>
  </p:cSld>
  <p:clrMapOvr>
    <a:masterClrMapping/>
  </p:clrMapOvr>
  <p:transition spd="med">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1941152"/>
      </p:ext>
    </p:extLst>
  </p:cSld>
  <p:clrMapOvr>
    <a:masterClrMapping/>
  </p:clrMapOvr>
  <p:transition spd="med">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95088469"/>
      </p:ext>
    </p:extLst>
  </p:cSld>
  <p:clrMapOvr>
    <a:masterClrMapping/>
  </p:clrMapOvr>
  <p:transition spd="med">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343606507"/>
      </p:ext>
    </p:extLst>
  </p:cSld>
  <p:clrMapOvr>
    <a:masterClrMapping/>
  </p:clrMapOvr>
  <p:transition spd="med">
    <p:fade/>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79439070"/>
      </p:ext>
    </p:extLst>
  </p:cSld>
  <p:clrMapOvr>
    <a:masterClrMapping/>
  </p:clrMapOvr>
  <p:transition spd="med">
    <p:fade/>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53410853"/>
      </p:ext>
    </p:extLst>
  </p:cSld>
  <p:clrMapOvr>
    <a:masterClrMapping/>
  </p:clrMapOvr>
  <p:transition spd="med">
    <p:fade/>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81984034"/>
      </p:ext>
    </p:extLst>
  </p:cSld>
  <p:clrMapOvr>
    <a:masterClrMapping/>
  </p:clrMapOvr>
  <p:transition spd="med">
    <p:fade/>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60126087"/>
      </p:ext>
    </p:extLst>
  </p:cSld>
  <p:clrMapOvr>
    <a:masterClrMapping/>
  </p:clrMapOvr>
  <p:transition spd="med">
    <p:fade/>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60299559"/>
      </p:ext>
    </p:extLst>
  </p:cSld>
  <p:clrMapOvr>
    <a:masterClrMapping/>
  </p:clrMapOvr>
  <p:transition spd="med">
    <p:fade/>
  </p:transition>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22072561"/>
      </p:ext>
    </p:extLst>
  </p:cSld>
  <p:clrMapOvr>
    <a:masterClrMapping/>
  </p:clrMapOvr>
  <p:transition spd="med">
    <p:fade/>
  </p:transition>
</p:sldLayout>
</file>

<file path=ppt/slideLayouts/slideLayout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27462230"/>
      </p:ext>
    </p:extLst>
  </p:cSld>
  <p:clrMapOvr>
    <a:masterClrMapping/>
  </p:clrMapOvr>
  <p:transition spd="med">
    <p:fade/>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123558119"/>
      </p:ext>
    </p:extLst>
  </p:cSld>
  <p:clrMapOvr>
    <a:masterClrMapping/>
  </p:clrMapOvr>
  <p:transition spd="med">
    <p:fade/>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7594018"/>
      </p:ext>
    </p:extLst>
  </p:cSld>
  <p:clrMapOvr>
    <a:masterClrMapping/>
  </p:clrMapOvr>
  <p:transition spd="med">
    <p:fade/>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530136551"/>
      </p:ext>
    </p:extLst>
  </p:cSld>
  <p:clrMapOvr>
    <a:masterClrMapping/>
  </p:clrMapOvr>
  <p:transition spd="med">
    <p:fade/>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33573925"/>
      </p:ext>
    </p:extLst>
  </p:cSld>
  <p:clrMapOvr>
    <a:masterClrMapping/>
  </p:clrMapOvr>
  <p:transition spd="med">
    <p:fade/>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98161370"/>
      </p:ext>
    </p:extLst>
  </p:cSld>
  <p:clrMapOvr>
    <a:masterClrMapping/>
  </p:clrMapOvr>
  <p:transition spd="med">
    <p:fade/>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55232090"/>
      </p:ext>
    </p:extLst>
  </p:cSld>
  <p:clrMapOvr>
    <a:masterClrMapping/>
  </p:clrMapOvr>
  <p:transition spd="med">
    <p:fade/>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4835035"/>
      </p:ext>
    </p:extLst>
  </p:cSld>
  <p:clrMapOvr>
    <a:masterClrMapping/>
  </p:clrMapOvr>
  <p:transition spd="med">
    <p:fade/>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4257988608"/>
      </p:ext>
    </p:extLst>
  </p:cSld>
  <p:clrMapOvr>
    <a:masterClrMapping/>
  </p:clrMapOvr>
  <p:transition spd="med">
    <p:fade/>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50319569"/>
      </p:ext>
    </p:extLst>
  </p:cSld>
  <p:clrMapOvr>
    <a:masterClrMapping/>
  </p:clrMapOvr>
  <p:transition spd="med">
    <p:fade/>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67350880"/>
      </p:ext>
    </p:extLst>
  </p:cSld>
  <p:clrMapOvr>
    <a:masterClrMapping/>
  </p:clrMapOvr>
  <p:transition spd="med">
    <p:fade/>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3663476"/>
      </p:ext>
    </p:extLst>
  </p:cSld>
  <p:clrMapOvr>
    <a:masterClrMapping/>
  </p:clrMapOvr>
  <p:transition spd="med">
    <p:fade/>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1838705"/>
      </p:ext>
    </p:extLst>
  </p:cSld>
  <p:clrMapOvr>
    <a:masterClrMapping/>
  </p:clrMapOvr>
  <p:transition spd="med">
    <p:fade/>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861444473"/>
      </p:ext>
    </p:extLst>
  </p:cSld>
  <p:clrMapOvr>
    <a:masterClrMapping/>
  </p:clrMapOvr>
  <p:transition spd="med">
    <p:fade/>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77780617"/>
      </p:ext>
    </p:extLst>
  </p:cSld>
  <p:clrMapOvr>
    <a:masterClrMapping/>
  </p:clrMapOvr>
  <p:transition spd="med">
    <p:fade/>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3055079"/>
      </p:ext>
    </p:extLst>
  </p:cSld>
  <p:clrMapOvr>
    <a:masterClrMapping/>
  </p:clrMapOvr>
  <p:transition spd="med">
    <p:fade/>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050236712"/>
      </p:ext>
    </p:extLst>
  </p:cSld>
  <p:clrMapOvr>
    <a:masterClrMapping/>
  </p:clrMapOvr>
  <p:transition spd="med">
    <p:fade/>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11949320"/>
      </p:ext>
    </p:extLst>
  </p:cSld>
  <p:clrMapOvr>
    <a:masterClrMapping/>
  </p:clrMapOvr>
  <p:transition spd="med">
    <p:fade/>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868897517"/>
      </p:ext>
    </p:extLst>
  </p:cSld>
  <p:clrMapOvr>
    <a:masterClrMapping/>
  </p:clrMapOvr>
  <p:transition spd="med">
    <p:fade/>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30804633"/>
      </p:ext>
    </p:extLst>
  </p:cSld>
  <p:clrMapOvr>
    <a:masterClrMapping/>
  </p:clrMapOvr>
  <p:transition spd="med">
    <p:fade/>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66819608"/>
      </p:ext>
    </p:extLst>
  </p:cSld>
  <p:clrMapOvr>
    <a:masterClrMapping/>
  </p:clrMapOvr>
  <p:transition spd="med">
    <p:fade/>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78437348"/>
      </p:ext>
    </p:extLst>
  </p:cSld>
  <p:clrMapOvr>
    <a:masterClrMapping/>
  </p:clrMapOvr>
  <p:transition spd="med">
    <p:fade/>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19921469"/>
      </p:ext>
    </p:extLst>
  </p:cSld>
  <p:clrMapOvr>
    <a:masterClrMapping/>
  </p:clrMapOvr>
  <p:transition spd="med">
    <p:fade/>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B0EAF6C-14C2-4ED6-A73A-35823936B4FB}" type="datetime1">
              <a:rPr lang="en-GB" smtClean="0">
                <a:solidFill>
                  <a:prstClr val="black">
                    <a:tint val="75000"/>
                  </a:prstClr>
                </a:solidFill>
              </a:rPr>
              <a:t>30/11/2022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3BFF75E-FF78-4DB4-9860-2FA899BFD14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91272900"/>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F2D75B-E54A-4906-948A-4009F3D92028}" type="datetime1">
              <a:rPr lang="en-GB" smtClean="0">
                <a:solidFill>
                  <a:prstClr val="black">
                    <a:tint val="75000"/>
                  </a:prstClr>
                </a:solidFill>
              </a:rPr>
              <a:t>30/11/2022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3BFF75E-FF78-4DB4-9860-2FA899BFD14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03697076"/>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599C4D-4D9B-4B91-AECF-CE6BFEACE839}" type="datetime1">
              <a:rPr lang="en-GB" smtClean="0">
                <a:solidFill>
                  <a:prstClr val="black">
                    <a:tint val="75000"/>
                  </a:prstClr>
                </a:solidFill>
              </a:rPr>
              <a:t>30/11/2022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3BFF75E-FF78-4DB4-9860-2FA899BFD14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1034941"/>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AE5985-372D-4FD1-A118-06180793DE11}" type="datetime1">
              <a:rPr lang="en-GB" smtClean="0">
                <a:solidFill>
                  <a:prstClr val="black">
                    <a:tint val="75000"/>
                  </a:prstClr>
                </a:solidFill>
              </a:rPr>
              <a:t>30/11/2022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3BFF75E-FF78-4DB4-9860-2FA899BFD14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18257739"/>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2497F1D-C9F6-4994-BFDD-CC21FD626357}" type="datetime1">
              <a:rPr lang="en-GB" smtClean="0">
                <a:solidFill>
                  <a:prstClr val="black">
                    <a:tint val="75000"/>
                  </a:prstClr>
                </a:solidFill>
              </a:rPr>
              <a:t>30/11/2022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3BFF75E-FF78-4DB4-9860-2FA899BFD14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061428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CB6C521-7626-42A2-A15E-471BF492CF88}" type="datetime1">
              <a:rPr lang="en-GB" smtClean="0">
                <a:solidFill>
                  <a:prstClr val="black">
                    <a:tint val="75000"/>
                  </a:prstClr>
                </a:solidFill>
              </a:rPr>
              <a:t>30/11/2022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3BFF75E-FF78-4DB4-9860-2FA899BFD14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019354"/>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15D803-B361-4E1C-BCCE-B0A0302AF64D}" type="datetime1">
              <a:rPr lang="en-GB" smtClean="0">
                <a:solidFill>
                  <a:prstClr val="black">
                    <a:tint val="75000"/>
                  </a:prstClr>
                </a:solidFill>
              </a:rPr>
              <a:t>30/11/2022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3BFF75E-FF78-4DB4-9860-2FA899BFD14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32324517"/>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8514F5-53AC-4917-9406-11E908483000}" type="datetime1">
              <a:rPr lang="en-GB" smtClean="0">
                <a:solidFill>
                  <a:prstClr val="black">
                    <a:tint val="75000"/>
                  </a:prstClr>
                </a:solidFill>
              </a:rPr>
              <a:t>30/11/2022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3BFF75E-FF78-4DB4-9860-2FA899BFD14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44254808"/>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7DDA75-4093-4ED5-A4F3-57F783727C56}" type="datetime1">
              <a:rPr lang="en-GB" smtClean="0">
                <a:solidFill>
                  <a:prstClr val="black">
                    <a:tint val="75000"/>
                  </a:prstClr>
                </a:solidFill>
              </a:rPr>
              <a:t>30/11/2022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3BFF75E-FF78-4DB4-9860-2FA899BFD14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91352421"/>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ECCB06-F55D-4F5D-A933-BC454487435E}" type="datetime1">
              <a:rPr lang="en-GB" smtClean="0">
                <a:solidFill>
                  <a:prstClr val="black">
                    <a:tint val="75000"/>
                  </a:prstClr>
                </a:solidFill>
              </a:rPr>
              <a:t>30/11/2022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3BFF75E-FF78-4DB4-9860-2FA899BFD14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05177509"/>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6CA65D-106D-40BA-892F-D84A9E504A0D}" type="datetime1">
              <a:rPr lang="en-GB" smtClean="0">
                <a:solidFill>
                  <a:prstClr val="black">
                    <a:tint val="75000"/>
                  </a:prstClr>
                </a:solidFill>
              </a:rPr>
              <a:t>30/11/2022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3BFF75E-FF78-4DB4-9860-2FA899BFD14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89538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theme" Target="../theme/theme2.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1.png"/><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theme" Target="../theme/theme3.xml"/><Relationship Id="rId5" Type="http://schemas.openxmlformats.org/officeDocument/2006/relationships/slideLayout" Target="../slideLayouts/slideLayout21.xml"/><Relationship Id="rId4" Type="http://schemas.openxmlformats.org/officeDocument/2006/relationships/slideLayout" Target="../slideLayouts/slideLayout20.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4.xml"/><Relationship Id="rId7" Type="http://schemas.openxmlformats.org/officeDocument/2006/relationships/image" Target="../media/image1.png"/><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theme" Target="../theme/theme4.xml"/><Relationship Id="rId5" Type="http://schemas.openxmlformats.org/officeDocument/2006/relationships/slideLayout" Target="../slideLayouts/slideLayout26.xml"/><Relationship Id="rId4" Type="http://schemas.openxmlformats.org/officeDocument/2006/relationships/slideLayout" Target="../slideLayouts/slideLayout25.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1.png"/><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theme" Target="../theme/theme5.xml"/><Relationship Id="rId5" Type="http://schemas.openxmlformats.org/officeDocument/2006/relationships/slideLayout" Target="../slideLayouts/slideLayout31.xml"/><Relationship Id="rId4" Type="http://schemas.openxmlformats.org/officeDocument/2006/relationships/slideLayout" Target="../slideLayouts/slideLayout30.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4.xml"/><Relationship Id="rId7" Type="http://schemas.openxmlformats.org/officeDocument/2006/relationships/image" Target="../media/image1.png"/><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theme" Target="../theme/theme6.xml"/><Relationship Id="rId5" Type="http://schemas.openxmlformats.org/officeDocument/2006/relationships/slideLayout" Target="../slideLayouts/slideLayout36.xml"/><Relationship Id="rId4" Type="http://schemas.openxmlformats.org/officeDocument/2006/relationships/slideLayout" Target="../slideLayouts/slideLayout35.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39.xml"/><Relationship Id="rId7" Type="http://schemas.openxmlformats.org/officeDocument/2006/relationships/image" Target="../media/image1.png"/><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theme" Target="../theme/theme7.xml"/><Relationship Id="rId5" Type="http://schemas.openxmlformats.org/officeDocument/2006/relationships/slideLayout" Target="../slideLayouts/slideLayout41.xml"/><Relationship Id="rId4" Type="http://schemas.openxmlformats.org/officeDocument/2006/relationships/slideLayout" Target="../slideLayouts/slideLayout40.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44.xml"/><Relationship Id="rId7" Type="http://schemas.openxmlformats.org/officeDocument/2006/relationships/image" Target="../media/image1.png"/><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theme" Target="../theme/theme8.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49.xml"/><Relationship Id="rId7" Type="http://schemas.openxmlformats.org/officeDocument/2006/relationships/image" Target="../media/image1.png"/><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theme" Target="../theme/theme9.xml"/><Relationship Id="rId5" Type="http://schemas.openxmlformats.org/officeDocument/2006/relationships/slideLayout" Target="../slideLayouts/slideLayout51.xml"/><Relationship Id="rId4" Type="http://schemas.openxmlformats.org/officeDocument/2006/relationships/slideLayout" Target="../slideLayouts/slideLayout50.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54.xml"/><Relationship Id="rId7" Type="http://schemas.openxmlformats.org/officeDocument/2006/relationships/image" Target="../media/image1.png"/><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theme" Target="../theme/theme10.xml"/><Relationship Id="rId5" Type="http://schemas.openxmlformats.org/officeDocument/2006/relationships/slideLayout" Target="../slideLayouts/slideLayout56.xml"/><Relationship Id="rId4" Type="http://schemas.openxmlformats.org/officeDocument/2006/relationships/slideLayout" Target="../slideLayouts/slideLayout55.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59.xml"/><Relationship Id="rId7" Type="http://schemas.openxmlformats.org/officeDocument/2006/relationships/image" Target="../media/image1.png"/><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theme" Target="../theme/theme11.xml"/><Relationship Id="rId5" Type="http://schemas.openxmlformats.org/officeDocument/2006/relationships/slideLayout" Target="../slideLayouts/slideLayout61.xml"/><Relationship Id="rId4" Type="http://schemas.openxmlformats.org/officeDocument/2006/relationships/slideLayout" Target="../slideLayouts/slideLayout60.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64.xml"/><Relationship Id="rId7" Type="http://schemas.openxmlformats.org/officeDocument/2006/relationships/image" Target="../media/image1.png"/><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theme" Target="../theme/theme12.xml"/><Relationship Id="rId5" Type="http://schemas.openxmlformats.org/officeDocument/2006/relationships/slideLayout" Target="../slideLayouts/slideLayout66.xml"/><Relationship Id="rId4" Type="http://schemas.openxmlformats.org/officeDocument/2006/relationships/slideLayout" Target="../slideLayouts/slideLayout65.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69.xml"/><Relationship Id="rId7" Type="http://schemas.openxmlformats.org/officeDocument/2006/relationships/image" Target="../media/image1.png"/><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theme" Target="../theme/theme13.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1.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4.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79.xml"/><Relationship Id="rId7" Type="http://schemas.openxmlformats.org/officeDocument/2006/relationships/image" Target="../media/image1.png"/><Relationship Id="rId2" Type="http://schemas.openxmlformats.org/officeDocument/2006/relationships/slideLayout" Target="../slideLayouts/slideLayout78.xml"/><Relationship Id="rId1" Type="http://schemas.openxmlformats.org/officeDocument/2006/relationships/slideLayout" Target="../slideLayouts/slideLayout77.xml"/><Relationship Id="rId6" Type="http://schemas.openxmlformats.org/officeDocument/2006/relationships/theme" Target="../theme/theme15.xml"/><Relationship Id="rId5" Type="http://schemas.openxmlformats.org/officeDocument/2006/relationships/slideLayout" Target="../slideLayouts/slideLayout81.xml"/><Relationship Id="rId4" Type="http://schemas.openxmlformats.org/officeDocument/2006/relationships/slideLayout" Target="../slideLayouts/slideLayout80.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84.xml"/><Relationship Id="rId7" Type="http://schemas.openxmlformats.org/officeDocument/2006/relationships/image" Target="../media/image1.png"/><Relationship Id="rId2" Type="http://schemas.openxmlformats.org/officeDocument/2006/relationships/slideLayout" Target="../slideLayouts/slideLayout83.xml"/><Relationship Id="rId1" Type="http://schemas.openxmlformats.org/officeDocument/2006/relationships/slideLayout" Target="../slideLayouts/slideLayout82.xml"/><Relationship Id="rId6" Type="http://schemas.openxmlformats.org/officeDocument/2006/relationships/theme" Target="../theme/theme16.xml"/><Relationship Id="rId5" Type="http://schemas.openxmlformats.org/officeDocument/2006/relationships/slideLayout" Target="../slideLayouts/slideLayout86.xml"/><Relationship Id="rId4" Type="http://schemas.openxmlformats.org/officeDocument/2006/relationships/slideLayout" Target="../slideLayouts/slideLayout85.xml"/></Relationships>
</file>

<file path=ppt/slideMasters/_rels/slideMaster17.xml.rels><?xml version="1.0" encoding="UTF-8" standalone="yes"?>
<Relationships xmlns="http://schemas.openxmlformats.org/package/2006/relationships"><Relationship Id="rId3" Type="http://schemas.openxmlformats.org/officeDocument/2006/relationships/slideLayout" Target="../slideLayouts/slideLayout89.xml"/><Relationship Id="rId7" Type="http://schemas.openxmlformats.org/officeDocument/2006/relationships/image" Target="../media/image1.png"/><Relationship Id="rId2" Type="http://schemas.openxmlformats.org/officeDocument/2006/relationships/slideLayout" Target="../slideLayouts/slideLayout88.xml"/><Relationship Id="rId1" Type="http://schemas.openxmlformats.org/officeDocument/2006/relationships/slideLayout" Target="../slideLayouts/slideLayout87.xml"/><Relationship Id="rId6" Type="http://schemas.openxmlformats.org/officeDocument/2006/relationships/theme" Target="../theme/theme17.xml"/><Relationship Id="rId5" Type="http://schemas.openxmlformats.org/officeDocument/2006/relationships/slideLayout" Target="../slideLayouts/slideLayout91.xml"/><Relationship Id="rId4" Type="http://schemas.openxmlformats.org/officeDocument/2006/relationships/slideLayout" Target="../slideLayouts/slideLayout90.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99.xml"/><Relationship Id="rId3" Type="http://schemas.openxmlformats.org/officeDocument/2006/relationships/slideLayout" Target="../slideLayouts/slideLayout94.xml"/><Relationship Id="rId7" Type="http://schemas.openxmlformats.org/officeDocument/2006/relationships/slideLayout" Target="../slideLayouts/slideLayout98.xml"/><Relationship Id="rId12" Type="http://schemas.openxmlformats.org/officeDocument/2006/relationships/theme" Target="../theme/theme18.xml"/><Relationship Id="rId2" Type="http://schemas.openxmlformats.org/officeDocument/2006/relationships/slideLayout" Target="../slideLayouts/slideLayout93.xml"/><Relationship Id="rId1" Type="http://schemas.openxmlformats.org/officeDocument/2006/relationships/slideLayout" Target="../slideLayouts/slideLayout92.xml"/><Relationship Id="rId6" Type="http://schemas.openxmlformats.org/officeDocument/2006/relationships/slideLayout" Target="../slideLayouts/slideLayout97.xml"/><Relationship Id="rId11" Type="http://schemas.openxmlformats.org/officeDocument/2006/relationships/slideLayout" Target="../slideLayouts/slideLayout102.xml"/><Relationship Id="rId5" Type="http://schemas.openxmlformats.org/officeDocument/2006/relationships/slideLayout" Target="../slideLayouts/slideLayout96.xml"/><Relationship Id="rId10" Type="http://schemas.openxmlformats.org/officeDocument/2006/relationships/slideLayout" Target="../slideLayouts/slideLayout101.xml"/><Relationship Id="rId4" Type="http://schemas.openxmlformats.org/officeDocument/2006/relationships/slideLayout" Target="../slideLayouts/slideLayout95.xml"/><Relationship Id="rId9" Type="http://schemas.openxmlformats.org/officeDocument/2006/relationships/slideLayout" Target="../slideLayouts/slideLayout10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D6969A-616F-4E34-9CB6-1F6925830103}" type="datetime1">
              <a:rPr lang="en-GB" smtClean="0"/>
              <a:t>30/11/2022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9BC4C9-9C9C-42A1-ADA0-304ED0305212}" type="slidenum">
              <a:rPr lang="en-GB" smtClean="0"/>
              <a:t>‹#›</a:t>
            </a:fld>
            <a:endParaRPr lang="en-GB"/>
          </a:p>
        </p:txBody>
      </p:sp>
    </p:spTree>
    <p:extLst>
      <p:ext uri="{BB962C8B-B14F-4D97-AF65-F5344CB8AC3E}">
        <p14:creationId xmlns:p14="http://schemas.microsoft.com/office/powerpoint/2010/main" val="28546327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9714104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83788346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5251226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24425616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68121078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578699328"/>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28788309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08722538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77267514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687837408"/>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92990710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915724746"/>
      </p:ext>
    </p:extLst>
  </p:cSld>
  <p:clrMap bg1="lt1" tx1="dk1" bg2="lt2" tx2="dk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543230444"/>
      </p:ext>
    </p:extLst>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074366724"/>
      </p:ext>
    </p:extLst>
  </p:cSld>
  <p:clrMap bg1="lt1" tx1="dk1" bg2="lt2" tx2="dk2" accent1="accent1" accent2="accent2" accent3="accent3" accent4="accent4" accent5="accent5" accent6="accent6" hlink="hlink" folHlink="folHlink"/>
  <p:sldLayoutIdLst>
    <p:sldLayoutId id="2147483907" r:id="rId1"/>
    <p:sldLayoutId id="2147483908" r:id="rId2"/>
    <p:sldLayoutId id="2147483909" r:id="rId3"/>
    <p:sldLayoutId id="2147483910" r:id="rId4"/>
    <p:sldLayoutId id="2147483911"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436527484"/>
      </p:ext>
    </p:extLst>
  </p:cSld>
  <p:clrMap bg1="lt1" tx1="dk1" bg2="lt2" tx2="dk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923163724"/>
      </p:ext>
    </p:extLst>
  </p:cSld>
  <p:clrMap bg1="lt1" tx1="dk1" bg2="lt2" tx2="dk2" accent1="accent1" accent2="accent2" accent3="accent3" accent4="accent4" accent5="accent5" accent6="accent6" hlink="hlink" folHlink="folHlink"/>
  <p:sldLayoutIdLst>
    <p:sldLayoutId id="2147483919" r:id="rId1"/>
    <p:sldLayoutId id="2147483920" r:id="rId2"/>
    <p:sldLayoutId id="2147483921" r:id="rId3"/>
    <p:sldLayoutId id="2147483922" r:id="rId4"/>
    <p:sldLayoutId id="2147483923"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B5FADA-AD5C-447D-8239-6145C85E09A6}" type="datetime1">
              <a:rPr lang="en-GB" smtClean="0">
                <a:solidFill>
                  <a:prstClr val="black">
                    <a:tint val="75000"/>
                  </a:prstClr>
                </a:solidFill>
              </a:rPr>
              <a:t>30/11/2022</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BFF75E-FF78-4DB4-9860-2FA899BFD14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7038926"/>
      </p:ext>
    </p:extLst>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6.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youtu.be/zx53Zj7EKQE" TargetMode="Externa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hyperlink" Target="https://www.mcgill.ca/about/history/mcgill-pioneers/penfield"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Rqxhdffo_0c"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youtube.com/watch?v=sl8W-QNSq4g"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50.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50.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50.xml"/></Relationships>
</file>

<file path=ppt/slides/_rels/slide26.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8.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bing.com/videos/search?q=Synapse+Diagram+Model&amp;&amp;view=detail&amp;mid=1BC4A3B625B620E84AEF1BC4A3B625B620E84AEF&amp;&amp;FORM=VDRVRV" TargetMode="External"/><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bing.com/videos/search?q=Synapse+Diagram+Model&amp;&amp;view=detail&amp;mid=4A235B3D7F919EB7DB624A235B3D7F919EB7DB62&amp;&amp;FORM=VDRVRV" TargetMode="Externa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56.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4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6.xml"/><Relationship Id="rId1" Type="http://schemas.openxmlformats.org/officeDocument/2006/relationships/slideLayout" Target="../slideLayouts/slideLayout65.xml"/></Relationships>
</file>

<file path=ppt/slides/_rels/slide4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95.xml"/></Relationships>
</file>

<file path=ppt/slides/_rels/slide43.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60.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4.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7.png"/><Relationship Id="rId7" Type="http://schemas.openxmlformats.org/officeDocument/2006/relationships/diagramColors" Target="../diagrams/colors6.xml"/><Relationship Id="rId2" Type="http://schemas.openxmlformats.org/officeDocument/2006/relationships/notesSlide" Target="../notesSlides/notesSlide18.xml"/><Relationship Id="rId1" Type="http://schemas.openxmlformats.org/officeDocument/2006/relationships/slideLayout" Target="../slideLayouts/slideLayout60.xml"/><Relationship Id="rId6" Type="http://schemas.openxmlformats.org/officeDocument/2006/relationships/diagramQuickStyle" Target="../diagrams/quickStyle6.xml"/><Relationship Id="rId5" Type="http://schemas.openxmlformats.org/officeDocument/2006/relationships/diagramLayout" Target="../diagrams/layout6.xml"/><Relationship Id="rId10" Type="http://schemas.openxmlformats.org/officeDocument/2006/relationships/image" Target="../media/image39.png"/><Relationship Id="rId4" Type="http://schemas.openxmlformats.org/officeDocument/2006/relationships/diagramData" Target="../diagrams/data6.xml"/><Relationship Id="rId9" Type="http://schemas.openxmlformats.org/officeDocument/2006/relationships/image" Target="../media/image38.png"/></Relationships>
</file>

<file path=ppt/slides/_rels/slide45.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19.xml"/><Relationship Id="rId1" Type="http://schemas.openxmlformats.org/officeDocument/2006/relationships/slideLayout" Target="../slideLayouts/slideLayout58.xml"/><Relationship Id="rId4" Type="http://schemas.openxmlformats.org/officeDocument/2006/relationships/image" Target="../media/image41.jp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hyperlink" Target="https://uk.video.search.yahoo.com/search/video;_ylt=AwrP4o6M8IxcBEUAMrQM34lQ;_ylu=X3oDMTE2dDFjdTIxBGNvbG8DaXIyBHBvcwMxBHZ0aWQDVUlVS0MwMV8xBHNlYwNwaXZz?p=connectome&amp;fr2=piv-web&amp;fr=mcafee#id=7&amp;vid=5fe66933686189bd2811186f7aeb440a&amp;action=view" TargetMode="Externa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4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www.youtube.com/watch?v=kaThzeghWnM" TargetMode="External"/><Relationship Id="rId1" Type="http://schemas.openxmlformats.org/officeDocument/2006/relationships/slideLayout" Target="../slideLayouts/slideLayout7.xml"/><Relationship Id="rId5" Type="http://schemas.openxmlformats.org/officeDocument/2006/relationships/image" Target="../media/image45.png"/><Relationship Id="rId4" Type="http://schemas.openxmlformats.org/officeDocument/2006/relationships/hyperlink" Target="https://www.youtube.com/watch?v=M_fjiEOb40M" TargetMode="External"/></Relationships>
</file>

<file path=ppt/slides/_rels/slide4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www.bing.com/videos/search?q=the+mcgurk+effect&amp;&amp;view=detail&amp;mid=862DCBF9932A6E0D6A86862DCBF9932A6E0D6A86&amp;&amp;FORM=VDRVRV" TargetMode="Externa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www.bing.com/videos/search?q=Brain+Tricks+with+Rubber+Hand&amp;&amp;view=detail&amp;mid=AFDFBBC906F0F31A26D5AFDFBBC906F0F31A26D5&amp;&amp;FORM=VDRVRV" TargetMode="Externa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0.xml"/><Relationship Id="rId1" Type="http://schemas.openxmlformats.org/officeDocument/2006/relationships/slideLayout" Target="../slideLayouts/slideLayout68.xml"/></Relationships>
</file>

<file path=ppt/slides/_rels/slide54.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4.xml"/></Relationships>
</file>

<file path=ppt/slides/_rels/slide5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8.xml"/></Relationships>
</file>

<file path=ppt/slides/_rels/slide5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84.xml"/><Relationship Id="rId4" Type="http://schemas.openxmlformats.org/officeDocument/2006/relationships/image" Target="../media/image10.png"/></Relationships>
</file>

<file path=ppt/slides/_rels/slide5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2.xml"/><Relationship Id="rId1" Type="http://schemas.openxmlformats.org/officeDocument/2006/relationships/slideLayout" Target="../slideLayouts/slideLayout88.xml"/></Relationships>
</file>

<file path=ppt/slides/_rels/slide5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www.humanconnectomeproject.org/gallery/" TargetMode="Externa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www.youtube.com/watch?v=WBRkXpZ7mWs" TargetMode="External"/><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605494DE-B078-4D87-BB01-C84320618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A0576B0-CD8C-4661-95C8-A9F2CE7CD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4724288" cy="6861324"/>
          </a:xfrm>
          <a:prstGeom prst="rect">
            <a:avLst/>
          </a:prstGeom>
          <a:solidFill>
            <a:srgbClr val="000000">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FF60E2B-3919-423C-B1FF-56CDE6681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rgbClr val="000000">
              <a:alpha val="3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65852" y="1596924"/>
            <a:ext cx="4558435" cy="3252867"/>
          </a:xfrm>
        </p:spPr>
        <p:txBody>
          <a:bodyPr>
            <a:noAutofit/>
          </a:bodyPr>
          <a:lstStyle/>
          <a:p>
            <a:pPr algn="l"/>
            <a:r>
              <a:rPr lang="en-GB" dirty="0">
                <a:solidFill>
                  <a:srgbClr val="FFFFFF"/>
                </a:solidFill>
              </a:rPr>
              <a:t>A. Psychology, Biology and Behaviour</a:t>
            </a:r>
          </a:p>
        </p:txBody>
      </p:sp>
      <p:pic>
        <p:nvPicPr>
          <p:cNvPr id="4" name="Picture 3"/>
          <p:cNvPicPr>
            <a:picLocks noChangeAspect="1"/>
          </p:cNvPicPr>
          <p:nvPr/>
        </p:nvPicPr>
        <p:blipFill>
          <a:blip r:embed="rId3"/>
          <a:stretch>
            <a:fillRect/>
          </a:stretch>
        </p:blipFill>
        <p:spPr>
          <a:xfrm>
            <a:off x="5363107" y="643467"/>
            <a:ext cx="6190073" cy="5571066"/>
          </a:xfrm>
          <a:prstGeom prst="rect">
            <a:avLst/>
          </a:prstGeom>
        </p:spPr>
      </p:pic>
      <p:sp>
        <p:nvSpPr>
          <p:cNvPr id="3" name="Slide Number Placeholder 2"/>
          <p:cNvSpPr>
            <a:spLocks noGrp="1"/>
          </p:cNvSpPr>
          <p:nvPr>
            <p:ph type="sldNum" sz="quarter" idx="12"/>
          </p:nvPr>
        </p:nvSpPr>
        <p:spPr>
          <a:xfrm>
            <a:off x="10578662" y="6356350"/>
            <a:ext cx="775137" cy="365125"/>
          </a:xfrm>
        </p:spPr>
        <p:txBody>
          <a:bodyPr>
            <a:normAutofit/>
          </a:bodyPr>
          <a:lstStyle/>
          <a:p>
            <a:pPr>
              <a:spcAft>
                <a:spcPts val="600"/>
              </a:spcAft>
            </a:pPr>
            <a:fld id="{779BC4C9-9C9C-42A1-ADA0-304ED0305212}" type="slidenum">
              <a:rPr lang="en-GB">
                <a:solidFill>
                  <a:srgbClr val="404040"/>
                </a:solidFill>
              </a:rPr>
              <a:pPr>
                <a:spcAft>
                  <a:spcPts val="600"/>
                </a:spcAft>
              </a:pPr>
              <a:t>1</a:t>
            </a:fld>
            <a:endParaRPr lang="en-GB">
              <a:solidFill>
                <a:srgbClr val="404040"/>
              </a:solidFill>
            </a:endParaRPr>
          </a:p>
        </p:txBody>
      </p:sp>
    </p:spTree>
    <p:extLst>
      <p:ext uri="{BB962C8B-B14F-4D97-AF65-F5344CB8AC3E}">
        <p14:creationId xmlns:p14="http://schemas.microsoft.com/office/powerpoint/2010/main" val="3783965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0237" y="208867"/>
            <a:ext cx="11331526" cy="6952566"/>
          </a:xfrm>
        </p:spPr>
        <p:txBody>
          <a:bodyPr>
            <a:normAutofit/>
          </a:bodyPr>
          <a:lstStyle/>
          <a:p>
            <a:r>
              <a:rPr lang="en-GB" sz="4000" b="1" dirty="0"/>
              <a:t>The brain</a:t>
            </a:r>
          </a:p>
          <a:p>
            <a:pPr lvl="1"/>
            <a:r>
              <a:rPr lang="en-GB" sz="2800" dirty="0"/>
              <a:t>Going up the brain stem</a:t>
            </a:r>
          </a:p>
          <a:p>
            <a:pPr lvl="1"/>
            <a:r>
              <a:rPr lang="en-GB" sz="2800" dirty="0"/>
              <a:t>Processing up the Cerebral Cortex</a:t>
            </a:r>
          </a:p>
          <a:p>
            <a:pPr lvl="1"/>
            <a:r>
              <a:rPr lang="en-GB" sz="2800" dirty="0"/>
              <a:t>Specialisations of the left and right hemispheres</a:t>
            </a:r>
          </a:p>
          <a:p>
            <a:r>
              <a:rPr lang="en-GB" sz="4000" b="1" dirty="0"/>
              <a:t>The neuron</a:t>
            </a:r>
          </a:p>
          <a:p>
            <a:pPr lvl="1"/>
            <a:r>
              <a:rPr lang="en-GB" sz="2800" dirty="0"/>
              <a:t>Structure of a neuron</a:t>
            </a:r>
          </a:p>
          <a:p>
            <a:pPr lvl="1"/>
            <a:r>
              <a:rPr lang="en-GB" sz="2800" dirty="0"/>
              <a:t>How they communicate</a:t>
            </a:r>
          </a:p>
          <a:p>
            <a:pPr lvl="1"/>
            <a:r>
              <a:rPr lang="en-GB" sz="2800" dirty="0"/>
              <a:t>Neurotransmitters, drugs and poison</a:t>
            </a:r>
          </a:p>
          <a:p>
            <a:r>
              <a:rPr lang="en-GB" sz="4000" b="1" dirty="0"/>
              <a:t>The nervous system and the endocrine system</a:t>
            </a:r>
          </a:p>
          <a:p>
            <a:pPr lvl="1"/>
            <a:r>
              <a:rPr lang="en-GB" sz="2800" dirty="0"/>
              <a:t>Central Nervous System (CNS)</a:t>
            </a:r>
          </a:p>
          <a:p>
            <a:pPr lvl="1"/>
            <a:r>
              <a:rPr lang="en-GB" sz="2800" dirty="0"/>
              <a:t>Peripheral Nervous System (PNS)</a:t>
            </a:r>
          </a:p>
          <a:p>
            <a:pPr lvl="1"/>
            <a:r>
              <a:rPr lang="en-GB" sz="2800" dirty="0"/>
              <a:t>Endocrine Glandular System (EGS)</a:t>
            </a:r>
          </a:p>
          <a:p>
            <a:pPr lvl="1"/>
            <a:r>
              <a:rPr lang="en-GB" sz="2800" dirty="0"/>
              <a:t>Emotions and the Autonomic Nervous System</a:t>
            </a:r>
          </a:p>
        </p:txBody>
      </p:sp>
      <p:sp>
        <p:nvSpPr>
          <p:cNvPr id="4" name="Slide Number Placeholder 3"/>
          <p:cNvSpPr>
            <a:spLocks noGrp="1"/>
          </p:cNvSpPr>
          <p:nvPr>
            <p:ph type="sldNum" sz="quarter" idx="12"/>
          </p:nvPr>
        </p:nvSpPr>
        <p:spPr/>
        <p:txBody>
          <a:bodyPr/>
          <a:lstStyle/>
          <a:p>
            <a:fld id="{779BC4C9-9C9C-42A1-ADA0-304ED0305212}" type="slidenum">
              <a:rPr lang="en-GB" smtClean="0"/>
              <a:t>2</a:t>
            </a:fld>
            <a:endParaRPr lang="en-GB" dirty="0"/>
          </a:p>
        </p:txBody>
      </p:sp>
    </p:spTree>
    <p:extLst>
      <p:ext uri="{BB962C8B-B14F-4D97-AF65-F5344CB8AC3E}">
        <p14:creationId xmlns:p14="http://schemas.microsoft.com/office/powerpoint/2010/main" val="170449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fade">
                                      <p:cBhvr>
                                        <p:cTn id="44" dur="1000"/>
                                        <p:tgtEl>
                                          <p:spTgt spid="3">
                                            <p:txEl>
                                              <p:pRg st="7" end="7"/>
                                            </p:txEl>
                                          </p:spTgt>
                                        </p:tgtEl>
                                      </p:cBhvr>
                                    </p:animEffect>
                                    <p:anim calcmode="lin" valueType="num">
                                      <p:cBhvr>
                                        <p:cTn id="4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grpId="0" nodeType="click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Effect transition="in" filter="fade">
                                      <p:cBhvr>
                                        <p:cTn id="51" dur="1000"/>
                                        <p:tgtEl>
                                          <p:spTgt spid="3">
                                            <p:txEl>
                                              <p:pRg st="8" end="8"/>
                                            </p:txEl>
                                          </p:spTgt>
                                        </p:tgtEl>
                                      </p:cBhvr>
                                    </p:animEffect>
                                    <p:anim calcmode="lin" valueType="num">
                                      <p:cBhvr>
                                        <p:cTn id="5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3"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Effect transition="in" filter="fade">
                                      <p:cBhvr>
                                        <p:cTn id="56" dur="1000"/>
                                        <p:tgtEl>
                                          <p:spTgt spid="3">
                                            <p:txEl>
                                              <p:pRg st="9" end="9"/>
                                            </p:txEl>
                                          </p:spTgt>
                                        </p:tgtEl>
                                      </p:cBhvr>
                                    </p:animEffect>
                                    <p:anim calcmode="lin" valueType="num">
                                      <p:cBhvr>
                                        <p:cTn id="5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9" end="9"/>
                                            </p:txEl>
                                          </p:spTgt>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Effect transition="in" filter="fade">
                                      <p:cBhvr>
                                        <p:cTn id="61" dur="1000"/>
                                        <p:tgtEl>
                                          <p:spTgt spid="3">
                                            <p:txEl>
                                              <p:pRg st="10" end="10"/>
                                            </p:txEl>
                                          </p:spTgt>
                                        </p:tgtEl>
                                      </p:cBhvr>
                                    </p:animEffect>
                                    <p:anim calcmode="lin" valueType="num">
                                      <p:cBhvr>
                                        <p:cTn id="62"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64" presetID="42" presetClass="entr" presetSubtype="0" fill="hold" grpId="0" nodeType="withEffect">
                                  <p:stCondLst>
                                    <p:cond delay="0"/>
                                  </p:stCondLst>
                                  <p:childTnLst>
                                    <p:set>
                                      <p:cBhvr>
                                        <p:cTn id="65" dur="1" fill="hold">
                                          <p:stCondLst>
                                            <p:cond delay="0"/>
                                          </p:stCondLst>
                                        </p:cTn>
                                        <p:tgtEl>
                                          <p:spTgt spid="3">
                                            <p:txEl>
                                              <p:pRg st="11" end="11"/>
                                            </p:txEl>
                                          </p:spTgt>
                                        </p:tgtEl>
                                        <p:attrNameLst>
                                          <p:attrName>style.visibility</p:attrName>
                                        </p:attrNameLst>
                                      </p:cBhvr>
                                      <p:to>
                                        <p:strVal val="visible"/>
                                      </p:to>
                                    </p:set>
                                    <p:animEffect transition="in" filter="fade">
                                      <p:cBhvr>
                                        <p:cTn id="66" dur="1000"/>
                                        <p:tgtEl>
                                          <p:spTgt spid="3">
                                            <p:txEl>
                                              <p:pRg st="11" end="11"/>
                                            </p:txEl>
                                          </p:spTgt>
                                        </p:tgtEl>
                                      </p:cBhvr>
                                    </p:animEffect>
                                    <p:anim calcmode="lin" valueType="num">
                                      <p:cBhvr>
                                        <p:cTn id="67"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8" dur="1000" fill="hold"/>
                                        <p:tgtEl>
                                          <p:spTgt spid="3">
                                            <p:txEl>
                                              <p:pRg st="11" end="11"/>
                                            </p:txEl>
                                          </p:spTgt>
                                        </p:tgtEl>
                                        <p:attrNameLst>
                                          <p:attrName>ppt_y</p:attrName>
                                        </p:attrNameLst>
                                      </p:cBhvr>
                                      <p:tavLst>
                                        <p:tav tm="0">
                                          <p:val>
                                            <p:strVal val="#ppt_y+.1"/>
                                          </p:val>
                                        </p:tav>
                                        <p:tav tm="100000">
                                          <p:val>
                                            <p:strVal val="#ppt_y"/>
                                          </p:val>
                                        </p:tav>
                                      </p:tavLst>
                                    </p:anim>
                                  </p:childTnLst>
                                </p:cTn>
                              </p:par>
                              <p:par>
                                <p:cTn id="69" presetID="42" presetClass="entr" presetSubtype="0" fill="hold" grpId="0" nodeType="withEffect">
                                  <p:stCondLst>
                                    <p:cond delay="0"/>
                                  </p:stCondLst>
                                  <p:childTnLst>
                                    <p:set>
                                      <p:cBhvr>
                                        <p:cTn id="70" dur="1" fill="hold">
                                          <p:stCondLst>
                                            <p:cond delay="0"/>
                                          </p:stCondLst>
                                        </p:cTn>
                                        <p:tgtEl>
                                          <p:spTgt spid="3">
                                            <p:txEl>
                                              <p:pRg st="12" end="12"/>
                                            </p:txEl>
                                          </p:spTgt>
                                        </p:tgtEl>
                                        <p:attrNameLst>
                                          <p:attrName>style.visibility</p:attrName>
                                        </p:attrNameLst>
                                      </p:cBhvr>
                                      <p:to>
                                        <p:strVal val="visible"/>
                                      </p:to>
                                    </p:set>
                                    <p:animEffect transition="in" filter="fade">
                                      <p:cBhvr>
                                        <p:cTn id="71" dur="1000"/>
                                        <p:tgtEl>
                                          <p:spTgt spid="3">
                                            <p:txEl>
                                              <p:pRg st="12" end="12"/>
                                            </p:txEl>
                                          </p:spTgt>
                                        </p:tgtEl>
                                      </p:cBhvr>
                                    </p:animEffect>
                                    <p:anim calcmode="lin" valueType="num">
                                      <p:cBhvr>
                                        <p:cTn id="72"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73"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2"/>
          <p:cNvSpPr>
            <a:spLocks noGrp="1" noChangeArrowheads="1"/>
          </p:cNvSpPr>
          <p:nvPr>
            <p:ph type="title"/>
          </p:nvPr>
        </p:nvSpPr>
        <p:spPr/>
        <p:txBody>
          <a:bodyPr>
            <a:noAutofit/>
          </a:bodyPr>
          <a:lstStyle/>
          <a:p>
            <a:r>
              <a:rPr lang="en-US" sz="5400" dirty="0"/>
              <a:t>Going Up the Brain Stem: </a:t>
            </a:r>
            <a:br>
              <a:rPr lang="en-US" sz="5400" dirty="0"/>
            </a:br>
            <a:r>
              <a:rPr lang="en-US" sz="5400" dirty="0"/>
              <a:t>The Central Core</a:t>
            </a:r>
          </a:p>
        </p:txBody>
      </p:sp>
      <p:graphicFrame>
        <p:nvGraphicFramePr>
          <p:cNvPr id="3" name="Content Placeholder 2"/>
          <p:cNvGraphicFramePr>
            <a:graphicFrameLocks noGrp="1"/>
          </p:cNvGraphicFramePr>
          <p:nvPr>
            <p:ph idx="1"/>
          </p:nvPr>
        </p:nvGraphicFramePr>
        <p:xfrm>
          <a:off x="396240" y="1698944"/>
          <a:ext cx="8229600" cy="45291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46381652-EC3F-48C7-B75D-7378747BC7C5}"/>
              </a:ext>
            </a:extLst>
          </p:cNvPr>
          <p:cNvSpPr txBox="1"/>
          <p:nvPr/>
        </p:nvSpPr>
        <p:spPr>
          <a:xfrm>
            <a:off x="8046720" y="1417638"/>
            <a:ext cx="414528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a:ea typeface="ＭＳ Ｐゴシック"/>
                <a:cs typeface="+mn-cs"/>
              </a:rPr>
              <a:t>Links spinal cord to the brain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a:ea typeface="ＭＳ Ｐゴシック"/>
                <a:cs typeface="+mn-cs"/>
              </a:rPr>
              <a:t>Regulates heartbeat, blood pressure, digestion, swallowing</a:t>
            </a:r>
          </a:p>
        </p:txBody>
      </p:sp>
      <p:sp>
        <p:nvSpPr>
          <p:cNvPr id="5" name="TextBox 4">
            <a:extLst>
              <a:ext uri="{FF2B5EF4-FFF2-40B4-BE49-F238E27FC236}">
                <a16:creationId xmlns:a16="http://schemas.microsoft.com/office/drawing/2014/main" id="{BDD08729-0206-4A0A-AC37-B12EABB63595}"/>
              </a:ext>
            </a:extLst>
          </p:cNvPr>
          <p:cNvSpPr txBox="1"/>
          <p:nvPr/>
        </p:nvSpPr>
        <p:spPr>
          <a:xfrm>
            <a:off x="8046720" y="2452847"/>
            <a:ext cx="414528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a:ea typeface="ＭＳ Ｐゴシック"/>
                <a:cs typeface="+mn-cs"/>
              </a:rPr>
              <a:t>Network of neurons, controls different levels of arousal and awareness</a:t>
            </a:r>
          </a:p>
        </p:txBody>
      </p:sp>
      <p:sp>
        <p:nvSpPr>
          <p:cNvPr id="6" name="TextBox 5">
            <a:extLst>
              <a:ext uri="{FF2B5EF4-FFF2-40B4-BE49-F238E27FC236}">
                <a16:creationId xmlns:a16="http://schemas.microsoft.com/office/drawing/2014/main" id="{C341823C-B00B-4776-9D86-45E6AC59E60D}"/>
              </a:ext>
            </a:extLst>
          </p:cNvPr>
          <p:cNvSpPr txBox="1"/>
          <p:nvPr/>
        </p:nvSpPr>
        <p:spPr>
          <a:xfrm>
            <a:off x="4643120" y="3501847"/>
            <a:ext cx="414528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a:ea typeface="ＭＳ Ｐゴシック"/>
                <a:cs typeface="+mn-cs"/>
              </a:rPr>
              <a:t>Linked to co-ordination of movement, sense of balance, motor and procedural learning</a:t>
            </a:r>
          </a:p>
        </p:txBody>
      </p:sp>
      <p:sp>
        <p:nvSpPr>
          <p:cNvPr id="7" name="TextBox 6">
            <a:extLst>
              <a:ext uri="{FF2B5EF4-FFF2-40B4-BE49-F238E27FC236}">
                <a16:creationId xmlns:a16="http://schemas.microsoft.com/office/drawing/2014/main" id="{210266CB-A53F-475D-B2FD-586835160009}"/>
              </a:ext>
            </a:extLst>
          </p:cNvPr>
          <p:cNvSpPr txBox="1"/>
          <p:nvPr/>
        </p:nvSpPr>
        <p:spPr>
          <a:xfrm>
            <a:off x="8046720" y="5587902"/>
            <a:ext cx="414528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a:ea typeface="ＭＳ Ｐゴシック"/>
                <a:cs typeface="+mn-cs"/>
              </a:rPr>
              <a:t>Initiation and execution of physical movements</a:t>
            </a:r>
          </a:p>
        </p:txBody>
      </p:sp>
      <p:sp>
        <p:nvSpPr>
          <p:cNvPr id="9" name="TextBox 8">
            <a:extLst>
              <a:ext uri="{FF2B5EF4-FFF2-40B4-BE49-F238E27FC236}">
                <a16:creationId xmlns:a16="http://schemas.microsoft.com/office/drawing/2014/main" id="{B4EB2E28-1549-45AA-B05F-390DAC6406FA}"/>
              </a:ext>
            </a:extLst>
          </p:cNvPr>
          <p:cNvSpPr txBox="1"/>
          <p:nvPr/>
        </p:nvSpPr>
        <p:spPr>
          <a:xfrm>
            <a:off x="8046720" y="4544874"/>
            <a:ext cx="414528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a:ea typeface="ＭＳ Ｐゴシック"/>
                <a:cs typeface="+mn-cs"/>
              </a:rPr>
              <a:t>Thalamus (top of brain stem) – relay station for incoming sensory information</a:t>
            </a:r>
          </a:p>
        </p:txBody>
      </p:sp>
    </p:spTree>
    <p:extLst>
      <p:ext uri="{BB962C8B-B14F-4D97-AF65-F5344CB8AC3E}">
        <p14:creationId xmlns:p14="http://schemas.microsoft.com/office/powerpoint/2010/main" val="375908825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 descr="Griggs4e_fig_02_06a-c.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94936" y="324439"/>
            <a:ext cx="7599275" cy="5791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4"/>
          <a:stretch>
            <a:fillRect/>
          </a:stretch>
        </p:blipFill>
        <p:spPr>
          <a:xfrm>
            <a:off x="5069149" y="2629011"/>
            <a:ext cx="7107481" cy="4143080"/>
          </a:xfrm>
          <a:prstGeom prst="rect">
            <a:avLst/>
          </a:prstGeom>
        </p:spPr>
      </p:pic>
      <p:sp>
        <p:nvSpPr>
          <p:cNvPr id="21" name="Rectangle 20"/>
          <p:cNvSpPr/>
          <p:nvPr/>
        </p:nvSpPr>
        <p:spPr bwMode="auto">
          <a:xfrm>
            <a:off x="6400800" y="324439"/>
            <a:ext cx="2693411" cy="215750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22" name="Rectangle 21"/>
          <p:cNvSpPr/>
          <p:nvPr/>
        </p:nvSpPr>
        <p:spPr bwMode="auto">
          <a:xfrm>
            <a:off x="1621971" y="3285465"/>
            <a:ext cx="3320143" cy="283017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Tree>
    <p:extLst>
      <p:ext uri="{BB962C8B-B14F-4D97-AF65-F5344CB8AC3E}">
        <p14:creationId xmlns:p14="http://schemas.microsoft.com/office/powerpoint/2010/main" val="21296104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1"/>
                                        </p:tgtEl>
                                        <p:attrNameLst>
                                          <p:attrName>ppt_x</p:attrName>
                                        </p:attrNameLst>
                                      </p:cBhvr>
                                      <p:tavLst>
                                        <p:tav tm="0">
                                          <p:val>
                                            <p:strVal val="ppt_x"/>
                                          </p:val>
                                        </p:tav>
                                        <p:tav tm="100000">
                                          <p:val>
                                            <p:strVal val="ppt_x"/>
                                          </p:val>
                                        </p:tav>
                                      </p:tavLst>
                                    </p:anim>
                                    <p:anim calcmode="lin" valueType="num">
                                      <p:cBhvr additive="base">
                                        <p:cTn id="7" dur="500"/>
                                        <p:tgtEl>
                                          <p:spTgt spid="21"/>
                                        </p:tgtEl>
                                        <p:attrNameLst>
                                          <p:attrName>ppt_y</p:attrName>
                                        </p:attrNameLst>
                                      </p:cBhvr>
                                      <p:tavLst>
                                        <p:tav tm="0">
                                          <p:val>
                                            <p:strVal val="ppt_y"/>
                                          </p:val>
                                        </p:tav>
                                        <p:tav tm="100000">
                                          <p:val>
                                            <p:strVal val="1+ppt_h/2"/>
                                          </p:val>
                                        </p:tav>
                                      </p:tavLst>
                                    </p:anim>
                                    <p:set>
                                      <p:cBhvr>
                                        <p:cTn id="8" dur="1" fill="hold">
                                          <p:stCondLst>
                                            <p:cond delay="499"/>
                                          </p:stCondLst>
                                        </p:cTn>
                                        <p:tgtEl>
                                          <p:spTgt spid="21"/>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22"/>
                                        </p:tgtEl>
                                        <p:attrNameLst>
                                          <p:attrName>ppt_x</p:attrName>
                                        </p:attrNameLst>
                                      </p:cBhvr>
                                      <p:tavLst>
                                        <p:tav tm="0">
                                          <p:val>
                                            <p:strVal val="ppt_x"/>
                                          </p:val>
                                        </p:tav>
                                        <p:tav tm="100000">
                                          <p:val>
                                            <p:strVal val="ppt_x"/>
                                          </p:val>
                                        </p:tav>
                                      </p:tavLst>
                                    </p:anim>
                                    <p:anim calcmode="lin" valueType="num">
                                      <p:cBhvr additive="base">
                                        <p:cTn id="13" dur="500"/>
                                        <p:tgtEl>
                                          <p:spTgt spid="22"/>
                                        </p:tgtEl>
                                        <p:attrNameLst>
                                          <p:attrName>ppt_y</p:attrName>
                                        </p:attrNameLst>
                                      </p:cBhvr>
                                      <p:tavLst>
                                        <p:tav tm="0">
                                          <p:val>
                                            <p:strVal val="ppt_y"/>
                                          </p:val>
                                        </p:tav>
                                        <p:tav tm="100000">
                                          <p:val>
                                            <p:strVal val="1+ppt_h/2"/>
                                          </p:val>
                                        </p:tav>
                                      </p:tavLst>
                                    </p:anim>
                                    <p:set>
                                      <p:cBhvr>
                                        <p:cTn id="14" dur="1" fill="hold">
                                          <p:stCondLst>
                                            <p:cond delay="499"/>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normAutofit/>
          </a:bodyPr>
          <a:lstStyle/>
          <a:p>
            <a:r>
              <a:rPr lang="en-US" sz="4800" dirty="0"/>
              <a:t>Processing in the Cerebral Cortex</a:t>
            </a:r>
          </a:p>
        </p:txBody>
      </p:sp>
      <p:sp>
        <p:nvSpPr>
          <p:cNvPr id="89090" name="Rectangle 3"/>
          <p:cNvSpPr>
            <a:spLocks noGrp="1" noChangeArrowheads="1"/>
          </p:cNvSpPr>
          <p:nvPr>
            <p:ph sz="half" idx="1"/>
          </p:nvPr>
        </p:nvSpPr>
        <p:spPr>
          <a:xfrm>
            <a:off x="389699" y="1444627"/>
            <a:ext cx="5706301" cy="4757737"/>
          </a:xfrm>
        </p:spPr>
        <p:txBody>
          <a:bodyPr>
            <a:noAutofit/>
          </a:bodyPr>
          <a:lstStyle/>
          <a:p>
            <a:r>
              <a:rPr lang="en-US" sz="3200" b="1" dirty="0"/>
              <a:t>Cerebral cortex</a:t>
            </a:r>
          </a:p>
          <a:p>
            <a:pPr lvl="1"/>
            <a:r>
              <a:rPr lang="en-US" sz="3200" dirty="0"/>
              <a:t>Most important brain structure</a:t>
            </a:r>
          </a:p>
          <a:p>
            <a:pPr lvl="1"/>
            <a:r>
              <a:rPr lang="en-US" sz="3200" dirty="0"/>
              <a:t>Information processing center for nervous system</a:t>
            </a:r>
          </a:p>
          <a:p>
            <a:pPr lvl="1"/>
            <a:r>
              <a:rPr lang="en-US" sz="3200" dirty="0"/>
              <a:t>Center for all higher-level cognitive processing</a:t>
            </a:r>
          </a:p>
          <a:p>
            <a:pPr lvl="1"/>
            <a:r>
              <a:rPr lang="en-US" sz="3200" dirty="0"/>
              <a:t>Site of hemispheric communication</a:t>
            </a:r>
          </a:p>
        </p:txBody>
      </p:sp>
      <p:pic>
        <p:nvPicPr>
          <p:cNvPr id="7" name="Picture 1" descr="Griggs4e_2UN06.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943600" y="1219201"/>
            <a:ext cx="4464052" cy="49831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6022199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9874"/>
                                        </p:tgtEl>
                                        <p:attrNameLst>
                                          <p:attrName>style.visibility</p:attrName>
                                        </p:attrNameLst>
                                      </p:cBhvr>
                                      <p:to>
                                        <p:strVal val="visible"/>
                                      </p:to>
                                    </p:set>
                                    <p:anim calcmode="lin" valueType="num">
                                      <p:cBhvr additive="base">
                                        <p:cTn id="7" dur="500" fill="hold"/>
                                        <p:tgtEl>
                                          <p:spTgt spid="79874"/>
                                        </p:tgtEl>
                                        <p:attrNameLst>
                                          <p:attrName>ppt_x</p:attrName>
                                        </p:attrNameLst>
                                      </p:cBhvr>
                                      <p:tavLst>
                                        <p:tav tm="0">
                                          <p:val>
                                            <p:strVal val="#ppt_x"/>
                                          </p:val>
                                        </p:tav>
                                        <p:tav tm="100000">
                                          <p:val>
                                            <p:strVal val="#ppt_x"/>
                                          </p:val>
                                        </p:tav>
                                      </p:tavLst>
                                    </p:anim>
                                    <p:anim calcmode="lin" valueType="num">
                                      <p:cBhvr additive="base">
                                        <p:cTn id="8" dur="500" fill="hold"/>
                                        <p:tgtEl>
                                          <p:spTgt spid="7987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9090">
                                            <p:txEl>
                                              <p:pRg st="0" end="0"/>
                                            </p:txEl>
                                          </p:spTgt>
                                        </p:tgtEl>
                                        <p:attrNameLst>
                                          <p:attrName>style.visibility</p:attrName>
                                        </p:attrNameLst>
                                      </p:cBhvr>
                                      <p:to>
                                        <p:strVal val="visible"/>
                                      </p:to>
                                    </p:set>
                                    <p:anim calcmode="lin" valueType="num">
                                      <p:cBhvr additive="base">
                                        <p:cTn id="13" dur="500" fill="hold"/>
                                        <p:tgtEl>
                                          <p:spTgt spid="89090">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9090">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89090">
                                            <p:txEl>
                                              <p:pRg st="1" end="1"/>
                                            </p:txEl>
                                          </p:spTgt>
                                        </p:tgtEl>
                                        <p:attrNameLst>
                                          <p:attrName>style.visibility</p:attrName>
                                        </p:attrNameLst>
                                      </p:cBhvr>
                                      <p:to>
                                        <p:strVal val="visible"/>
                                      </p:to>
                                    </p:set>
                                    <p:anim calcmode="lin" valueType="num">
                                      <p:cBhvr additive="base">
                                        <p:cTn id="17" dur="500" fill="hold"/>
                                        <p:tgtEl>
                                          <p:spTgt spid="89090">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9090">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89090">
                                            <p:txEl>
                                              <p:pRg st="2" end="2"/>
                                            </p:txEl>
                                          </p:spTgt>
                                        </p:tgtEl>
                                        <p:attrNameLst>
                                          <p:attrName>style.visibility</p:attrName>
                                        </p:attrNameLst>
                                      </p:cBhvr>
                                      <p:to>
                                        <p:strVal val="visible"/>
                                      </p:to>
                                    </p:set>
                                    <p:anim calcmode="lin" valueType="num">
                                      <p:cBhvr additive="base">
                                        <p:cTn id="21" dur="500" fill="hold"/>
                                        <p:tgtEl>
                                          <p:spTgt spid="89090">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89090">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89090">
                                            <p:txEl>
                                              <p:pRg st="3" end="3"/>
                                            </p:txEl>
                                          </p:spTgt>
                                        </p:tgtEl>
                                        <p:attrNameLst>
                                          <p:attrName>style.visibility</p:attrName>
                                        </p:attrNameLst>
                                      </p:cBhvr>
                                      <p:to>
                                        <p:strVal val="visible"/>
                                      </p:to>
                                    </p:set>
                                    <p:anim calcmode="lin" valueType="num">
                                      <p:cBhvr additive="base">
                                        <p:cTn id="25" dur="500" fill="hold"/>
                                        <p:tgtEl>
                                          <p:spTgt spid="8909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9090">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89090">
                                            <p:txEl>
                                              <p:pRg st="4" end="4"/>
                                            </p:txEl>
                                          </p:spTgt>
                                        </p:tgtEl>
                                        <p:attrNameLst>
                                          <p:attrName>style.visibility</p:attrName>
                                        </p:attrNameLst>
                                      </p:cBhvr>
                                      <p:to>
                                        <p:strVal val="visible"/>
                                      </p:to>
                                    </p:set>
                                    <p:anim calcmode="lin" valueType="num">
                                      <p:cBhvr additive="base">
                                        <p:cTn id="29" dur="500" fill="hold"/>
                                        <p:tgtEl>
                                          <p:spTgt spid="89090">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8909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p:bldP spid="89090"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28800" y="0"/>
            <a:ext cx="9003323" cy="6647454"/>
          </a:xfrm>
          <a:prstGeom prst="rect">
            <a:avLst/>
          </a:prstGeom>
        </p:spPr>
      </p:pic>
    </p:spTree>
    <p:extLst>
      <p:ext uri="{BB962C8B-B14F-4D97-AF65-F5344CB8AC3E}">
        <p14:creationId xmlns:p14="http://schemas.microsoft.com/office/powerpoint/2010/main" val="276397202"/>
      </p:ext>
    </p:extLst>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555789" y="1489483"/>
            <a:ext cx="6821406" cy="3837041"/>
          </a:xfrm>
          <a:prstGeom prst="rect">
            <a:avLst/>
          </a:prstGeom>
        </p:spPr>
      </p:pic>
      <p:sp>
        <p:nvSpPr>
          <p:cNvPr id="120835" name="Rectangle 3"/>
          <p:cNvSpPr>
            <a:spLocks noGrp="1" noChangeArrowheads="1"/>
          </p:cNvSpPr>
          <p:nvPr>
            <p:ph idx="1"/>
          </p:nvPr>
        </p:nvSpPr>
        <p:spPr>
          <a:xfrm>
            <a:off x="484686" y="643708"/>
            <a:ext cx="5348955" cy="5528593"/>
          </a:xfrm>
        </p:spPr>
        <p:txBody>
          <a:bodyPr>
            <a:normAutofit fontScale="92500" lnSpcReduction="20000"/>
          </a:bodyPr>
          <a:lstStyle/>
          <a:p>
            <a:r>
              <a:rPr lang="en-US" b="1" dirty="0"/>
              <a:t>Left hemisphere (local processing, verbal hemisphere)</a:t>
            </a:r>
          </a:p>
          <a:p>
            <a:pPr lvl="1"/>
            <a:r>
              <a:rPr lang="en-US" dirty="0"/>
              <a:t>Language</a:t>
            </a:r>
          </a:p>
          <a:p>
            <a:pPr lvl="1"/>
            <a:r>
              <a:rPr lang="en-US" dirty="0"/>
              <a:t>Math and logic skills</a:t>
            </a:r>
          </a:p>
          <a:p>
            <a:pPr lvl="1"/>
            <a:r>
              <a:rPr lang="en-US" dirty="0"/>
              <a:t>More analytical, analyzing wholes into pieces </a:t>
            </a:r>
          </a:p>
          <a:p>
            <a:pPr lvl="1"/>
            <a:endParaRPr lang="en-US" dirty="0"/>
          </a:p>
          <a:p>
            <a:r>
              <a:rPr lang="en-US" b="1" dirty="0"/>
              <a:t>Right hemisphere (global processing</a:t>
            </a:r>
          </a:p>
          <a:p>
            <a:pPr lvl="1"/>
            <a:r>
              <a:rPr lang="en-US" dirty="0"/>
              <a:t>Spatial perception</a:t>
            </a:r>
          </a:p>
          <a:p>
            <a:pPr lvl="1"/>
            <a:r>
              <a:rPr lang="en-US" dirty="0"/>
              <a:t>Solving spatial problems</a:t>
            </a:r>
          </a:p>
          <a:p>
            <a:pPr lvl="1"/>
            <a:r>
              <a:rPr lang="en-US" dirty="0"/>
              <a:t>Drawing</a:t>
            </a:r>
          </a:p>
          <a:p>
            <a:pPr lvl="1"/>
            <a:r>
              <a:rPr lang="en-US" dirty="0"/>
              <a:t>Face recognition</a:t>
            </a:r>
          </a:p>
        </p:txBody>
      </p:sp>
    </p:spTree>
    <p:extLst>
      <p:ext uri="{BB962C8B-B14F-4D97-AF65-F5344CB8AC3E}">
        <p14:creationId xmlns:p14="http://schemas.microsoft.com/office/powerpoint/2010/main" val="3581029322"/>
      </p:ext>
    </p:extLst>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Rectangle 2"/>
          <p:cNvSpPr>
            <a:spLocks noGrp="1" noChangeArrowheads="1"/>
          </p:cNvSpPr>
          <p:nvPr>
            <p:ph type="title"/>
          </p:nvPr>
        </p:nvSpPr>
        <p:spPr>
          <a:xfrm>
            <a:off x="609600" y="122238"/>
            <a:ext cx="10972800" cy="801306"/>
          </a:xfrm>
        </p:spPr>
        <p:txBody>
          <a:bodyPr/>
          <a:lstStyle/>
          <a:p>
            <a:r>
              <a:rPr lang="en-US" dirty="0"/>
              <a:t>Studying the Two Hemispheres </a:t>
            </a:r>
          </a:p>
        </p:txBody>
      </p:sp>
      <p:sp>
        <p:nvSpPr>
          <p:cNvPr id="108546" name="Rectangle 3"/>
          <p:cNvSpPr>
            <a:spLocks noGrp="1" noChangeArrowheads="1"/>
          </p:cNvSpPr>
          <p:nvPr>
            <p:ph sz="half" idx="1"/>
          </p:nvPr>
        </p:nvSpPr>
        <p:spPr>
          <a:xfrm>
            <a:off x="609600" y="2157984"/>
            <a:ext cx="5384800" cy="4017391"/>
          </a:xfrm>
        </p:spPr>
        <p:txBody>
          <a:bodyPr/>
          <a:lstStyle/>
          <a:p>
            <a:r>
              <a:rPr lang="en-US" b="1" dirty="0"/>
              <a:t>Roger Sperry</a:t>
            </a:r>
          </a:p>
          <a:p>
            <a:pPr lvl="1"/>
            <a:r>
              <a:rPr lang="en-US" dirty="0"/>
              <a:t>Led most of the </a:t>
            </a:r>
            <a:br>
              <a:rPr lang="en-US" dirty="0"/>
            </a:br>
            <a:r>
              <a:rPr lang="en-US" dirty="0"/>
              <a:t>early split-brain </a:t>
            </a:r>
            <a:br>
              <a:rPr lang="en-US" dirty="0"/>
            </a:br>
            <a:r>
              <a:rPr lang="en-US" dirty="0"/>
              <a:t>research and in 1981 won the Nobel Prize in Physiology or Medicine for his discoveries concerning the functional specializations of the cerebral hemispheres</a:t>
            </a:r>
          </a:p>
        </p:txBody>
      </p:sp>
      <p:sp>
        <p:nvSpPr>
          <p:cNvPr id="108547" name="Content Placeholder 1"/>
          <p:cNvSpPr>
            <a:spLocks noGrp="1"/>
          </p:cNvSpPr>
          <p:nvPr>
            <p:ph sz="half" idx="2"/>
          </p:nvPr>
        </p:nvSpPr>
        <p:spPr>
          <a:xfrm>
            <a:off x="6197600" y="2157984"/>
            <a:ext cx="5384800" cy="4017390"/>
          </a:xfrm>
        </p:spPr>
        <p:txBody>
          <a:bodyPr/>
          <a:lstStyle/>
          <a:p>
            <a:r>
              <a:rPr lang="en-US" b="1" dirty="0"/>
              <a:t>Mike Gazzaniga</a:t>
            </a:r>
          </a:p>
          <a:p>
            <a:pPr lvl="1"/>
            <a:r>
              <a:rPr lang="en-US" dirty="0"/>
              <a:t>Sperry</a:t>
            </a:r>
            <a:r>
              <a:rPr lang="fr-FR" dirty="0"/>
              <a:t>'</a:t>
            </a:r>
            <a:r>
              <a:rPr lang="en-US" dirty="0"/>
              <a:t>s student </a:t>
            </a:r>
          </a:p>
          <a:p>
            <a:pPr lvl="1"/>
            <a:r>
              <a:rPr lang="en-US" dirty="0"/>
              <a:t>Conducted the first studies with human split-brain participants in the early 1960s</a:t>
            </a:r>
          </a:p>
          <a:p>
            <a:r>
              <a:rPr lang="en-US" b="1" dirty="0" err="1"/>
              <a:t>Bogen</a:t>
            </a:r>
            <a:endParaRPr lang="en-US" b="1" dirty="0"/>
          </a:p>
          <a:p>
            <a:pPr lvl="1"/>
            <a:r>
              <a:rPr lang="en-US" dirty="0"/>
              <a:t>Continued this line of inquiry for the past five decades</a:t>
            </a:r>
          </a:p>
        </p:txBody>
      </p:sp>
      <p:pic>
        <p:nvPicPr>
          <p:cNvPr id="2" name="Picture 1"/>
          <p:cNvPicPr>
            <a:picLocks noChangeAspect="1"/>
          </p:cNvPicPr>
          <p:nvPr/>
        </p:nvPicPr>
        <p:blipFill>
          <a:blip r:embed="rId3"/>
          <a:stretch>
            <a:fillRect/>
          </a:stretch>
        </p:blipFill>
        <p:spPr>
          <a:xfrm>
            <a:off x="4030218" y="1031748"/>
            <a:ext cx="1790700" cy="1905000"/>
          </a:xfrm>
          <a:prstGeom prst="rect">
            <a:avLst/>
          </a:prstGeom>
        </p:spPr>
      </p:pic>
      <p:pic>
        <p:nvPicPr>
          <p:cNvPr id="3" name="Picture 2"/>
          <p:cNvPicPr>
            <a:picLocks noChangeAspect="1"/>
          </p:cNvPicPr>
          <p:nvPr/>
        </p:nvPicPr>
        <p:blipFill>
          <a:blip r:embed="rId4"/>
          <a:stretch>
            <a:fillRect/>
          </a:stretch>
        </p:blipFill>
        <p:spPr>
          <a:xfrm>
            <a:off x="9957815" y="1031748"/>
            <a:ext cx="1624585" cy="2156529"/>
          </a:xfrm>
          <a:prstGeom prst="rect">
            <a:avLst/>
          </a:prstGeom>
        </p:spPr>
      </p:pic>
    </p:spTree>
    <p:extLst>
      <p:ext uri="{BB962C8B-B14F-4D97-AF65-F5344CB8AC3E}">
        <p14:creationId xmlns:p14="http://schemas.microsoft.com/office/powerpoint/2010/main" val="710238571"/>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hlinkClick r:id="rId2"/>
            <a:extLst>
              <a:ext uri="{FF2B5EF4-FFF2-40B4-BE49-F238E27FC236}">
                <a16:creationId xmlns:a16="http://schemas.microsoft.com/office/drawing/2014/main" id="{CC3C84AF-BFA4-4379-B745-2AD02BEE3AB8}"/>
              </a:ext>
            </a:extLst>
          </p:cNvPr>
          <p:cNvPicPr>
            <a:picLocks noChangeAspect="1"/>
          </p:cNvPicPr>
          <p:nvPr/>
        </p:nvPicPr>
        <p:blipFill>
          <a:blip r:embed="rId3"/>
          <a:stretch>
            <a:fillRect/>
          </a:stretch>
        </p:blipFill>
        <p:spPr>
          <a:xfrm>
            <a:off x="1528701" y="71437"/>
            <a:ext cx="8972550" cy="6715125"/>
          </a:xfrm>
          <a:prstGeom prst="rect">
            <a:avLst/>
          </a:prstGeom>
        </p:spPr>
      </p:pic>
      <p:sp>
        <p:nvSpPr>
          <p:cNvPr id="3" name="TextBox 2">
            <a:extLst>
              <a:ext uri="{FF2B5EF4-FFF2-40B4-BE49-F238E27FC236}">
                <a16:creationId xmlns:a16="http://schemas.microsoft.com/office/drawing/2014/main" id="{BDA29349-EF58-4738-CE43-1D56696253E1}"/>
              </a:ext>
            </a:extLst>
          </p:cNvPr>
          <p:cNvSpPr txBox="1"/>
          <p:nvPr/>
        </p:nvSpPr>
        <p:spPr>
          <a:xfrm rot="16200000">
            <a:off x="9547790" y="3478719"/>
            <a:ext cx="3967222" cy="375649"/>
          </a:xfrm>
          <a:prstGeom prst="rect">
            <a:avLst/>
          </a:prstGeom>
          <a:noFill/>
        </p:spPr>
        <p:txBody>
          <a:bodyPr wrap="square">
            <a:spAutoFit/>
          </a:bodyPr>
          <a:lstStyle/>
          <a:p>
            <a:r>
              <a:rPr lang="en-GB" dirty="0">
                <a:hlinkClick r:id="rId2"/>
              </a:rPr>
              <a:t>https://youtu.be/zx53Zj7EKQE</a:t>
            </a:r>
            <a:r>
              <a:rPr lang="en-GB" dirty="0"/>
              <a:t> </a:t>
            </a:r>
          </a:p>
        </p:txBody>
      </p:sp>
    </p:spTree>
    <p:extLst>
      <p:ext uri="{BB962C8B-B14F-4D97-AF65-F5344CB8AC3E}">
        <p14:creationId xmlns:p14="http://schemas.microsoft.com/office/powerpoint/2010/main" val="3346396532"/>
      </p:ext>
    </p:extLst>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a:xfrm>
            <a:off x="609600" y="122237"/>
            <a:ext cx="3156857" cy="5037591"/>
          </a:xfrm>
        </p:spPr>
        <p:txBody>
          <a:bodyPr rtlCol="0">
            <a:normAutofit/>
          </a:bodyPr>
          <a:lstStyle/>
          <a:p>
            <a:pPr fontAlgn="auto">
              <a:spcAft>
                <a:spcPts val="0"/>
              </a:spcAft>
              <a:defRPr/>
            </a:pPr>
            <a:r>
              <a:rPr lang="en-US" sz="3500" dirty="0">
                <a:cs typeface="+mj-cs"/>
              </a:rPr>
              <a:t>The Four Lobes and the </a:t>
            </a:r>
            <a:br>
              <a:rPr lang="en-US" sz="3500" dirty="0">
                <a:cs typeface="+mj-cs"/>
              </a:rPr>
            </a:br>
            <a:r>
              <a:rPr lang="en-US" sz="3500" dirty="0">
                <a:cs typeface="+mj-cs"/>
              </a:rPr>
              <a:t>Sensory-Motor Processing Areas</a:t>
            </a:r>
          </a:p>
        </p:txBody>
      </p:sp>
      <p:pic>
        <p:nvPicPr>
          <p:cNvPr id="4" name="Picture 1" descr="Griggs4e_fig_02_08.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99869" y="381000"/>
            <a:ext cx="8117960" cy="56590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40161729"/>
      </p:ext>
    </p:extLst>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How could we know which body parts are controlled by which part of the brain?</a:t>
            </a:r>
          </a:p>
        </p:txBody>
      </p:sp>
      <p:sp>
        <p:nvSpPr>
          <p:cNvPr id="4" name="Content Placeholder 3"/>
          <p:cNvSpPr>
            <a:spLocks noGrp="1"/>
          </p:cNvSpPr>
          <p:nvPr>
            <p:ph idx="1"/>
          </p:nvPr>
        </p:nvSpPr>
        <p:spPr/>
        <p:txBody>
          <a:bodyPr/>
          <a:lstStyle/>
          <a:p>
            <a:r>
              <a:rPr lang="en-GB" dirty="0"/>
              <a:t>Canadian neurosurgeon Wilder Penfield (1891 – 1976) applied electric shocks to patients’ brains before surgery for epilepsy</a:t>
            </a:r>
          </a:p>
          <a:p>
            <a:r>
              <a:rPr lang="en-GB" dirty="0"/>
              <a:t>As the brain has no nerve receptors he was able to anaesthetise the relevant area, peel back the skin, cut away the skull and stimulate areas of the brain </a:t>
            </a:r>
          </a:p>
          <a:p>
            <a:r>
              <a:rPr lang="en-GB" dirty="0"/>
              <a:t>Patients’ found involuntary movement and sensations in specific body parts. His early work (1937) was later reinforced by </a:t>
            </a:r>
            <a:r>
              <a:rPr lang="en-GB" dirty="0" err="1"/>
              <a:t>Seung</a:t>
            </a:r>
            <a:r>
              <a:rPr lang="en-GB" dirty="0"/>
              <a:t> 2012 using modern technology</a:t>
            </a:r>
          </a:p>
          <a:p>
            <a:r>
              <a:rPr lang="en-GB" dirty="0"/>
              <a:t>Researchers found specific areas of the brain were activated by touching specific parts of the body</a:t>
            </a:r>
          </a:p>
        </p:txBody>
      </p:sp>
      <p:sp>
        <p:nvSpPr>
          <p:cNvPr id="2" name="Rectangle 1"/>
          <p:cNvSpPr/>
          <p:nvPr/>
        </p:nvSpPr>
        <p:spPr>
          <a:xfrm>
            <a:off x="5555779" y="6311900"/>
            <a:ext cx="6020302"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https://www.mcgill.ca/about/history/mcgill-pioneers/penfield</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5" name="Slide Number Placeholder 4">
            <a:extLst>
              <a:ext uri="{FF2B5EF4-FFF2-40B4-BE49-F238E27FC236}">
                <a16:creationId xmlns:a16="http://schemas.microsoft.com/office/drawing/2014/main" id="{124B091F-5F7F-4D67-920B-77D3DDD0ACD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9BC4C9-9C9C-42A1-ADA0-304ED030521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9362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9BC4C9-9C9C-42A1-ADA0-304ED030521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TextBox 6"/>
          <p:cNvSpPr txBox="1"/>
          <p:nvPr/>
        </p:nvSpPr>
        <p:spPr>
          <a:xfrm>
            <a:off x="185356" y="414158"/>
            <a:ext cx="2832164" cy="61247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Of course, in order to check on the experience of patients they had to be awake throughout surgery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Penfield was an incredible pioneer who blazed a trail which has been followed ever since</a:t>
            </a:r>
          </a:p>
        </p:txBody>
      </p:sp>
      <p:pic>
        <p:nvPicPr>
          <p:cNvPr id="3" name="Picture 2">
            <a:hlinkClick r:id="rId2"/>
          </p:cNvPr>
          <p:cNvPicPr>
            <a:picLocks noChangeAspect="1"/>
          </p:cNvPicPr>
          <p:nvPr/>
        </p:nvPicPr>
        <p:blipFill>
          <a:blip r:embed="rId3"/>
          <a:stretch>
            <a:fillRect/>
          </a:stretch>
        </p:blipFill>
        <p:spPr>
          <a:xfrm>
            <a:off x="3126828" y="216119"/>
            <a:ext cx="8839200" cy="5753100"/>
          </a:xfrm>
          <a:prstGeom prst="rect">
            <a:avLst/>
          </a:prstGeom>
        </p:spPr>
      </p:pic>
    </p:spTree>
    <p:extLst>
      <p:ext uri="{BB962C8B-B14F-4D97-AF65-F5344CB8AC3E}">
        <p14:creationId xmlns:p14="http://schemas.microsoft.com/office/powerpoint/2010/main" val="2033575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9BC4C9-9C9C-42A1-ADA0-304ED030521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6" name="Picture 5">
            <a:hlinkClick r:id="rId2"/>
          </p:cNvPr>
          <p:cNvPicPr>
            <a:picLocks noChangeAspect="1"/>
          </p:cNvPicPr>
          <p:nvPr/>
        </p:nvPicPr>
        <p:blipFill>
          <a:blip r:embed="rId3"/>
          <a:stretch>
            <a:fillRect/>
          </a:stretch>
        </p:blipFill>
        <p:spPr>
          <a:xfrm>
            <a:off x="1608084" y="998482"/>
            <a:ext cx="9171096" cy="5158204"/>
          </a:xfrm>
          <a:prstGeom prst="rect">
            <a:avLst/>
          </a:prstGeom>
        </p:spPr>
      </p:pic>
    </p:spTree>
    <p:extLst>
      <p:ext uri="{BB962C8B-B14F-4D97-AF65-F5344CB8AC3E}">
        <p14:creationId xmlns:p14="http://schemas.microsoft.com/office/powerpoint/2010/main" val="7618113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1" name="Title 1"/>
          <p:cNvSpPr>
            <a:spLocks noGrp="1"/>
          </p:cNvSpPr>
          <p:nvPr>
            <p:ph type="title"/>
          </p:nvPr>
        </p:nvSpPr>
        <p:spPr>
          <a:xfrm>
            <a:off x="454152" y="2298510"/>
            <a:ext cx="1822704" cy="1295400"/>
          </a:xfrm>
        </p:spPr>
        <p:txBody>
          <a:bodyPr>
            <a:normAutofit fontScale="90000"/>
          </a:bodyPr>
          <a:lstStyle/>
          <a:p>
            <a:r>
              <a:rPr lang="en-US" dirty="0"/>
              <a:t>The Four Cerebral Lobes</a:t>
            </a:r>
          </a:p>
        </p:txBody>
      </p:sp>
      <p:pic>
        <p:nvPicPr>
          <p:cNvPr id="4" name="Picture 3" descr="Screen Shot 2013-10-31 at 2.30.03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51247" y="769938"/>
            <a:ext cx="9840753" cy="5016690"/>
          </a:xfrm>
          <a:prstGeom prst="rect">
            <a:avLst/>
          </a:prstGeom>
        </p:spPr>
      </p:pic>
    </p:spTree>
    <p:extLst>
      <p:ext uri="{BB962C8B-B14F-4D97-AF65-F5344CB8AC3E}">
        <p14:creationId xmlns:p14="http://schemas.microsoft.com/office/powerpoint/2010/main" val="221308093"/>
      </p:ext>
    </p:extLst>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36525"/>
            <a:ext cx="10515600" cy="1021715"/>
          </a:xfrm>
        </p:spPr>
        <p:txBody>
          <a:bodyPr>
            <a:normAutofit/>
          </a:bodyPr>
          <a:lstStyle/>
          <a:p>
            <a:r>
              <a:rPr lang="en-GB" sz="5400" dirty="0"/>
              <a:t>Phineas Gage 1848</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9BC4C9-9C9C-42A1-ADA0-304ED030521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34922" y="3700018"/>
            <a:ext cx="3689350" cy="2656332"/>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73216" y="308231"/>
            <a:ext cx="3773320" cy="6413244"/>
          </a:xfrm>
          <a:prstGeom prst="rect">
            <a:avLst/>
          </a:prstGeom>
        </p:spPr>
      </p:pic>
      <p:sp>
        <p:nvSpPr>
          <p:cNvPr id="7" name="TextBox 6"/>
          <p:cNvSpPr txBox="1"/>
          <p:nvPr/>
        </p:nvSpPr>
        <p:spPr>
          <a:xfrm>
            <a:off x="740664" y="1250644"/>
            <a:ext cx="6632552" cy="2677656"/>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After his terrible accident Mr Gage’s personality changed significantly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He became irresponsible, disorderly, impulsive and began swearing regularly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Severe epilepsy resulted in his death 11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yrs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later</a:t>
            </a:r>
          </a:p>
        </p:txBody>
      </p:sp>
    </p:spTree>
    <p:extLst>
      <p:ext uri="{BB962C8B-B14F-4D97-AF65-F5344CB8AC3E}">
        <p14:creationId xmlns:p14="http://schemas.microsoft.com/office/powerpoint/2010/main" val="4135521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9BC4C9-9C9C-42A1-ADA0-304ED030521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4" name="Picture 3"/>
          <p:cNvPicPr>
            <a:picLocks noChangeAspect="1"/>
          </p:cNvPicPr>
          <p:nvPr/>
        </p:nvPicPr>
        <p:blipFill>
          <a:blip r:embed="rId2"/>
          <a:stretch>
            <a:fillRect/>
          </a:stretch>
        </p:blipFill>
        <p:spPr>
          <a:xfrm>
            <a:off x="325677" y="1407245"/>
            <a:ext cx="6474655" cy="4666031"/>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00332" y="-1626657"/>
            <a:ext cx="5516066" cy="9375266"/>
          </a:xfrm>
          <a:prstGeom prst="rect">
            <a:avLst/>
          </a:prstGeom>
        </p:spPr>
      </p:pic>
    </p:spTree>
    <p:extLst>
      <p:ext uri="{BB962C8B-B14F-4D97-AF65-F5344CB8AC3E}">
        <p14:creationId xmlns:p14="http://schemas.microsoft.com/office/powerpoint/2010/main" val="1616845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p:txBody>
          <a:bodyPr/>
          <a:lstStyle/>
          <a:p>
            <a:r>
              <a:rPr lang="en-US"/>
              <a:t>The Case of Eduardo Leite</a:t>
            </a:r>
          </a:p>
        </p:txBody>
      </p:sp>
      <p:sp>
        <p:nvSpPr>
          <p:cNvPr id="126979" name="Rectangle 3"/>
          <p:cNvSpPr>
            <a:spLocks noGrp="1" noChangeArrowheads="1"/>
          </p:cNvSpPr>
          <p:nvPr>
            <p:ph sz="half" idx="1"/>
          </p:nvPr>
        </p:nvSpPr>
        <p:spPr>
          <a:xfrm>
            <a:off x="711200" y="1417638"/>
            <a:ext cx="5384800" cy="4757737"/>
          </a:xfrm>
        </p:spPr>
        <p:txBody>
          <a:bodyPr>
            <a:normAutofit/>
          </a:bodyPr>
          <a:lstStyle/>
          <a:p>
            <a:r>
              <a:rPr lang="en-US" dirty="0"/>
              <a:t>Construction worker in Brazil who was impaled by falling metal bar</a:t>
            </a:r>
          </a:p>
          <a:p>
            <a:endParaRPr lang="en-US" dirty="0"/>
          </a:p>
          <a:p>
            <a:r>
              <a:rPr lang="en-US" dirty="0"/>
              <a:t>Bar entered in front of the motor cortex in the right hemisphere and exited the right frontal lobe just above the right eye through a “non-eloquent” area of brain</a:t>
            </a:r>
          </a:p>
          <a:p>
            <a:pPr lvl="1"/>
            <a:endParaRPr lang="en-US" dirty="0"/>
          </a:p>
        </p:txBody>
      </p:sp>
      <p:pic>
        <p:nvPicPr>
          <p:cNvPr id="7" name="Picture 1" descr="Griggs4e_2UN14.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437121" y="0"/>
            <a:ext cx="4754879" cy="693662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07734316"/>
      </p:ext>
    </p:extLst>
  </p:cSld>
  <p:clrMapOvr>
    <a:masterClrMapping/>
  </p:clrMapOvr>
  <p:transition spd="med">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Rectangle 4"/>
          <p:cNvSpPr>
            <a:spLocks noGrp="1" noChangeArrowheads="1"/>
          </p:cNvSpPr>
          <p:nvPr>
            <p:ph type="title"/>
          </p:nvPr>
        </p:nvSpPr>
        <p:spPr>
          <a:xfrm>
            <a:off x="609600" y="122238"/>
            <a:ext cx="10972800" cy="664146"/>
          </a:xfrm>
        </p:spPr>
        <p:txBody>
          <a:bodyPr/>
          <a:lstStyle/>
          <a:p>
            <a:r>
              <a:rPr lang="en-US" dirty="0" err="1"/>
              <a:t>Broca</a:t>
            </a:r>
            <a:r>
              <a:rPr lang="fr-FR" altLang="ja-JP" dirty="0"/>
              <a:t>'</a:t>
            </a:r>
            <a:r>
              <a:rPr lang="en-US" altLang="ja-JP" dirty="0"/>
              <a:t>s Area and Wernicke</a:t>
            </a:r>
            <a:r>
              <a:rPr lang="fr-FR" altLang="ja-JP" dirty="0"/>
              <a:t>'</a:t>
            </a:r>
            <a:r>
              <a:rPr lang="en-US" altLang="ja-JP" dirty="0"/>
              <a:t>s Area</a:t>
            </a:r>
            <a:endParaRPr lang="en-US" dirty="0"/>
          </a:p>
        </p:txBody>
      </p:sp>
      <p:pic>
        <p:nvPicPr>
          <p:cNvPr id="4" name="Picture 1" descr="Griggs4e_fig_02_10.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66688" y="1011937"/>
            <a:ext cx="5740400" cy="48090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Rectangle 1"/>
          <p:cNvSpPr/>
          <p:nvPr/>
        </p:nvSpPr>
        <p:spPr>
          <a:xfrm>
            <a:off x="609600" y="1118676"/>
            <a:ext cx="5657088" cy="4893647"/>
          </a:xfrm>
          <a:prstGeom prst="rect">
            <a:avLst/>
          </a:prstGeom>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err="1">
                <a:ln>
                  <a:noFill/>
                </a:ln>
                <a:solidFill>
                  <a:prstClr val="black"/>
                </a:solidFill>
                <a:effectLst/>
                <a:uLnTx/>
                <a:uFillTx/>
                <a:latin typeface="Arial"/>
                <a:ea typeface="ＭＳ Ｐゴシック"/>
                <a:cs typeface="+mn-cs"/>
              </a:rPr>
              <a:t>Broca's</a:t>
            </a:r>
            <a:r>
              <a:rPr kumimoji="0" lang="en-GB" sz="2400" b="1" i="0" u="none" strike="noStrike" kern="1200" cap="none" spc="0" normalizeH="0" baseline="0" noProof="0" dirty="0">
                <a:ln>
                  <a:noFill/>
                </a:ln>
                <a:solidFill>
                  <a:prstClr val="black"/>
                </a:solidFill>
                <a:effectLst/>
                <a:uLnTx/>
                <a:uFillTx/>
                <a:latin typeface="Arial"/>
                <a:ea typeface="ＭＳ Ｐゴシック"/>
                <a:cs typeface="+mn-cs"/>
              </a:rPr>
              <a:t> area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Located in left frontal lobe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Is responsible for fluent speech production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When damaged, fluent speech generation is damaged, but comprehension is left intact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Houses singing and musical abilities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rial"/>
              <a:ea typeface="ＭＳ Ｐゴシック"/>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a:ea typeface="ＭＳ Ｐゴシック"/>
                <a:cs typeface="+mn-cs"/>
              </a:rPr>
              <a:t>Wernicke's area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Located in the temporal lobe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Is responsible for the comprehension of speech and reading </a:t>
            </a:r>
          </a:p>
        </p:txBody>
      </p:sp>
    </p:spTree>
    <p:extLst>
      <p:ext uri="{BB962C8B-B14F-4D97-AF65-F5344CB8AC3E}">
        <p14:creationId xmlns:p14="http://schemas.microsoft.com/office/powerpoint/2010/main" val="185744000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6" end="6"/>
                                            </p:txEl>
                                          </p:spTgt>
                                        </p:tgtEl>
                                        <p:attrNameLst>
                                          <p:attrName>style.visibility</p:attrName>
                                        </p:attrNameLst>
                                      </p:cBhvr>
                                      <p:to>
                                        <p:strVal val="visible"/>
                                      </p:to>
                                    </p:set>
                                    <p:animEffect transition="in" filter="fade">
                                      <p:cBhvr>
                                        <p:cTn id="14" dur="1000"/>
                                        <p:tgtEl>
                                          <p:spTgt spid="2">
                                            <p:txEl>
                                              <p:pRg st="6" end="6"/>
                                            </p:txEl>
                                          </p:spTgt>
                                        </p:tgtEl>
                                      </p:cBhvr>
                                    </p:animEffect>
                                    <p:anim calcmode="lin" valueType="num">
                                      <p:cBhvr>
                                        <p:cTn id="15"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animEffect transition="in" filter="fade">
                                      <p:cBhvr>
                                        <p:cTn id="21" dur="1000"/>
                                        <p:tgtEl>
                                          <p:spTgt spid="2">
                                            <p:txEl>
                                              <p:pRg st="7" end="7"/>
                                            </p:txEl>
                                          </p:spTgt>
                                        </p:tgtEl>
                                      </p:cBhvr>
                                    </p:animEffect>
                                    <p:anim calcmode="lin" valueType="num">
                                      <p:cBhvr>
                                        <p:cTn id="22"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7" end="7"/>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2">
                                            <p:txEl>
                                              <p:pRg st="8" end="8"/>
                                            </p:txEl>
                                          </p:spTgt>
                                        </p:tgtEl>
                                        <p:attrNameLst>
                                          <p:attrName>style.visibility</p:attrName>
                                        </p:attrNameLst>
                                      </p:cBhvr>
                                      <p:to>
                                        <p:strVal val="visible"/>
                                      </p:to>
                                    </p:set>
                                    <p:animEffect transition="in" filter="fade">
                                      <p:cBhvr>
                                        <p:cTn id="26" dur="1000"/>
                                        <p:tgtEl>
                                          <p:spTgt spid="2">
                                            <p:txEl>
                                              <p:pRg st="8" end="8"/>
                                            </p:txEl>
                                          </p:spTgt>
                                        </p:tgtEl>
                                      </p:cBhvr>
                                    </p:animEffect>
                                    <p:anim calcmode="lin" valueType="num">
                                      <p:cBhvr>
                                        <p:cTn id="27"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28"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5"/>
          <p:cNvSpPr>
            <a:spLocks noGrp="1" noChangeArrowheads="1"/>
          </p:cNvSpPr>
          <p:nvPr>
            <p:ph type="title"/>
          </p:nvPr>
        </p:nvSpPr>
        <p:spPr>
          <a:xfrm>
            <a:off x="386080" y="-172402"/>
            <a:ext cx="10972800" cy="1295400"/>
          </a:xfrm>
        </p:spPr>
        <p:txBody>
          <a:bodyPr>
            <a:normAutofit/>
          </a:bodyPr>
          <a:lstStyle/>
          <a:p>
            <a:r>
              <a:rPr lang="en-US" sz="6000" dirty="0"/>
              <a:t>The Neuron</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733181651"/>
              </p:ext>
            </p:extLst>
          </p:nvPr>
        </p:nvGraphicFramePr>
        <p:xfrm>
          <a:off x="3352800" y="970598"/>
          <a:ext cx="8229600" cy="5562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6354182"/>
      </p:ext>
    </p:extLst>
  </p:cSld>
  <p:clrMapOvr>
    <a:masterClrMapping/>
  </p:clrMapOvr>
  <p:transition spd="med">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65125"/>
            <a:ext cx="10439400" cy="1325563"/>
          </a:xfrm>
        </p:spPr>
        <p:txBody>
          <a:bodyPr>
            <a:normAutofit/>
          </a:bodyPr>
          <a:lstStyle/>
          <a:p>
            <a:r>
              <a:rPr lang="en-GB" sz="6000" dirty="0"/>
              <a:t>The Neuron</a:t>
            </a:r>
          </a:p>
        </p:txBody>
      </p:sp>
      <p:sp>
        <p:nvSpPr>
          <p:cNvPr id="3" name="Content Placeholder 2"/>
          <p:cNvSpPr>
            <a:spLocks noGrp="1"/>
          </p:cNvSpPr>
          <p:nvPr>
            <p:ph idx="1"/>
          </p:nvPr>
        </p:nvSpPr>
        <p:spPr>
          <a:xfrm>
            <a:off x="457200" y="1690688"/>
            <a:ext cx="4923692" cy="4862511"/>
          </a:xfrm>
        </p:spPr>
        <p:txBody>
          <a:bodyPr>
            <a:normAutofit/>
          </a:bodyPr>
          <a:lstStyle/>
          <a:p>
            <a:r>
              <a:rPr lang="en-GB" sz="3200" dirty="0"/>
              <a:t>The brain and nervous system are made up of </a:t>
            </a:r>
            <a:r>
              <a:rPr lang="en-GB" sz="3200" b="1" dirty="0"/>
              <a:t>neurons</a:t>
            </a:r>
            <a:r>
              <a:rPr lang="en-GB" sz="3200" dirty="0"/>
              <a:t> which transmit information, and </a:t>
            </a:r>
            <a:r>
              <a:rPr lang="en-GB" sz="3200" b="1" dirty="0"/>
              <a:t>glial</a:t>
            </a:r>
            <a:r>
              <a:rPr lang="en-GB" sz="3200" dirty="0"/>
              <a:t> cells (glia is Greek for glue) which support the neurons</a:t>
            </a:r>
          </a:p>
          <a:p>
            <a:r>
              <a:rPr lang="en-GB" sz="3200" dirty="0"/>
              <a:t>We have 10x the amount of glial cells than neurons and we have quite a lot of neurons</a:t>
            </a:r>
          </a:p>
          <a:p>
            <a:endParaRPr lang="en-GB" dirty="0"/>
          </a:p>
        </p:txBody>
      </p:sp>
      <p:sp>
        <p:nvSpPr>
          <p:cNvPr id="5" name="Bent Arrow 4"/>
          <p:cNvSpPr/>
          <p:nvPr/>
        </p:nvSpPr>
        <p:spPr>
          <a:xfrm rot="5400000">
            <a:off x="6324420" y="-319705"/>
            <a:ext cx="1676397" cy="3983809"/>
          </a:xfrm>
          <a:prstGeom prst="bentArrow">
            <a:avLst>
              <a:gd name="adj1" fmla="val 20934"/>
              <a:gd name="adj2" fmla="val 25960"/>
              <a:gd name="adj3" fmla="val 25000"/>
              <a:gd name="adj4" fmla="val 437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TextBox 5"/>
          <p:cNvSpPr txBox="1"/>
          <p:nvPr/>
        </p:nvSpPr>
        <p:spPr>
          <a:xfrm>
            <a:off x="5693228" y="2612572"/>
            <a:ext cx="5921828" cy="3539430"/>
          </a:xfrm>
          <a:prstGeom prst="rect">
            <a:avLst/>
          </a:prstGeom>
          <a:noFill/>
          <a:ln w="76200">
            <a:solidFill>
              <a:schemeClr val="accent1">
                <a:lumMod val="50000"/>
              </a:schemeClr>
            </a:solidFill>
          </a:ln>
        </p:spPr>
        <p:txBody>
          <a:bodyPr wrap="square" rtlCol="0">
            <a:spAutoFit/>
          </a:bodyPr>
          <a:lstStyle/>
          <a:p>
            <a:r>
              <a:rPr lang="en-GB" sz="3200" b="1" dirty="0"/>
              <a:t>100 billion neurons </a:t>
            </a:r>
            <a:r>
              <a:rPr lang="en-GB" sz="3200" dirty="0"/>
              <a:t>in our brains</a:t>
            </a:r>
          </a:p>
          <a:p>
            <a:r>
              <a:rPr lang="en-GB" sz="3200" dirty="0"/>
              <a:t>Each receiving information from thousands of other neurons</a:t>
            </a:r>
          </a:p>
          <a:p>
            <a:endParaRPr lang="en-GB" sz="3200" dirty="0"/>
          </a:p>
          <a:p>
            <a:r>
              <a:rPr lang="en-GB" sz="3200" dirty="0"/>
              <a:t>Some have estimated as many as </a:t>
            </a:r>
            <a:r>
              <a:rPr lang="en-GB" sz="3200" b="1" dirty="0"/>
              <a:t>one thousand trillion </a:t>
            </a:r>
            <a:r>
              <a:rPr lang="en-GB" sz="3200" dirty="0"/>
              <a:t>connections</a:t>
            </a:r>
          </a:p>
          <a:p>
            <a:r>
              <a:rPr lang="en-GB" sz="3200" dirty="0"/>
              <a:t>(Sweeney 2009)</a:t>
            </a:r>
          </a:p>
        </p:txBody>
      </p:sp>
      <p:sp>
        <p:nvSpPr>
          <p:cNvPr id="4" name="Slide Number Placeholder 3"/>
          <p:cNvSpPr>
            <a:spLocks noGrp="1"/>
          </p:cNvSpPr>
          <p:nvPr>
            <p:ph type="sldNum" sz="quarter" idx="12"/>
          </p:nvPr>
        </p:nvSpPr>
        <p:spPr/>
        <p:txBody>
          <a:bodyPr/>
          <a:lstStyle/>
          <a:p>
            <a:fld id="{779BC4C9-9C9C-42A1-ADA0-304ED0305212}" type="slidenum">
              <a:rPr lang="en-GB" smtClean="0"/>
              <a:t>20</a:t>
            </a:fld>
            <a:endParaRPr lang="en-GB"/>
          </a:p>
        </p:txBody>
      </p:sp>
    </p:spTree>
    <p:extLst>
      <p:ext uri="{BB962C8B-B14F-4D97-AF65-F5344CB8AC3E}">
        <p14:creationId xmlns:p14="http://schemas.microsoft.com/office/powerpoint/2010/main" val="1860944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fill="hold"/>
                                        <p:tgtEl>
                                          <p:spTgt spid="6"/>
                                        </p:tgtEl>
                                        <p:attrNameLst>
                                          <p:attrName>ppt_x</p:attrName>
                                        </p:attrNameLst>
                                      </p:cBhvr>
                                      <p:tavLst>
                                        <p:tav tm="0">
                                          <p:val>
                                            <p:strVal val="#ppt_x"/>
                                          </p:val>
                                        </p:tav>
                                        <p:tav tm="100000">
                                          <p:val>
                                            <p:strVal val="#ppt_x"/>
                                          </p:val>
                                        </p:tav>
                                      </p:tavLst>
                                    </p:anim>
                                    <p:anim calcmode="lin" valueType="num">
                                      <p:cBhvr additive="base">
                                        <p:cTn id="2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93E0E83-D2EF-4240-915B-F4C506787194}"/>
              </a:ext>
            </a:extLst>
          </p:cNvPr>
          <p:cNvPicPr>
            <a:picLocks noChangeAspect="1"/>
          </p:cNvPicPr>
          <p:nvPr/>
        </p:nvPicPr>
        <p:blipFill>
          <a:blip r:embed="rId2"/>
          <a:stretch>
            <a:fillRect/>
          </a:stretch>
        </p:blipFill>
        <p:spPr>
          <a:xfrm>
            <a:off x="1632373" y="5588"/>
            <a:ext cx="9550399" cy="6852412"/>
          </a:xfrm>
          <a:prstGeom prst="rect">
            <a:avLst/>
          </a:prstGeom>
        </p:spPr>
      </p:pic>
      <p:sp>
        <p:nvSpPr>
          <p:cNvPr id="4" name="Slide Number Placeholder 3">
            <a:extLst>
              <a:ext uri="{FF2B5EF4-FFF2-40B4-BE49-F238E27FC236}">
                <a16:creationId xmlns:a16="http://schemas.microsoft.com/office/drawing/2014/main" id="{FE8039CE-A98D-406D-9F6A-60CB81FD4FA4}"/>
              </a:ext>
            </a:extLst>
          </p:cNvPr>
          <p:cNvSpPr>
            <a:spLocks noGrp="1"/>
          </p:cNvSpPr>
          <p:nvPr>
            <p:ph type="sldNum" sz="quarter" idx="12"/>
          </p:nvPr>
        </p:nvSpPr>
        <p:spPr>
          <a:xfrm>
            <a:off x="8610600" y="6356350"/>
            <a:ext cx="2743200" cy="365125"/>
          </a:xfrm>
        </p:spPr>
        <p:txBody>
          <a:bodyPr>
            <a:normAutofit/>
          </a:bodyPr>
          <a:lstStyle/>
          <a:p>
            <a:pPr>
              <a:spcAft>
                <a:spcPts val="600"/>
              </a:spcAft>
            </a:pPr>
            <a:fld id="{779BC4C9-9C9C-42A1-ADA0-304ED0305212}" type="slidenum">
              <a:rPr lang="en-GB" smtClean="0"/>
              <a:pPr>
                <a:spcAft>
                  <a:spcPts val="600"/>
                </a:spcAft>
              </a:pPr>
              <a:t>21</a:t>
            </a:fld>
            <a:endParaRPr lang="en-GB"/>
          </a:p>
        </p:txBody>
      </p:sp>
      <p:sp>
        <p:nvSpPr>
          <p:cNvPr id="6" name="Rectangle 5">
            <a:extLst>
              <a:ext uri="{FF2B5EF4-FFF2-40B4-BE49-F238E27FC236}">
                <a16:creationId xmlns:a16="http://schemas.microsoft.com/office/drawing/2014/main" id="{072013C8-5FBE-45F5-B215-D2FA1CC6969C}"/>
              </a:ext>
            </a:extLst>
          </p:cNvPr>
          <p:cNvSpPr/>
          <p:nvPr/>
        </p:nvSpPr>
        <p:spPr>
          <a:xfrm>
            <a:off x="1931527" y="3429000"/>
            <a:ext cx="8952089" cy="1323439"/>
          </a:xfrm>
          <a:prstGeom prst="rect">
            <a:avLst/>
          </a:prstGeom>
          <a:solidFill>
            <a:schemeClr val="bg1"/>
          </a:solidFill>
        </p:spPr>
        <p:txBody>
          <a:bodyPr wrap="square">
            <a:spAutoFit/>
          </a:bodyPr>
          <a:lstStyle/>
          <a:p>
            <a:pPr algn="ctr"/>
            <a:r>
              <a:rPr lang="en-US" sz="4000" dirty="0"/>
              <a:t>A connectome is a comprehensive map of neural connections in the brain</a:t>
            </a:r>
            <a:endParaRPr lang="en-GB" sz="4000" dirty="0"/>
          </a:p>
        </p:txBody>
      </p:sp>
    </p:spTree>
    <p:extLst>
      <p:ext uri="{BB962C8B-B14F-4D97-AF65-F5344CB8AC3E}">
        <p14:creationId xmlns:p14="http://schemas.microsoft.com/office/powerpoint/2010/main" val="1261474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p:txBody>
          <a:bodyPr>
            <a:normAutofit/>
          </a:bodyPr>
          <a:lstStyle/>
          <a:p>
            <a:r>
              <a:rPr lang="en-US" sz="6000" dirty="0"/>
              <a:t>Neurons and Glial Cells</a:t>
            </a:r>
          </a:p>
        </p:txBody>
      </p:sp>
      <p:sp>
        <p:nvSpPr>
          <p:cNvPr id="18434" name="Rectangle 3"/>
          <p:cNvSpPr>
            <a:spLocks noGrp="1" noChangeArrowheads="1"/>
          </p:cNvSpPr>
          <p:nvPr>
            <p:ph idx="1"/>
          </p:nvPr>
        </p:nvSpPr>
        <p:spPr/>
        <p:txBody>
          <a:bodyPr/>
          <a:lstStyle/>
          <a:p>
            <a:r>
              <a:rPr lang="en-US" sz="4800" b="1" dirty="0"/>
              <a:t>Neurons</a:t>
            </a:r>
          </a:p>
          <a:p>
            <a:pPr lvl="1"/>
            <a:r>
              <a:rPr lang="en-US" dirty="0"/>
              <a:t>Are responsible for information transmission throughout the nervous system</a:t>
            </a:r>
            <a:br>
              <a:rPr lang="en-US" dirty="0"/>
            </a:br>
            <a:endParaRPr lang="en-US" dirty="0"/>
          </a:p>
          <a:p>
            <a:r>
              <a:rPr lang="en-US" sz="4800" b="1" dirty="0"/>
              <a:t>Glial cells</a:t>
            </a:r>
          </a:p>
          <a:p>
            <a:pPr lvl="1"/>
            <a:r>
              <a:rPr lang="en-US" dirty="0"/>
              <a:t>Support neurons by disposing of waste products of neurons, keeping their chemical environment </a:t>
            </a:r>
            <a:br>
              <a:rPr lang="en-US" dirty="0"/>
            </a:br>
            <a:r>
              <a:rPr lang="en-US" dirty="0"/>
              <a:t>stable, and insulating them</a:t>
            </a:r>
          </a:p>
        </p:txBody>
      </p:sp>
    </p:spTree>
    <p:extLst>
      <p:ext uri="{BB962C8B-B14F-4D97-AF65-F5344CB8AC3E}">
        <p14:creationId xmlns:p14="http://schemas.microsoft.com/office/powerpoint/2010/main" val="4064097652"/>
      </p:ext>
    </p:extLst>
  </p:cSld>
  <p:clrMapOvr>
    <a:masterClrMapping/>
  </p:clrMapOvr>
  <p:transition spd="med">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noChangeArrowheads="1"/>
          </p:cNvSpPr>
          <p:nvPr>
            <p:ph type="title"/>
          </p:nvPr>
        </p:nvSpPr>
        <p:spPr>
          <a:xfrm>
            <a:off x="6667130" y="122238"/>
            <a:ext cx="4915270" cy="1295400"/>
          </a:xfrm>
        </p:spPr>
        <p:txBody>
          <a:bodyPr/>
          <a:lstStyle/>
          <a:p>
            <a:r>
              <a:rPr lang="en-US" dirty="0"/>
              <a:t>The Structure of a Neuron</a:t>
            </a:r>
          </a:p>
        </p:txBody>
      </p:sp>
      <p:pic>
        <p:nvPicPr>
          <p:cNvPr id="4" name="Picture 3" descr="Griggs4e_fig_02_01.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35131" y="1808889"/>
            <a:ext cx="6956869" cy="29577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Rectangle 1">
            <a:extLst>
              <a:ext uri="{FF2B5EF4-FFF2-40B4-BE49-F238E27FC236}">
                <a16:creationId xmlns:a16="http://schemas.microsoft.com/office/drawing/2014/main" id="{3A39E53B-0EFD-4764-8BBB-9ED6A0FF3268}"/>
              </a:ext>
            </a:extLst>
          </p:cNvPr>
          <p:cNvSpPr/>
          <p:nvPr/>
        </p:nvSpPr>
        <p:spPr>
          <a:xfrm>
            <a:off x="407683" y="114575"/>
            <a:ext cx="5228948" cy="6124754"/>
          </a:xfrm>
          <a:prstGeom prst="rect">
            <a:avLst/>
          </a:prstGeom>
        </p:spPr>
        <p:txBody>
          <a:bodyPr wrap="square">
            <a:spAutoFit/>
          </a:bodyPr>
          <a:lstStyle/>
          <a:p>
            <a:pPr marL="171450" indent="-171450">
              <a:buFontTx/>
              <a:buChar char="•"/>
            </a:pPr>
            <a:r>
              <a:rPr lang="en-US" sz="2800" dirty="0">
                <a:latin typeface="Calibri" charset="0"/>
              </a:rPr>
              <a:t>The three main parts of a neuron are the dendrites, cell body, and axon. </a:t>
            </a:r>
          </a:p>
          <a:p>
            <a:pPr marL="171450" indent="-171450">
              <a:buFontTx/>
              <a:buChar char="•"/>
            </a:pPr>
            <a:r>
              <a:rPr lang="en-US" sz="2800" dirty="0">
                <a:latin typeface="Calibri" charset="0"/>
              </a:rPr>
              <a:t>The dendrites receive information from other neurons and pass it along to the cell body. </a:t>
            </a:r>
          </a:p>
          <a:p>
            <a:pPr marL="171450" indent="-171450">
              <a:buFontTx/>
              <a:buChar char="•"/>
            </a:pPr>
            <a:r>
              <a:rPr lang="en-US" sz="2800" dirty="0">
                <a:latin typeface="Calibri" charset="0"/>
              </a:rPr>
              <a:t>The cell body decides whether the information should be passed on to other neurons.</a:t>
            </a:r>
          </a:p>
          <a:p>
            <a:pPr marL="171450" indent="-171450">
              <a:buFontTx/>
              <a:buChar char="•"/>
            </a:pPr>
            <a:r>
              <a:rPr lang="en-US" sz="2800" dirty="0">
                <a:latin typeface="Calibri" charset="0"/>
              </a:rPr>
              <a:t>If it decides it should, then it does so by means of an electrical impulse that travels down the axon—the longer, thin fiber coming out of the cell body. </a:t>
            </a:r>
          </a:p>
        </p:txBody>
      </p:sp>
    </p:spTree>
    <p:extLst>
      <p:ext uri="{BB962C8B-B14F-4D97-AF65-F5344CB8AC3E}">
        <p14:creationId xmlns:p14="http://schemas.microsoft.com/office/powerpoint/2010/main" val="390016030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iggs4e_fig_02_01.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25165" y="1417638"/>
            <a:ext cx="9066835" cy="385480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2529" name="Rectangle 2"/>
          <p:cNvSpPr>
            <a:spLocks noGrp="1" noChangeArrowheads="1"/>
          </p:cNvSpPr>
          <p:nvPr>
            <p:ph type="title"/>
          </p:nvPr>
        </p:nvSpPr>
        <p:spPr>
          <a:xfrm>
            <a:off x="3368233" y="122238"/>
            <a:ext cx="8214167" cy="1295400"/>
          </a:xfrm>
        </p:spPr>
        <p:txBody>
          <a:bodyPr>
            <a:noAutofit/>
          </a:bodyPr>
          <a:lstStyle/>
          <a:p>
            <a:r>
              <a:rPr lang="en-US" sz="5400" dirty="0"/>
              <a:t>The Structure of a Neuron</a:t>
            </a:r>
          </a:p>
        </p:txBody>
      </p:sp>
      <p:sp>
        <p:nvSpPr>
          <p:cNvPr id="2" name="Rectangle 1">
            <a:extLst>
              <a:ext uri="{FF2B5EF4-FFF2-40B4-BE49-F238E27FC236}">
                <a16:creationId xmlns:a16="http://schemas.microsoft.com/office/drawing/2014/main" id="{3A39E53B-0EFD-4764-8BBB-9ED6A0FF3268}"/>
              </a:ext>
            </a:extLst>
          </p:cNvPr>
          <p:cNvSpPr/>
          <p:nvPr/>
        </p:nvSpPr>
        <p:spPr>
          <a:xfrm>
            <a:off x="461904" y="769938"/>
            <a:ext cx="2906329" cy="5262979"/>
          </a:xfrm>
          <a:prstGeom prst="rect">
            <a:avLst/>
          </a:prstGeom>
        </p:spPr>
        <p:txBody>
          <a:bodyPr wrap="square">
            <a:spAutoFit/>
          </a:bodyPr>
          <a:lstStyle/>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US" sz="2800" b="0" i="0" u="none" strike="noStrike" kern="1200" cap="none" spc="0" normalizeH="0" baseline="0" noProof="0" dirty="0">
                <a:ln>
                  <a:noFill/>
                </a:ln>
                <a:solidFill>
                  <a:prstClr val="black"/>
                </a:solidFill>
                <a:effectLst/>
                <a:uLnTx/>
                <a:uFillTx/>
                <a:latin typeface="Calibri" charset="0"/>
                <a:ea typeface="ＭＳ Ｐゴシック"/>
                <a:cs typeface="+mn-cs"/>
              </a:rPr>
              <a:t>The impulse jumps from one gap to the next down the axon.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kumimoji="0" lang="en-US" sz="2800" b="0" i="0" u="none" strike="noStrike" kern="1200" cap="none" spc="0" normalizeH="0" baseline="0" noProof="0" dirty="0">
                <a:ln>
                  <a:noFill/>
                </a:ln>
                <a:solidFill>
                  <a:prstClr val="black"/>
                </a:solidFill>
                <a:effectLst/>
                <a:uLnTx/>
                <a:uFillTx/>
                <a:latin typeface="Calibri" charset="0"/>
                <a:ea typeface="ＭＳ Ｐゴシック"/>
                <a:cs typeface="+mn-cs"/>
              </a:rPr>
              <a:t>When the impulse reaches the axon terminals, it triggers chemical communication with other neurons.</a:t>
            </a:r>
          </a:p>
        </p:txBody>
      </p:sp>
    </p:spTree>
    <p:extLst>
      <p:ext uri="{BB962C8B-B14F-4D97-AF65-F5344CB8AC3E}">
        <p14:creationId xmlns:p14="http://schemas.microsoft.com/office/powerpoint/2010/main" val="314149369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p:cNvPicPr>
            <a:picLocks noChangeAspect="1"/>
          </p:cNvPicPr>
          <p:nvPr/>
        </p:nvPicPr>
        <p:blipFill>
          <a:blip r:embed="rId2"/>
          <a:stretch>
            <a:fillRect/>
          </a:stretch>
        </p:blipFill>
        <p:spPr>
          <a:xfrm>
            <a:off x="428424" y="769938"/>
            <a:ext cx="11763576" cy="5000293"/>
          </a:xfrm>
          <a:prstGeom prst="rect">
            <a:avLst/>
          </a:prstGeom>
        </p:spPr>
      </p:pic>
    </p:spTree>
    <p:extLst>
      <p:ext uri="{BB962C8B-B14F-4D97-AF65-F5344CB8AC3E}">
        <p14:creationId xmlns:p14="http://schemas.microsoft.com/office/powerpoint/2010/main" val="1560352276"/>
      </p:ext>
    </p:extLst>
  </p:cSld>
  <p:clrMapOvr>
    <a:masterClrMapping/>
  </p:clrMapOvr>
  <p:transition spd="med">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9378" y="0"/>
            <a:ext cx="10456926" cy="6613698"/>
          </a:xfrm>
          <a:prstGeom prst="rect">
            <a:avLst/>
          </a:prstGeom>
        </p:spPr>
      </p:pic>
      <p:sp>
        <p:nvSpPr>
          <p:cNvPr id="2" name="Slide Number Placeholder 1"/>
          <p:cNvSpPr>
            <a:spLocks noGrp="1"/>
          </p:cNvSpPr>
          <p:nvPr>
            <p:ph type="sldNum" sz="quarter" idx="12"/>
          </p:nvPr>
        </p:nvSpPr>
        <p:spPr/>
        <p:txBody>
          <a:bodyPr/>
          <a:lstStyle/>
          <a:p>
            <a:fld id="{779BC4C9-9C9C-42A1-ADA0-304ED0305212}" type="slidenum">
              <a:rPr lang="en-GB" smtClean="0"/>
              <a:t>26</a:t>
            </a:fld>
            <a:endParaRPr lang="en-GB"/>
          </a:p>
        </p:txBody>
      </p:sp>
    </p:spTree>
    <p:extLst>
      <p:ext uri="{BB962C8B-B14F-4D97-AF65-F5344CB8AC3E}">
        <p14:creationId xmlns:p14="http://schemas.microsoft.com/office/powerpoint/2010/main" val="14578037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p:cNvSpPr>
            <a:spLocks noGrp="1" noChangeArrowheads="1"/>
          </p:cNvSpPr>
          <p:nvPr>
            <p:ph type="title"/>
          </p:nvPr>
        </p:nvSpPr>
        <p:spPr/>
        <p:txBody>
          <a:bodyPr>
            <a:normAutofit/>
          </a:bodyPr>
          <a:lstStyle/>
          <a:p>
            <a:r>
              <a:rPr lang="en-US" sz="4000" dirty="0"/>
              <a:t>Types of Neurons in the Nervous System</a:t>
            </a:r>
          </a:p>
        </p:txBody>
      </p:sp>
      <p:sp>
        <p:nvSpPr>
          <p:cNvPr id="51202" name="Rectangle 3"/>
          <p:cNvSpPr>
            <a:spLocks noGrp="1" noChangeArrowheads="1"/>
          </p:cNvSpPr>
          <p:nvPr>
            <p:ph idx="1"/>
          </p:nvPr>
        </p:nvSpPr>
        <p:spPr>
          <a:xfrm>
            <a:off x="609600" y="1326072"/>
            <a:ext cx="10972800" cy="4529137"/>
          </a:xfrm>
        </p:spPr>
        <p:txBody>
          <a:bodyPr>
            <a:normAutofit lnSpcReduction="10000"/>
          </a:bodyPr>
          <a:lstStyle/>
          <a:p>
            <a:r>
              <a:rPr lang="en-US" b="1" dirty="0"/>
              <a:t>Interneurons</a:t>
            </a:r>
          </a:p>
          <a:p>
            <a:pPr lvl="1"/>
            <a:r>
              <a:rPr lang="en-US" dirty="0"/>
              <a:t>Integrate information within the central nervous system (CNS) through their communication with each other and between sensory and motor neurons in the spinal cord</a:t>
            </a:r>
          </a:p>
          <a:p>
            <a:r>
              <a:rPr lang="en-US" b="1" dirty="0"/>
              <a:t>Sensory neurons</a:t>
            </a:r>
          </a:p>
          <a:p>
            <a:pPr lvl="1"/>
            <a:r>
              <a:rPr lang="en-US" dirty="0"/>
              <a:t>Carry information to the central nervous system from sensory receptors, muscles, and glands</a:t>
            </a:r>
          </a:p>
          <a:p>
            <a:r>
              <a:rPr lang="en-US" b="1" dirty="0"/>
              <a:t>Motor neurons</a:t>
            </a:r>
          </a:p>
          <a:p>
            <a:pPr lvl="1"/>
            <a:r>
              <a:rPr lang="en-US" dirty="0"/>
              <a:t>Carry movement commands from the central nervous system to the rest of the body</a:t>
            </a:r>
          </a:p>
        </p:txBody>
      </p:sp>
    </p:spTree>
    <p:extLst>
      <p:ext uri="{BB962C8B-B14F-4D97-AF65-F5344CB8AC3E}">
        <p14:creationId xmlns:p14="http://schemas.microsoft.com/office/powerpoint/2010/main" val="355051519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0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120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120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120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0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120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2"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p:txBody>
          <a:bodyPr>
            <a:normAutofit/>
          </a:bodyPr>
          <a:lstStyle/>
          <a:p>
            <a:r>
              <a:rPr lang="en-US" sz="6000" dirty="0"/>
              <a:t>How Neurons Communicate</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882164791"/>
              </p:ext>
            </p:extLst>
          </p:nvPr>
        </p:nvGraphicFramePr>
        <p:xfrm>
          <a:off x="1981200" y="1207200"/>
          <a:ext cx="8229600" cy="45291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65351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E11AA15C-E85C-7F40-B70C-306725787D0D}"/>
                                            </p:graphicEl>
                                          </p:spTgt>
                                        </p:tgtEl>
                                        <p:attrNameLst>
                                          <p:attrName>style.visibility</p:attrName>
                                        </p:attrNameLst>
                                      </p:cBhvr>
                                      <p:to>
                                        <p:strVal val="visible"/>
                                      </p:to>
                                    </p:set>
                                    <p:animEffect transition="in" filter="fade">
                                      <p:cBhvr>
                                        <p:cTn id="7" dur="1000"/>
                                        <p:tgtEl>
                                          <p:spTgt spid="2">
                                            <p:graphicEl>
                                              <a:dgm id="{E11AA15C-E85C-7F40-B70C-306725787D0D}"/>
                                            </p:graphicEl>
                                          </p:spTgt>
                                        </p:tgtEl>
                                      </p:cBhvr>
                                    </p:animEffect>
                                    <p:anim calcmode="lin" valueType="num">
                                      <p:cBhvr>
                                        <p:cTn id="8" dur="1000" fill="hold"/>
                                        <p:tgtEl>
                                          <p:spTgt spid="2">
                                            <p:graphicEl>
                                              <a:dgm id="{E11AA15C-E85C-7F40-B70C-306725787D0D}"/>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E11AA15C-E85C-7F40-B70C-306725787D0D}"/>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D5F3A473-5062-114E-9407-DF074F5058DB}"/>
                                            </p:graphicEl>
                                          </p:spTgt>
                                        </p:tgtEl>
                                        <p:attrNameLst>
                                          <p:attrName>style.visibility</p:attrName>
                                        </p:attrNameLst>
                                      </p:cBhvr>
                                      <p:to>
                                        <p:strVal val="visible"/>
                                      </p:to>
                                    </p:set>
                                    <p:animEffect transition="in" filter="fade">
                                      <p:cBhvr>
                                        <p:cTn id="14" dur="1000"/>
                                        <p:tgtEl>
                                          <p:spTgt spid="2">
                                            <p:graphicEl>
                                              <a:dgm id="{D5F3A473-5062-114E-9407-DF074F5058DB}"/>
                                            </p:graphicEl>
                                          </p:spTgt>
                                        </p:tgtEl>
                                      </p:cBhvr>
                                    </p:animEffect>
                                    <p:anim calcmode="lin" valueType="num">
                                      <p:cBhvr>
                                        <p:cTn id="15" dur="1000" fill="hold"/>
                                        <p:tgtEl>
                                          <p:spTgt spid="2">
                                            <p:graphicEl>
                                              <a:dgm id="{D5F3A473-5062-114E-9407-DF074F5058DB}"/>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D5F3A473-5062-114E-9407-DF074F5058DB}"/>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graphicEl>
                                              <a:dgm id="{FDE43658-2393-0849-A575-220F891F2E3C}"/>
                                            </p:graphicEl>
                                          </p:spTgt>
                                        </p:tgtEl>
                                        <p:attrNameLst>
                                          <p:attrName>style.visibility</p:attrName>
                                        </p:attrNameLst>
                                      </p:cBhvr>
                                      <p:to>
                                        <p:strVal val="visible"/>
                                      </p:to>
                                    </p:set>
                                    <p:animEffect transition="in" filter="fade">
                                      <p:cBhvr>
                                        <p:cTn id="21" dur="1000"/>
                                        <p:tgtEl>
                                          <p:spTgt spid="2">
                                            <p:graphicEl>
                                              <a:dgm id="{FDE43658-2393-0849-A575-220F891F2E3C}"/>
                                            </p:graphicEl>
                                          </p:spTgt>
                                        </p:tgtEl>
                                      </p:cBhvr>
                                    </p:animEffect>
                                    <p:anim calcmode="lin" valueType="num">
                                      <p:cBhvr>
                                        <p:cTn id="22" dur="1000" fill="hold"/>
                                        <p:tgtEl>
                                          <p:spTgt spid="2">
                                            <p:graphicEl>
                                              <a:dgm id="{FDE43658-2393-0849-A575-220F891F2E3C}"/>
                                            </p:graphicEl>
                                          </p:spTgt>
                                        </p:tgtEl>
                                        <p:attrNameLst>
                                          <p:attrName>ppt_x</p:attrName>
                                        </p:attrNameLst>
                                      </p:cBhvr>
                                      <p:tavLst>
                                        <p:tav tm="0">
                                          <p:val>
                                            <p:strVal val="#ppt_x"/>
                                          </p:val>
                                        </p:tav>
                                        <p:tav tm="100000">
                                          <p:val>
                                            <p:strVal val="#ppt_x"/>
                                          </p:val>
                                        </p:tav>
                                      </p:tavLst>
                                    </p:anim>
                                    <p:anim calcmode="lin" valueType="num">
                                      <p:cBhvr>
                                        <p:cTn id="23" dur="1000" fill="hold"/>
                                        <p:tgtEl>
                                          <p:spTgt spid="2">
                                            <p:graphicEl>
                                              <a:dgm id="{FDE43658-2393-0849-A575-220F891F2E3C}"/>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a:xfrm>
            <a:off x="609600" y="122238"/>
            <a:ext cx="11377808" cy="1694036"/>
          </a:xfrm>
        </p:spPr>
        <p:txBody>
          <a:bodyPr rtlCol="0">
            <a:noAutofit/>
          </a:bodyPr>
          <a:lstStyle/>
          <a:p>
            <a:pPr algn="r" fontAlgn="auto">
              <a:spcAft>
                <a:spcPts val="0"/>
              </a:spcAft>
              <a:defRPr/>
            </a:pPr>
            <a:r>
              <a:rPr lang="en-US" sz="6000" dirty="0">
                <a:cs typeface="+mj-cs"/>
              </a:rPr>
              <a:t>Chemical Communication between Neurons</a:t>
            </a:r>
          </a:p>
        </p:txBody>
      </p:sp>
      <p:sp>
        <p:nvSpPr>
          <p:cNvPr id="87043" name="Rectangle 3"/>
          <p:cNvSpPr>
            <a:spLocks noGrp="1" noChangeArrowheads="1"/>
          </p:cNvSpPr>
          <p:nvPr>
            <p:ph idx="1"/>
          </p:nvPr>
        </p:nvSpPr>
        <p:spPr>
          <a:xfrm>
            <a:off x="413359" y="1340286"/>
            <a:ext cx="11169041" cy="4908116"/>
          </a:xfrm>
        </p:spPr>
        <p:txBody>
          <a:bodyPr rtlCol="0">
            <a:noAutofit/>
          </a:bodyPr>
          <a:lstStyle/>
          <a:p>
            <a:pPr fontAlgn="auto">
              <a:spcAft>
                <a:spcPts val="0"/>
              </a:spcAft>
              <a:buFont typeface="Arial"/>
              <a:buChar char="•"/>
              <a:defRPr/>
            </a:pPr>
            <a:r>
              <a:rPr lang="en-US" sz="3200" b="1" dirty="0">
                <a:solidFill>
                  <a:srgbClr val="000000"/>
                </a:solidFill>
                <a:ea typeface="+mn-ea"/>
                <a:cs typeface="+mn-cs"/>
              </a:rPr>
              <a:t>Neurotransmitters</a:t>
            </a:r>
          </a:p>
          <a:p>
            <a:pPr lvl="1" fontAlgn="auto">
              <a:spcAft>
                <a:spcPts val="0"/>
              </a:spcAft>
              <a:buFont typeface="Arial"/>
              <a:buChar char="–"/>
              <a:defRPr/>
            </a:pPr>
            <a:r>
              <a:rPr lang="en-US" sz="3200" dirty="0">
                <a:ea typeface="+mn-ea"/>
              </a:rPr>
              <a:t>Are contained in axon terminals</a:t>
            </a:r>
          </a:p>
          <a:p>
            <a:pPr lvl="1" fontAlgn="auto">
              <a:spcAft>
                <a:spcPts val="0"/>
              </a:spcAft>
              <a:buFont typeface="Arial"/>
              <a:buChar char="–"/>
              <a:defRPr/>
            </a:pPr>
            <a:r>
              <a:rPr lang="en-US" sz="3200" dirty="0">
                <a:ea typeface="+mn-ea"/>
              </a:rPr>
              <a:t>Are naturally occurring chemicals in the nervous system</a:t>
            </a:r>
          </a:p>
          <a:p>
            <a:pPr lvl="1" fontAlgn="auto">
              <a:spcAft>
                <a:spcPts val="0"/>
              </a:spcAft>
              <a:buFont typeface="Arial"/>
              <a:buChar char="–"/>
              <a:defRPr/>
            </a:pPr>
            <a:r>
              <a:rPr lang="en-US" sz="3200" dirty="0">
                <a:ea typeface="+mn-ea"/>
              </a:rPr>
              <a:t>Specialize in transmitting information between neurons</a:t>
            </a:r>
          </a:p>
          <a:p>
            <a:pPr fontAlgn="auto">
              <a:spcAft>
                <a:spcPts val="0"/>
              </a:spcAft>
              <a:buFont typeface="Arial"/>
              <a:buChar char="•"/>
              <a:defRPr/>
            </a:pPr>
            <a:r>
              <a:rPr lang="en-US" sz="3200" b="1" dirty="0">
                <a:solidFill>
                  <a:srgbClr val="000000"/>
                </a:solidFill>
                <a:ea typeface="+mn-ea"/>
                <a:cs typeface="+mn-cs"/>
              </a:rPr>
              <a:t>Synaptic gap</a:t>
            </a:r>
          </a:p>
          <a:p>
            <a:pPr lvl="1" fontAlgn="auto">
              <a:spcAft>
                <a:spcPts val="0"/>
              </a:spcAft>
              <a:buFont typeface="Arial"/>
              <a:buChar char="–"/>
              <a:defRPr/>
            </a:pPr>
            <a:r>
              <a:rPr lang="en-US" sz="3200" dirty="0">
                <a:ea typeface="+mn-ea"/>
              </a:rPr>
              <a:t>Is a small gap across which neurotransmitters are sent, allowing neurons to communicate</a:t>
            </a:r>
          </a:p>
          <a:p>
            <a:pPr lvl="1" fontAlgn="auto">
              <a:spcAft>
                <a:spcPts val="0"/>
              </a:spcAft>
              <a:buFont typeface="Arial"/>
              <a:buChar char="–"/>
              <a:defRPr/>
            </a:pPr>
            <a:r>
              <a:rPr lang="en-US" sz="3200" dirty="0">
                <a:ea typeface="+mn-ea"/>
              </a:rPr>
              <a:t>Is found between axon terminals of one neuron and dendrites of another neuron</a:t>
            </a:r>
          </a:p>
        </p:txBody>
      </p:sp>
    </p:spTree>
    <p:extLst>
      <p:ext uri="{BB962C8B-B14F-4D97-AF65-F5344CB8AC3E}">
        <p14:creationId xmlns:p14="http://schemas.microsoft.com/office/powerpoint/2010/main" val="64410839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7043">
                                            <p:txEl>
                                              <p:pRg st="0" end="0"/>
                                            </p:txEl>
                                          </p:spTgt>
                                        </p:tgtEl>
                                        <p:attrNameLst>
                                          <p:attrName>style.visibility</p:attrName>
                                        </p:attrNameLst>
                                      </p:cBhvr>
                                      <p:to>
                                        <p:strVal val="visible"/>
                                      </p:to>
                                    </p:set>
                                    <p:anim calcmode="lin" valueType="num">
                                      <p:cBhvr additive="base">
                                        <p:cTn id="7" dur="500" fill="hold"/>
                                        <p:tgtEl>
                                          <p:spTgt spid="870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704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7043">
                                            <p:txEl>
                                              <p:pRg st="1" end="1"/>
                                            </p:txEl>
                                          </p:spTgt>
                                        </p:tgtEl>
                                        <p:attrNameLst>
                                          <p:attrName>style.visibility</p:attrName>
                                        </p:attrNameLst>
                                      </p:cBhvr>
                                      <p:to>
                                        <p:strVal val="visible"/>
                                      </p:to>
                                    </p:set>
                                    <p:anim calcmode="lin" valueType="num">
                                      <p:cBhvr additive="base">
                                        <p:cTn id="11" dur="500" fill="hold"/>
                                        <p:tgtEl>
                                          <p:spTgt spid="8704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704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87043">
                                            <p:txEl>
                                              <p:pRg st="2" end="2"/>
                                            </p:txEl>
                                          </p:spTgt>
                                        </p:tgtEl>
                                        <p:attrNameLst>
                                          <p:attrName>style.visibility</p:attrName>
                                        </p:attrNameLst>
                                      </p:cBhvr>
                                      <p:to>
                                        <p:strVal val="visible"/>
                                      </p:to>
                                    </p:set>
                                    <p:anim calcmode="lin" valueType="num">
                                      <p:cBhvr additive="base">
                                        <p:cTn id="15" dur="500" fill="hold"/>
                                        <p:tgtEl>
                                          <p:spTgt spid="8704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8704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87043">
                                            <p:txEl>
                                              <p:pRg st="3" end="3"/>
                                            </p:txEl>
                                          </p:spTgt>
                                        </p:tgtEl>
                                        <p:attrNameLst>
                                          <p:attrName>style.visibility</p:attrName>
                                        </p:attrNameLst>
                                      </p:cBhvr>
                                      <p:to>
                                        <p:strVal val="visible"/>
                                      </p:to>
                                    </p:set>
                                    <p:anim calcmode="lin" valueType="num">
                                      <p:cBhvr additive="base">
                                        <p:cTn id="19" dur="500" fill="hold"/>
                                        <p:tgtEl>
                                          <p:spTgt spid="8704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704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7043">
                                            <p:txEl>
                                              <p:pRg st="4" end="4"/>
                                            </p:txEl>
                                          </p:spTgt>
                                        </p:tgtEl>
                                        <p:attrNameLst>
                                          <p:attrName>style.visibility</p:attrName>
                                        </p:attrNameLst>
                                      </p:cBhvr>
                                      <p:to>
                                        <p:strVal val="visible"/>
                                      </p:to>
                                    </p:set>
                                    <p:anim calcmode="lin" valueType="num">
                                      <p:cBhvr additive="base">
                                        <p:cTn id="25" dur="500" fill="hold"/>
                                        <p:tgtEl>
                                          <p:spTgt spid="8704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704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87043">
                                            <p:txEl>
                                              <p:pRg st="5" end="5"/>
                                            </p:txEl>
                                          </p:spTgt>
                                        </p:tgtEl>
                                        <p:attrNameLst>
                                          <p:attrName>style.visibility</p:attrName>
                                        </p:attrNameLst>
                                      </p:cBhvr>
                                      <p:to>
                                        <p:strVal val="visible"/>
                                      </p:to>
                                    </p:set>
                                    <p:anim calcmode="lin" valueType="num">
                                      <p:cBhvr additive="base">
                                        <p:cTn id="29" dur="500" fill="hold"/>
                                        <p:tgtEl>
                                          <p:spTgt spid="8704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8704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87043">
                                            <p:txEl>
                                              <p:pRg st="6" end="6"/>
                                            </p:txEl>
                                          </p:spTgt>
                                        </p:tgtEl>
                                        <p:attrNameLst>
                                          <p:attrName>style.visibility</p:attrName>
                                        </p:attrNameLst>
                                      </p:cBhvr>
                                      <p:to>
                                        <p:strVal val="visible"/>
                                      </p:to>
                                    </p:set>
                                    <p:anim calcmode="lin" valueType="num">
                                      <p:cBhvr additive="base">
                                        <p:cTn id="33" dur="500" fill="hold"/>
                                        <p:tgtEl>
                                          <p:spTgt spid="8704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8704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a:xfrm>
            <a:off x="609600" y="670878"/>
            <a:ext cx="3550610" cy="5355018"/>
          </a:xfrm>
        </p:spPr>
        <p:txBody>
          <a:bodyPr>
            <a:normAutofit/>
          </a:bodyPr>
          <a:lstStyle/>
          <a:p>
            <a:r>
              <a:rPr lang="en-US" sz="3600" dirty="0"/>
              <a:t>Synaptic Communication Between Neurons</a:t>
            </a:r>
          </a:p>
        </p:txBody>
      </p:sp>
      <p:pic>
        <p:nvPicPr>
          <p:cNvPr id="5" name="Picture 2" descr="Griggs4e_fig_02_02.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60210" y="0"/>
            <a:ext cx="8031790" cy="68385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568951664"/>
      </p:ext>
    </p:extLst>
  </p:cSld>
  <p:clrMapOvr>
    <a:masterClrMapping/>
  </p:clrMapOvr>
  <p:transition spd="med">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0A973-920D-4DBC-83E3-72A7E6FF61BC}"/>
              </a:ext>
            </a:extLst>
          </p:cNvPr>
          <p:cNvSpPr>
            <a:spLocks noGrp="1"/>
          </p:cNvSpPr>
          <p:nvPr>
            <p:ph type="title"/>
          </p:nvPr>
        </p:nvSpPr>
        <p:spPr/>
        <p:txBody>
          <a:bodyPr/>
          <a:lstStyle/>
          <a:p>
            <a:endParaRPr lang="en-GB"/>
          </a:p>
        </p:txBody>
      </p:sp>
      <p:pic>
        <p:nvPicPr>
          <p:cNvPr id="4" name="Picture 3">
            <a:hlinkClick r:id="rId2"/>
          </p:cNvPr>
          <p:cNvPicPr>
            <a:picLocks noChangeAspect="1"/>
          </p:cNvPicPr>
          <p:nvPr/>
        </p:nvPicPr>
        <p:blipFill>
          <a:blip r:embed="rId3"/>
          <a:stretch>
            <a:fillRect/>
          </a:stretch>
        </p:blipFill>
        <p:spPr>
          <a:xfrm>
            <a:off x="1308275" y="325677"/>
            <a:ext cx="10115461" cy="5648022"/>
          </a:xfrm>
          <a:prstGeom prst="rect">
            <a:avLst/>
          </a:prstGeom>
        </p:spPr>
      </p:pic>
    </p:spTree>
    <p:extLst>
      <p:ext uri="{BB962C8B-B14F-4D97-AF65-F5344CB8AC3E}">
        <p14:creationId xmlns:p14="http://schemas.microsoft.com/office/powerpoint/2010/main" val="3113405153"/>
      </p:ext>
    </p:extLst>
  </p:cSld>
  <p:clrMapOvr>
    <a:masterClrMapping/>
  </p:clrMapOvr>
  <p:transition spd="med">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066C5-8800-146A-5655-3BAC6A4098FA}"/>
              </a:ext>
            </a:extLst>
          </p:cNvPr>
          <p:cNvSpPr>
            <a:spLocks noGrp="1"/>
          </p:cNvSpPr>
          <p:nvPr>
            <p:ph type="title"/>
          </p:nvPr>
        </p:nvSpPr>
        <p:spPr>
          <a:xfrm>
            <a:off x="609600" y="122237"/>
            <a:ext cx="10972800" cy="5213691"/>
          </a:xfrm>
        </p:spPr>
        <p:txBody>
          <a:bodyPr>
            <a:normAutofit/>
          </a:bodyPr>
          <a:lstStyle/>
          <a:p>
            <a:r>
              <a:rPr lang="en-GB" sz="6000" dirty="0"/>
              <a:t>Chemical Communicators: </a:t>
            </a:r>
            <a:br>
              <a:rPr lang="en-GB" sz="6000" dirty="0"/>
            </a:br>
            <a:br>
              <a:rPr lang="en-GB" sz="6000" dirty="0"/>
            </a:br>
            <a:r>
              <a:rPr lang="en-GB" sz="6000" dirty="0"/>
              <a:t>Neurotransmitters</a:t>
            </a:r>
          </a:p>
        </p:txBody>
      </p:sp>
    </p:spTree>
    <p:extLst>
      <p:ext uri="{BB962C8B-B14F-4D97-AF65-F5344CB8AC3E}">
        <p14:creationId xmlns:p14="http://schemas.microsoft.com/office/powerpoint/2010/main" val="4120437732"/>
      </p:ext>
    </p:extLst>
  </p:cSld>
  <p:clrMapOvr>
    <a:masterClrMapping/>
  </p:clrMapOvr>
  <p:transition spd="med">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reen Shot 2013-11-12 at 12.47.50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4320" y="710184"/>
            <a:ext cx="11834891" cy="5507736"/>
          </a:xfrm>
          <a:prstGeom prst="rect">
            <a:avLst/>
          </a:prstGeom>
        </p:spPr>
      </p:pic>
      <p:sp>
        <p:nvSpPr>
          <p:cNvPr id="5" name="Rectangle 4"/>
          <p:cNvSpPr/>
          <p:nvPr/>
        </p:nvSpPr>
        <p:spPr>
          <a:xfrm>
            <a:off x="5577840" y="1545336"/>
            <a:ext cx="6163056" cy="4114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5577840" y="3121152"/>
            <a:ext cx="6163056" cy="4114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5577840" y="3770376"/>
            <a:ext cx="6163056" cy="7376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577840" y="4754880"/>
            <a:ext cx="6163056" cy="7970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5577840" y="5704332"/>
            <a:ext cx="6163056" cy="6019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5577840" y="2127504"/>
            <a:ext cx="6163056" cy="7985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p:cNvSpPr>
            <a:spLocks noGrp="1"/>
          </p:cNvSpPr>
          <p:nvPr>
            <p:ph type="sldNum" sz="quarter" idx="12"/>
          </p:nvPr>
        </p:nvSpPr>
        <p:spPr/>
        <p:txBody>
          <a:bodyPr/>
          <a:lstStyle/>
          <a:p>
            <a:fld id="{779BC4C9-9C9C-42A1-ADA0-304ED0305212}" type="slidenum">
              <a:rPr lang="en-GB" smtClean="0"/>
              <a:t>33</a:t>
            </a:fld>
            <a:endParaRPr lang="en-GB"/>
          </a:p>
        </p:txBody>
      </p:sp>
      <p:sp>
        <p:nvSpPr>
          <p:cNvPr id="3" name="Rectangle 2"/>
          <p:cNvSpPr/>
          <p:nvPr/>
        </p:nvSpPr>
        <p:spPr>
          <a:xfrm>
            <a:off x="182465" y="6488668"/>
            <a:ext cx="1675459" cy="261610"/>
          </a:xfrm>
          <a:prstGeom prst="rect">
            <a:avLst/>
          </a:prstGeom>
        </p:spPr>
        <p:txBody>
          <a:bodyPr wrap="none">
            <a:spAutoFit/>
          </a:bodyPr>
          <a:lstStyle/>
          <a:p>
            <a:r>
              <a:rPr lang="en-GB" sz="1100" dirty="0"/>
              <a:t>gamma-</a:t>
            </a:r>
            <a:r>
              <a:rPr lang="en-GB" sz="1100" dirty="0" err="1"/>
              <a:t>aminobutyric</a:t>
            </a:r>
            <a:r>
              <a:rPr lang="en-GB" sz="1100" dirty="0"/>
              <a:t> acid</a:t>
            </a:r>
          </a:p>
        </p:txBody>
      </p:sp>
    </p:spTree>
    <p:extLst>
      <p:ext uri="{BB962C8B-B14F-4D97-AF65-F5344CB8AC3E}">
        <p14:creationId xmlns:p14="http://schemas.microsoft.com/office/powerpoint/2010/main" val="1370670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0"/>
                                        </p:tgtEl>
                                      </p:cBhvr>
                                    </p:animEffect>
                                    <p:set>
                                      <p:cBhvr>
                                        <p:cTn id="12" dur="1" fill="hold">
                                          <p:stCondLst>
                                            <p:cond delay="499"/>
                                          </p:stCondLst>
                                        </p:cTn>
                                        <p:tgtEl>
                                          <p:spTgt spid="10"/>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6"/>
                                        </p:tgtEl>
                                      </p:cBhvr>
                                    </p:animEffect>
                                    <p:set>
                                      <p:cBhvr>
                                        <p:cTn id="17" dur="1" fill="hold">
                                          <p:stCondLst>
                                            <p:cond delay="499"/>
                                          </p:stCondLst>
                                        </p:cTn>
                                        <p:tgtEl>
                                          <p:spTgt spid="6"/>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7"/>
                                        </p:tgtEl>
                                      </p:cBhvr>
                                    </p:animEffect>
                                    <p:set>
                                      <p:cBhvr>
                                        <p:cTn id="22" dur="1" fill="hold">
                                          <p:stCondLst>
                                            <p:cond delay="499"/>
                                          </p:stCondLst>
                                        </p:cTn>
                                        <p:tgtEl>
                                          <p:spTgt spid="7"/>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8"/>
                                        </p:tgtEl>
                                      </p:cBhvr>
                                    </p:animEffect>
                                    <p:set>
                                      <p:cBhvr>
                                        <p:cTn id="27" dur="1" fill="hold">
                                          <p:stCondLst>
                                            <p:cond delay="499"/>
                                          </p:stCondLst>
                                        </p:cTn>
                                        <p:tgtEl>
                                          <p:spTgt spid="8"/>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9"/>
                                        </p:tgtEl>
                                      </p:cBhvr>
                                    </p:animEffect>
                                    <p:set>
                                      <p:cBhvr>
                                        <p:cTn id="32"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a:hlinkClick r:id="rId2"/>
          </p:cNvPr>
          <p:cNvPicPr>
            <a:picLocks noChangeAspect="1"/>
          </p:cNvPicPr>
          <p:nvPr/>
        </p:nvPicPr>
        <p:blipFill>
          <a:blip r:embed="rId3"/>
          <a:stretch>
            <a:fillRect/>
          </a:stretch>
        </p:blipFill>
        <p:spPr>
          <a:xfrm>
            <a:off x="1029222" y="467159"/>
            <a:ext cx="10133556" cy="5761689"/>
          </a:xfrm>
          <a:prstGeom prst="rect">
            <a:avLst/>
          </a:prstGeom>
        </p:spPr>
      </p:pic>
    </p:spTree>
    <p:extLst>
      <p:ext uri="{BB962C8B-B14F-4D97-AF65-F5344CB8AC3E}">
        <p14:creationId xmlns:p14="http://schemas.microsoft.com/office/powerpoint/2010/main" val="2644522295"/>
      </p:ext>
    </p:extLst>
  </p:cSld>
  <p:clrMapOvr>
    <a:masterClrMapping/>
  </p:clrMapOvr>
  <p:transition spd="med">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4-02-13 at 11.25.41 A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29776" y="54864"/>
            <a:ext cx="9862224" cy="6803136"/>
          </a:xfrm>
          <a:prstGeom prst="rect">
            <a:avLst/>
          </a:prstGeom>
        </p:spPr>
      </p:pic>
      <p:sp>
        <p:nvSpPr>
          <p:cNvPr id="3" name="TextBox 2"/>
          <p:cNvSpPr txBox="1"/>
          <p:nvPr/>
        </p:nvSpPr>
        <p:spPr>
          <a:xfrm>
            <a:off x="132588" y="1575726"/>
            <a:ext cx="2615184" cy="3170099"/>
          </a:xfrm>
          <a:prstGeom prst="rect">
            <a:avLst/>
          </a:prstGeom>
          <a:noFill/>
        </p:spPr>
        <p:txBody>
          <a:bodyPr wrap="square" rtlCol="0">
            <a:spAutoFit/>
          </a:bodyPr>
          <a:lstStyle/>
          <a:p>
            <a:pPr algn="ctr"/>
            <a:r>
              <a:rPr lang="en-GB" sz="4000" dirty="0"/>
              <a:t>Nervous System and its major sub divisions</a:t>
            </a:r>
          </a:p>
        </p:txBody>
      </p:sp>
      <p:sp>
        <p:nvSpPr>
          <p:cNvPr id="4" name="Rectangle 3"/>
          <p:cNvSpPr/>
          <p:nvPr/>
        </p:nvSpPr>
        <p:spPr>
          <a:xfrm>
            <a:off x="8211312" y="1444752"/>
            <a:ext cx="2240280" cy="91440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9483852" y="3188208"/>
            <a:ext cx="2403348" cy="141122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 name="Rectangle 5"/>
          <p:cNvSpPr/>
          <p:nvPr/>
        </p:nvSpPr>
        <p:spPr>
          <a:xfrm>
            <a:off x="6521196" y="3160776"/>
            <a:ext cx="2657856" cy="143865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Rectangle 6"/>
          <p:cNvSpPr/>
          <p:nvPr/>
        </p:nvSpPr>
        <p:spPr>
          <a:xfrm>
            <a:off x="6519672" y="5419344"/>
            <a:ext cx="2659380" cy="121005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Rectangle 7"/>
          <p:cNvSpPr/>
          <p:nvPr/>
        </p:nvSpPr>
        <p:spPr>
          <a:xfrm>
            <a:off x="9483852" y="5419344"/>
            <a:ext cx="2403348" cy="121005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Rectangle 8"/>
          <p:cNvSpPr/>
          <p:nvPr/>
        </p:nvSpPr>
        <p:spPr>
          <a:xfrm>
            <a:off x="3666744" y="1444752"/>
            <a:ext cx="1536192" cy="9144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0" name="Rectangle 9"/>
          <p:cNvSpPr/>
          <p:nvPr/>
        </p:nvSpPr>
        <p:spPr>
          <a:xfrm>
            <a:off x="4600194" y="3188208"/>
            <a:ext cx="1536192" cy="1362456"/>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Rectangle 10"/>
          <p:cNvSpPr/>
          <p:nvPr/>
        </p:nvSpPr>
        <p:spPr>
          <a:xfrm>
            <a:off x="2759202" y="3188208"/>
            <a:ext cx="1536192" cy="1411224"/>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Slide Number Placeholder 11"/>
          <p:cNvSpPr>
            <a:spLocks noGrp="1"/>
          </p:cNvSpPr>
          <p:nvPr>
            <p:ph type="sldNum" sz="quarter" idx="12"/>
          </p:nvPr>
        </p:nvSpPr>
        <p:spPr/>
        <p:txBody>
          <a:bodyPr/>
          <a:lstStyle/>
          <a:p>
            <a:fld id="{779BC4C9-9C9C-42A1-ADA0-304ED0305212}" type="slidenum">
              <a:rPr lang="en-GB" smtClean="0"/>
              <a:t>35</a:t>
            </a:fld>
            <a:endParaRPr lang="en-GB"/>
          </a:p>
        </p:txBody>
      </p:sp>
    </p:spTree>
    <p:extLst>
      <p:ext uri="{BB962C8B-B14F-4D97-AF65-F5344CB8AC3E}">
        <p14:creationId xmlns:p14="http://schemas.microsoft.com/office/powerpoint/2010/main" val="2090149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9"/>
                                        </p:tgtEl>
                                      </p:cBhvr>
                                    </p:animEffect>
                                    <p:set>
                                      <p:cBhvr>
                                        <p:cTn id="7" dur="1" fill="hold">
                                          <p:stCondLst>
                                            <p:cond delay="499"/>
                                          </p:stCondLst>
                                        </p:cTn>
                                        <p:tgtEl>
                                          <p:spTgt spid="9"/>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11"/>
                                        </p:tgtEl>
                                      </p:cBhvr>
                                    </p:animEffect>
                                    <p:set>
                                      <p:cBhvr>
                                        <p:cTn id="17" dur="1" fill="hold">
                                          <p:stCondLst>
                                            <p:cond delay="499"/>
                                          </p:stCondLst>
                                        </p:cTn>
                                        <p:tgtEl>
                                          <p:spTgt spid="11"/>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6"/>
                                        </p:tgtEl>
                                      </p:cBhvr>
                                    </p:animEffect>
                                    <p:set>
                                      <p:cBhvr>
                                        <p:cTn id="27" dur="1" fill="hold">
                                          <p:stCondLst>
                                            <p:cond delay="499"/>
                                          </p:stCondLst>
                                        </p:cTn>
                                        <p:tgtEl>
                                          <p:spTgt spid="6"/>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5"/>
                                        </p:tgtEl>
                                      </p:cBhvr>
                                    </p:animEffect>
                                    <p:set>
                                      <p:cBhvr>
                                        <p:cTn id="32" dur="1" fill="hold">
                                          <p:stCondLst>
                                            <p:cond delay="499"/>
                                          </p:stCondLst>
                                        </p:cTn>
                                        <p:tgtEl>
                                          <p:spTgt spid="5"/>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500"/>
                                        <p:tgtEl>
                                          <p:spTgt spid="7"/>
                                        </p:tgtEl>
                                      </p:cBhvr>
                                    </p:animEffect>
                                    <p:set>
                                      <p:cBhvr>
                                        <p:cTn id="37" dur="1" fill="hold">
                                          <p:stCondLst>
                                            <p:cond delay="499"/>
                                          </p:stCondLst>
                                        </p:cTn>
                                        <p:tgtEl>
                                          <p:spTgt spid="7"/>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grpId="0" nodeType="clickEffect">
                                  <p:stCondLst>
                                    <p:cond delay="0"/>
                                  </p:stCondLst>
                                  <p:childTnLst>
                                    <p:animEffect transition="out" filter="fade">
                                      <p:cBhvr>
                                        <p:cTn id="41" dur="500"/>
                                        <p:tgtEl>
                                          <p:spTgt spid="8"/>
                                        </p:tgtEl>
                                      </p:cBhvr>
                                    </p:animEffect>
                                    <p:set>
                                      <p:cBhvr>
                                        <p:cTn id="42"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3-10-31 at 2.02.58 P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4214" y="24768"/>
            <a:ext cx="8672660" cy="6361224"/>
          </a:xfrm>
          <a:prstGeom prst="rect">
            <a:avLst/>
          </a:prstGeom>
        </p:spPr>
      </p:pic>
    </p:spTree>
    <p:extLst>
      <p:ext uri="{BB962C8B-B14F-4D97-AF65-F5344CB8AC3E}">
        <p14:creationId xmlns:p14="http://schemas.microsoft.com/office/powerpoint/2010/main" val="2840927682"/>
      </p:ext>
    </p:extLst>
  </p:cSld>
  <p:clrMapOvr>
    <a:masterClrMapping/>
  </p:clrMapOvr>
  <p:transition spd="med">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634651" y="-566693"/>
            <a:ext cx="5139847" cy="3114738"/>
          </a:xfrm>
        </p:spPr>
        <p:txBody>
          <a:bodyPr>
            <a:noAutofit/>
          </a:bodyPr>
          <a:lstStyle/>
          <a:p>
            <a:r>
              <a:rPr lang="en-US" sz="4000" dirty="0"/>
              <a:t>The Central Nervous System (CNS)</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3549220772"/>
              </p:ext>
            </p:extLst>
          </p:nvPr>
        </p:nvGraphicFramePr>
        <p:xfrm>
          <a:off x="801666" y="-93944"/>
          <a:ext cx="10835014" cy="69519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8721466"/>
      </p:ext>
    </p:extLst>
  </p:cSld>
  <p:clrMapOvr>
    <a:masterClrMapping/>
  </p:clrMapOvr>
  <p:transition spd="med">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5400" dirty="0"/>
              <a:t>The Central Nervous System</a:t>
            </a:r>
          </a:p>
        </p:txBody>
      </p:sp>
      <p:sp>
        <p:nvSpPr>
          <p:cNvPr id="5" name="Content Placeholder 4"/>
          <p:cNvSpPr>
            <a:spLocks noGrp="1"/>
          </p:cNvSpPr>
          <p:nvPr>
            <p:ph idx="1"/>
          </p:nvPr>
        </p:nvSpPr>
        <p:spPr>
          <a:xfrm>
            <a:off x="838199" y="1593130"/>
            <a:ext cx="11101755" cy="4763220"/>
          </a:xfrm>
        </p:spPr>
        <p:txBody>
          <a:bodyPr>
            <a:normAutofit/>
          </a:bodyPr>
          <a:lstStyle/>
          <a:p>
            <a:r>
              <a:rPr lang="en-GB" sz="3200" dirty="0"/>
              <a:t>The spinal cord and the brain are completely encased in bone, and cushioned by cerebrospinal fluid</a:t>
            </a:r>
          </a:p>
          <a:p>
            <a:r>
              <a:rPr lang="en-GB" sz="3200" dirty="0"/>
              <a:t>The spinal cord runs from the stem of the brain through the centre of the spinal column and has two main functions:</a:t>
            </a:r>
          </a:p>
          <a:p>
            <a:pPr lvl="1"/>
            <a:r>
              <a:rPr lang="en-GB" sz="2800" dirty="0"/>
              <a:t>As the conduit for incoming sensory data and outgoing movement commands to the muscles of the body</a:t>
            </a:r>
          </a:p>
          <a:p>
            <a:pPr lvl="1"/>
            <a:r>
              <a:rPr lang="en-GB" sz="2800" dirty="0"/>
              <a:t>Second, it provides for spinal reflexes (simple automatic movement)</a:t>
            </a:r>
          </a:p>
          <a:p>
            <a:pPr lvl="1"/>
            <a:r>
              <a:rPr lang="en-GB" sz="2800" dirty="0"/>
              <a:t>These movements involve the knee-jerk and withdrawal reflex (touch something hot to test!!)</a:t>
            </a:r>
          </a:p>
        </p:txBody>
      </p:sp>
      <p:sp>
        <p:nvSpPr>
          <p:cNvPr id="6" name="TextBox 5"/>
          <p:cNvSpPr txBox="1"/>
          <p:nvPr/>
        </p:nvSpPr>
        <p:spPr>
          <a:xfrm>
            <a:off x="7909089" y="6176963"/>
            <a:ext cx="3280527" cy="369332"/>
          </a:xfrm>
          <a:prstGeom prst="rect">
            <a:avLst/>
          </a:prstGeom>
          <a:noFill/>
        </p:spPr>
        <p:txBody>
          <a:bodyPr wrap="square" rtlCol="0">
            <a:spAutoFit/>
          </a:bodyPr>
          <a:lstStyle/>
          <a:p>
            <a:pPr algn="ctr"/>
            <a:r>
              <a:rPr lang="en-GB" dirty="0"/>
              <a:t>Griggs (2014:51)</a:t>
            </a:r>
          </a:p>
        </p:txBody>
      </p:sp>
      <p:sp>
        <p:nvSpPr>
          <p:cNvPr id="2" name="Slide Number Placeholder 1"/>
          <p:cNvSpPr>
            <a:spLocks noGrp="1"/>
          </p:cNvSpPr>
          <p:nvPr>
            <p:ph type="sldNum" sz="quarter" idx="12"/>
          </p:nvPr>
        </p:nvSpPr>
        <p:spPr/>
        <p:txBody>
          <a:bodyPr/>
          <a:lstStyle/>
          <a:p>
            <a:fld id="{779BC4C9-9C9C-42A1-ADA0-304ED0305212}" type="slidenum">
              <a:rPr lang="en-GB" smtClean="0"/>
              <a:t>38</a:t>
            </a:fld>
            <a:endParaRPr lang="en-GB"/>
          </a:p>
        </p:txBody>
      </p:sp>
    </p:spTree>
    <p:extLst>
      <p:ext uri="{BB962C8B-B14F-4D97-AF65-F5344CB8AC3E}">
        <p14:creationId xmlns:p14="http://schemas.microsoft.com/office/powerpoint/2010/main" val="19800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Effect transition="in" filter="fade">
                                      <p:cBhvr>
                                        <p:cTn id="26" dur="1000"/>
                                        <p:tgtEl>
                                          <p:spTgt spid="5">
                                            <p:txEl>
                                              <p:pRg st="3" end="3"/>
                                            </p:txEl>
                                          </p:spTgt>
                                        </p:tgtEl>
                                      </p:cBhvr>
                                    </p:animEffect>
                                    <p:anim calcmode="lin" valueType="num">
                                      <p:cBhvr>
                                        <p:cTn id="27"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4"/>
          <p:cNvSpPr>
            <a:spLocks noGrp="1" noChangeArrowheads="1"/>
          </p:cNvSpPr>
          <p:nvPr>
            <p:ph type="title"/>
          </p:nvPr>
        </p:nvSpPr>
        <p:spPr/>
        <p:txBody>
          <a:bodyPr/>
          <a:lstStyle/>
          <a:p>
            <a:r>
              <a:rPr lang="en-US"/>
              <a:t>The Endocrine Glandular System</a:t>
            </a:r>
          </a:p>
        </p:txBody>
      </p:sp>
      <p:pic>
        <p:nvPicPr>
          <p:cNvPr id="4" name="Picture 1" descr="Griggs4e_fig_02_04.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5632" y="1058945"/>
            <a:ext cx="5918333" cy="5029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extBox 1"/>
          <p:cNvSpPr txBox="1"/>
          <p:nvPr/>
        </p:nvSpPr>
        <p:spPr>
          <a:xfrm>
            <a:off x="6743965" y="122238"/>
            <a:ext cx="5356176" cy="6124754"/>
          </a:xfrm>
          <a:prstGeom prst="rect">
            <a:avLst/>
          </a:prstGeom>
          <a:noFill/>
        </p:spPr>
        <p:txBody>
          <a:bodyPr wrap="square" rtlCol="0">
            <a:spAutoFit/>
          </a:bodyPr>
          <a:lstStyle/>
          <a:p>
            <a:r>
              <a:rPr lang="en-GB" sz="2800" dirty="0"/>
              <a:t>The body’s major communication system. </a:t>
            </a:r>
          </a:p>
          <a:p>
            <a:endParaRPr lang="en-GB" sz="2800" dirty="0"/>
          </a:p>
          <a:p>
            <a:r>
              <a:rPr lang="en-GB" sz="2800" dirty="0"/>
              <a:t>Hormones are secreted by the endocrine glands and travel through the bloodstream </a:t>
            </a:r>
          </a:p>
          <a:p>
            <a:endParaRPr lang="en-GB" sz="2800" dirty="0"/>
          </a:p>
          <a:p>
            <a:r>
              <a:rPr lang="en-GB" sz="2800" dirty="0"/>
              <a:t>Hormones are our chemical messengers</a:t>
            </a:r>
          </a:p>
          <a:p>
            <a:endParaRPr lang="en-GB" sz="2800" dirty="0"/>
          </a:p>
          <a:p>
            <a:r>
              <a:rPr lang="en-GB" sz="2800" dirty="0"/>
              <a:t>The pituitary gland is the most influential. It releases hormones for human growth and controls the release of other hormones</a:t>
            </a:r>
          </a:p>
        </p:txBody>
      </p:sp>
    </p:spTree>
    <p:extLst>
      <p:ext uri="{BB962C8B-B14F-4D97-AF65-F5344CB8AC3E}">
        <p14:creationId xmlns:p14="http://schemas.microsoft.com/office/powerpoint/2010/main" val="910715131"/>
      </p:ext>
    </p:extLst>
  </p:cSld>
  <p:clrMapOvr>
    <a:masterClrMapping/>
  </p:clrMapOvr>
  <p:transition spd="med">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6000" b="1" dirty="0"/>
              <a:t>Emotion</a:t>
            </a:r>
          </a:p>
        </p:txBody>
      </p:sp>
      <p:sp>
        <p:nvSpPr>
          <p:cNvPr id="4" name="Content Placeholder 3"/>
          <p:cNvSpPr>
            <a:spLocks noGrp="1"/>
          </p:cNvSpPr>
          <p:nvPr>
            <p:ph idx="1"/>
          </p:nvPr>
        </p:nvSpPr>
        <p:spPr>
          <a:xfrm>
            <a:off x="838200" y="1816274"/>
            <a:ext cx="4555718" cy="4490258"/>
          </a:xfrm>
        </p:spPr>
        <p:txBody>
          <a:bodyPr>
            <a:normAutofit/>
          </a:bodyPr>
          <a:lstStyle/>
          <a:p>
            <a:r>
              <a:rPr lang="en-GB" sz="3200" dirty="0"/>
              <a:t>The sympathetic division of the automatic nervous system has critical importance to how we experience and express emotions</a:t>
            </a:r>
          </a:p>
          <a:p>
            <a:r>
              <a:rPr lang="en-GB" sz="3200" dirty="0"/>
              <a:t>How do you experience emotional arousal?</a:t>
            </a:r>
          </a:p>
          <a:p>
            <a:pPr marL="0" indent="0">
              <a:buNone/>
            </a:pPr>
            <a:endParaRPr lang="en-GB" sz="3200" dirty="0"/>
          </a:p>
        </p:txBody>
      </p:sp>
      <p:pic>
        <p:nvPicPr>
          <p:cNvPr id="1026" name="Picture 2" descr="Image result for emo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3918" y="1198040"/>
            <a:ext cx="6544376" cy="4417454"/>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779BC4C9-9C9C-42A1-ADA0-304ED0305212}" type="slidenum">
              <a:rPr lang="en-GB" smtClean="0"/>
              <a:t>40</a:t>
            </a:fld>
            <a:endParaRPr lang="en-GB"/>
          </a:p>
        </p:txBody>
      </p:sp>
    </p:spTree>
    <p:extLst>
      <p:ext uri="{BB962C8B-B14F-4D97-AF65-F5344CB8AC3E}">
        <p14:creationId xmlns:p14="http://schemas.microsoft.com/office/powerpoint/2010/main" val="636874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2362" y="230125"/>
            <a:ext cx="4496843" cy="1460564"/>
          </a:xfrm>
        </p:spPr>
        <p:txBody>
          <a:bodyPr>
            <a:normAutofit fontScale="90000"/>
          </a:bodyPr>
          <a:lstStyle/>
          <a:p>
            <a:pPr algn="r"/>
            <a:r>
              <a:rPr lang="en-GB" sz="6000" b="1" dirty="0"/>
              <a:t>Components of emotion</a:t>
            </a:r>
          </a:p>
        </p:txBody>
      </p:sp>
      <p:sp>
        <p:nvSpPr>
          <p:cNvPr id="3" name="Content Placeholder 2"/>
          <p:cNvSpPr>
            <a:spLocks noGrp="1"/>
          </p:cNvSpPr>
          <p:nvPr>
            <p:ph idx="1"/>
          </p:nvPr>
        </p:nvSpPr>
        <p:spPr>
          <a:xfrm>
            <a:off x="425885" y="651353"/>
            <a:ext cx="6551112" cy="6070121"/>
          </a:xfrm>
        </p:spPr>
        <p:txBody>
          <a:bodyPr>
            <a:normAutofit/>
          </a:bodyPr>
          <a:lstStyle/>
          <a:p>
            <a:pPr marL="514350" indent="-514350">
              <a:buFont typeface="+mj-lt"/>
              <a:buAutoNum type="arabicPeriod"/>
            </a:pPr>
            <a:r>
              <a:rPr lang="en-GB" sz="3200" b="1" dirty="0"/>
              <a:t>Physical</a:t>
            </a:r>
            <a:r>
              <a:rPr lang="en-GB" sz="3200" dirty="0"/>
              <a:t> – state of physiological arousal triggered by the autonomic nervous system</a:t>
            </a:r>
          </a:p>
          <a:p>
            <a:pPr marL="514350" indent="-514350">
              <a:buFont typeface="+mj-lt"/>
              <a:buAutoNum type="arabicPeriod"/>
            </a:pPr>
            <a:r>
              <a:rPr lang="en-GB" sz="3200" b="1" dirty="0"/>
              <a:t>Behavioural</a:t>
            </a:r>
            <a:r>
              <a:rPr lang="en-GB" sz="3200" dirty="0"/>
              <a:t> – outward expression of the emotion, including facial expressions, movements and gestures</a:t>
            </a:r>
          </a:p>
          <a:p>
            <a:pPr marL="514350" indent="-514350">
              <a:buFont typeface="+mj-lt"/>
              <a:buAutoNum type="arabicPeriod"/>
            </a:pPr>
            <a:r>
              <a:rPr lang="en-GB" sz="3200" b="1" dirty="0"/>
              <a:t>Cognitive</a:t>
            </a:r>
            <a:r>
              <a:rPr lang="en-GB" sz="3200" dirty="0"/>
              <a:t> – ‘our appraisal of the situation to determine which emotion we are expressing and how intensely we are experiencing it.’ </a:t>
            </a:r>
            <a:r>
              <a:rPr lang="en-GB" dirty="0"/>
              <a:t>(Griggs 2014:56)</a:t>
            </a:r>
          </a:p>
        </p:txBody>
      </p:sp>
      <p:pic>
        <p:nvPicPr>
          <p:cNvPr id="5" name="Picture 4"/>
          <p:cNvPicPr>
            <a:picLocks noChangeAspect="1"/>
          </p:cNvPicPr>
          <p:nvPr/>
        </p:nvPicPr>
        <p:blipFill>
          <a:blip r:embed="rId2"/>
          <a:stretch>
            <a:fillRect/>
          </a:stretch>
        </p:blipFill>
        <p:spPr>
          <a:xfrm>
            <a:off x="7535757" y="2138189"/>
            <a:ext cx="4113448" cy="3770660"/>
          </a:xfrm>
          <a:prstGeom prst="rect">
            <a:avLst/>
          </a:prstGeom>
        </p:spPr>
      </p:pic>
      <p:sp>
        <p:nvSpPr>
          <p:cNvPr id="4" name="Slide Number Placeholder 3"/>
          <p:cNvSpPr>
            <a:spLocks noGrp="1"/>
          </p:cNvSpPr>
          <p:nvPr>
            <p:ph type="sldNum" sz="quarter" idx="12"/>
          </p:nvPr>
        </p:nvSpPr>
        <p:spPr/>
        <p:txBody>
          <a:bodyPr/>
          <a:lstStyle/>
          <a:p>
            <a:fld id="{779BC4C9-9C9C-42A1-ADA0-304ED0305212}" type="slidenum">
              <a:rPr lang="en-GB" smtClean="0"/>
              <a:t>41</a:t>
            </a:fld>
            <a:endParaRPr lang="en-GB"/>
          </a:p>
        </p:txBody>
      </p:sp>
    </p:spTree>
    <p:extLst>
      <p:ext uri="{BB962C8B-B14F-4D97-AF65-F5344CB8AC3E}">
        <p14:creationId xmlns:p14="http://schemas.microsoft.com/office/powerpoint/2010/main" val="143547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838200" y="3635297"/>
            <a:ext cx="5181600" cy="3056776"/>
          </a:xfrm>
        </p:spPr>
        <p:txBody>
          <a:bodyPr>
            <a:normAutofit/>
          </a:bodyPr>
          <a:lstStyle/>
          <a:p>
            <a:pPr marL="0" indent="0">
              <a:buNone/>
            </a:pPr>
            <a:r>
              <a:rPr lang="en-GB" sz="6000" b="1" dirty="0"/>
              <a:t>Sensation</a:t>
            </a:r>
          </a:p>
          <a:p>
            <a:endParaRPr lang="en-GB" dirty="0"/>
          </a:p>
          <a:p>
            <a:r>
              <a:rPr lang="en-GB" sz="3200" dirty="0"/>
              <a:t>The initial information gathering and recording by the sensory structures</a:t>
            </a:r>
          </a:p>
        </p:txBody>
      </p:sp>
      <p:sp>
        <p:nvSpPr>
          <p:cNvPr id="6" name="Content Placeholder 5"/>
          <p:cNvSpPr>
            <a:spLocks noGrp="1"/>
          </p:cNvSpPr>
          <p:nvPr>
            <p:ph sz="half" idx="2"/>
          </p:nvPr>
        </p:nvSpPr>
        <p:spPr>
          <a:xfrm>
            <a:off x="6172200" y="3635296"/>
            <a:ext cx="5181600" cy="2721053"/>
          </a:xfrm>
        </p:spPr>
        <p:txBody>
          <a:bodyPr>
            <a:normAutofit/>
          </a:bodyPr>
          <a:lstStyle/>
          <a:p>
            <a:pPr marL="0" indent="0">
              <a:buNone/>
            </a:pPr>
            <a:r>
              <a:rPr lang="en-GB" sz="6000" b="1" dirty="0"/>
              <a:t>Perception</a:t>
            </a:r>
          </a:p>
          <a:p>
            <a:endParaRPr lang="en-GB" dirty="0"/>
          </a:p>
          <a:p>
            <a:r>
              <a:rPr lang="en-GB" sz="3200" dirty="0"/>
              <a:t>The interpretation by the brain of sensory information</a:t>
            </a:r>
          </a:p>
        </p:txBody>
      </p:sp>
      <p:sp>
        <p:nvSpPr>
          <p:cNvPr id="7" name="TextBox 6"/>
          <p:cNvSpPr txBox="1"/>
          <p:nvPr/>
        </p:nvSpPr>
        <p:spPr>
          <a:xfrm>
            <a:off x="7906215" y="6322741"/>
            <a:ext cx="4125951" cy="369332"/>
          </a:xfrm>
          <a:prstGeom prst="rect">
            <a:avLst/>
          </a:prstGeom>
          <a:noFill/>
        </p:spPr>
        <p:txBody>
          <a:bodyPr wrap="square" rtlCol="0">
            <a:spAutoFit/>
          </a:bodyPr>
          <a:lstStyle/>
          <a:p>
            <a:r>
              <a:rPr lang="en-GB" dirty="0">
                <a:solidFill>
                  <a:prstClr val="black"/>
                </a:solidFill>
              </a:rPr>
              <a:t>Griggs 2014:120</a:t>
            </a:r>
          </a:p>
        </p:txBody>
      </p:sp>
      <p:pic>
        <p:nvPicPr>
          <p:cNvPr id="9" name="Picture 8"/>
          <p:cNvPicPr>
            <a:picLocks noChangeAspect="1"/>
          </p:cNvPicPr>
          <p:nvPr/>
        </p:nvPicPr>
        <p:blipFill>
          <a:blip r:embed="rId2"/>
          <a:stretch>
            <a:fillRect/>
          </a:stretch>
        </p:blipFill>
        <p:spPr>
          <a:xfrm>
            <a:off x="838200" y="330819"/>
            <a:ext cx="4222471" cy="3170664"/>
          </a:xfrm>
          <a:prstGeom prst="rect">
            <a:avLst/>
          </a:prstGeom>
        </p:spPr>
      </p:pic>
      <p:pic>
        <p:nvPicPr>
          <p:cNvPr id="10" name="Picture 9"/>
          <p:cNvPicPr>
            <a:picLocks noChangeAspect="1"/>
          </p:cNvPicPr>
          <p:nvPr/>
        </p:nvPicPr>
        <p:blipFill>
          <a:blip r:embed="rId3"/>
          <a:stretch>
            <a:fillRect/>
          </a:stretch>
        </p:blipFill>
        <p:spPr>
          <a:xfrm>
            <a:off x="6019800" y="249431"/>
            <a:ext cx="5184141" cy="3240088"/>
          </a:xfrm>
          <a:prstGeom prst="rect">
            <a:avLst/>
          </a:prstGeom>
        </p:spPr>
      </p:pic>
      <p:sp>
        <p:nvSpPr>
          <p:cNvPr id="12" name="Slide Number Placeholder 11"/>
          <p:cNvSpPr>
            <a:spLocks noGrp="1"/>
          </p:cNvSpPr>
          <p:nvPr>
            <p:ph type="sldNum" sz="quarter" idx="12"/>
          </p:nvPr>
        </p:nvSpPr>
        <p:spPr/>
        <p:txBody>
          <a:bodyPr/>
          <a:lstStyle/>
          <a:p>
            <a:fld id="{53BFF75E-FF78-4DB4-9860-2FA899BFD14D}" type="slidenum">
              <a:rPr lang="en-GB" smtClean="0">
                <a:solidFill>
                  <a:prstClr val="black">
                    <a:tint val="75000"/>
                  </a:prstClr>
                </a:solidFill>
              </a:rPr>
              <a:pPr/>
              <a:t>42</a:t>
            </a:fld>
            <a:endParaRPr lang="en-GB">
              <a:solidFill>
                <a:prstClr val="black">
                  <a:tint val="75000"/>
                </a:prstClr>
              </a:solidFill>
            </a:endParaRPr>
          </a:p>
        </p:txBody>
      </p:sp>
    </p:spTree>
    <p:extLst>
      <p:ext uri="{BB962C8B-B14F-4D97-AF65-F5344CB8AC3E}">
        <p14:creationId xmlns:p14="http://schemas.microsoft.com/office/powerpoint/2010/main" val="2405625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1"/>
          <p:cNvSpPr>
            <a:spLocks noGrp="1"/>
          </p:cNvSpPr>
          <p:nvPr>
            <p:ph type="title"/>
          </p:nvPr>
        </p:nvSpPr>
        <p:spPr/>
        <p:txBody>
          <a:bodyPr>
            <a:normAutofit fontScale="90000"/>
          </a:bodyPr>
          <a:lstStyle/>
          <a:p>
            <a:r>
              <a:rPr lang="en-US" sz="4900" dirty="0"/>
              <a:t>Commonsense Explanation</a:t>
            </a:r>
            <a:br>
              <a:rPr lang="en-US" dirty="0"/>
            </a:br>
            <a:endParaRPr lang="en-US" dirty="0"/>
          </a:p>
        </p:txBody>
      </p:sp>
      <p:graphicFrame>
        <p:nvGraphicFramePr>
          <p:cNvPr id="5" name="Content Placeholder 4"/>
          <p:cNvGraphicFramePr>
            <a:graphicFrameLocks noGrp="1"/>
          </p:cNvGraphicFramePr>
          <p:nvPr>
            <p:ph idx="4294967295"/>
            <p:extLst>
              <p:ext uri="{D42A27DB-BD31-4B8C-83A1-F6EECF244321}">
                <p14:modId xmlns:p14="http://schemas.microsoft.com/office/powerpoint/2010/main" val="3024928601"/>
              </p:ext>
            </p:extLst>
          </p:nvPr>
        </p:nvGraphicFramePr>
        <p:xfrm>
          <a:off x="1317059" y="769938"/>
          <a:ext cx="9557881" cy="43782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descr="Screen Shot 2013-10-31 at 2.08.08 PM.pn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367425" y="4736927"/>
            <a:ext cx="9937418" cy="1613769"/>
          </a:xfrm>
          <a:prstGeom prst="rect">
            <a:avLst/>
          </a:prstGeom>
        </p:spPr>
      </p:pic>
    </p:spTree>
    <p:extLst>
      <p:ext uri="{BB962C8B-B14F-4D97-AF65-F5344CB8AC3E}">
        <p14:creationId xmlns:p14="http://schemas.microsoft.com/office/powerpoint/2010/main" val="180276566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graphicEl>
                                              <a:dgm id="{8BA2C8AF-C707-514A-B526-1EC8B5D2D66B}"/>
                                            </p:graphicEl>
                                          </p:spTgt>
                                        </p:tgtEl>
                                        <p:attrNameLst>
                                          <p:attrName>style.visibility</p:attrName>
                                        </p:attrNameLst>
                                      </p:cBhvr>
                                      <p:to>
                                        <p:strVal val="visible"/>
                                      </p:to>
                                    </p:set>
                                    <p:animEffect transition="in" filter="fade">
                                      <p:cBhvr>
                                        <p:cTn id="7" dur="1000"/>
                                        <p:tgtEl>
                                          <p:spTgt spid="5">
                                            <p:graphicEl>
                                              <a:dgm id="{8BA2C8AF-C707-514A-B526-1EC8B5D2D66B}"/>
                                            </p:graphicEl>
                                          </p:spTgt>
                                        </p:tgtEl>
                                      </p:cBhvr>
                                    </p:animEffect>
                                    <p:anim calcmode="lin" valueType="num">
                                      <p:cBhvr>
                                        <p:cTn id="8" dur="1000" fill="hold"/>
                                        <p:tgtEl>
                                          <p:spTgt spid="5">
                                            <p:graphicEl>
                                              <a:dgm id="{8BA2C8AF-C707-514A-B526-1EC8B5D2D66B}"/>
                                            </p:graphicEl>
                                          </p:spTgt>
                                        </p:tgtEl>
                                        <p:attrNameLst>
                                          <p:attrName>ppt_x</p:attrName>
                                        </p:attrNameLst>
                                      </p:cBhvr>
                                      <p:tavLst>
                                        <p:tav tm="0">
                                          <p:val>
                                            <p:strVal val="#ppt_x"/>
                                          </p:val>
                                        </p:tav>
                                        <p:tav tm="100000">
                                          <p:val>
                                            <p:strVal val="#ppt_x"/>
                                          </p:val>
                                        </p:tav>
                                      </p:tavLst>
                                    </p:anim>
                                    <p:anim calcmode="lin" valueType="num">
                                      <p:cBhvr>
                                        <p:cTn id="9" dur="1000" fill="hold"/>
                                        <p:tgtEl>
                                          <p:spTgt spid="5">
                                            <p:graphicEl>
                                              <a:dgm id="{8BA2C8AF-C707-514A-B526-1EC8B5D2D66B}"/>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graphicEl>
                                              <a:dgm id="{720E0B5A-0E0E-6C41-BBB3-660718B24524}"/>
                                            </p:graphicEl>
                                          </p:spTgt>
                                        </p:tgtEl>
                                        <p:attrNameLst>
                                          <p:attrName>style.visibility</p:attrName>
                                        </p:attrNameLst>
                                      </p:cBhvr>
                                      <p:to>
                                        <p:strVal val="visible"/>
                                      </p:to>
                                    </p:set>
                                    <p:animEffect transition="in" filter="fade">
                                      <p:cBhvr>
                                        <p:cTn id="14" dur="1000"/>
                                        <p:tgtEl>
                                          <p:spTgt spid="5">
                                            <p:graphicEl>
                                              <a:dgm id="{720E0B5A-0E0E-6C41-BBB3-660718B24524}"/>
                                            </p:graphicEl>
                                          </p:spTgt>
                                        </p:tgtEl>
                                      </p:cBhvr>
                                    </p:animEffect>
                                    <p:anim calcmode="lin" valueType="num">
                                      <p:cBhvr>
                                        <p:cTn id="15" dur="1000" fill="hold"/>
                                        <p:tgtEl>
                                          <p:spTgt spid="5">
                                            <p:graphicEl>
                                              <a:dgm id="{720E0B5A-0E0E-6C41-BBB3-660718B24524}"/>
                                            </p:graphicEl>
                                          </p:spTgt>
                                        </p:tgtEl>
                                        <p:attrNameLst>
                                          <p:attrName>ppt_x</p:attrName>
                                        </p:attrNameLst>
                                      </p:cBhvr>
                                      <p:tavLst>
                                        <p:tav tm="0">
                                          <p:val>
                                            <p:strVal val="#ppt_x"/>
                                          </p:val>
                                        </p:tav>
                                        <p:tav tm="100000">
                                          <p:val>
                                            <p:strVal val="#ppt_x"/>
                                          </p:val>
                                        </p:tav>
                                      </p:tavLst>
                                    </p:anim>
                                    <p:anim calcmode="lin" valueType="num">
                                      <p:cBhvr>
                                        <p:cTn id="16" dur="1000" fill="hold"/>
                                        <p:tgtEl>
                                          <p:spTgt spid="5">
                                            <p:graphicEl>
                                              <a:dgm id="{720E0B5A-0E0E-6C41-BBB3-660718B24524}"/>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5">
                                            <p:graphicEl>
                                              <a:dgm id="{C926C162-1F77-7648-A51B-2912D1FA880A}"/>
                                            </p:graphicEl>
                                          </p:spTgt>
                                        </p:tgtEl>
                                        <p:attrNameLst>
                                          <p:attrName>style.visibility</p:attrName>
                                        </p:attrNameLst>
                                      </p:cBhvr>
                                      <p:to>
                                        <p:strVal val="visible"/>
                                      </p:to>
                                    </p:set>
                                    <p:animEffect transition="in" filter="fade">
                                      <p:cBhvr>
                                        <p:cTn id="19" dur="1000"/>
                                        <p:tgtEl>
                                          <p:spTgt spid="5">
                                            <p:graphicEl>
                                              <a:dgm id="{C926C162-1F77-7648-A51B-2912D1FA880A}"/>
                                            </p:graphicEl>
                                          </p:spTgt>
                                        </p:tgtEl>
                                      </p:cBhvr>
                                    </p:animEffect>
                                    <p:anim calcmode="lin" valueType="num">
                                      <p:cBhvr>
                                        <p:cTn id="20" dur="1000" fill="hold"/>
                                        <p:tgtEl>
                                          <p:spTgt spid="5">
                                            <p:graphicEl>
                                              <a:dgm id="{C926C162-1F77-7648-A51B-2912D1FA880A}"/>
                                            </p:graphicEl>
                                          </p:spTgt>
                                        </p:tgtEl>
                                        <p:attrNameLst>
                                          <p:attrName>ppt_x</p:attrName>
                                        </p:attrNameLst>
                                      </p:cBhvr>
                                      <p:tavLst>
                                        <p:tav tm="0">
                                          <p:val>
                                            <p:strVal val="#ppt_x"/>
                                          </p:val>
                                        </p:tav>
                                        <p:tav tm="100000">
                                          <p:val>
                                            <p:strVal val="#ppt_x"/>
                                          </p:val>
                                        </p:tav>
                                      </p:tavLst>
                                    </p:anim>
                                    <p:anim calcmode="lin" valueType="num">
                                      <p:cBhvr>
                                        <p:cTn id="21" dur="1000" fill="hold"/>
                                        <p:tgtEl>
                                          <p:spTgt spid="5">
                                            <p:graphicEl>
                                              <a:dgm id="{C926C162-1F77-7648-A51B-2912D1FA880A}"/>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fade">
                                      <p:cBhvr>
                                        <p:cTn id="26" dur="1000"/>
                                        <p:tgtEl>
                                          <p:spTgt spid="2"/>
                                        </p:tgtEl>
                                      </p:cBhvr>
                                    </p:animEffect>
                                    <p:anim calcmode="lin" valueType="num">
                                      <p:cBhvr>
                                        <p:cTn id="27" dur="1000" fill="hold"/>
                                        <p:tgtEl>
                                          <p:spTgt spid="2"/>
                                        </p:tgtEl>
                                        <p:attrNameLst>
                                          <p:attrName>ppt_x</p:attrName>
                                        </p:attrNameLst>
                                      </p:cBhvr>
                                      <p:tavLst>
                                        <p:tav tm="0">
                                          <p:val>
                                            <p:strVal val="#ppt_x"/>
                                          </p:val>
                                        </p:tav>
                                        <p:tav tm="100000">
                                          <p:val>
                                            <p:strVal val="#ppt_x"/>
                                          </p:val>
                                        </p:tav>
                                      </p:tavLst>
                                    </p:anim>
                                    <p:anim calcmode="lin" valueType="num">
                                      <p:cBhvr>
                                        <p:cTn id="28"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Screen Shot 2013-10-31 at 2.10.35 PM.png"/>
          <p:cNvPicPr>
            <a:picLocks noChangeAspect="1"/>
          </p:cNvPicPr>
          <p:nvPr/>
        </p:nvPicPr>
        <p:blipFill rotWithShape="1">
          <a:blip r:embed="rId3">
            <a:extLst>
              <a:ext uri="{28A0092B-C50C-407E-A947-70E740481C1C}">
                <a14:useLocalDpi xmlns:a14="http://schemas.microsoft.com/office/drawing/2010/main" val="0"/>
              </a:ext>
            </a:extLst>
          </a:blip>
          <a:srcRect b="11135"/>
          <a:stretch/>
        </p:blipFill>
        <p:spPr>
          <a:xfrm>
            <a:off x="2133600" y="4910668"/>
            <a:ext cx="8001000" cy="1413933"/>
          </a:xfrm>
          <a:prstGeom prst="rect">
            <a:avLst/>
          </a:prstGeom>
        </p:spPr>
      </p:pic>
      <p:sp>
        <p:nvSpPr>
          <p:cNvPr id="73729" name="Rectangle 2"/>
          <p:cNvSpPr>
            <a:spLocks noGrp="1" noChangeArrowheads="1"/>
          </p:cNvSpPr>
          <p:nvPr>
            <p:ph type="title"/>
          </p:nvPr>
        </p:nvSpPr>
        <p:spPr>
          <a:xfrm>
            <a:off x="609600" y="122238"/>
            <a:ext cx="10972800" cy="944562"/>
          </a:xfrm>
        </p:spPr>
        <p:txBody>
          <a:bodyPr>
            <a:normAutofit/>
          </a:bodyPr>
          <a:lstStyle/>
          <a:p>
            <a:r>
              <a:rPr lang="en-US" sz="4800" dirty="0"/>
              <a:t>James-Lange Theory </a:t>
            </a:r>
          </a:p>
        </p:txBody>
      </p:sp>
      <p:graphicFrame>
        <p:nvGraphicFramePr>
          <p:cNvPr id="2" name="Content Placeholder 1"/>
          <p:cNvGraphicFramePr>
            <a:graphicFrameLocks noGrp="1"/>
          </p:cNvGraphicFramePr>
          <p:nvPr>
            <p:ph idx="4294967295"/>
            <p:extLst>
              <p:ext uri="{D42A27DB-BD31-4B8C-83A1-F6EECF244321}">
                <p14:modId xmlns:p14="http://schemas.microsoft.com/office/powerpoint/2010/main" val="3602516312"/>
              </p:ext>
            </p:extLst>
          </p:nvPr>
        </p:nvGraphicFramePr>
        <p:xfrm>
          <a:off x="2133600" y="1643064"/>
          <a:ext cx="8229600" cy="45291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Picture 5" descr="Screen Shot 2013-10-31 at 2.09.26 PM.png"/>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048000" y="1066800"/>
            <a:ext cx="1400820" cy="1714500"/>
          </a:xfrm>
          <a:prstGeom prst="rect">
            <a:avLst/>
          </a:prstGeom>
        </p:spPr>
      </p:pic>
      <p:pic>
        <p:nvPicPr>
          <p:cNvPr id="7" name="Picture 6" descr="Screen Shot 2013-10-31 at 2.09.33 PM.png"/>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924800" y="1066800"/>
            <a:ext cx="1371600" cy="1696564"/>
          </a:xfrm>
          <a:prstGeom prst="rect">
            <a:avLst/>
          </a:prstGeom>
        </p:spPr>
      </p:pic>
      <p:sp>
        <p:nvSpPr>
          <p:cNvPr id="9" name="Rectangle 8"/>
          <p:cNvSpPr/>
          <p:nvPr/>
        </p:nvSpPr>
        <p:spPr>
          <a:xfrm rot="16200000">
            <a:off x="3712667" y="1849933"/>
            <a:ext cx="1629310" cy="215444"/>
          </a:xfrm>
          <a:prstGeom prst="rect">
            <a:avLst/>
          </a:prstGeom>
        </p:spPr>
        <p:txBody>
          <a:bodyPr wrap="square">
            <a:spAutoFit/>
          </a:bodyPr>
          <a:lstStyle/>
          <a:p>
            <a:pPr fontAlgn="base">
              <a:spcBef>
                <a:spcPct val="0"/>
              </a:spcBef>
              <a:spcAft>
                <a:spcPct val="0"/>
              </a:spcAft>
            </a:pPr>
            <a:r>
              <a:rPr lang="en-US" sz="800" dirty="0" err="1">
                <a:solidFill>
                  <a:prstClr val="black"/>
                </a:solidFill>
              </a:rPr>
              <a:t>Bettmann</a:t>
            </a:r>
            <a:r>
              <a:rPr lang="en-US" sz="800" dirty="0">
                <a:solidFill>
                  <a:prstClr val="black"/>
                </a:solidFill>
              </a:rPr>
              <a:t>/Corbis</a:t>
            </a:r>
          </a:p>
        </p:txBody>
      </p:sp>
      <p:sp>
        <p:nvSpPr>
          <p:cNvPr id="10" name="Rectangle 9"/>
          <p:cNvSpPr/>
          <p:nvPr/>
        </p:nvSpPr>
        <p:spPr>
          <a:xfrm rot="16200000">
            <a:off x="8674478" y="1688723"/>
            <a:ext cx="1705511" cy="461665"/>
          </a:xfrm>
          <a:prstGeom prst="rect">
            <a:avLst/>
          </a:prstGeom>
        </p:spPr>
        <p:txBody>
          <a:bodyPr wrap="square">
            <a:spAutoFit/>
          </a:bodyPr>
          <a:lstStyle/>
          <a:p>
            <a:pPr fontAlgn="base">
              <a:spcBef>
                <a:spcPct val="0"/>
              </a:spcBef>
              <a:spcAft>
                <a:spcPct val="0"/>
              </a:spcAft>
            </a:pPr>
            <a:r>
              <a:rPr lang="en-US" sz="800" dirty="0">
                <a:solidFill>
                  <a:prstClr val="black"/>
                </a:solidFill>
              </a:rPr>
              <a:t>The Royal Library of Denmark, Dept. of Maps, Prints and Photographs.</a:t>
            </a:r>
          </a:p>
        </p:txBody>
      </p:sp>
      <p:sp>
        <p:nvSpPr>
          <p:cNvPr id="3" name="TextBox 2"/>
          <p:cNvSpPr txBox="1"/>
          <p:nvPr/>
        </p:nvSpPr>
        <p:spPr>
          <a:xfrm>
            <a:off x="9662474" y="122238"/>
            <a:ext cx="2529526" cy="646331"/>
          </a:xfrm>
          <a:prstGeom prst="rect">
            <a:avLst/>
          </a:prstGeom>
          <a:noFill/>
        </p:spPr>
        <p:txBody>
          <a:bodyPr wrap="square" rtlCol="0">
            <a:spAutoFit/>
          </a:bodyPr>
          <a:lstStyle/>
          <a:p>
            <a:r>
              <a:rPr lang="en-GB" dirty="0"/>
              <a:t>William James and Carl Lange (1922)</a:t>
            </a:r>
          </a:p>
        </p:txBody>
      </p:sp>
      <p:sp>
        <p:nvSpPr>
          <p:cNvPr id="4" name="TextBox 3">
            <a:extLst>
              <a:ext uri="{FF2B5EF4-FFF2-40B4-BE49-F238E27FC236}">
                <a16:creationId xmlns:a16="http://schemas.microsoft.com/office/drawing/2014/main" id="{CE343664-F0BC-4E6A-BB7A-E7839D5D54C9}"/>
              </a:ext>
            </a:extLst>
          </p:cNvPr>
          <p:cNvSpPr txBox="1"/>
          <p:nvPr/>
        </p:nvSpPr>
        <p:spPr>
          <a:xfrm>
            <a:off x="609600" y="1417638"/>
            <a:ext cx="1985666" cy="954107"/>
          </a:xfrm>
          <a:prstGeom prst="rect">
            <a:avLst/>
          </a:prstGeom>
          <a:noFill/>
        </p:spPr>
        <p:txBody>
          <a:bodyPr wrap="square" rtlCol="0">
            <a:spAutoFit/>
          </a:bodyPr>
          <a:lstStyle/>
          <a:p>
            <a:r>
              <a:rPr lang="en-GB" sz="2800" dirty="0"/>
              <a:t>William James</a:t>
            </a:r>
          </a:p>
        </p:txBody>
      </p:sp>
      <p:sp>
        <p:nvSpPr>
          <p:cNvPr id="11" name="TextBox 10">
            <a:extLst>
              <a:ext uri="{FF2B5EF4-FFF2-40B4-BE49-F238E27FC236}">
                <a16:creationId xmlns:a16="http://schemas.microsoft.com/office/drawing/2014/main" id="{56EEF85A-9A46-4813-92A7-4F01854FD209}"/>
              </a:ext>
            </a:extLst>
          </p:cNvPr>
          <p:cNvSpPr txBox="1"/>
          <p:nvPr/>
        </p:nvSpPr>
        <p:spPr>
          <a:xfrm>
            <a:off x="6006644" y="1414250"/>
            <a:ext cx="1985666" cy="523220"/>
          </a:xfrm>
          <a:prstGeom prst="rect">
            <a:avLst/>
          </a:prstGeom>
          <a:noFill/>
        </p:spPr>
        <p:txBody>
          <a:bodyPr wrap="square" rtlCol="0">
            <a:spAutoFit/>
          </a:bodyPr>
          <a:lstStyle/>
          <a:p>
            <a:r>
              <a:rPr lang="en-GB" sz="2800" dirty="0"/>
              <a:t>Carl Lange</a:t>
            </a:r>
          </a:p>
        </p:txBody>
      </p:sp>
    </p:spTree>
    <p:extLst>
      <p:ext uri="{BB962C8B-B14F-4D97-AF65-F5344CB8AC3E}">
        <p14:creationId xmlns:p14="http://schemas.microsoft.com/office/powerpoint/2010/main" val="308923485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6E8368E2-D3F5-7249-AB6A-EEDB74B06661}"/>
                                            </p:graphicEl>
                                          </p:spTgt>
                                        </p:tgtEl>
                                        <p:attrNameLst>
                                          <p:attrName>style.visibility</p:attrName>
                                        </p:attrNameLst>
                                      </p:cBhvr>
                                      <p:to>
                                        <p:strVal val="visible"/>
                                      </p:to>
                                    </p:set>
                                    <p:animEffect transition="in" filter="fade">
                                      <p:cBhvr>
                                        <p:cTn id="7" dur="1000"/>
                                        <p:tgtEl>
                                          <p:spTgt spid="2">
                                            <p:graphicEl>
                                              <a:dgm id="{6E8368E2-D3F5-7249-AB6A-EEDB74B06661}"/>
                                            </p:graphicEl>
                                          </p:spTgt>
                                        </p:tgtEl>
                                      </p:cBhvr>
                                    </p:animEffect>
                                    <p:anim calcmode="lin" valueType="num">
                                      <p:cBhvr>
                                        <p:cTn id="8" dur="1000" fill="hold"/>
                                        <p:tgtEl>
                                          <p:spTgt spid="2">
                                            <p:graphicEl>
                                              <a:dgm id="{6E8368E2-D3F5-7249-AB6A-EEDB74B06661}"/>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6E8368E2-D3F5-7249-AB6A-EEDB74B06661}"/>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97C7C51B-FEB8-6C46-BD88-C6E6EBC109E1}"/>
                                            </p:graphicEl>
                                          </p:spTgt>
                                        </p:tgtEl>
                                        <p:attrNameLst>
                                          <p:attrName>style.visibility</p:attrName>
                                        </p:attrNameLst>
                                      </p:cBhvr>
                                      <p:to>
                                        <p:strVal val="visible"/>
                                      </p:to>
                                    </p:set>
                                    <p:animEffect transition="in" filter="fade">
                                      <p:cBhvr>
                                        <p:cTn id="14" dur="1000"/>
                                        <p:tgtEl>
                                          <p:spTgt spid="2">
                                            <p:graphicEl>
                                              <a:dgm id="{97C7C51B-FEB8-6C46-BD88-C6E6EBC109E1}"/>
                                            </p:graphicEl>
                                          </p:spTgt>
                                        </p:tgtEl>
                                      </p:cBhvr>
                                    </p:animEffect>
                                    <p:anim calcmode="lin" valueType="num">
                                      <p:cBhvr>
                                        <p:cTn id="15" dur="1000" fill="hold"/>
                                        <p:tgtEl>
                                          <p:spTgt spid="2">
                                            <p:graphicEl>
                                              <a:dgm id="{97C7C51B-FEB8-6C46-BD88-C6E6EBC109E1}"/>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97C7C51B-FEB8-6C46-BD88-C6E6EBC109E1}"/>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2">
                                            <p:graphicEl>
                                              <a:dgm id="{278FD529-42E7-BD45-83F3-795C30AFD7B1}"/>
                                            </p:graphicEl>
                                          </p:spTgt>
                                        </p:tgtEl>
                                        <p:attrNameLst>
                                          <p:attrName>style.visibility</p:attrName>
                                        </p:attrNameLst>
                                      </p:cBhvr>
                                      <p:to>
                                        <p:strVal val="visible"/>
                                      </p:to>
                                    </p:set>
                                    <p:animEffect transition="in" filter="fade">
                                      <p:cBhvr>
                                        <p:cTn id="19" dur="1000"/>
                                        <p:tgtEl>
                                          <p:spTgt spid="2">
                                            <p:graphicEl>
                                              <a:dgm id="{278FD529-42E7-BD45-83F3-795C30AFD7B1}"/>
                                            </p:graphicEl>
                                          </p:spTgt>
                                        </p:tgtEl>
                                      </p:cBhvr>
                                    </p:animEffect>
                                    <p:anim calcmode="lin" valueType="num">
                                      <p:cBhvr>
                                        <p:cTn id="20" dur="1000" fill="hold"/>
                                        <p:tgtEl>
                                          <p:spTgt spid="2">
                                            <p:graphicEl>
                                              <a:dgm id="{278FD529-42E7-BD45-83F3-795C30AFD7B1}"/>
                                            </p:graphicEl>
                                          </p:spTgt>
                                        </p:tgtEl>
                                        <p:attrNameLst>
                                          <p:attrName>ppt_x</p:attrName>
                                        </p:attrNameLst>
                                      </p:cBhvr>
                                      <p:tavLst>
                                        <p:tav tm="0">
                                          <p:val>
                                            <p:strVal val="#ppt_x"/>
                                          </p:val>
                                        </p:tav>
                                        <p:tav tm="100000">
                                          <p:val>
                                            <p:strVal val="#ppt_x"/>
                                          </p:val>
                                        </p:tav>
                                      </p:tavLst>
                                    </p:anim>
                                    <p:anim calcmode="lin" valueType="num">
                                      <p:cBhvr>
                                        <p:cTn id="21" dur="1000" fill="hold"/>
                                        <p:tgtEl>
                                          <p:spTgt spid="2">
                                            <p:graphicEl>
                                              <a:dgm id="{278FD529-42E7-BD45-83F3-795C30AFD7B1}"/>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fade">
                                      <p:cBhvr>
                                        <p:cTn id="26" dur="1000"/>
                                        <p:tgtEl>
                                          <p:spTgt spid="8"/>
                                        </p:tgtEl>
                                      </p:cBhvr>
                                    </p:animEffect>
                                    <p:anim calcmode="lin" valueType="num">
                                      <p:cBhvr>
                                        <p:cTn id="27" dur="1000" fill="hold"/>
                                        <p:tgtEl>
                                          <p:spTgt spid="8"/>
                                        </p:tgtEl>
                                        <p:attrNameLst>
                                          <p:attrName>ppt_x</p:attrName>
                                        </p:attrNameLst>
                                      </p:cBhvr>
                                      <p:tavLst>
                                        <p:tav tm="0">
                                          <p:val>
                                            <p:strVal val="#ppt_x"/>
                                          </p:val>
                                        </p:tav>
                                        <p:tav tm="100000">
                                          <p:val>
                                            <p:strVal val="#ppt_x"/>
                                          </p:val>
                                        </p:tav>
                                      </p:tavLst>
                                    </p:anim>
                                    <p:anim calcmode="lin" valueType="num">
                                      <p:cBhvr>
                                        <p:cTn id="28"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p:txBody>
          <a:bodyPr>
            <a:normAutofit/>
          </a:bodyPr>
          <a:lstStyle/>
          <a:p>
            <a:r>
              <a:rPr lang="en-US" sz="6000" dirty="0"/>
              <a:t>Cannon-Bard Theory </a:t>
            </a:r>
          </a:p>
        </p:txBody>
      </p:sp>
      <p:sp>
        <p:nvSpPr>
          <p:cNvPr id="9" name="Content Placeholder 8"/>
          <p:cNvSpPr>
            <a:spLocks noGrp="1"/>
          </p:cNvSpPr>
          <p:nvPr>
            <p:ph idx="1"/>
          </p:nvPr>
        </p:nvSpPr>
        <p:spPr>
          <a:xfrm>
            <a:off x="1047538" y="1164431"/>
            <a:ext cx="7913582" cy="4941729"/>
          </a:xfrm>
        </p:spPr>
        <p:txBody>
          <a:bodyPr>
            <a:normAutofit/>
          </a:bodyPr>
          <a:lstStyle/>
          <a:p>
            <a:r>
              <a:rPr lang="en-US" sz="3200" dirty="0"/>
              <a:t>An emotion-provoking stimulus sends messages to both the peripheral nervous system and the brain.</a:t>
            </a:r>
          </a:p>
          <a:p>
            <a:pPr lvl="0"/>
            <a:r>
              <a:rPr lang="en-US" sz="3200" dirty="0">
                <a:solidFill>
                  <a:srgbClr val="000000"/>
                </a:solidFill>
              </a:rPr>
              <a:t>The brain produces the emotional feeling.</a:t>
            </a:r>
          </a:p>
          <a:p>
            <a:pPr lvl="0"/>
            <a:r>
              <a:rPr lang="en-US" sz="3200" dirty="0">
                <a:solidFill>
                  <a:srgbClr val="000000"/>
                </a:solidFill>
              </a:rPr>
              <a:t>The autonomic nervous system produces the physiological response.</a:t>
            </a:r>
          </a:p>
          <a:p>
            <a:pPr lvl="0"/>
            <a:r>
              <a:rPr lang="en-US" sz="3200" dirty="0">
                <a:solidFill>
                  <a:srgbClr val="000000"/>
                </a:solidFill>
              </a:rPr>
              <a:t>Motor neurons produce the behavioral response.</a:t>
            </a:r>
          </a:p>
          <a:p>
            <a:pPr lvl="0"/>
            <a:endParaRPr lang="en-US" dirty="0">
              <a:solidFill>
                <a:srgbClr val="000000"/>
              </a:solidFill>
            </a:endParaRPr>
          </a:p>
          <a:p>
            <a:endParaRPr lang="en-US" dirty="0"/>
          </a:p>
        </p:txBody>
      </p:sp>
      <p:pic>
        <p:nvPicPr>
          <p:cNvPr id="7" name="Picture Placeholder 2" descr="Walter Cannon"/>
          <p:cNvPicPr>
            <a:picLocks noChangeAspect="1"/>
          </p:cNvPicPr>
          <p:nvPr/>
        </p:nvPicPr>
        <p:blipFill>
          <a:blip r:embed="rId3">
            <a:extLst>
              <a:ext uri="{28A0092B-C50C-407E-A947-70E740481C1C}">
                <a14:useLocalDpi xmlns:a14="http://schemas.microsoft.com/office/drawing/2010/main" val="0"/>
              </a:ext>
            </a:extLst>
          </a:blip>
          <a:srcRect l="-55289" r="-55289"/>
          <a:stretch>
            <a:fillRect/>
          </a:stretch>
        </p:blipFill>
        <p:spPr bwMode="auto">
          <a:xfrm>
            <a:off x="8458201" y="1193564"/>
            <a:ext cx="3562137" cy="2319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pic>
      <p:pic>
        <p:nvPicPr>
          <p:cNvPr id="8" name="Picture Placeholder 2" descr=" Phillip Bard"/>
          <p:cNvPicPr>
            <a:picLocks noChangeAspect="1"/>
          </p:cNvPicPr>
          <p:nvPr/>
        </p:nvPicPr>
        <p:blipFill>
          <a:blip r:embed="rId4">
            <a:extLst>
              <a:ext uri="{28A0092B-C50C-407E-A947-70E740481C1C}">
                <a14:useLocalDpi xmlns:a14="http://schemas.microsoft.com/office/drawing/2010/main" val="0"/>
              </a:ext>
            </a:extLst>
          </a:blip>
          <a:srcRect l="-56430" r="-56430"/>
          <a:stretch>
            <a:fillRect/>
          </a:stretch>
        </p:blipFill>
        <p:spPr bwMode="auto">
          <a:xfrm>
            <a:off x="8382000" y="3810000"/>
            <a:ext cx="3562136" cy="231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pic>
    </p:spTree>
    <p:extLst>
      <p:ext uri="{BB962C8B-B14F-4D97-AF65-F5344CB8AC3E}">
        <p14:creationId xmlns:p14="http://schemas.microsoft.com/office/powerpoint/2010/main" val="311081678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 calcmode="lin" valueType="num">
                                      <p:cBhvr additive="base">
                                        <p:cTn id="25"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13356" y="2306659"/>
            <a:ext cx="11197364" cy="1325563"/>
          </a:xfrm>
        </p:spPr>
        <p:txBody>
          <a:bodyPr>
            <a:normAutofit fontScale="90000"/>
          </a:bodyPr>
          <a:lstStyle/>
          <a:p>
            <a:r>
              <a:rPr lang="en-GB" sz="8800" dirty="0"/>
              <a:t>Examples and illustrations</a:t>
            </a:r>
          </a:p>
        </p:txBody>
      </p:sp>
      <p:sp>
        <p:nvSpPr>
          <p:cNvPr id="2" name="Slide Number Placeholder 1">
            <a:extLst>
              <a:ext uri="{FF2B5EF4-FFF2-40B4-BE49-F238E27FC236}">
                <a16:creationId xmlns:a16="http://schemas.microsoft.com/office/drawing/2014/main" id="{E25A98C1-A417-4DD3-8BFD-7DF18810EEF9}"/>
              </a:ext>
            </a:extLst>
          </p:cNvPr>
          <p:cNvSpPr>
            <a:spLocks noGrp="1"/>
          </p:cNvSpPr>
          <p:nvPr>
            <p:ph type="sldNum" sz="quarter" idx="12"/>
          </p:nvPr>
        </p:nvSpPr>
        <p:spPr/>
        <p:txBody>
          <a:bodyPr/>
          <a:lstStyle/>
          <a:p>
            <a:fld id="{779BC4C9-9C9C-42A1-ADA0-304ED0305212}" type="slidenum">
              <a:rPr lang="en-GB" smtClean="0"/>
              <a:t>46</a:t>
            </a:fld>
            <a:endParaRPr lang="en-GB"/>
          </a:p>
        </p:txBody>
      </p:sp>
    </p:spTree>
    <p:extLst>
      <p:ext uri="{BB962C8B-B14F-4D97-AF65-F5344CB8AC3E}">
        <p14:creationId xmlns:p14="http://schemas.microsoft.com/office/powerpoint/2010/main" val="22312600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9538A1F-72A5-4B0B-BB23-9FF8D4EF53B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9BC4C9-9C9C-42A1-ADA0-304ED030521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5" name="Picture 4">
            <a:hlinkClick r:id="rId2"/>
            <a:extLst>
              <a:ext uri="{FF2B5EF4-FFF2-40B4-BE49-F238E27FC236}">
                <a16:creationId xmlns:a16="http://schemas.microsoft.com/office/drawing/2014/main" id="{49003A56-61D1-4ED3-A9F7-AC7CED3EA7F6}"/>
              </a:ext>
            </a:extLst>
          </p:cNvPr>
          <p:cNvPicPr>
            <a:picLocks noChangeAspect="1"/>
          </p:cNvPicPr>
          <p:nvPr/>
        </p:nvPicPr>
        <p:blipFill>
          <a:blip r:embed="rId3"/>
          <a:stretch>
            <a:fillRect/>
          </a:stretch>
        </p:blipFill>
        <p:spPr>
          <a:xfrm>
            <a:off x="1352550" y="704850"/>
            <a:ext cx="9486900" cy="5448300"/>
          </a:xfrm>
          <a:prstGeom prst="rect">
            <a:avLst/>
          </a:prstGeom>
        </p:spPr>
      </p:pic>
      <p:pic>
        <p:nvPicPr>
          <p:cNvPr id="2" name="Picture 1"/>
          <p:cNvPicPr>
            <a:picLocks noChangeAspect="1"/>
          </p:cNvPicPr>
          <p:nvPr/>
        </p:nvPicPr>
        <p:blipFill>
          <a:blip r:embed="rId4"/>
          <a:stretch>
            <a:fillRect/>
          </a:stretch>
        </p:blipFill>
        <p:spPr>
          <a:xfrm>
            <a:off x="1505665" y="5181455"/>
            <a:ext cx="9333785" cy="1676545"/>
          </a:xfrm>
          <a:prstGeom prst="rect">
            <a:avLst/>
          </a:prstGeom>
        </p:spPr>
      </p:pic>
    </p:spTree>
    <p:extLst>
      <p:ext uri="{BB962C8B-B14F-4D97-AF65-F5344CB8AC3E}">
        <p14:creationId xmlns:p14="http://schemas.microsoft.com/office/powerpoint/2010/main" val="37869258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79BC4C9-9C9C-42A1-ADA0-304ED0305212}" type="slidenum">
              <a:rPr lang="en-GB" smtClean="0"/>
              <a:t>48</a:t>
            </a:fld>
            <a:endParaRPr lang="en-GB"/>
          </a:p>
        </p:txBody>
      </p:sp>
      <p:pic>
        <p:nvPicPr>
          <p:cNvPr id="6" name="Picture 5">
            <a:hlinkClick r:id="rId2"/>
          </p:cNvPr>
          <p:cNvPicPr>
            <a:picLocks noChangeAspect="1"/>
          </p:cNvPicPr>
          <p:nvPr/>
        </p:nvPicPr>
        <p:blipFill>
          <a:blip r:embed="rId3"/>
          <a:stretch>
            <a:fillRect/>
          </a:stretch>
        </p:blipFill>
        <p:spPr>
          <a:xfrm>
            <a:off x="326806" y="146471"/>
            <a:ext cx="5964478" cy="3359807"/>
          </a:xfrm>
          <a:prstGeom prst="rect">
            <a:avLst/>
          </a:prstGeom>
        </p:spPr>
      </p:pic>
      <p:pic>
        <p:nvPicPr>
          <p:cNvPr id="7" name="Picture 6">
            <a:hlinkClick r:id="rId4"/>
          </p:cNvPr>
          <p:cNvPicPr>
            <a:picLocks noChangeAspect="1"/>
          </p:cNvPicPr>
          <p:nvPr/>
        </p:nvPicPr>
        <p:blipFill>
          <a:blip r:embed="rId5"/>
          <a:stretch>
            <a:fillRect/>
          </a:stretch>
        </p:blipFill>
        <p:spPr>
          <a:xfrm>
            <a:off x="5672348" y="3173577"/>
            <a:ext cx="6318969" cy="3547898"/>
          </a:xfrm>
          <a:prstGeom prst="rect">
            <a:avLst/>
          </a:prstGeom>
        </p:spPr>
      </p:pic>
      <p:sp>
        <p:nvSpPr>
          <p:cNvPr id="8" name="TextBox 7"/>
          <p:cNvSpPr txBox="1"/>
          <p:nvPr/>
        </p:nvSpPr>
        <p:spPr>
          <a:xfrm>
            <a:off x="7357241" y="619437"/>
            <a:ext cx="4445876" cy="584775"/>
          </a:xfrm>
          <a:prstGeom prst="rect">
            <a:avLst/>
          </a:prstGeom>
          <a:noFill/>
        </p:spPr>
        <p:txBody>
          <a:bodyPr wrap="square" rtlCol="0">
            <a:spAutoFit/>
          </a:bodyPr>
          <a:lstStyle/>
          <a:p>
            <a:r>
              <a:rPr lang="en-GB" sz="3200" dirty="0"/>
              <a:t>Deep Brian Stimulation</a:t>
            </a:r>
          </a:p>
        </p:txBody>
      </p:sp>
    </p:spTree>
    <p:extLst>
      <p:ext uri="{BB962C8B-B14F-4D97-AF65-F5344CB8AC3E}">
        <p14:creationId xmlns:p14="http://schemas.microsoft.com/office/powerpoint/2010/main" val="13857468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79BC4C9-9C9C-42A1-ADA0-304ED0305212}" type="slidenum">
              <a:rPr lang="en-GB" smtClean="0"/>
              <a:t>49</a:t>
            </a:fld>
            <a:endParaRPr lang="en-GB"/>
          </a:p>
        </p:txBody>
      </p:sp>
      <p:pic>
        <p:nvPicPr>
          <p:cNvPr id="3" name="Picture 2"/>
          <p:cNvPicPr>
            <a:picLocks noChangeAspect="1"/>
          </p:cNvPicPr>
          <p:nvPr/>
        </p:nvPicPr>
        <p:blipFill>
          <a:blip r:embed="rId2"/>
          <a:stretch>
            <a:fillRect/>
          </a:stretch>
        </p:blipFill>
        <p:spPr>
          <a:xfrm>
            <a:off x="3099460" y="84501"/>
            <a:ext cx="5902036" cy="6587381"/>
          </a:xfrm>
          <a:prstGeom prst="rect">
            <a:avLst/>
          </a:prstGeom>
        </p:spPr>
      </p:pic>
    </p:spTree>
    <p:extLst>
      <p:ext uri="{BB962C8B-B14F-4D97-AF65-F5344CB8AC3E}">
        <p14:creationId xmlns:p14="http://schemas.microsoft.com/office/powerpoint/2010/main" val="229440532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Association Cortex</a:t>
            </a:r>
          </a:p>
        </p:txBody>
      </p:sp>
      <p:sp>
        <p:nvSpPr>
          <p:cNvPr id="4" name="Content Placeholder 3"/>
          <p:cNvSpPr>
            <a:spLocks noGrp="1"/>
          </p:cNvSpPr>
          <p:nvPr>
            <p:ph idx="1"/>
          </p:nvPr>
        </p:nvSpPr>
        <p:spPr>
          <a:xfrm>
            <a:off x="6986016" y="1856042"/>
            <a:ext cx="4919472" cy="4351338"/>
          </a:xfrm>
        </p:spPr>
        <p:txBody>
          <a:bodyPr>
            <a:normAutofit/>
          </a:bodyPr>
          <a:lstStyle/>
          <a:p>
            <a:r>
              <a:rPr lang="en-GB" dirty="0"/>
              <a:t>McGurk and Macdonald 1976</a:t>
            </a:r>
          </a:p>
          <a:p>
            <a:endParaRPr lang="en-GB" dirty="0"/>
          </a:p>
          <a:p>
            <a:r>
              <a:rPr lang="en-GB" dirty="0"/>
              <a:t>The McGurk effect</a:t>
            </a:r>
          </a:p>
          <a:p>
            <a:endParaRPr lang="en-GB" dirty="0"/>
          </a:p>
          <a:p>
            <a:r>
              <a:rPr lang="en-GB" dirty="0"/>
              <a:t>The rubber hand illusion</a:t>
            </a:r>
          </a:p>
        </p:txBody>
      </p:sp>
      <p:sp>
        <p:nvSpPr>
          <p:cNvPr id="2" name="Slide Number Placeholder 1"/>
          <p:cNvSpPr>
            <a:spLocks noGrp="1"/>
          </p:cNvSpPr>
          <p:nvPr>
            <p:ph type="sldNum" sz="quarter" idx="12"/>
          </p:nvPr>
        </p:nvSpPr>
        <p:spPr/>
        <p:txBody>
          <a:bodyPr/>
          <a:lstStyle/>
          <a:p>
            <a:fld id="{779BC4C9-9C9C-42A1-ADA0-304ED0305212}" type="slidenum">
              <a:rPr lang="en-GB" smtClean="0"/>
              <a:t>50</a:t>
            </a:fld>
            <a:endParaRPr lang="en-GB"/>
          </a:p>
        </p:txBody>
      </p:sp>
      <p:sp>
        <p:nvSpPr>
          <p:cNvPr id="5" name="Content Placeholder 3"/>
          <p:cNvSpPr txBox="1">
            <a:spLocks/>
          </p:cNvSpPr>
          <p:nvPr/>
        </p:nvSpPr>
        <p:spPr>
          <a:xfrm>
            <a:off x="990599" y="1527142"/>
            <a:ext cx="5730711" cy="461019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t>All areas of the brain except those areas devoted to motor processing</a:t>
            </a:r>
          </a:p>
          <a:p>
            <a:r>
              <a:rPr lang="en-GB" sz="3200" dirty="0"/>
              <a:t>This is where all higher-level cognitive processes which require the integration of information occur e.g. perception and language</a:t>
            </a:r>
          </a:p>
          <a:p>
            <a:r>
              <a:rPr lang="en-GB" sz="3200" dirty="0"/>
              <a:t>Entails 70% of the cerebral cortex</a:t>
            </a:r>
          </a:p>
        </p:txBody>
      </p:sp>
    </p:spTree>
    <p:extLst>
      <p:ext uri="{BB962C8B-B14F-4D97-AF65-F5344CB8AC3E}">
        <p14:creationId xmlns:p14="http://schemas.microsoft.com/office/powerpoint/2010/main" val="213247229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515600" cy="669353"/>
          </a:xfrm>
        </p:spPr>
        <p:txBody>
          <a:bodyPr>
            <a:normAutofit fontScale="90000"/>
          </a:bodyPr>
          <a:lstStyle/>
          <a:p>
            <a:r>
              <a:rPr lang="en-GB" dirty="0"/>
              <a:t>The McGurk effect</a:t>
            </a:r>
          </a:p>
        </p:txBody>
      </p:sp>
      <p:sp>
        <p:nvSpPr>
          <p:cNvPr id="2" name="Slide Number Placeholder 1"/>
          <p:cNvSpPr>
            <a:spLocks noGrp="1"/>
          </p:cNvSpPr>
          <p:nvPr>
            <p:ph type="sldNum" sz="quarter" idx="12"/>
          </p:nvPr>
        </p:nvSpPr>
        <p:spPr/>
        <p:txBody>
          <a:bodyPr/>
          <a:lstStyle/>
          <a:p>
            <a:fld id="{779BC4C9-9C9C-42A1-ADA0-304ED0305212}" type="slidenum">
              <a:rPr lang="en-GB" smtClean="0"/>
              <a:t>51</a:t>
            </a:fld>
            <a:endParaRPr lang="en-GB"/>
          </a:p>
        </p:txBody>
      </p:sp>
      <p:pic>
        <p:nvPicPr>
          <p:cNvPr id="5" name="Picture 4">
            <a:hlinkClick r:id="rId2"/>
            <a:extLst>
              <a:ext uri="{FF2B5EF4-FFF2-40B4-BE49-F238E27FC236}">
                <a16:creationId xmlns:a16="http://schemas.microsoft.com/office/drawing/2014/main" id="{298DF96A-9393-42D3-AC76-66264592C07D}"/>
              </a:ext>
            </a:extLst>
          </p:cNvPr>
          <p:cNvPicPr>
            <a:picLocks noChangeAspect="1"/>
          </p:cNvPicPr>
          <p:nvPr/>
        </p:nvPicPr>
        <p:blipFill>
          <a:blip r:embed="rId3"/>
          <a:stretch>
            <a:fillRect/>
          </a:stretch>
        </p:blipFill>
        <p:spPr>
          <a:xfrm>
            <a:off x="1066800" y="1277937"/>
            <a:ext cx="10058400" cy="5286375"/>
          </a:xfrm>
          <a:prstGeom prst="rect">
            <a:avLst/>
          </a:prstGeom>
        </p:spPr>
      </p:pic>
    </p:spTree>
    <p:extLst>
      <p:ext uri="{BB962C8B-B14F-4D97-AF65-F5344CB8AC3E}">
        <p14:creationId xmlns:p14="http://schemas.microsoft.com/office/powerpoint/2010/main" val="4691020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136526"/>
            <a:ext cx="10515600" cy="750442"/>
          </a:xfrm>
        </p:spPr>
        <p:txBody>
          <a:bodyPr>
            <a:normAutofit/>
          </a:bodyPr>
          <a:lstStyle/>
          <a:p>
            <a:r>
              <a:rPr lang="en-GB" dirty="0"/>
              <a:t>Rubber hand illusion</a:t>
            </a:r>
          </a:p>
        </p:txBody>
      </p:sp>
      <p:sp>
        <p:nvSpPr>
          <p:cNvPr id="2" name="Slide Number Placeholder 1"/>
          <p:cNvSpPr>
            <a:spLocks noGrp="1"/>
          </p:cNvSpPr>
          <p:nvPr>
            <p:ph type="sldNum" sz="quarter" idx="12"/>
          </p:nvPr>
        </p:nvSpPr>
        <p:spPr/>
        <p:txBody>
          <a:bodyPr/>
          <a:lstStyle/>
          <a:p>
            <a:fld id="{779BC4C9-9C9C-42A1-ADA0-304ED0305212}" type="slidenum">
              <a:rPr lang="en-GB" smtClean="0"/>
              <a:t>52</a:t>
            </a:fld>
            <a:endParaRPr lang="en-GB"/>
          </a:p>
        </p:txBody>
      </p:sp>
      <p:pic>
        <p:nvPicPr>
          <p:cNvPr id="5" name="Picture 4">
            <a:hlinkClick r:id="rId2"/>
            <a:extLst>
              <a:ext uri="{FF2B5EF4-FFF2-40B4-BE49-F238E27FC236}">
                <a16:creationId xmlns:a16="http://schemas.microsoft.com/office/drawing/2014/main" id="{EB78E9B9-3C92-464E-8923-3E80E818DBAE}"/>
              </a:ext>
            </a:extLst>
          </p:cNvPr>
          <p:cNvPicPr>
            <a:picLocks noChangeAspect="1"/>
          </p:cNvPicPr>
          <p:nvPr/>
        </p:nvPicPr>
        <p:blipFill>
          <a:blip r:embed="rId3"/>
          <a:stretch>
            <a:fillRect/>
          </a:stretch>
        </p:blipFill>
        <p:spPr>
          <a:xfrm>
            <a:off x="1081087" y="800100"/>
            <a:ext cx="10029825" cy="5257800"/>
          </a:xfrm>
          <a:prstGeom prst="rect">
            <a:avLst/>
          </a:prstGeom>
        </p:spPr>
      </p:pic>
    </p:spTree>
    <p:extLst>
      <p:ext uri="{BB962C8B-B14F-4D97-AF65-F5344CB8AC3E}">
        <p14:creationId xmlns:p14="http://schemas.microsoft.com/office/powerpoint/2010/main" val="14125374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Rectangle 2"/>
          <p:cNvSpPr>
            <a:spLocks noGrp="1" noChangeArrowheads="1"/>
          </p:cNvSpPr>
          <p:nvPr>
            <p:ph type="title"/>
          </p:nvPr>
        </p:nvSpPr>
        <p:spPr>
          <a:xfrm>
            <a:off x="609600" y="122238"/>
            <a:ext cx="10972800" cy="1597026"/>
          </a:xfrm>
        </p:spPr>
        <p:txBody>
          <a:bodyPr>
            <a:noAutofit/>
          </a:bodyPr>
          <a:lstStyle/>
          <a:p>
            <a:r>
              <a:rPr lang="en-US" sz="4400" dirty="0"/>
              <a:t>Specializations of the Left and Right Hemispheres</a:t>
            </a:r>
          </a:p>
        </p:txBody>
      </p:sp>
      <p:sp>
        <p:nvSpPr>
          <p:cNvPr id="106498" name="Rectangle 3"/>
          <p:cNvSpPr>
            <a:spLocks noGrp="1" noChangeArrowheads="1"/>
          </p:cNvSpPr>
          <p:nvPr>
            <p:ph idx="1"/>
          </p:nvPr>
        </p:nvSpPr>
        <p:spPr>
          <a:xfrm>
            <a:off x="731520" y="1719264"/>
            <a:ext cx="11219688" cy="2928937"/>
          </a:xfrm>
        </p:spPr>
        <p:txBody>
          <a:bodyPr>
            <a:normAutofit lnSpcReduction="10000"/>
          </a:bodyPr>
          <a:lstStyle/>
          <a:p>
            <a:pPr marL="0" indent="0">
              <a:buNone/>
            </a:pPr>
            <a:r>
              <a:rPr lang="en-US" b="1" dirty="0"/>
              <a:t>Studying the two hemispheres </a:t>
            </a:r>
          </a:p>
          <a:p>
            <a:r>
              <a:rPr lang="en-US" dirty="0"/>
              <a:t>Light waves from the left visual field go to the right half of each eye and connect with the right hemisphere.</a:t>
            </a:r>
            <a:br>
              <a:rPr lang="en-US" dirty="0"/>
            </a:br>
            <a:endParaRPr lang="en-US" dirty="0"/>
          </a:p>
          <a:p>
            <a:r>
              <a:rPr lang="en-US" dirty="0"/>
              <a:t>Light waves from the right visual field go to the left half of each eye and connect with the left hemisphere.</a:t>
            </a:r>
          </a:p>
        </p:txBody>
      </p:sp>
      <p:pic>
        <p:nvPicPr>
          <p:cNvPr id="2" name="Picture 1" descr="2.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67000" y="4724400"/>
            <a:ext cx="7204364" cy="1485900"/>
          </a:xfrm>
          <a:prstGeom prst="rect">
            <a:avLst/>
          </a:prstGeom>
        </p:spPr>
      </p:pic>
    </p:spTree>
    <p:extLst>
      <p:ext uri="{BB962C8B-B14F-4D97-AF65-F5344CB8AC3E}">
        <p14:creationId xmlns:p14="http://schemas.microsoft.com/office/powerpoint/2010/main" val="3455056744"/>
      </p:ext>
    </p:extLst>
  </p:cSld>
  <p:clrMapOvr>
    <a:masterClrMapping/>
  </p:clrMapOvr>
  <p:transition spd="med">
    <p:fad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7" name="Rectangle 5"/>
          <p:cNvSpPr>
            <a:spLocks noGrp="1" noChangeArrowheads="1"/>
          </p:cNvSpPr>
          <p:nvPr>
            <p:ph type="title"/>
          </p:nvPr>
        </p:nvSpPr>
        <p:spPr>
          <a:xfrm>
            <a:off x="5477256" y="122238"/>
            <a:ext cx="6105144" cy="1295400"/>
          </a:xfrm>
        </p:spPr>
        <p:txBody>
          <a:bodyPr>
            <a:normAutofit fontScale="90000"/>
          </a:bodyPr>
          <a:lstStyle/>
          <a:p>
            <a:r>
              <a:rPr lang="en-US" dirty="0"/>
              <a:t>Pathways for Processing Information in the Left and Right Visual Fields</a:t>
            </a:r>
          </a:p>
        </p:txBody>
      </p:sp>
      <p:sp>
        <p:nvSpPr>
          <p:cNvPr id="107523" name="Content Placeholder 3"/>
          <p:cNvSpPr>
            <a:spLocks noGrp="1"/>
          </p:cNvSpPr>
          <p:nvPr>
            <p:ph sz="half" idx="2"/>
          </p:nvPr>
        </p:nvSpPr>
        <p:spPr>
          <a:xfrm>
            <a:off x="5477256" y="1719264"/>
            <a:ext cx="6105144" cy="4757737"/>
          </a:xfrm>
        </p:spPr>
        <p:txBody>
          <a:bodyPr>
            <a:normAutofit/>
          </a:bodyPr>
          <a:lstStyle/>
          <a:p>
            <a:r>
              <a:rPr lang="en-US" dirty="0"/>
              <a:t>Half of the fibers from each eye cross over at the optic chiasm to go to the opposite hemisphere</a:t>
            </a:r>
            <a:br>
              <a:rPr lang="en-US" dirty="0"/>
            </a:br>
            <a:endParaRPr lang="en-US" dirty="0"/>
          </a:p>
          <a:p>
            <a:r>
              <a:rPr lang="en-US" dirty="0"/>
              <a:t>The right half in the left eye go to the right hemisphere and the left half in the right eye go to the left hemisphere.</a:t>
            </a:r>
          </a:p>
        </p:txBody>
      </p:sp>
      <p:pic>
        <p:nvPicPr>
          <p:cNvPr id="5" name="Picture 1" descr="Griggs4e_fig_02_11a.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51396" y="122238"/>
            <a:ext cx="2273004" cy="623452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E4E580EE-D8A9-482A-8AD2-19582E5E9755}"/>
              </a:ext>
            </a:extLst>
          </p:cNvPr>
          <p:cNvSpPr txBox="1"/>
          <p:nvPr/>
        </p:nvSpPr>
        <p:spPr>
          <a:xfrm>
            <a:off x="487680" y="4098132"/>
            <a:ext cx="2113280" cy="923330"/>
          </a:xfrm>
          <a:prstGeom prst="rect">
            <a:avLst/>
          </a:prstGeom>
          <a:noFill/>
        </p:spPr>
        <p:txBody>
          <a:bodyPr wrap="square" rtlCol="0">
            <a:spAutoFit/>
          </a:bodyPr>
          <a:lstStyle/>
          <a:p>
            <a:r>
              <a:rPr lang="en-GB" dirty="0"/>
              <a:t>Left hemisphere (language processing</a:t>
            </a:r>
          </a:p>
        </p:txBody>
      </p:sp>
    </p:spTree>
    <p:extLst>
      <p:ext uri="{BB962C8B-B14F-4D97-AF65-F5344CB8AC3E}">
        <p14:creationId xmlns:p14="http://schemas.microsoft.com/office/powerpoint/2010/main" val="1026899606"/>
      </p:ext>
    </p:extLst>
  </p:cSld>
  <p:clrMapOvr>
    <a:masterClrMapping/>
  </p:clrMapOvr>
  <p:transition spd="med">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rot="269476">
            <a:off x="6985877" y="204188"/>
            <a:ext cx="5332673" cy="2999629"/>
          </a:xfrm>
          <a:prstGeom prst="rect">
            <a:avLst/>
          </a:prstGeom>
        </p:spPr>
      </p:pic>
      <p:sp>
        <p:nvSpPr>
          <p:cNvPr id="112641" name="Rectangle 2"/>
          <p:cNvSpPr>
            <a:spLocks noGrp="1" noChangeArrowheads="1"/>
          </p:cNvSpPr>
          <p:nvPr>
            <p:ph type="title"/>
          </p:nvPr>
        </p:nvSpPr>
        <p:spPr/>
        <p:txBody>
          <a:bodyPr>
            <a:normAutofit/>
          </a:bodyPr>
          <a:lstStyle/>
          <a:p>
            <a:r>
              <a:rPr lang="en-US" sz="4400" dirty="0"/>
              <a:t>What we know…</a:t>
            </a:r>
          </a:p>
        </p:txBody>
      </p:sp>
      <p:sp>
        <p:nvSpPr>
          <p:cNvPr id="120835" name="Rectangle 3"/>
          <p:cNvSpPr>
            <a:spLocks noGrp="1" noChangeArrowheads="1"/>
          </p:cNvSpPr>
          <p:nvPr>
            <p:ph idx="1"/>
          </p:nvPr>
        </p:nvSpPr>
        <p:spPr>
          <a:xfrm>
            <a:off x="438387" y="1704002"/>
            <a:ext cx="7360289" cy="4529137"/>
          </a:xfrm>
        </p:spPr>
        <p:txBody>
          <a:bodyPr>
            <a:normAutofit fontScale="92500" lnSpcReduction="20000"/>
          </a:bodyPr>
          <a:lstStyle/>
          <a:p>
            <a:r>
              <a:rPr lang="en-US" b="1" dirty="0"/>
              <a:t>Left hemisphere (local processing, verbal hemisphere)</a:t>
            </a:r>
          </a:p>
          <a:p>
            <a:pPr lvl="1"/>
            <a:r>
              <a:rPr lang="en-US" dirty="0"/>
              <a:t>Language</a:t>
            </a:r>
          </a:p>
          <a:p>
            <a:pPr lvl="1"/>
            <a:r>
              <a:rPr lang="en-US" dirty="0"/>
              <a:t>Math and logic skills</a:t>
            </a:r>
          </a:p>
          <a:p>
            <a:pPr lvl="1"/>
            <a:r>
              <a:rPr lang="en-US" dirty="0"/>
              <a:t>More analytical, analyzing wholes into pieces </a:t>
            </a:r>
          </a:p>
          <a:p>
            <a:pPr lvl="1"/>
            <a:endParaRPr lang="en-US" dirty="0"/>
          </a:p>
          <a:p>
            <a:r>
              <a:rPr lang="en-US" b="1" dirty="0"/>
              <a:t>Right hemisphere (global processing</a:t>
            </a:r>
          </a:p>
          <a:p>
            <a:pPr lvl="1"/>
            <a:r>
              <a:rPr lang="en-US" dirty="0"/>
              <a:t>Spatial perception</a:t>
            </a:r>
          </a:p>
          <a:p>
            <a:pPr lvl="1"/>
            <a:r>
              <a:rPr lang="en-US" dirty="0"/>
              <a:t>Solving spatial problems</a:t>
            </a:r>
          </a:p>
          <a:p>
            <a:pPr lvl="1"/>
            <a:r>
              <a:rPr lang="en-US" dirty="0"/>
              <a:t>Drawing</a:t>
            </a:r>
          </a:p>
          <a:p>
            <a:pPr lvl="1"/>
            <a:r>
              <a:rPr lang="en-US" dirty="0"/>
              <a:t>Face recognition</a:t>
            </a:r>
          </a:p>
        </p:txBody>
      </p:sp>
    </p:spTree>
    <p:extLst>
      <p:ext uri="{BB962C8B-B14F-4D97-AF65-F5344CB8AC3E}">
        <p14:creationId xmlns:p14="http://schemas.microsoft.com/office/powerpoint/2010/main" val="3494532583"/>
      </p:ext>
    </p:extLst>
  </p:cSld>
  <p:clrMapOvr>
    <a:masterClrMapping/>
  </p:clrMapOvr>
  <p:transition spd="med">
    <p:fad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Rectangle 2"/>
          <p:cNvSpPr>
            <a:spLocks noGrp="1" noChangeArrowheads="1"/>
          </p:cNvSpPr>
          <p:nvPr>
            <p:ph type="title"/>
          </p:nvPr>
        </p:nvSpPr>
        <p:spPr>
          <a:xfrm>
            <a:off x="609600" y="122238"/>
            <a:ext cx="10972800" cy="801306"/>
          </a:xfrm>
        </p:spPr>
        <p:txBody>
          <a:bodyPr/>
          <a:lstStyle/>
          <a:p>
            <a:r>
              <a:rPr lang="en-US" dirty="0"/>
              <a:t>Studying the Two Hemispheres </a:t>
            </a:r>
          </a:p>
        </p:txBody>
      </p:sp>
      <p:sp>
        <p:nvSpPr>
          <p:cNvPr id="108546" name="Rectangle 3"/>
          <p:cNvSpPr>
            <a:spLocks noGrp="1" noChangeArrowheads="1"/>
          </p:cNvSpPr>
          <p:nvPr>
            <p:ph sz="half" idx="1"/>
          </p:nvPr>
        </p:nvSpPr>
        <p:spPr>
          <a:xfrm>
            <a:off x="609600" y="2157984"/>
            <a:ext cx="5384800" cy="4017391"/>
          </a:xfrm>
        </p:spPr>
        <p:txBody>
          <a:bodyPr/>
          <a:lstStyle/>
          <a:p>
            <a:r>
              <a:rPr lang="en-US" b="1" dirty="0"/>
              <a:t>Sperry</a:t>
            </a:r>
          </a:p>
          <a:p>
            <a:pPr lvl="1"/>
            <a:r>
              <a:rPr lang="en-US" dirty="0"/>
              <a:t>Led most of the </a:t>
            </a:r>
            <a:br>
              <a:rPr lang="en-US" dirty="0"/>
            </a:br>
            <a:r>
              <a:rPr lang="en-US" dirty="0"/>
              <a:t>early split-brain </a:t>
            </a:r>
            <a:br>
              <a:rPr lang="en-US" dirty="0"/>
            </a:br>
            <a:r>
              <a:rPr lang="en-US" dirty="0"/>
              <a:t>research and in 1981 won the Nobel Prize in Physiology or Medicine for his discoveries concerning the functional specializations of the cerebral hemispheres</a:t>
            </a:r>
          </a:p>
        </p:txBody>
      </p:sp>
      <p:sp>
        <p:nvSpPr>
          <p:cNvPr id="108547" name="Content Placeholder 1"/>
          <p:cNvSpPr>
            <a:spLocks noGrp="1"/>
          </p:cNvSpPr>
          <p:nvPr>
            <p:ph sz="half" idx="2"/>
          </p:nvPr>
        </p:nvSpPr>
        <p:spPr>
          <a:xfrm>
            <a:off x="6197600" y="2157984"/>
            <a:ext cx="5384800" cy="4017390"/>
          </a:xfrm>
        </p:spPr>
        <p:txBody>
          <a:bodyPr/>
          <a:lstStyle/>
          <a:p>
            <a:r>
              <a:rPr lang="en-US" b="1" dirty="0" err="1"/>
              <a:t>Gazzaniga</a:t>
            </a:r>
            <a:endParaRPr lang="en-US" b="1" dirty="0"/>
          </a:p>
          <a:p>
            <a:pPr lvl="1"/>
            <a:r>
              <a:rPr lang="en-US" dirty="0"/>
              <a:t>Sperry</a:t>
            </a:r>
            <a:r>
              <a:rPr lang="fr-FR" dirty="0"/>
              <a:t>'</a:t>
            </a:r>
            <a:r>
              <a:rPr lang="en-US" dirty="0"/>
              <a:t>s student </a:t>
            </a:r>
          </a:p>
          <a:p>
            <a:pPr lvl="1"/>
            <a:r>
              <a:rPr lang="en-US" dirty="0"/>
              <a:t>Conducted the first studies with human split-brain participants in the early 1960s</a:t>
            </a:r>
          </a:p>
          <a:p>
            <a:r>
              <a:rPr lang="en-US" b="1" dirty="0" err="1"/>
              <a:t>Bogen</a:t>
            </a:r>
            <a:endParaRPr lang="en-US" b="1" dirty="0"/>
          </a:p>
          <a:p>
            <a:pPr lvl="1"/>
            <a:r>
              <a:rPr lang="en-US" dirty="0"/>
              <a:t>Continued this line of inquiry for the past five decades</a:t>
            </a:r>
          </a:p>
        </p:txBody>
      </p:sp>
      <p:pic>
        <p:nvPicPr>
          <p:cNvPr id="2" name="Picture 1"/>
          <p:cNvPicPr>
            <a:picLocks noChangeAspect="1"/>
          </p:cNvPicPr>
          <p:nvPr/>
        </p:nvPicPr>
        <p:blipFill>
          <a:blip r:embed="rId3"/>
          <a:stretch>
            <a:fillRect/>
          </a:stretch>
        </p:blipFill>
        <p:spPr>
          <a:xfrm>
            <a:off x="4030218" y="1031748"/>
            <a:ext cx="1790700" cy="1905000"/>
          </a:xfrm>
          <a:prstGeom prst="rect">
            <a:avLst/>
          </a:prstGeom>
        </p:spPr>
      </p:pic>
      <p:pic>
        <p:nvPicPr>
          <p:cNvPr id="3" name="Picture 2"/>
          <p:cNvPicPr>
            <a:picLocks noChangeAspect="1"/>
          </p:cNvPicPr>
          <p:nvPr/>
        </p:nvPicPr>
        <p:blipFill>
          <a:blip r:embed="rId4"/>
          <a:stretch>
            <a:fillRect/>
          </a:stretch>
        </p:blipFill>
        <p:spPr>
          <a:xfrm>
            <a:off x="9957815" y="1031748"/>
            <a:ext cx="1624585" cy="2156529"/>
          </a:xfrm>
          <a:prstGeom prst="rect">
            <a:avLst/>
          </a:prstGeom>
        </p:spPr>
      </p:pic>
    </p:spTree>
    <p:extLst>
      <p:ext uri="{BB962C8B-B14F-4D97-AF65-F5344CB8AC3E}">
        <p14:creationId xmlns:p14="http://schemas.microsoft.com/office/powerpoint/2010/main" val="4133994521"/>
      </p:ext>
    </p:extLst>
  </p:cSld>
  <p:clrMapOvr>
    <a:masterClrMapping/>
  </p:clrMapOvr>
  <p:transition spd="med">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3" name="Rectangle 2"/>
          <p:cNvSpPr>
            <a:spLocks noGrp="1" noChangeArrowheads="1"/>
          </p:cNvSpPr>
          <p:nvPr>
            <p:ph type="title"/>
          </p:nvPr>
        </p:nvSpPr>
        <p:spPr/>
        <p:txBody>
          <a:bodyPr/>
          <a:lstStyle/>
          <a:p>
            <a:r>
              <a:rPr lang="en-US"/>
              <a:t>Studying the Two Hemispheres </a:t>
            </a:r>
          </a:p>
        </p:txBody>
      </p:sp>
      <p:sp>
        <p:nvSpPr>
          <p:cNvPr id="110594" name="Rectangle 3"/>
          <p:cNvSpPr>
            <a:spLocks noGrp="1" noChangeArrowheads="1"/>
          </p:cNvSpPr>
          <p:nvPr>
            <p:ph idx="1"/>
          </p:nvPr>
        </p:nvSpPr>
        <p:spPr>
          <a:xfrm>
            <a:off x="609600" y="1719264"/>
            <a:ext cx="6321552" cy="4529137"/>
          </a:xfrm>
        </p:spPr>
        <p:txBody>
          <a:bodyPr/>
          <a:lstStyle/>
          <a:p>
            <a:r>
              <a:rPr lang="en-US" b="1" dirty="0"/>
              <a:t>Split-brained people</a:t>
            </a:r>
          </a:p>
          <a:p>
            <a:pPr lvl="1"/>
            <a:r>
              <a:rPr lang="en-US" dirty="0"/>
              <a:t>Information cannot transfer between hemispheres because the corpus callosum has been severed</a:t>
            </a:r>
            <a:br>
              <a:rPr lang="en-US" dirty="0"/>
            </a:br>
            <a:endParaRPr lang="en-US" dirty="0"/>
          </a:p>
          <a:p>
            <a:pPr lvl="1"/>
            <a:r>
              <a:rPr lang="en-US" dirty="0"/>
              <a:t>Can only identify information orally when it is presented briefly in the right visual field and thus processing in the left hemisphere</a:t>
            </a:r>
          </a:p>
        </p:txBody>
      </p:sp>
      <p:pic>
        <p:nvPicPr>
          <p:cNvPr id="2" name="Picture 1"/>
          <p:cNvPicPr>
            <a:picLocks noChangeAspect="1"/>
          </p:cNvPicPr>
          <p:nvPr/>
        </p:nvPicPr>
        <p:blipFill>
          <a:blip r:embed="rId3"/>
          <a:stretch>
            <a:fillRect/>
          </a:stretch>
        </p:blipFill>
        <p:spPr>
          <a:xfrm>
            <a:off x="8388667" y="433389"/>
            <a:ext cx="2714625" cy="2571750"/>
          </a:xfrm>
          <a:prstGeom prst="rect">
            <a:avLst/>
          </a:prstGeom>
        </p:spPr>
      </p:pic>
      <p:sp>
        <p:nvSpPr>
          <p:cNvPr id="3" name="TextBox 2"/>
          <p:cNvSpPr txBox="1"/>
          <p:nvPr/>
        </p:nvSpPr>
        <p:spPr>
          <a:xfrm>
            <a:off x="7719059" y="3316290"/>
            <a:ext cx="4053840" cy="2308324"/>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prstClr val="black"/>
                </a:solidFill>
              </a:rPr>
              <a:t>Flashed to the left visual field we would not recognise the object</a:t>
            </a:r>
          </a:p>
          <a:p>
            <a:pPr marL="285750" indent="-285750">
              <a:buFont typeface="Arial" panose="020B0604020202020204" pitchFamily="34" charset="0"/>
              <a:buChar char="•"/>
            </a:pPr>
            <a:r>
              <a:rPr lang="en-GB" sz="2400" dirty="0">
                <a:solidFill>
                  <a:prstClr val="black"/>
                </a:solidFill>
              </a:rPr>
              <a:t>But blindfolded we could select this from a group of objects with our left hand</a:t>
            </a:r>
          </a:p>
        </p:txBody>
      </p:sp>
    </p:spTree>
    <p:extLst>
      <p:ext uri="{BB962C8B-B14F-4D97-AF65-F5344CB8AC3E}">
        <p14:creationId xmlns:p14="http://schemas.microsoft.com/office/powerpoint/2010/main" val="333231634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Quick Test – copy the pattern</a:t>
            </a:r>
          </a:p>
        </p:txBody>
      </p:sp>
      <p:sp>
        <p:nvSpPr>
          <p:cNvPr id="3" name="Slide Number Placeholder 2"/>
          <p:cNvSpPr>
            <a:spLocks noGrp="1"/>
          </p:cNvSpPr>
          <p:nvPr>
            <p:ph type="sldNum" sz="quarter" idx="12"/>
          </p:nvPr>
        </p:nvSpPr>
        <p:spPr/>
        <p:txBody>
          <a:bodyPr/>
          <a:lstStyle/>
          <a:p>
            <a:fld id="{779BC4C9-9C9C-42A1-ADA0-304ED0305212}" type="slidenum">
              <a:rPr lang="en-GB" smtClean="0">
                <a:solidFill>
                  <a:prstClr val="black">
                    <a:tint val="75000"/>
                  </a:prstClr>
                </a:solidFill>
              </a:rPr>
              <a:pPr/>
              <a:t>58</a:t>
            </a:fld>
            <a:endParaRPr lang="en-GB">
              <a:solidFill>
                <a:prstClr val="black">
                  <a:tint val="75000"/>
                </a:prstClr>
              </a:solidFill>
            </a:endParaRPr>
          </a:p>
        </p:txBody>
      </p:sp>
      <p:pic>
        <p:nvPicPr>
          <p:cNvPr id="4" name="Picture 3"/>
          <p:cNvPicPr>
            <a:picLocks noChangeAspect="1"/>
          </p:cNvPicPr>
          <p:nvPr/>
        </p:nvPicPr>
        <p:blipFill>
          <a:blip r:embed="rId2"/>
          <a:stretch>
            <a:fillRect/>
          </a:stretch>
        </p:blipFill>
        <p:spPr>
          <a:xfrm>
            <a:off x="4194928" y="1913876"/>
            <a:ext cx="2915337" cy="3784823"/>
          </a:xfrm>
          <a:prstGeom prst="rect">
            <a:avLst/>
          </a:prstGeom>
        </p:spPr>
      </p:pic>
    </p:spTree>
    <p:extLst>
      <p:ext uri="{BB962C8B-B14F-4D97-AF65-F5344CB8AC3E}">
        <p14:creationId xmlns:p14="http://schemas.microsoft.com/office/powerpoint/2010/main" val="2290740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49" name="Title 3"/>
          <p:cNvSpPr>
            <a:spLocks noGrp="1"/>
          </p:cNvSpPr>
          <p:nvPr>
            <p:ph type="title"/>
          </p:nvPr>
        </p:nvSpPr>
        <p:spPr/>
        <p:txBody>
          <a:bodyPr>
            <a:normAutofit fontScale="90000"/>
          </a:bodyPr>
          <a:lstStyle/>
          <a:p>
            <a:r>
              <a:rPr lang="en-US" dirty="0"/>
              <a:t>Sample Hierarchical Stimulus and Recall Results for Such Stimuli by Brain-Damaged Patients </a:t>
            </a:r>
          </a:p>
        </p:txBody>
      </p:sp>
      <p:sp>
        <p:nvSpPr>
          <p:cNvPr id="130050" name="Content Placeholder 4"/>
          <p:cNvSpPr>
            <a:spLocks noGrp="1"/>
          </p:cNvSpPr>
          <p:nvPr>
            <p:ph sz="half" idx="1"/>
          </p:nvPr>
        </p:nvSpPr>
        <p:spPr>
          <a:xfrm>
            <a:off x="317938" y="1690688"/>
            <a:ext cx="7738241" cy="4915063"/>
          </a:xfrm>
        </p:spPr>
        <p:txBody>
          <a:bodyPr>
            <a:noAutofit/>
          </a:bodyPr>
          <a:lstStyle/>
          <a:p>
            <a:pPr marL="514350" indent="-514350">
              <a:buFont typeface="+mj-lt"/>
              <a:buAutoNum type="alphaLcParenR"/>
            </a:pPr>
            <a:r>
              <a:rPr lang="en-US" sz="3000" dirty="0"/>
              <a:t>The sample hierarchical stimulus is a capital H made up of little As. </a:t>
            </a:r>
          </a:p>
          <a:p>
            <a:pPr marL="514350" indent="-514350">
              <a:buFont typeface="+mj-lt"/>
              <a:buAutoNum type="alphaLcParenR"/>
            </a:pPr>
            <a:r>
              <a:rPr lang="en-US" sz="3000" dirty="0"/>
              <a:t>Patients with right hemisphere damage (dependent on the left hemisphere) could remember the details of the hierarchical stimulus (the As) but not the overall pattern (H). </a:t>
            </a:r>
          </a:p>
          <a:p>
            <a:pPr marL="514350" indent="-514350">
              <a:buFont typeface="+mj-lt"/>
              <a:buAutoNum type="alphaLcParenR"/>
            </a:pPr>
            <a:r>
              <a:rPr lang="en-US" sz="3000" dirty="0"/>
              <a:t>Patients with left hemisphere damage (dependent upon the right hemisphere) could remember the overall pattern (H) but not its details (the As).</a:t>
            </a:r>
          </a:p>
        </p:txBody>
      </p:sp>
      <p:pic>
        <p:nvPicPr>
          <p:cNvPr id="6" name="Picture 1" descr="Griggs4e_fig_02_12a-c.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47918" y="1690688"/>
            <a:ext cx="4244082" cy="454666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0641BFCF-6243-4897-A6C4-C37684F357CA}"/>
              </a:ext>
            </a:extLst>
          </p:cNvPr>
          <p:cNvSpPr>
            <a:spLocks noGrp="1"/>
          </p:cNvSpPr>
          <p:nvPr>
            <p:ph type="sldNum" sz="quarter" idx="12"/>
          </p:nvPr>
        </p:nvSpPr>
        <p:spPr/>
        <p:txBody>
          <a:bodyPr/>
          <a:lstStyle/>
          <a:p>
            <a:fld id="{779BC4C9-9C9C-42A1-ADA0-304ED0305212}" type="slidenum">
              <a:rPr lang="en-GB" smtClean="0"/>
              <a:t>59</a:t>
            </a:fld>
            <a:endParaRPr lang="en-GB"/>
          </a:p>
        </p:txBody>
      </p:sp>
    </p:spTree>
    <p:extLst>
      <p:ext uri="{BB962C8B-B14F-4D97-AF65-F5344CB8AC3E}">
        <p14:creationId xmlns:p14="http://schemas.microsoft.com/office/powerpoint/2010/main" val="581721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0050">
                                            <p:txEl>
                                              <p:pRg st="0" end="0"/>
                                            </p:txEl>
                                          </p:spTgt>
                                        </p:tgtEl>
                                        <p:attrNameLst>
                                          <p:attrName>style.visibility</p:attrName>
                                        </p:attrNameLst>
                                      </p:cBhvr>
                                      <p:to>
                                        <p:strVal val="visible"/>
                                      </p:to>
                                    </p:set>
                                    <p:anim calcmode="lin" valueType="num">
                                      <p:cBhvr additive="base">
                                        <p:cTn id="7" dur="500" fill="hold"/>
                                        <p:tgtEl>
                                          <p:spTgt spid="13005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005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0050">
                                            <p:txEl>
                                              <p:pRg st="1" end="1"/>
                                            </p:txEl>
                                          </p:spTgt>
                                        </p:tgtEl>
                                        <p:attrNameLst>
                                          <p:attrName>style.visibility</p:attrName>
                                        </p:attrNameLst>
                                      </p:cBhvr>
                                      <p:to>
                                        <p:strVal val="visible"/>
                                      </p:to>
                                    </p:set>
                                    <p:anim calcmode="lin" valueType="num">
                                      <p:cBhvr additive="base">
                                        <p:cTn id="13" dur="500" fill="hold"/>
                                        <p:tgtEl>
                                          <p:spTgt spid="13005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005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0050">
                                            <p:txEl>
                                              <p:pRg st="2" end="2"/>
                                            </p:txEl>
                                          </p:spTgt>
                                        </p:tgtEl>
                                        <p:attrNameLst>
                                          <p:attrName>style.visibility</p:attrName>
                                        </p:attrNameLst>
                                      </p:cBhvr>
                                      <p:to>
                                        <p:strVal val="visible"/>
                                      </p:to>
                                    </p:set>
                                    <p:anim calcmode="lin" valueType="num">
                                      <p:cBhvr additive="base">
                                        <p:cTn id="19" dur="500" fill="hold"/>
                                        <p:tgtEl>
                                          <p:spTgt spid="13005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0050">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0"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779BC4C9-9C9C-42A1-ADA0-304ED0305212}" type="slidenum">
              <a:rPr lang="en-GB" smtClean="0"/>
              <a:t>60</a:t>
            </a:fld>
            <a:endParaRPr lang="en-GB"/>
          </a:p>
        </p:txBody>
      </p:sp>
      <p:pic>
        <p:nvPicPr>
          <p:cNvPr id="6" name="Picture 5">
            <a:hlinkClick r:id="rId2"/>
            <a:extLst>
              <a:ext uri="{FF2B5EF4-FFF2-40B4-BE49-F238E27FC236}">
                <a16:creationId xmlns:a16="http://schemas.microsoft.com/office/drawing/2014/main" id="{1BA85550-48F6-4AC0-88E2-C2FEFF0E9FF0}"/>
              </a:ext>
            </a:extLst>
          </p:cNvPr>
          <p:cNvPicPr>
            <a:picLocks noChangeAspect="1"/>
          </p:cNvPicPr>
          <p:nvPr/>
        </p:nvPicPr>
        <p:blipFill>
          <a:blip r:embed="rId3"/>
          <a:stretch>
            <a:fillRect/>
          </a:stretch>
        </p:blipFill>
        <p:spPr>
          <a:xfrm>
            <a:off x="52387" y="957262"/>
            <a:ext cx="12087225" cy="4943475"/>
          </a:xfrm>
          <a:prstGeom prst="rect">
            <a:avLst/>
          </a:prstGeom>
        </p:spPr>
      </p:pic>
    </p:spTree>
    <p:extLst>
      <p:ext uri="{BB962C8B-B14F-4D97-AF65-F5344CB8AC3E}">
        <p14:creationId xmlns:p14="http://schemas.microsoft.com/office/powerpoint/2010/main" val="369191447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45CC6-75AE-4C9C-8DF1-607BF57EBD7A}"/>
              </a:ext>
            </a:extLst>
          </p:cNvPr>
          <p:cNvSpPr>
            <a:spLocks noGrp="1"/>
          </p:cNvSpPr>
          <p:nvPr>
            <p:ph type="title"/>
          </p:nvPr>
        </p:nvSpPr>
        <p:spPr/>
        <p:txBody>
          <a:bodyPr/>
          <a:lstStyle/>
          <a:p>
            <a:endParaRPr lang="en-GB"/>
          </a:p>
        </p:txBody>
      </p:sp>
      <p:pic>
        <p:nvPicPr>
          <p:cNvPr id="3" name="Picture 2">
            <a:hlinkClick r:id="rId2"/>
            <a:extLst>
              <a:ext uri="{FF2B5EF4-FFF2-40B4-BE49-F238E27FC236}">
                <a16:creationId xmlns:a16="http://schemas.microsoft.com/office/drawing/2014/main" id="{1CB18CEE-D8EE-407F-B1CF-CAA534724EBC}"/>
              </a:ext>
            </a:extLst>
          </p:cNvPr>
          <p:cNvPicPr>
            <a:picLocks noChangeAspect="1"/>
          </p:cNvPicPr>
          <p:nvPr/>
        </p:nvPicPr>
        <p:blipFill>
          <a:blip r:embed="rId3"/>
          <a:stretch>
            <a:fillRect/>
          </a:stretch>
        </p:blipFill>
        <p:spPr>
          <a:xfrm>
            <a:off x="752158" y="0"/>
            <a:ext cx="10687683" cy="6858000"/>
          </a:xfrm>
          <a:prstGeom prst="rect">
            <a:avLst/>
          </a:prstGeom>
        </p:spPr>
      </p:pic>
    </p:spTree>
    <p:extLst>
      <p:ext uri="{BB962C8B-B14F-4D97-AF65-F5344CB8AC3E}">
        <p14:creationId xmlns:p14="http://schemas.microsoft.com/office/powerpoint/2010/main" val="338456290"/>
      </p:ext>
    </p:extLst>
  </p:cSld>
  <p:clrMapOvr>
    <a:masterClrMapping/>
  </p:clrMapOvr>
  <p:transition spd="med">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2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3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4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5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6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7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8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9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10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23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24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27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25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26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513</TotalTime>
  <Words>3083</Words>
  <Application>Microsoft Office PowerPoint</Application>
  <PresentationFormat>Widescreen</PresentationFormat>
  <Paragraphs>341</Paragraphs>
  <Slides>61</Slides>
  <Notes>22</Notes>
  <HiddenSlides>0</HiddenSlides>
  <MMClips>0</MMClips>
  <ScaleCrop>false</ScaleCrop>
  <HeadingPairs>
    <vt:vector size="6" baseType="variant">
      <vt:variant>
        <vt:lpstr>Fonts Used</vt:lpstr>
      </vt:variant>
      <vt:variant>
        <vt:i4>5</vt:i4>
      </vt:variant>
      <vt:variant>
        <vt:lpstr>Theme</vt:lpstr>
      </vt:variant>
      <vt:variant>
        <vt:i4>18</vt:i4>
      </vt:variant>
      <vt:variant>
        <vt:lpstr>Slide Titles</vt:lpstr>
      </vt:variant>
      <vt:variant>
        <vt:i4>61</vt:i4>
      </vt:variant>
    </vt:vector>
  </HeadingPairs>
  <TitlesOfParts>
    <vt:vector size="84" baseType="lpstr">
      <vt:lpstr>Arial</vt:lpstr>
      <vt:lpstr>Calibri</vt:lpstr>
      <vt:lpstr>Calibri Light</vt:lpstr>
      <vt:lpstr>Lucida Grande</vt:lpstr>
      <vt:lpstr>Wingdings</vt:lpstr>
      <vt:lpstr>Office Theme</vt:lpstr>
      <vt:lpstr>Griggs_SciPsych_4e_ch01_W</vt:lpstr>
      <vt:lpstr>1_Griggs_SciPsych_4e_ch01_W</vt:lpstr>
      <vt:lpstr>2_Griggs_SciPsych_4e_ch01_W</vt:lpstr>
      <vt:lpstr>3_Griggs_SciPsych_4e_ch01_W</vt:lpstr>
      <vt:lpstr>4_Griggs_SciPsych_4e_ch01_W</vt:lpstr>
      <vt:lpstr>5_Griggs_SciPsych_4e_ch01_W</vt:lpstr>
      <vt:lpstr>6_Griggs_SciPsych_4e_ch01_W</vt:lpstr>
      <vt:lpstr>7_Griggs_SciPsych_4e_ch01_W</vt:lpstr>
      <vt:lpstr>8_Griggs_SciPsych_4e_ch01_W</vt:lpstr>
      <vt:lpstr>9_Griggs_SciPsych_4e_ch01_W</vt:lpstr>
      <vt:lpstr>10_Griggs_SciPsych_4e_ch01_W</vt:lpstr>
      <vt:lpstr>23_Griggs_SciPsych_4e_ch01_W</vt:lpstr>
      <vt:lpstr>24_Griggs_SciPsych_4e_ch01_W</vt:lpstr>
      <vt:lpstr>27_Griggs_SciPsych_4e_ch01_W</vt:lpstr>
      <vt:lpstr>25_Griggs_SciPsych_4e_ch01_W</vt:lpstr>
      <vt:lpstr>26_Griggs_SciPsych_4e_ch01_W</vt:lpstr>
      <vt:lpstr>1_Office Theme</vt:lpstr>
      <vt:lpstr>A. Psychology, Biology and Behaviour</vt:lpstr>
      <vt:lpstr>PowerPoint Presentation</vt:lpstr>
      <vt:lpstr>Going Up the Brain Stem:  The Central Core</vt:lpstr>
      <vt:lpstr>PowerPoint Presentation</vt:lpstr>
      <vt:lpstr>Processing in the Cerebral Cortex</vt:lpstr>
      <vt:lpstr>PowerPoint Presentation</vt:lpstr>
      <vt:lpstr>PowerPoint Presentation</vt:lpstr>
      <vt:lpstr>Studying the Two Hemispheres </vt:lpstr>
      <vt:lpstr>PowerPoint Presentation</vt:lpstr>
      <vt:lpstr>The Four Lobes and the  Sensory-Motor Processing Areas</vt:lpstr>
      <vt:lpstr>How could we know which body parts are controlled by which part of the brain?</vt:lpstr>
      <vt:lpstr>PowerPoint Presentation</vt:lpstr>
      <vt:lpstr>PowerPoint Presentation</vt:lpstr>
      <vt:lpstr>The Four Cerebral Lobes</vt:lpstr>
      <vt:lpstr>Phineas Gage 1848</vt:lpstr>
      <vt:lpstr>PowerPoint Presentation</vt:lpstr>
      <vt:lpstr>The Case of Eduardo Leite</vt:lpstr>
      <vt:lpstr>Broca's Area and Wernicke's Area</vt:lpstr>
      <vt:lpstr>The Neuron</vt:lpstr>
      <vt:lpstr>The Neuron</vt:lpstr>
      <vt:lpstr>PowerPoint Presentation</vt:lpstr>
      <vt:lpstr>Neurons and Glial Cells</vt:lpstr>
      <vt:lpstr>The Structure of a Neuron</vt:lpstr>
      <vt:lpstr>The Structure of a Neuron</vt:lpstr>
      <vt:lpstr>PowerPoint Presentation</vt:lpstr>
      <vt:lpstr>PowerPoint Presentation</vt:lpstr>
      <vt:lpstr>Types of Neurons in the Nervous System</vt:lpstr>
      <vt:lpstr>How Neurons Communicate</vt:lpstr>
      <vt:lpstr>Chemical Communication between Neurons</vt:lpstr>
      <vt:lpstr>Synaptic Communication Between Neurons</vt:lpstr>
      <vt:lpstr>PowerPoint Presentation</vt:lpstr>
      <vt:lpstr>Chemical Communicators:   Neurotransmitters</vt:lpstr>
      <vt:lpstr>PowerPoint Presentation</vt:lpstr>
      <vt:lpstr>PowerPoint Presentation</vt:lpstr>
      <vt:lpstr>PowerPoint Presentation</vt:lpstr>
      <vt:lpstr>PowerPoint Presentation</vt:lpstr>
      <vt:lpstr>The Central Nervous System (CNS)</vt:lpstr>
      <vt:lpstr>The Central Nervous System</vt:lpstr>
      <vt:lpstr>The Endocrine Glandular System</vt:lpstr>
      <vt:lpstr>Emotion</vt:lpstr>
      <vt:lpstr>Components of emotion</vt:lpstr>
      <vt:lpstr>PowerPoint Presentation</vt:lpstr>
      <vt:lpstr>Commonsense Explanation </vt:lpstr>
      <vt:lpstr>James-Lange Theory </vt:lpstr>
      <vt:lpstr>Cannon-Bard Theory </vt:lpstr>
      <vt:lpstr>Examples and illustrations</vt:lpstr>
      <vt:lpstr>PowerPoint Presentation</vt:lpstr>
      <vt:lpstr>PowerPoint Presentation</vt:lpstr>
      <vt:lpstr>PowerPoint Presentation</vt:lpstr>
      <vt:lpstr>Association Cortex</vt:lpstr>
      <vt:lpstr>The McGurk effect</vt:lpstr>
      <vt:lpstr>Rubber hand illusion</vt:lpstr>
      <vt:lpstr>Specializations of the Left and Right Hemispheres</vt:lpstr>
      <vt:lpstr>Pathways for Processing Information in the Left and Right Visual Fields</vt:lpstr>
      <vt:lpstr>What we know…</vt:lpstr>
      <vt:lpstr>Studying the Two Hemispheres </vt:lpstr>
      <vt:lpstr>Studying the Two Hemispheres </vt:lpstr>
      <vt:lpstr>Quick Test – copy the pattern</vt:lpstr>
      <vt:lpstr>Sample Hierarchical Stimulus and Recall Results for Such Stimuli by Brain-Damaged Patients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Neuroscience</dc:title>
  <dc:creator>Mike Durke</dc:creator>
  <cp:lastModifiedBy>Mike Durke</cp:lastModifiedBy>
  <cp:revision>26</cp:revision>
  <dcterms:created xsi:type="dcterms:W3CDTF">2019-03-16T13:12:52Z</dcterms:created>
  <dcterms:modified xsi:type="dcterms:W3CDTF">2022-11-30T16:57:03Z</dcterms:modified>
</cp:coreProperties>
</file>