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9872663" cy="143017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1" autoAdjust="0"/>
    <p:restoredTop sz="94660"/>
  </p:normalViewPr>
  <p:slideViewPr>
    <p:cSldViewPr snapToGrid="0">
      <p:cViewPr varScale="1">
        <p:scale>
          <a:sx n="104" d="100"/>
          <a:sy n="104" d="100"/>
        </p:scale>
        <p:origin x="144"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526551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3745916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2515879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3591387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352931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3442987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375298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1183168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168844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653046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9D387-B6DD-475F-A906-1CC5942B0191}" type="datetimeFigureOut">
              <a:rPr lang="en-GB" smtClean="0"/>
              <a:t>08/05/2017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CC5CC3-BA9C-45E5-9DFB-F875471D7CD2}" type="slidenum">
              <a:rPr lang="en-GB" smtClean="0"/>
              <a:t>‹#›</a:t>
            </a:fld>
            <a:endParaRPr lang="en-GB" dirty="0"/>
          </a:p>
        </p:txBody>
      </p:sp>
    </p:spTree>
    <p:extLst>
      <p:ext uri="{BB962C8B-B14F-4D97-AF65-F5344CB8AC3E}">
        <p14:creationId xmlns:p14="http://schemas.microsoft.com/office/powerpoint/2010/main" val="3553785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F9D387-B6DD-475F-A906-1CC5942B0191}" type="datetimeFigureOut">
              <a:rPr lang="en-GB" smtClean="0"/>
              <a:t>08/05/2017</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CC5CC3-BA9C-45E5-9DFB-F875471D7CD2}" type="slidenum">
              <a:rPr lang="en-GB" smtClean="0"/>
              <a:t>‹#›</a:t>
            </a:fld>
            <a:endParaRPr lang="en-GB" dirty="0"/>
          </a:p>
        </p:txBody>
      </p:sp>
    </p:spTree>
    <p:extLst>
      <p:ext uri="{BB962C8B-B14F-4D97-AF65-F5344CB8AC3E}">
        <p14:creationId xmlns:p14="http://schemas.microsoft.com/office/powerpoint/2010/main" val="3140057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emf"/><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slideLayout" Target="../slideLayouts/slideLayout6.xml"/><Relationship Id="rId16" Type="http://schemas.openxmlformats.org/officeDocument/2006/relationships/image" Target="../media/image13.png"/><Relationship Id="rId1" Type="http://schemas.openxmlformats.org/officeDocument/2006/relationships/vmlDrawing" Target="../drawings/vmlDrawing1.v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emf"/><Relationship Id="rId15" Type="http://schemas.openxmlformats.org/officeDocument/2006/relationships/image" Target="../media/image1.emf"/><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oleObject" Target="file:///C:\Users\User\Desktop\14463%20TATA%20Port%20Talbot%20Converter%20Progra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a:xfrm>
            <a:off x="8546789" y="1228433"/>
            <a:ext cx="3585422" cy="5477165"/>
          </a:xfrm>
          <a:prstGeom prst="rect">
            <a:avLst/>
          </a:prstGeom>
          <a:solidFill>
            <a:schemeClr val="bg1"/>
          </a:solidFill>
        </p:spPr>
        <p:txBody>
          <a:bodyPr wrap="square" rtlCol="0">
            <a:spAutoFit/>
          </a:bodyPr>
          <a:lstStyle/>
          <a:p>
            <a:endParaRPr lang="en-GB" dirty="0"/>
          </a:p>
        </p:txBody>
      </p:sp>
      <p:sp>
        <p:nvSpPr>
          <p:cNvPr id="4" name="Title 3"/>
          <p:cNvSpPr>
            <a:spLocks noGrp="1"/>
          </p:cNvSpPr>
          <p:nvPr>
            <p:ph type="title"/>
          </p:nvPr>
        </p:nvSpPr>
        <p:spPr>
          <a:xfrm>
            <a:off x="2115127" y="-1"/>
            <a:ext cx="8119198" cy="1106099"/>
          </a:xfrm>
          <a:solidFill>
            <a:schemeClr val="bg1"/>
          </a:solidFill>
        </p:spPr>
        <p:txBody>
          <a:bodyPr>
            <a:normAutofit/>
          </a:bodyPr>
          <a:lstStyle/>
          <a:p>
            <a:pPr algn="ctr"/>
            <a:r>
              <a:rPr lang="en-GB" sz="2800" b="1" dirty="0" smtClean="0"/>
              <a:t>Reduction of Natural </a:t>
            </a:r>
            <a:r>
              <a:rPr lang="en-GB" sz="2800" b="1" dirty="0"/>
              <a:t>G</a:t>
            </a:r>
            <a:r>
              <a:rPr lang="en-GB" sz="2800" b="1" dirty="0" smtClean="0"/>
              <a:t>as Imports at Tata Steel </a:t>
            </a:r>
            <a:br>
              <a:rPr lang="en-GB" sz="2800" b="1" dirty="0" smtClean="0"/>
            </a:br>
            <a:r>
              <a:rPr lang="en-GB" sz="2800" b="1" dirty="0" smtClean="0"/>
              <a:t>Basic Oxygen Steel Plant, Port Talbot</a:t>
            </a:r>
            <a:br>
              <a:rPr lang="en-GB" sz="2800" b="1" dirty="0" smtClean="0"/>
            </a:br>
            <a:r>
              <a:rPr lang="en-GB" sz="1200" dirty="0" smtClean="0"/>
              <a:t>Simon Oglesby P108944, simon.oglesby@tatasteel.com</a:t>
            </a:r>
            <a:endParaRPr lang="en-GB" sz="1200"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8351" y="6207880"/>
            <a:ext cx="1357745" cy="497718"/>
          </a:xfrm>
          <a:prstGeom prst="rect">
            <a:avLst/>
          </a:prstGeom>
        </p:spPr>
      </p:pic>
      <p:pic>
        <p:nvPicPr>
          <p:cNvPr id="6" name="Picture 5"/>
          <p:cNvPicPr>
            <a:picLocks noChangeAspect="1"/>
          </p:cNvPicPr>
          <p:nvPr/>
        </p:nvPicPr>
        <p:blipFill>
          <a:blip r:embed="rId4"/>
          <a:stretch>
            <a:fillRect/>
          </a:stretch>
        </p:blipFill>
        <p:spPr>
          <a:xfrm>
            <a:off x="1" y="0"/>
            <a:ext cx="2493818" cy="1106099"/>
          </a:xfrm>
          <a:prstGeom prst="rect">
            <a:avLst/>
          </a:prstGeom>
        </p:spPr>
      </p:pic>
      <p:pic>
        <p:nvPicPr>
          <p:cNvPr id="7" name="Picture 6"/>
          <p:cNvPicPr>
            <a:picLocks noChangeAspect="1"/>
          </p:cNvPicPr>
          <p:nvPr/>
        </p:nvPicPr>
        <p:blipFill>
          <a:blip r:embed="rId5"/>
          <a:stretch>
            <a:fillRect/>
          </a:stretch>
        </p:blipFill>
        <p:spPr>
          <a:xfrm>
            <a:off x="10234325" y="1662"/>
            <a:ext cx="1957674" cy="1104436"/>
          </a:xfrm>
          <a:prstGeom prst="rect">
            <a:avLst/>
          </a:prstGeom>
        </p:spPr>
      </p:pic>
      <p:sp>
        <p:nvSpPr>
          <p:cNvPr id="8" name="TextBox 7"/>
          <p:cNvSpPr txBox="1"/>
          <p:nvPr/>
        </p:nvSpPr>
        <p:spPr>
          <a:xfrm>
            <a:off x="84151" y="1228435"/>
            <a:ext cx="3579538" cy="5477165"/>
          </a:xfrm>
          <a:prstGeom prst="rect">
            <a:avLst/>
          </a:prstGeom>
          <a:solidFill>
            <a:schemeClr val="bg1"/>
          </a:solidFill>
        </p:spPr>
        <p:txBody>
          <a:bodyPr wrap="square" rtlCol="0">
            <a:spAutoFit/>
          </a:bodyPr>
          <a:lstStyle/>
          <a:p>
            <a:endParaRPr lang="en-GB" dirty="0"/>
          </a:p>
        </p:txBody>
      </p:sp>
      <p:pic>
        <p:nvPicPr>
          <p:cNvPr id="11" name="Picture 10"/>
          <p:cNvPicPr>
            <a:picLocks noChangeAspect="1"/>
          </p:cNvPicPr>
          <p:nvPr/>
        </p:nvPicPr>
        <p:blipFill>
          <a:blip r:embed="rId6"/>
          <a:stretch>
            <a:fillRect/>
          </a:stretch>
        </p:blipFill>
        <p:spPr>
          <a:xfrm>
            <a:off x="8696582" y="5268166"/>
            <a:ext cx="2378040" cy="1450579"/>
          </a:xfrm>
          <a:prstGeom prst="rect">
            <a:avLst/>
          </a:prstGeom>
        </p:spPr>
      </p:pic>
      <p:sp>
        <p:nvSpPr>
          <p:cNvPr id="12" name="TextBox 11"/>
          <p:cNvSpPr txBox="1"/>
          <p:nvPr/>
        </p:nvSpPr>
        <p:spPr>
          <a:xfrm>
            <a:off x="3786911" y="1228433"/>
            <a:ext cx="4645891" cy="5477165"/>
          </a:xfrm>
          <a:prstGeom prst="rect">
            <a:avLst/>
          </a:prstGeom>
          <a:solidFill>
            <a:schemeClr val="bg1"/>
          </a:solidFill>
        </p:spPr>
        <p:txBody>
          <a:bodyPr wrap="square" rtlCol="0">
            <a:spAutoFit/>
          </a:bodyPr>
          <a:lstStyle/>
          <a:p>
            <a:endParaRPr lang="en-GB" dirty="0"/>
          </a:p>
        </p:txBody>
      </p:sp>
      <p:pic>
        <p:nvPicPr>
          <p:cNvPr id="15" name="Picture 14"/>
          <p:cNvPicPr>
            <a:picLocks noChangeAspect="1"/>
          </p:cNvPicPr>
          <p:nvPr/>
        </p:nvPicPr>
        <p:blipFill>
          <a:blip r:embed="rId7"/>
          <a:stretch>
            <a:fillRect/>
          </a:stretch>
        </p:blipFill>
        <p:spPr>
          <a:xfrm>
            <a:off x="3929870" y="5195221"/>
            <a:ext cx="1907271" cy="1425692"/>
          </a:xfrm>
          <a:prstGeom prst="rect">
            <a:avLst/>
          </a:prstGeom>
        </p:spPr>
      </p:pic>
      <p:pic>
        <p:nvPicPr>
          <p:cNvPr id="16" name="Picture 15"/>
          <p:cNvPicPr>
            <a:picLocks noChangeAspect="1"/>
          </p:cNvPicPr>
          <p:nvPr/>
        </p:nvPicPr>
        <p:blipFill>
          <a:blip r:embed="rId8"/>
          <a:stretch>
            <a:fillRect/>
          </a:stretch>
        </p:blipFill>
        <p:spPr>
          <a:xfrm>
            <a:off x="6260269" y="4071814"/>
            <a:ext cx="1989704" cy="1226399"/>
          </a:xfrm>
          <a:prstGeom prst="rect">
            <a:avLst/>
          </a:prstGeom>
        </p:spPr>
      </p:pic>
      <p:pic>
        <p:nvPicPr>
          <p:cNvPr id="17" name="Picture 16"/>
          <p:cNvPicPr>
            <a:picLocks noChangeAspect="1"/>
          </p:cNvPicPr>
          <p:nvPr/>
        </p:nvPicPr>
        <p:blipFill>
          <a:blip r:embed="rId9"/>
          <a:stretch>
            <a:fillRect/>
          </a:stretch>
        </p:blipFill>
        <p:spPr>
          <a:xfrm>
            <a:off x="2592373" y="5650688"/>
            <a:ext cx="628730" cy="1013813"/>
          </a:xfrm>
          <a:prstGeom prst="rect">
            <a:avLst/>
          </a:prstGeom>
        </p:spPr>
      </p:pic>
      <p:pic>
        <p:nvPicPr>
          <p:cNvPr id="19" name="Picture 18"/>
          <p:cNvPicPr>
            <a:picLocks noChangeAspect="1"/>
          </p:cNvPicPr>
          <p:nvPr/>
        </p:nvPicPr>
        <p:blipFill>
          <a:blip r:embed="rId10"/>
          <a:stretch>
            <a:fillRect/>
          </a:stretch>
        </p:blipFill>
        <p:spPr>
          <a:xfrm>
            <a:off x="859624" y="5641974"/>
            <a:ext cx="666468" cy="1015109"/>
          </a:xfrm>
          <a:prstGeom prst="rect">
            <a:avLst/>
          </a:prstGeom>
        </p:spPr>
      </p:pic>
      <p:sp>
        <p:nvSpPr>
          <p:cNvPr id="20" name="TextBox 19"/>
          <p:cNvSpPr txBox="1"/>
          <p:nvPr/>
        </p:nvSpPr>
        <p:spPr>
          <a:xfrm>
            <a:off x="83027" y="1228433"/>
            <a:ext cx="3580662" cy="2200602"/>
          </a:xfrm>
          <a:prstGeom prst="rect">
            <a:avLst/>
          </a:prstGeom>
          <a:noFill/>
        </p:spPr>
        <p:txBody>
          <a:bodyPr wrap="square" rtlCol="0">
            <a:spAutoFit/>
          </a:bodyPr>
          <a:lstStyle/>
          <a:p>
            <a:r>
              <a:rPr lang="en-GB" sz="1400" dirty="0" smtClean="0"/>
              <a:t>Abstract</a:t>
            </a:r>
          </a:p>
          <a:p>
            <a:r>
              <a:rPr lang="en-GB" sz="1100" dirty="0"/>
              <a:t>This poster describes a project management project involving a large-scale industrial process at Tata Steel's Port Talbot Works. This ensured compliance with enhanced regulations, improved the operator user interface, and reduced the natural gas import for ladle heating in the Basic Oxygen Steel Plant. Upon completion it was responsible for delivering a financial saving of almost half a million pounds per year as well as providing significant operational, engineering and compliance benefits and contributed to the site-wide “Delivering Our Future” programme.</a:t>
            </a:r>
          </a:p>
        </p:txBody>
      </p:sp>
      <p:sp>
        <p:nvSpPr>
          <p:cNvPr id="21" name="TextBox 20"/>
          <p:cNvSpPr txBox="1"/>
          <p:nvPr/>
        </p:nvSpPr>
        <p:spPr>
          <a:xfrm>
            <a:off x="3796146" y="1228433"/>
            <a:ext cx="4636655" cy="1692771"/>
          </a:xfrm>
          <a:prstGeom prst="rect">
            <a:avLst/>
          </a:prstGeom>
          <a:noFill/>
        </p:spPr>
        <p:txBody>
          <a:bodyPr wrap="square" rtlCol="0">
            <a:spAutoFit/>
          </a:bodyPr>
          <a:lstStyle/>
          <a:p>
            <a:r>
              <a:rPr lang="en-GB" sz="1400" dirty="0" smtClean="0"/>
              <a:t>Design / Planning Process</a:t>
            </a:r>
          </a:p>
          <a:p>
            <a:r>
              <a:rPr lang="en-GB" sz="1100" dirty="0" smtClean="0"/>
              <a:t>A through design review was undertaken including a cognitive walkthrough of the existing plant controls. Interviews with operations and engineering team were held to determine what the new </a:t>
            </a:r>
            <a:r>
              <a:rPr lang="en-GB" sz="1100" dirty="0" smtClean="0"/>
              <a:t>operating systems needed to deliver.</a:t>
            </a:r>
          </a:p>
          <a:p>
            <a:r>
              <a:rPr lang="en-GB" sz="1100" dirty="0" smtClean="0"/>
              <a:t>Regulations were consulted to understand the size of the gap in terms of compliance with modern safety standards. A hazardous area explosion protection study was commissioned to calculate the extent of the explosive zones that surround the pipework on the installation and what classification of equipment could be installed within those zones.</a:t>
            </a:r>
          </a:p>
        </p:txBody>
      </p:sp>
      <p:sp>
        <p:nvSpPr>
          <p:cNvPr id="22" name="TextBox 21"/>
          <p:cNvSpPr txBox="1"/>
          <p:nvPr/>
        </p:nvSpPr>
        <p:spPr>
          <a:xfrm>
            <a:off x="8556024" y="4016488"/>
            <a:ext cx="3585423" cy="1354217"/>
          </a:xfrm>
          <a:prstGeom prst="rect">
            <a:avLst/>
          </a:prstGeom>
          <a:noFill/>
        </p:spPr>
        <p:txBody>
          <a:bodyPr wrap="square" rtlCol="0">
            <a:spAutoFit/>
          </a:bodyPr>
          <a:lstStyle/>
          <a:p>
            <a:r>
              <a:rPr lang="en-GB" sz="1400" dirty="0" smtClean="0"/>
              <a:t>Results</a:t>
            </a:r>
          </a:p>
          <a:p>
            <a:r>
              <a:rPr lang="en-GB" sz="1100" dirty="0" smtClean="0"/>
              <a:t>As a result of delivering this project the works has reduced natural gas consumption in the area by an overage of 307Nm3/Hr which equates to a financial saving of £9789.12 per operating week. Assuming an operating year of 48 weeks this totals </a:t>
            </a:r>
            <a:r>
              <a:rPr lang="en-GB" sz="1100" b="1" dirty="0" smtClean="0"/>
              <a:t>£468,877.00 </a:t>
            </a:r>
            <a:r>
              <a:rPr lang="en-GB" sz="1100" dirty="0" smtClean="0"/>
              <a:t>saving. In addition to a reduction of </a:t>
            </a:r>
            <a:r>
              <a:rPr lang="en-GB" sz="1100" b="1" dirty="0" smtClean="0"/>
              <a:t>5060.16</a:t>
            </a:r>
            <a:r>
              <a:rPr lang="en-GB" sz="1100" dirty="0" smtClean="0"/>
              <a:t> tonnes CO2 emissions.</a:t>
            </a:r>
          </a:p>
        </p:txBody>
      </p:sp>
      <p:sp>
        <p:nvSpPr>
          <p:cNvPr id="23" name="TextBox 22"/>
          <p:cNvSpPr txBox="1"/>
          <p:nvPr/>
        </p:nvSpPr>
        <p:spPr>
          <a:xfrm>
            <a:off x="73791" y="3327752"/>
            <a:ext cx="3580662" cy="2539157"/>
          </a:xfrm>
          <a:prstGeom prst="rect">
            <a:avLst/>
          </a:prstGeom>
          <a:noFill/>
        </p:spPr>
        <p:txBody>
          <a:bodyPr wrap="square" rtlCol="0">
            <a:spAutoFit/>
          </a:bodyPr>
          <a:lstStyle/>
          <a:p>
            <a:r>
              <a:rPr lang="en-GB" sz="1400" dirty="0" smtClean="0"/>
              <a:t>Introduction</a:t>
            </a:r>
          </a:p>
          <a:p>
            <a:r>
              <a:rPr lang="en-GB" sz="1100" dirty="0" smtClean="0"/>
              <a:t>The Basic Oxygen Steelmaking Plant (BOSP) uses ladles to transfer the molten steel from the production area to the slab casting area. These ladles are refractory lined and as such need to be dried and pre-heated according to strict procedures. The ladles are heated by means of a flare station as shown below. This station uses natural gas to heat the ladle walls. </a:t>
            </a:r>
          </a:p>
          <a:p>
            <a:r>
              <a:rPr lang="en-GB" sz="1100" dirty="0" smtClean="0"/>
              <a:t>The works has a plentiful supply of gas that is a by-product of the steelmaking process and it is preferable to burn this gas, than purchase expensive natural gas. The current installation has a very poor user interface a can be seen below, this makes training and engineering diagnostics very difficult.</a:t>
            </a:r>
          </a:p>
        </p:txBody>
      </p:sp>
      <p:sp>
        <p:nvSpPr>
          <p:cNvPr id="24" name="TextBox 23"/>
          <p:cNvSpPr txBox="1"/>
          <p:nvPr/>
        </p:nvSpPr>
        <p:spPr>
          <a:xfrm>
            <a:off x="8619355" y="1248461"/>
            <a:ext cx="3335539" cy="2000548"/>
          </a:xfrm>
          <a:prstGeom prst="rect">
            <a:avLst/>
          </a:prstGeom>
          <a:noFill/>
        </p:spPr>
        <p:txBody>
          <a:bodyPr wrap="square" rtlCol="0">
            <a:spAutoFit/>
          </a:bodyPr>
          <a:lstStyle/>
          <a:p>
            <a:r>
              <a:rPr lang="en-GB" sz="1400" dirty="0" smtClean="0"/>
              <a:t>Implementation &amp; Commissioning</a:t>
            </a:r>
          </a:p>
          <a:p>
            <a:r>
              <a:rPr lang="en-GB" sz="1100" dirty="0" smtClean="0"/>
              <a:t>The existing plant was dismantled and removed, prior to commencing installation of the new equipment. The equipment was installed and cold commissioned in order to ensure it was working correctly. The logic controller and drive were then brought online to test functionality and check communications via the Ethernet links. All of the safety critical devices were tested and proved in operation using compressed air prior to switching on the natural gas and then proved again on the works arising gas. Each and device was</a:t>
            </a:r>
          </a:p>
        </p:txBody>
      </p:sp>
      <p:pic>
        <p:nvPicPr>
          <p:cNvPr id="25" name="Picture 24"/>
          <p:cNvPicPr>
            <a:picLocks noChangeAspect="1"/>
          </p:cNvPicPr>
          <p:nvPr/>
        </p:nvPicPr>
        <p:blipFill>
          <a:blip r:embed="rId11"/>
          <a:stretch>
            <a:fillRect/>
          </a:stretch>
        </p:blipFill>
        <p:spPr>
          <a:xfrm>
            <a:off x="11137275" y="5408440"/>
            <a:ext cx="790430" cy="523121"/>
          </a:xfrm>
          <a:prstGeom prst="rect">
            <a:avLst/>
          </a:prstGeom>
        </p:spPr>
      </p:pic>
      <p:pic>
        <p:nvPicPr>
          <p:cNvPr id="26" name="Picture 25"/>
          <p:cNvPicPr>
            <a:picLocks noChangeAspect="1"/>
          </p:cNvPicPr>
          <p:nvPr/>
        </p:nvPicPr>
        <p:blipFill>
          <a:blip r:embed="rId12"/>
          <a:stretch>
            <a:fillRect/>
          </a:stretch>
        </p:blipFill>
        <p:spPr>
          <a:xfrm>
            <a:off x="11129016" y="6026449"/>
            <a:ext cx="798689" cy="448762"/>
          </a:xfrm>
          <a:prstGeom prst="rect">
            <a:avLst/>
          </a:prstGeom>
        </p:spPr>
      </p:pic>
      <p:sp>
        <p:nvSpPr>
          <p:cNvPr id="27" name="TextBox 26"/>
          <p:cNvSpPr txBox="1"/>
          <p:nvPr/>
        </p:nvSpPr>
        <p:spPr>
          <a:xfrm>
            <a:off x="49233" y="5837565"/>
            <a:ext cx="755997" cy="600164"/>
          </a:xfrm>
          <a:prstGeom prst="rect">
            <a:avLst/>
          </a:prstGeom>
          <a:noFill/>
        </p:spPr>
        <p:txBody>
          <a:bodyPr wrap="square" rtlCol="0">
            <a:spAutoFit/>
          </a:bodyPr>
          <a:lstStyle/>
          <a:p>
            <a:pPr algn="ctr"/>
            <a:r>
              <a:rPr lang="en-GB" sz="1100" dirty="0" smtClean="0"/>
              <a:t>Ladle at warming station</a:t>
            </a:r>
            <a:endParaRPr lang="en-GB" sz="1100" dirty="0"/>
          </a:p>
        </p:txBody>
      </p:sp>
      <p:sp>
        <p:nvSpPr>
          <p:cNvPr id="28" name="TextBox 27"/>
          <p:cNvSpPr txBox="1"/>
          <p:nvPr/>
        </p:nvSpPr>
        <p:spPr>
          <a:xfrm>
            <a:off x="1781982" y="5777019"/>
            <a:ext cx="755997" cy="769441"/>
          </a:xfrm>
          <a:prstGeom prst="rect">
            <a:avLst/>
          </a:prstGeom>
          <a:noFill/>
        </p:spPr>
        <p:txBody>
          <a:bodyPr wrap="square" rtlCol="0">
            <a:spAutoFit/>
          </a:bodyPr>
          <a:lstStyle/>
          <a:p>
            <a:pPr algn="ctr"/>
            <a:r>
              <a:rPr lang="en-GB" sz="1100" dirty="0" smtClean="0"/>
              <a:t>Existing</a:t>
            </a:r>
          </a:p>
          <a:p>
            <a:pPr algn="ctr"/>
            <a:r>
              <a:rPr lang="en-GB" sz="1100" dirty="0"/>
              <a:t>o</a:t>
            </a:r>
            <a:r>
              <a:rPr lang="en-GB" sz="1100" dirty="0" smtClean="0"/>
              <a:t>perator</a:t>
            </a:r>
          </a:p>
          <a:p>
            <a:pPr algn="ctr"/>
            <a:r>
              <a:rPr lang="en-GB" sz="1100" dirty="0"/>
              <a:t>c</a:t>
            </a:r>
            <a:r>
              <a:rPr lang="en-GB" sz="1100" dirty="0" smtClean="0"/>
              <a:t>ontrol</a:t>
            </a:r>
          </a:p>
          <a:p>
            <a:pPr algn="ctr"/>
            <a:r>
              <a:rPr lang="en-GB" sz="1100" dirty="0" smtClean="0"/>
              <a:t>station</a:t>
            </a:r>
            <a:endParaRPr lang="en-GB" sz="1100" dirty="0"/>
          </a:p>
        </p:txBody>
      </p:sp>
      <p:pic>
        <p:nvPicPr>
          <p:cNvPr id="30" name="Picture 29"/>
          <p:cNvPicPr>
            <a:picLocks noChangeAspect="1"/>
          </p:cNvPicPr>
          <p:nvPr/>
        </p:nvPicPr>
        <p:blipFill>
          <a:blip r:embed="rId13"/>
          <a:stretch>
            <a:fillRect/>
          </a:stretch>
        </p:blipFill>
        <p:spPr>
          <a:xfrm>
            <a:off x="9470393" y="304061"/>
            <a:ext cx="878342" cy="497974"/>
          </a:xfrm>
          <a:prstGeom prst="rect">
            <a:avLst/>
          </a:prstGeom>
        </p:spPr>
      </p:pic>
      <p:sp>
        <p:nvSpPr>
          <p:cNvPr id="31" name="TextBox 30"/>
          <p:cNvSpPr txBox="1"/>
          <p:nvPr/>
        </p:nvSpPr>
        <p:spPr>
          <a:xfrm>
            <a:off x="3796146" y="4150556"/>
            <a:ext cx="2454888" cy="938719"/>
          </a:xfrm>
          <a:prstGeom prst="rect">
            <a:avLst/>
          </a:prstGeom>
          <a:noFill/>
        </p:spPr>
        <p:txBody>
          <a:bodyPr wrap="square" rtlCol="0">
            <a:spAutoFit/>
          </a:bodyPr>
          <a:lstStyle/>
          <a:p>
            <a:r>
              <a:rPr lang="en-GB" sz="1100" dirty="0" smtClean="0"/>
              <a:t>A Safety Integrity Level (SIL) 3 rated logic controller was selected to control all of the safety functions, including emergency stops and variable speed drive safe torque off</a:t>
            </a:r>
            <a:endParaRPr lang="en-GB" sz="1100" dirty="0"/>
          </a:p>
        </p:txBody>
      </p:sp>
      <p:sp>
        <p:nvSpPr>
          <p:cNvPr id="32" name="TextBox 31"/>
          <p:cNvSpPr txBox="1"/>
          <p:nvPr/>
        </p:nvSpPr>
        <p:spPr>
          <a:xfrm>
            <a:off x="5951128" y="5507152"/>
            <a:ext cx="2391155" cy="1107996"/>
          </a:xfrm>
          <a:prstGeom prst="rect">
            <a:avLst/>
          </a:prstGeom>
          <a:noFill/>
        </p:spPr>
        <p:txBody>
          <a:bodyPr wrap="square" rtlCol="0">
            <a:spAutoFit/>
          </a:bodyPr>
          <a:lstStyle/>
          <a:p>
            <a:r>
              <a:rPr lang="en-GB" sz="1100" dirty="0" smtClean="0"/>
              <a:t>A new touch screen user interface was designed and tested, with a powerful diagnostic  facility to enable the user to quickly diagnose faults and return the flare to service, with minimum disruption to the operation</a:t>
            </a:r>
            <a:endParaRPr lang="en-GB" sz="1100" dirty="0"/>
          </a:p>
        </p:txBody>
      </p:sp>
      <p:graphicFrame>
        <p:nvGraphicFramePr>
          <p:cNvPr id="33" name="Object 32"/>
          <p:cNvGraphicFramePr>
            <a:graphicFrameLocks noChangeAspect="1"/>
          </p:cNvGraphicFramePr>
          <p:nvPr>
            <p:extLst>
              <p:ext uri="{D42A27DB-BD31-4B8C-83A1-F6EECF244321}">
                <p14:modId xmlns:p14="http://schemas.microsoft.com/office/powerpoint/2010/main" val="1313898196"/>
              </p:ext>
            </p:extLst>
          </p:nvPr>
        </p:nvGraphicFramePr>
        <p:xfrm>
          <a:off x="3968076" y="2903160"/>
          <a:ext cx="1659570" cy="1165578"/>
        </p:xfrm>
        <a:graphic>
          <a:graphicData uri="http://schemas.openxmlformats.org/presentationml/2006/ole">
            <mc:AlternateContent xmlns:mc="http://schemas.openxmlformats.org/markup-compatibility/2006">
              <mc:Choice xmlns:v="urn:schemas-microsoft-com:vml" Requires="v">
                <p:oleObj spid="_x0000_s1033" name="Acrobat Document" r:id="rId14" imgW="7743631" imgH="5438610" progId="AcroExch.Document.DC">
                  <p:link updateAutomatic="1"/>
                </p:oleObj>
              </mc:Choice>
              <mc:Fallback>
                <p:oleObj name="Acrobat Document" r:id="rId14" imgW="7743631" imgH="5438610" progId="AcroExch.Document.DC">
                  <p:link updateAutomatic="1"/>
                  <p:pic>
                    <p:nvPicPr>
                      <p:cNvPr id="0" name=""/>
                      <p:cNvPicPr/>
                      <p:nvPr/>
                    </p:nvPicPr>
                    <p:blipFill>
                      <a:blip r:embed="rId15"/>
                      <a:stretch>
                        <a:fillRect/>
                      </a:stretch>
                    </p:blipFill>
                    <p:spPr>
                      <a:xfrm>
                        <a:off x="3968076" y="2903160"/>
                        <a:ext cx="1659570" cy="1165578"/>
                      </a:xfrm>
                      <a:prstGeom prst="rect">
                        <a:avLst/>
                      </a:prstGeom>
                    </p:spPr>
                  </p:pic>
                </p:oleObj>
              </mc:Fallback>
            </mc:AlternateContent>
          </a:graphicData>
        </a:graphic>
      </p:graphicFrame>
      <p:sp>
        <p:nvSpPr>
          <p:cNvPr id="34" name="TextBox 33"/>
          <p:cNvSpPr txBox="1"/>
          <p:nvPr/>
        </p:nvSpPr>
        <p:spPr>
          <a:xfrm>
            <a:off x="5741633" y="2983307"/>
            <a:ext cx="2454888" cy="938719"/>
          </a:xfrm>
          <a:prstGeom prst="rect">
            <a:avLst/>
          </a:prstGeom>
          <a:noFill/>
        </p:spPr>
        <p:txBody>
          <a:bodyPr wrap="square" rtlCol="0">
            <a:spAutoFit/>
          </a:bodyPr>
          <a:lstStyle/>
          <a:p>
            <a:r>
              <a:rPr lang="en-GB" sz="1100" dirty="0" smtClean="0"/>
              <a:t>A project team was assembled and plans devised to undertake the upgrade whilst maintaining full steel making operations, minimising any impact to our customers</a:t>
            </a:r>
            <a:endParaRPr lang="en-GB" sz="1100" dirty="0"/>
          </a:p>
        </p:txBody>
      </p:sp>
      <p:pic>
        <p:nvPicPr>
          <p:cNvPr id="36" name="Picture 35"/>
          <p:cNvPicPr>
            <a:picLocks noChangeAspect="1"/>
          </p:cNvPicPr>
          <p:nvPr/>
        </p:nvPicPr>
        <p:blipFill>
          <a:blip r:embed="rId16"/>
          <a:stretch>
            <a:fillRect/>
          </a:stretch>
        </p:blipFill>
        <p:spPr>
          <a:xfrm>
            <a:off x="10363689" y="3215741"/>
            <a:ext cx="1698945" cy="852997"/>
          </a:xfrm>
          <a:prstGeom prst="rect">
            <a:avLst/>
          </a:prstGeom>
        </p:spPr>
      </p:pic>
      <p:sp>
        <p:nvSpPr>
          <p:cNvPr id="37" name="TextBox 36"/>
          <p:cNvSpPr txBox="1"/>
          <p:nvPr/>
        </p:nvSpPr>
        <p:spPr>
          <a:xfrm>
            <a:off x="8617389" y="3141511"/>
            <a:ext cx="1623077" cy="1215717"/>
          </a:xfrm>
          <a:prstGeom prst="rect">
            <a:avLst/>
          </a:prstGeom>
          <a:noFill/>
        </p:spPr>
        <p:txBody>
          <a:bodyPr wrap="square" rtlCol="0">
            <a:spAutoFit/>
          </a:bodyPr>
          <a:lstStyle/>
          <a:p>
            <a:r>
              <a:rPr lang="en-GB" sz="1100" dirty="0" smtClean="0"/>
              <a:t>documented and signed off before the system was made operational and handed over to the BOSP team.</a:t>
            </a:r>
          </a:p>
          <a:p>
            <a:endParaRPr lang="en-GB" dirty="0"/>
          </a:p>
        </p:txBody>
      </p:sp>
    </p:spTree>
    <p:extLst>
      <p:ext uri="{BB962C8B-B14F-4D97-AF65-F5344CB8AC3E}">
        <p14:creationId xmlns:p14="http://schemas.microsoft.com/office/powerpoint/2010/main" val="16161618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501</Words>
  <Application>Microsoft Office PowerPoint</Application>
  <PresentationFormat>Widescreen</PresentationFormat>
  <Paragraphs>22</Paragraphs>
  <Slides>1</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Links</vt:lpstr>
      </vt:variant>
      <vt:variant>
        <vt:i4>1</vt:i4>
      </vt:variant>
      <vt:variant>
        <vt:lpstr>Slide Titles</vt:lpstr>
      </vt:variant>
      <vt:variant>
        <vt:i4>1</vt:i4>
      </vt:variant>
    </vt:vector>
  </HeadingPairs>
  <TitlesOfParts>
    <vt:vector size="6" baseType="lpstr">
      <vt:lpstr>Arial</vt:lpstr>
      <vt:lpstr>Calibri</vt:lpstr>
      <vt:lpstr>Calibri Light</vt:lpstr>
      <vt:lpstr>Office Theme</vt:lpstr>
      <vt:lpstr>C:\Users\User\Desktop\14463 TATA Port Talbot Converter Program.pdf</vt:lpstr>
      <vt:lpstr>Reduction of Natural Gas Imports at Tata Steel  Basic Oxygen Steel Plant, Port Talbot Simon Oglesby P108944, simon.oglesby@tatasteel.com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Reduction of Natural Gas Imports at Tata Steel Basic Oxygen Steel Plant, Port Talbot</dc:title>
  <dc:creator>Oglesby, Simon</dc:creator>
  <cp:lastModifiedBy>Oglesby, Simon</cp:lastModifiedBy>
  <cp:revision>17</cp:revision>
  <dcterms:created xsi:type="dcterms:W3CDTF">2017-05-08T12:40:51Z</dcterms:created>
  <dcterms:modified xsi:type="dcterms:W3CDTF">2017-05-08T15:36:59Z</dcterms:modified>
</cp:coreProperties>
</file>