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media/image1.svg" ContentType="image/svg+xml"/>
  <Override PartName="/ppt/media/image2.svg" ContentType="image/svg+xml"/>
  <Override PartName="/ppt/media/image3.svg" ContentType="image/svg+xml"/>
  <Override PartName="/ppt/media/image4.svg" ContentType="image/svg+xml"/>
  <Override PartName="/ppt/media/image5.svg" ContentType="image/svg+xml"/>
  <Override PartName="/ppt/media/image6.svg" ContentType="image/svg+xml"/>
  <Override PartName="/ppt/media/image7.svg" ContentType="image/svg+xml"/>
  <Override PartName="/ppt/media/image8.svg" ContentType="image/svg+xml"/>
  <Override PartName="/ppt/media/image9.svg" ContentType="image/svg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62" r:id="rId4"/>
    <p:sldId id="257" r:id="rId5"/>
    <p:sldId id="264" r:id="rId6"/>
    <p:sldId id="263" r:id="rId7"/>
    <p:sldId id="268" r:id="rId8"/>
    <p:sldId id="261" r:id="rId9"/>
    <p:sldId id="259" r:id="rId10"/>
    <p:sldId id="267" r:id="rId11"/>
    <p:sldId id="266" r:id="rId12"/>
    <p:sldId id="260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iagrams/_rels/data1.xml.rels><?xml version="1.0" encoding="UTF-8" standalone="yes"?>
<Relationships xmlns="http://schemas.openxmlformats.org/package/2006/relationships"><Relationship Id="rId9" Type="http://schemas.openxmlformats.org/officeDocument/2006/relationships/image" Target="../media/image12.png"/><Relationship Id="rId8" Type="http://schemas.openxmlformats.org/officeDocument/2006/relationships/image" Target="../media/image5.svg"/><Relationship Id="rId7" Type="http://schemas.openxmlformats.org/officeDocument/2006/relationships/image" Target="../media/image11.png"/><Relationship Id="rId6" Type="http://schemas.openxmlformats.org/officeDocument/2006/relationships/image" Target="../media/image4.svg"/><Relationship Id="rId5" Type="http://schemas.openxmlformats.org/officeDocument/2006/relationships/image" Target="../media/image10.png"/><Relationship Id="rId4" Type="http://schemas.openxmlformats.org/officeDocument/2006/relationships/image" Target="../media/image3.svg"/><Relationship Id="rId3" Type="http://schemas.openxmlformats.org/officeDocument/2006/relationships/image" Target="../media/image9.png"/><Relationship Id="rId2" Type="http://schemas.openxmlformats.org/officeDocument/2006/relationships/image" Target="../media/image2.svg"/><Relationship Id="rId10" Type="http://schemas.openxmlformats.org/officeDocument/2006/relationships/image" Target="../media/image6.svg"/><Relationship Id="rId1" Type="http://schemas.openxmlformats.org/officeDocument/2006/relationships/image" Target="../media/image8.png"/></Relationships>
</file>

<file path=ppt/diagrams/_rels/data3.xml.rels><?xml version="1.0" encoding="UTF-8" standalone="yes"?>
<Relationships xmlns="http://schemas.openxmlformats.org/package/2006/relationships"><Relationship Id="rId6" Type="http://schemas.openxmlformats.org/officeDocument/2006/relationships/image" Target="../media/image9.svg"/><Relationship Id="rId5" Type="http://schemas.openxmlformats.org/officeDocument/2006/relationships/image" Target="../media/image15.png"/><Relationship Id="rId4" Type="http://schemas.openxmlformats.org/officeDocument/2006/relationships/image" Target="../media/image8.svg"/><Relationship Id="rId3" Type="http://schemas.openxmlformats.org/officeDocument/2006/relationships/image" Target="../media/image14.png"/><Relationship Id="rId2" Type="http://schemas.openxmlformats.org/officeDocument/2006/relationships/image" Target="../media/image7.svg"/><Relationship Id="rId1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9" Type="http://schemas.openxmlformats.org/officeDocument/2006/relationships/image" Target="../media/image12.png"/><Relationship Id="rId8" Type="http://schemas.openxmlformats.org/officeDocument/2006/relationships/image" Target="../media/image5.svg"/><Relationship Id="rId7" Type="http://schemas.openxmlformats.org/officeDocument/2006/relationships/image" Target="../media/image11.png"/><Relationship Id="rId6" Type="http://schemas.openxmlformats.org/officeDocument/2006/relationships/image" Target="../media/image4.svg"/><Relationship Id="rId5" Type="http://schemas.openxmlformats.org/officeDocument/2006/relationships/image" Target="../media/image10.png"/><Relationship Id="rId4" Type="http://schemas.openxmlformats.org/officeDocument/2006/relationships/image" Target="../media/image3.svg"/><Relationship Id="rId3" Type="http://schemas.openxmlformats.org/officeDocument/2006/relationships/image" Target="../media/image9.png"/><Relationship Id="rId2" Type="http://schemas.openxmlformats.org/officeDocument/2006/relationships/image" Target="../media/image2.svg"/><Relationship Id="rId10" Type="http://schemas.openxmlformats.org/officeDocument/2006/relationships/image" Target="../media/image6.svg"/><Relationship Id="rId1" Type="http://schemas.openxmlformats.org/officeDocument/2006/relationships/image" Target="../media/image8.png"/></Relationships>
</file>

<file path=ppt/diagrams/_rels/drawing3.xml.rels><?xml version="1.0" encoding="UTF-8" standalone="yes"?>
<Relationships xmlns="http://schemas.openxmlformats.org/package/2006/relationships"><Relationship Id="rId6" Type="http://schemas.openxmlformats.org/officeDocument/2006/relationships/image" Target="../media/image9.svg"/><Relationship Id="rId5" Type="http://schemas.openxmlformats.org/officeDocument/2006/relationships/image" Target="../media/image15.png"/><Relationship Id="rId4" Type="http://schemas.openxmlformats.org/officeDocument/2006/relationships/image" Target="../media/image8.svg"/><Relationship Id="rId3" Type="http://schemas.openxmlformats.org/officeDocument/2006/relationships/image" Target="../media/image14.png"/><Relationship Id="rId2" Type="http://schemas.openxmlformats.org/officeDocument/2006/relationships/image" Target="../media/image7.svg"/><Relationship Id="rId1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2294D0-8A69-40F4-8AD6-B60EC2CB45F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92E9943-0506-40C7-9C44-62E4428FE073}">
      <dgm:prSet/>
      <dgm:spPr/>
      <dgm:t>
        <a:bodyPr/>
        <a:lstStyle/>
        <a:p>
          <a:r>
            <a:rPr lang="en-GB"/>
            <a:t>Poor communication between pharmacists and prescribers (prescribing errors are common and problematic)</a:t>
          </a:r>
          <a:endParaRPr lang="en-US"/>
        </a:p>
      </dgm:t>
    </dgm:pt>
    <dgm:pt modelId="{5F1C87D8-E854-4DC0-A1A9-C09F4582B0F1}" cxnId="{E2101BC1-344A-4A6A-9B11-F88DB9D69199}" type="parTrans">
      <dgm:prSet/>
      <dgm:spPr/>
      <dgm:t>
        <a:bodyPr/>
        <a:lstStyle/>
        <a:p>
          <a:endParaRPr lang="en-US"/>
        </a:p>
      </dgm:t>
    </dgm:pt>
    <dgm:pt modelId="{20CDCC79-D104-4B39-8241-CB63430592B0}" cxnId="{E2101BC1-344A-4A6A-9B11-F88DB9D69199}" type="sibTrans">
      <dgm:prSet/>
      <dgm:spPr/>
      <dgm:t>
        <a:bodyPr/>
        <a:lstStyle/>
        <a:p>
          <a:endParaRPr lang="en-US"/>
        </a:p>
      </dgm:t>
    </dgm:pt>
    <dgm:pt modelId="{7F0CBB43-3B17-4D41-98F0-4525F34DEACB}">
      <dgm:prSet/>
      <dgm:spPr/>
      <dgm:t>
        <a:bodyPr/>
        <a:lstStyle/>
        <a:p>
          <a:r>
            <a:rPr lang="en-GB"/>
            <a:t>Poor communication between pharmacists and customers</a:t>
          </a:r>
          <a:endParaRPr lang="en-US"/>
        </a:p>
      </dgm:t>
    </dgm:pt>
    <dgm:pt modelId="{2261F59E-7B91-47A8-B80A-D37F113DBEA4}" cxnId="{2D13E16D-24F7-46D6-9BA8-FD20103721F4}" type="parTrans">
      <dgm:prSet/>
      <dgm:spPr/>
      <dgm:t>
        <a:bodyPr/>
        <a:lstStyle/>
        <a:p>
          <a:endParaRPr lang="en-US"/>
        </a:p>
      </dgm:t>
    </dgm:pt>
    <dgm:pt modelId="{430A3705-089A-4D1C-874C-737F3A042044}" cxnId="{2D13E16D-24F7-46D6-9BA8-FD20103721F4}" type="sibTrans">
      <dgm:prSet/>
      <dgm:spPr/>
      <dgm:t>
        <a:bodyPr/>
        <a:lstStyle/>
        <a:p>
          <a:endParaRPr lang="en-US"/>
        </a:p>
      </dgm:t>
    </dgm:pt>
    <dgm:pt modelId="{042D7204-F869-4041-B250-52455164B866}">
      <dgm:prSet/>
      <dgm:spPr/>
      <dgm:t>
        <a:bodyPr/>
        <a:lstStyle/>
        <a:p>
          <a:r>
            <a:rPr lang="en-GB"/>
            <a:t>Pharmacists using medical terms, not familiar for the customers</a:t>
          </a:r>
          <a:endParaRPr lang="en-US"/>
        </a:p>
      </dgm:t>
    </dgm:pt>
    <dgm:pt modelId="{7A970697-998A-45BF-85D6-2EEF6E70A908}" cxnId="{5B9E50CA-2212-4D4A-91B1-1F11FEB3E084}" type="parTrans">
      <dgm:prSet/>
      <dgm:spPr/>
      <dgm:t>
        <a:bodyPr/>
        <a:lstStyle/>
        <a:p>
          <a:endParaRPr lang="en-US"/>
        </a:p>
      </dgm:t>
    </dgm:pt>
    <dgm:pt modelId="{326F4C9C-BE06-4F6F-9385-BACDDB985E2F}" cxnId="{5B9E50CA-2212-4D4A-91B1-1F11FEB3E084}" type="sibTrans">
      <dgm:prSet/>
      <dgm:spPr/>
      <dgm:t>
        <a:bodyPr/>
        <a:lstStyle/>
        <a:p>
          <a:endParaRPr lang="en-US"/>
        </a:p>
      </dgm:t>
    </dgm:pt>
    <dgm:pt modelId="{146B8E4E-E5B4-4704-972C-17B381B1AA62}">
      <dgm:prSet/>
      <dgm:spPr/>
      <dgm:t>
        <a:bodyPr/>
        <a:lstStyle/>
        <a:p>
          <a:r>
            <a:rPr lang="en-GB"/>
            <a:t>Language and cultural barriers</a:t>
          </a:r>
          <a:endParaRPr lang="en-US"/>
        </a:p>
      </dgm:t>
    </dgm:pt>
    <dgm:pt modelId="{44331AA4-7E66-44B9-9BBA-12ACB8E1F10C}" cxnId="{322E8390-1D1D-4884-97A6-FB28853EB7C0}" type="parTrans">
      <dgm:prSet/>
      <dgm:spPr/>
      <dgm:t>
        <a:bodyPr/>
        <a:lstStyle/>
        <a:p>
          <a:endParaRPr lang="en-US"/>
        </a:p>
      </dgm:t>
    </dgm:pt>
    <dgm:pt modelId="{7774B3A3-DDF8-4A09-BAFE-91E31981D318}" cxnId="{322E8390-1D1D-4884-97A6-FB28853EB7C0}" type="sibTrans">
      <dgm:prSet/>
      <dgm:spPr/>
      <dgm:t>
        <a:bodyPr/>
        <a:lstStyle/>
        <a:p>
          <a:endParaRPr lang="en-US"/>
        </a:p>
      </dgm:t>
    </dgm:pt>
    <dgm:pt modelId="{B7DEFC57-C5BB-49D1-8648-CEF41246A932}">
      <dgm:prSet/>
      <dgm:spPr/>
      <dgm:t>
        <a:bodyPr/>
        <a:lstStyle/>
        <a:p>
          <a:r>
            <a:rPr lang="en-GB"/>
            <a:t>OTC (over-the-counter) enquires find consumers resistant</a:t>
          </a:r>
          <a:endParaRPr lang="en-US"/>
        </a:p>
      </dgm:t>
    </dgm:pt>
    <dgm:pt modelId="{92D70772-0E8D-4139-9903-6AA238D31CC4}" cxnId="{D56CDE34-CF86-4E86-8B3E-D6D2237F5EF3}" type="parTrans">
      <dgm:prSet/>
      <dgm:spPr/>
      <dgm:t>
        <a:bodyPr/>
        <a:lstStyle/>
        <a:p>
          <a:endParaRPr lang="en-US"/>
        </a:p>
      </dgm:t>
    </dgm:pt>
    <dgm:pt modelId="{C0E008FF-2DF1-4D62-B294-17CA62E2ACA5}" cxnId="{D56CDE34-CF86-4E86-8B3E-D6D2237F5EF3}" type="sibTrans">
      <dgm:prSet/>
      <dgm:spPr/>
      <dgm:t>
        <a:bodyPr/>
        <a:lstStyle/>
        <a:p>
          <a:endParaRPr lang="en-US"/>
        </a:p>
      </dgm:t>
    </dgm:pt>
    <dgm:pt modelId="{9D880D01-DF07-454F-9505-A54B876793EF}" type="pres">
      <dgm:prSet presAssocID="{842294D0-8A69-40F4-8AD6-B60EC2CB45F1}" presName="root" presStyleCnt="0">
        <dgm:presLayoutVars>
          <dgm:dir/>
          <dgm:resizeHandles val="exact"/>
        </dgm:presLayoutVars>
      </dgm:prSet>
      <dgm:spPr/>
    </dgm:pt>
    <dgm:pt modelId="{86C78557-CEA3-444B-8175-BCE6E4F3DB6C}" type="pres">
      <dgm:prSet presAssocID="{392E9943-0506-40C7-9C44-62E4428FE073}" presName="compNode" presStyleCnt="0"/>
      <dgm:spPr/>
    </dgm:pt>
    <dgm:pt modelId="{4B0A5583-5799-4826-A5E6-C6F97C2C2B83}" type="pres">
      <dgm:prSet presAssocID="{392E9943-0506-40C7-9C44-62E4428FE073}" presName="bgRect" presStyleLbl="bgShp" presStyleIdx="0" presStyleCnt="5"/>
      <dgm:spPr/>
    </dgm:pt>
    <dgm:pt modelId="{441F78FD-21CB-4F31-B16D-23192E08497A}" type="pres">
      <dgm:prSet presAssocID="{392E9943-0506-40C7-9C44-62E4428FE07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19781C5E-E381-4202-90A7-C51E671DE98C}" type="pres">
      <dgm:prSet presAssocID="{392E9943-0506-40C7-9C44-62E4428FE073}" presName="spaceRect" presStyleCnt="0"/>
      <dgm:spPr/>
    </dgm:pt>
    <dgm:pt modelId="{5E27EF00-3719-46AE-B804-37B0032FB9F2}" type="pres">
      <dgm:prSet presAssocID="{392E9943-0506-40C7-9C44-62E4428FE073}" presName="parTx" presStyleLbl="revTx" presStyleIdx="0" presStyleCnt="5">
        <dgm:presLayoutVars>
          <dgm:chMax val="0"/>
          <dgm:chPref val="0"/>
        </dgm:presLayoutVars>
      </dgm:prSet>
      <dgm:spPr/>
    </dgm:pt>
    <dgm:pt modelId="{6F2F1665-9CFD-4F6A-90CB-4135B07014B6}" type="pres">
      <dgm:prSet presAssocID="{20CDCC79-D104-4B39-8241-CB63430592B0}" presName="sibTrans" presStyleCnt="0"/>
      <dgm:spPr/>
    </dgm:pt>
    <dgm:pt modelId="{9C4A97C5-ECFD-4271-A1CC-F6B28274E782}" type="pres">
      <dgm:prSet presAssocID="{7F0CBB43-3B17-4D41-98F0-4525F34DEACB}" presName="compNode" presStyleCnt="0"/>
      <dgm:spPr/>
    </dgm:pt>
    <dgm:pt modelId="{AE817C41-B733-4021-8DD8-E57713491654}" type="pres">
      <dgm:prSet presAssocID="{7F0CBB43-3B17-4D41-98F0-4525F34DEACB}" presName="bgRect" presStyleLbl="bgShp" presStyleIdx="1" presStyleCnt="5"/>
      <dgm:spPr/>
    </dgm:pt>
    <dgm:pt modelId="{397EA489-F48E-4F36-8257-2578A15A06CE}" type="pres">
      <dgm:prSet presAssocID="{7F0CBB43-3B17-4D41-98F0-4525F34DEAC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6BD88E39-1F9F-44E7-A66B-B37BA88301E2}" type="pres">
      <dgm:prSet presAssocID="{7F0CBB43-3B17-4D41-98F0-4525F34DEACB}" presName="spaceRect" presStyleCnt="0"/>
      <dgm:spPr/>
    </dgm:pt>
    <dgm:pt modelId="{A6D23D34-E520-4D73-853D-F357FD1CB138}" type="pres">
      <dgm:prSet presAssocID="{7F0CBB43-3B17-4D41-98F0-4525F34DEACB}" presName="parTx" presStyleLbl="revTx" presStyleIdx="1" presStyleCnt="5">
        <dgm:presLayoutVars>
          <dgm:chMax val="0"/>
          <dgm:chPref val="0"/>
        </dgm:presLayoutVars>
      </dgm:prSet>
      <dgm:spPr/>
    </dgm:pt>
    <dgm:pt modelId="{E3CB7E5A-EC34-44B9-B1FC-1798CA19B445}" type="pres">
      <dgm:prSet presAssocID="{430A3705-089A-4D1C-874C-737F3A042044}" presName="sibTrans" presStyleCnt="0"/>
      <dgm:spPr/>
    </dgm:pt>
    <dgm:pt modelId="{0E370394-B6CA-426D-946D-EDC2F5E3C1DA}" type="pres">
      <dgm:prSet presAssocID="{042D7204-F869-4041-B250-52455164B866}" presName="compNode" presStyleCnt="0"/>
      <dgm:spPr/>
    </dgm:pt>
    <dgm:pt modelId="{ED0C1052-05D6-4AE5-9D43-0B0909D0567B}" type="pres">
      <dgm:prSet presAssocID="{042D7204-F869-4041-B250-52455164B866}" presName="bgRect" presStyleLbl="bgShp" presStyleIdx="2" presStyleCnt="5"/>
      <dgm:spPr/>
    </dgm:pt>
    <dgm:pt modelId="{0CFBB3E8-1FCC-4169-B499-14D417E55AC4}" type="pres">
      <dgm:prSet presAssocID="{042D7204-F869-4041-B250-52455164B86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</dgm:pt>
    <dgm:pt modelId="{DE2F6C30-23A5-4CE0-8325-000E5854A248}" type="pres">
      <dgm:prSet presAssocID="{042D7204-F869-4041-B250-52455164B866}" presName="spaceRect" presStyleCnt="0"/>
      <dgm:spPr/>
    </dgm:pt>
    <dgm:pt modelId="{F3C7D87A-DCFB-480F-BBA0-53C6047B7479}" type="pres">
      <dgm:prSet presAssocID="{042D7204-F869-4041-B250-52455164B866}" presName="parTx" presStyleLbl="revTx" presStyleIdx="2" presStyleCnt="5">
        <dgm:presLayoutVars>
          <dgm:chMax val="0"/>
          <dgm:chPref val="0"/>
        </dgm:presLayoutVars>
      </dgm:prSet>
      <dgm:spPr/>
    </dgm:pt>
    <dgm:pt modelId="{2F82D1C0-2545-47BA-9474-3352FEC7054A}" type="pres">
      <dgm:prSet presAssocID="{326F4C9C-BE06-4F6F-9385-BACDDB985E2F}" presName="sibTrans" presStyleCnt="0"/>
      <dgm:spPr/>
    </dgm:pt>
    <dgm:pt modelId="{2A9A9F90-CB2F-4B60-9E2C-71828516882B}" type="pres">
      <dgm:prSet presAssocID="{146B8E4E-E5B4-4704-972C-17B381B1AA62}" presName="compNode" presStyleCnt="0"/>
      <dgm:spPr/>
    </dgm:pt>
    <dgm:pt modelId="{31C3E597-E940-4C1C-91B7-E07545506B0E}" type="pres">
      <dgm:prSet presAssocID="{146B8E4E-E5B4-4704-972C-17B381B1AA62}" presName="bgRect" presStyleLbl="bgShp" presStyleIdx="3" presStyleCnt="5"/>
      <dgm:spPr/>
    </dgm:pt>
    <dgm:pt modelId="{B851AA3D-A846-40BF-92BB-7D9320FA88B1}" type="pres">
      <dgm:prSet presAssocID="{146B8E4E-E5B4-4704-972C-17B381B1AA6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</dgm:pt>
    <dgm:pt modelId="{D8E981D4-75F4-4A8D-8C5F-13600FF8ED0E}" type="pres">
      <dgm:prSet presAssocID="{146B8E4E-E5B4-4704-972C-17B381B1AA62}" presName="spaceRect" presStyleCnt="0"/>
      <dgm:spPr/>
    </dgm:pt>
    <dgm:pt modelId="{83B25439-E3E3-4B51-8F52-B09950D58B62}" type="pres">
      <dgm:prSet presAssocID="{146B8E4E-E5B4-4704-972C-17B381B1AA62}" presName="parTx" presStyleLbl="revTx" presStyleIdx="3" presStyleCnt="5">
        <dgm:presLayoutVars>
          <dgm:chMax val="0"/>
          <dgm:chPref val="0"/>
        </dgm:presLayoutVars>
      </dgm:prSet>
      <dgm:spPr/>
    </dgm:pt>
    <dgm:pt modelId="{C13539C9-A5AF-488C-9B25-AC39D484C010}" type="pres">
      <dgm:prSet presAssocID="{7774B3A3-DDF8-4A09-BAFE-91E31981D318}" presName="sibTrans" presStyleCnt="0"/>
      <dgm:spPr/>
    </dgm:pt>
    <dgm:pt modelId="{8C200F00-3AF7-4483-A8D4-409BAEADD58D}" type="pres">
      <dgm:prSet presAssocID="{B7DEFC57-C5BB-49D1-8648-CEF41246A932}" presName="compNode" presStyleCnt="0"/>
      <dgm:spPr/>
    </dgm:pt>
    <dgm:pt modelId="{4FA6EABA-3D60-4277-B1A4-9AB16360C6E2}" type="pres">
      <dgm:prSet presAssocID="{B7DEFC57-C5BB-49D1-8648-CEF41246A932}" presName="bgRect" presStyleLbl="bgShp" presStyleIdx="4" presStyleCnt="5"/>
      <dgm:spPr/>
    </dgm:pt>
    <dgm:pt modelId="{C60C41A3-1B9C-4FD8-8E67-42995945CCF6}" type="pres">
      <dgm:prSet presAssocID="{B7DEFC57-C5BB-49D1-8648-CEF41246A93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</dgm:pt>
    <dgm:pt modelId="{F031225E-FEEA-4CA0-A5BA-1D94E56EEF5E}" type="pres">
      <dgm:prSet presAssocID="{B7DEFC57-C5BB-49D1-8648-CEF41246A932}" presName="spaceRect" presStyleCnt="0"/>
      <dgm:spPr/>
    </dgm:pt>
    <dgm:pt modelId="{2313D080-29EE-49F7-8103-DD2393A6EE5E}" type="pres">
      <dgm:prSet presAssocID="{B7DEFC57-C5BB-49D1-8648-CEF41246A93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ECF8515-BA74-4E60-AA9C-F11D76D812F5}" type="presOf" srcId="{842294D0-8A69-40F4-8AD6-B60EC2CB45F1}" destId="{9D880D01-DF07-454F-9505-A54B876793EF}" srcOrd="0" destOrd="0" presId="urn:microsoft.com/office/officeart/2018/2/layout/IconVerticalSolidList"/>
    <dgm:cxn modelId="{D56CDE34-CF86-4E86-8B3E-D6D2237F5EF3}" srcId="{842294D0-8A69-40F4-8AD6-B60EC2CB45F1}" destId="{B7DEFC57-C5BB-49D1-8648-CEF41246A932}" srcOrd="4" destOrd="0" parTransId="{92D70772-0E8D-4139-9903-6AA238D31CC4}" sibTransId="{C0E008FF-2DF1-4D62-B294-17CA62E2ACA5}"/>
    <dgm:cxn modelId="{2D13E16D-24F7-46D6-9BA8-FD20103721F4}" srcId="{842294D0-8A69-40F4-8AD6-B60EC2CB45F1}" destId="{7F0CBB43-3B17-4D41-98F0-4525F34DEACB}" srcOrd="1" destOrd="0" parTransId="{2261F59E-7B91-47A8-B80A-D37F113DBEA4}" sibTransId="{430A3705-089A-4D1C-874C-737F3A042044}"/>
    <dgm:cxn modelId="{322E8390-1D1D-4884-97A6-FB28853EB7C0}" srcId="{842294D0-8A69-40F4-8AD6-B60EC2CB45F1}" destId="{146B8E4E-E5B4-4704-972C-17B381B1AA62}" srcOrd="3" destOrd="0" parTransId="{44331AA4-7E66-44B9-9BBA-12ACB8E1F10C}" sibTransId="{7774B3A3-DDF8-4A09-BAFE-91E31981D318}"/>
    <dgm:cxn modelId="{B4E1119D-411E-42A9-B6A0-9C880F4396A2}" type="presOf" srcId="{7F0CBB43-3B17-4D41-98F0-4525F34DEACB}" destId="{A6D23D34-E520-4D73-853D-F357FD1CB138}" srcOrd="0" destOrd="0" presId="urn:microsoft.com/office/officeart/2018/2/layout/IconVerticalSolidList"/>
    <dgm:cxn modelId="{D768A7A4-1A5E-4F6A-BAF7-0A797C379875}" type="presOf" srcId="{146B8E4E-E5B4-4704-972C-17B381B1AA62}" destId="{83B25439-E3E3-4B51-8F52-B09950D58B62}" srcOrd="0" destOrd="0" presId="urn:microsoft.com/office/officeart/2018/2/layout/IconVerticalSolidList"/>
    <dgm:cxn modelId="{C252EDB8-ADB6-45CA-8900-6901AD9A7A2E}" type="presOf" srcId="{B7DEFC57-C5BB-49D1-8648-CEF41246A932}" destId="{2313D080-29EE-49F7-8103-DD2393A6EE5E}" srcOrd="0" destOrd="0" presId="urn:microsoft.com/office/officeart/2018/2/layout/IconVerticalSolidList"/>
    <dgm:cxn modelId="{E2101BC1-344A-4A6A-9B11-F88DB9D69199}" srcId="{842294D0-8A69-40F4-8AD6-B60EC2CB45F1}" destId="{392E9943-0506-40C7-9C44-62E4428FE073}" srcOrd="0" destOrd="0" parTransId="{5F1C87D8-E854-4DC0-A1A9-C09F4582B0F1}" sibTransId="{20CDCC79-D104-4B39-8241-CB63430592B0}"/>
    <dgm:cxn modelId="{536C3AC8-7FBC-48A3-807B-AC757CB11486}" type="presOf" srcId="{042D7204-F869-4041-B250-52455164B866}" destId="{F3C7D87A-DCFB-480F-BBA0-53C6047B7479}" srcOrd="0" destOrd="0" presId="urn:microsoft.com/office/officeart/2018/2/layout/IconVerticalSolidList"/>
    <dgm:cxn modelId="{5B9E50CA-2212-4D4A-91B1-1F11FEB3E084}" srcId="{842294D0-8A69-40F4-8AD6-B60EC2CB45F1}" destId="{042D7204-F869-4041-B250-52455164B866}" srcOrd="2" destOrd="0" parTransId="{7A970697-998A-45BF-85D6-2EEF6E70A908}" sibTransId="{326F4C9C-BE06-4F6F-9385-BACDDB985E2F}"/>
    <dgm:cxn modelId="{FAAEABDF-A777-483A-BCAF-E4C2B86FF0C9}" type="presOf" srcId="{392E9943-0506-40C7-9C44-62E4428FE073}" destId="{5E27EF00-3719-46AE-B804-37B0032FB9F2}" srcOrd="0" destOrd="0" presId="urn:microsoft.com/office/officeart/2018/2/layout/IconVerticalSolidList"/>
    <dgm:cxn modelId="{2C593347-E7A8-492A-9E4D-9BF9DCD4AF63}" type="presParOf" srcId="{9D880D01-DF07-454F-9505-A54B876793EF}" destId="{86C78557-CEA3-444B-8175-BCE6E4F3DB6C}" srcOrd="0" destOrd="0" presId="urn:microsoft.com/office/officeart/2018/2/layout/IconVerticalSolidList"/>
    <dgm:cxn modelId="{5A6E0B66-698A-48D6-8992-CB68FAB18F58}" type="presParOf" srcId="{86C78557-CEA3-444B-8175-BCE6E4F3DB6C}" destId="{4B0A5583-5799-4826-A5E6-C6F97C2C2B83}" srcOrd="0" destOrd="0" presId="urn:microsoft.com/office/officeart/2018/2/layout/IconVerticalSolidList"/>
    <dgm:cxn modelId="{5E3A7565-0000-4C59-93C5-63E52A8DE250}" type="presParOf" srcId="{86C78557-CEA3-444B-8175-BCE6E4F3DB6C}" destId="{441F78FD-21CB-4F31-B16D-23192E08497A}" srcOrd="1" destOrd="0" presId="urn:microsoft.com/office/officeart/2018/2/layout/IconVerticalSolidList"/>
    <dgm:cxn modelId="{215DC6AE-80A4-4294-9870-15D0F3D9144C}" type="presParOf" srcId="{86C78557-CEA3-444B-8175-BCE6E4F3DB6C}" destId="{19781C5E-E381-4202-90A7-C51E671DE98C}" srcOrd="2" destOrd="0" presId="urn:microsoft.com/office/officeart/2018/2/layout/IconVerticalSolidList"/>
    <dgm:cxn modelId="{A71BF529-175C-4151-8E69-7021D4C22372}" type="presParOf" srcId="{86C78557-CEA3-444B-8175-BCE6E4F3DB6C}" destId="{5E27EF00-3719-46AE-B804-37B0032FB9F2}" srcOrd="3" destOrd="0" presId="urn:microsoft.com/office/officeart/2018/2/layout/IconVerticalSolidList"/>
    <dgm:cxn modelId="{C94FD58F-B200-4424-BE2A-0BE2DBD918D9}" type="presParOf" srcId="{9D880D01-DF07-454F-9505-A54B876793EF}" destId="{6F2F1665-9CFD-4F6A-90CB-4135B07014B6}" srcOrd="1" destOrd="0" presId="urn:microsoft.com/office/officeart/2018/2/layout/IconVerticalSolidList"/>
    <dgm:cxn modelId="{7C6F1094-C700-4A29-BE80-65DCA9987530}" type="presParOf" srcId="{9D880D01-DF07-454F-9505-A54B876793EF}" destId="{9C4A97C5-ECFD-4271-A1CC-F6B28274E782}" srcOrd="2" destOrd="0" presId="urn:microsoft.com/office/officeart/2018/2/layout/IconVerticalSolidList"/>
    <dgm:cxn modelId="{AB4021A0-6896-4DB1-BF47-76F7199A99DC}" type="presParOf" srcId="{9C4A97C5-ECFD-4271-A1CC-F6B28274E782}" destId="{AE817C41-B733-4021-8DD8-E57713491654}" srcOrd="0" destOrd="0" presId="urn:microsoft.com/office/officeart/2018/2/layout/IconVerticalSolidList"/>
    <dgm:cxn modelId="{ED9F722F-DB7A-480F-B44D-E1466D598F52}" type="presParOf" srcId="{9C4A97C5-ECFD-4271-A1CC-F6B28274E782}" destId="{397EA489-F48E-4F36-8257-2578A15A06CE}" srcOrd="1" destOrd="0" presId="urn:microsoft.com/office/officeart/2018/2/layout/IconVerticalSolidList"/>
    <dgm:cxn modelId="{4ED55D6C-9F47-42AC-BDAE-621B4E52E1B6}" type="presParOf" srcId="{9C4A97C5-ECFD-4271-A1CC-F6B28274E782}" destId="{6BD88E39-1F9F-44E7-A66B-B37BA88301E2}" srcOrd="2" destOrd="0" presId="urn:microsoft.com/office/officeart/2018/2/layout/IconVerticalSolidList"/>
    <dgm:cxn modelId="{D872FC18-239D-4241-911E-08A0363B3193}" type="presParOf" srcId="{9C4A97C5-ECFD-4271-A1CC-F6B28274E782}" destId="{A6D23D34-E520-4D73-853D-F357FD1CB138}" srcOrd="3" destOrd="0" presId="urn:microsoft.com/office/officeart/2018/2/layout/IconVerticalSolidList"/>
    <dgm:cxn modelId="{07CEB5FE-D439-4966-9217-3841B31A3816}" type="presParOf" srcId="{9D880D01-DF07-454F-9505-A54B876793EF}" destId="{E3CB7E5A-EC34-44B9-B1FC-1798CA19B445}" srcOrd="3" destOrd="0" presId="urn:microsoft.com/office/officeart/2018/2/layout/IconVerticalSolidList"/>
    <dgm:cxn modelId="{3FD76E5B-C90E-46A0-B157-865BB6A2C51B}" type="presParOf" srcId="{9D880D01-DF07-454F-9505-A54B876793EF}" destId="{0E370394-B6CA-426D-946D-EDC2F5E3C1DA}" srcOrd="4" destOrd="0" presId="urn:microsoft.com/office/officeart/2018/2/layout/IconVerticalSolidList"/>
    <dgm:cxn modelId="{E905BDAE-CEE6-4AC9-B634-174AB8BBC036}" type="presParOf" srcId="{0E370394-B6CA-426D-946D-EDC2F5E3C1DA}" destId="{ED0C1052-05D6-4AE5-9D43-0B0909D0567B}" srcOrd="0" destOrd="0" presId="urn:microsoft.com/office/officeart/2018/2/layout/IconVerticalSolidList"/>
    <dgm:cxn modelId="{3FE89C69-B54C-4AAC-B5E8-42F9DD1F519A}" type="presParOf" srcId="{0E370394-B6CA-426D-946D-EDC2F5E3C1DA}" destId="{0CFBB3E8-1FCC-4169-B499-14D417E55AC4}" srcOrd="1" destOrd="0" presId="urn:microsoft.com/office/officeart/2018/2/layout/IconVerticalSolidList"/>
    <dgm:cxn modelId="{40261EF1-089B-4DF4-9C7F-FFBAFDB96B37}" type="presParOf" srcId="{0E370394-B6CA-426D-946D-EDC2F5E3C1DA}" destId="{DE2F6C30-23A5-4CE0-8325-000E5854A248}" srcOrd="2" destOrd="0" presId="urn:microsoft.com/office/officeart/2018/2/layout/IconVerticalSolidList"/>
    <dgm:cxn modelId="{93602DDB-F42D-4638-9753-C7A697E3D4A0}" type="presParOf" srcId="{0E370394-B6CA-426D-946D-EDC2F5E3C1DA}" destId="{F3C7D87A-DCFB-480F-BBA0-53C6047B7479}" srcOrd="3" destOrd="0" presId="urn:microsoft.com/office/officeart/2018/2/layout/IconVerticalSolidList"/>
    <dgm:cxn modelId="{0A2178BC-5FE8-4EC8-A4EC-54FC26C1D62D}" type="presParOf" srcId="{9D880D01-DF07-454F-9505-A54B876793EF}" destId="{2F82D1C0-2545-47BA-9474-3352FEC7054A}" srcOrd="5" destOrd="0" presId="urn:microsoft.com/office/officeart/2018/2/layout/IconVerticalSolidList"/>
    <dgm:cxn modelId="{55F90D45-F864-48F8-AED6-E2F330EF2196}" type="presParOf" srcId="{9D880D01-DF07-454F-9505-A54B876793EF}" destId="{2A9A9F90-CB2F-4B60-9E2C-71828516882B}" srcOrd="6" destOrd="0" presId="urn:microsoft.com/office/officeart/2018/2/layout/IconVerticalSolidList"/>
    <dgm:cxn modelId="{8C1139E3-0F66-408F-B713-77EF48EEEC70}" type="presParOf" srcId="{2A9A9F90-CB2F-4B60-9E2C-71828516882B}" destId="{31C3E597-E940-4C1C-91B7-E07545506B0E}" srcOrd="0" destOrd="0" presId="urn:microsoft.com/office/officeart/2018/2/layout/IconVerticalSolidList"/>
    <dgm:cxn modelId="{71517B00-7E7E-447F-B41D-503A8D8395BA}" type="presParOf" srcId="{2A9A9F90-CB2F-4B60-9E2C-71828516882B}" destId="{B851AA3D-A846-40BF-92BB-7D9320FA88B1}" srcOrd="1" destOrd="0" presId="urn:microsoft.com/office/officeart/2018/2/layout/IconVerticalSolidList"/>
    <dgm:cxn modelId="{76DAF8D0-E34D-4238-9A31-EA10668FD6D4}" type="presParOf" srcId="{2A9A9F90-CB2F-4B60-9E2C-71828516882B}" destId="{D8E981D4-75F4-4A8D-8C5F-13600FF8ED0E}" srcOrd="2" destOrd="0" presId="urn:microsoft.com/office/officeart/2018/2/layout/IconVerticalSolidList"/>
    <dgm:cxn modelId="{AFEDA297-B250-4EB0-A9BC-F6FD79791826}" type="presParOf" srcId="{2A9A9F90-CB2F-4B60-9E2C-71828516882B}" destId="{83B25439-E3E3-4B51-8F52-B09950D58B62}" srcOrd="3" destOrd="0" presId="urn:microsoft.com/office/officeart/2018/2/layout/IconVerticalSolidList"/>
    <dgm:cxn modelId="{32B04DD4-C1ED-46AF-9354-3DCB6102F2CF}" type="presParOf" srcId="{9D880D01-DF07-454F-9505-A54B876793EF}" destId="{C13539C9-A5AF-488C-9B25-AC39D484C010}" srcOrd="7" destOrd="0" presId="urn:microsoft.com/office/officeart/2018/2/layout/IconVerticalSolidList"/>
    <dgm:cxn modelId="{0484CD85-B8F7-455E-9D94-F2FE3B594976}" type="presParOf" srcId="{9D880D01-DF07-454F-9505-A54B876793EF}" destId="{8C200F00-3AF7-4483-A8D4-409BAEADD58D}" srcOrd="8" destOrd="0" presId="urn:microsoft.com/office/officeart/2018/2/layout/IconVerticalSolidList"/>
    <dgm:cxn modelId="{F96C245F-BDF2-45FA-94FB-E6ACDC51096B}" type="presParOf" srcId="{8C200F00-3AF7-4483-A8D4-409BAEADD58D}" destId="{4FA6EABA-3D60-4277-B1A4-9AB16360C6E2}" srcOrd="0" destOrd="0" presId="urn:microsoft.com/office/officeart/2018/2/layout/IconVerticalSolidList"/>
    <dgm:cxn modelId="{1AA4112D-B816-4444-AF1D-4B6D05FC2DD9}" type="presParOf" srcId="{8C200F00-3AF7-4483-A8D4-409BAEADD58D}" destId="{C60C41A3-1B9C-4FD8-8E67-42995945CCF6}" srcOrd="1" destOrd="0" presId="urn:microsoft.com/office/officeart/2018/2/layout/IconVerticalSolidList"/>
    <dgm:cxn modelId="{C23CAD7A-D833-4467-BD89-F128C0696001}" type="presParOf" srcId="{8C200F00-3AF7-4483-A8D4-409BAEADD58D}" destId="{F031225E-FEEA-4CA0-A5BA-1D94E56EEF5E}" srcOrd="2" destOrd="0" presId="urn:microsoft.com/office/officeart/2018/2/layout/IconVerticalSolidList"/>
    <dgm:cxn modelId="{B507D8D3-EA07-45E9-B5F3-BCA92D936039}" type="presParOf" srcId="{8C200F00-3AF7-4483-A8D4-409BAEADD58D}" destId="{2313D080-29EE-49F7-8103-DD2393A6EE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E43517-01F1-4023-BB7C-E058F5A3B308}" type="doc">
      <dgm:prSet loTypeId="urn:microsoft.com/office/officeart/2005/8/layout/vList5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7A450E1-6F97-481E-9610-5308708A4038}">
      <dgm:prSet/>
      <dgm:spPr/>
      <dgm:t>
        <a:bodyPr/>
        <a:lstStyle/>
        <a:p>
          <a:pPr rtl="0"/>
          <a:r>
            <a:rPr lang="en-GB">
              <a:latin typeface="Arial" panose="020B0604020202020204"/>
              <a:cs typeface="Arial" panose="020B0604020202020204"/>
            </a:rPr>
            <a:t> Improves team building</a:t>
          </a:r>
          <a:endParaRPr lang="en-US">
            <a:latin typeface="Arial" panose="020B0604020202020204"/>
            <a:cs typeface="Arial" panose="020B0604020202020204"/>
          </a:endParaRPr>
        </a:p>
      </dgm:t>
    </dgm:pt>
    <dgm:pt modelId="{D57F605C-5B95-43C7-BE00-1D0E9243DD09}" cxnId="{65A71229-42DA-4F91-B096-EAEB05F5A8EF}" type="parTrans">
      <dgm:prSet/>
      <dgm:spPr/>
      <dgm:t>
        <a:bodyPr/>
        <a:lstStyle/>
        <a:p>
          <a:endParaRPr lang="en-US"/>
        </a:p>
      </dgm:t>
    </dgm:pt>
    <dgm:pt modelId="{803EA02A-3F60-4959-9CDC-AF67E0846183}" cxnId="{65A71229-42DA-4F91-B096-EAEB05F5A8EF}" type="sibTrans">
      <dgm:prSet/>
      <dgm:spPr/>
      <dgm:t>
        <a:bodyPr/>
        <a:lstStyle/>
        <a:p>
          <a:endParaRPr lang="en-US"/>
        </a:p>
      </dgm:t>
    </dgm:pt>
    <dgm:pt modelId="{618AAA83-53C9-42B4-8164-DB960CB10C08}">
      <dgm:prSet phldr="0"/>
      <dgm:spPr/>
      <dgm:t>
        <a:bodyPr/>
        <a:lstStyle/>
        <a:p>
          <a:pPr rtl="0"/>
          <a:r>
            <a:rPr lang="en-GB">
              <a:latin typeface="Arial" panose="020B0604020202020204"/>
              <a:cs typeface="Arial" panose="020B0604020202020204"/>
            </a:rPr>
            <a:t> Increases loyalty </a:t>
          </a:r>
          <a:endParaRPr lang="en-US">
            <a:latin typeface="Arial" panose="020B0604020202020204"/>
            <a:cs typeface="Arial" panose="020B0604020202020204"/>
          </a:endParaRPr>
        </a:p>
      </dgm:t>
    </dgm:pt>
    <dgm:pt modelId="{892B4F7B-33A5-4A10-9919-EA9DB40A5D93}" cxnId="{CA1218BD-C451-4F51-8E33-1740E06DC554}" type="parTrans">
      <dgm:prSet/>
      <dgm:spPr/>
    </dgm:pt>
    <dgm:pt modelId="{AED87442-AB3A-4FB9-9973-DD720BB9EC58}" cxnId="{CA1218BD-C451-4F51-8E33-1740E06DC554}" type="sibTrans">
      <dgm:prSet/>
      <dgm:spPr/>
      <dgm:t>
        <a:bodyPr/>
        <a:lstStyle/>
        <a:p>
          <a:endParaRPr lang="en-US"/>
        </a:p>
      </dgm:t>
    </dgm:pt>
    <dgm:pt modelId="{64DFA317-7C54-481D-BE8A-042BEDF93B46}">
      <dgm:prSet phldr="0"/>
      <dgm:spPr/>
      <dgm:t>
        <a:bodyPr/>
        <a:lstStyle/>
        <a:p>
          <a:pPr rtl="0"/>
          <a:r>
            <a:rPr lang="en-GB">
              <a:latin typeface="Arial" panose="020B0604020202020204"/>
              <a:cs typeface="Arial" panose="020B0604020202020204"/>
            </a:rPr>
            <a:t> Increase productivity </a:t>
          </a:r>
          <a:endParaRPr lang="en-US">
            <a:latin typeface="Arial" panose="020B0604020202020204"/>
            <a:cs typeface="Arial" panose="020B0604020202020204"/>
          </a:endParaRPr>
        </a:p>
      </dgm:t>
    </dgm:pt>
    <dgm:pt modelId="{2EBA455F-7913-41F5-9C2A-E4112117A3C8}" cxnId="{0D18505D-A0F1-49A6-84FD-266BA67129EC}" type="parTrans">
      <dgm:prSet/>
      <dgm:spPr/>
    </dgm:pt>
    <dgm:pt modelId="{D7A59340-C9EE-477E-9762-68D46BE9F0C5}" cxnId="{0D18505D-A0F1-49A6-84FD-266BA67129EC}" type="sibTrans">
      <dgm:prSet/>
      <dgm:spPr/>
      <dgm:t>
        <a:bodyPr/>
        <a:lstStyle/>
        <a:p>
          <a:endParaRPr lang="en-US"/>
        </a:p>
      </dgm:t>
    </dgm:pt>
    <dgm:pt modelId="{EB64E1A1-1382-4EC0-A7B2-7D801B81DA71}">
      <dgm:prSet phldr="0"/>
      <dgm:spPr/>
      <dgm:t>
        <a:bodyPr/>
        <a:lstStyle/>
        <a:p>
          <a:pPr rtl="0"/>
          <a:r>
            <a:rPr lang="en-GB">
              <a:latin typeface="Arial" panose="020B0604020202020204"/>
              <a:cs typeface="Arial" panose="020B0604020202020204"/>
            </a:rPr>
            <a:t> Everyone will feel equal </a:t>
          </a:r>
          <a:endParaRPr lang="en-US">
            <a:latin typeface="Arial" panose="020B0604020202020204"/>
            <a:cs typeface="Arial" panose="020B0604020202020204"/>
          </a:endParaRPr>
        </a:p>
      </dgm:t>
    </dgm:pt>
    <dgm:pt modelId="{F0BAB141-020F-420C-AE58-D86FE50C1EC7}" cxnId="{20AC6D3E-A61C-4BCF-8577-FF7FE7A6ACBA}" type="parTrans">
      <dgm:prSet/>
      <dgm:spPr/>
    </dgm:pt>
    <dgm:pt modelId="{E9BA756E-BDDF-4BA5-A653-B548036188B1}" cxnId="{20AC6D3E-A61C-4BCF-8577-FF7FE7A6ACBA}" type="sibTrans">
      <dgm:prSet/>
      <dgm:spPr/>
      <dgm:t>
        <a:bodyPr/>
        <a:lstStyle/>
        <a:p>
          <a:endParaRPr lang="en-US"/>
        </a:p>
      </dgm:t>
    </dgm:pt>
    <dgm:pt modelId="{5CA4701A-694B-47CE-9CAC-B0758BFD98BD}" type="pres">
      <dgm:prSet presAssocID="{71E43517-01F1-4023-BB7C-E058F5A3B308}" presName="Name0" presStyleCnt="0">
        <dgm:presLayoutVars>
          <dgm:dir/>
          <dgm:animLvl val="lvl"/>
          <dgm:resizeHandles val="exact"/>
        </dgm:presLayoutVars>
      </dgm:prSet>
      <dgm:spPr/>
    </dgm:pt>
    <dgm:pt modelId="{6B9D3A3C-A7D0-4ECA-B714-DB9CE306A42B}" type="pres">
      <dgm:prSet presAssocID="{87A450E1-6F97-481E-9610-5308708A4038}" presName="linNode" presStyleCnt="0"/>
      <dgm:spPr/>
    </dgm:pt>
    <dgm:pt modelId="{72F76BB8-1521-4B72-AAA3-ACEA045562E8}" type="pres">
      <dgm:prSet presAssocID="{87A450E1-6F97-481E-9610-5308708A4038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0D5631A9-5E75-4DF6-AC2E-E62AA68CBE6C}" type="pres">
      <dgm:prSet presAssocID="{803EA02A-3F60-4959-9CDC-AF67E0846183}" presName="sp" presStyleCnt="0"/>
      <dgm:spPr/>
    </dgm:pt>
    <dgm:pt modelId="{D207AA87-CC26-439F-BC96-0B9E038964EB}" type="pres">
      <dgm:prSet presAssocID="{618AAA83-53C9-42B4-8164-DB960CB10C08}" presName="linNode" presStyleCnt="0"/>
      <dgm:spPr/>
    </dgm:pt>
    <dgm:pt modelId="{E4834FAA-5AF4-4E42-A52C-25CA8D6192A6}" type="pres">
      <dgm:prSet presAssocID="{618AAA83-53C9-42B4-8164-DB960CB10C0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0461AED4-957E-43D4-9830-8DD3D4683CE1}" type="pres">
      <dgm:prSet presAssocID="{AED87442-AB3A-4FB9-9973-DD720BB9EC58}" presName="sp" presStyleCnt="0"/>
      <dgm:spPr/>
    </dgm:pt>
    <dgm:pt modelId="{814C3709-DFA7-46DB-825C-4601D1D801A4}" type="pres">
      <dgm:prSet presAssocID="{64DFA317-7C54-481D-BE8A-042BEDF93B46}" presName="linNode" presStyleCnt="0"/>
      <dgm:spPr/>
    </dgm:pt>
    <dgm:pt modelId="{D06ED291-F648-48FF-B8D9-056226DF04F0}" type="pres">
      <dgm:prSet presAssocID="{64DFA317-7C54-481D-BE8A-042BEDF93B46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7720167C-7305-4BC3-90F0-9CD7C365B5B1}" type="pres">
      <dgm:prSet presAssocID="{D7A59340-C9EE-477E-9762-68D46BE9F0C5}" presName="sp" presStyleCnt="0"/>
      <dgm:spPr/>
    </dgm:pt>
    <dgm:pt modelId="{52209C24-465A-4917-A670-59DC97674B53}" type="pres">
      <dgm:prSet presAssocID="{EB64E1A1-1382-4EC0-A7B2-7D801B81DA71}" presName="linNode" presStyleCnt="0"/>
      <dgm:spPr/>
    </dgm:pt>
    <dgm:pt modelId="{49FB6CE3-5FC1-458E-A08A-DDD58526A149}" type="pres">
      <dgm:prSet presAssocID="{EB64E1A1-1382-4EC0-A7B2-7D801B81DA71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65A71229-42DA-4F91-B096-EAEB05F5A8EF}" srcId="{71E43517-01F1-4023-BB7C-E058F5A3B308}" destId="{87A450E1-6F97-481E-9610-5308708A4038}" srcOrd="0" destOrd="0" parTransId="{D57F605C-5B95-43C7-BE00-1D0E9243DD09}" sibTransId="{803EA02A-3F60-4959-9CDC-AF67E0846183}"/>
    <dgm:cxn modelId="{D8A9253B-1AED-43DB-9FD3-F1EA79133832}" type="presOf" srcId="{64DFA317-7C54-481D-BE8A-042BEDF93B46}" destId="{D06ED291-F648-48FF-B8D9-056226DF04F0}" srcOrd="0" destOrd="0" presId="urn:microsoft.com/office/officeart/2005/8/layout/vList5"/>
    <dgm:cxn modelId="{20AC6D3E-A61C-4BCF-8577-FF7FE7A6ACBA}" srcId="{71E43517-01F1-4023-BB7C-E058F5A3B308}" destId="{EB64E1A1-1382-4EC0-A7B2-7D801B81DA71}" srcOrd="3" destOrd="0" parTransId="{F0BAB141-020F-420C-AE58-D86FE50C1EC7}" sibTransId="{E9BA756E-BDDF-4BA5-A653-B548036188B1}"/>
    <dgm:cxn modelId="{0D18505D-A0F1-49A6-84FD-266BA67129EC}" srcId="{71E43517-01F1-4023-BB7C-E058F5A3B308}" destId="{64DFA317-7C54-481D-BE8A-042BEDF93B46}" srcOrd="2" destOrd="0" parTransId="{2EBA455F-7913-41F5-9C2A-E4112117A3C8}" sibTransId="{D7A59340-C9EE-477E-9762-68D46BE9F0C5}"/>
    <dgm:cxn modelId="{D04DAD77-2E4D-4B21-81FB-E624BEAD2C01}" type="presOf" srcId="{71E43517-01F1-4023-BB7C-E058F5A3B308}" destId="{5CA4701A-694B-47CE-9CAC-B0758BFD98BD}" srcOrd="0" destOrd="0" presId="urn:microsoft.com/office/officeart/2005/8/layout/vList5"/>
    <dgm:cxn modelId="{485E378B-A401-4E7C-B2B9-D296DBE2A035}" type="presOf" srcId="{87A450E1-6F97-481E-9610-5308708A4038}" destId="{72F76BB8-1521-4B72-AAA3-ACEA045562E8}" srcOrd="0" destOrd="0" presId="urn:microsoft.com/office/officeart/2005/8/layout/vList5"/>
    <dgm:cxn modelId="{CA1218BD-C451-4F51-8E33-1740E06DC554}" srcId="{71E43517-01F1-4023-BB7C-E058F5A3B308}" destId="{618AAA83-53C9-42B4-8164-DB960CB10C08}" srcOrd="1" destOrd="0" parTransId="{892B4F7B-33A5-4A10-9919-EA9DB40A5D93}" sibTransId="{AED87442-AB3A-4FB9-9973-DD720BB9EC58}"/>
    <dgm:cxn modelId="{063580D1-DEE8-4C36-B564-51C0774F7F8D}" type="presOf" srcId="{EB64E1A1-1382-4EC0-A7B2-7D801B81DA71}" destId="{49FB6CE3-5FC1-458E-A08A-DDD58526A149}" srcOrd="0" destOrd="0" presId="urn:microsoft.com/office/officeart/2005/8/layout/vList5"/>
    <dgm:cxn modelId="{3D116CEE-0533-4867-B01D-40ACC2722466}" type="presOf" srcId="{618AAA83-53C9-42B4-8164-DB960CB10C08}" destId="{E4834FAA-5AF4-4E42-A52C-25CA8D6192A6}" srcOrd="0" destOrd="0" presId="urn:microsoft.com/office/officeart/2005/8/layout/vList5"/>
    <dgm:cxn modelId="{50411212-1222-412F-B9C2-D33C3607CF75}" type="presParOf" srcId="{5CA4701A-694B-47CE-9CAC-B0758BFD98BD}" destId="{6B9D3A3C-A7D0-4ECA-B714-DB9CE306A42B}" srcOrd="0" destOrd="0" presId="urn:microsoft.com/office/officeart/2005/8/layout/vList5"/>
    <dgm:cxn modelId="{22C679F9-A749-4197-B416-05BD1EDBC2B4}" type="presParOf" srcId="{6B9D3A3C-A7D0-4ECA-B714-DB9CE306A42B}" destId="{72F76BB8-1521-4B72-AAA3-ACEA045562E8}" srcOrd="0" destOrd="0" presId="urn:microsoft.com/office/officeart/2005/8/layout/vList5"/>
    <dgm:cxn modelId="{92BCFCD6-6770-43DB-989C-9C11D91D73B4}" type="presParOf" srcId="{5CA4701A-694B-47CE-9CAC-B0758BFD98BD}" destId="{0D5631A9-5E75-4DF6-AC2E-E62AA68CBE6C}" srcOrd="1" destOrd="0" presId="urn:microsoft.com/office/officeart/2005/8/layout/vList5"/>
    <dgm:cxn modelId="{6A1CE7E0-9FFB-4555-B8EB-2111DADBC373}" type="presParOf" srcId="{5CA4701A-694B-47CE-9CAC-B0758BFD98BD}" destId="{D207AA87-CC26-439F-BC96-0B9E038964EB}" srcOrd="2" destOrd="0" presId="urn:microsoft.com/office/officeart/2005/8/layout/vList5"/>
    <dgm:cxn modelId="{7B1FBCBE-D65C-4847-AAE2-D781791F8EE1}" type="presParOf" srcId="{D207AA87-CC26-439F-BC96-0B9E038964EB}" destId="{E4834FAA-5AF4-4E42-A52C-25CA8D6192A6}" srcOrd="0" destOrd="0" presId="urn:microsoft.com/office/officeart/2005/8/layout/vList5"/>
    <dgm:cxn modelId="{B5BA2647-D54D-4FC8-89E4-9772C030D12A}" type="presParOf" srcId="{5CA4701A-694B-47CE-9CAC-B0758BFD98BD}" destId="{0461AED4-957E-43D4-9830-8DD3D4683CE1}" srcOrd="3" destOrd="0" presId="urn:microsoft.com/office/officeart/2005/8/layout/vList5"/>
    <dgm:cxn modelId="{B962CC7A-4050-49B0-B509-792ECC3E90AD}" type="presParOf" srcId="{5CA4701A-694B-47CE-9CAC-B0758BFD98BD}" destId="{814C3709-DFA7-46DB-825C-4601D1D801A4}" srcOrd="4" destOrd="0" presId="urn:microsoft.com/office/officeart/2005/8/layout/vList5"/>
    <dgm:cxn modelId="{4E939CBF-76F5-49BA-9E1E-E0F258C73F41}" type="presParOf" srcId="{814C3709-DFA7-46DB-825C-4601D1D801A4}" destId="{D06ED291-F648-48FF-B8D9-056226DF04F0}" srcOrd="0" destOrd="0" presId="urn:microsoft.com/office/officeart/2005/8/layout/vList5"/>
    <dgm:cxn modelId="{978FC71B-B469-4CF1-8003-FD53915E21D8}" type="presParOf" srcId="{5CA4701A-694B-47CE-9CAC-B0758BFD98BD}" destId="{7720167C-7305-4BC3-90F0-9CD7C365B5B1}" srcOrd="5" destOrd="0" presId="urn:microsoft.com/office/officeart/2005/8/layout/vList5"/>
    <dgm:cxn modelId="{A2F166C8-C0D7-4A8B-9316-2660BEF970E9}" type="presParOf" srcId="{5CA4701A-694B-47CE-9CAC-B0758BFD98BD}" destId="{52209C24-465A-4917-A670-59DC97674B53}" srcOrd="6" destOrd="0" presId="urn:microsoft.com/office/officeart/2005/8/layout/vList5"/>
    <dgm:cxn modelId="{CEA5140F-F606-4366-A97C-1E8D88A032BC}" type="presParOf" srcId="{52209C24-465A-4917-A670-59DC97674B53}" destId="{49FB6CE3-5FC1-458E-A08A-DDD58526A14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AE72DE-44CB-41BE-A134-2DA3B03B67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C84F36-66DA-45B9-92CE-E60D58A6ACEC}">
      <dgm:prSet/>
      <dgm:spPr/>
      <dgm:t>
        <a:bodyPr/>
        <a:lstStyle/>
        <a:p>
          <a:r>
            <a:rPr lang="en-GB">
              <a:latin typeface="Arial" panose="020B0604020202020204"/>
              <a:cs typeface="Arial" panose="020B0604020202020204"/>
            </a:rPr>
            <a:t>Set up a strong pharmacist-patient relationships</a:t>
          </a:r>
          <a:endParaRPr lang="en-US">
            <a:latin typeface="Arial" panose="020B0604020202020204"/>
            <a:cs typeface="Arial" panose="020B0604020202020204"/>
          </a:endParaRPr>
        </a:p>
      </dgm:t>
    </dgm:pt>
    <dgm:pt modelId="{0388775A-AFEB-4647-BBF0-56D59C46D819}" cxnId="{382131A1-4B8E-4A8C-A883-BF3EFA0891B9}" type="parTrans">
      <dgm:prSet/>
      <dgm:spPr/>
      <dgm:t>
        <a:bodyPr/>
        <a:lstStyle/>
        <a:p>
          <a:endParaRPr lang="en-US"/>
        </a:p>
      </dgm:t>
    </dgm:pt>
    <dgm:pt modelId="{5C2E8535-F11D-4847-AB69-3DF7B169E05E}" cxnId="{382131A1-4B8E-4A8C-A883-BF3EFA0891B9}" type="sibTrans">
      <dgm:prSet/>
      <dgm:spPr/>
      <dgm:t>
        <a:bodyPr/>
        <a:lstStyle/>
        <a:p>
          <a:endParaRPr lang="en-US"/>
        </a:p>
      </dgm:t>
    </dgm:pt>
    <dgm:pt modelId="{D621849F-72BF-42F2-9F92-1F94A24EBB17}">
      <dgm:prSet/>
      <dgm:spPr/>
      <dgm:t>
        <a:bodyPr/>
        <a:lstStyle/>
        <a:p>
          <a:r>
            <a:rPr lang="en-GB">
              <a:latin typeface="Arial" panose="020B0604020202020204"/>
              <a:cs typeface="Arial" panose="020B0604020202020204"/>
            </a:rPr>
            <a:t>Ask more often for feedback from customers and staff</a:t>
          </a:r>
          <a:endParaRPr lang="en-US">
            <a:latin typeface="Arial" panose="020B0604020202020204"/>
            <a:cs typeface="Arial" panose="020B0604020202020204"/>
          </a:endParaRPr>
        </a:p>
      </dgm:t>
    </dgm:pt>
    <dgm:pt modelId="{37299E84-F5A3-44AE-A557-DEDAE45EA274}" cxnId="{40EC0903-1B48-4A03-97A2-4595C7439DD6}" type="parTrans">
      <dgm:prSet/>
      <dgm:spPr/>
      <dgm:t>
        <a:bodyPr/>
        <a:lstStyle/>
        <a:p>
          <a:endParaRPr lang="en-US"/>
        </a:p>
      </dgm:t>
    </dgm:pt>
    <dgm:pt modelId="{B4D54331-68DB-4F55-BF3C-52C165D83357}" cxnId="{40EC0903-1B48-4A03-97A2-4595C7439DD6}" type="sibTrans">
      <dgm:prSet/>
      <dgm:spPr/>
      <dgm:t>
        <a:bodyPr/>
        <a:lstStyle/>
        <a:p>
          <a:endParaRPr lang="en-US"/>
        </a:p>
      </dgm:t>
    </dgm:pt>
    <dgm:pt modelId="{CAF0BD03-B47A-4A10-A4F6-9DFDC06890CB}">
      <dgm:prSet/>
      <dgm:spPr/>
      <dgm:t>
        <a:bodyPr/>
        <a:lstStyle/>
        <a:p>
          <a:r>
            <a:rPr lang="en-US">
              <a:latin typeface="Arial" panose="020B0604020202020204"/>
              <a:cs typeface="Arial" panose="020B0604020202020204"/>
            </a:rPr>
            <a:t>Improving pharmacists' communication skills</a:t>
          </a:r>
        </a:p>
      </dgm:t>
    </dgm:pt>
    <dgm:pt modelId="{B6A26DDE-1764-45B8-83B0-430A6C95B93E}" cxnId="{5FEB3995-A161-4A22-B624-2F3B510AECB0}" type="parTrans">
      <dgm:prSet/>
      <dgm:spPr/>
      <dgm:t>
        <a:bodyPr/>
        <a:lstStyle/>
        <a:p>
          <a:endParaRPr lang="en-US"/>
        </a:p>
      </dgm:t>
    </dgm:pt>
    <dgm:pt modelId="{D8F4E9B4-E066-44ED-9571-197BC29C3FB7}" cxnId="{5FEB3995-A161-4A22-B624-2F3B510AECB0}" type="sibTrans">
      <dgm:prSet/>
      <dgm:spPr/>
      <dgm:t>
        <a:bodyPr/>
        <a:lstStyle/>
        <a:p>
          <a:endParaRPr lang="en-US"/>
        </a:p>
      </dgm:t>
    </dgm:pt>
    <dgm:pt modelId="{0F20A6F5-9C97-494C-A064-3FDE1865C811}" type="pres">
      <dgm:prSet presAssocID="{A4AE72DE-44CB-41BE-A134-2DA3B03B67ED}" presName="root" presStyleCnt="0">
        <dgm:presLayoutVars>
          <dgm:dir/>
          <dgm:resizeHandles val="exact"/>
        </dgm:presLayoutVars>
      </dgm:prSet>
      <dgm:spPr/>
    </dgm:pt>
    <dgm:pt modelId="{78712A1C-B97F-48C0-AA6B-1D3F5F214BB3}" type="pres">
      <dgm:prSet presAssocID="{EDC84F36-66DA-45B9-92CE-E60D58A6ACEC}" presName="compNode" presStyleCnt="0"/>
      <dgm:spPr/>
    </dgm:pt>
    <dgm:pt modelId="{000A4041-BC30-4C4A-B254-2B7E9EE22880}" type="pres">
      <dgm:prSet presAssocID="{EDC84F36-66DA-45B9-92CE-E60D58A6ACEC}" presName="bgRect" presStyleLbl="bgShp" presStyleIdx="0" presStyleCnt="3"/>
      <dgm:spPr/>
    </dgm:pt>
    <dgm:pt modelId="{202B3F06-AA12-424B-8884-C2AC890C3120}" type="pres">
      <dgm:prSet presAssocID="{EDC84F36-66DA-45B9-92CE-E60D58A6ACE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9F49A603-E310-4461-B072-BE54789F19A1}" type="pres">
      <dgm:prSet presAssocID="{EDC84F36-66DA-45B9-92CE-E60D58A6ACEC}" presName="spaceRect" presStyleCnt="0"/>
      <dgm:spPr/>
    </dgm:pt>
    <dgm:pt modelId="{A4869D71-1478-4ECD-8F51-681DFC4CBAFB}" type="pres">
      <dgm:prSet presAssocID="{EDC84F36-66DA-45B9-92CE-E60D58A6ACEC}" presName="parTx" presStyleLbl="revTx" presStyleIdx="0" presStyleCnt="3">
        <dgm:presLayoutVars>
          <dgm:chMax val="0"/>
          <dgm:chPref val="0"/>
        </dgm:presLayoutVars>
      </dgm:prSet>
      <dgm:spPr/>
    </dgm:pt>
    <dgm:pt modelId="{B530F5DA-3FF7-443E-8A8B-EB517AB7F518}" type="pres">
      <dgm:prSet presAssocID="{5C2E8535-F11D-4847-AB69-3DF7B169E05E}" presName="sibTrans" presStyleCnt="0"/>
      <dgm:spPr/>
    </dgm:pt>
    <dgm:pt modelId="{AC957968-BFFB-47CF-ADC1-FFEEBE6E0A0A}" type="pres">
      <dgm:prSet presAssocID="{D621849F-72BF-42F2-9F92-1F94A24EBB17}" presName="compNode" presStyleCnt="0"/>
      <dgm:spPr/>
    </dgm:pt>
    <dgm:pt modelId="{0FC6C725-F0DE-4DA3-9A5C-671452032486}" type="pres">
      <dgm:prSet presAssocID="{D621849F-72BF-42F2-9F92-1F94A24EBB17}" presName="bgRect" presStyleLbl="bgShp" presStyleIdx="1" presStyleCnt="3"/>
      <dgm:spPr/>
    </dgm:pt>
    <dgm:pt modelId="{C711ECA2-F791-4FEE-9F66-C1F5FA9FD024}" type="pres">
      <dgm:prSet presAssocID="{D621849F-72BF-42F2-9F92-1F94A24EBB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7511749B-BA50-49D9-A369-3CE6E893E196}" type="pres">
      <dgm:prSet presAssocID="{D621849F-72BF-42F2-9F92-1F94A24EBB17}" presName="spaceRect" presStyleCnt="0"/>
      <dgm:spPr/>
    </dgm:pt>
    <dgm:pt modelId="{8EC80095-474F-4297-B694-9BFBA24C6BFC}" type="pres">
      <dgm:prSet presAssocID="{D621849F-72BF-42F2-9F92-1F94A24EBB17}" presName="parTx" presStyleLbl="revTx" presStyleIdx="1" presStyleCnt="3">
        <dgm:presLayoutVars>
          <dgm:chMax val="0"/>
          <dgm:chPref val="0"/>
        </dgm:presLayoutVars>
      </dgm:prSet>
      <dgm:spPr/>
    </dgm:pt>
    <dgm:pt modelId="{A4A57AF8-A5DC-4377-99E7-AEC9F7EA04E2}" type="pres">
      <dgm:prSet presAssocID="{B4D54331-68DB-4F55-BF3C-52C165D83357}" presName="sibTrans" presStyleCnt="0"/>
      <dgm:spPr/>
    </dgm:pt>
    <dgm:pt modelId="{7B30185E-C0FF-4F6F-B08C-4D8D8A737B76}" type="pres">
      <dgm:prSet presAssocID="{CAF0BD03-B47A-4A10-A4F6-9DFDC06890CB}" presName="compNode" presStyleCnt="0"/>
      <dgm:spPr/>
    </dgm:pt>
    <dgm:pt modelId="{5E20A0DC-AE20-4E94-A824-FB74DF1CFD69}" type="pres">
      <dgm:prSet presAssocID="{CAF0BD03-B47A-4A10-A4F6-9DFDC06890CB}" presName="bgRect" presStyleLbl="bgShp" presStyleIdx="2" presStyleCnt="3"/>
      <dgm:spPr/>
    </dgm:pt>
    <dgm:pt modelId="{DE11B0DC-7332-4770-848C-3BA74D164BD5}" type="pres">
      <dgm:prSet presAssocID="{CAF0BD03-B47A-4A10-A4F6-9DFDC06890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</dgm:pt>
    <dgm:pt modelId="{1B9879DC-4F5D-41FD-99C5-0FE2B10E4F36}" type="pres">
      <dgm:prSet presAssocID="{CAF0BD03-B47A-4A10-A4F6-9DFDC06890CB}" presName="spaceRect" presStyleCnt="0"/>
      <dgm:spPr/>
    </dgm:pt>
    <dgm:pt modelId="{4EE67F57-5F2C-42E5-BC7D-478EC9E37635}" type="pres">
      <dgm:prSet presAssocID="{CAF0BD03-B47A-4A10-A4F6-9DFDC06890C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0EC0903-1B48-4A03-97A2-4595C7439DD6}" srcId="{A4AE72DE-44CB-41BE-A134-2DA3B03B67ED}" destId="{D621849F-72BF-42F2-9F92-1F94A24EBB17}" srcOrd="1" destOrd="0" parTransId="{37299E84-F5A3-44AE-A557-DEDAE45EA274}" sibTransId="{B4D54331-68DB-4F55-BF3C-52C165D83357}"/>
    <dgm:cxn modelId="{95ACCE1C-795A-48F0-A9FC-B6BD6DABF112}" type="presOf" srcId="{CAF0BD03-B47A-4A10-A4F6-9DFDC06890CB}" destId="{4EE67F57-5F2C-42E5-BC7D-478EC9E37635}" srcOrd="0" destOrd="0" presId="urn:microsoft.com/office/officeart/2018/2/layout/IconVerticalSolidList"/>
    <dgm:cxn modelId="{F3FDC561-3C07-4F2A-9EAC-EA727BD3B5C2}" type="presOf" srcId="{EDC84F36-66DA-45B9-92CE-E60D58A6ACEC}" destId="{A4869D71-1478-4ECD-8F51-681DFC4CBAFB}" srcOrd="0" destOrd="0" presId="urn:microsoft.com/office/officeart/2018/2/layout/IconVerticalSolidList"/>
    <dgm:cxn modelId="{5FEB3995-A161-4A22-B624-2F3B510AECB0}" srcId="{A4AE72DE-44CB-41BE-A134-2DA3B03B67ED}" destId="{CAF0BD03-B47A-4A10-A4F6-9DFDC06890CB}" srcOrd="2" destOrd="0" parTransId="{B6A26DDE-1764-45B8-83B0-430A6C95B93E}" sibTransId="{D8F4E9B4-E066-44ED-9571-197BC29C3FB7}"/>
    <dgm:cxn modelId="{382131A1-4B8E-4A8C-A883-BF3EFA0891B9}" srcId="{A4AE72DE-44CB-41BE-A134-2DA3B03B67ED}" destId="{EDC84F36-66DA-45B9-92CE-E60D58A6ACEC}" srcOrd="0" destOrd="0" parTransId="{0388775A-AFEB-4647-BBF0-56D59C46D819}" sibTransId="{5C2E8535-F11D-4847-AB69-3DF7B169E05E}"/>
    <dgm:cxn modelId="{5C2FF1C1-D4BB-4A70-B5E8-28E047C8D73E}" type="presOf" srcId="{D621849F-72BF-42F2-9F92-1F94A24EBB17}" destId="{8EC80095-474F-4297-B694-9BFBA24C6BFC}" srcOrd="0" destOrd="0" presId="urn:microsoft.com/office/officeart/2018/2/layout/IconVerticalSolidList"/>
    <dgm:cxn modelId="{E3FF8CFE-3D77-4EF9-A0AD-DEEE6D9A2D8C}" type="presOf" srcId="{A4AE72DE-44CB-41BE-A134-2DA3B03B67ED}" destId="{0F20A6F5-9C97-494C-A064-3FDE1865C811}" srcOrd="0" destOrd="0" presId="urn:microsoft.com/office/officeart/2018/2/layout/IconVerticalSolidList"/>
    <dgm:cxn modelId="{C56ED58B-78E4-4E55-8F30-F3393FC2214E}" type="presParOf" srcId="{0F20A6F5-9C97-494C-A064-3FDE1865C811}" destId="{78712A1C-B97F-48C0-AA6B-1D3F5F214BB3}" srcOrd="0" destOrd="0" presId="urn:microsoft.com/office/officeart/2018/2/layout/IconVerticalSolidList"/>
    <dgm:cxn modelId="{FAA315A8-9F56-496D-A65C-F83294E3F2EA}" type="presParOf" srcId="{78712A1C-B97F-48C0-AA6B-1D3F5F214BB3}" destId="{000A4041-BC30-4C4A-B254-2B7E9EE22880}" srcOrd="0" destOrd="0" presId="urn:microsoft.com/office/officeart/2018/2/layout/IconVerticalSolidList"/>
    <dgm:cxn modelId="{ADE59BB7-8646-4453-AD8B-4866A26DFC35}" type="presParOf" srcId="{78712A1C-B97F-48C0-AA6B-1D3F5F214BB3}" destId="{202B3F06-AA12-424B-8884-C2AC890C3120}" srcOrd="1" destOrd="0" presId="urn:microsoft.com/office/officeart/2018/2/layout/IconVerticalSolidList"/>
    <dgm:cxn modelId="{2DE82597-C0D0-446C-B808-1E3411DDF947}" type="presParOf" srcId="{78712A1C-B97F-48C0-AA6B-1D3F5F214BB3}" destId="{9F49A603-E310-4461-B072-BE54789F19A1}" srcOrd="2" destOrd="0" presId="urn:microsoft.com/office/officeart/2018/2/layout/IconVerticalSolidList"/>
    <dgm:cxn modelId="{2C17CEF8-438F-4CA9-BFC5-AFF20FC748F4}" type="presParOf" srcId="{78712A1C-B97F-48C0-AA6B-1D3F5F214BB3}" destId="{A4869D71-1478-4ECD-8F51-681DFC4CBAFB}" srcOrd="3" destOrd="0" presId="urn:microsoft.com/office/officeart/2018/2/layout/IconVerticalSolidList"/>
    <dgm:cxn modelId="{FBC579E3-0415-4EA8-A1A1-F3B0A39A4002}" type="presParOf" srcId="{0F20A6F5-9C97-494C-A064-3FDE1865C811}" destId="{B530F5DA-3FF7-443E-8A8B-EB517AB7F518}" srcOrd="1" destOrd="0" presId="urn:microsoft.com/office/officeart/2018/2/layout/IconVerticalSolidList"/>
    <dgm:cxn modelId="{743A452D-1BB7-4D75-B762-5359E56BB7C9}" type="presParOf" srcId="{0F20A6F5-9C97-494C-A064-3FDE1865C811}" destId="{AC957968-BFFB-47CF-ADC1-FFEEBE6E0A0A}" srcOrd="2" destOrd="0" presId="urn:microsoft.com/office/officeart/2018/2/layout/IconVerticalSolidList"/>
    <dgm:cxn modelId="{1BF5B893-4C73-4766-8966-116322B0B62D}" type="presParOf" srcId="{AC957968-BFFB-47CF-ADC1-FFEEBE6E0A0A}" destId="{0FC6C725-F0DE-4DA3-9A5C-671452032486}" srcOrd="0" destOrd="0" presId="urn:microsoft.com/office/officeart/2018/2/layout/IconVerticalSolidList"/>
    <dgm:cxn modelId="{967477DE-85EF-47A2-91FC-F5C1A7829878}" type="presParOf" srcId="{AC957968-BFFB-47CF-ADC1-FFEEBE6E0A0A}" destId="{C711ECA2-F791-4FEE-9F66-C1F5FA9FD024}" srcOrd="1" destOrd="0" presId="urn:microsoft.com/office/officeart/2018/2/layout/IconVerticalSolidList"/>
    <dgm:cxn modelId="{2FEBC9FE-5BC0-4BEA-9830-E99DFD6AFAD6}" type="presParOf" srcId="{AC957968-BFFB-47CF-ADC1-FFEEBE6E0A0A}" destId="{7511749B-BA50-49D9-A369-3CE6E893E196}" srcOrd="2" destOrd="0" presId="urn:microsoft.com/office/officeart/2018/2/layout/IconVerticalSolidList"/>
    <dgm:cxn modelId="{22084D18-5450-477A-8748-8349C0701FE7}" type="presParOf" srcId="{AC957968-BFFB-47CF-ADC1-FFEEBE6E0A0A}" destId="{8EC80095-474F-4297-B694-9BFBA24C6BFC}" srcOrd="3" destOrd="0" presId="urn:microsoft.com/office/officeart/2018/2/layout/IconVerticalSolidList"/>
    <dgm:cxn modelId="{26C8F057-61C0-4377-AB47-FD62CC1B70D4}" type="presParOf" srcId="{0F20A6F5-9C97-494C-A064-3FDE1865C811}" destId="{A4A57AF8-A5DC-4377-99E7-AEC9F7EA04E2}" srcOrd="3" destOrd="0" presId="urn:microsoft.com/office/officeart/2018/2/layout/IconVerticalSolidList"/>
    <dgm:cxn modelId="{0223E115-2E3A-4C14-A841-B36212DBB269}" type="presParOf" srcId="{0F20A6F5-9C97-494C-A064-3FDE1865C811}" destId="{7B30185E-C0FF-4F6F-B08C-4D8D8A737B76}" srcOrd="4" destOrd="0" presId="urn:microsoft.com/office/officeart/2018/2/layout/IconVerticalSolidList"/>
    <dgm:cxn modelId="{5D97D234-690C-4C4B-A23E-54EC1B0345F4}" type="presParOf" srcId="{7B30185E-C0FF-4F6F-B08C-4D8D8A737B76}" destId="{5E20A0DC-AE20-4E94-A824-FB74DF1CFD69}" srcOrd="0" destOrd="0" presId="urn:microsoft.com/office/officeart/2018/2/layout/IconVerticalSolidList"/>
    <dgm:cxn modelId="{E3EB623D-6D29-4F29-B867-D5037EB89AF9}" type="presParOf" srcId="{7B30185E-C0FF-4F6F-B08C-4D8D8A737B76}" destId="{DE11B0DC-7332-4770-848C-3BA74D164BD5}" srcOrd="1" destOrd="0" presId="urn:microsoft.com/office/officeart/2018/2/layout/IconVerticalSolidList"/>
    <dgm:cxn modelId="{50BD509F-2A16-4B50-8D18-87011D7C7608}" type="presParOf" srcId="{7B30185E-C0FF-4F6F-B08C-4D8D8A737B76}" destId="{1B9879DC-4F5D-41FD-99C5-0FE2B10E4F36}" srcOrd="2" destOrd="0" presId="urn:microsoft.com/office/officeart/2018/2/layout/IconVerticalSolidList"/>
    <dgm:cxn modelId="{B039072B-C352-4862-8495-CC3D69CBA8BE}" type="presParOf" srcId="{7B30185E-C0FF-4F6F-B08C-4D8D8A737B76}" destId="{4EE67F57-5F2C-42E5-BC7D-478EC9E376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6588691" cy="5896743"/>
        <a:chOff x="0" y="0"/>
        <a:chExt cx="6588691" cy="5896743"/>
      </a:xfrm>
    </dsp:grpSpPr>
    <dsp:sp modelId="{4B0A5583-5799-4826-A5E6-C6F97C2C2B83}">
      <dsp:nvSpPr>
        <dsp:cNvPr id="3" name="Rounded Rectangle 2"/>
        <dsp:cNvSpPr/>
      </dsp:nvSpPr>
      <dsp:spPr bwMode="white">
        <a:xfrm>
          <a:off x="0" y="0"/>
          <a:ext cx="6588691" cy="982791"/>
        </a:xfrm>
        <a:prstGeom prst="roundRect">
          <a:avLst>
            <a:gd name="adj" fmla="val 10000"/>
          </a:avLst>
        </a:prstGeom>
      </dsp:spPr>
      <dsp:style>
        <a:lnRef idx="0">
          <a:schemeClr val="lt1">
            <a:alpha val="0"/>
          </a:schemeClr>
        </a:lnRef>
        <a:fillRef idx="1">
          <a:schemeClr val="accent2"/>
        </a:fillRef>
        <a:effectRef idx="0">
          <a:scrgbClr r="0" g="0" b="0"/>
        </a:effectRef>
        <a:fontRef idx="minor"/>
      </dsp:style>
      <dsp:txXfrm>
        <a:off x="0" y="0"/>
        <a:ext cx="6588691" cy="982791"/>
      </dsp:txXfrm>
    </dsp:sp>
    <dsp:sp modelId="{441F78FD-21CB-4F31-B16D-23192E08497A}">
      <dsp:nvSpPr>
        <dsp:cNvPr id="4" name="Rectangles 3"/>
        <dsp:cNvSpPr/>
      </dsp:nvSpPr>
      <dsp:spPr bwMode="white">
        <a:xfrm>
          <a:off x="297294" y="221128"/>
          <a:ext cx="540535" cy="540535"/>
        </a:xfrm>
        <a:prstGeom prst="rect">
          <a:avLst/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  <dsp:txXfrm>
        <a:off x="297294" y="221128"/>
        <a:ext cx="540535" cy="540535"/>
      </dsp:txXfrm>
    </dsp:sp>
    <dsp:sp modelId="{5E27EF00-3719-46AE-B804-37B0032FB9F2}">
      <dsp:nvSpPr>
        <dsp:cNvPr id="5" name="Rectangles 4"/>
        <dsp:cNvSpPr/>
      </dsp:nvSpPr>
      <dsp:spPr bwMode="white">
        <a:xfrm>
          <a:off x="1135123" y="0"/>
          <a:ext cx="5453568" cy="98279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04011" tIns="104011" rIns="104011" bIns="104011" anchor="ctr"/>
        <a:lstStyle>
          <a:lvl1pPr algn="l">
            <a:defRPr sz="17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solidFill>
                <a:schemeClr val="bg1"/>
              </a:solidFill>
            </a:rPr>
            <a:t>Poor communication between pharmacists and prescribers (prescribing errors are common and problematic)</a:t>
          </a:r>
          <a:endParaRPr lang="en-US">
            <a:solidFill>
              <a:schemeClr val="bg1"/>
            </a:solidFill>
          </a:endParaRPr>
        </a:p>
      </dsp:txBody>
      <dsp:txXfrm>
        <a:off x="1135123" y="0"/>
        <a:ext cx="5453568" cy="982791"/>
      </dsp:txXfrm>
    </dsp:sp>
    <dsp:sp modelId="{AE817C41-B733-4021-8DD8-E57713491654}">
      <dsp:nvSpPr>
        <dsp:cNvPr id="6" name="Rounded Rectangle 5"/>
        <dsp:cNvSpPr/>
      </dsp:nvSpPr>
      <dsp:spPr bwMode="white">
        <a:xfrm>
          <a:off x="0" y="1228488"/>
          <a:ext cx="6588691" cy="982791"/>
        </a:xfrm>
        <a:prstGeom prst="roundRect">
          <a:avLst>
            <a:gd name="adj" fmla="val 10000"/>
          </a:avLst>
        </a:prstGeom>
      </dsp:spPr>
      <dsp:style>
        <a:lnRef idx="0">
          <a:schemeClr val="lt1">
            <a:alpha val="0"/>
          </a:schemeClr>
        </a:lnRef>
        <a:fillRef idx="1">
          <a:schemeClr val="accent3"/>
        </a:fillRef>
        <a:effectRef idx="0">
          <a:scrgbClr r="0" g="0" b="0"/>
        </a:effectRef>
        <a:fontRef idx="minor"/>
      </dsp:style>
      <dsp:txXfrm>
        <a:off x="0" y="1228488"/>
        <a:ext cx="6588691" cy="982791"/>
      </dsp:txXfrm>
    </dsp:sp>
    <dsp:sp modelId="{397EA489-F48E-4F36-8257-2578A15A06CE}">
      <dsp:nvSpPr>
        <dsp:cNvPr id="7" name="Rectangles 6"/>
        <dsp:cNvSpPr/>
      </dsp:nvSpPr>
      <dsp:spPr bwMode="white">
        <a:xfrm>
          <a:off x="297294" y="1449616"/>
          <a:ext cx="540535" cy="540535"/>
        </a:xfrm>
        <a:prstGeom prst="rect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  <dsp:txXfrm>
        <a:off x="297294" y="1449616"/>
        <a:ext cx="540535" cy="540535"/>
      </dsp:txXfrm>
    </dsp:sp>
    <dsp:sp modelId="{A6D23D34-E520-4D73-853D-F357FD1CB138}">
      <dsp:nvSpPr>
        <dsp:cNvPr id="8" name="Rectangles 7"/>
        <dsp:cNvSpPr/>
      </dsp:nvSpPr>
      <dsp:spPr bwMode="white">
        <a:xfrm>
          <a:off x="1135123" y="1228488"/>
          <a:ext cx="5453568" cy="98279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04011" tIns="104011" rIns="104011" bIns="104011" anchor="ctr"/>
        <a:lstStyle>
          <a:lvl1pPr algn="l">
            <a:defRPr sz="17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solidFill>
                <a:schemeClr val="bg1"/>
              </a:solidFill>
            </a:rPr>
            <a:t>Poor communication between pharmacists and customers</a:t>
          </a:r>
          <a:endParaRPr lang="en-US">
            <a:solidFill>
              <a:schemeClr val="bg1"/>
            </a:solidFill>
          </a:endParaRPr>
        </a:p>
      </dsp:txBody>
      <dsp:txXfrm>
        <a:off x="1135123" y="1228488"/>
        <a:ext cx="5453568" cy="982791"/>
      </dsp:txXfrm>
    </dsp:sp>
    <dsp:sp modelId="{ED0C1052-05D6-4AE5-9D43-0B0909D0567B}">
      <dsp:nvSpPr>
        <dsp:cNvPr id="9" name="Rounded Rectangle 8"/>
        <dsp:cNvSpPr/>
      </dsp:nvSpPr>
      <dsp:spPr bwMode="white">
        <a:xfrm>
          <a:off x="0" y="2456976"/>
          <a:ext cx="6588691" cy="982791"/>
        </a:xfrm>
        <a:prstGeom prst="roundRect">
          <a:avLst>
            <a:gd name="adj" fmla="val 10000"/>
          </a:avLst>
        </a:prstGeom>
      </dsp:spPr>
      <dsp:style>
        <a:lnRef idx="0">
          <a:schemeClr val="lt1">
            <a:alpha val="0"/>
          </a:schemeClr>
        </a:lnRef>
        <a:fillRef idx="1">
          <a:schemeClr val="accent4"/>
        </a:fillRef>
        <a:effectRef idx="0">
          <a:scrgbClr r="0" g="0" b="0"/>
        </a:effectRef>
        <a:fontRef idx="minor"/>
      </dsp:style>
      <dsp:txXfrm>
        <a:off x="0" y="2456976"/>
        <a:ext cx="6588691" cy="982791"/>
      </dsp:txXfrm>
    </dsp:sp>
    <dsp:sp modelId="{0CFBB3E8-1FCC-4169-B499-14D417E55AC4}">
      <dsp:nvSpPr>
        <dsp:cNvPr id="10" name="Rectangles 9"/>
        <dsp:cNvSpPr/>
      </dsp:nvSpPr>
      <dsp:spPr bwMode="white">
        <a:xfrm>
          <a:off x="297294" y="2678104"/>
          <a:ext cx="540535" cy="540535"/>
        </a:xfrm>
        <a:prstGeom prst="rect">
          <a:avLst/>
        </a:prstGeom>
        <a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  <dsp:txXfrm>
        <a:off x="297294" y="2678104"/>
        <a:ext cx="540535" cy="540535"/>
      </dsp:txXfrm>
    </dsp:sp>
    <dsp:sp modelId="{F3C7D87A-DCFB-480F-BBA0-53C6047B7479}">
      <dsp:nvSpPr>
        <dsp:cNvPr id="11" name="Rectangles 10"/>
        <dsp:cNvSpPr/>
      </dsp:nvSpPr>
      <dsp:spPr bwMode="white">
        <a:xfrm>
          <a:off x="1135123" y="2456976"/>
          <a:ext cx="5453568" cy="98279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04011" tIns="104011" rIns="104011" bIns="104011" anchor="ctr"/>
        <a:lstStyle>
          <a:lvl1pPr algn="l">
            <a:defRPr sz="17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solidFill>
                <a:schemeClr val="bg1"/>
              </a:solidFill>
            </a:rPr>
            <a:t>Pharmacists using medical terms, not familiar for the customers</a:t>
          </a:r>
          <a:endParaRPr lang="en-US">
            <a:solidFill>
              <a:schemeClr val="bg1"/>
            </a:solidFill>
          </a:endParaRPr>
        </a:p>
      </dsp:txBody>
      <dsp:txXfrm>
        <a:off x="1135123" y="2456976"/>
        <a:ext cx="5453568" cy="982791"/>
      </dsp:txXfrm>
    </dsp:sp>
    <dsp:sp modelId="{31C3E597-E940-4C1C-91B7-E07545506B0E}">
      <dsp:nvSpPr>
        <dsp:cNvPr id="12" name="Rounded Rectangle 11"/>
        <dsp:cNvSpPr/>
      </dsp:nvSpPr>
      <dsp:spPr bwMode="white">
        <a:xfrm>
          <a:off x="0" y="3685464"/>
          <a:ext cx="6588691" cy="982791"/>
        </a:xfrm>
        <a:prstGeom prst="roundRect">
          <a:avLst>
            <a:gd name="adj" fmla="val 10000"/>
          </a:avLst>
        </a:prstGeom>
      </dsp:spPr>
      <dsp:style>
        <a:lnRef idx="0">
          <a:schemeClr val="lt1">
            <a:alpha val="0"/>
          </a:schemeClr>
        </a:lnRef>
        <a:fillRef idx="1">
          <a:schemeClr val="accent5"/>
        </a:fillRef>
        <a:effectRef idx="0">
          <a:scrgbClr r="0" g="0" b="0"/>
        </a:effectRef>
        <a:fontRef idx="minor"/>
      </dsp:style>
      <dsp:txXfrm>
        <a:off x="0" y="3685464"/>
        <a:ext cx="6588691" cy="982791"/>
      </dsp:txXfrm>
    </dsp:sp>
    <dsp:sp modelId="{B851AA3D-A846-40BF-92BB-7D9320FA88B1}">
      <dsp:nvSpPr>
        <dsp:cNvPr id="13" name="Rectangles 12"/>
        <dsp:cNvSpPr/>
      </dsp:nvSpPr>
      <dsp:spPr bwMode="white">
        <a:xfrm>
          <a:off x="297294" y="3906592"/>
          <a:ext cx="540535" cy="540535"/>
        </a:xfrm>
        <a:prstGeom prst="rect">
          <a:avLst/>
        </a:prstGeom>
        <a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  <dsp:txXfrm>
        <a:off x="297294" y="3906592"/>
        <a:ext cx="540535" cy="540535"/>
      </dsp:txXfrm>
    </dsp:sp>
    <dsp:sp modelId="{83B25439-E3E3-4B51-8F52-B09950D58B62}">
      <dsp:nvSpPr>
        <dsp:cNvPr id="14" name="Rectangles 13"/>
        <dsp:cNvSpPr/>
      </dsp:nvSpPr>
      <dsp:spPr bwMode="white">
        <a:xfrm>
          <a:off x="1135123" y="3685464"/>
          <a:ext cx="5453568" cy="98279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04011" tIns="104011" rIns="104011" bIns="104011" anchor="ctr"/>
        <a:lstStyle>
          <a:lvl1pPr algn="l">
            <a:defRPr sz="17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solidFill>
                <a:schemeClr val="bg1"/>
              </a:solidFill>
            </a:rPr>
            <a:t>Language and cultural barriers</a:t>
          </a:r>
          <a:endParaRPr lang="en-US">
            <a:solidFill>
              <a:schemeClr val="bg1"/>
            </a:solidFill>
          </a:endParaRPr>
        </a:p>
      </dsp:txBody>
      <dsp:txXfrm>
        <a:off x="1135123" y="3685464"/>
        <a:ext cx="5453568" cy="982791"/>
      </dsp:txXfrm>
    </dsp:sp>
    <dsp:sp modelId="{4FA6EABA-3D60-4277-B1A4-9AB16360C6E2}">
      <dsp:nvSpPr>
        <dsp:cNvPr id="15" name="Rounded Rectangle 14"/>
        <dsp:cNvSpPr/>
      </dsp:nvSpPr>
      <dsp:spPr bwMode="white">
        <a:xfrm>
          <a:off x="0" y="4913953"/>
          <a:ext cx="6588691" cy="982791"/>
        </a:xfrm>
        <a:prstGeom prst="roundRect">
          <a:avLst>
            <a:gd name="adj" fmla="val 10000"/>
          </a:avLst>
        </a:prstGeom>
      </dsp:spPr>
      <dsp:style>
        <a:lnRef idx="0">
          <a:schemeClr val="lt1">
            <a:alpha val="0"/>
          </a:schemeClr>
        </a:lnRef>
        <a:fillRef idx="1">
          <a:schemeClr val="accent6"/>
        </a:fillRef>
        <a:effectRef idx="0">
          <a:scrgbClr r="0" g="0" b="0"/>
        </a:effectRef>
        <a:fontRef idx="minor"/>
      </dsp:style>
      <dsp:txXfrm>
        <a:off x="0" y="4913953"/>
        <a:ext cx="6588691" cy="982791"/>
      </dsp:txXfrm>
    </dsp:sp>
    <dsp:sp modelId="{C60C41A3-1B9C-4FD8-8E67-42995945CCF6}">
      <dsp:nvSpPr>
        <dsp:cNvPr id="16" name="Rectangles 15"/>
        <dsp:cNvSpPr/>
      </dsp:nvSpPr>
      <dsp:spPr bwMode="white">
        <a:xfrm>
          <a:off x="297294" y="5135080"/>
          <a:ext cx="540535" cy="540535"/>
        </a:xfrm>
        <a:prstGeom prst="rect">
          <a:avLst/>
        </a:prstGeom>
        <a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  <dsp:txXfrm>
        <a:off x="297294" y="5135080"/>
        <a:ext cx="540535" cy="540535"/>
      </dsp:txXfrm>
    </dsp:sp>
    <dsp:sp modelId="{2313D080-29EE-49F7-8103-DD2393A6EE5E}">
      <dsp:nvSpPr>
        <dsp:cNvPr id="17" name="Rectangles 16"/>
        <dsp:cNvSpPr/>
      </dsp:nvSpPr>
      <dsp:spPr bwMode="white">
        <a:xfrm>
          <a:off x="1135123" y="4913953"/>
          <a:ext cx="5453568" cy="98279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04011" tIns="104011" rIns="104011" bIns="104011" anchor="ctr"/>
        <a:lstStyle>
          <a:lvl1pPr algn="l">
            <a:defRPr sz="17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solidFill>
                <a:schemeClr val="bg1"/>
              </a:solidFill>
            </a:rPr>
            <a:t>OTC (over-the-counter) enquires find consumers resistant</a:t>
          </a:r>
          <a:endParaRPr lang="en-US">
            <a:solidFill>
              <a:schemeClr val="bg1"/>
            </a:solidFill>
          </a:endParaRPr>
        </a:p>
      </dsp:txBody>
      <dsp:txXfrm>
        <a:off x="1135123" y="4913953"/>
        <a:ext cx="5453568" cy="9827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76BB8-1521-4B72-AAA3-ACEA045562E8}">
      <dsp:nvSpPr>
        <dsp:cNvPr id="0" name=""/>
        <dsp:cNvSpPr/>
      </dsp:nvSpPr>
      <dsp:spPr>
        <a:xfrm>
          <a:off x="3364992" y="2177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rial"/>
              <a:cs typeface="Arial"/>
            </a:rPr>
            <a:t> Improves team building</a:t>
          </a:r>
          <a:endParaRPr lang="en-US" sz="3100" kern="1200">
            <a:latin typeface="Arial"/>
            <a:cs typeface="Arial"/>
          </a:endParaRPr>
        </a:p>
      </dsp:txBody>
      <dsp:txXfrm>
        <a:off x="3416125" y="53310"/>
        <a:ext cx="3683350" cy="945199"/>
      </dsp:txXfrm>
    </dsp:sp>
    <dsp:sp modelId="{E4834FAA-5AF4-4E42-A52C-25CA8D6192A6}">
      <dsp:nvSpPr>
        <dsp:cNvPr id="0" name=""/>
        <dsp:cNvSpPr/>
      </dsp:nvSpPr>
      <dsp:spPr>
        <a:xfrm>
          <a:off x="3364992" y="1102016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rial"/>
              <a:cs typeface="Arial"/>
            </a:rPr>
            <a:t> Increases loyalty </a:t>
          </a:r>
          <a:endParaRPr lang="en-US" sz="3100" kern="1200">
            <a:latin typeface="Arial"/>
            <a:cs typeface="Arial"/>
          </a:endParaRPr>
        </a:p>
      </dsp:txBody>
      <dsp:txXfrm>
        <a:off x="3416125" y="1153149"/>
        <a:ext cx="3683350" cy="945199"/>
      </dsp:txXfrm>
    </dsp:sp>
    <dsp:sp modelId="{D06ED291-F648-48FF-B8D9-056226DF04F0}">
      <dsp:nvSpPr>
        <dsp:cNvPr id="0" name=""/>
        <dsp:cNvSpPr/>
      </dsp:nvSpPr>
      <dsp:spPr>
        <a:xfrm>
          <a:off x="3364992" y="2201855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rial"/>
              <a:cs typeface="Arial"/>
            </a:rPr>
            <a:t> Increase productivity </a:t>
          </a:r>
          <a:endParaRPr lang="en-US" sz="3100" kern="1200">
            <a:latin typeface="Arial"/>
            <a:cs typeface="Arial"/>
          </a:endParaRPr>
        </a:p>
      </dsp:txBody>
      <dsp:txXfrm>
        <a:off x="3416125" y="2252988"/>
        <a:ext cx="3683350" cy="945199"/>
      </dsp:txXfrm>
    </dsp:sp>
    <dsp:sp modelId="{49FB6CE3-5FC1-458E-A08A-DDD58526A149}">
      <dsp:nvSpPr>
        <dsp:cNvPr id="0" name=""/>
        <dsp:cNvSpPr/>
      </dsp:nvSpPr>
      <dsp:spPr>
        <a:xfrm>
          <a:off x="3364992" y="3301694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rial"/>
              <a:cs typeface="Arial"/>
            </a:rPr>
            <a:t> Everyone will feel equal </a:t>
          </a:r>
          <a:endParaRPr lang="en-US" sz="3100" kern="1200">
            <a:latin typeface="Arial"/>
            <a:cs typeface="Arial"/>
          </a:endParaRPr>
        </a:p>
      </dsp:txBody>
      <dsp:txXfrm>
        <a:off x="3416125" y="3352827"/>
        <a:ext cx="3683350" cy="9451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A4041-BC30-4C4A-B254-2B7E9EE22880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2B3F06-AA12-424B-8884-C2AC890C3120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69D71-1478-4ECD-8F51-681DFC4CBAFB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/>
              <a:cs typeface="Arial"/>
            </a:rPr>
            <a:t>Set up a strong pharmacist-patient relationships</a:t>
          </a:r>
          <a:endParaRPr lang="en-US" sz="2500" kern="1200">
            <a:latin typeface="Arial"/>
            <a:cs typeface="Arial"/>
          </a:endParaRPr>
        </a:p>
      </dsp:txBody>
      <dsp:txXfrm>
        <a:off x="1945450" y="719"/>
        <a:ext cx="4643240" cy="1684372"/>
      </dsp:txXfrm>
    </dsp:sp>
    <dsp:sp modelId="{0FC6C725-F0DE-4DA3-9A5C-671452032486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1ECA2-F791-4FEE-9F66-C1F5FA9FD024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80095-474F-4297-B694-9BFBA24C6BFC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/>
              <a:cs typeface="Arial"/>
            </a:rPr>
            <a:t>Ask more often for feedback from customers and staff</a:t>
          </a:r>
          <a:endParaRPr lang="en-US" sz="2500" kern="1200">
            <a:latin typeface="Arial"/>
            <a:cs typeface="Arial"/>
          </a:endParaRPr>
        </a:p>
      </dsp:txBody>
      <dsp:txXfrm>
        <a:off x="1945450" y="2106185"/>
        <a:ext cx="4643240" cy="1684372"/>
      </dsp:txXfrm>
    </dsp:sp>
    <dsp:sp modelId="{5E20A0DC-AE20-4E94-A824-FB74DF1CFD69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11B0DC-7332-4770-848C-3BA74D164BD5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67F57-5F2C-42E5-BC7D-478EC9E37635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rial"/>
              <a:cs typeface="Arial"/>
            </a:rPr>
            <a:t>Improving pharmacists' communication skills</a:t>
          </a:r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type="round2SameRect" r:blip="" rot="90">
                    <dgm:adjLst/>
                  </dgm:shape>
                </dgm:if>
                <dgm:else name="Name12">
                  <dgm:shape xmlns:r="http://schemas.openxmlformats.org/officeDocument/2006/relationships" type="round2SameRect" r:blip="" rot="-90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.jpeg"/><Relationship Id="rId2" Type="http://schemas.microsoft.com/office/2007/relationships/media" Target="https://www.youtube.com/embed/SSKwJShEv7A?feature=oembed" TargetMode="External"/><Relationship Id="rId1" Type="http://schemas.openxmlformats.org/officeDocument/2006/relationships/video" Target="https://www.youtube.com/embed/SSKwJShEv7A?feature=oembed" TargetMode="External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.svg"/><Relationship Id="rId1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hyperlink" Target="https://research.edgehill.ac.uk/en/publications/exploring-hospital-pharmacists-perceptions-of-their-medication-co-2" TargetMode="External"/><Relationship Id="rId4" Type="http://schemas.openxmlformats.org/officeDocument/2006/relationships/hyperlink" Target="http://mlm.humanities.manchester.ac.uk/wp-content/uploads/2015/12/A-Study-of-Multilingualism-in-Linguistic-Landscapes-of-the-Healthcare-Industry.pdf" TargetMode="External"/><Relationship Id="rId3" Type="http://schemas.openxmlformats.org/officeDocument/2006/relationships/hyperlink" Target="http://citeseerx.ist.psu.edu/viewdoc/download?doi=10.1.1.473.4834&amp;rep=rep1&amp;type=pdf" TargetMode="External"/><Relationship Id="rId2" Type="http://schemas.openxmlformats.org/officeDocument/2006/relationships/hyperlink" Target="https://lloydspharmacy.com/pages/about-lloydspharmacy" TargetMode="External"/><Relationship Id="rId1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10" descr="Stocked pharmacy shelves"/>
          <p:cNvPicPr>
            <a:picLocks noChangeAspect="1"/>
          </p:cNvPicPr>
          <p:nvPr/>
        </p:nvPicPr>
        <p:blipFill rotWithShape="1">
          <a:blip r:embed="rId1"/>
          <a:srcRect l="21099" r="12612"/>
          <a:stretch>
            <a:fillRect/>
          </a:stretch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2" name="Freeform: Shape 2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US" sz="1200">
                <a:latin typeface="Arial" panose="020B0604020202020204"/>
                <a:cs typeface="Arial" panose="020B0604020202020204"/>
              </a:rPr>
            </a:br>
            <a:br>
              <a:rPr lang="en-US" sz="1200">
                <a:latin typeface="Arial" panose="020B0604020202020204"/>
                <a:cs typeface="Arial" panose="020B0604020202020204"/>
              </a:rPr>
            </a:br>
            <a:br>
              <a:rPr lang="en-US" sz="1800">
                <a:latin typeface="Arial" panose="020B0604020202020204"/>
                <a:cs typeface="Arial" panose="020B0604020202020204"/>
              </a:rPr>
            </a:br>
            <a:br>
              <a:rPr lang="en-US" sz="1800">
                <a:latin typeface="Arial" panose="020B0604020202020204"/>
                <a:cs typeface="Arial" panose="020B0604020202020204"/>
              </a:rPr>
            </a:br>
            <a:br>
              <a:rPr lang="en-US" sz="1800">
                <a:latin typeface="Arial" panose="020B0604020202020204"/>
                <a:cs typeface="Arial" panose="020B0604020202020204"/>
              </a:rPr>
            </a:br>
            <a:r>
              <a:rPr lang="en-US" sz="1800" err="1">
                <a:latin typeface="Arial" panose="020B0604020202020204"/>
                <a:cs typeface="Arial" panose="020B0604020202020204"/>
              </a:rPr>
              <a:t>Programme</a:t>
            </a:r>
            <a:r>
              <a:rPr lang="en-US" sz="1800">
                <a:latin typeface="Arial" panose="020B0604020202020204"/>
                <a:cs typeface="Arial" panose="020B0604020202020204"/>
              </a:rPr>
              <a:t>: Certificate of Higher Education Skills for the Workplace</a:t>
            </a:r>
            <a:br>
              <a:rPr lang="en-US" sz="1800">
                <a:latin typeface="Arial" panose="020B0604020202020204"/>
                <a:cs typeface="Arial" panose="020B0604020202020204"/>
              </a:rPr>
            </a:br>
            <a:br>
              <a:rPr lang="en-US" sz="1800">
                <a:latin typeface="Arial" panose="020B0604020202020204"/>
                <a:cs typeface="Arial" panose="020B0604020202020204"/>
              </a:rPr>
            </a:br>
            <a:r>
              <a:rPr lang="en-US" sz="1800">
                <a:latin typeface="Arial" panose="020B0604020202020204"/>
                <a:cs typeface="Arial" panose="020B0604020202020204"/>
              </a:rPr>
              <a:t>Module: Effective Team Working and communication</a:t>
            </a:r>
            <a:br>
              <a:rPr lang="en-US" sz="1800">
                <a:latin typeface="Arial" panose="020B0604020202020204"/>
                <a:cs typeface="Arial" panose="020B0604020202020204"/>
              </a:rPr>
            </a:br>
            <a:br>
              <a:rPr lang="en-US" sz="1800">
                <a:latin typeface="Arial" panose="020B0604020202020204"/>
                <a:cs typeface="Arial" panose="020B0604020202020204"/>
              </a:rPr>
            </a:br>
            <a:r>
              <a:rPr lang="en-US" sz="1800">
                <a:latin typeface="Arial" panose="020B0604020202020204"/>
                <a:cs typeface="Arial" panose="020B0604020202020204"/>
              </a:rPr>
              <a:t>Module code: </a:t>
            </a:r>
            <a:r>
              <a:rPr lang="en-US" sz="1800">
                <a:latin typeface="Arial" panose="020B0604020202020204"/>
                <a:ea typeface="+mj-lt"/>
                <a:cs typeface="+mj-lt"/>
              </a:rPr>
              <a:t>BMSW4002</a:t>
            </a:r>
            <a:br>
              <a:rPr lang="en-US" sz="1800">
                <a:latin typeface="Arial" panose="020B0604020202020204"/>
                <a:ea typeface="+mj-lt"/>
                <a:cs typeface="+mj-lt"/>
              </a:rPr>
            </a:br>
            <a:br>
              <a:rPr lang="en-US" sz="1800">
                <a:latin typeface="Arial" panose="020B0604020202020204"/>
                <a:ea typeface="+mj-lt"/>
                <a:cs typeface="+mj-lt"/>
              </a:rPr>
            </a:br>
            <a:r>
              <a:rPr lang="en-US" sz="1800">
                <a:latin typeface="Arial" panose="020B0604020202020204"/>
                <a:cs typeface="Arial" panose="020B0604020202020204"/>
              </a:rPr>
              <a:t>Lecturer: </a:t>
            </a:r>
            <a:r>
              <a:rPr lang="en-US" sz="1800">
                <a:latin typeface="Arial" panose="020B0604020202020204"/>
                <a:ea typeface="+mj-lt"/>
                <a:cs typeface="+mj-lt"/>
              </a:rPr>
              <a:t>Akash Puranik</a:t>
            </a:r>
            <a:br>
              <a:rPr lang="en-US" sz="1800">
                <a:latin typeface="Arial" panose="020B0604020202020204"/>
                <a:ea typeface="+mj-lt"/>
                <a:cs typeface="+mj-lt"/>
              </a:rPr>
            </a:br>
            <a:br>
              <a:rPr lang="en-US" sz="1800">
                <a:latin typeface="Arial" panose="020B0604020202020204"/>
                <a:ea typeface="+mj-lt"/>
                <a:cs typeface="+mj-lt"/>
              </a:rPr>
            </a:br>
            <a:r>
              <a:rPr lang="en-US" sz="1800">
                <a:latin typeface="Arial" panose="020B0604020202020204"/>
                <a:cs typeface="Arial" panose="020B0604020202020204"/>
              </a:rPr>
              <a:t>Students: Mihaela Catana (2123269)</a:t>
            </a:r>
            <a:br>
              <a:rPr lang="en-US" sz="1800">
                <a:latin typeface="Arial" panose="020B0604020202020204"/>
                <a:cs typeface="Arial" panose="020B0604020202020204"/>
              </a:rPr>
            </a:br>
            <a:r>
              <a:rPr lang="en-US" sz="1800">
                <a:latin typeface="Arial" panose="020B0604020202020204"/>
                <a:cs typeface="Arial" panose="020B0604020202020204"/>
              </a:rPr>
              <a:t>Tatiana Mocanu (</a:t>
            </a:r>
            <a:r>
              <a:rPr lang="en-US" sz="1800">
                <a:latin typeface="Arial" panose="020B0604020202020204"/>
                <a:ea typeface="+mj-lt"/>
                <a:cs typeface="+mj-lt"/>
              </a:rPr>
              <a:t>2122525)</a:t>
            </a:r>
            <a:br>
              <a:rPr lang="en-US" sz="1800">
                <a:latin typeface="Arial" panose="020B0604020202020204"/>
                <a:cs typeface="Arial" panose="020B0604020202020204"/>
              </a:rPr>
            </a:br>
            <a:r>
              <a:rPr lang="en-US" sz="1800">
                <a:latin typeface="Arial" panose="020B0604020202020204"/>
                <a:cs typeface="Arial" panose="020B0604020202020204"/>
              </a:rPr>
              <a:t>Ludmila Craciun </a:t>
            </a:r>
            <a:r>
              <a:rPr lang="en-US" sz="1800">
                <a:latin typeface="Arial" panose="020B0604020202020204"/>
                <a:ea typeface="+mj-lt"/>
                <a:cs typeface="Arial" panose="020B0604020202020204"/>
              </a:rPr>
              <a:t>(</a:t>
            </a:r>
            <a:r>
              <a:rPr lang="en-US" sz="1800">
                <a:latin typeface="Arial" panose="020B0604020202020204"/>
                <a:ea typeface="+mj-lt"/>
                <a:cs typeface="+mj-lt"/>
              </a:rPr>
              <a:t>2118803)</a:t>
            </a:r>
            <a:br>
              <a:rPr lang="en-US" sz="1800">
                <a:latin typeface="Arial" panose="020B0604020202020204"/>
                <a:cs typeface="Arial" panose="020B0604020202020204"/>
              </a:rPr>
            </a:br>
            <a:r>
              <a:rPr lang="en-US" sz="1800">
                <a:latin typeface="Arial" panose="020B0604020202020204"/>
                <a:cs typeface="Arial" panose="020B0604020202020204"/>
              </a:rPr>
              <a:t>Natalia Cojocaru (</a:t>
            </a:r>
            <a:r>
              <a:rPr lang="en-US" sz="1800">
                <a:latin typeface="Arial" panose="020B0604020202020204"/>
                <a:ea typeface="+mj-lt"/>
                <a:cs typeface="+mj-lt"/>
              </a:rPr>
              <a:t>2119063)</a:t>
            </a:r>
            <a:endParaRPr lang="en-US" sz="1800">
              <a:latin typeface="Arial" panose="020B0604020202020204"/>
              <a:cs typeface="Arial" panose="020B060402020202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>
                <a:latin typeface="Arial" panose="020B0604020202020204"/>
                <a:cs typeface="Arial" panose="020B0604020202020204"/>
              </a:rPr>
              <a:t>Strategies for Effective Communication in a Business Setting - LLoyds Pharmacy </a:t>
            </a:r>
            <a:endParaRPr lang="en-US" sz="2000">
              <a:latin typeface="Arial" panose="020B0604020202020204"/>
              <a:cs typeface="Arial" panose="020B0604020202020204"/>
            </a:endParaRPr>
          </a:p>
        </p:txBody>
      </p:sp>
      <p:sp>
        <p:nvSpPr>
          <p:cNvPr id="26" name="Rectangle 2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pPr algn="ctr"/>
            <a:r>
              <a:rPr lang="en-US" sz="4000" b="1">
                <a:latin typeface="Arial" panose="020B0604020202020204"/>
                <a:cs typeface="Arial" panose="020B0604020202020204"/>
              </a:rPr>
              <a:t>Who we are and what we do</a:t>
            </a:r>
            <a:endParaRPr lang="en-US"/>
          </a:p>
          <a:p>
            <a:endParaRPr lang="en-US" sz="5400">
              <a:cs typeface="Arial" panose="020B0604020202020204"/>
            </a:endParaRPr>
          </a:p>
        </p:txBody>
      </p:sp>
      <p:sp>
        <p:nvSpPr>
          <p:cNvPr id="17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>
                <a:latin typeface="Arial" panose="020B0604020202020204"/>
                <a:ea typeface="+mn-lt"/>
                <a:cs typeface="+mn-lt"/>
              </a:rPr>
              <a:t>Lloyds Pharmacy is a leading community pharmacy and healthcare provider with over 1,400 pharmacies across the UK.</a:t>
            </a:r>
            <a:endParaRPr lang="en-US" sz="2200">
              <a:latin typeface="Arial" panose="020B0604020202020204"/>
              <a:ea typeface="+mn-lt"/>
              <a:cs typeface="+mn-lt"/>
            </a:endParaRPr>
          </a:p>
          <a:p>
            <a:r>
              <a:rPr lang="en-US" sz="2200">
                <a:latin typeface="Arial" panose="020B0604020202020204"/>
                <a:ea typeface="+mn-lt"/>
                <a:cs typeface="+mn-lt"/>
              </a:rPr>
              <a:t>NHS</a:t>
            </a:r>
            <a:r>
              <a:rPr lang="en-US" sz="2200">
                <a:latin typeface="Arial" panose="020B0604020202020204"/>
                <a:cs typeface="Calibri" panose="020F0502020204030204"/>
              </a:rPr>
              <a:t> prescriptions, delivered to your door, for free.</a:t>
            </a:r>
            <a:endParaRPr lang="en-US" sz="2200">
              <a:latin typeface="Arial" panose="020B0604020202020204"/>
              <a:cs typeface="Calibri" panose="020F0502020204030204"/>
            </a:endParaRPr>
          </a:p>
          <a:p>
            <a:r>
              <a:rPr lang="en-US" sz="2200">
                <a:latin typeface="Arial" panose="020B0604020202020204"/>
                <a:cs typeface="Calibri" panose="020F0502020204030204"/>
              </a:rPr>
              <a:t> </a:t>
            </a:r>
            <a:r>
              <a:rPr lang="en-US" sz="2200">
                <a:latin typeface="Arial" panose="020B0604020202020204"/>
                <a:ea typeface="+mn-lt"/>
                <a:cs typeface="+mn-lt"/>
              </a:rPr>
              <a:t>Lloyds Pharmacies provide Immunization programs. </a:t>
            </a:r>
            <a:endParaRPr lang="en-US" sz="2200">
              <a:latin typeface="Arial" panose="020B0604020202020204"/>
              <a:ea typeface="+mn-lt"/>
              <a:cs typeface="+mn-lt"/>
            </a:endParaRPr>
          </a:p>
          <a:p>
            <a:r>
              <a:rPr lang="en-US" sz="2200">
                <a:latin typeface="Arial" panose="020B0604020202020204"/>
                <a:ea typeface="+mn-lt"/>
                <a:cs typeface="+mn-lt"/>
              </a:rPr>
              <a:t>Access to GPs with years of experience, seven days a week. </a:t>
            </a:r>
            <a:endParaRPr lang="en-US" sz="2200">
              <a:latin typeface="Arial" panose="020B0604020202020204"/>
              <a:cs typeface="Calibri" panose="020F0502020204030204"/>
            </a:endParaRPr>
          </a:p>
          <a:p>
            <a:endParaRPr lang="en-US" sz="2200">
              <a:latin typeface="Arial" panose="020B0604020202020204"/>
              <a:cs typeface="Calibri" panose="020F0502020204030204"/>
            </a:endParaRPr>
          </a:p>
          <a:p>
            <a:endParaRPr lang="en-US" sz="2200">
              <a:latin typeface="Arial" panose="020B0604020202020204"/>
              <a:cs typeface="Calibri" panose="020F0502020204030204"/>
            </a:endParaRPr>
          </a:p>
          <a:p>
            <a:endParaRPr lang="en-US" sz="2200">
              <a:latin typeface="Arial" panose="020B0604020202020204"/>
              <a:cs typeface="Calibri" panose="020F0502020204030204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600" kern="1200">
                <a:latin typeface="Arial" panose="020B0604020202020204"/>
                <a:cs typeface="Arial" panose="020B0604020202020204"/>
              </a:rPr>
              <a:t>Channels of communication used by the organization with customers </a:t>
            </a:r>
            <a:endParaRPr lang="en-US"/>
          </a:p>
        </p:txBody>
      </p:sp>
      <p:sp>
        <p:nvSpPr>
          <p:cNvPr id="31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Arial" panose="020B0604020202020204"/>
                <a:cs typeface="Arial" panose="020B0604020202020204"/>
              </a:rPr>
              <a:t>Advertisements</a:t>
            </a:r>
            <a:endParaRPr lang="en-US" sz="2200">
              <a:solidFill>
                <a:schemeClr val="tx1"/>
              </a:solidFill>
              <a:latin typeface="Arial" panose="020B0604020202020204"/>
              <a:cs typeface="Arial" panose="020B0604020202020204"/>
            </a:endParaRP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Arial" panose="020B0604020202020204"/>
                <a:cs typeface="Arial" panose="020B0604020202020204"/>
              </a:rPr>
              <a:t>Posts</a:t>
            </a:r>
            <a:endParaRPr lang="en-US" sz="2200">
              <a:solidFill>
                <a:schemeClr val="tx1"/>
              </a:solidFill>
              <a:latin typeface="Arial" panose="020B0604020202020204"/>
              <a:cs typeface="Arial" panose="020B0604020202020204"/>
            </a:endParaRP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Arial" panose="020B0604020202020204"/>
                <a:cs typeface="Arial" panose="020B0604020202020204"/>
              </a:rPr>
              <a:t> Ads and Doctor online option</a:t>
            </a:r>
            <a:endParaRPr lang="en-US" sz="2200">
              <a:solidFill>
                <a:schemeClr val="tx1"/>
              </a:solidFill>
              <a:latin typeface="Arial" panose="020B0604020202020204"/>
              <a:cs typeface="Arial" panose="020B0604020202020204"/>
            </a:endParaRP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Arial" panose="020B0604020202020204"/>
                <a:cs typeface="Arial" panose="020B0604020202020204"/>
              </a:rPr>
              <a:t>Interaction with customers</a:t>
            </a:r>
            <a:endParaRPr lang="en-US" sz="2200">
              <a:solidFill>
                <a:schemeClr val="tx1"/>
              </a:solidFill>
              <a:latin typeface="Arial" panose="020B0604020202020204"/>
              <a:cs typeface="Arial" panose="020B0604020202020204"/>
            </a:endParaRP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Arial" panose="020B0604020202020204"/>
                <a:cs typeface="Arial" panose="020B0604020202020204"/>
              </a:rPr>
              <a:t>Email communication with the customers</a:t>
            </a:r>
            <a:endParaRPr lang="en-US" sz="2200">
              <a:solidFill>
                <a:schemeClr val="tx1"/>
              </a:solidFill>
              <a:latin typeface="Arial" panose="020B0604020202020204"/>
              <a:cs typeface="Arial" panose="020B0604020202020204"/>
            </a:endParaRP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1"/>
              </a:solidFill>
            </a:endParaRPr>
          </a:p>
        </p:txBody>
      </p:sp>
      <p:pic>
        <p:nvPicPr>
          <p:cNvPr id="4" name="Online Media 3" title="Lloyds Pharmacy: Near Field Communication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4654296" y="840105"/>
            <a:ext cx="6903720" cy="517779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algn="ctr"/>
            <a:r>
              <a:rPr lang="en-GB" sz="4100">
                <a:solidFill>
                  <a:schemeClr val="bg1"/>
                </a:solidFill>
                <a:latin typeface="Arial" panose="020B0604020202020204"/>
                <a:cs typeface="Calibri Light" panose="020F0302020204030204"/>
              </a:rPr>
              <a:t>Barriers of communication</a:t>
            </a:r>
            <a:endParaRPr lang="en-GB" sz="4100">
              <a:solidFill>
                <a:schemeClr val="bg1"/>
              </a:solidFill>
              <a:latin typeface="Arial" panose="020B0604020202020204"/>
              <a:cs typeface="Arial" panose="020B0604020202020204"/>
            </a:endParaRP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Arial" panose="020B0604020202020204"/>
                <a:cs typeface="Calibri Light" panose="020F0302020204030204"/>
              </a:rPr>
              <a:t> </a:t>
            </a:r>
            <a:r>
              <a:rPr lang="en-GB" b="1">
                <a:latin typeface="Arial" panose="020B0604020202020204"/>
                <a:cs typeface="Calibri Light" panose="020F0302020204030204"/>
              </a:rPr>
              <a:t>Berlo's model of communication</a:t>
            </a:r>
            <a:endParaRPr lang="en-GB" b="1">
              <a:latin typeface="Arial" panose="020B0604020202020204"/>
              <a:cs typeface="Calibri Light" panose="020F0302020204030204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00068" y="1881775"/>
            <a:ext cx="1692294" cy="924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 panose="020B0604020202020204"/>
                <a:cs typeface="Calibri" panose="020F0502020204030204"/>
              </a:rPr>
              <a:t>Source </a:t>
            </a:r>
            <a:endParaRPr lang="en-GB">
              <a:latin typeface="Arial" panose="020B0604020202020204"/>
              <a:cs typeface="Calibri" panose="020F0502020204030204"/>
            </a:endParaRPr>
          </a:p>
          <a:p>
            <a:pPr algn="ctr"/>
            <a:r>
              <a:rPr lang="en-GB">
                <a:latin typeface="Arial" panose="020B0604020202020204"/>
                <a:cs typeface="Calibri" panose="020F0502020204030204"/>
              </a:rPr>
              <a:t>Pharmacist</a:t>
            </a:r>
            <a:endParaRPr lang="en-GB">
              <a:latin typeface="Arial" panose="020B0604020202020204"/>
              <a:cs typeface="Calibri" panose="020F0502020204030204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20424" y="1882574"/>
            <a:ext cx="1897810" cy="9201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 panose="020B0604020202020204"/>
                <a:cs typeface="Calibri" panose="020F0502020204030204"/>
              </a:rPr>
              <a:t>Message</a:t>
            </a:r>
            <a:endParaRPr lang="en-GB">
              <a:latin typeface="Arial" panose="020B0604020202020204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54588" y="1877324"/>
            <a:ext cx="1802256" cy="9201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 panose="020B0604020202020204"/>
                <a:cs typeface="Calibri" panose="020F0502020204030204"/>
              </a:rPr>
              <a:t>Channel</a:t>
            </a:r>
            <a:endParaRPr lang="en-GB">
              <a:latin typeface="Arial" panose="020B0604020202020204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575500" y="1890802"/>
            <a:ext cx="1685469" cy="9084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 panose="020B0604020202020204"/>
                <a:cs typeface="Calibri" panose="020F0502020204030204"/>
              </a:rPr>
              <a:t>Receiver</a:t>
            </a:r>
            <a:endParaRPr lang="en-GB">
              <a:latin typeface="Arial" panose="020B0604020202020204"/>
              <a:cs typeface="Calibri" panose="020F0502020204030204"/>
            </a:endParaRPr>
          </a:p>
          <a:p>
            <a:pPr algn="ctr"/>
            <a:r>
              <a:rPr lang="en-GB">
                <a:latin typeface="Arial" panose="020B0604020202020204"/>
                <a:cs typeface="Calibri" panose="020F0502020204030204"/>
              </a:rPr>
              <a:t>Customer</a:t>
            </a:r>
            <a:endParaRPr lang="en-GB">
              <a:latin typeface="Arial" panose="020B0604020202020204"/>
              <a:cs typeface="Calibri" panose="020F0502020204030204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1888769" y="2421866"/>
            <a:ext cx="1333234" cy="42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2009775" y="2049880"/>
            <a:ext cx="10840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l"/>
            <a:r>
              <a:rPr lang="en-GB">
                <a:latin typeface="Arial" panose="020B0604020202020204"/>
                <a:cs typeface="Calibri" panose="020F0502020204030204"/>
              </a:rPr>
              <a:t>Encodes</a:t>
            </a:r>
            <a:endParaRPr lang="en-GB">
              <a:latin typeface="Arial" panose="020B0604020202020204"/>
              <a:cs typeface="Calibri" panose="020F0502020204030204"/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4982076" y="2425366"/>
            <a:ext cx="1175084" cy="120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8383504" y="2467978"/>
            <a:ext cx="1185110" cy="12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149544" y="2097505"/>
            <a:ext cx="12531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l"/>
            <a:r>
              <a:rPr lang="en-GB">
                <a:latin typeface="Arial" panose="020B0604020202020204"/>
                <a:cs typeface="Calibri" panose="020F0502020204030204"/>
              </a:rPr>
              <a:t>Decodes</a:t>
            </a:r>
            <a:endParaRPr lang="en-GB">
              <a:latin typeface="Arial" panose="020B0604020202020204"/>
              <a:cs typeface="Calibri" panose="020F0502020204030204"/>
            </a:endParaRPr>
          </a:p>
        </p:txBody>
      </p:sp>
      <p:graphicFrame>
        <p:nvGraphicFramePr>
          <p:cNvPr id="16" name="Table 16"/>
          <p:cNvGraphicFramePr>
            <a:graphicFrameLocks noGrp="1"/>
          </p:cNvGraphicFramePr>
          <p:nvPr/>
        </p:nvGraphicFramePr>
        <p:xfrm>
          <a:off x="175846" y="3552092"/>
          <a:ext cx="1752383" cy="22462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383"/>
              </a:tblGrid>
              <a:tr h="748743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None/>
                      </a:pPr>
                      <a:r>
                        <a:rPr lang="en-GB" sz="1600" b="0" i="0" u="none" strike="noStrike" noProof="0">
                          <a:solidFill>
                            <a:schemeClr val="tx1"/>
                          </a:solidFill>
                          <a:latin typeface="Arial" panose="020B0604020202020204"/>
                        </a:rPr>
                        <a:t>Communication skills</a:t>
                      </a:r>
                      <a:endParaRPr lang="en-US" sz="1600" b="0" i="0" u="none" strike="noStrike" noProof="0">
                        <a:solidFill>
                          <a:schemeClr val="tx1"/>
                        </a:solidFill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4874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/>
                        </a:rPr>
                        <a:t>Attitude</a:t>
                      </a:r>
                      <a:endParaRPr lang="en-GB" sz="1600"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4874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/>
                        </a:rPr>
                        <a:t>Knowledge</a:t>
                      </a:r>
                      <a:endParaRPr lang="en-GB" sz="1600"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le 17"/>
          <p:cNvGraphicFramePr>
            <a:graphicFrameLocks noGrp="1"/>
          </p:cNvGraphicFramePr>
          <p:nvPr/>
        </p:nvGraphicFramePr>
        <p:xfrm>
          <a:off x="3268578" y="3529263"/>
          <a:ext cx="1814452" cy="22430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4452"/>
              </a:tblGrid>
              <a:tr h="528533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chemeClr val="tx1"/>
                          </a:solidFill>
                          <a:latin typeface="Arial" panose="020B0604020202020204"/>
                        </a:rPr>
                        <a:t>Content</a:t>
                      </a:r>
                      <a:endParaRPr lang="en-GB" sz="1600" b="0" i="0" u="none" strike="noStrike" noProof="0">
                        <a:solidFill>
                          <a:schemeClr val="tx1"/>
                        </a:solidFill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2853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/>
                        </a:rPr>
                        <a:t>Treatment</a:t>
                      </a:r>
                      <a:endParaRPr lang="en-GB" sz="1600"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2853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/>
                        </a:rPr>
                        <a:t>Structure</a:t>
                      </a:r>
                      <a:endParaRPr lang="en-GB" sz="1600"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57444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/>
                        </a:rPr>
                        <a:t>Code</a:t>
                      </a:r>
                      <a:endParaRPr lang="en-GB" sz="1600"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le 18"/>
          <p:cNvGraphicFramePr>
            <a:graphicFrameLocks noGrp="1"/>
          </p:cNvGraphicFramePr>
          <p:nvPr/>
        </p:nvGraphicFramePr>
        <p:xfrm>
          <a:off x="6214094" y="3554733"/>
          <a:ext cx="1821343" cy="14958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343"/>
              </a:tblGrid>
              <a:tr h="747923">
                <a:tc>
                  <a:txBody>
                    <a:bodyPr/>
                    <a:lstStyle/>
                    <a:p>
                      <a:pPr algn="ctr"/>
                      <a:r>
                        <a:rPr lang="en-GB" sz="1600" b="0">
                          <a:solidFill>
                            <a:schemeClr val="tx1"/>
                          </a:solidFill>
                          <a:latin typeface="Arial" panose="020B0604020202020204"/>
                        </a:rPr>
                        <a:t>Seeing</a:t>
                      </a:r>
                      <a:endParaRPr lang="en-GB" sz="1600" b="0">
                        <a:solidFill>
                          <a:schemeClr val="tx1"/>
                        </a:solidFill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4792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/>
                        </a:rPr>
                        <a:t>Reading</a:t>
                      </a:r>
                      <a:endParaRPr lang="en-GB" sz="1600"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le 19"/>
          <p:cNvGraphicFramePr>
            <a:graphicFrameLocks noGrp="1"/>
          </p:cNvGraphicFramePr>
          <p:nvPr/>
        </p:nvGraphicFramePr>
        <p:xfrm>
          <a:off x="9524999" y="3569367"/>
          <a:ext cx="1824131" cy="22502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4131"/>
              </a:tblGrid>
              <a:tr h="587009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chemeClr val="tx1"/>
                          </a:solidFill>
                          <a:latin typeface="Arial" panose="020B0604020202020204"/>
                        </a:rPr>
                        <a:t>Communication skills</a:t>
                      </a:r>
                      <a:endParaRPr lang="en-US" sz="1600" b="0" i="0" u="none" strike="noStrike" noProof="0">
                        <a:solidFill>
                          <a:schemeClr val="tx1"/>
                        </a:solidFill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58728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/>
                        </a:rPr>
                        <a:t>Attitudes</a:t>
                      </a:r>
                      <a:endParaRPr lang="en-GB" sz="1600"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58728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/>
                        </a:rPr>
                        <a:t>Knowledge</a:t>
                      </a:r>
                      <a:endParaRPr lang="en-GB" sz="1600"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58728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/>
                        </a:rPr>
                        <a:t>Social Systems</a:t>
                      </a:r>
                      <a:endParaRPr lang="en-GB" sz="1600"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87009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/>
                        </a:rPr>
                        <a:t>Culture</a:t>
                      </a:r>
                      <a:endParaRPr lang="en-GB" sz="1600">
                        <a:latin typeface="Arial" panose="020B0604020202020204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0" name="TextBox 19"/>
          <p:cNvSpPr txBox="1"/>
          <p:nvPr/>
        </p:nvSpPr>
        <p:spPr>
          <a:xfrm>
            <a:off x="1035352" y="6175829"/>
            <a:ext cx="86940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>
                <a:latin typeface="Arial" panose="020B0604020202020204"/>
                <a:cs typeface="Calibri" panose="020F0502020204030204"/>
              </a:rPr>
              <a:t>Adapted from </a:t>
            </a:r>
            <a:r>
              <a:rPr lang="en-US" err="1">
                <a:latin typeface="Arial" panose="020B0604020202020204"/>
                <a:cs typeface="Calibri" panose="020F0502020204030204"/>
              </a:rPr>
              <a:t>Berlos's</a:t>
            </a:r>
            <a:r>
              <a:rPr lang="en-US">
                <a:latin typeface="Arial" panose="020B0604020202020204"/>
                <a:cs typeface="Calibri" panose="020F0502020204030204"/>
              </a:rPr>
              <a:t> (1960) Sender-Message-Channel-Receiver (SMCR).</a:t>
            </a:r>
            <a:endParaRPr lang="en-US">
              <a:latin typeface="Arial" panose="020B0604020202020204"/>
              <a:cs typeface="Calibri" panose="020F0502020204030204"/>
            </a:endParaRP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7" y="581891"/>
            <a:ext cx="3771009" cy="37407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latin typeface="Arial" panose="020B0604020202020204"/>
                <a:cs typeface="Arial" panose="020B0604020202020204"/>
              </a:rPr>
              <a:t>Schramm's interactive model</a:t>
            </a:r>
            <a:endParaRPr lang="en-US"/>
          </a:p>
        </p:txBody>
      </p:sp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6032938" y="-6032938"/>
            <a:ext cx="126124" cy="12192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Diagram&#10;&#10;Description automatically generated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4637627" y="1104390"/>
            <a:ext cx="6847062" cy="45190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353734" y="5921828"/>
            <a:ext cx="39406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>
                <a:latin typeface="Arial" panose="020B0604020202020204"/>
                <a:cs typeface="Calibri" panose="020F0502020204030204"/>
              </a:rPr>
              <a:t>Adapted from Schramm's (1954)</a:t>
            </a:r>
            <a:endParaRPr lang="en-US">
              <a:latin typeface="Arial" panose="020B060402020202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5"/>
          <p:cNvPicPr>
            <a:picLocks noChangeAspect="1"/>
          </p:cNvPicPr>
          <p:nvPr/>
        </p:nvPicPr>
        <p:blipFill rotWithShape="1">
          <a:blip r:embed="rId1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681" t="23391" r="74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Arial" panose="020B0604020202020204"/>
                <a:cs typeface="Arial" panose="020B0604020202020204"/>
              </a:rPr>
              <a:t>The positive impact of communication on staff and customers </a:t>
            </a:r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5756875" y="4089101"/>
            <a:ext cx="2815086" cy="1431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>
              <a:spcAft>
                <a:spcPts val="600"/>
              </a:spcAft>
            </a:pPr>
            <a:endParaRPr lang="en-GB">
              <a:cs typeface="Calibri" panose="020F0502020204030204"/>
            </a:endParaRPr>
          </a:p>
          <a:p>
            <a:pPr>
              <a:spcAft>
                <a:spcPts val="600"/>
              </a:spcAft>
            </a:pPr>
            <a:endParaRPr lang="en-GB">
              <a:cs typeface="Calibri" panose="020F0502020204030204"/>
            </a:endParaRPr>
          </a:p>
          <a:p>
            <a:pPr>
              <a:spcAft>
                <a:spcPts val="600"/>
              </a:spcAft>
            </a:pPr>
            <a:endParaRPr lang="en-GB">
              <a:cs typeface="Calibri" panose="020F0502020204030204"/>
            </a:endParaRPr>
          </a:p>
          <a:p>
            <a:pPr>
              <a:spcAft>
                <a:spcPts val="600"/>
              </a:spcAft>
            </a:pPr>
            <a:endParaRPr lang="en-GB">
              <a:cs typeface="Calibri" panose="020F0502020204030204"/>
            </a:endParaRPr>
          </a:p>
        </p:txBody>
      </p:sp>
      <p:graphicFrame>
        <p:nvGraphicFramePr>
          <p:cNvPr id="24" name="TextBox 6"/>
          <p:cNvGraphicFramePr/>
          <p:nvPr/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38918" y="851517"/>
            <a:ext cx="5857076" cy="14617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</a:pPr>
            <a:r>
              <a:rPr lang="en-US" sz="3100" kern="1200">
                <a:latin typeface="Arial" panose="020B0604020202020204"/>
                <a:ea typeface="+mj-ea"/>
                <a:cs typeface="Arial" panose="020B0604020202020204"/>
              </a:rPr>
              <a:t>The negative impact of communication on staff and customers </a:t>
            </a:r>
            <a:endParaRPr lang="en-US">
              <a:ea typeface="+mj-ea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0826" y="2470248"/>
            <a:ext cx="4762718" cy="35243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/>
                <a:cs typeface="Arial" panose="020B0604020202020204"/>
              </a:rPr>
              <a:t>Staff will not fell like the workplace is a nice environment ​</a:t>
            </a:r>
            <a:endParaRPr lang="en-US" sz="2400">
              <a:latin typeface="Arial" panose="020B0604020202020204"/>
              <a:cs typeface="Arial" panose="020B0604020202020204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/>
                <a:cs typeface="Arial" panose="020B0604020202020204"/>
              </a:rPr>
              <a:t>Customers will change brands ​</a:t>
            </a:r>
            <a:endParaRPr lang="en-US" sz="2400">
              <a:latin typeface="Arial" panose="020B0604020202020204"/>
              <a:cs typeface="Arial" panose="020B0604020202020204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/>
                <a:cs typeface="Arial" panose="020B0604020202020204"/>
              </a:rPr>
              <a:t>Staff will feel left out ​</a:t>
            </a:r>
            <a:endParaRPr lang="en-US" sz="2400">
              <a:latin typeface="Arial" panose="020B0604020202020204"/>
              <a:cs typeface="Arial" panose="020B0604020202020204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/>
                <a:cs typeface="Arial" panose="020B0604020202020204"/>
              </a:rPr>
              <a:t>Bad reviews about the brand​</a:t>
            </a:r>
            <a:endParaRPr lang="en-US" sz="2400">
              <a:latin typeface="Arial" panose="020B0604020202020204"/>
              <a:cs typeface="Arial" panose="020B0604020202020204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/>
                <a:cs typeface="Arial" panose="020B0604020202020204"/>
              </a:rPr>
              <a:t>Staff will quit most likely due to poor communication.</a:t>
            </a:r>
            <a:endParaRPr lang="en-US" sz="2400">
              <a:latin typeface="Arial" panose="020B0604020202020204"/>
              <a:cs typeface="Arial" panose="020B0604020202020204"/>
            </a:endParaRPr>
          </a:p>
        </p:txBody>
      </p:sp>
      <p:sp>
        <p:nvSpPr>
          <p:cNvPr id="48" name="Freeform: Shape 4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Sad Face with No Fill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400">
                <a:latin typeface="Arial" panose="020B0604020202020204"/>
                <a:cs typeface="Calibri Light" panose="020F0302020204030204"/>
              </a:rPr>
              <a:t>Does LLoyds Pharmacy use the right channels?</a:t>
            </a:r>
            <a:r>
              <a:rPr lang="en-GB" sz="3400">
                <a:cs typeface="Calibri Light" panose="020F0302020204030204"/>
              </a:rPr>
              <a:t> </a:t>
            </a:r>
            <a:endParaRPr lang="en-US"/>
          </a:p>
        </p:txBody>
      </p:sp>
      <p:sp>
        <p:nvSpPr>
          <p:cNvPr id="18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200">
                <a:latin typeface="Arial" panose="020B0604020202020204"/>
                <a:cs typeface="Calibri" panose="020F0502020204030204"/>
              </a:rPr>
              <a:t>Lloyds Pharmacy utilizes internal and external communication channels with the staff and customers</a:t>
            </a:r>
            <a:endParaRPr lang="en-US"/>
          </a:p>
        </p:txBody>
      </p:sp>
      <p:pic>
        <p:nvPicPr>
          <p:cNvPr id="4" name="Picture 4" descr="Diagram&#10;&#10;Description automatically generated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4208" y="640080"/>
            <a:ext cx="5563895" cy="557784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bg1"/>
                </a:solidFill>
                <a:latin typeface="Arial" panose="020B0604020202020204"/>
                <a:cs typeface="Calibri Light" panose="020F0302020204030204"/>
              </a:rPr>
              <a:t>Recommendations for the company</a:t>
            </a:r>
            <a:endParaRPr lang="en-GB" sz="3700">
              <a:solidFill>
                <a:schemeClr val="bg1"/>
              </a:solidFill>
              <a:latin typeface="Arial" panose="020B0604020202020204"/>
            </a:endParaRPr>
          </a:p>
        </p:txBody>
      </p:sp>
      <p:graphicFrame>
        <p:nvGraphicFramePr>
          <p:cNvPr id="43" name="Content Placeholder 2"/>
          <p:cNvGraphicFramePr>
            <a:graphicFrameLocks noGrp="1"/>
          </p:cNvGraphicFramePr>
          <p:nvPr>
            <p:ph idx="1"/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799" y="119131"/>
            <a:ext cx="11456219" cy="647135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800">
                <a:cs typeface="Arial" panose="020B0604020202020204"/>
              </a:rPr>
              <a:t>References:</a:t>
            </a:r>
            <a:br>
              <a:rPr lang="en-US" sz="2800">
                <a:cs typeface="Arial" panose="020B0604020202020204"/>
              </a:rPr>
            </a:br>
            <a:r>
              <a:rPr lang="en-US" sz="2800">
                <a:ea typeface="+mj-lt"/>
                <a:cs typeface="+mj-lt"/>
                <a:hlinkClick r:id="rId2"/>
              </a:rPr>
              <a:t>https://lloydspharmacy.com/pages/about-lloydspharmacy</a:t>
            </a:r>
            <a:br>
              <a:rPr lang="en-US" sz="2800">
                <a:cs typeface="Calibri Light" panose="020F0302020204030204"/>
              </a:rPr>
            </a:br>
            <a:br>
              <a:rPr lang="en-US" sz="2800">
                <a:cs typeface="+mj-lt"/>
              </a:rPr>
            </a:br>
            <a:r>
              <a:rPr lang="en-US" sz="2800">
                <a:ea typeface="+mj-lt"/>
                <a:cs typeface="+mj-lt"/>
                <a:hlinkClick r:id="rId3"/>
              </a:rPr>
              <a:t>http://citeseerx.ist.psu.edu/viewdoc/download?doi=10.1.1.473.4834&amp;rep=rep1&amp;type=pdf</a:t>
            </a:r>
            <a:br>
              <a:rPr lang="en-US" sz="2800">
                <a:cs typeface="Calibri Light" panose="020F0302020204030204"/>
              </a:rPr>
            </a:br>
            <a:br>
              <a:rPr lang="en-US" sz="2800">
                <a:cs typeface="+mj-lt"/>
              </a:rPr>
            </a:br>
            <a:r>
              <a:rPr lang="en-US" sz="2800">
                <a:ea typeface="+mj-lt"/>
                <a:cs typeface="+mj-lt"/>
                <a:hlinkClick r:id="rId4"/>
              </a:rPr>
              <a:t>http://mlm.humanities.manchester.ac.uk/wp-content/uploads/2015/12/A-Study-of-Multilingualism-in-Linguistic-Landscapes-of-the-Healthcare-Industry.pdf</a:t>
            </a:r>
            <a:br>
              <a:rPr lang="en-US" sz="2800">
                <a:cs typeface="Calibri Light" panose="020F0302020204030204"/>
              </a:rPr>
            </a:br>
            <a:br>
              <a:rPr lang="en-US" sz="2800">
                <a:cs typeface="+mj-lt"/>
              </a:rPr>
            </a:br>
            <a:r>
              <a:rPr lang="en-US" sz="2800">
                <a:ea typeface="+mj-lt"/>
                <a:cs typeface="+mj-lt"/>
                <a:hlinkClick r:id="rId5"/>
              </a:rPr>
              <a:t>https://research.edgehill.ac.uk/en/publications/exploring-hospital-pharmacists-perceptions-of-their-medication-co-2</a:t>
            </a:r>
            <a:br>
              <a:rPr lang="en-US" sz="2800">
                <a:cs typeface="Calibri Light" panose="020F0302020204030204"/>
              </a:rPr>
            </a:br>
            <a:br>
              <a:rPr lang="en-US" sz="2800">
                <a:cs typeface="+mj-lt"/>
              </a:rPr>
            </a:br>
            <a:r>
              <a:rPr lang="en-US" sz="2800">
                <a:ea typeface="+mj-lt"/>
                <a:cs typeface="+mj-lt"/>
              </a:rPr>
              <a:t>Seubert, L.J., Whitelaw, K., </a:t>
            </a:r>
            <a:r>
              <a:rPr lang="en-US" sz="2800" err="1">
                <a:ea typeface="+mj-lt"/>
                <a:cs typeface="+mj-lt"/>
              </a:rPr>
              <a:t>Boeni</a:t>
            </a:r>
            <a:r>
              <a:rPr lang="en-US" sz="2800">
                <a:ea typeface="+mj-lt"/>
                <a:cs typeface="+mj-lt"/>
              </a:rPr>
              <a:t>, F., Hattingh, L., Watson, M.C. and Clifford, R.M., 2017. Barriers and facilitators for information exchange during over-the-counter consultations in community pharmacy: a focus group study. Pharmacy, 5(4), p.65.</a:t>
            </a:r>
            <a:br>
              <a:rPr lang="en-US" sz="2800">
                <a:cs typeface="Calibri Light" panose="020F0302020204030204"/>
              </a:rPr>
            </a:br>
            <a:br>
              <a:rPr lang="en-US" sz="2800">
                <a:cs typeface="Calibri Light" panose="020F0302020204030204"/>
              </a:rPr>
            </a:br>
            <a:br>
              <a:rPr lang="en-US" sz="2800">
                <a:cs typeface="Arial" panose="020B0604020202020204"/>
              </a:rPr>
            </a:br>
            <a:br>
              <a:rPr lang="en-US" sz="2800">
                <a:cs typeface="Arial" panose="020B0604020202020204"/>
              </a:rPr>
            </a:br>
            <a:br>
              <a:rPr lang="en-US" sz="2800">
                <a:cs typeface="Arial" panose="020B0604020202020204"/>
              </a:rPr>
            </a:br>
            <a:br>
              <a:rPr lang="en-US" sz="2800">
                <a:cs typeface="Arial" panose="020B0604020202020204"/>
              </a:rPr>
            </a:br>
            <a:br>
              <a:rPr lang="en-US" sz="2800">
                <a:cs typeface="Arial" panose="020B0604020202020204"/>
              </a:rPr>
            </a:br>
            <a:endParaRPr lang="en-US" sz="2800">
              <a:cs typeface="Arial" panose="020B060402020202020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047750" y="781431"/>
          <a:ext cx="10096500" cy="5295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0321"/>
                <a:gridCol w="6456179"/>
              </a:tblGrid>
              <a:tr h="882523"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effectLst/>
                        </a:rPr>
                        <a:t>Teamwork Evaluation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effectLst/>
                        </a:rPr>
                        <a:t>Team responses.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</a:tr>
              <a:tr h="882523">
                <a:tc>
                  <a:txBody>
                    <a:bodyPr/>
                    <a:lstStyle/>
                    <a:p>
                      <a:pPr marL="0" rtl="0" latinLnBrk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Who was in your team?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rtl="0" latinLnBrk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>
                          <a:effectLst/>
                        </a:rPr>
                        <a:t>Mihaela Catana, Tatiana Mocanu, Ludmila Craciun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</a:tr>
              <a:tr h="882523">
                <a:tc>
                  <a:txBody>
                    <a:bodyPr/>
                    <a:lstStyle/>
                    <a:p>
                      <a:pPr marL="0" marR="0" indent="0" rtl="0" latinLnBrk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What were the key strengths of your team?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lv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effectLst/>
                        </a:rPr>
                        <a:t>Team cohesion and coherence. Each member of the team knew exactly what needed to be done. If something  was not clear, we asked each other.</a:t>
                      </a:r>
                      <a:endParaRPr lang="ru-RU"/>
                    </a:p>
                  </a:txBody>
                  <a:tcPr marL="0" marR="0" marT="0" marB="0" anchor="ctr"/>
                </a:tc>
              </a:tr>
              <a:tr h="882523">
                <a:tc>
                  <a:txBody>
                    <a:bodyPr/>
                    <a:lstStyle/>
                    <a:p>
                      <a:pPr marL="0" marR="0" indent="0" rtl="0" latinLnBrk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What were the challenges that you overcame as a team?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rtl="0" latinLnBrk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>
                          <a:effectLst/>
                        </a:rPr>
                        <a:t>Our team was very friendly. We did not have any problem.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</a:tr>
              <a:tr h="882523">
                <a:tc>
                  <a:txBody>
                    <a:bodyPr/>
                    <a:lstStyle/>
                    <a:p>
                      <a:pPr marL="0" marR="0" indent="0" rtl="0" latinLnBrk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What would you do differently if you worked as a team again?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rtl="0" latinLnBrk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>
                          <a:effectLst/>
                        </a:rPr>
                        <a:t>We would do exactly the same job. Thank you very much for the work of all team members.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</a:tr>
              <a:tr h="882523">
                <a:tc>
                  <a:txBody>
                    <a:bodyPr/>
                    <a:lstStyle/>
                    <a:p>
                      <a:pPr marL="0" rtl="0" latinLnBrk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How would you rate your team working? Out of 10?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rtl="0" latinLnBrk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>
                          <a:effectLst/>
                        </a:rPr>
                        <a:t>I can say with confidence that we did the job by 10 points.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TF00001241</Template>
  <TotalTime>0</TotalTime>
  <Words>3038</Words>
  <Application>WPS Presentation</Application>
  <PresentationFormat>Widescreen</PresentationFormat>
  <Paragraphs>123</Paragraphs>
  <Slides>12</Slides>
  <Notes>0</Notes>
  <HiddenSlides>1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1" baseType="lpstr">
      <vt:lpstr>Arial</vt:lpstr>
      <vt:lpstr>SimSun</vt:lpstr>
      <vt:lpstr>Wingdings</vt:lpstr>
      <vt:lpstr>Calibri</vt:lpstr>
      <vt:lpstr>Arial</vt:lpstr>
      <vt:lpstr>Calibri Light</vt:lpstr>
      <vt:lpstr>Microsoft YaHei</vt:lpstr>
      <vt:lpstr>Arial Unicode MS</vt:lpstr>
      <vt:lpstr>Office Theme</vt:lpstr>
      <vt:lpstr>     Programme: Certificate of Higher Education Skills for the Workplace  Module: Effective Team Working and communication  Module code: BMSW4002  Lecturer: Akash Puranik  Students: Mihaela Catana (2123269) Tatiana Mocanu (2122525) Ludmila Craciun (2118803) Natalia Cojocaru (2119063)</vt:lpstr>
      <vt:lpstr>Who we are and what we do</vt:lpstr>
      <vt:lpstr>Channels of communication used by the organization with customers </vt:lpstr>
      <vt:lpstr>Barriers of communication</vt:lpstr>
      <vt:lpstr> Berlo's model of communication</vt:lpstr>
      <vt:lpstr>Schramm's interactive model</vt:lpstr>
      <vt:lpstr>The positive impact of communication on staff and customers </vt:lpstr>
      <vt:lpstr>PowerPoint 演示文稿</vt:lpstr>
      <vt:lpstr>Does LLoyds Pharmacy use the right channels? </vt:lpstr>
      <vt:lpstr>Recommendations for the company</vt:lpstr>
      <vt:lpstr>References: https://lloydspharmacy.com/pages/about-lloydspharmacy  http://citeseerx.ist.psu.edu/viewdoc/download?doi=10.1.1.473.4834&amp;rep=rep1&amp;type=pdf  http://mlm.humanities.manchester.ac.uk/wp-content/uploads/2015/12/A-Study-of-Multilingualism-in-Linguistic-Landscapes-of-the-Healthcare-Industry.pdf  https://research.edgehill.ac.uk/en/publications/exploring-hospital-pharmacists-perceptions-of-their-medication-co-2  Seubert, L.J., Whitelaw, K., Boeni, F., Hattingh, L., Watson, M.C. and Clifford, R.M., 2017. Barriers and facilitators for information exchange during over-the-counter consultations in community pharmacy: a focus group study. Pharmacy, 5(4), p.65.       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Natalia Cojocaru</cp:lastModifiedBy>
  <cp:revision>2</cp:revision>
  <dcterms:created xsi:type="dcterms:W3CDTF">2022-06-18T22:49:00Z</dcterms:created>
  <dcterms:modified xsi:type="dcterms:W3CDTF">2022-07-24T10:31:51Z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ABFD9B3924214541A06649C8511BFA15</vt:lpwstr>
  </property>
  <property fmtid="{D5CDD505-2E9C-101B-9397-08002B2CF9AE}" pid="3" name="KSOProductBuildVer">
    <vt:lpwstr>2057-11.2.0.11130</vt:lpwstr>
  </property>
</Properties>
</file>