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sldIdLst>
    <p:sldId id="256" r:id="rId5"/>
    <p:sldId id="257" r:id="rId6"/>
    <p:sldId id="267" r:id="rId7"/>
    <p:sldId id="258" r:id="rId8"/>
    <p:sldId id="259" r:id="rId9"/>
    <p:sldId id="260" r:id="rId10"/>
    <p:sldId id="261" r:id="rId11"/>
    <p:sldId id="262" r:id="rId12"/>
    <p:sldId id="265" r:id="rId13"/>
    <p:sldId id="263" r:id="rId14"/>
    <p:sldId id="266"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2CC6A7-3511-4B62-A82D-55338D4C95C9}" v="4" dt="2022-02-28T12:35:02.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83" autoAdjust="0"/>
  </p:normalViewPr>
  <p:slideViewPr>
    <p:cSldViewPr snapToGrid="0">
      <p:cViewPr varScale="1">
        <p:scale>
          <a:sx n="75" d="100"/>
          <a:sy n="75" d="100"/>
        </p:scale>
        <p:origin x="284" y="5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62A1B2-FD38-48D6-8A1D-FEE3627CF2B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3364453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62A1B2-FD38-48D6-8A1D-FEE3627CF2B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2039942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62A1B2-FD38-48D6-8A1D-FEE3627CF2B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3460243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62A1B2-FD38-48D6-8A1D-FEE3627CF2B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2328370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62A1B2-FD38-48D6-8A1D-FEE3627CF2BC}" type="datetimeFigureOut">
              <a:rPr lang="en-GB" smtClean="0"/>
              <a:t>11/03/2022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1972776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62A1B2-FD38-48D6-8A1D-FEE3627CF2BC}"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1073016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62A1B2-FD38-48D6-8A1D-FEE3627CF2BC}" type="datetimeFigureOut">
              <a:rPr lang="en-GB" smtClean="0"/>
              <a:t>11/03/2022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2930163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2A1B2-FD38-48D6-8A1D-FEE3627CF2B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4266683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2A1B2-FD38-48D6-8A1D-FEE3627CF2B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343277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62A1B2-FD38-48D6-8A1D-FEE3627CF2B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3897260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62A1B2-FD38-48D6-8A1D-FEE3627CF2B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44C44F3-625D-47B4-BF08-A1A304AB6BF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7080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62A1B2-FD38-48D6-8A1D-FEE3627CF2B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3169384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62A1B2-FD38-48D6-8A1D-FEE3627CF2B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4C44F3-625D-47B4-BF08-A1A304AB6BF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9684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62A1B2-FD38-48D6-8A1D-FEE3627CF2B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27332938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62A1B2-FD38-48D6-8A1D-FEE3627CF2B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1612543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62A1B2-FD38-48D6-8A1D-FEE3627CF2B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44C44F3-625D-47B4-BF08-A1A304AB6BFE}" type="slidenum">
              <a:rPr lang="en-GB" smtClean="0"/>
              <a:t>‹#›</a:t>
            </a:fld>
            <a:endParaRPr lang="en-GB"/>
          </a:p>
        </p:txBody>
      </p:sp>
    </p:spTree>
    <p:extLst>
      <p:ext uri="{BB962C8B-B14F-4D97-AF65-F5344CB8AC3E}">
        <p14:creationId xmlns:p14="http://schemas.microsoft.com/office/powerpoint/2010/main" val="3516539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862A1B2-FD38-48D6-8A1D-FEE3627CF2BC}" type="datetimeFigureOut">
              <a:rPr lang="en-GB" smtClean="0"/>
              <a:t>11/03/2022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44C44F3-625D-47B4-BF08-A1A304AB6BFE}" type="slidenum">
              <a:rPr lang="en-GB" smtClean="0"/>
              <a:t>‹#›</a:t>
            </a:fld>
            <a:endParaRPr lang="en-GB"/>
          </a:p>
        </p:txBody>
      </p:sp>
    </p:spTree>
    <p:extLst>
      <p:ext uri="{BB962C8B-B14F-4D97-AF65-F5344CB8AC3E}">
        <p14:creationId xmlns:p14="http://schemas.microsoft.com/office/powerpoint/2010/main" val="474794363"/>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aliem.com/2018/06/medic-overwhelmed-senior-resident-expert-review-and-commentary/"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ncbi.nlm.nih.gov/labs/pmc/articles/PMC2858425/#R1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arliament.uk/commons-" TargetMode="External"/><Relationship Id="rId2" Type="http://schemas.openxmlformats.org/officeDocument/2006/relationships/hyperlink" Target="https://doi.org/10.1016/J.IJNURSTU.2007.11.006" TargetMode="External"/><Relationship Id="rId1" Type="http://schemas.openxmlformats.org/officeDocument/2006/relationships/slideLayout" Target="../slideLayouts/slideLayout2.xml"/><Relationship Id="rId4" Type="http://schemas.openxmlformats.org/officeDocument/2006/relationships/hyperlink" Target="https://www.legislation.gov.uk/uksi/2002/253/article/1/ma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People holding hands">
            <a:extLst>
              <a:ext uri="{FF2B5EF4-FFF2-40B4-BE49-F238E27FC236}">
                <a16:creationId xmlns:a16="http://schemas.microsoft.com/office/drawing/2014/main" id="{61DEF52D-2628-43AA-B5C6-75469BB4BC00}"/>
              </a:ext>
            </a:extLst>
          </p:cNvPr>
          <p:cNvPicPr>
            <a:picLocks noChangeAspect="1"/>
          </p:cNvPicPr>
          <p:nvPr/>
        </p:nvPicPr>
        <p:blipFill rotWithShape="1">
          <a:blip r:embed="rId2">
            <a:alphaModFix amt="50000"/>
          </a:blip>
          <a:srcRect t="13883" b="1848"/>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fontScale="90000"/>
          </a:bodyPr>
          <a:lstStyle/>
          <a:p>
            <a:r>
              <a:rPr lang="en-GB" sz="5100" b="1">
                <a:solidFill>
                  <a:srgbClr val="FFFFFF"/>
                </a:solidFill>
              </a:rPr>
              <a:t>“SHORTAGE OF NURSING STAFF WHITHIN THE NHS”</a:t>
            </a:r>
            <a:br>
              <a:rPr lang="en-GB" sz="5100" b="1">
                <a:solidFill>
                  <a:srgbClr val="FFFFFF"/>
                </a:solidFill>
              </a:rPr>
            </a:br>
            <a:r>
              <a:rPr lang="en-GB" sz="5100" b="1">
                <a:solidFill>
                  <a:srgbClr val="FFFFFF"/>
                </a:solidFill>
                <a:latin typeface="Times New Roman" panose="02020603050405020304" pitchFamily="18" charset="0"/>
                <a:cs typeface="Times New Roman" panose="02020603050405020304" pitchFamily="18" charset="0"/>
              </a:rPr>
              <a:t> </a:t>
            </a:r>
            <a:br>
              <a:rPr lang="en-GB" sz="5100" b="1">
                <a:solidFill>
                  <a:srgbClr val="FFFFFF"/>
                </a:solidFill>
                <a:latin typeface="Times New Roman" panose="02020603050405020304" pitchFamily="18" charset="0"/>
                <a:cs typeface="Times New Roman" panose="02020603050405020304" pitchFamily="18" charset="0"/>
              </a:rPr>
            </a:br>
            <a:endParaRPr lang="en-GB" sz="5100" b="1">
              <a:solidFill>
                <a:srgbClr val="FFFFFF"/>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24000" y="4159404"/>
            <a:ext cx="9144000" cy="1098395"/>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(CHRISTIANA OLAGUNDOYE)</a:t>
            </a:r>
          </a:p>
          <a:p>
            <a:r>
              <a:rPr lang="en-GB">
                <a:solidFill>
                  <a:srgbClr val="FFFFFF"/>
                </a:solidFill>
                <a:latin typeface="Times New Roman" panose="02020603050405020304" pitchFamily="18" charset="0"/>
                <a:cs typeface="Times New Roman" panose="02020603050405020304" pitchFamily="18" charset="0"/>
              </a:rPr>
              <a:t>(2005118)</a:t>
            </a:r>
          </a:p>
        </p:txBody>
      </p:sp>
    </p:spTree>
    <p:extLst>
      <p:ext uri="{BB962C8B-B14F-4D97-AF65-F5344CB8AC3E}">
        <p14:creationId xmlns:p14="http://schemas.microsoft.com/office/powerpoint/2010/main" val="13532178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33889" y="1059872"/>
            <a:ext cx="3012216" cy="4851349"/>
          </a:xfrm>
        </p:spPr>
        <p:txBody>
          <a:bodyPr>
            <a:normAutofit/>
          </a:bodyPr>
          <a:lstStyle/>
          <a:p>
            <a:r>
              <a:rPr lang="en-GB" b="1">
                <a:latin typeface="Times New Roman" panose="02020603050405020304" pitchFamily="18" charset="0"/>
                <a:cs typeface="Times New Roman" panose="02020603050405020304" pitchFamily="18" charset="0"/>
              </a:rPr>
              <a:t>Contents  </a:t>
            </a:r>
          </a:p>
        </p:txBody>
      </p:sp>
      <p:sp>
        <p:nvSpPr>
          <p:cNvPr id="10"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p:cNvSpPr>
            <a:spLocks noGrp="1"/>
          </p:cNvSpPr>
          <p:nvPr>
            <p:ph idx="1"/>
          </p:nvPr>
        </p:nvSpPr>
        <p:spPr>
          <a:xfrm>
            <a:off x="5280368" y="1059872"/>
            <a:ext cx="6224244" cy="4851350"/>
          </a:xfrm>
        </p:spPr>
        <p:txBody>
          <a:bodyPr>
            <a:normAutofit/>
          </a:bodyPr>
          <a:lstStyle/>
          <a:p>
            <a:r>
              <a:rPr lang="en-GB">
                <a:latin typeface="Times New Roman" panose="02020603050405020304" pitchFamily="18" charset="0"/>
                <a:cs typeface="Times New Roman" panose="02020603050405020304" pitchFamily="18" charset="0"/>
              </a:rPr>
              <a:t>Introduction</a:t>
            </a:r>
          </a:p>
          <a:p>
            <a:r>
              <a:rPr lang="en-GB">
                <a:latin typeface="Times New Roman" panose="02020603050405020304" pitchFamily="18" charset="0"/>
                <a:cs typeface="Times New Roman" panose="02020603050405020304" pitchFamily="18" charset="0"/>
              </a:rPr>
              <a:t>Objectives</a:t>
            </a:r>
          </a:p>
          <a:p>
            <a:r>
              <a:rPr lang="en-GB">
                <a:latin typeface="Times New Roman" panose="02020603050405020304" pitchFamily="18" charset="0"/>
                <a:cs typeface="Times New Roman" panose="02020603050405020304" pitchFamily="18" charset="0"/>
              </a:rPr>
              <a:t>Reason behind it</a:t>
            </a:r>
          </a:p>
          <a:p>
            <a:r>
              <a:rPr lang="en-GB">
                <a:latin typeface="Times New Roman" panose="02020603050405020304" pitchFamily="18" charset="0"/>
                <a:cs typeface="Times New Roman" panose="02020603050405020304" pitchFamily="18" charset="0"/>
              </a:rPr>
              <a:t>Shortage of staff</a:t>
            </a:r>
          </a:p>
          <a:p>
            <a:r>
              <a:rPr lang="en-GB">
                <a:latin typeface="Times New Roman" panose="02020603050405020304" pitchFamily="18" charset="0"/>
                <a:cs typeface="Times New Roman" panose="02020603050405020304" pitchFamily="18" charset="0"/>
              </a:rPr>
              <a:t>The effect of the Issue</a:t>
            </a:r>
          </a:p>
          <a:p>
            <a:r>
              <a:rPr lang="en-GB">
                <a:latin typeface="Times New Roman" panose="02020603050405020304" pitchFamily="18" charset="0"/>
                <a:cs typeface="Times New Roman" panose="02020603050405020304" pitchFamily="18" charset="0"/>
              </a:rPr>
              <a:t>Recovery plan</a:t>
            </a:r>
          </a:p>
          <a:p>
            <a:r>
              <a:rPr lang="en-GB">
                <a:latin typeface="Times New Roman" panose="02020603050405020304" pitchFamily="18" charset="0"/>
                <a:cs typeface="Times New Roman" panose="02020603050405020304" pitchFamily="18" charset="0"/>
              </a:rPr>
              <a:t>Legislation</a:t>
            </a:r>
          </a:p>
          <a:p>
            <a:r>
              <a:rPr lang="en-GB">
                <a:latin typeface="Times New Roman" panose="02020603050405020304" pitchFamily="18" charset="0"/>
                <a:cs typeface="Times New Roman" panose="02020603050405020304" pitchFamily="18" charset="0"/>
              </a:rPr>
              <a:t>Conclusion</a:t>
            </a:r>
          </a:p>
          <a:p>
            <a:r>
              <a:rPr lang="en-GB">
                <a:latin typeface="Times New Roman" panose="02020603050405020304" pitchFamily="18" charset="0"/>
                <a:cs typeface="Times New Roman" panose="02020603050405020304" pitchFamily="18" charset="0"/>
              </a:rPr>
              <a:t>Recommendation</a:t>
            </a:r>
          </a:p>
          <a:p>
            <a:r>
              <a:rPr lang="en-GB">
                <a:latin typeface="Times New Roman" panose="02020603050405020304" pitchFamily="18" charset="0"/>
                <a:cs typeface="Times New Roman" panose="02020603050405020304" pitchFamily="18" charset="0"/>
              </a:rPr>
              <a:t>Reference</a:t>
            </a:r>
          </a:p>
          <a:p>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7861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A27FB-01EA-41E3-BD2B-099A13C5F0F8}"/>
              </a:ext>
            </a:extLst>
          </p:cNvPr>
          <p:cNvSpPr>
            <a:spLocks noGrp="1"/>
          </p:cNvSpPr>
          <p:nvPr>
            <p:ph type="title"/>
          </p:nvPr>
        </p:nvSpPr>
        <p:spPr>
          <a:xfrm>
            <a:off x="3373062" y="624110"/>
            <a:ext cx="8131550" cy="1280890"/>
          </a:xfrm>
        </p:spPr>
        <p:txBody>
          <a:bodyPr>
            <a:normAutofit/>
          </a:bodyPr>
          <a:lstStyle/>
          <a:p>
            <a:r>
              <a:rPr lang="en-GB"/>
              <a:t>             INTRODUCTION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CE0A55C6-1833-4A57-A385-21500D4B9D40}"/>
              </a:ext>
            </a:extLst>
          </p:cNvPr>
          <p:cNvSpPr>
            <a:spLocks noGrp="1"/>
          </p:cNvSpPr>
          <p:nvPr>
            <p:ph idx="1"/>
          </p:nvPr>
        </p:nvSpPr>
        <p:spPr>
          <a:xfrm>
            <a:off x="3373062" y="2133600"/>
            <a:ext cx="8131550" cy="3777622"/>
          </a:xfrm>
        </p:spPr>
        <p:txBody>
          <a:bodyPr>
            <a:normAutofit/>
          </a:bodyPr>
          <a:lstStyle/>
          <a:p>
            <a:endParaRPr lang="en-GB"/>
          </a:p>
          <a:p>
            <a:pPr marL="0" indent="0">
              <a:buNone/>
            </a:pPr>
            <a:r>
              <a:rPr lang="en-GB"/>
              <a:t>This presentation will give insight into  the causes of shortage of staff, the objections, reasons for the shortages and the effect of shortages on service user and provider in the health care sector. This is a situation where by the demand for nursing professions exceeds the supply.</a:t>
            </a:r>
          </a:p>
          <a:p>
            <a:pPr marL="0" indent="0">
              <a:buNone/>
            </a:pPr>
            <a:endParaRPr lang="en-GB"/>
          </a:p>
          <a:p>
            <a:pPr marL="0" indent="0">
              <a:buNone/>
            </a:pPr>
            <a:endParaRPr lang="en-GB"/>
          </a:p>
          <a:p>
            <a:pPr marL="0" indent="0">
              <a:buNone/>
            </a:pPr>
            <a:endParaRPr lang="en-GB"/>
          </a:p>
          <a:p>
            <a:pPr marL="0" indent="0">
              <a:buNone/>
            </a:pPr>
            <a:r>
              <a:rPr lang="en-GB"/>
              <a:t>                                                                                     Massey L., et al. (2009)</a:t>
            </a:r>
          </a:p>
          <a:p>
            <a:pPr marL="0" indent="0">
              <a:buNone/>
            </a:pPr>
            <a:endParaRPr lang="en-GB"/>
          </a:p>
          <a:p>
            <a:pPr marL="0" indent="0">
              <a:buNone/>
            </a:pPr>
            <a:endParaRPr lang="en-GB"/>
          </a:p>
        </p:txBody>
      </p:sp>
    </p:spTree>
    <p:extLst>
      <p:ext uri="{BB962C8B-B14F-4D97-AF65-F5344CB8AC3E}">
        <p14:creationId xmlns:p14="http://schemas.microsoft.com/office/powerpoint/2010/main" val="2358185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whiteboard&#10;&#10;Description automatically generated">
            <a:extLst>
              <a:ext uri="{FF2B5EF4-FFF2-40B4-BE49-F238E27FC236}">
                <a16:creationId xmlns:a16="http://schemas.microsoft.com/office/drawing/2014/main" id="{847EB179-DFCD-4031-ACA5-BF6AF298338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497" r="8497"/>
          <a:stretch/>
        </p:blipFill>
        <p:spPr>
          <a:xfrm>
            <a:off x="4117521" y="10"/>
            <a:ext cx="8074479" cy="6857990"/>
          </a:xfrm>
          <a:prstGeom prst="rect">
            <a:avLst/>
          </a:prstGeom>
        </p:spPr>
      </p:pic>
      <p:sp>
        <p:nvSpPr>
          <p:cNvPr id="2" name="Title 1"/>
          <p:cNvSpPr>
            <a:spLocks noGrp="1"/>
          </p:cNvSpPr>
          <p:nvPr>
            <p:ph type="title"/>
          </p:nvPr>
        </p:nvSpPr>
        <p:spPr>
          <a:xfrm>
            <a:off x="804672" y="365125"/>
            <a:ext cx="5266155" cy="1325563"/>
          </a:xfrm>
        </p:spPr>
        <p:txBody>
          <a:bodyPr>
            <a:normAutofit/>
          </a:bodyPr>
          <a:lstStyle/>
          <a:p>
            <a:r>
              <a:rPr lang="en-GB" b="1">
                <a:latin typeface="Times New Roman" panose="02020603050405020304" pitchFamily="18" charset="0"/>
                <a:cs typeface="Times New Roman" panose="02020603050405020304" pitchFamily="18" charset="0"/>
              </a:rPr>
              <a:t>Objectives</a:t>
            </a:r>
          </a:p>
        </p:txBody>
      </p:sp>
      <p:sp>
        <p:nvSpPr>
          <p:cNvPr id="3" name="Content Placeholder 2"/>
          <p:cNvSpPr>
            <a:spLocks noGrp="1"/>
          </p:cNvSpPr>
          <p:nvPr>
            <p:ph idx="1"/>
          </p:nvPr>
        </p:nvSpPr>
        <p:spPr>
          <a:xfrm>
            <a:off x="804672" y="2022601"/>
            <a:ext cx="3941499" cy="4154361"/>
          </a:xfrm>
        </p:spPr>
        <p:txBody>
          <a:bodyPr>
            <a:normAutofit/>
          </a:bodyPr>
          <a:lstStyle/>
          <a:p>
            <a:pPr marL="0" indent="0">
              <a:buNone/>
            </a:pPr>
            <a:endParaRPr lang="en-GB" sz="2000" b="1">
              <a:latin typeface="Times New Roman" panose="02020603050405020304" pitchFamily="18" charset="0"/>
              <a:cs typeface="Times New Roman" panose="02020603050405020304" pitchFamily="18" charset="0"/>
            </a:endParaRPr>
          </a:p>
          <a:p>
            <a:endParaRPr lang="en-GB" sz="2000">
              <a:latin typeface="Times New Roman" panose="02020603050405020304" pitchFamily="18" charset="0"/>
              <a:cs typeface="Times New Roman" panose="02020603050405020304" pitchFamily="18" charset="0"/>
            </a:endParaRPr>
          </a:p>
          <a:p>
            <a:r>
              <a:rPr lang="en-GB" sz="2000">
                <a:latin typeface="Times New Roman" panose="02020603050405020304" pitchFamily="18" charset="0"/>
                <a:cs typeface="Times New Roman" panose="02020603050405020304" pitchFamily="18" charset="0"/>
              </a:rPr>
              <a:t>Insight into the cause of staff shortages</a:t>
            </a:r>
          </a:p>
          <a:p>
            <a:r>
              <a:rPr lang="en-GB" sz="2000">
                <a:latin typeface="Times New Roman" panose="02020603050405020304" pitchFamily="18" charset="0"/>
                <a:cs typeface="Times New Roman" panose="02020603050405020304" pitchFamily="18" charset="0"/>
              </a:rPr>
              <a:t>To look at the effect of shortages of staff within the nursing unit</a:t>
            </a:r>
          </a:p>
          <a:p>
            <a:r>
              <a:rPr lang="en-GB" sz="2000">
                <a:latin typeface="Times New Roman" panose="02020603050405020304" pitchFamily="18" charset="0"/>
                <a:cs typeface="Times New Roman" panose="02020603050405020304" pitchFamily="18" charset="0"/>
              </a:rPr>
              <a:t>Recovery plan</a:t>
            </a:r>
          </a:p>
          <a:p>
            <a:r>
              <a:rPr lang="en-GB" sz="2000">
                <a:latin typeface="Times New Roman" panose="02020603050405020304" pitchFamily="18" charset="0"/>
                <a:cs typeface="Times New Roman" panose="02020603050405020304" pitchFamily="18" charset="0"/>
              </a:rPr>
              <a:t>Recommendation</a:t>
            </a:r>
          </a:p>
          <a:p>
            <a:endParaRPr lang="en-GB"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416688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alysing medical x-ray results">
            <a:extLst>
              <a:ext uri="{FF2B5EF4-FFF2-40B4-BE49-F238E27FC236}">
                <a16:creationId xmlns:a16="http://schemas.microsoft.com/office/drawing/2014/main" id="{8C856A08-FA36-4CA1-B849-29B58004D442}"/>
              </a:ext>
            </a:extLst>
          </p:cNvPr>
          <p:cNvPicPr>
            <a:picLocks noChangeAspect="1"/>
          </p:cNvPicPr>
          <p:nvPr/>
        </p:nvPicPr>
        <p:blipFill rotWithShape="1">
          <a:blip r:embed="rId2"/>
          <a:srcRect l="7492" r="8125" b="-1"/>
          <a:stretch/>
        </p:blipFill>
        <p:spPr>
          <a:xfrm>
            <a:off x="3522468" y="10"/>
            <a:ext cx="8669532" cy="6857990"/>
          </a:xfrm>
          <a:prstGeom prst="rect">
            <a:avLst/>
          </a:prstGeom>
        </p:spPr>
      </p:pic>
      <p:sp>
        <p:nvSpPr>
          <p:cNvPr id="2" name="Title 1"/>
          <p:cNvSpPr>
            <a:spLocks noGrp="1"/>
          </p:cNvSpPr>
          <p:nvPr>
            <p:ph type="title"/>
          </p:nvPr>
        </p:nvSpPr>
        <p:spPr>
          <a:xfrm>
            <a:off x="371094" y="1161288"/>
            <a:ext cx="3438144" cy="1124712"/>
          </a:xfrm>
        </p:spPr>
        <p:txBody>
          <a:bodyPr anchor="b">
            <a:normAutofit/>
          </a:bodyPr>
          <a:lstStyle/>
          <a:p>
            <a:r>
              <a:rPr lang="en-GB" sz="2800" b="1">
                <a:latin typeface="Times New Roman" panose="02020603050405020304" pitchFamily="18" charset="0"/>
                <a:cs typeface="Times New Roman" panose="02020603050405020304" pitchFamily="18" charset="0"/>
              </a:rPr>
              <a:t>Reason Behind The Shortage</a:t>
            </a:r>
          </a:p>
        </p:txBody>
      </p:sp>
      <p:sp>
        <p:nvSpPr>
          <p:cNvPr id="3" name="Content Placeholder 2"/>
          <p:cNvSpPr>
            <a:spLocks noGrp="1"/>
          </p:cNvSpPr>
          <p:nvPr>
            <p:ph idx="1"/>
          </p:nvPr>
        </p:nvSpPr>
        <p:spPr>
          <a:xfrm>
            <a:off x="371094" y="2718054"/>
            <a:ext cx="3438906" cy="3207258"/>
          </a:xfrm>
        </p:spPr>
        <p:txBody>
          <a:bodyPr anchor="t">
            <a:normAutofit fontScale="92500" lnSpcReduction="10000"/>
          </a:bodyPr>
          <a:lstStyle/>
          <a:p>
            <a:r>
              <a:rPr lang="en-GB" sz="1700" dirty="0">
                <a:latin typeface="Times New Roman" panose="02020603050405020304" pitchFamily="18" charset="0"/>
                <a:cs typeface="Times New Roman" panose="02020603050405020304" pitchFamily="18" charset="0"/>
              </a:rPr>
              <a:t>Covid 19 related</a:t>
            </a:r>
          </a:p>
          <a:p>
            <a:r>
              <a:rPr lang="en-GB" sz="1700" dirty="0">
                <a:latin typeface="Times New Roman" panose="02020603050405020304" pitchFamily="18" charset="0"/>
                <a:cs typeface="Times New Roman" panose="02020603050405020304" pitchFamily="18" charset="0"/>
              </a:rPr>
              <a:t> Human resources crises in health</a:t>
            </a:r>
          </a:p>
          <a:p>
            <a:r>
              <a:rPr lang="en-GB" sz="1700" dirty="0">
                <a:latin typeface="Times New Roman" panose="02020603050405020304" pitchFamily="18" charset="0"/>
                <a:cs typeface="Times New Roman" panose="02020603050405020304" pitchFamily="18" charset="0"/>
              </a:rPr>
              <a:t>Scarcity of health personnel</a:t>
            </a: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             (Buchan 2006)</a:t>
            </a:r>
          </a:p>
        </p:txBody>
      </p:sp>
    </p:spTree>
    <p:extLst>
      <p:ext uri="{BB962C8B-B14F-4D97-AF65-F5344CB8AC3E}">
        <p14:creationId xmlns:p14="http://schemas.microsoft.com/office/powerpoint/2010/main" val="10744180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0134B53A-F405-4BA7-83EB-7063220A43A2}"/>
              </a:ext>
            </a:extLst>
          </p:cNvPr>
          <p:cNvPicPr>
            <a:picLocks noChangeAspect="1"/>
          </p:cNvPicPr>
          <p:nvPr/>
        </p:nvPicPr>
        <p:blipFill rotWithShape="1">
          <a:blip r:embed="rId2"/>
          <a:srcRect l="12401" r="22955" b="9091"/>
          <a:stretch/>
        </p:blipFill>
        <p:spPr>
          <a:xfrm>
            <a:off x="5128590" y="932688"/>
            <a:ext cx="7063409" cy="4394686"/>
          </a:xfrm>
          <a:prstGeom prst="rect">
            <a:avLst/>
          </a:prstGeom>
        </p:spPr>
      </p:pic>
      <p:sp>
        <p:nvSpPr>
          <p:cNvPr id="2" name="Title 1"/>
          <p:cNvSpPr>
            <a:spLocks noGrp="1"/>
          </p:cNvSpPr>
          <p:nvPr>
            <p:ph type="title"/>
          </p:nvPr>
        </p:nvSpPr>
        <p:spPr>
          <a:xfrm>
            <a:off x="371094" y="1161288"/>
            <a:ext cx="3438144" cy="1124712"/>
          </a:xfrm>
        </p:spPr>
        <p:txBody>
          <a:bodyPr anchor="b">
            <a:normAutofit/>
          </a:bodyPr>
          <a:lstStyle/>
          <a:p>
            <a:r>
              <a:rPr lang="en-GB" sz="2800" b="1">
                <a:latin typeface="Times New Roman" panose="02020603050405020304" pitchFamily="18" charset="0"/>
                <a:cs typeface="Times New Roman" panose="02020603050405020304" pitchFamily="18" charset="0"/>
              </a:rPr>
              <a:t>SHORTAGE OF STAFF</a:t>
            </a:r>
          </a:p>
        </p:txBody>
      </p:sp>
      <p:sp>
        <p:nvSpPr>
          <p:cNvPr id="3" name="Content Placeholder 2"/>
          <p:cNvSpPr>
            <a:spLocks noGrp="1"/>
          </p:cNvSpPr>
          <p:nvPr>
            <p:ph idx="1"/>
          </p:nvPr>
        </p:nvSpPr>
        <p:spPr>
          <a:xfrm>
            <a:off x="371094" y="2718054"/>
            <a:ext cx="3438906" cy="3207258"/>
          </a:xfrm>
        </p:spPr>
        <p:txBody>
          <a:bodyPr anchor="t">
            <a:normAutofit fontScale="85000" lnSpcReduction="20000"/>
          </a:bodyPr>
          <a:lstStyle/>
          <a:p>
            <a:r>
              <a:rPr lang="en-GB" sz="1700" dirty="0">
                <a:latin typeface="Calibri" panose="020F0502020204030204" pitchFamily="34" charset="0"/>
                <a:cs typeface="Calibri" panose="020F0502020204030204" pitchFamily="34" charset="0"/>
              </a:rPr>
              <a:t>Managing nurses is a major challenge in the NHS today</a:t>
            </a:r>
          </a:p>
          <a:p>
            <a:r>
              <a:rPr lang="en-GB" sz="1700" dirty="0">
                <a:latin typeface="Calibri" panose="020F0502020204030204" pitchFamily="34" charset="0"/>
                <a:cs typeface="Calibri" panose="020F0502020204030204" pitchFamily="34" charset="0"/>
              </a:rPr>
              <a:t>A predictable bank and agency staff was found</a:t>
            </a:r>
          </a:p>
          <a:p>
            <a:r>
              <a:rPr lang="en-GB" sz="1700" dirty="0">
                <a:latin typeface="Calibri" panose="020F0502020204030204" pitchFamily="34" charset="0"/>
                <a:cs typeface="Calibri" panose="020F0502020204030204" pitchFamily="34" charset="0"/>
              </a:rPr>
              <a:t>Lack of UK permanent staff</a:t>
            </a:r>
          </a:p>
          <a:p>
            <a:r>
              <a:rPr lang="en-GB" sz="1700" dirty="0">
                <a:latin typeface="Calibri" panose="020F0502020204030204" pitchFamily="34" charset="0"/>
                <a:cs typeface="Calibri" panose="020F0502020204030204" pitchFamily="34" charset="0"/>
              </a:rPr>
              <a:t>There is challenge in effectively and efficiently usage of bank and agency staff</a:t>
            </a:r>
          </a:p>
          <a:p>
            <a:endParaRPr lang="en-GB" sz="1700" dirty="0">
              <a:latin typeface="Calibri" panose="020F0502020204030204" pitchFamily="34" charset="0"/>
              <a:cs typeface="Calibri" panose="020F0502020204030204" pitchFamily="34" charset="0"/>
            </a:endParaRPr>
          </a:p>
          <a:p>
            <a:endParaRPr lang="en-GB" sz="1700" dirty="0">
              <a:latin typeface="Calibri" panose="020F0502020204030204" pitchFamily="34" charset="0"/>
              <a:cs typeface="Calibri" panose="020F0502020204030204" pitchFamily="34" charset="0"/>
            </a:endParaRPr>
          </a:p>
          <a:p>
            <a:pPr marL="0" indent="0">
              <a:buNone/>
            </a:pPr>
            <a:r>
              <a:rPr lang="en-GB" sz="1700" dirty="0">
                <a:latin typeface="Calibri" panose="020F0502020204030204" pitchFamily="34" charset="0"/>
                <a:cs typeface="Calibri" panose="020F0502020204030204" pitchFamily="34" charset="0"/>
              </a:rPr>
              <a:t>                   (   Aiken LH 2009)</a:t>
            </a:r>
          </a:p>
          <a:p>
            <a:pPr marL="0" indent="0">
              <a:buNone/>
            </a:pPr>
            <a:r>
              <a:rPr lang="en-GB" sz="1700"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426586342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74" name="Group 73">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75"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6"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7"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9"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80"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1"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2"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3"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4"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5"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6"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8" name="Group 87">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89"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90"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91"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2"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3"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4"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95"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96"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97"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8"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9"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0"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p:cNvSpPr>
            <a:spLocks noGrp="1"/>
          </p:cNvSpPr>
          <p:nvPr>
            <p:ph type="title"/>
          </p:nvPr>
        </p:nvSpPr>
        <p:spPr>
          <a:xfrm>
            <a:off x="6483096" y="624110"/>
            <a:ext cx="5021516" cy="1280890"/>
          </a:xfrm>
        </p:spPr>
        <p:txBody>
          <a:bodyPr>
            <a:normAutofit/>
          </a:bodyPr>
          <a:lstStyle/>
          <a:p>
            <a:r>
              <a:rPr lang="en-GB" b="1">
                <a:latin typeface="Times New Roman" panose="02020603050405020304" pitchFamily="18" charset="0"/>
                <a:cs typeface="Times New Roman" panose="02020603050405020304" pitchFamily="18" charset="0"/>
              </a:rPr>
              <a:t>THE EFFECT OF THE PROBLEM</a:t>
            </a:r>
          </a:p>
        </p:txBody>
      </p:sp>
      <p:sp>
        <p:nvSpPr>
          <p:cNvPr id="102" name="Rectangle 101">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4"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68" name="Picture 67" descr="Stethoscope">
            <a:extLst>
              <a:ext uri="{FF2B5EF4-FFF2-40B4-BE49-F238E27FC236}">
                <a16:creationId xmlns:a16="http://schemas.microsoft.com/office/drawing/2014/main" id="{B3F0108C-C680-41B2-A240-CA0903D116DC}"/>
              </a:ext>
            </a:extLst>
          </p:cNvPr>
          <p:cNvPicPr>
            <a:picLocks noChangeAspect="1"/>
          </p:cNvPicPr>
          <p:nvPr/>
        </p:nvPicPr>
        <p:blipFill rotWithShape="1">
          <a:blip r:embed="rId2"/>
          <a:srcRect l="30032" r="24503" b="-2"/>
          <a:stretch/>
        </p:blipFill>
        <p:spPr>
          <a:xfrm>
            <a:off x="-1555" y="1731"/>
            <a:ext cx="4671091" cy="6858000"/>
          </a:xfrm>
          <a:prstGeom prst="rect">
            <a:avLst/>
          </a:prstGeom>
        </p:spPr>
      </p:pic>
      <p:sp>
        <p:nvSpPr>
          <p:cNvPr id="101" name="Content Placeholder 2"/>
          <p:cNvSpPr>
            <a:spLocks noGrp="1"/>
          </p:cNvSpPr>
          <p:nvPr>
            <p:ph idx="1"/>
          </p:nvPr>
        </p:nvSpPr>
        <p:spPr>
          <a:xfrm>
            <a:off x="6438191" y="2133600"/>
            <a:ext cx="5066419" cy="3777622"/>
          </a:xfrm>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This issue or problem has direct impact on the care giver and the care receivers  health and well-being</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nurses and the service user</a:t>
            </a:r>
          </a:p>
          <a:p>
            <a:r>
              <a:rPr lang="en-GB" dirty="0">
                <a:latin typeface="Times New Roman" panose="02020603050405020304" pitchFamily="18" charset="0"/>
                <a:cs typeface="Times New Roman" panose="02020603050405020304" pitchFamily="18" charset="0"/>
              </a:rPr>
              <a:t>Unable to maintain safe staffing and this lead to compromise care</a:t>
            </a:r>
          </a:p>
          <a:p>
            <a:r>
              <a:rPr lang="en-GB" dirty="0">
                <a:latin typeface="Times New Roman" panose="02020603050405020304" pitchFamily="18" charset="0"/>
                <a:cs typeface="Times New Roman" panose="02020603050405020304" pitchFamily="18" charset="0"/>
              </a:rPr>
              <a:t>Hospital, community and care homes</a:t>
            </a:r>
          </a:p>
          <a:p>
            <a:r>
              <a:rPr lang="en-GB" dirty="0">
                <a:latin typeface="Times New Roman" panose="02020603050405020304" pitchFamily="18" charset="0"/>
                <a:cs typeface="Times New Roman" panose="02020603050405020304" pitchFamily="18" charset="0"/>
              </a:rPr>
              <a:t>It is on going</a:t>
            </a:r>
          </a:p>
          <a:p>
            <a:r>
              <a:rPr lang="en-GB" dirty="0">
                <a:latin typeface="Times New Roman" panose="02020603050405020304" pitchFamily="18" charset="0"/>
                <a:cs typeface="Times New Roman" panose="02020603050405020304" pitchFamily="18" charset="0"/>
              </a:rPr>
              <a:t>Failure to maintain or improve the health care system</a:t>
            </a:r>
          </a:p>
          <a:p>
            <a:r>
              <a:rPr lang="en-GB" dirty="0">
                <a:latin typeface="Times New Roman" panose="02020603050405020304" pitchFamily="18" charset="0"/>
                <a:cs typeface="Times New Roman" panose="02020603050405020304" pitchFamily="18" charset="0"/>
              </a:rPr>
              <a:t>                                         ( Gandi JC. et al 2011)</a:t>
            </a:r>
          </a:p>
        </p:txBody>
      </p:sp>
    </p:spTree>
    <p:extLst>
      <p:ext uri="{BB962C8B-B14F-4D97-AF65-F5344CB8AC3E}">
        <p14:creationId xmlns:p14="http://schemas.microsoft.com/office/powerpoint/2010/main" val="380022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a:latin typeface="Times New Roman" panose="02020603050405020304" pitchFamily="18" charset="0"/>
                <a:cs typeface="Times New Roman" panose="02020603050405020304" pitchFamily="18" charset="0"/>
              </a:rPr>
              <a:t>RECOVERY PLAN</a:t>
            </a:r>
            <a:endParaRPr lang="en-GB" sz="5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r>
              <a:rPr lang="en-GB" sz="3200" dirty="0">
                <a:latin typeface="Times New Roman" panose="02020603050405020304" pitchFamily="18" charset="0"/>
                <a:cs typeface="Times New Roman" panose="02020603050405020304" pitchFamily="18" charset="0"/>
              </a:rPr>
              <a:t>Staff to be deploy to where care is really needed</a:t>
            </a:r>
          </a:p>
          <a:p>
            <a:r>
              <a:rPr lang="en-GB" sz="3200" dirty="0">
                <a:latin typeface="Times New Roman" panose="02020603050405020304" pitchFamily="18" charset="0"/>
                <a:cs typeface="Times New Roman" panose="02020603050405020304" pitchFamily="18" charset="0"/>
              </a:rPr>
              <a:t>Stepping down activity which is not crucial</a:t>
            </a:r>
          </a:p>
          <a:p>
            <a:r>
              <a:rPr lang="en-GB" sz="3200" dirty="0">
                <a:latin typeface="Times New Roman" panose="02020603050405020304" pitchFamily="18" charset="0"/>
                <a:cs typeface="Times New Roman" panose="02020603050405020304" pitchFamily="18" charset="0"/>
              </a:rPr>
              <a:t>Motivation of nurses</a:t>
            </a:r>
          </a:p>
          <a:p>
            <a:r>
              <a:rPr lang="en-GB" sz="3200" dirty="0">
                <a:latin typeface="Times New Roman" panose="02020603050405020304" pitchFamily="18" charset="0"/>
                <a:cs typeface="Times New Roman" panose="02020603050405020304" pitchFamily="18" charset="0"/>
              </a:rPr>
              <a:t>Incentive to recruit and retain them</a:t>
            </a:r>
          </a:p>
          <a:p>
            <a:r>
              <a:rPr lang="en-GB" sz="3200" dirty="0">
                <a:latin typeface="Times New Roman" panose="02020603050405020304" pitchFamily="18" charset="0"/>
                <a:cs typeface="Times New Roman" panose="02020603050405020304" pitchFamily="18" charset="0"/>
              </a:rPr>
              <a:t>Encourage them back into the nursing duties</a:t>
            </a:r>
          </a:p>
          <a:p>
            <a:r>
              <a:rPr lang="en-GB" sz="3200" dirty="0">
                <a:latin typeface="Times New Roman" panose="02020603050405020304" pitchFamily="18" charset="0"/>
                <a:cs typeface="Times New Roman" panose="02020603050405020304" pitchFamily="18" charset="0"/>
              </a:rPr>
              <a:t>Extra funding</a:t>
            </a:r>
          </a:p>
          <a:p>
            <a:pPr marL="0" indent="0">
              <a:buNone/>
            </a:pPr>
            <a:r>
              <a:rPr lang="en-GB" sz="3200" dirty="0">
                <a:latin typeface="Times New Roman" panose="02020603050405020304" pitchFamily="18" charset="0"/>
                <a:cs typeface="Times New Roman" panose="02020603050405020304" pitchFamily="18" charset="0"/>
              </a:rPr>
              <a:t>          </a:t>
            </a:r>
          </a:p>
          <a:p>
            <a:pPr marL="0" indent="0">
              <a:buNone/>
            </a:pPr>
            <a:r>
              <a:rPr lang="en-GB" sz="3200" dirty="0">
                <a:latin typeface="Times New Roman" panose="02020603050405020304" pitchFamily="18" charset="0"/>
                <a:cs typeface="Times New Roman" panose="02020603050405020304" pitchFamily="18" charset="0"/>
              </a:rPr>
              <a:t>                                                             (Buchan 2000,2006)</a:t>
            </a:r>
          </a:p>
          <a:p>
            <a:endParaRPr lang="en-GB" sz="32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a:p>
            <a:pPr marL="0" indent="0">
              <a:buNone/>
            </a:pP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4354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B5206-EB66-4D69-ADDB-4EDF798399ED}"/>
              </a:ext>
            </a:extLst>
          </p:cNvPr>
          <p:cNvSpPr>
            <a:spLocks noGrp="1"/>
          </p:cNvSpPr>
          <p:nvPr>
            <p:ph type="title"/>
          </p:nvPr>
        </p:nvSpPr>
        <p:spPr/>
        <p:txBody>
          <a:bodyPr>
            <a:normAutofit/>
          </a:bodyPr>
          <a:lstStyle/>
          <a:p>
            <a:r>
              <a:rPr lang="en-GB" sz="6000" b="1" dirty="0">
                <a:latin typeface="Times New Roman" panose="02020603050405020304" pitchFamily="18" charset="0"/>
                <a:cs typeface="Times New Roman" panose="02020603050405020304" pitchFamily="18" charset="0"/>
              </a:rPr>
              <a:t>Legislation</a:t>
            </a:r>
          </a:p>
        </p:txBody>
      </p:sp>
      <p:sp>
        <p:nvSpPr>
          <p:cNvPr id="3" name="Content Placeholder 2">
            <a:extLst>
              <a:ext uri="{FF2B5EF4-FFF2-40B4-BE49-F238E27FC236}">
                <a16:creationId xmlns:a16="http://schemas.microsoft.com/office/drawing/2014/main" id="{6F7DFF25-8EAC-43F1-BDF1-2ED4CB18ED53}"/>
              </a:ext>
            </a:extLst>
          </p:cNvPr>
          <p:cNvSpPr>
            <a:spLocks noGrp="1"/>
          </p:cNvSpPr>
          <p:nvPr>
            <p:ph idx="1"/>
          </p:nvPr>
        </p:nvSpPr>
        <p:spPr>
          <a:xfrm>
            <a:off x="1341120" y="2133600"/>
            <a:ext cx="8473440" cy="3777622"/>
          </a:xfrm>
        </p:spPr>
        <p:txBody>
          <a:bodyPr>
            <a:normAutofit/>
          </a:bodyPr>
          <a:lstStyle/>
          <a:p>
            <a:pPr marL="0" indent="0" algn="l">
              <a:buNone/>
            </a:pPr>
            <a:endParaRPr lang="en-GB" sz="3200" b="1" i="0" dirty="0">
              <a:solidFill>
                <a:srgbClr val="222222"/>
              </a:solidFill>
              <a:effectLst/>
              <a:latin typeface="Oxygen" panose="02000503000000000000" pitchFamily="2" charset="0"/>
            </a:endParaRPr>
          </a:p>
          <a:p>
            <a:pPr marL="0" indent="0">
              <a:buNone/>
            </a:pPr>
            <a:endParaRPr lang="en-GB" sz="3200" b="0" i="0" dirty="0">
              <a:solidFill>
                <a:srgbClr val="111111"/>
              </a:solidFill>
              <a:effectLst/>
              <a:latin typeface="Monoline"/>
            </a:endParaRPr>
          </a:p>
          <a:p>
            <a:pPr marL="0" indent="0">
              <a:buNone/>
            </a:pPr>
            <a:r>
              <a:rPr lang="en-GB" sz="3200" b="0" i="0" dirty="0">
                <a:solidFill>
                  <a:srgbClr val="111111"/>
                </a:solidFill>
                <a:effectLst/>
                <a:latin typeface="Monoline"/>
              </a:rPr>
              <a:t>.</a:t>
            </a:r>
            <a:endParaRPr lang="en-GB" sz="3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009EBCB-59FB-483A-B884-3131885D84F5}"/>
              </a:ext>
            </a:extLst>
          </p:cNvPr>
          <p:cNvSpPr txBox="1"/>
          <p:nvPr/>
        </p:nvSpPr>
        <p:spPr>
          <a:xfrm>
            <a:off x="3429000" y="2469849"/>
            <a:ext cx="6096000" cy="1200329"/>
          </a:xfrm>
          <a:prstGeom prst="rect">
            <a:avLst/>
          </a:prstGeom>
          <a:noFill/>
        </p:spPr>
        <p:txBody>
          <a:bodyPr wrap="square">
            <a:spAutoFit/>
          </a:bodyPr>
          <a:lstStyle/>
          <a:p>
            <a:endParaRPr lang="en-GB" b="0" i="0" dirty="0">
              <a:effectLst/>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r>
              <a:rPr lang="en-GB" dirty="0">
                <a:latin typeface="Times New Roman" panose="02020603050405020304" pitchFamily="18" charset="0"/>
              </a:rPr>
              <a:t>                                                                        </a:t>
            </a:r>
            <a:endParaRPr lang="en-GB" dirty="0"/>
          </a:p>
        </p:txBody>
      </p:sp>
      <p:sp>
        <p:nvSpPr>
          <p:cNvPr id="8" name="TextBox 7">
            <a:extLst>
              <a:ext uri="{FF2B5EF4-FFF2-40B4-BE49-F238E27FC236}">
                <a16:creationId xmlns:a16="http://schemas.microsoft.com/office/drawing/2014/main" id="{10134ED8-64B9-4992-B1D9-3CDEB50A6CA8}"/>
              </a:ext>
            </a:extLst>
          </p:cNvPr>
          <p:cNvSpPr txBox="1"/>
          <p:nvPr/>
        </p:nvSpPr>
        <p:spPr>
          <a:xfrm>
            <a:off x="3506788" y="3950798"/>
            <a:ext cx="6096000" cy="1200329"/>
          </a:xfrm>
          <a:prstGeom prst="rect">
            <a:avLst/>
          </a:prstGeom>
          <a:noFill/>
        </p:spPr>
        <p:txBody>
          <a:bodyPr wrap="square">
            <a:spAutoFit/>
          </a:bodyPr>
          <a:lstStyle/>
          <a:p>
            <a:endParaRPr lang="en-GB" b="0" i="0" dirty="0">
              <a:effectLst/>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r>
              <a:rPr lang="en-GB" dirty="0">
                <a:latin typeface="Times New Roman" panose="02020603050405020304" pitchFamily="18" charset="0"/>
              </a:rPr>
              <a:t>                                                                        </a:t>
            </a:r>
            <a:endParaRPr lang="en-GB" dirty="0"/>
          </a:p>
        </p:txBody>
      </p:sp>
      <p:sp>
        <p:nvSpPr>
          <p:cNvPr id="9" name="TextBox 8">
            <a:extLst>
              <a:ext uri="{FF2B5EF4-FFF2-40B4-BE49-F238E27FC236}">
                <a16:creationId xmlns:a16="http://schemas.microsoft.com/office/drawing/2014/main" id="{F6005311-A6F8-4556-878E-C0EB6FE9A98F}"/>
              </a:ext>
            </a:extLst>
          </p:cNvPr>
          <p:cNvSpPr txBox="1"/>
          <p:nvPr/>
        </p:nvSpPr>
        <p:spPr>
          <a:xfrm>
            <a:off x="1601788" y="2533456"/>
            <a:ext cx="6096000" cy="4524315"/>
          </a:xfrm>
          <a:prstGeom prst="rect">
            <a:avLst/>
          </a:prstGeom>
          <a:noFill/>
        </p:spPr>
        <p:txBody>
          <a:bodyPr wrap="square">
            <a:spAutoFit/>
          </a:bodyPr>
          <a:lstStyle/>
          <a:p>
            <a:r>
              <a:rPr lang="en-GB" dirty="0"/>
              <a:t>These are set of order established and set out for the purposed of protecting the public, the structure of the organisation, function and activity.</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 Nursing and Midwifery order 2021)</a:t>
            </a:r>
          </a:p>
        </p:txBody>
      </p:sp>
    </p:spTree>
    <p:extLst>
      <p:ext uri="{BB962C8B-B14F-4D97-AF65-F5344CB8AC3E}">
        <p14:creationId xmlns:p14="http://schemas.microsoft.com/office/powerpoint/2010/main" val="1585774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p:cNvSpPr>
            <a:spLocks noGrp="1"/>
          </p:cNvSpPr>
          <p:nvPr>
            <p:ph type="title"/>
          </p:nvPr>
        </p:nvSpPr>
        <p:spPr>
          <a:xfrm>
            <a:off x="1217056" y="1093380"/>
            <a:ext cx="3068182" cy="4671240"/>
          </a:xfrm>
        </p:spPr>
        <p:txBody>
          <a:bodyPr anchor="ctr">
            <a:normAutofit/>
          </a:bodyPr>
          <a:lstStyle/>
          <a:p>
            <a:pPr algn="r"/>
            <a:r>
              <a:rPr lang="en-GB" b="1">
                <a:latin typeface="Times New Roman" panose="02020603050405020304" pitchFamily="18" charset="0"/>
                <a:cs typeface="Times New Roman" panose="02020603050405020304" pitchFamily="18" charset="0"/>
              </a:rPr>
              <a:t>Conclusion</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85509" y="1093380"/>
            <a:ext cx="6219103" cy="4679250"/>
          </a:xfrm>
        </p:spPr>
        <p:txBody>
          <a:bodyPr anchor="ctr">
            <a:normAutofit/>
          </a:bodyPr>
          <a:lstStyle/>
          <a:p>
            <a:pPr marL="0" indent="0">
              <a:buNone/>
            </a:pPr>
            <a:r>
              <a:rPr lang="en-GB" b="0" i="0" dirty="0">
                <a:effectLst/>
                <a:latin typeface="Cambria" panose="02040503050406030204" pitchFamily="18" charset="0"/>
              </a:rPr>
              <a:t>A nursing shortage is not just an organisational or individual  challenge ; </a:t>
            </a:r>
            <a:r>
              <a:rPr lang="en-GB" dirty="0">
                <a:latin typeface="Cambria" panose="02040503050406030204" pitchFamily="18" charset="0"/>
              </a:rPr>
              <a:t>This </a:t>
            </a:r>
            <a:r>
              <a:rPr lang="en-GB" b="0" i="0" dirty="0">
                <a:effectLst/>
                <a:latin typeface="Cambria" panose="02040503050406030204" pitchFamily="18" charset="0"/>
              </a:rPr>
              <a:t> has a major negative impact on quality of peoples health and the  health care systems. Failure to deal with a nursing shortage will lead to failure to maintain or improve health care.</a:t>
            </a:r>
            <a:r>
              <a:rPr lang="en-GB" dirty="0">
                <a:latin typeface="Times New Roman" panose="02020603050405020304" pitchFamily="18" charset="0"/>
                <a:cs typeface="Times New Roman" panose="02020603050405020304" pitchFamily="18" charset="0"/>
              </a:rPr>
              <a:t> The cause, the effect, and the possible solution needs a global attention in bringing a lasting solution.</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                                                                                            </a:t>
            </a:r>
            <a:r>
              <a:rPr lang="en-GB" b="0" i="0" dirty="0">
                <a:effectLst/>
                <a:latin typeface="Cambria" panose="02040503050406030204" pitchFamily="18" charset="0"/>
              </a:rPr>
              <a:t>(</a:t>
            </a:r>
            <a:r>
              <a:rPr lang="en-GB" b="0" i="0" u="sng" dirty="0">
                <a:effectLst/>
                <a:latin typeface="Cambria" panose="02040503050406030204" pitchFamily="18" charset="0"/>
                <a:hlinkClick r:id="rId2"/>
              </a:rPr>
              <a:t>Buchan 2006</a:t>
            </a:r>
            <a:r>
              <a:rPr lang="en-GB" b="0" i="0" dirty="0">
                <a:effectLst/>
                <a:latin typeface="Cambria" panose="02040503050406030204" pitchFamily="18" charset="0"/>
              </a:rPr>
              <a: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188057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11F1-A93A-4409-92FA-1B6A6D868419}"/>
              </a:ext>
            </a:extLst>
          </p:cNvPr>
          <p:cNvSpPr>
            <a:spLocks noGrp="1"/>
          </p:cNvSpPr>
          <p:nvPr>
            <p:ph type="title"/>
          </p:nvPr>
        </p:nvSpPr>
        <p:spPr/>
        <p:txBody>
          <a:bodyPr>
            <a:normAutofit/>
          </a:bodyPr>
          <a:lstStyle/>
          <a:p>
            <a:r>
              <a:rPr lang="en-GB" sz="6000" b="1"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5A7765A0-65F4-4BA4-A7C5-B091761A2029}"/>
              </a:ext>
            </a:extLst>
          </p:cNvPr>
          <p:cNvSpPr>
            <a:spLocks noGrp="1"/>
          </p:cNvSpPr>
          <p:nvPr>
            <p:ph idx="1"/>
          </p:nvPr>
        </p:nvSpPr>
        <p:spPr/>
        <p:txBody>
          <a:bodyPr/>
          <a:lstStyle/>
          <a:p>
            <a:r>
              <a:rPr lang="en-GB" dirty="0"/>
              <a:t>Pay rise</a:t>
            </a:r>
          </a:p>
          <a:p>
            <a:r>
              <a:rPr lang="en-GB" dirty="0"/>
              <a:t>Extra funding for the health care</a:t>
            </a:r>
          </a:p>
          <a:p>
            <a:r>
              <a:rPr lang="en-GB" dirty="0"/>
              <a:t>Look into the health and welfare of the nursing work force</a:t>
            </a:r>
          </a:p>
        </p:txBody>
      </p:sp>
    </p:spTree>
    <p:extLst>
      <p:ext uri="{BB962C8B-B14F-4D97-AF65-F5344CB8AC3E}">
        <p14:creationId xmlns:p14="http://schemas.microsoft.com/office/powerpoint/2010/main" val="4165415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03312" y="452718"/>
            <a:ext cx="8947522" cy="1400530"/>
          </a:xfrm>
        </p:spPr>
        <p:txBody>
          <a:bodyPr anchor="ctr">
            <a:normAutofit/>
          </a:bodyPr>
          <a:lstStyle/>
          <a:p>
            <a:r>
              <a:rPr lang="en-GB" b="1">
                <a:solidFill>
                  <a:srgbClr val="FFFFFF"/>
                </a:solidFill>
                <a:latin typeface="Times New Roman" panose="02020603050405020304" pitchFamily="18" charset="0"/>
                <a:cs typeface="Times New Roman" panose="02020603050405020304" pitchFamily="18" charset="0"/>
              </a:rPr>
              <a:t>Reference List (use Harvard 2008)</a:t>
            </a:r>
          </a:p>
        </p:txBody>
      </p:sp>
      <p:sp>
        <p:nvSpPr>
          <p:cNvPr id="3" name="Content Placeholder 2"/>
          <p:cNvSpPr>
            <a:spLocks noGrp="1"/>
          </p:cNvSpPr>
          <p:nvPr>
            <p:ph idx="1"/>
          </p:nvPr>
        </p:nvSpPr>
        <p:spPr>
          <a:xfrm>
            <a:off x="1103312" y="626534"/>
            <a:ext cx="8946541" cy="5621866"/>
          </a:xfrm>
        </p:spPr>
        <p:txBody>
          <a:bodyPr>
            <a:normAutofit fontScale="85000" lnSpcReduction="20000"/>
          </a:bodyPr>
          <a:lstStyle/>
          <a:p>
            <a:pPr marL="0" indent="0">
              <a:lnSpc>
                <a:spcPct val="90000"/>
              </a:lnSpc>
              <a:buNone/>
            </a:pPr>
            <a:endParaRPr lang="en-GB" sz="1700" i="1" dirty="0">
              <a:latin typeface="Calibri" panose="020F0502020204030204" pitchFamily="34" charset="0"/>
              <a:cs typeface="Calibri" panose="020F0502020204030204" pitchFamily="34" charset="0"/>
            </a:endParaRPr>
          </a:p>
          <a:p>
            <a:pPr>
              <a:lnSpc>
                <a:spcPct val="90000"/>
              </a:lnSpc>
            </a:pPr>
            <a:r>
              <a:rPr lang="en-GB" sz="1700" b="0" i="1" dirty="0">
                <a:effectLst/>
                <a:latin typeface="Calibri" panose="020F0502020204030204" pitchFamily="34" charset="0"/>
                <a:cs typeface="Calibri" panose="020F0502020204030204" pitchFamily="34" charset="0"/>
              </a:rPr>
              <a:t>LynnMasseya. AnnEsainb. MarianneWallisa. (2007). Managing the complexity of nurse shortages: A case study of bank and agency staffing in an acute care Trust in Wales, UK. Available: s://www.sciencedirect.com/science/article/abs/pii/S0020748907002830. Last accessed 03 03 2022.</a:t>
            </a:r>
          </a:p>
          <a:p>
            <a:pPr>
              <a:lnSpc>
                <a:spcPct val="90000"/>
              </a:lnSpc>
            </a:pPr>
            <a:r>
              <a:rPr lang="en-GB" sz="1700" i="1" dirty="0">
                <a:latin typeface="Calibri" panose="020F0502020204030204" pitchFamily="34" charset="0"/>
                <a:cs typeface="Calibri" panose="020F0502020204030204" pitchFamily="34" charset="0"/>
              </a:rPr>
              <a:t>Massey, L., Esain, A., &amp; Wallis, M. (2009). Managing the complexity of nurse shortages: A case study of bank and agency staffing in an acute care Trust in Wales, UK. International Journal of Nursing Studies, 46(7), 912–919. </a:t>
            </a:r>
            <a:r>
              <a:rPr lang="en-GB" sz="1700" i="1" dirty="0">
                <a:latin typeface="Calibri" panose="020F0502020204030204" pitchFamily="34" charset="0"/>
                <a:cs typeface="Calibri" panose="020F0502020204030204" pitchFamily="34" charset="0"/>
                <a:hlinkClick r:id="rId2"/>
              </a:rPr>
              <a:t>https://doi.org/10.1016/J.IJNURSTU.2007.11.006</a:t>
            </a:r>
            <a:endParaRPr lang="en-GB" sz="1700" i="1" dirty="0">
              <a:latin typeface="Calibri" panose="020F0502020204030204" pitchFamily="34" charset="0"/>
              <a:cs typeface="Calibri" panose="020F0502020204030204" pitchFamily="34" charset="0"/>
            </a:endParaRPr>
          </a:p>
          <a:p>
            <a:r>
              <a:rPr lang="en-GB" sz="1600" i="1" dirty="0"/>
              <a:t>Macdonald, M., &amp; Baker, C. (2020). DEBATE PACK Nursing workforce shortage in England. </a:t>
            </a:r>
            <a:r>
              <a:rPr lang="en-GB" sz="1600" i="1" dirty="0">
                <a:hlinkClick r:id="rId3"/>
              </a:rPr>
              <a:t>www.parliament.uk/commons-</a:t>
            </a:r>
            <a:endParaRPr lang="en-GB" sz="1600" i="1" dirty="0"/>
          </a:p>
          <a:p>
            <a:r>
              <a:rPr lang="en-GB" sz="1600" b="0" i="0" dirty="0">
                <a:solidFill>
                  <a:srgbClr val="222222"/>
                </a:solidFill>
                <a:effectLst/>
                <a:latin typeface="Arial" panose="020B0604020202020204" pitchFamily="34" charset="0"/>
              </a:rPr>
              <a:t>Buchan, J. (2006). Evidence of nursing shortages or a shortage of evidence?. </a:t>
            </a:r>
            <a:r>
              <a:rPr lang="en-GB" sz="1600" b="0" i="1" dirty="0">
                <a:solidFill>
                  <a:srgbClr val="222222"/>
                </a:solidFill>
                <a:effectLst/>
                <a:latin typeface="Arial" panose="020B0604020202020204" pitchFamily="34" charset="0"/>
              </a:rPr>
              <a:t>Journal of Advanced Nursing</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56</a:t>
            </a:r>
            <a:r>
              <a:rPr lang="en-GB" sz="1600" b="0" i="0" dirty="0">
                <a:solidFill>
                  <a:srgbClr val="222222"/>
                </a:solidFill>
                <a:effectLst/>
                <a:latin typeface="Arial" panose="020B0604020202020204" pitchFamily="34" charset="0"/>
              </a:rPr>
              <a:t>(5), 457-458.</a:t>
            </a:r>
          </a:p>
          <a:p>
            <a:r>
              <a:rPr lang="en-GB" sz="1600" i="1" dirty="0"/>
              <a:t>Ltd, B. (2004). HSE Health &amp; Safety Executive Improving health and safety in construction Phase 2-Depth and breadth Volume 7-Analysis of HSE Mechanisms.</a:t>
            </a:r>
          </a:p>
          <a:p>
            <a:r>
              <a:rPr lang="en-GB" sz="1600" i="1" dirty="0"/>
              <a:t>The Nursing and Midwifery Order 2001. (n.d.). Retrieved March 7, 2022, from </a:t>
            </a:r>
            <a:r>
              <a:rPr lang="en-GB" sz="1600" i="1" dirty="0">
                <a:hlinkClick r:id="rId4"/>
              </a:rPr>
              <a:t>https://www.legislation.gov.uk/uksi/2002/253/article/1/made</a:t>
            </a:r>
            <a:endParaRPr lang="en-GB" sz="1600" i="1" dirty="0"/>
          </a:p>
          <a:p>
            <a:r>
              <a:rPr lang="en-GB" sz="1600" b="0" i="1" dirty="0">
                <a:solidFill>
                  <a:srgbClr val="000000"/>
                </a:solidFill>
                <a:effectLst/>
                <a:latin typeface="Times New Roman" panose="02020603050405020304" pitchFamily="18" charset="0"/>
              </a:rPr>
              <a:t>Gandi JC, Wai PS, Karick H, Dagona ZK. The role of stress and level of burnout in job performance among nurses. Ment Health Fam Med. 2011 Sep;8(3):181-94.</a:t>
            </a:r>
          </a:p>
          <a:p>
            <a:r>
              <a:rPr lang="en-GB" sz="1600" b="0" i="1" dirty="0">
                <a:solidFill>
                  <a:srgbClr val="000000"/>
                </a:solidFill>
                <a:effectLst/>
                <a:latin typeface="Times New Roman" panose="02020603050405020304" pitchFamily="18" charset="0"/>
              </a:rPr>
              <a:t>Aiken LH, Cheung RB, Olds DM. Education policy initiatives to address the nurse shortage in the United States. Health Aff (Millwood). 2009 Jul-Aug;28</a:t>
            </a:r>
            <a:endParaRPr lang="en-GB" sz="1600" i="1" dirty="0"/>
          </a:p>
          <a:p>
            <a:endParaRPr lang="en-GB" sz="1600" i="1" dirty="0"/>
          </a:p>
          <a:p>
            <a:endParaRPr lang="en-GB" sz="1600" i="1" dirty="0"/>
          </a:p>
          <a:p>
            <a:pPr>
              <a:lnSpc>
                <a:spcPct val="90000"/>
              </a:lnSpc>
            </a:pPr>
            <a:endParaRPr lang="en-GB" sz="1600" i="1" dirty="0">
              <a:latin typeface="Calibri" panose="020F0502020204030204" pitchFamily="34" charset="0"/>
              <a:cs typeface="Calibri" panose="020F0502020204030204" pitchFamily="34" charset="0"/>
            </a:endParaRPr>
          </a:p>
          <a:p>
            <a:pPr marL="0" indent="0">
              <a:lnSpc>
                <a:spcPct val="90000"/>
              </a:lnSpc>
              <a:buNone/>
            </a:pPr>
            <a:r>
              <a:rPr lang="en-GB" sz="1600" i="1" dirty="0">
                <a:latin typeface="Calibri" panose="020F0502020204030204" pitchFamily="34" charset="0"/>
                <a:cs typeface="Calibri" panose="020F0502020204030204" pitchFamily="34" charset="0"/>
              </a:rPr>
              <a:t> </a:t>
            </a:r>
          </a:p>
          <a:p>
            <a:pPr marL="0" indent="0">
              <a:lnSpc>
                <a:spcPct val="90000"/>
              </a:lnSpc>
              <a:buNone/>
            </a:pP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720006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5" ma:contentTypeDescription="Create a new document." ma:contentTypeScope="" ma:versionID="33a7c06307aa7e8fdb5867aae09ba848">
  <xsd:schema xmlns:xsd="http://www.w3.org/2001/XMLSchema" xmlns:xs="http://www.w3.org/2001/XMLSchema" xmlns:p="http://schemas.microsoft.com/office/2006/metadata/properties" xmlns:ns3="9823f8e4-81f3-4a59-a026-c1a9717271fd" xmlns:ns4="95817cb9-f0eb-4f4d-892c-47ab9f8957c0" targetNamespace="http://schemas.microsoft.com/office/2006/metadata/properties" ma:root="true" ma:fieldsID="b6d76c3cc4e8b3978dd90cb9ed694487" ns3:_="" ns4:_="">
    <xsd:import namespace="9823f8e4-81f3-4a59-a026-c1a9717271fd"/>
    <xsd:import namespace="95817cb9-f0eb-4f4d-892c-47ab9f8957c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A75DB59-E399-4C8F-946F-E4A4AD5B1D60}">
  <ds:schemaRefs>
    <ds:schemaRef ds:uri="http://schemas.microsoft.com/sharepoint/v3/contenttype/forms"/>
  </ds:schemaRefs>
</ds:datastoreItem>
</file>

<file path=customXml/itemProps2.xml><?xml version="1.0" encoding="utf-8"?>
<ds:datastoreItem xmlns:ds="http://schemas.openxmlformats.org/officeDocument/2006/customXml" ds:itemID="{3E93FC8C-E979-45C8-9ED2-A4D0FFE7E4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23f8e4-81f3-4a59-a026-c1a9717271fd"/>
    <ds:schemaRef ds:uri="95817cb9-f0eb-4f4d-892c-47ab9f8957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E0504D-2660-4115-BEAE-777C8063F4DF}">
  <ds:schemaRefs>
    <ds:schemaRef ds:uri="http://purl.org/dc/terms/"/>
    <ds:schemaRef ds:uri="http://www.w3.org/XML/1998/namespace"/>
    <ds:schemaRef ds:uri="http://schemas.microsoft.com/office/2006/documentManagement/types"/>
    <ds:schemaRef ds:uri="http://purl.org/dc/elements/1.1/"/>
    <ds:schemaRef ds:uri="95817cb9-f0eb-4f4d-892c-47ab9f8957c0"/>
    <ds:schemaRef ds:uri="http://schemas.openxmlformats.org/package/2006/metadata/core-properties"/>
    <ds:schemaRef ds:uri="9823f8e4-81f3-4a59-a026-c1a9717271fd"/>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Wisp</Template>
  <TotalTime>5624</TotalTime>
  <Words>757</Words>
  <Application>Microsoft Office PowerPoint</Application>
  <PresentationFormat>Widescreen</PresentationFormat>
  <Paragraphs>117</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Cambria</vt:lpstr>
      <vt:lpstr>Century Gothic</vt:lpstr>
      <vt:lpstr>Monoline</vt:lpstr>
      <vt:lpstr>Oxygen</vt:lpstr>
      <vt:lpstr>Times New Roman</vt:lpstr>
      <vt:lpstr>Wingdings 3</vt:lpstr>
      <vt:lpstr>Wisp</vt:lpstr>
      <vt:lpstr>“SHORTAGE OF NURSING STAFF WHITHIN THE NHS”   </vt:lpstr>
      <vt:lpstr>Contents  </vt:lpstr>
      <vt:lpstr>             INTRODUCTION </vt:lpstr>
      <vt:lpstr>Objectives</vt:lpstr>
      <vt:lpstr>Reason Behind The Shortage</vt:lpstr>
      <vt:lpstr>SHORTAGE OF STAFF</vt:lpstr>
      <vt:lpstr>THE EFFECT OF THE PROBLEM</vt:lpstr>
      <vt:lpstr>RECOVERY PLAN</vt:lpstr>
      <vt:lpstr>Legislation</vt:lpstr>
      <vt:lpstr>Conclusion</vt:lpstr>
      <vt:lpstr>Recommendations</vt:lpstr>
      <vt:lpstr>Reference List (use Harvard 2008)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Presentation Template (insert title here)</dc:title>
  <dc:creator>Tania Davies</dc:creator>
  <cp:lastModifiedBy>Omolayo Olagundoye</cp:lastModifiedBy>
  <cp:revision>37</cp:revision>
  <dcterms:created xsi:type="dcterms:W3CDTF">2018-03-15T10:23:40Z</dcterms:created>
  <dcterms:modified xsi:type="dcterms:W3CDTF">2022-03-11T21:20:34Z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