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1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301" r:id="rId25"/>
    <p:sldId id="302" r:id="rId26"/>
    <p:sldId id="386" r:id="rId27"/>
    <p:sldId id="387" r:id="rId28"/>
    <p:sldId id="726" r:id="rId29"/>
    <p:sldId id="388" r:id="rId30"/>
    <p:sldId id="396" r:id="rId31"/>
    <p:sldId id="395" r:id="rId32"/>
    <p:sldId id="727" r:id="rId33"/>
    <p:sldId id="733" r:id="rId34"/>
    <p:sldId id="397" r:id="rId35"/>
    <p:sldId id="732" r:id="rId36"/>
    <p:sldId id="729" r:id="rId37"/>
    <p:sldId id="730" r:id="rId38"/>
    <p:sldId id="731" r:id="rId39"/>
    <p:sldId id="72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0EE864-71FE-4B68-89BC-525C5774C87C}" v="23" dt="2024-10-09T11:27:29.624"/>
    <p1510:client id="{5AC0F275-C13F-4B00-B3E0-CEA89E2896A4}" v="2" dt="2024-10-08T14:01:45.1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3" d="100"/>
          <a:sy n="73" d="100"/>
        </p:scale>
        <p:origin x="957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5AC0F275-C13F-4B00-B3E0-CEA89E2896A4}"/>
    <pc:docChg chg="custSel addSld delSld modSld">
      <pc:chgData name="Stalin Jacob Wilson Packia Dhas" userId="050d7d71-3621-4503-95e8-1c9a9d962492" providerId="ADAL" clId="{5AC0F275-C13F-4B00-B3E0-CEA89E2896A4}" dt="2024-10-08T14:01:59.237" v="13"/>
      <pc:docMkLst>
        <pc:docMk/>
      </pc:docMkLst>
      <pc:sldChg chg="modSp mod">
        <pc:chgData name="Stalin Jacob Wilson Packia Dhas" userId="050d7d71-3621-4503-95e8-1c9a9d962492" providerId="ADAL" clId="{5AC0F275-C13F-4B00-B3E0-CEA89E2896A4}" dt="2024-10-08T13:59:54.949" v="11" actId="20577"/>
        <pc:sldMkLst>
          <pc:docMk/>
          <pc:sldMk cId="3101842036" sldId="387"/>
        </pc:sldMkLst>
        <pc:spChg chg="mod">
          <ac:chgData name="Stalin Jacob Wilson Packia Dhas" userId="050d7d71-3621-4503-95e8-1c9a9d962492" providerId="ADAL" clId="{5AC0F275-C13F-4B00-B3E0-CEA89E2896A4}" dt="2024-10-08T13:59:54.949" v="11" actId="20577"/>
          <ac:spMkLst>
            <pc:docMk/>
            <pc:sldMk cId="3101842036" sldId="387"/>
            <ac:spMk id="10" creationId="{3D48A9E3-704A-1501-D3F2-AFAF59CCB35A}"/>
          </ac:spMkLst>
        </pc:spChg>
      </pc:sldChg>
      <pc:sldChg chg="modSp mod">
        <pc:chgData name="Stalin Jacob Wilson Packia Dhas" userId="050d7d71-3621-4503-95e8-1c9a9d962492" providerId="ADAL" clId="{5AC0F275-C13F-4B00-B3E0-CEA89E2896A4}" dt="2024-10-08T13:59:37.675" v="7" actId="20577"/>
        <pc:sldMkLst>
          <pc:docMk/>
          <pc:sldMk cId="180367946" sldId="395"/>
        </pc:sldMkLst>
        <pc:spChg chg="mod">
          <ac:chgData name="Stalin Jacob Wilson Packia Dhas" userId="050d7d71-3621-4503-95e8-1c9a9d962492" providerId="ADAL" clId="{5AC0F275-C13F-4B00-B3E0-CEA89E2896A4}" dt="2024-10-08T13:59:37.675" v="7" actId="20577"/>
          <ac:spMkLst>
            <pc:docMk/>
            <pc:sldMk cId="180367946" sldId="395"/>
            <ac:spMk id="7" creationId="{2974F68F-F9B9-8BA7-3E7E-E14422612176}"/>
          </ac:spMkLst>
        </pc:spChg>
      </pc:sldChg>
      <pc:sldChg chg="modSp mod">
        <pc:chgData name="Stalin Jacob Wilson Packia Dhas" userId="050d7d71-3621-4503-95e8-1c9a9d962492" providerId="ADAL" clId="{5AC0F275-C13F-4B00-B3E0-CEA89E2896A4}" dt="2024-06-18T05:15:30.030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5AC0F275-C13F-4B00-B3E0-CEA89E2896A4}" dt="2024-06-18T05:15:30.030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5AC0F275-C13F-4B00-B3E0-CEA89E2896A4}" dt="2024-10-08T13:59:45.578" v="9" actId="20577"/>
        <pc:sldMkLst>
          <pc:docMk/>
          <pc:sldMk cId="1390727509" sldId="726"/>
        </pc:sldMkLst>
        <pc:spChg chg="mod">
          <ac:chgData name="Stalin Jacob Wilson Packia Dhas" userId="050d7d71-3621-4503-95e8-1c9a9d962492" providerId="ADAL" clId="{5AC0F275-C13F-4B00-B3E0-CEA89E2896A4}" dt="2024-10-08T13:59:45.578" v="9" actId="20577"/>
          <ac:spMkLst>
            <pc:docMk/>
            <pc:sldMk cId="1390727509" sldId="726"/>
            <ac:spMk id="10" creationId="{3D48A9E3-704A-1501-D3F2-AFAF59CCB35A}"/>
          </ac:spMkLst>
        </pc:spChg>
      </pc:sldChg>
      <pc:sldChg chg="modSp del mod">
        <pc:chgData name="Stalin Jacob Wilson Packia Dhas" userId="050d7d71-3621-4503-95e8-1c9a9d962492" providerId="ADAL" clId="{5AC0F275-C13F-4B00-B3E0-CEA89E2896A4}" dt="2024-06-18T06:31:25.433" v="5" actId="47"/>
        <pc:sldMkLst>
          <pc:docMk/>
          <pc:sldMk cId="1618223965" sldId="727"/>
        </pc:sldMkLst>
        <pc:spChg chg="mod">
          <ac:chgData name="Stalin Jacob Wilson Packia Dhas" userId="050d7d71-3621-4503-95e8-1c9a9d962492" providerId="ADAL" clId="{5AC0F275-C13F-4B00-B3E0-CEA89E2896A4}" dt="2024-06-18T06:30:07.220" v="4" actId="6549"/>
          <ac:spMkLst>
            <pc:docMk/>
            <pc:sldMk cId="1618223965" sldId="727"/>
            <ac:spMk id="8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5AC0F275-C13F-4B00-B3E0-CEA89E2896A4}" dt="2024-10-08T14:01:59.237" v="13"/>
        <pc:sldMkLst>
          <pc:docMk/>
          <pc:sldMk cId="1648362585" sldId="727"/>
        </pc:sldMkLst>
        <pc:spChg chg="mod">
          <ac:chgData name="Stalin Jacob Wilson Packia Dhas" userId="050d7d71-3621-4503-95e8-1c9a9d962492" providerId="ADAL" clId="{5AC0F275-C13F-4B00-B3E0-CEA89E2896A4}" dt="2024-10-08T14:01:59.237" v="13"/>
          <ac:spMkLst>
            <pc:docMk/>
            <pc:sldMk cId="1648362585" sldId="727"/>
            <ac:spMk id="7" creationId="{2974F68F-F9B9-8BA7-3E7E-E14422612176}"/>
          </ac:spMkLst>
        </pc:spChg>
      </pc:sldChg>
      <pc:sldChg chg="modSp mod">
        <pc:chgData name="Stalin Jacob Wilson Packia Dhas" userId="050d7d71-3621-4503-95e8-1c9a9d962492" providerId="ADAL" clId="{5AC0F275-C13F-4B00-B3E0-CEA89E2896A4}" dt="2024-06-18T05:15:15.113" v="1" actId="20577"/>
        <pc:sldMkLst>
          <pc:docMk/>
          <pc:sldMk cId="98012058" sldId="730"/>
        </pc:sldMkLst>
        <pc:spChg chg="mod">
          <ac:chgData name="Stalin Jacob Wilson Packia Dhas" userId="050d7d71-3621-4503-95e8-1c9a9d962492" providerId="ADAL" clId="{5AC0F275-C13F-4B00-B3E0-CEA89E2896A4}" dt="2024-06-18T05:15:15.113" v="1" actId="20577"/>
          <ac:spMkLst>
            <pc:docMk/>
            <pc:sldMk cId="98012058" sldId="730"/>
            <ac:spMk id="4" creationId="{00000000-0000-0000-0000-000000000000}"/>
          </ac:spMkLst>
        </pc:spChg>
      </pc:sldChg>
    </pc:docChg>
  </pc:docChgLst>
  <pc:docChgLst>
    <pc:chgData name="Stalin Jacob Wilson Packia Dhas" userId="050d7d71-3621-4503-95e8-1c9a9d962492" providerId="ADAL" clId="{390EE864-71FE-4B68-89BC-525C5774C87C}"/>
    <pc:docChg chg="custSel addSld modSld">
      <pc:chgData name="Stalin Jacob Wilson Packia Dhas" userId="050d7d71-3621-4503-95e8-1c9a9d962492" providerId="ADAL" clId="{390EE864-71FE-4B68-89BC-525C5774C87C}" dt="2024-10-09T11:35:34.176" v="51" actId="1076"/>
      <pc:docMkLst>
        <pc:docMk/>
      </pc:docMkLst>
      <pc:sldChg chg="modSp mod">
        <pc:chgData name="Stalin Jacob Wilson Packia Dhas" userId="050d7d71-3621-4503-95e8-1c9a9d962492" providerId="ADAL" clId="{390EE864-71FE-4B68-89BC-525C5774C87C}" dt="2024-10-09T11:27:29.624" v="46" actId="20577"/>
        <pc:sldMkLst>
          <pc:docMk/>
          <pc:sldMk cId="1648362585" sldId="727"/>
        </pc:sldMkLst>
        <pc:spChg chg="mod">
          <ac:chgData name="Stalin Jacob Wilson Packia Dhas" userId="050d7d71-3621-4503-95e8-1c9a9d962492" providerId="ADAL" clId="{390EE864-71FE-4B68-89BC-525C5774C87C}" dt="2024-10-09T11:27:29.624" v="46" actId="20577"/>
          <ac:spMkLst>
            <pc:docMk/>
            <pc:sldMk cId="1648362585" sldId="727"/>
            <ac:spMk id="8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390EE864-71FE-4B68-89BC-525C5774C87C}" dt="2024-10-09T11:35:34.176" v="51" actId="1076"/>
        <pc:sldMkLst>
          <pc:docMk/>
          <pc:sldMk cId="257704747" sldId="732"/>
        </pc:sldMkLst>
        <pc:picChg chg="add mod">
          <ac:chgData name="Stalin Jacob Wilson Packia Dhas" userId="050d7d71-3621-4503-95e8-1c9a9d962492" providerId="ADAL" clId="{390EE864-71FE-4B68-89BC-525C5774C87C}" dt="2024-10-09T11:35:34.176" v="51" actId="1076"/>
          <ac:picMkLst>
            <pc:docMk/>
            <pc:sldMk cId="257704747" sldId="732"/>
            <ac:picMk id="7" creationId="{AF6BDAA9-F27F-5B05-CE66-56D1DC57215E}"/>
          </ac:picMkLst>
        </pc:picChg>
        <pc:picChg chg="del">
          <ac:chgData name="Stalin Jacob Wilson Packia Dhas" userId="050d7d71-3621-4503-95e8-1c9a9d962492" providerId="ADAL" clId="{390EE864-71FE-4B68-89BC-525C5774C87C}" dt="2024-10-09T11:35:27.007" v="47" actId="478"/>
          <ac:picMkLst>
            <pc:docMk/>
            <pc:sldMk cId="257704747" sldId="732"/>
            <ac:picMk id="8" creationId="{C23BC9D4-10BA-7FDB-CDB8-866023AE79AE}"/>
          </ac:picMkLst>
        </pc:picChg>
      </pc:sldChg>
      <pc:sldChg chg="add">
        <pc:chgData name="Stalin Jacob Wilson Packia Dhas" userId="050d7d71-3621-4503-95e8-1c9a9d962492" providerId="ADAL" clId="{390EE864-71FE-4B68-89BC-525C5774C87C}" dt="2024-10-09T11:26:19.340" v="0" actId="2890"/>
        <pc:sldMkLst>
          <pc:docMk/>
          <pc:sldMk cId="1780677747" sldId="733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6T11:01:06.61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22176 10521 62 0,'0'-4'384'0,"-7"-1"31"0,7 0-2 0,-6 1-9 15,-1-4-199-15,7 4-156 0,-7 4-101 16,7-4-83-16,0 4-60 0,-6-5-74 0,6 5-47 16,0 0-12-16,0 0 16 0,0 0 42 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76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637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347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877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267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769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3917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7736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1628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29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9963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7019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3200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99A2CE-1424-4D92-880F-8A55B2503383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B6FFD-2949-4286-BC34-EB976A3A52EC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E7AB5D1-76C8-4CD3-BC62-3F5CF1D17F7E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8FDB5E-7029-4BAA-8104-0E834FDB1254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FE497-D79E-4C54-BC70-2836FAA15BD2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CC9B5E9-887C-4637-ADD3-D1ABBA6E4851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DAFBCB-2845-437D-81F1-5FDEF68C261F}" type="datetime1">
              <a:rPr lang="en-GB" noProof="0" smtClean="0"/>
              <a:t>09/10/2024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AF066D-65A4-4018-929B-179E3611441E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F556D-AF3E-4FE5-BC91-6393FE75EFDE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8EA27D-1122-44A0-8AD4-6D57BA2F32A8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208DADC-532E-4DA9-9731-1D54F6CEFED4}" type="datetime1">
              <a:rPr lang="en-GB" noProof="0" smtClean="0"/>
              <a:t>09/10/2024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6AE2C2-FE7A-4E3B-AE41-C3D7E6C1B530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A84176-0CDE-4F76-8CEA-D56BE35D742C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E1EDDA3-9896-4D10-848A-F239DE6FBB8C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9E6D2-8ECA-4307-BAA3-7264CE02CAAE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EAB5B-D348-4DCD-AC83-0A4C7548930D}" type="datetime1">
              <a:rPr lang="en-GB" smtClean="0"/>
              <a:t>09/10/2024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007AE42-C2B0-468B-AC5C-56FCBB1DFF71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9F682-2B7B-4CFE-80B5-97C9257B794A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0A03CE-4869-4145-8165-8A7D0829CE9F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E90098-08D5-4D34-99E3-A958B9968958}" type="datetime1">
              <a:rPr lang="en-GB" noProof="0" smtClean="0"/>
              <a:t>09/10/2024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D23E30-59AE-43B5-AE73-5FDFC4CAC994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7BD18-AE11-4BD0-BCF2-9749A1FE832F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48D92D6-E5CA-4E04-93FA-39C5955FCEC1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93410FE-7FA6-4B90-A0B2-99EB6AED8DDD}" type="datetime1">
              <a:rPr lang="en-GB" noProof="0" smtClean="0"/>
              <a:t>09/10/2024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0404E75-9AAD-4651-938A-E389680F2549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CA06A-0D99-45A6-AF41-5AFCD4800270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7F2927-FD47-4BAC-809E-F864328B4840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C06825-E7B7-42D9-9B07-368E3CD638EA}" type="datetime1">
              <a:rPr lang="en-GB" noProof="0" smtClean="0"/>
              <a:t>09/10/2024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4ABB50-E3BC-4B09-996C-413EBACFD4C6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F2E2DB-5BFC-43CE-88B2-65EA75CAD23F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55D77C-3D01-457A-8F7C-E701D23A0714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650BE4C-B891-46C5-B950-7D6673072E1A}" type="datetime1">
              <a:rPr lang="en-GB" noProof="0" smtClean="0"/>
              <a:t>09/10/2024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0999B7-D69A-4076-A055-50C71FE6E4FF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F25A0-B1C9-4447-B322-4AB6DDCDCD1A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411B4D-7C31-4907-9885-C80A49F0FE84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60B08AE-01F1-417F-AAF4-A31238B16DBA}" type="datetime1">
              <a:rPr lang="en-GB" noProof="0" smtClean="0"/>
              <a:t>09/10/2024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4/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0966732-C8C4-449E-9C8A-7CBF1BA451EF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CB8F2-B357-4A92-89A2-8995EC889A72}" type="datetime1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63832AC-C163-4CDD-84EE-2D7A66C148AF}" type="datetime1">
              <a:rPr lang="en-GB" smtClean="0"/>
              <a:t>09/10/2024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45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3.png"/><Relationship Id="rId4" Type="http://schemas.openxmlformats.org/officeDocument/2006/relationships/customXml" Target="../ink/ink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29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- 4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689501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536575" indent="-447675"/>
            <a:r>
              <a:rPr lang="en-US" sz="4400" b="1" dirty="0">
                <a:latin typeface="+mj-lt"/>
                <a:ea typeface="+mj-ea"/>
                <a:cs typeface="+mj-cs"/>
              </a:rPr>
              <a:t>Current Divider Rule</a:t>
            </a:r>
          </a:p>
          <a:p>
            <a:pPr marL="536575" indent="-447675"/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Divider Rule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989819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600" dirty="0"/>
              <a:t>Define Current divider rule and Voltage divider rule.</a:t>
            </a:r>
          </a:p>
          <a:p>
            <a:r>
              <a:rPr lang="en-IN" sz="3600" dirty="0"/>
              <a:t>Describe Current divider rule and Voltage Divider rule.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73843" y="6461781"/>
            <a:ext cx="6062744" cy="365125"/>
          </a:xfrm>
        </p:spPr>
        <p:txBody>
          <a:bodyPr/>
          <a:lstStyle/>
          <a:p>
            <a:r>
              <a:rPr lang="en-GB" i="1"/>
              <a:t>Lecture 4/ Fundamentals of Electrical and Electronic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3048" y="0"/>
            <a:ext cx="5669559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317997" y="6461781"/>
            <a:ext cx="6718590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4620" y="1600201"/>
            <a:ext cx="1069663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539" b="1" dirty="0"/>
              <a:t>Voltage divider rule</a:t>
            </a:r>
          </a:p>
          <a:p>
            <a:pPr marL="0" indent="0">
              <a:buNone/>
            </a:pPr>
            <a:r>
              <a:rPr lang="en-IN" sz="2539" dirty="0"/>
              <a:t>For easy calculation of voltage drop across each resistors in a </a:t>
            </a:r>
            <a:r>
              <a:rPr lang="en-IN" sz="2539" b="1" dirty="0"/>
              <a:t>series circuit</a:t>
            </a:r>
            <a:r>
              <a:rPr lang="en-IN" sz="2539" dirty="0"/>
              <a:t>, Voltage divider rule can be used. Consider the following circuit.</a:t>
            </a:r>
          </a:p>
          <a:p>
            <a:pPr marL="0" indent="0">
              <a:buNone/>
            </a:pPr>
            <a:endParaRPr lang="en-IN" sz="2539" dirty="0"/>
          </a:p>
          <a:p>
            <a:pPr marL="0" indent="0">
              <a:buNone/>
            </a:pPr>
            <a:endParaRPr lang="en-IN" sz="2539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BC82B79-B44D-6C1C-2AAD-EFFB826C6C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756" y="3078164"/>
            <a:ext cx="576442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994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887" y="0"/>
            <a:ext cx="498222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IN" sz="2539" dirty="0"/>
                  <a:t>In the above circuit, Using Ohm’s Law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sz="2539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IN" sz="2539" dirty="0"/>
              </a:p>
              <a:p>
                <a:pPr marL="0" indent="0">
                  <a:buNone/>
                </a:pPr>
                <a:r>
                  <a:rPr lang="en-IN" sz="2539" dirty="0"/>
                  <a:t>Applying Ohms law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539" i="1">
                          <a:latin typeface="Cambria Math" panose="02040503050406030204" pitchFamily="18" charset="0"/>
                        </a:rPr>
                        <m:t>𝐼</m:t>
                      </m:r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2539" dirty="0"/>
              </a:p>
              <a:p>
                <a:pPr marL="0" indent="0">
                  <a:buNone/>
                </a:pPr>
                <a:r>
                  <a:rPr lang="en-IN" sz="2539" dirty="0"/>
                  <a:t>Sub I in the above eqn.</a:t>
                </a:r>
              </a:p>
              <a:p>
                <a:pPr marL="0" indent="0" algn="ctr">
                  <a:buNone/>
                </a:pPr>
                <a:r>
                  <a:rPr lang="en-IN" sz="2539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sz="2176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+ </m:t>
                        </m:r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sz="2176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IN" sz="2176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den>
                    </m:f>
                    <m:sSub>
                      <m:sSubPr>
                        <m:ctrlPr>
                          <a:rPr lang="en-IN" sz="2176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176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 algn="ctr">
                  <a:buNone/>
                </a:pPr>
                <a:endParaRPr lang="en-IN" sz="2539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2539" dirty="0"/>
              </a:p>
              <a:p>
                <a:pPr marL="0" indent="0" algn="ctr">
                  <a:buNone/>
                </a:pPr>
                <a:r>
                  <a:rPr lang="en-IN" sz="2539" dirty="0"/>
                  <a:t>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+ 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sz="2539" i="1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IN" sz="2539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sz="2539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IN" sz="2539" dirty="0"/>
              </a:p>
              <a:p>
                <a:pPr marL="0" indent="0" algn="ctr">
                  <a:buNone/>
                </a:pPr>
                <a:endParaRPr lang="en-IN" sz="2539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3"/>
                <a:stretch>
                  <a:fillRect l="-1765" t="-1821" b="-26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ounded Rectangle 6"/>
              <p:cNvSpPr/>
              <p:nvPr/>
            </p:nvSpPr>
            <p:spPr>
              <a:xfrm>
                <a:off x="6701166" y="2285894"/>
                <a:ext cx="3829775" cy="3286423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  <a:p>
                <a:pPr algn="ctr"/>
                <a:endParaRPr lang="en-IN" sz="1632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  <a:p>
                <a:pPr algn="ctr"/>
                <a:endParaRPr lang="en-IN" sz="1632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IN" sz="2176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176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</m:den>
                      </m:f>
                      <m:sSub>
                        <m:sSubPr>
                          <m:ctrlP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176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en-IN" sz="1632" dirty="0"/>
              </a:p>
            </p:txBody>
          </p:sp>
        </mc:Choice>
        <mc:Fallback xmlns="">
          <p:sp>
            <p:nvSpPr>
              <p:cNvPr id="7" name="Rounded 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1166" y="2285894"/>
                <a:ext cx="3829775" cy="3286423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3D48A9E3-704A-1501-D3F2-AFAF59CCB35A}"/>
              </a:ext>
            </a:extLst>
          </p:cNvPr>
          <p:cNvSpPr txBox="1"/>
          <p:nvPr/>
        </p:nvSpPr>
        <p:spPr>
          <a:xfrm>
            <a:off x="2217879" y="6307693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4/ Fundamentals of Electrical and Electronic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84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887" y="0"/>
            <a:ext cx="498222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Voltage divider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26795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sz="4000" dirty="0"/>
              <a:t>The voltage divider rule states that the voltage drop across any resistor in a </a:t>
            </a:r>
            <a:r>
              <a:rPr lang="en-IN" sz="4000" b="1" dirty="0"/>
              <a:t>series circuit </a:t>
            </a:r>
            <a:r>
              <a:rPr lang="en-IN" sz="4000" dirty="0"/>
              <a:t>is the ratio of the product of the </a:t>
            </a:r>
            <a:r>
              <a:rPr lang="en-IN" sz="4000" b="1" dirty="0"/>
              <a:t>total voltage and its own resistance </a:t>
            </a:r>
            <a:r>
              <a:rPr lang="en-IN" sz="4000" dirty="0"/>
              <a:t>to the </a:t>
            </a:r>
            <a:r>
              <a:rPr lang="en-IN" sz="4000" b="1" dirty="0"/>
              <a:t>total resistance </a:t>
            </a:r>
            <a:r>
              <a:rPr lang="en-IN" sz="4000" dirty="0"/>
              <a:t>of the series circuits. </a:t>
            </a:r>
          </a:p>
          <a:p>
            <a:pPr marL="0" indent="0" algn="ctr">
              <a:buNone/>
            </a:pPr>
            <a:endParaRPr lang="en-IN" sz="2539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48A9E3-704A-1501-D3F2-AFAF59CCB35A}"/>
              </a:ext>
            </a:extLst>
          </p:cNvPr>
          <p:cNvSpPr txBox="1"/>
          <p:nvPr/>
        </p:nvSpPr>
        <p:spPr>
          <a:xfrm>
            <a:off x="2217879" y="6307693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4/ Fundamentals of Electrical and Electronic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727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2436" y="31094"/>
            <a:ext cx="4644695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024292" y="6461781"/>
            <a:ext cx="6012295" cy="365125"/>
          </a:xfrm>
        </p:spPr>
        <p:txBody>
          <a:bodyPr/>
          <a:lstStyle/>
          <a:p>
            <a:r>
              <a:rPr lang="en-GB" i="1"/>
              <a:t>Lecture 4/ Fundamentals of Electrical and Electronic Systems</a:t>
            </a:r>
            <a:endParaRPr lang="en-US" i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50" y="1600202"/>
            <a:ext cx="10972800" cy="2051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Current divider rule:</a:t>
            </a:r>
          </a:p>
          <a:p>
            <a:pPr marL="0" indent="0">
              <a:buNone/>
            </a:pPr>
            <a:r>
              <a:rPr lang="en-IN" dirty="0"/>
              <a:t>Current divider rule is used in </a:t>
            </a:r>
            <a:r>
              <a:rPr lang="en-IN" b="1" dirty="0"/>
              <a:t>parallel circuits </a:t>
            </a:r>
            <a:r>
              <a:rPr lang="en-IN" dirty="0"/>
              <a:t>to find the branch currents, if the </a:t>
            </a:r>
            <a:r>
              <a:rPr lang="en-IN" b="1" dirty="0"/>
              <a:t>total current is known</a:t>
            </a:r>
            <a:r>
              <a:rPr lang="en-IN" dirty="0"/>
              <a:t>. </a:t>
            </a:r>
            <a:endParaRPr lang="en-IN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262" y="2951648"/>
            <a:ext cx="4158338" cy="2943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796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512" y="177274"/>
            <a:ext cx="4853350" cy="1015880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10781" y="6461781"/>
            <a:ext cx="6125806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22347" y="1147604"/>
                <a:ext cx="9635264" cy="4989310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In the circuit, Voltage across AB can be written using Ohms Law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𝑨𝑩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……………….(1)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Total current in the circuit is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………………………….(2)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Rearranging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−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…………….. (3)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Sub </a:t>
                </a:r>
                <a:r>
                  <a:rPr lang="en-IN" b="1" dirty="0" err="1"/>
                  <a:t>eq</a:t>
                </a:r>
                <a:r>
                  <a:rPr lang="en-IN" b="1" dirty="0"/>
                  <a:t> (3) in </a:t>
                </a:r>
                <a:r>
                  <a:rPr lang="en-IN" b="1" dirty="0" err="1"/>
                  <a:t>eq</a:t>
                </a:r>
                <a:r>
                  <a:rPr lang="en-IN" b="1" dirty="0"/>
                  <a:t> (1)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𝑰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 −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d>
                      <m:d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  <m:r>
                      <a:rPr lang="en-IN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𝑹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IN" b="1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𝑹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0" smtClean="0">
                        <a:latin typeface="Cambria Math" panose="02040503050406030204" pitchFamily="18" charset="0"/>
                      </a:rPr>
                      <m:t>  </m:t>
                    </m:r>
                  </m:oMath>
                </a14:m>
                <a:r>
                  <a:rPr lang="en-IN" b="1" dirty="0"/>
                  <a:t>………………(4)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2347" y="1147604"/>
                <a:ext cx="9635264" cy="4989310"/>
              </a:xfrm>
              <a:blipFill>
                <a:blip r:embed="rId3"/>
                <a:stretch>
                  <a:fillRect l="-2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6441FAA3-FF72-02D2-A8E7-C172F2ED4543}"/>
                  </a:ext>
                </a:extLst>
              </p14:cNvPr>
              <p14:cNvContentPartPr/>
              <p14:nvPr/>
            </p14:nvContentPartPr>
            <p14:xfrm>
              <a:off x="7971480" y="3773520"/>
              <a:ext cx="12240" cy="14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441FAA3-FF72-02D2-A8E7-C172F2ED454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962120" y="3764160"/>
                <a:ext cx="30960" cy="33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2401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106" y="-39318"/>
            <a:ext cx="542203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sz="half" idx="1"/>
              </p:nvPr>
            </p:nvSpPr>
            <p:spPr>
              <a:xfrm>
                <a:off x="838200" y="1352550"/>
                <a:ext cx="5181600" cy="5137150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Equation (3)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−</m:t>
                      </m:r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b="1" dirty="0"/>
                  <a:t>Sub. </a:t>
                </a:r>
                <a:r>
                  <a:rPr lang="en-IN" b="1" dirty="0" err="1"/>
                  <a:t>Eq</a:t>
                </a:r>
                <a:r>
                  <a:rPr lang="en-IN" b="1" dirty="0"/>
                  <a:t> (4) in the above </a:t>
                </a:r>
                <a:r>
                  <a:rPr lang="en-IN" b="1" dirty="0" err="1"/>
                  <a:t>eqn</a:t>
                </a:r>
                <a:r>
                  <a:rPr lang="en-IN" b="1" dirty="0"/>
                  <a:t> (2)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−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b="1" dirty="0"/>
              </a:p>
              <a:p>
                <a:pPr marL="0" indent="0" algn="ctr">
                  <a:lnSpc>
                    <a:spcPct val="15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IN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𝑹</m:t>
                                </m:r>
                              </m:e>
                              <m:sub>
                                <m:r>
                                  <a:rPr lang="en-IN" b="1" i="1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</m:oMath>
                </a14:m>
                <a:r>
                  <a:rPr lang="en-IN" b="1" dirty="0"/>
                  <a:t> ……….. (5)</a:t>
                </a:r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838200" y="1352550"/>
                <a:ext cx="5181600" cy="5137150"/>
              </a:xfrm>
              <a:blipFill>
                <a:blip r:embed="rId3"/>
                <a:stretch>
                  <a:fillRect l="-10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ounded Rectangle 8"/>
              <p:cNvSpPr/>
              <p:nvPr/>
            </p:nvSpPr>
            <p:spPr>
              <a:xfrm>
                <a:off x="6563981" y="2081792"/>
                <a:ext cx="4190447" cy="3108204"/>
              </a:xfrm>
              <a:prstGeom prst="roundRect">
                <a:avLst/>
              </a:prstGeom>
              <a:ln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0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GB" sz="20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sz="2000" b="1" dirty="0">
                  <a:solidFill>
                    <a:schemeClr val="tx1"/>
                  </a:solidFill>
                </a:endParaRPr>
              </a:p>
              <a:p>
                <a:pPr algn="ctr"/>
                <a:endParaRPr lang="en-IN" sz="2000" b="1" dirty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sz="20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sz="20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sub>
                              </m:sSub>
                              <m:r>
                                <a:rPr lang="en-IN" sz="20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b>
                                <m:sSubPr>
                                  <m:ctrlP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𝑹</m:t>
                                  </m:r>
                                </m:e>
                                <m:sub>
                                  <m:r>
                                    <a:rPr lang="en-IN" sz="2000" b="1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IN" sz="2000" dirty="0">
                  <a:solidFill>
                    <a:schemeClr val="tx1"/>
                  </a:solidFill>
                </a:endParaRPr>
              </a:p>
              <a:p>
                <a:pPr algn="ctr"/>
                <a:endParaRPr lang="en-IN" sz="1632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9" name="Rounded 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3981" y="2081792"/>
                <a:ext cx="4190447" cy="3108204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974F68F-F9B9-8BA7-3E7E-E14422612176}"/>
              </a:ext>
            </a:extLst>
          </p:cNvPr>
          <p:cNvSpPr txBox="1"/>
          <p:nvPr/>
        </p:nvSpPr>
        <p:spPr>
          <a:xfrm>
            <a:off x="2040523" y="633778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4/ Fundamentals of Electrical and Electronic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6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106" y="-39318"/>
            <a:ext cx="542203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/>
              <p:cNvSpPr>
                <a:spLocks noGrp="1"/>
              </p:cNvSpPr>
              <p:nvPr>
                <p:ph sz="half" idx="2"/>
              </p:nvPr>
            </p:nvSpPr>
            <p:spPr>
              <a:xfrm>
                <a:off x="895989" y="1751982"/>
                <a:ext cx="10516921" cy="4351338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When there are two resistors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IN" sz="28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d>
                        <m:dPr>
                          <m:ctrlP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8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en-IN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den>
                              </m:f>
                            </m:num>
                            <m:den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den>
                              </m:f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den>
                              </m:f>
                            </m:den>
                          </m:f>
                        </m:e>
                      </m:d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sz="28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8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𝑰</m:t>
                      </m:r>
                      <m:d>
                        <m:dPr>
                          <m:ctrlP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8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en-IN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den>
                              </m:f>
                            </m:num>
                            <m:den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den>
                              </m:f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den>
                              </m:f>
                            </m:den>
                          </m:f>
                        </m:e>
                      </m:d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8" name="Content Placeholder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895989" y="1751982"/>
                <a:ext cx="10516921" cy="4351338"/>
              </a:xfrm>
              <a:blipFill>
                <a:blip r:embed="rId3"/>
                <a:stretch>
                  <a:fillRect l="-1043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74F68F-F9B9-8BA7-3E7E-E14422612176}"/>
              </a:ext>
            </a:extLst>
          </p:cNvPr>
          <p:cNvSpPr txBox="1"/>
          <p:nvPr/>
        </p:nvSpPr>
        <p:spPr>
          <a:xfrm>
            <a:off x="2040523" y="633778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4 </a:t>
            </a:r>
            <a:r>
              <a:rPr lang="en-GB"/>
              <a:t>/ Fundamentals of Electrical and Electronic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3625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5106" y="-39318"/>
            <a:ext cx="542203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Current divider rule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Content Placeholder 7"/>
              <p:cNvSpPr>
                <a:spLocks noGrp="1"/>
              </p:cNvSpPr>
              <p:nvPr>
                <p:ph sz="half" idx="2"/>
              </p:nvPr>
            </p:nvSpPr>
            <p:spPr>
              <a:xfrm>
                <a:off x="895989" y="1751982"/>
                <a:ext cx="10516921" cy="4351338"/>
              </a:xfrm>
            </p:spPr>
            <p:txBody>
              <a:bodyPr>
                <a:normAutofit fontScale="70000" lnSpcReduction="20000"/>
              </a:bodyPr>
              <a:lstStyle/>
              <a:p>
                <a:r>
                  <a:rPr lang="en-IN" dirty="0"/>
                  <a:t>When there are three resistors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IN" sz="28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𝒕𝒐𝒕𝒂𝒍</m:t>
                          </m:r>
                        </m:sub>
                      </m:sSub>
                      <m:d>
                        <m:dPr>
                          <m:ctrlP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8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en-IN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den>
                              </m:f>
                            </m:num>
                            <m:den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den>
                              </m:f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den>
                              </m:f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𝟑</m:t>
                                      </m:r>
                                    </m:sub>
                                  </m:sSub>
                                </m:den>
                              </m:f>
                            </m:den>
                          </m:f>
                        </m:e>
                      </m:d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IN" sz="28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𝒕𝒐𝒕𝒂𝒍</m:t>
                          </m:r>
                        </m:sub>
                      </m:sSub>
                      <m:d>
                        <m:dPr>
                          <m:ctrlP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8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en-IN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den>
                              </m:f>
                            </m:num>
                            <m:den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den>
                              </m:f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den>
                              </m:f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𝟑</m:t>
                                      </m:r>
                                    </m:sub>
                                  </m:sSub>
                                </m:den>
                              </m:f>
                            </m:den>
                          </m:f>
                        </m:e>
                      </m:d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sz="28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𝟑</m:t>
                          </m:r>
                        </m:sub>
                      </m:sSub>
                      <m:r>
                        <a:rPr lang="en-IN" sz="2800" b="1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𝒕𝒐𝒕𝒂𝒍</m:t>
                          </m:r>
                        </m:sub>
                      </m:sSub>
                      <m:d>
                        <m:dPr>
                          <m:ctrlPr>
                            <a:rPr lang="en-IN" sz="28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IN" sz="2800" b="1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en-IN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800" b="1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𝟑</m:t>
                                      </m:r>
                                    </m:sub>
                                  </m:sSub>
                                </m:den>
                              </m:f>
                            </m:num>
                            <m:den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</m:sSub>
                                </m:den>
                              </m:f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</m:sSub>
                                </m:den>
                              </m:f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IN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𝟏</m:t>
                                  </m:r>
                                </m:num>
                                <m:den>
                                  <m:sSub>
                                    <m:sSubPr>
                                      <m:ctrlP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IN" b="1" i="1">
                                          <a:latin typeface="Cambria Math" panose="02040503050406030204" pitchFamily="18" charset="0"/>
                                        </a:rPr>
                                        <m:t>𝑹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𝟑</m:t>
                                      </m:r>
                                    </m:sub>
                                  </m:sSub>
                                </m:den>
                              </m:f>
                            </m:den>
                          </m:f>
                        </m:e>
                      </m:d>
                    </m:oMath>
                  </m:oMathPara>
                </a14:m>
                <a:endParaRPr lang="en-IN" dirty="0"/>
              </a:p>
            </p:txBody>
          </p:sp>
        </mc:Choice>
        <mc:Fallback>
          <p:sp>
            <p:nvSpPr>
              <p:cNvPr id="8" name="Content Placeholder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895989" y="1751982"/>
                <a:ext cx="10516921" cy="4351338"/>
              </a:xfrm>
              <a:blipFill>
                <a:blip r:embed="rId3"/>
                <a:stretch>
                  <a:fillRect l="-522" t="-25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74F68F-F9B9-8BA7-3E7E-E14422612176}"/>
              </a:ext>
            </a:extLst>
          </p:cNvPr>
          <p:cNvSpPr txBox="1"/>
          <p:nvPr/>
        </p:nvSpPr>
        <p:spPr>
          <a:xfrm>
            <a:off x="2040523" y="6337788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4 </a:t>
            </a:r>
            <a:r>
              <a:rPr lang="en-GB"/>
              <a:t>/ Fundamentals of Electrical and Electronic Systems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6777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current flowing through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44693" y="6461781"/>
            <a:ext cx="6391894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0A6450-F6A2-367A-2743-AEEF6195E8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898" y="2867664"/>
            <a:ext cx="440055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116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current flowing through the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98115" y="6461781"/>
            <a:ext cx="6238472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6BDAA9-F27F-5B05-CE66-56D1DC572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227" y="2945675"/>
            <a:ext cx="4676236" cy="274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04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Calculate the Voltage across various resistors in the circuit.</a:t>
            </a:r>
          </a:p>
          <a:p>
            <a:pPr marL="0" indent="0">
              <a:buNone/>
            </a:pP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69240" y="6461781"/>
            <a:ext cx="6367347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502C9C-CD12-091C-C5F1-BB286E6D6A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12" y="2674021"/>
            <a:ext cx="5934075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2673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23850" y="1600201"/>
                <a:ext cx="10133761" cy="475749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Three resistors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are connected in series to a 250V Voltage Source.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=80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Total current = 2A. 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sub>
                    </m:sSub>
                  </m:oMath>
                </a14:m>
                <a:endParaRPr lang="en-IN" dirty="0"/>
              </a:p>
              <a:p>
                <a:pPr marL="673707" indent="-673707">
                  <a:buFont typeface="+mj-lt"/>
                  <a:buAutoNum type="arabicPeriod"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850" y="1600201"/>
                <a:ext cx="10133761" cy="4757490"/>
              </a:xfrm>
              <a:blipFill>
                <a:blip r:embed="rId3"/>
                <a:stretch>
                  <a:fillRect l="-1203" t="-2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72859" y="6461781"/>
            <a:ext cx="6563728" cy="365125"/>
          </a:xfrm>
        </p:spPr>
        <p:txBody>
          <a:bodyPr/>
          <a:lstStyle/>
          <a:p>
            <a:r>
              <a:rPr lang="en-GB" dirty="0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120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8722" y="31094"/>
            <a:ext cx="3078128" cy="1325563"/>
          </a:xfrm>
        </p:spPr>
        <p:txBody>
          <a:bodyPr>
            <a:normAutofit/>
          </a:bodyPr>
          <a:lstStyle/>
          <a:p>
            <a:pPr algn="l"/>
            <a:r>
              <a:rPr lang="en-IN" sz="4800" dirty="0">
                <a:solidFill>
                  <a:schemeClr val="bg1"/>
                </a:solidFill>
              </a:rPr>
              <a:t>Exercise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600201"/>
            <a:ext cx="10133761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Three resistors 5</a:t>
            </a:r>
            <a:r>
              <a:rPr lang="el-GR" dirty="0"/>
              <a:t>Ω</a:t>
            </a:r>
            <a:r>
              <a:rPr lang="en-GB" dirty="0"/>
              <a:t>, 10</a:t>
            </a:r>
            <a:r>
              <a:rPr lang="el-GR" dirty="0"/>
              <a:t>Ω</a:t>
            </a:r>
            <a:r>
              <a:rPr lang="en-GB" dirty="0"/>
              <a:t>, and 15</a:t>
            </a:r>
            <a:r>
              <a:rPr lang="el-GR" dirty="0"/>
              <a:t>Ω</a:t>
            </a:r>
            <a:r>
              <a:rPr lang="en-GB" dirty="0"/>
              <a:t> </a:t>
            </a:r>
            <a:r>
              <a:rPr lang="en-IN" dirty="0"/>
              <a:t>are connected in parallel. If the Current in 10</a:t>
            </a:r>
            <a:r>
              <a:rPr lang="el-GR" dirty="0"/>
              <a:t>Ω</a:t>
            </a:r>
            <a:r>
              <a:rPr lang="en-GB" dirty="0"/>
              <a:t> resistor is 3A. Calculate the current in other resistors, total current and the voltage applied to the circuit.</a:t>
            </a:r>
            <a:endParaRPr lang="en-IN" dirty="0"/>
          </a:p>
          <a:p>
            <a:pPr marL="673707" indent="-673707">
              <a:buFont typeface="+mj-lt"/>
              <a:buAutoNum type="arabicPeriod"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69240" y="6461781"/>
            <a:ext cx="6367347" cy="365125"/>
          </a:xfrm>
        </p:spPr>
        <p:txBody>
          <a:bodyPr/>
          <a:lstStyle/>
          <a:p>
            <a:r>
              <a:rPr lang="en-GB"/>
              <a:t>Lecture 4/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1864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4/ Fundamentals of Electrical and Electronic Systems</a:t>
            </a:r>
            <a:endParaRPr lang="en-US" sz="1200" kern="120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734</Words>
  <Application>Microsoft Office PowerPoint</Application>
  <PresentationFormat>Widescreen</PresentationFormat>
  <Paragraphs>132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1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Voltage divider rule</vt:lpstr>
      <vt:lpstr>Voltage divider rule</vt:lpstr>
      <vt:lpstr>Voltage divider rule</vt:lpstr>
      <vt:lpstr>Current divider rule</vt:lpstr>
      <vt:lpstr>Current divider rule</vt:lpstr>
      <vt:lpstr>Current divider rule</vt:lpstr>
      <vt:lpstr>Current divider rule</vt:lpstr>
      <vt:lpstr>Current divider rule</vt:lpstr>
      <vt:lpstr>Exercise 1</vt:lpstr>
      <vt:lpstr>Exercise 2</vt:lpstr>
      <vt:lpstr>Exercise 3</vt:lpstr>
      <vt:lpstr>Exercise 4</vt:lpstr>
      <vt:lpstr>Exercise 5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145</cp:revision>
  <dcterms:created xsi:type="dcterms:W3CDTF">2021-03-09T15:35:42Z</dcterms:created>
  <dcterms:modified xsi:type="dcterms:W3CDTF">2024-10-09T11:35:37Z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