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9" r:id="rId3"/>
    <p:sldId id="260" r:id="rId4"/>
    <p:sldId id="261" r:id="rId5"/>
    <p:sldId id="257" r:id="rId6"/>
    <p:sldId id="258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4" r:id="rId15"/>
    <p:sldId id="269" r:id="rId16"/>
    <p:sldId id="270" r:id="rId17"/>
    <p:sldId id="271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4662"/>
  </p:normalViewPr>
  <p:slideViewPr>
    <p:cSldViewPr snapToGrid="0" snapToObjects="1">
      <p:cViewPr varScale="1">
        <p:scale>
          <a:sx n="96" d="100"/>
          <a:sy n="96" d="100"/>
        </p:scale>
        <p:origin x="62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29B580B2-5043-944F-9877-BE0720914A0C}" type="datetimeFigureOut">
              <a:rPr kumimoji="1" lang="zh-CN" altLang="en-US" smtClean="0"/>
              <a:t>2021/8/10</a:t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EB746341-CD3F-2044-BD26-99F0540AE61C}" type="slidenum">
              <a:rPr kumimoji="1" lang="zh-CN" altLang="en-US" smtClean="0"/>
              <a:t>‹#›</a:t>
            </a:fld>
            <a:endParaRPr kumimoji="1" lang="zh-CN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8291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580B2-5043-944F-9877-BE0720914A0C}" type="datetimeFigureOut">
              <a:rPr kumimoji="1" lang="zh-CN" altLang="en-US" smtClean="0"/>
              <a:t>2021/8/10</a:t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46341-CD3F-2044-BD26-99F0540AE61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470294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580B2-5043-944F-9877-BE0720914A0C}" type="datetimeFigureOut">
              <a:rPr kumimoji="1" lang="zh-CN" altLang="en-US" smtClean="0"/>
              <a:t>2021/8/10</a:t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46341-CD3F-2044-BD26-99F0540AE61C}" type="slidenum">
              <a:rPr kumimoji="1" lang="zh-CN" altLang="en-US" smtClean="0"/>
              <a:t>‹#›</a:t>
            </a:fld>
            <a:endParaRPr kumimoji="1" lang="zh-CN" alt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7077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580B2-5043-944F-9877-BE0720914A0C}" type="datetimeFigureOut">
              <a:rPr kumimoji="1" lang="zh-CN" altLang="en-US" smtClean="0"/>
              <a:t>2021/8/10</a:t>
            </a:fld>
            <a:endParaRPr kumimoji="1"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46341-CD3F-2044-BD26-99F0540AE61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83578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580B2-5043-944F-9877-BE0720914A0C}" type="datetimeFigureOut">
              <a:rPr kumimoji="1" lang="zh-CN" altLang="en-US" smtClean="0"/>
              <a:t>2021/8/10</a:t>
            </a:fld>
            <a:endParaRPr kumimoji="1"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46341-CD3F-2044-BD26-99F0540AE61C}" type="slidenum">
              <a:rPr kumimoji="1" lang="zh-CN" altLang="en-US" smtClean="0"/>
              <a:t>‹#›</a:t>
            </a:fld>
            <a:endParaRPr kumimoji="1" lang="zh-CN" alt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3612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580B2-5043-944F-9877-BE0720914A0C}" type="datetimeFigureOut">
              <a:rPr kumimoji="1" lang="zh-CN" altLang="en-US" smtClean="0"/>
              <a:t>2021/8/10</a:t>
            </a:fld>
            <a:endParaRPr kumimoji="1"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46341-CD3F-2044-BD26-99F0540AE61C}" type="slidenum">
              <a:rPr kumimoji="1" lang="zh-CN" altLang="en-US" smtClean="0"/>
              <a:t>‹#›</a:t>
            </a:fld>
            <a:endParaRPr kumimoji="1" lang="zh-CN" alt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3870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580B2-5043-944F-9877-BE0720914A0C}" type="datetimeFigureOut">
              <a:rPr kumimoji="1" lang="zh-CN" altLang="en-US" smtClean="0"/>
              <a:t>2021/8/10</a:t>
            </a:fld>
            <a:endParaRPr kumimoji="1"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46341-CD3F-2044-BD26-99F0540AE61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401077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580B2-5043-944F-9877-BE0720914A0C}" type="datetimeFigureOut">
              <a:rPr kumimoji="1" lang="zh-CN" altLang="en-US" smtClean="0"/>
              <a:t>2021/8/10</a:t>
            </a:fld>
            <a:endParaRPr kumimoji="1"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46341-CD3F-2044-BD26-99F0540AE61C}" type="slidenum">
              <a:rPr kumimoji="1" lang="zh-CN" altLang="en-US" smtClean="0"/>
              <a:t>‹#›</a:t>
            </a:fld>
            <a:endParaRPr kumimoji="1" lang="zh-CN" alt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1519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580B2-5043-944F-9877-BE0720914A0C}" type="datetimeFigureOut">
              <a:rPr kumimoji="1" lang="zh-CN" altLang="en-US" smtClean="0"/>
              <a:t>2021/8/10</a:t>
            </a:fld>
            <a:endParaRPr kumimoji="1"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46341-CD3F-2044-BD26-99F0540AE61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489221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全景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580B2-5043-944F-9877-BE0720914A0C}" type="datetimeFigureOut">
              <a:rPr kumimoji="1" lang="zh-CN" altLang="en-US" smtClean="0"/>
              <a:t>2021/8/10</a:t>
            </a:fld>
            <a:endParaRPr kumimoji="1"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46341-CD3F-2044-BD26-99F0540AE61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797690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580B2-5043-944F-9877-BE0720914A0C}" type="datetimeFigureOut">
              <a:rPr kumimoji="1" lang="zh-CN" altLang="en-US" smtClean="0"/>
              <a:t>2021/8/10</a:t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46341-CD3F-2044-BD26-99F0540AE61C}" type="slidenum">
              <a:rPr kumimoji="1" lang="zh-CN" altLang="en-US" smtClean="0"/>
              <a:t>‹#›</a:t>
            </a:fld>
            <a:endParaRPr kumimoji="1" lang="zh-CN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77301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580B2-5043-944F-9877-BE0720914A0C}" type="datetimeFigureOut">
              <a:rPr kumimoji="1" lang="zh-CN" altLang="en-US" smtClean="0"/>
              <a:t>2021/8/10</a:t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46341-CD3F-2044-BD26-99F0540AE61C}" type="slidenum">
              <a:rPr kumimoji="1" lang="zh-CN" altLang="en-US" smtClean="0"/>
              <a:t>‹#›</a:t>
            </a:fld>
            <a:endParaRPr kumimoji="1" lang="zh-CN" alt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03799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580B2-5043-944F-9877-BE0720914A0C}" type="datetimeFigureOut">
              <a:rPr kumimoji="1" lang="zh-CN" altLang="en-US" smtClean="0"/>
              <a:t>2021/8/10</a:t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46341-CD3F-2044-BD26-99F0540AE61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1526425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言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580B2-5043-944F-9877-BE0720914A0C}" type="datetimeFigureOut">
              <a:rPr kumimoji="1" lang="zh-CN" altLang="en-US" smtClean="0"/>
              <a:t>2021/8/10</a:t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46341-CD3F-2044-BD26-99F0540AE61C}" type="slidenum">
              <a:rPr kumimoji="1" lang="zh-CN" altLang="en-US" smtClean="0"/>
              <a:t>‹#›</a:t>
            </a:fld>
            <a:endParaRPr kumimoji="1" lang="zh-CN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00877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真或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580B2-5043-944F-9877-BE0720914A0C}" type="datetimeFigureOut">
              <a:rPr kumimoji="1" lang="zh-CN" altLang="en-US" smtClean="0"/>
              <a:t>2021/8/10</a:t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46341-CD3F-2044-BD26-99F0540AE61C}" type="slidenum">
              <a:rPr kumimoji="1" lang="zh-CN" altLang="en-US" smtClean="0"/>
              <a:t>‹#›</a:t>
            </a:fld>
            <a:endParaRPr kumimoji="1" lang="zh-CN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91714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580B2-5043-944F-9877-BE0720914A0C}" type="datetimeFigureOut">
              <a:rPr kumimoji="1" lang="zh-CN" altLang="en-US" smtClean="0"/>
              <a:t>2021/8/10</a:t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46341-CD3F-2044-BD26-99F0540AE61C}" type="slidenum">
              <a:rPr kumimoji="1" lang="zh-CN" altLang="en-US" smtClean="0"/>
              <a:t>‹#›</a:t>
            </a:fld>
            <a:endParaRPr kumimoji="1" lang="zh-CN" alt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96398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580B2-5043-944F-9877-BE0720914A0C}" type="datetimeFigureOut">
              <a:rPr kumimoji="1" lang="zh-CN" altLang="en-US" smtClean="0"/>
              <a:t>2021/8/10</a:t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46341-CD3F-2044-BD26-99F0540AE61C}" type="slidenum">
              <a:rPr kumimoji="1" lang="zh-CN" altLang="en-US" smtClean="0"/>
              <a:t>‹#›</a:t>
            </a:fld>
            <a:endParaRPr kumimoji="1" lang="zh-CN" alt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9827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zh-CN" altLang="en-US"/>
              <a:t>编辑母版文本样式
第二级
第三级
第四级
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9B580B2-5043-944F-9877-BE0720914A0C}" type="datetimeFigureOut">
              <a:rPr kumimoji="1" lang="zh-CN" altLang="en-US" smtClean="0"/>
              <a:t>2021/8/10</a:t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B746341-CD3F-2044-BD26-99F0540AE61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09988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v.youku.com/v_show/id_XNTE5MTY3ODQ4OA==.html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E054C8C-2264-E44D-AD17-48E04B8DAB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603513"/>
            <a:ext cx="6815669" cy="1783151"/>
          </a:xfrm>
        </p:spPr>
        <p:txBody>
          <a:bodyPr>
            <a:noAutofit/>
          </a:bodyPr>
          <a:lstStyle/>
          <a:p>
            <a:r>
              <a:rPr kumimoji="1" lang="en-US" altLang="zh-CN" sz="3600" dirty="0"/>
              <a:t>Reconsideration</a:t>
            </a:r>
            <a:r>
              <a:rPr kumimoji="1" lang="zh-CN" altLang="en-US" sz="3600" dirty="0"/>
              <a:t> </a:t>
            </a:r>
            <a:r>
              <a:rPr kumimoji="1" lang="en-US" altLang="zh-CN" sz="3600" dirty="0"/>
              <a:t>for</a:t>
            </a:r>
            <a:r>
              <a:rPr kumimoji="1" lang="zh-CN" altLang="en-US" sz="3600" dirty="0"/>
              <a:t> </a:t>
            </a:r>
            <a:r>
              <a:rPr kumimoji="1" lang="en-US" altLang="zh-CN" sz="3600" dirty="0"/>
              <a:t>the</a:t>
            </a:r>
            <a:r>
              <a:rPr kumimoji="1" lang="zh-CN" altLang="en-US" sz="3600" dirty="0"/>
              <a:t> </a:t>
            </a:r>
            <a:r>
              <a:rPr kumimoji="1" lang="en-US" altLang="zh-CN" sz="3600" dirty="0"/>
              <a:t>role</a:t>
            </a:r>
            <a:r>
              <a:rPr kumimoji="1" lang="zh-CN" altLang="en-US" sz="3600" dirty="0"/>
              <a:t> </a:t>
            </a:r>
            <a:r>
              <a:rPr kumimoji="1" lang="en-US" altLang="zh-CN" sz="3600" dirty="0"/>
              <a:t>of</a:t>
            </a:r>
            <a:r>
              <a:rPr kumimoji="1" lang="zh-CN" altLang="en-US" sz="3600" dirty="0"/>
              <a:t> </a:t>
            </a:r>
            <a:r>
              <a:rPr kumimoji="1" lang="en-US" altLang="zh-CN" sz="3600" dirty="0"/>
              <a:t>HRM</a:t>
            </a:r>
            <a:r>
              <a:rPr kumimoji="1" lang="zh-CN" altLang="en-US" sz="3600" dirty="0"/>
              <a:t> </a:t>
            </a:r>
            <a:r>
              <a:rPr kumimoji="1" lang="en-US" altLang="zh-CN" sz="3600" dirty="0"/>
              <a:t>and</a:t>
            </a:r>
            <a:r>
              <a:rPr kumimoji="1" lang="zh-CN" altLang="en-US" sz="3600" dirty="0"/>
              <a:t> </a:t>
            </a:r>
            <a:r>
              <a:rPr kumimoji="1" lang="en-US" altLang="zh-CN" sz="3600" dirty="0"/>
              <a:t>the</a:t>
            </a:r>
            <a:r>
              <a:rPr kumimoji="1" lang="zh-CN" altLang="en-US" sz="3600" dirty="0"/>
              <a:t> </a:t>
            </a:r>
            <a:r>
              <a:rPr kumimoji="1" lang="en-US" altLang="zh-CN" sz="3600" dirty="0"/>
              <a:t>functions</a:t>
            </a:r>
            <a:r>
              <a:rPr kumimoji="1" lang="zh-CN" altLang="en-US" sz="3600" dirty="0"/>
              <a:t> </a:t>
            </a:r>
            <a:r>
              <a:rPr kumimoji="1" lang="en-US" altLang="zh-CN" sz="3600" dirty="0"/>
              <a:t>of</a:t>
            </a:r>
            <a:r>
              <a:rPr kumimoji="1" lang="zh-CN" altLang="en-US" sz="3600" dirty="0"/>
              <a:t> </a:t>
            </a:r>
            <a:r>
              <a:rPr kumimoji="1" lang="en-US" altLang="zh-CN" sz="3600" dirty="0"/>
              <a:t>HR</a:t>
            </a:r>
            <a:r>
              <a:rPr kumimoji="1" lang="zh-CN" altLang="en-US" sz="3600" dirty="0"/>
              <a:t> </a:t>
            </a:r>
            <a:r>
              <a:rPr kumimoji="1" lang="en-US" altLang="zh-CN" sz="3600" dirty="0"/>
              <a:t>in</a:t>
            </a:r>
            <a:r>
              <a:rPr kumimoji="1" lang="zh-CN" altLang="en-US" sz="3600" dirty="0"/>
              <a:t> </a:t>
            </a:r>
            <a:r>
              <a:rPr kumimoji="1" lang="en-US" altLang="zh-CN" sz="3600" dirty="0"/>
              <a:t>the</a:t>
            </a:r>
            <a:r>
              <a:rPr kumimoji="1" lang="zh-CN" altLang="en-US" sz="3600" dirty="0"/>
              <a:t> </a:t>
            </a:r>
            <a:r>
              <a:rPr kumimoji="1" lang="en-US" altLang="zh-CN" sz="3600" dirty="0"/>
              <a:t>organization</a:t>
            </a:r>
            <a:endParaRPr kumimoji="1" lang="zh-CN" altLang="en-US" sz="3600" dirty="0"/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2AECAD76-C1FA-DA49-95BF-35CF180BCC0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kumimoji="1" lang="en-US" altLang="zh-CN" dirty="0"/>
              <a:t>A</a:t>
            </a:r>
            <a:r>
              <a:rPr kumimoji="1" lang="zh-CN" altLang="en-US" dirty="0"/>
              <a:t> </a:t>
            </a:r>
            <a:r>
              <a:rPr kumimoji="1" lang="en-US" altLang="zh-CN" dirty="0"/>
              <a:t>case</a:t>
            </a:r>
            <a:r>
              <a:rPr kumimoji="1" lang="zh-CN" altLang="en-US" dirty="0"/>
              <a:t> </a:t>
            </a:r>
            <a:r>
              <a:rPr kumimoji="1" lang="en-US" altLang="zh-CN" dirty="0"/>
              <a:t>of</a:t>
            </a:r>
            <a:r>
              <a:rPr kumimoji="1" lang="zh-CN" altLang="en-US" dirty="0"/>
              <a:t> </a:t>
            </a:r>
            <a:r>
              <a:rPr kumimoji="1" lang="en-US" altLang="zh-CN" dirty="0" err="1"/>
              <a:t>Fuyao</a:t>
            </a:r>
            <a:r>
              <a:rPr kumimoji="1" lang="zh-CN" altLang="en-US" dirty="0"/>
              <a:t> </a:t>
            </a:r>
            <a:r>
              <a:rPr kumimoji="1" lang="en-US" altLang="zh-CN" dirty="0"/>
              <a:t>Glass</a:t>
            </a:r>
            <a:r>
              <a:rPr kumimoji="1" lang="zh-CN" altLang="en-US" dirty="0"/>
              <a:t> </a:t>
            </a:r>
            <a:r>
              <a:rPr kumimoji="1" lang="en-US" altLang="zh-CN" dirty="0"/>
              <a:t>Group</a:t>
            </a:r>
            <a:r>
              <a:rPr kumimoji="1" lang="zh-CN" altLang="en-US" dirty="0"/>
              <a:t> </a:t>
            </a:r>
            <a:r>
              <a:rPr kumimoji="1" lang="en-US" altLang="zh-CN" dirty="0"/>
              <a:t>Corporate</a:t>
            </a:r>
            <a:r>
              <a:rPr kumimoji="1" lang="zh-CN" altLang="en-US" dirty="0"/>
              <a:t> </a:t>
            </a:r>
            <a:r>
              <a:rPr kumimoji="1" lang="en-US" altLang="zh-CN" dirty="0"/>
              <a:t>Limited</a:t>
            </a:r>
          </a:p>
          <a:p>
            <a:r>
              <a:rPr kumimoji="1" lang="en-US" altLang="zh-CN" dirty="0" err="1"/>
              <a:t>Feiyu</a:t>
            </a:r>
            <a:r>
              <a:rPr kumimoji="1" lang="zh-CN" altLang="en-US" dirty="0"/>
              <a:t> </a:t>
            </a:r>
            <a:r>
              <a:rPr kumimoji="1" lang="en-US" altLang="zh-CN" dirty="0"/>
              <a:t>REN</a:t>
            </a:r>
          </a:p>
          <a:p>
            <a:r>
              <a:rPr kumimoji="1" lang="en-US" altLang="zh-CN" dirty="0"/>
              <a:t>2014120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0188494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E35536D-F7D0-AF44-AB06-B9DDAAD9B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CN" sz="3200" dirty="0"/>
              <a:t>The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introduction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of</a:t>
            </a:r>
            <a:r>
              <a:rPr kumimoji="1" lang="zh-CN" altLang="en-US" sz="3200" dirty="0"/>
              <a:t> </a:t>
            </a:r>
            <a:r>
              <a:rPr kumimoji="1" lang="en-US" altLang="zh-CN" sz="3200" dirty="0" err="1"/>
              <a:t>Fuyao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Glass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Group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Limited(</a:t>
            </a:r>
            <a:r>
              <a:rPr kumimoji="1" lang="en-US" altLang="zh-CN" sz="3200" dirty="0" err="1"/>
              <a:t>Fuyao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Group)</a:t>
            </a:r>
            <a:r>
              <a:rPr lang="en-US" altLang="zh-CN" sz="3200" dirty="0"/>
              <a:t> (Company </a:t>
            </a:r>
            <a:r>
              <a:rPr lang="en-US" altLang="zh-CN" sz="3200" dirty="0" err="1"/>
              <a:t>Profile_Fuyao</a:t>
            </a:r>
            <a:r>
              <a:rPr lang="en-US" altLang="zh-CN" sz="3200" dirty="0"/>
              <a:t> Group, 2021)</a:t>
            </a:r>
            <a:r>
              <a:rPr lang="zh-CN" altLang="zh-CN" sz="3200" dirty="0"/>
              <a:t> </a:t>
            </a:r>
            <a:endParaRPr kumimoji="1" lang="zh-CN" altLang="en-US" sz="3200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375FD51-7483-394B-8D3C-89D8A41AF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CN" dirty="0"/>
              <a:t>Established</a:t>
            </a:r>
            <a:r>
              <a:rPr kumimoji="1" lang="zh-CN" altLang="en-US" dirty="0"/>
              <a:t> </a:t>
            </a:r>
            <a:r>
              <a:rPr kumimoji="1" lang="en-US" altLang="zh-CN" dirty="0"/>
              <a:t>in</a:t>
            </a:r>
            <a:r>
              <a:rPr kumimoji="1" lang="zh-CN" altLang="en-US" dirty="0"/>
              <a:t> </a:t>
            </a:r>
            <a:r>
              <a:rPr kumimoji="1" lang="en-US" altLang="zh-CN" dirty="0"/>
              <a:t>1987</a:t>
            </a:r>
          </a:p>
          <a:p>
            <a:r>
              <a:rPr kumimoji="1" lang="en-US" altLang="zh-CN" dirty="0"/>
              <a:t>Specializing</a:t>
            </a:r>
            <a:r>
              <a:rPr kumimoji="1" lang="zh-CN" altLang="en-US" dirty="0"/>
              <a:t> </a:t>
            </a:r>
            <a:r>
              <a:rPr kumimoji="1" lang="en-US" altLang="zh-CN" dirty="0"/>
              <a:t>in</a:t>
            </a:r>
            <a:r>
              <a:rPr kumimoji="1" lang="zh-CN" altLang="en-US" dirty="0"/>
              <a:t> </a:t>
            </a:r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manufacture</a:t>
            </a:r>
            <a:r>
              <a:rPr kumimoji="1" lang="zh-CN" altLang="en-US" dirty="0"/>
              <a:t> </a:t>
            </a:r>
            <a:r>
              <a:rPr kumimoji="1" lang="en-US" altLang="zh-CN" dirty="0"/>
              <a:t>of</a:t>
            </a:r>
            <a:r>
              <a:rPr kumimoji="1" lang="zh-CN" altLang="en-US" dirty="0"/>
              <a:t> </a:t>
            </a:r>
            <a:r>
              <a:rPr kumimoji="1" lang="en-US" altLang="zh-CN" dirty="0"/>
              <a:t>automobile</a:t>
            </a:r>
            <a:r>
              <a:rPr kumimoji="1" lang="zh-CN" altLang="en-US" dirty="0"/>
              <a:t> </a:t>
            </a:r>
            <a:r>
              <a:rPr kumimoji="1" lang="en-US" altLang="zh-CN" dirty="0"/>
              <a:t>safety</a:t>
            </a:r>
            <a:r>
              <a:rPr kumimoji="1" lang="zh-CN" altLang="en-US" dirty="0"/>
              <a:t> </a:t>
            </a:r>
            <a:r>
              <a:rPr kumimoji="1" lang="en-US" altLang="zh-CN" dirty="0"/>
              <a:t>glass</a:t>
            </a:r>
            <a:r>
              <a:rPr kumimoji="1" lang="zh-CN" altLang="en-US" dirty="0"/>
              <a:t> </a:t>
            </a:r>
            <a:r>
              <a:rPr kumimoji="1" lang="en-US" altLang="zh-CN" dirty="0"/>
              <a:t>and</a:t>
            </a:r>
            <a:r>
              <a:rPr kumimoji="1" lang="zh-CN" altLang="en-US" dirty="0"/>
              <a:t> </a:t>
            </a:r>
            <a:r>
              <a:rPr kumimoji="1" lang="en-US" altLang="zh-CN" dirty="0"/>
              <a:t>industrial</a:t>
            </a:r>
            <a:r>
              <a:rPr kumimoji="1" lang="zh-CN" altLang="en-US" dirty="0"/>
              <a:t> </a:t>
            </a:r>
            <a:r>
              <a:rPr kumimoji="1" lang="en-US" altLang="zh-CN" dirty="0"/>
              <a:t>glass.</a:t>
            </a:r>
          </a:p>
          <a:p>
            <a:r>
              <a:rPr kumimoji="1" lang="en-US" altLang="zh-CN" dirty="0"/>
              <a:t>Its</a:t>
            </a:r>
            <a:r>
              <a:rPr kumimoji="1" lang="zh-CN" altLang="en-US" dirty="0"/>
              <a:t> </a:t>
            </a:r>
            <a:r>
              <a:rPr kumimoji="1" lang="en-US" altLang="zh-CN" dirty="0"/>
              <a:t>total</a:t>
            </a:r>
            <a:r>
              <a:rPr kumimoji="1" lang="zh-CN" altLang="en-US" dirty="0"/>
              <a:t> </a:t>
            </a:r>
            <a:r>
              <a:rPr kumimoji="1" lang="en-US" altLang="zh-CN" dirty="0"/>
              <a:t>assets</a:t>
            </a:r>
            <a:r>
              <a:rPr kumimoji="1" lang="zh-CN" altLang="en-US" dirty="0"/>
              <a:t> </a:t>
            </a:r>
            <a:r>
              <a:rPr kumimoji="1" lang="en-US" altLang="zh-CN" dirty="0"/>
              <a:t>is</a:t>
            </a:r>
            <a:r>
              <a:rPr kumimoji="1" lang="zh-CN" altLang="en-US" dirty="0"/>
              <a:t> </a:t>
            </a:r>
            <a:r>
              <a:rPr kumimoji="1" lang="en-US" altLang="zh-CN" dirty="0"/>
              <a:t>38.8</a:t>
            </a:r>
            <a:r>
              <a:rPr kumimoji="1" lang="zh-CN" altLang="en-US" dirty="0"/>
              <a:t> </a:t>
            </a:r>
            <a:r>
              <a:rPr kumimoji="1" lang="en-US" altLang="zh-CN" dirty="0"/>
              <a:t>billions</a:t>
            </a:r>
            <a:r>
              <a:rPr kumimoji="1" lang="zh-CN" altLang="en-US" dirty="0"/>
              <a:t> </a:t>
            </a:r>
            <a:r>
              <a:rPr kumimoji="1" lang="en-US" altLang="zh-CN" dirty="0"/>
              <a:t>and</a:t>
            </a:r>
            <a:r>
              <a:rPr kumimoji="1" lang="zh-CN" altLang="en-US" dirty="0"/>
              <a:t> </a:t>
            </a:r>
            <a:r>
              <a:rPr kumimoji="1" lang="en-US" altLang="zh-CN" dirty="0"/>
              <a:t>owns</a:t>
            </a:r>
            <a:r>
              <a:rPr kumimoji="1" lang="zh-CN" altLang="en-US" dirty="0"/>
              <a:t> </a:t>
            </a:r>
            <a:r>
              <a:rPr kumimoji="1" lang="en-US" altLang="zh-CN" dirty="0"/>
              <a:t>over</a:t>
            </a:r>
            <a:r>
              <a:rPr kumimoji="1" lang="zh-CN" altLang="en-US" dirty="0"/>
              <a:t> </a:t>
            </a:r>
            <a:r>
              <a:rPr kumimoji="1" lang="en-US" altLang="zh-CN" dirty="0"/>
              <a:t>27000</a:t>
            </a:r>
            <a:r>
              <a:rPr kumimoji="1" lang="zh-CN" altLang="en-US" dirty="0"/>
              <a:t> </a:t>
            </a:r>
            <a:r>
              <a:rPr kumimoji="1" lang="en-US" altLang="zh-CN" dirty="0"/>
              <a:t>employees</a:t>
            </a:r>
          </a:p>
          <a:p>
            <a:r>
              <a:rPr kumimoji="1" lang="en-US" altLang="zh-CN" dirty="0"/>
              <a:t>It</a:t>
            </a:r>
            <a:r>
              <a:rPr kumimoji="1" lang="zh-CN" altLang="en-US" dirty="0"/>
              <a:t> </a:t>
            </a:r>
            <a:r>
              <a:rPr kumimoji="1" lang="en-US" altLang="zh-CN" dirty="0"/>
              <a:t>has</a:t>
            </a:r>
            <a:r>
              <a:rPr kumimoji="1" lang="zh-CN" altLang="en-US" dirty="0"/>
              <a:t> </a:t>
            </a:r>
            <a:r>
              <a:rPr kumimoji="1" lang="en-US" altLang="zh-CN" dirty="0"/>
              <a:t>six</a:t>
            </a:r>
            <a:r>
              <a:rPr kumimoji="1" lang="zh-CN" altLang="en-US" dirty="0"/>
              <a:t> </a:t>
            </a:r>
            <a:r>
              <a:rPr kumimoji="1" lang="en-US" altLang="zh-CN" dirty="0"/>
              <a:t>R&amp;D</a:t>
            </a:r>
            <a:r>
              <a:rPr kumimoji="1" lang="zh-CN" altLang="en-US" dirty="0"/>
              <a:t> </a:t>
            </a:r>
            <a:r>
              <a:rPr kumimoji="1" lang="en-US" altLang="zh-CN" dirty="0"/>
              <a:t>centers</a:t>
            </a:r>
            <a:r>
              <a:rPr kumimoji="1" lang="zh-CN" altLang="en-US" dirty="0"/>
              <a:t> </a:t>
            </a:r>
            <a:r>
              <a:rPr kumimoji="1" lang="en-US" altLang="zh-CN" dirty="0"/>
              <a:t>globally</a:t>
            </a:r>
            <a:r>
              <a:rPr kumimoji="1" lang="zh-CN" altLang="en-US" dirty="0"/>
              <a:t> </a:t>
            </a:r>
            <a:r>
              <a:rPr kumimoji="1" lang="en-US" altLang="zh-CN" dirty="0"/>
              <a:t>to</a:t>
            </a:r>
            <a:r>
              <a:rPr kumimoji="1" lang="zh-CN" altLang="en-US" dirty="0"/>
              <a:t> </a:t>
            </a:r>
            <a:r>
              <a:rPr kumimoji="1" lang="en-US" altLang="zh-CN" dirty="0"/>
              <a:t>support</a:t>
            </a:r>
            <a:r>
              <a:rPr kumimoji="1" lang="zh-CN" altLang="en-US" dirty="0"/>
              <a:t> </a:t>
            </a:r>
            <a:r>
              <a:rPr kumimoji="1" lang="en-US" altLang="zh-CN" dirty="0"/>
              <a:t>its</a:t>
            </a:r>
            <a:r>
              <a:rPr kumimoji="1" lang="zh-CN" altLang="en-US" dirty="0"/>
              <a:t> </a:t>
            </a:r>
            <a:r>
              <a:rPr kumimoji="1" lang="en-US" altLang="zh-CN" dirty="0"/>
              <a:t>development</a:t>
            </a:r>
          </a:p>
          <a:p>
            <a:r>
              <a:rPr kumimoji="1" lang="en-US" altLang="zh-CN" dirty="0"/>
              <a:t>Its</a:t>
            </a:r>
            <a:r>
              <a:rPr kumimoji="1" lang="zh-CN" altLang="en-US" dirty="0"/>
              <a:t> </a:t>
            </a:r>
            <a:r>
              <a:rPr kumimoji="1" lang="en-US" altLang="zh-CN" dirty="0"/>
              <a:t>global</a:t>
            </a:r>
            <a:r>
              <a:rPr kumimoji="1" lang="zh-CN" altLang="en-US" dirty="0"/>
              <a:t> </a:t>
            </a:r>
            <a:r>
              <a:rPr kumimoji="1" lang="en-US" altLang="zh-CN" dirty="0"/>
              <a:t>market</a:t>
            </a:r>
            <a:r>
              <a:rPr kumimoji="1" lang="zh-CN" altLang="en-US" dirty="0"/>
              <a:t> </a:t>
            </a:r>
            <a:r>
              <a:rPr kumimoji="1" lang="en-US" altLang="zh-CN" dirty="0"/>
              <a:t>share</a:t>
            </a:r>
            <a:r>
              <a:rPr kumimoji="1" lang="zh-CN" altLang="en-US" dirty="0"/>
              <a:t> </a:t>
            </a:r>
            <a:r>
              <a:rPr kumimoji="1" lang="en-US" altLang="zh-CN" dirty="0"/>
              <a:t>is</a:t>
            </a:r>
            <a:r>
              <a:rPr kumimoji="1" lang="zh-CN" altLang="en-US" dirty="0"/>
              <a:t> </a:t>
            </a:r>
            <a:r>
              <a:rPr kumimoji="1" lang="en-US" altLang="zh-CN" dirty="0"/>
              <a:t>nearly</a:t>
            </a:r>
            <a:r>
              <a:rPr kumimoji="1" lang="zh-CN" altLang="en-US" dirty="0"/>
              <a:t> </a:t>
            </a:r>
            <a:r>
              <a:rPr kumimoji="1" lang="en-US" altLang="zh-CN" dirty="0"/>
              <a:t>25%</a:t>
            </a:r>
            <a:r>
              <a:rPr kumimoji="1" lang="zh-CN" altLang="en-US" dirty="0"/>
              <a:t> </a:t>
            </a:r>
            <a:r>
              <a:rPr kumimoji="1" lang="en-US" altLang="zh-CN" dirty="0"/>
              <a:t>and</a:t>
            </a:r>
            <a:r>
              <a:rPr kumimoji="1" lang="zh-CN" altLang="en-US" dirty="0"/>
              <a:t> </a:t>
            </a:r>
            <a:r>
              <a:rPr kumimoji="1" lang="en-US" altLang="zh-CN" dirty="0"/>
              <a:t>covered</a:t>
            </a:r>
            <a:r>
              <a:rPr kumimoji="1" lang="zh-CN" altLang="en-US" dirty="0"/>
              <a:t> </a:t>
            </a:r>
            <a:r>
              <a:rPr kumimoji="1" lang="en-US" altLang="zh-CN" dirty="0"/>
              <a:t>70</a:t>
            </a:r>
            <a:r>
              <a:rPr kumimoji="1" lang="zh-CN" altLang="en-US" dirty="0"/>
              <a:t> </a:t>
            </a:r>
            <a:r>
              <a:rPr kumimoji="1" lang="en-US" altLang="zh-CN" dirty="0"/>
              <a:t>countries</a:t>
            </a:r>
          </a:p>
        </p:txBody>
      </p:sp>
    </p:spTree>
    <p:extLst>
      <p:ext uri="{BB962C8B-B14F-4D97-AF65-F5344CB8AC3E}">
        <p14:creationId xmlns:p14="http://schemas.microsoft.com/office/powerpoint/2010/main" val="4042127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630A393-5389-B84B-948B-EF7BA0D05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kumimoji="1" lang="en-US" altLang="zh-CN" sz="3200" dirty="0" err="1"/>
              <a:t>Fuyao’s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Competitors</a:t>
            </a:r>
            <a:r>
              <a:rPr lang="en-US" altLang="zh-CN" sz="3200" dirty="0"/>
              <a:t>(Automotive Vision Systems - technology, trends and forecasts to 2032 - 2017 Q4 Edition: Companies, 2017)</a:t>
            </a:r>
            <a:r>
              <a:rPr lang="zh-CN" altLang="zh-CN" sz="3200" dirty="0"/>
              <a:t> </a:t>
            </a:r>
            <a:endParaRPr kumimoji="1" lang="zh-CN" altLang="en-US" sz="3200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2028BA1-15E6-C043-B1F2-7FCFA8909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1"/>
            <a:ext cx="9601196" cy="3618581"/>
          </a:xfrm>
        </p:spPr>
        <p:txBody>
          <a:bodyPr>
            <a:normAutofit/>
          </a:bodyPr>
          <a:lstStyle/>
          <a:p>
            <a:r>
              <a:rPr kumimoji="1" lang="en-US" altLang="zh-CN" dirty="0"/>
              <a:t>Three</a:t>
            </a:r>
            <a:r>
              <a:rPr kumimoji="1" lang="zh-CN" altLang="en-US" dirty="0"/>
              <a:t> </a:t>
            </a:r>
            <a:r>
              <a:rPr kumimoji="1" lang="en-US" altLang="zh-CN" dirty="0"/>
              <a:t>Largest</a:t>
            </a:r>
            <a:r>
              <a:rPr kumimoji="1" lang="zh-CN" altLang="en-US" dirty="0"/>
              <a:t> </a:t>
            </a:r>
            <a:r>
              <a:rPr kumimoji="1" lang="en-US" altLang="zh-CN" dirty="0"/>
              <a:t>Glass</a:t>
            </a:r>
            <a:r>
              <a:rPr kumimoji="1" lang="zh-CN" altLang="en-US" dirty="0"/>
              <a:t> </a:t>
            </a:r>
            <a:r>
              <a:rPr kumimoji="1" lang="en-US" altLang="zh-CN" dirty="0"/>
              <a:t>Makers:</a:t>
            </a:r>
            <a:r>
              <a:rPr kumimoji="1" lang="zh-CN" altLang="en-US" dirty="0"/>
              <a:t> </a:t>
            </a:r>
            <a:endParaRPr kumimoji="1" lang="en-US" altLang="zh-CN" dirty="0"/>
          </a:p>
          <a:p>
            <a:pPr marL="0" indent="0">
              <a:buNone/>
            </a:pPr>
            <a:r>
              <a:rPr kumimoji="1" lang="en-US" altLang="zh-CN" dirty="0"/>
              <a:t>(1)Asahi</a:t>
            </a:r>
            <a:r>
              <a:rPr kumimoji="1" lang="zh-CN" altLang="en-US" dirty="0"/>
              <a:t> </a:t>
            </a:r>
            <a:r>
              <a:rPr kumimoji="1" lang="en-US" altLang="zh-CN" dirty="0"/>
              <a:t>Glass</a:t>
            </a:r>
          </a:p>
          <a:p>
            <a:pPr marL="0" indent="0">
              <a:buNone/>
            </a:pPr>
            <a:r>
              <a:rPr kumimoji="1" lang="en-US" altLang="zh-CN" dirty="0"/>
              <a:t>(2)Nippon</a:t>
            </a:r>
            <a:r>
              <a:rPr kumimoji="1" lang="zh-CN" altLang="en-US" dirty="0"/>
              <a:t> </a:t>
            </a:r>
            <a:r>
              <a:rPr kumimoji="1" lang="en-US" altLang="zh-CN" dirty="0"/>
              <a:t>Sheet</a:t>
            </a:r>
            <a:r>
              <a:rPr kumimoji="1" lang="zh-CN" altLang="en-US" dirty="0"/>
              <a:t> </a:t>
            </a:r>
            <a:r>
              <a:rPr kumimoji="1" lang="en-US" altLang="zh-CN" dirty="0"/>
              <a:t>Glass</a:t>
            </a:r>
            <a:r>
              <a:rPr kumimoji="1" lang="zh-CN" altLang="en-US" dirty="0"/>
              <a:t> </a:t>
            </a:r>
            <a:endParaRPr kumimoji="1" lang="en-US" altLang="zh-CN" dirty="0"/>
          </a:p>
          <a:p>
            <a:pPr marL="0" indent="0">
              <a:buNone/>
            </a:pPr>
            <a:r>
              <a:rPr kumimoji="1" lang="en-US" altLang="zh-CN" dirty="0"/>
              <a:t>(3)Saint-Gobain</a:t>
            </a:r>
            <a:r>
              <a:rPr kumimoji="1" lang="zh-CN" altLang="en-US" dirty="0"/>
              <a:t> </a:t>
            </a:r>
            <a:r>
              <a:rPr kumimoji="1" lang="en-US" altLang="zh-CN" dirty="0" err="1"/>
              <a:t>Sekurit</a:t>
            </a:r>
            <a:endParaRPr kumimoji="1" lang="en-US" altLang="zh-CN" dirty="0"/>
          </a:p>
          <a:p>
            <a:r>
              <a:rPr kumimoji="1" lang="en-US" altLang="zh-CN" dirty="0"/>
              <a:t>Two</a:t>
            </a:r>
            <a:r>
              <a:rPr kumimoji="1" lang="zh-CN" altLang="en-US" dirty="0"/>
              <a:t> </a:t>
            </a:r>
            <a:r>
              <a:rPr kumimoji="1" lang="en-US" altLang="zh-CN" dirty="0"/>
              <a:t>Large</a:t>
            </a:r>
            <a:r>
              <a:rPr kumimoji="1" lang="zh-CN" altLang="en-US" dirty="0"/>
              <a:t> </a:t>
            </a:r>
            <a:r>
              <a:rPr kumimoji="1" lang="en-US" altLang="zh-CN" dirty="0"/>
              <a:t>Glass</a:t>
            </a:r>
            <a:r>
              <a:rPr kumimoji="1" lang="zh-CN" altLang="en-US" dirty="0"/>
              <a:t> </a:t>
            </a:r>
            <a:r>
              <a:rPr kumimoji="1" lang="en-US" altLang="zh-CN" dirty="0"/>
              <a:t>Makers:</a:t>
            </a:r>
            <a:r>
              <a:rPr kumimoji="1" lang="zh-CN" altLang="en-US" dirty="0"/>
              <a:t> </a:t>
            </a:r>
            <a:endParaRPr kumimoji="1" lang="en-US" altLang="zh-CN" dirty="0"/>
          </a:p>
          <a:p>
            <a:pPr marL="0" indent="0">
              <a:buNone/>
            </a:pPr>
            <a:r>
              <a:rPr kumimoji="1" lang="en-US" altLang="zh-CN" dirty="0"/>
              <a:t>(1)Pittsburgh</a:t>
            </a:r>
            <a:r>
              <a:rPr kumimoji="1" lang="zh-CN" altLang="en-US" dirty="0"/>
              <a:t> </a:t>
            </a:r>
            <a:r>
              <a:rPr kumimoji="1" lang="en-US" altLang="zh-CN" dirty="0"/>
              <a:t>Glass</a:t>
            </a:r>
            <a:r>
              <a:rPr kumimoji="1" lang="zh-CN" altLang="en-US" dirty="0"/>
              <a:t> </a:t>
            </a:r>
            <a:r>
              <a:rPr kumimoji="1" lang="en-US" altLang="zh-CN" dirty="0"/>
              <a:t>Works</a:t>
            </a:r>
          </a:p>
          <a:p>
            <a:pPr marL="0" indent="0">
              <a:buNone/>
            </a:pPr>
            <a:r>
              <a:rPr kumimoji="1" lang="en-US" altLang="zh-CN" dirty="0"/>
              <a:t>(2)Central</a:t>
            </a:r>
            <a:r>
              <a:rPr kumimoji="1" lang="zh-CN" altLang="en-US" dirty="0"/>
              <a:t> </a:t>
            </a:r>
            <a:r>
              <a:rPr kumimoji="1" lang="en-US" altLang="zh-CN" dirty="0"/>
              <a:t>Glass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248463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47F5FEB-4044-B24D-951B-B99D5308C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err="1"/>
              <a:t>Fuyao’s</a:t>
            </a:r>
            <a:r>
              <a:rPr kumimoji="1" lang="zh-CN" altLang="en-US" dirty="0"/>
              <a:t> </a:t>
            </a:r>
            <a:r>
              <a:rPr kumimoji="1" lang="en-US" altLang="zh-CN" dirty="0"/>
              <a:t>target</a:t>
            </a:r>
            <a:r>
              <a:rPr kumimoji="1" lang="zh-CN" altLang="en-US" dirty="0"/>
              <a:t> </a:t>
            </a:r>
            <a:r>
              <a:rPr kumimoji="1" lang="en-US" altLang="zh-CN" dirty="0"/>
              <a:t>for</a:t>
            </a:r>
            <a:r>
              <a:rPr kumimoji="1" lang="zh-CN" altLang="en-US" dirty="0"/>
              <a:t> </a:t>
            </a:r>
            <a:r>
              <a:rPr kumimoji="1" lang="en-US" altLang="zh-CN" dirty="0"/>
              <a:t>its</a:t>
            </a:r>
            <a:r>
              <a:rPr kumimoji="1" lang="zh-CN" altLang="en-US" dirty="0"/>
              <a:t> </a:t>
            </a:r>
            <a:r>
              <a:rPr kumimoji="1" lang="en-US" altLang="zh-CN" dirty="0"/>
              <a:t>HRM</a:t>
            </a:r>
            <a:endParaRPr kumimoji="1"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C44E5F1-C1A3-D948-AA93-B2645C1C14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CN" dirty="0"/>
              <a:t>To</a:t>
            </a:r>
            <a:r>
              <a:rPr kumimoji="1" lang="zh-CN" altLang="en-US" dirty="0"/>
              <a:t> </a:t>
            </a:r>
            <a:r>
              <a:rPr kumimoji="1" lang="en-US" altLang="zh-CN" dirty="0"/>
              <a:t>become</a:t>
            </a:r>
            <a:r>
              <a:rPr kumimoji="1" lang="zh-CN" altLang="en-US" dirty="0"/>
              <a:t> </a:t>
            </a:r>
            <a:r>
              <a:rPr kumimoji="1" lang="en-US" altLang="zh-CN" dirty="0"/>
              <a:t>an</a:t>
            </a:r>
            <a:r>
              <a:rPr kumimoji="1" lang="zh-CN" altLang="en-US" dirty="0"/>
              <a:t> </a:t>
            </a:r>
            <a:r>
              <a:rPr kumimoji="1" lang="en-US" altLang="zh-CN" dirty="0"/>
              <a:t>trusted</a:t>
            </a:r>
            <a:r>
              <a:rPr kumimoji="1" lang="zh-CN" altLang="en-US" dirty="0"/>
              <a:t> </a:t>
            </a:r>
            <a:r>
              <a:rPr kumimoji="1" lang="en-US" altLang="zh-CN" dirty="0"/>
              <a:t>employer</a:t>
            </a:r>
            <a:r>
              <a:rPr lang="en-US" altLang="zh-CN" dirty="0"/>
              <a:t> (Company </a:t>
            </a:r>
            <a:r>
              <a:rPr lang="en-US" altLang="zh-CN" dirty="0" err="1"/>
              <a:t>Profile_Fuyao</a:t>
            </a:r>
            <a:r>
              <a:rPr lang="en-US" altLang="zh-CN" dirty="0"/>
              <a:t> Group, 2021)</a:t>
            </a:r>
            <a:r>
              <a:rPr lang="zh-CN" altLang="zh-CN" dirty="0"/>
              <a:t> 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218177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80BEE3F-DA9D-B540-83A6-033A3858B2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CN" sz="3200" dirty="0"/>
              <a:t>The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differences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between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the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role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of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HRM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and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the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role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of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personnel</a:t>
            </a:r>
            <a:r>
              <a:rPr kumimoji="1" lang="zh-CN" altLang="en-US" sz="3200" dirty="0"/>
              <a:t> </a:t>
            </a:r>
            <a:r>
              <a:rPr kumimoji="1" lang="en-US" altLang="zh-CN" sz="3200" dirty="0"/>
              <a:t>management</a:t>
            </a:r>
            <a:r>
              <a:rPr lang="de" altLang="zh-CN" sz="3200" dirty="0"/>
              <a:t>(Reiche, </a:t>
            </a:r>
            <a:r>
              <a:rPr lang="de" altLang="zh-CN" sz="3200" dirty="0" err="1"/>
              <a:t>Harzing</a:t>
            </a:r>
            <a:r>
              <a:rPr lang="de" altLang="zh-CN" sz="3200" dirty="0"/>
              <a:t> </a:t>
            </a:r>
            <a:r>
              <a:rPr lang="de" altLang="zh-CN" sz="3200" dirty="0" err="1"/>
              <a:t>and</a:t>
            </a:r>
            <a:r>
              <a:rPr lang="de" altLang="zh-CN" sz="3200" dirty="0"/>
              <a:t> Tenzer, 2019)</a:t>
            </a:r>
            <a:r>
              <a:rPr kumimoji="1" lang="zh-CN" altLang="en-US" sz="3200" dirty="0"/>
              <a:t>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E5FAE3F-3567-B14C-85EF-F3455C0827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/>
              <a:t>Strategic development</a:t>
            </a:r>
          </a:p>
          <a:p>
            <a:pPr>
              <a:defRPr/>
            </a:pPr>
            <a:r>
              <a:rPr lang="en-GB" sz="2400" dirty="0"/>
              <a:t>Change management</a:t>
            </a:r>
          </a:p>
          <a:p>
            <a:pPr>
              <a:defRPr/>
            </a:pPr>
            <a:r>
              <a:rPr lang="en-GB" sz="2400" dirty="0"/>
              <a:t>Developing organisational capabilities</a:t>
            </a:r>
          </a:p>
          <a:p>
            <a:pPr>
              <a:defRPr/>
            </a:pPr>
            <a:r>
              <a:rPr lang="en-GB" sz="2400" dirty="0"/>
              <a:t>Talent management</a:t>
            </a:r>
          </a:p>
          <a:p>
            <a:pPr>
              <a:defRPr/>
            </a:pPr>
            <a:r>
              <a:rPr lang="en-GB" sz="2400" dirty="0"/>
              <a:t>Building social capital</a:t>
            </a:r>
          </a:p>
          <a:p>
            <a:pPr>
              <a:defRPr/>
            </a:pPr>
            <a:r>
              <a:rPr lang="en-GB" sz="2400" dirty="0"/>
              <a:t>Global supply chain HR management</a:t>
            </a:r>
          </a:p>
          <a:p>
            <a:pPr marL="0" indent="0">
              <a:buNone/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52481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685D7B3-781D-B442-BB87-E5093B618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CN" dirty="0"/>
              <a:t>Three</a:t>
            </a:r>
            <a:r>
              <a:rPr kumimoji="1" lang="zh-CN" altLang="en-US" dirty="0"/>
              <a:t> </a:t>
            </a:r>
            <a:r>
              <a:rPr kumimoji="1" lang="en-US" altLang="zh-CN" dirty="0"/>
              <a:t>steps</a:t>
            </a:r>
            <a:r>
              <a:rPr kumimoji="1" lang="zh-CN" altLang="en-US" dirty="0"/>
              <a:t> </a:t>
            </a:r>
            <a:r>
              <a:rPr kumimoji="1" lang="en-US" altLang="zh-CN" dirty="0"/>
              <a:t>for</a:t>
            </a:r>
            <a:r>
              <a:rPr kumimoji="1" lang="zh-CN" altLang="en-US" dirty="0"/>
              <a:t> </a:t>
            </a:r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application</a:t>
            </a:r>
            <a:r>
              <a:rPr kumimoji="1" lang="zh-CN" altLang="en-US" dirty="0"/>
              <a:t> </a:t>
            </a:r>
            <a:r>
              <a:rPr kumimoji="1" lang="en-US" altLang="zh-CN" dirty="0"/>
              <a:t>of</a:t>
            </a:r>
            <a:r>
              <a:rPr kumimoji="1" lang="zh-CN" altLang="en-US" dirty="0"/>
              <a:t> </a:t>
            </a:r>
            <a:r>
              <a:rPr kumimoji="1" lang="en-US" altLang="zh-CN" dirty="0"/>
              <a:t>HRM</a:t>
            </a:r>
            <a:endParaRPr kumimoji="1"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D15B193-4028-E142-B48B-8ECCDC1A2A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kumimoji="1" lang="en-US" altLang="zh-CN" dirty="0"/>
              <a:t>1.Know</a:t>
            </a:r>
            <a:r>
              <a:rPr kumimoji="1" lang="zh-CN" altLang="en-US" dirty="0"/>
              <a:t> </a:t>
            </a:r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business</a:t>
            </a:r>
          </a:p>
          <a:p>
            <a:pPr marL="0" indent="0">
              <a:buNone/>
            </a:pPr>
            <a:r>
              <a:rPr kumimoji="1" lang="en-US" altLang="zh-CN" dirty="0"/>
              <a:t>2.Become</a:t>
            </a:r>
            <a:r>
              <a:rPr kumimoji="1" lang="zh-CN" altLang="en-US" dirty="0"/>
              <a:t> </a:t>
            </a:r>
            <a:r>
              <a:rPr kumimoji="1" lang="en-US" altLang="zh-CN" dirty="0"/>
              <a:t>expert</a:t>
            </a:r>
            <a:r>
              <a:rPr kumimoji="1" lang="zh-CN" altLang="en-US" dirty="0"/>
              <a:t> </a:t>
            </a:r>
            <a:r>
              <a:rPr kumimoji="1" lang="en-US" altLang="zh-CN" dirty="0"/>
              <a:t>in</a:t>
            </a:r>
            <a:r>
              <a:rPr kumimoji="1" lang="zh-CN" altLang="en-US" dirty="0"/>
              <a:t> </a:t>
            </a:r>
            <a:r>
              <a:rPr kumimoji="1" lang="en-US" altLang="zh-CN" dirty="0"/>
              <a:t>HR’s</a:t>
            </a:r>
            <a:r>
              <a:rPr kumimoji="1" lang="zh-CN" altLang="en-US" dirty="0"/>
              <a:t> </a:t>
            </a:r>
            <a:r>
              <a:rPr kumimoji="1" lang="en-US" altLang="zh-CN" dirty="0"/>
              <a:t>toolkit</a:t>
            </a:r>
          </a:p>
          <a:p>
            <a:pPr marL="0" indent="0">
              <a:buNone/>
            </a:pPr>
            <a:r>
              <a:rPr kumimoji="1" lang="en-US" altLang="zh-CN" dirty="0"/>
              <a:t>3.Change</a:t>
            </a:r>
            <a:r>
              <a:rPr kumimoji="1" lang="zh-CN" altLang="en-US" dirty="0"/>
              <a:t> </a:t>
            </a:r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organization’s</a:t>
            </a:r>
            <a:r>
              <a:rPr kumimoji="1" lang="zh-CN" altLang="en-US" dirty="0"/>
              <a:t> </a:t>
            </a:r>
            <a:r>
              <a:rPr kumimoji="1" lang="en-US" altLang="zh-CN" dirty="0"/>
              <a:t>capabilities</a:t>
            </a:r>
            <a:r>
              <a:rPr kumimoji="1" lang="zh-CN" altLang="en-US" dirty="0"/>
              <a:t> </a:t>
            </a:r>
            <a:r>
              <a:rPr kumimoji="1" lang="en-US" altLang="zh-CN" dirty="0"/>
              <a:t>after</a:t>
            </a:r>
            <a:r>
              <a:rPr kumimoji="1" lang="zh-CN" altLang="en-US" dirty="0"/>
              <a:t> </a:t>
            </a:r>
            <a:r>
              <a:rPr kumimoji="1" lang="en-US" altLang="zh-CN" dirty="0"/>
              <a:t>adopting</a:t>
            </a:r>
            <a:r>
              <a:rPr kumimoji="1" lang="zh-CN" altLang="en-US" dirty="0"/>
              <a:t> </a:t>
            </a:r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second</a:t>
            </a:r>
            <a:r>
              <a:rPr kumimoji="1" lang="zh-CN" altLang="en-US" dirty="0"/>
              <a:t> </a:t>
            </a:r>
            <a:r>
              <a:rPr kumimoji="1" lang="en-US" altLang="zh-CN" dirty="0"/>
              <a:t>step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8089962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1F8E16B-8379-944A-8D7E-4FEEC47BF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effects</a:t>
            </a:r>
            <a:r>
              <a:rPr kumimoji="1" lang="zh-CN" altLang="en-US" dirty="0"/>
              <a:t> </a:t>
            </a:r>
            <a:r>
              <a:rPr kumimoji="1" lang="en-US" altLang="zh-CN" dirty="0"/>
              <a:t>on</a:t>
            </a:r>
            <a:r>
              <a:rPr kumimoji="1" lang="zh-CN" altLang="en-US" dirty="0"/>
              <a:t> </a:t>
            </a:r>
            <a:r>
              <a:rPr kumimoji="1" lang="en-US" altLang="zh-CN" dirty="0" err="1"/>
              <a:t>Fuyao</a:t>
            </a:r>
            <a:r>
              <a:rPr kumimoji="1" lang="zh-CN" altLang="en-US" dirty="0"/>
              <a:t> </a:t>
            </a:r>
            <a:r>
              <a:rPr kumimoji="1" lang="en-US" altLang="zh-CN" dirty="0"/>
              <a:t>after</a:t>
            </a:r>
            <a:r>
              <a:rPr kumimoji="1" lang="zh-CN" altLang="en-US" dirty="0"/>
              <a:t> </a:t>
            </a:r>
            <a:r>
              <a:rPr kumimoji="1" lang="en-US" altLang="zh-CN" dirty="0" err="1"/>
              <a:t>adoping</a:t>
            </a:r>
            <a:r>
              <a:rPr kumimoji="1" lang="zh-CN" altLang="en-US" dirty="0"/>
              <a:t> </a:t>
            </a:r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three</a:t>
            </a:r>
            <a:r>
              <a:rPr kumimoji="1" lang="zh-CN" altLang="en-US" dirty="0"/>
              <a:t> </a:t>
            </a:r>
            <a:r>
              <a:rPr kumimoji="1" lang="en-US" altLang="zh-CN" dirty="0"/>
              <a:t>steps</a:t>
            </a:r>
            <a:r>
              <a:rPr kumimoji="1" lang="zh-CN" altLang="en-US" dirty="0"/>
              <a:t> </a:t>
            </a:r>
            <a:r>
              <a:rPr kumimoji="1" lang="en-US" altLang="zh-CN" dirty="0"/>
              <a:t>method</a:t>
            </a:r>
            <a:endParaRPr kumimoji="1"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DC065F4-9307-C44A-AEAB-466112113C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CN" dirty="0"/>
              <a:t>Competitive</a:t>
            </a:r>
            <a:r>
              <a:rPr kumimoji="1" lang="zh-CN" altLang="en-US" dirty="0"/>
              <a:t> </a:t>
            </a:r>
            <a:r>
              <a:rPr kumimoji="1" lang="en-US" altLang="zh-CN" dirty="0"/>
              <a:t>advantage</a:t>
            </a:r>
          </a:p>
          <a:p>
            <a:r>
              <a:rPr kumimoji="1" lang="en-US" altLang="zh-CN" dirty="0"/>
              <a:t>Organizational</a:t>
            </a:r>
            <a:r>
              <a:rPr kumimoji="1" lang="zh-CN" altLang="en-US" dirty="0"/>
              <a:t> </a:t>
            </a:r>
            <a:r>
              <a:rPr kumimoji="1" lang="en-US" altLang="zh-CN" dirty="0"/>
              <a:t>performance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1891955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9F9563B-73F8-5344-AACA-776AE9D94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devolution</a:t>
            </a:r>
            <a:r>
              <a:rPr kumimoji="1" lang="zh-CN" altLang="en-US" dirty="0"/>
              <a:t> </a:t>
            </a:r>
            <a:r>
              <a:rPr kumimoji="1" lang="en-US" altLang="zh-CN" dirty="0"/>
              <a:t>of</a:t>
            </a:r>
            <a:r>
              <a:rPr kumimoji="1" lang="zh-CN" altLang="en-US" dirty="0"/>
              <a:t> </a:t>
            </a:r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HR</a:t>
            </a:r>
            <a:r>
              <a:rPr kumimoji="1" lang="zh-CN" altLang="en-US" dirty="0"/>
              <a:t> </a:t>
            </a:r>
            <a:r>
              <a:rPr kumimoji="1" lang="en-US" altLang="zh-CN" dirty="0"/>
              <a:t>to</a:t>
            </a:r>
            <a:r>
              <a:rPr kumimoji="1" lang="zh-CN" altLang="en-US" dirty="0"/>
              <a:t> </a:t>
            </a:r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line</a:t>
            </a:r>
            <a:endParaRPr kumimoji="1"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7D4F715-E121-504B-8569-C983FDB1D6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kumimoji="1" lang="en-US" altLang="zh-CN" dirty="0"/>
              <a:t>Originated</a:t>
            </a:r>
            <a:r>
              <a:rPr kumimoji="1" lang="zh-CN" altLang="en-US" dirty="0"/>
              <a:t> </a:t>
            </a:r>
            <a:r>
              <a:rPr kumimoji="1" lang="en-US" altLang="zh-CN" dirty="0"/>
              <a:t>from</a:t>
            </a:r>
            <a:r>
              <a:rPr kumimoji="1" lang="zh-CN" altLang="en-US" dirty="0"/>
              <a:t> </a:t>
            </a:r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definition</a:t>
            </a:r>
            <a:r>
              <a:rPr kumimoji="1" lang="zh-CN" altLang="en-US" dirty="0"/>
              <a:t> </a:t>
            </a:r>
            <a:r>
              <a:rPr kumimoji="1" lang="en-US" altLang="zh-CN" dirty="0"/>
              <a:t>and</a:t>
            </a:r>
            <a:r>
              <a:rPr kumimoji="1" lang="zh-CN" altLang="en-US" dirty="0"/>
              <a:t> </a:t>
            </a:r>
            <a:r>
              <a:rPr kumimoji="1" lang="en-US" altLang="zh-CN" dirty="0"/>
              <a:t>structure</a:t>
            </a:r>
            <a:r>
              <a:rPr kumimoji="1" lang="zh-CN" altLang="en-US" dirty="0"/>
              <a:t> </a:t>
            </a:r>
            <a:r>
              <a:rPr kumimoji="1" lang="en-US" altLang="zh-CN" dirty="0"/>
              <a:t>of</a:t>
            </a:r>
            <a:r>
              <a:rPr kumimoji="1" lang="zh-CN" altLang="en-US" dirty="0"/>
              <a:t> </a:t>
            </a:r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flat</a:t>
            </a:r>
            <a:r>
              <a:rPr kumimoji="1" lang="zh-CN" altLang="en-US" dirty="0"/>
              <a:t> </a:t>
            </a:r>
            <a:r>
              <a:rPr kumimoji="1" lang="en-US" altLang="zh-CN" dirty="0"/>
              <a:t>management</a:t>
            </a:r>
            <a:r>
              <a:rPr lang="en-US" altLang="zh-CN" dirty="0"/>
              <a:t>(</a:t>
            </a:r>
            <a:r>
              <a:rPr lang="en-US" altLang="zh-CN" dirty="0" err="1"/>
              <a:t>Ponomarenko</a:t>
            </a:r>
            <a:r>
              <a:rPr lang="en-US" altLang="zh-CN" dirty="0"/>
              <a:t>, 2019)</a:t>
            </a:r>
            <a:r>
              <a:rPr lang="zh-CN" altLang="zh-CN" dirty="0"/>
              <a:t> </a:t>
            </a:r>
            <a:endParaRPr kumimoji="1" lang="en-US" altLang="zh-CN" dirty="0"/>
          </a:p>
          <a:p>
            <a:pPr algn="just"/>
            <a:r>
              <a:rPr lang="en-US" altLang="zh-CN" dirty="0"/>
              <a:t>Makes the line managers has more responsibilities for routine personnel management activities</a:t>
            </a:r>
            <a:r>
              <a:rPr lang="en-GB" altLang="zh-CN" dirty="0"/>
              <a:t>(Kulik and Bainbridge, 2006)</a:t>
            </a:r>
            <a:r>
              <a:rPr lang="zh-CN" altLang="zh-CN" dirty="0"/>
              <a:t> </a:t>
            </a:r>
            <a:endParaRPr lang="en-US" altLang="zh-CN" dirty="0"/>
          </a:p>
          <a:p>
            <a:pPr algn="just"/>
            <a:r>
              <a:rPr kumimoji="1" lang="en-US" altLang="zh-CN" dirty="0"/>
              <a:t>An</a:t>
            </a:r>
            <a:r>
              <a:rPr kumimoji="1" lang="zh-CN" altLang="en-US" dirty="0"/>
              <a:t> </a:t>
            </a:r>
            <a:r>
              <a:rPr kumimoji="1" lang="en-US" altLang="zh-CN" dirty="0"/>
              <a:t>opportunity</a:t>
            </a:r>
            <a:r>
              <a:rPr kumimoji="1" lang="zh-CN" altLang="en-US" dirty="0"/>
              <a:t> </a:t>
            </a:r>
            <a:r>
              <a:rPr kumimoji="1" lang="en-US" altLang="zh-CN" dirty="0"/>
              <a:t>for</a:t>
            </a:r>
            <a:r>
              <a:rPr kumimoji="1" lang="zh-CN" altLang="en-US" dirty="0"/>
              <a:t> </a:t>
            </a:r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improvement</a:t>
            </a:r>
            <a:r>
              <a:rPr kumimoji="1" lang="zh-CN" altLang="en-US" dirty="0"/>
              <a:t> </a:t>
            </a:r>
            <a:r>
              <a:rPr kumimoji="1" lang="en-US" altLang="zh-CN" dirty="0"/>
              <a:t>of</a:t>
            </a:r>
            <a:r>
              <a:rPr kumimoji="1" lang="zh-CN" altLang="en-US" dirty="0"/>
              <a:t> </a:t>
            </a:r>
            <a:r>
              <a:rPr kumimoji="1" lang="en-US" altLang="zh-CN" dirty="0" err="1"/>
              <a:t>Fuyao’s</a:t>
            </a:r>
            <a:r>
              <a:rPr kumimoji="1" lang="zh-CN" altLang="en-US" dirty="0"/>
              <a:t> </a:t>
            </a:r>
            <a:r>
              <a:rPr kumimoji="1" lang="en-US" altLang="zh-CN" dirty="0"/>
              <a:t>competitive</a:t>
            </a:r>
            <a:r>
              <a:rPr kumimoji="1" lang="zh-CN" altLang="en-US" dirty="0"/>
              <a:t> </a:t>
            </a:r>
            <a:r>
              <a:rPr kumimoji="1" lang="en-US" altLang="zh-CN" dirty="0"/>
              <a:t>advantage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0149968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A13055E-E002-A545-A1CF-5F07F979E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2800" dirty="0"/>
              <a:t>T</a:t>
            </a:r>
            <a:r>
              <a:rPr lang="en-GB" altLang="zh-CN" sz="2800" dirty="0"/>
              <a:t>he </a:t>
            </a:r>
            <a:r>
              <a:rPr lang="en-US" altLang="zh-CN" sz="2800" dirty="0"/>
              <a:t>predicted</a:t>
            </a:r>
            <a:r>
              <a:rPr lang="zh-CN" altLang="en-US" sz="2800" dirty="0"/>
              <a:t> </a:t>
            </a:r>
            <a:r>
              <a:rPr lang="en-GB" altLang="zh-CN" sz="2800" dirty="0"/>
              <a:t>effectiveness of the application of the model of</a:t>
            </a:r>
            <a:r>
              <a:rPr lang="zh-CN" altLang="en-US" sz="2800" dirty="0"/>
              <a:t> </a:t>
            </a:r>
            <a:r>
              <a:rPr lang="en-GB" altLang="zh-CN" sz="2800" dirty="0"/>
              <a:t>‘devolution to the line’</a:t>
            </a:r>
            <a:r>
              <a:rPr lang="zh-CN" altLang="en-US" sz="2800" dirty="0"/>
              <a:t> </a:t>
            </a:r>
            <a:r>
              <a:rPr lang="en-US" altLang="zh-CN" sz="2800" dirty="0"/>
              <a:t>in</a:t>
            </a:r>
            <a:r>
              <a:rPr lang="zh-CN" altLang="en-US" sz="2800" dirty="0"/>
              <a:t> </a:t>
            </a:r>
            <a:r>
              <a:rPr lang="en-US" altLang="zh-CN" sz="2800" dirty="0" err="1"/>
              <a:t>Fuyao</a:t>
            </a:r>
            <a:r>
              <a:rPr lang="en-GB" altLang="zh-CN" sz="2800" dirty="0"/>
              <a:t> (Kulik and Bainbridge, 2006)</a:t>
            </a:r>
            <a:r>
              <a:rPr lang="zh-CN" altLang="zh-CN" sz="2800" dirty="0"/>
              <a:t> </a:t>
            </a:r>
            <a:endParaRPr kumimoji="1" lang="zh-CN" altLang="en-US" sz="2800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D62452E-5808-0445-A09B-27EE3C5EBE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C</a:t>
            </a:r>
            <a:r>
              <a:rPr lang="en-GB" altLang="zh-CN" dirty="0" err="1"/>
              <a:t>ontribute</a:t>
            </a:r>
            <a:r>
              <a:rPr lang="en-GB" altLang="zh-CN" dirty="0"/>
              <a:t> to the greater HR strategic integration in </a:t>
            </a:r>
            <a:r>
              <a:rPr lang="en-GB" altLang="zh-CN" dirty="0" err="1"/>
              <a:t>Fuyao</a:t>
            </a:r>
            <a:r>
              <a:rPr lang="en-GB" altLang="zh-CN" dirty="0"/>
              <a:t> Group</a:t>
            </a:r>
          </a:p>
          <a:p>
            <a:r>
              <a:rPr lang="en-US" altLang="zh-CN" dirty="0"/>
              <a:t>R</a:t>
            </a:r>
            <a:r>
              <a:rPr lang="en-GB" altLang="zh-CN" dirty="0"/>
              <a:t>educe the capability of HR function in </a:t>
            </a:r>
            <a:r>
              <a:rPr lang="en-GB" altLang="zh-CN" dirty="0" err="1"/>
              <a:t>Fuyao</a:t>
            </a:r>
            <a:r>
              <a:rPr lang="en-GB" altLang="zh-CN" dirty="0"/>
              <a:t> Group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43350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7B08109-23DC-E941-A3E3-3839000A4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effectiveness</a:t>
            </a:r>
            <a:r>
              <a:rPr kumimoji="1" lang="zh-CN" altLang="en-US" dirty="0"/>
              <a:t> </a:t>
            </a:r>
            <a:r>
              <a:rPr kumimoji="1" lang="en-US" altLang="zh-CN" dirty="0"/>
              <a:t>of</a:t>
            </a:r>
            <a:r>
              <a:rPr kumimoji="1" lang="zh-CN" altLang="en-US" dirty="0"/>
              <a:t> </a:t>
            </a:r>
            <a:r>
              <a:rPr kumimoji="1" lang="en-US" altLang="zh-CN" dirty="0"/>
              <a:t>HR</a:t>
            </a:r>
            <a:r>
              <a:rPr kumimoji="1" lang="zh-CN" altLang="en-US" dirty="0"/>
              <a:t> </a:t>
            </a:r>
            <a:r>
              <a:rPr kumimoji="1" lang="en-US" altLang="zh-CN" dirty="0"/>
              <a:t>as</a:t>
            </a:r>
            <a:r>
              <a:rPr kumimoji="1" lang="zh-CN" altLang="en-US" dirty="0"/>
              <a:t> </a:t>
            </a:r>
            <a:r>
              <a:rPr kumimoji="1" lang="en-US" altLang="zh-CN" dirty="0"/>
              <a:t>architect</a:t>
            </a:r>
            <a:endParaRPr kumimoji="1"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1504780-B626-1242-8DA8-C3E99F5005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Good for changing the organization’s culture and strategic capabilities for the improvement of organizational performance</a:t>
            </a:r>
          </a:p>
          <a:p>
            <a:r>
              <a:rPr lang="en-US" altLang="zh-CN" dirty="0"/>
              <a:t>The efficiency and effectiveness of </a:t>
            </a:r>
            <a:r>
              <a:rPr lang="en-US" altLang="zh-CN" dirty="0" err="1"/>
              <a:t>Fuyao’s</a:t>
            </a:r>
            <a:r>
              <a:rPr lang="en-US" altLang="zh-CN" dirty="0"/>
              <a:t> workforce may be improved by the use of such model</a:t>
            </a:r>
          </a:p>
        </p:txBody>
      </p:sp>
    </p:spTree>
    <p:extLst>
      <p:ext uri="{BB962C8B-B14F-4D97-AF65-F5344CB8AC3E}">
        <p14:creationId xmlns:p14="http://schemas.microsoft.com/office/powerpoint/2010/main" val="40811351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23983B1-EAA3-4C42-BFC3-B28EDC2FE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application</a:t>
            </a:r>
            <a:r>
              <a:rPr kumimoji="1" lang="zh-CN" altLang="en-US" dirty="0"/>
              <a:t> </a:t>
            </a:r>
            <a:r>
              <a:rPr kumimoji="1" lang="en-US" altLang="zh-CN" dirty="0"/>
              <a:t>of</a:t>
            </a:r>
            <a:r>
              <a:rPr kumimoji="1" lang="zh-CN" altLang="en-US" dirty="0"/>
              <a:t> </a:t>
            </a:r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three-legged</a:t>
            </a:r>
            <a:r>
              <a:rPr kumimoji="1" lang="zh-CN" altLang="en-US" dirty="0"/>
              <a:t> </a:t>
            </a:r>
            <a:r>
              <a:rPr kumimoji="1" lang="en-US" altLang="zh-CN" dirty="0"/>
              <a:t>model</a:t>
            </a:r>
            <a:r>
              <a:rPr kumimoji="1" lang="zh-CN" altLang="en-US" dirty="0"/>
              <a:t> </a:t>
            </a:r>
            <a:r>
              <a:rPr kumimoji="1" lang="en-US" altLang="zh-CN" dirty="0"/>
              <a:t>in</a:t>
            </a:r>
            <a:r>
              <a:rPr kumimoji="1" lang="zh-CN" altLang="en-US" dirty="0"/>
              <a:t> </a:t>
            </a:r>
            <a:r>
              <a:rPr kumimoji="1" lang="en-US" altLang="zh-CN" dirty="0" err="1"/>
              <a:t>Fuyao</a:t>
            </a:r>
            <a:r>
              <a:rPr kumimoji="1" lang="en-US" altLang="zh-CN" dirty="0"/>
              <a:t>(1)</a:t>
            </a:r>
            <a:r>
              <a:rPr lang="en-US" altLang="zh-CN" dirty="0"/>
              <a:t> (</a:t>
            </a:r>
            <a:r>
              <a:rPr lang="en-US" altLang="zh-CN" dirty="0" err="1"/>
              <a:t>Heery</a:t>
            </a:r>
            <a:r>
              <a:rPr lang="en-US" altLang="zh-CN" dirty="0"/>
              <a:t> and Noon, 2008)</a:t>
            </a:r>
            <a:r>
              <a:rPr lang="zh-CN" altLang="zh-CN" dirty="0"/>
              <a:t> </a:t>
            </a:r>
            <a:endParaRPr kumimoji="1"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BAE2251-6B6C-1446-B782-0596D81E01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CN" dirty="0"/>
              <a:t>HR</a:t>
            </a:r>
            <a:r>
              <a:rPr kumimoji="1" lang="zh-CN" altLang="en-US" dirty="0"/>
              <a:t> </a:t>
            </a:r>
            <a:r>
              <a:rPr kumimoji="1" lang="en-US" altLang="zh-CN" dirty="0"/>
              <a:t>service</a:t>
            </a:r>
            <a:r>
              <a:rPr kumimoji="1" lang="zh-CN" altLang="en-US" dirty="0"/>
              <a:t> </a:t>
            </a:r>
            <a:r>
              <a:rPr kumimoji="1" lang="en-US" altLang="zh-CN" dirty="0"/>
              <a:t>center</a:t>
            </a:r>
          </a:p>
          <a:p>
            <a:r>
              <a:rPr kumimoji="1" lang="en-US" altLang="zh-CN" dirty="0"/>
              <a:t>HR</a:t>
            </a:r>
            <a:r>
              <a:rPr kumimoji="1" lang="zh-CN" altLang="en-US" dirty="0"/>
              <a:t> </a:t>
            </a:r>
            <a:r>
              <a:rPr kumimoji="1" lang="en-US" altLang="zh-CN" dirty="0"/>
              <a:t>business</a:t>
            </a:r>
            <a:r>
              <a:rPr kumimoji="1" lang="zh-CN" altLang="en-US" dirty="0"/>
              <a:t> </a:t>
            </a:r>
            <a:r>
              <a:rPr kumimoji="1" lang="en-US" altLang="zh-CN" dirty="0"/>
              <a:t>partner</a:t>
            </a:r>
          </a:p>
          <a:p>
            <a:r>
              <a:rPr kumimoji="1" lang="en-US" altLang="zh-CN" dirty="0"/>
              <a:t>HR</a:t>
            </a:r>
            <a:r>
              <a:rPr kumimoji="1" lang="zh-CN" altLang="en-US" dirty="0"/>
              <a:t> </a:t>
            </a:r>
            <a:r>
              <a:rPr kumimoji="1" lang="en-US" altLang="zh-CN" dirty="0"/>
              <a:t>center</a:t>
            </a:r>
            <a:r>
              <a:rPr kumimoji="1" lang="zh-CN" altLang="en-US" dirty="0"/>
              <a:t> </a:t>
            </a:r>
            <a:r>
              <a:rPr kumimoji="1" lang="en-US" altLang="zh-CN" dirty="0"/>
              <a:t>of</a:t>
            </a:r>
            <a:r>
              <a:rPr kumimoji="1" lang="zh-CN" altLang="en-US" dirty="0"/>
              <a:t> </a:t>
            </a:r>
            <a:r>
              <a:rPr kumimoji="1" lang="en-US" altLang="zh-CN" dirty="0"/>
              <a:t>expertise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3442963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3CDC76E-3300-D94B-AA6F-F0103BA38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application</a:t>
            </a:r>
            <a:r>
              <a:rPr kumimoji="1" lang="zh-CN" altLang="en-US" dirty="0"/>
              <a:t> </a:t>
            </a:r>
            <a:r>
              <a:rPr kumimoji="1" lang="en-US" altLang="zh-CN" dirty="0"/>
              <a:t>of</a:t>
            </a:r>
            <a:r>
              <a:rPr kumimoji="1" lang="zh-CN" altLang="en-US" dirty="0"/>
              <a:t> </a:t>
            </a:r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three-legged</a:t>
            </a:r>
            <a:r>
              <a:rPr kumimoji="1" lang="zh-CN" altLang="en-US" dirty="0"/>
              <a:t> </a:t>
            </a:r>
            <a:r>
              <a:rPr kumimoji="1" lang="en-US" altLang="zh-CN" dirty="0"/>
              <a:t>model</a:t>
            </a:r>
            <a:r>
              <a:rPr kumimoji="1" lang="zh-CN" altLang="en-US" dirty="0"/>
              <a:t> </a:t>
            </a:r>
            <a:r>
              <a:rPr kumimoji="1" lang="en-US" altLang="zh-CN" dirty="0"/>
              <a:t>in</a:t>
            </a:r>
            <a:r>
              <a:rPr kumimoji="1" lang="zh-CN" altLang="en-US" dirty="0"/>
              <a:t> </a:t>
            </a:r>
            <a:r>
              <a:rPr kumimoji="1" lang="en-US" altLang="zh-CN" dirty="0" err="1"/>
              <a:t>Fuyao</a:t>
            </a:r>
            <a:r>
              <a:rPr kumimoji="1" lang="en-US" altLang="zh-CN" dirty="0"/>
              <a:t>(2)</a:t>
            </a:r>
            <a:r>
              <a:rPr lang="en-US" altLang="zh-CN" dirty="0"/>
              <a:t> (</a:t>
            </a:r>
            <a:r>
              <a:rPr lang="en-US" altLang="zh-CN" dirty="0" err="1"/>
              <a:t>Heery</a:t>
            </a:r>
            <a:r>
              <a:rPr lang="en-US" altLang="zh-CN" dirty="0"/>
              <a:t> and Noon, 2008)</a:t>
            </a:r>
            <a:r>
              <a:rPr lang="zh-CN" altLang="zh-CN" dirty="0"/>
              <a:t> </a:t>
            </a:r>
            <a:endParaRPr kumimoji="1"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4C35817-2224-2F47-BF72-4C894B6305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It makes the design of </a:t>
            </a:r>
            <a:r>
              <a:rPr lang="en-US" altLang="zh-CN" dirty="0" err="1"/>
              <a:t>Fuyao’s</a:t>
            </a:r>
            <a:r>
              <a:rPr lang="en-US" altLang="zh-CN" dirty="0"/>
              <a:t> HR function to be more specialized</a:t>
            </a:r>
            <a:r>
              <a:rPr lang="zh-CN" altLang="zh-CN" dirty="0"/>
              <a:t> </a:t>
            </a:r>
            <a:endParaRPr lang="en-US" altLang="zh-CN" dirty="0"/>
          </a:p>
          <a:p>
            <a:r>
              <a:rPr lang="en-US" altLang="zh-CN" dirty="0"/>
              <a:t>The structure and the strategy of the HR function will also be specialized, focused and specific</a:t>
            </a:r>
            <a:r>
              <a:rPr lang="zh-CN" altLang="zh-CN" dirty="0"/>
              <a:t> </a:t>
            </a:r>
            <a:endParaRPr lang="en-US" altLang="zh-CN" dirty="0"/>
          </a:p>
          <a:p>
            <a:r>
              <a:rPr lang="en-US" altLang="zh-CN" dirty="0"/>
              <a:t>It may also put pressure on the change of the strategy for the change of the design and structure of the organization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286130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7663369-A78C-0849-BFE0-C5BA8D129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/>
              <a:t>Relevant</a:t>
            </a:r>
            <a:r>
              <a:rPr kumimoji="1" lang="zh-CN" altLang="en-US" dirty="0"/>
              <a:t> </a:t>
            </a:r>
            <a:r>
              <a:rPr kumimoji="1" lang="en-US" altLang="zh-CN" dirty="0"/>
              <a:t>video</a:t>
            </a:r>
            <a:r>
              <a:rPr kumimoji="1" lang="zh-CN" altLang="en-US" dirty="0"/>
              <a:t> </a:t>
            </a:r>
            <a:r>
              <a:rPr kumimoji="1" lang="en-US" altLang="zh-CN" dirty="0"/>
              <a:t>presentation</a:t>
            </a:r>
            <a:r>
              <a:rPr kumimoji="1" lang="zh-CN" altLang="en-US" dirty="0"/>
              <a:t> </a:t>
            </a:r>
            <a:r>
              <a:rPr kumimoji="1" lang="en-US" altLang="zh-CN" dirty="0"/>
              <a:t>link(1)</a:t>
            </a:r>
            <a:endParaRPr kumimoji="1" lang="zh-CN" altLang="en-US" dirty="0"/>
          </a:p>
        </p:txBody>
      </p:sp>
      <p:pic>
        <p:nvPicPr>
          <p:cNvPr id="4" name="Video presentation 1.mp4">
            <a:hlinkClick r:id="" action="ppaction://media"/>
            <a:extLst>
              <a:ext uri="{FF2B5EF4-FFF2-40B4-BE49-F238E27FC236}">
                <a16:creationId xmlns:a16="http://schemas.microsoft.com/office/drawing/2014/main" id="{6096424F-BAF2-EC49-B114-2D3A31BFF9BC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441700" y="2557463"/>
            <a:ext cx="5308600" cy="3317875"/>
          </a:xfrm>
        </p:spPr>
      </p:pic>
    </p:spTree>
    <p:extLst>
      <p:ext uri="{BB962C8B-B14F-4D97-AF65-F5344CB8AC3E}">
        <p14:creationId xmlns:p14="http://schemas.microsoft.com/office/powerpoint/2010/main" val="1742100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23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C9D4EED-7870-3E4C-9299-15C040350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/>
              <a:t>Relevant</a:t>
            </a:r>
            <a:r>
              <a:rPr kumimoji="1" lang="zh-CN" altLang="en-US" dirty="0"/>
              <a:t> </a:t>
            </a:r>
            <a:r>
              <a:rPr kumimoji="1" lang="en-US" altLang="zh-CN" dirty="0"/>
              <a:t>video</a:t>
            </a:r>
            <a:r>
              <a:rPr kumimoji="1" lang="zh-CN" altLang="en-US" dirty="0"/>
              <a:t> </a:t>
            </a:r>
            <a:r>
              <a:rPr kumimoji="1" lang="en-US" altLang="zh-CN" dirty="0"/>
              <a:t>presentation</a:t>
            </a:r>
            <a:r>
              <a:rPr kumimoji="1" lang="zh-CN" altLang="en-US" dirty="0"/>
              <a:t> </a:t>
            </a:r>
            <a:r>
              <a:rPr kumimoji="1" lang="en-US" altLang="zh-CN" dirty="0"/>
              <a:t>link(2)</a:t>
            </a:r>
            <a:endParaRPr kumimoji="1"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A6420C2-E06E-854A-A6E7-12E408E10D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" altLang="zh-CN" dirty="0">
                <a:hlinkClick r:id="rId2"/>
              </a:rPr>
              <a:t>https://v.youku.com/v_show/id_XNTE5MTY3ODQ4OA==.html</a:t>
            </a:r>
            <a:endParaRPr kumimoji="1" lang="en" altLang="zh-CN" dirty="0"/>
          </a:p>
          <a:p>
            <a:pPr marL="0" indent="0">
              <a:buNone/>
            </a:pP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8377490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C6A1B34-324B-8647-9D83-F254D400E9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script</a:t>
            </a:r>
            <a:r>
              <a:rPr kumimoji="1" lang="zh-CN" altLang="en-US" dirty="0"/>
              <a:t> </a:t>
            </a:r>
            <a:r>
              <a:rPr kumimoji="1" lang="en-US" altLang="zh-CN" dirty="0"/>
              <a:t>for</a:t>
            </a:r>
            <a:r>
              <a:rPr kumimoji="1" lang="zh-CN" altLang="en-US" dirty="0"/>
              <a:t> </a:t>
            </a:r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video</a:t>
            </a:r>
            <a:r>
              <a:rPr kumimoji="1" lang="zh-CN" altLang="en-US" dirty="0"/>
              <a:t> </a:t>
            </a:r>
            <a:r>
              <a:rPr kumimoji="1" lang="en-US" altLang="zh-CN" dirty="0"/>
              <a:t>presentation(1)</a:t>
            </a:r>
            <a:endParaRPr kumimoji="1" lang="zh-CN" altLang="en-US" dirty="0"/>
          </a:p>
        </p:txBody>
      </p:sp>
      <p:pic>
        <p:nvPicPr>
          <p:cNvPr id="5" name="内容占位符 4">
            <a:extLst>
              <a:ext uri="{FF2B5EF4-FFF2-40B4-BE49-F238E27FC236}">
                <a16:creationId xmlns:a16="http://schemas.microsoft.com/office/drawing/2014/main" id="{1F9B1332-BBD3-B049-8A1E-2101840667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8505" y="2557993"/>
            <a:ext cx="2142670" cy="3317875"/>
          </a:xfr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804FA481-8BD3-F844-AE1A-8981C3CAB7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3659" y="2557993"/>
            <a:ext cx="2045631" cy="3347938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F4C7F9DF-7E88-564F-BD5D-52EDB4CFBC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1774" y="2557993"/>
            <a:ext cx="2045631" cy="3391283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649B9505-D32A-C949-87B9-CBA5664D41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99889" y="2557993"/>
            <a:ext cx="2082756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4325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F0B34BB-E443-374C-B83B-655BAF6C7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script</a:t>
            </a:r>
            <a:r>
              <a:rPr kumimoji="1" lang="zh-CN" altLang="en-US" dirty="0"/>
              <a:t> </a:t>
            </a:r>
            <a:r>
              <a:rPr kumimoji="1" lang="en-US" altLang="zh-CN" dirty="0"/>
              <a:t>for</a:t>
            </a:r>
            <a:r>
              <a:rPr kumimoji="1" lang="zh-CN" altLang="en-US" dirty="0"/>
              <a:t> </a:t>
            </a:r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video</a:t>
            </a:r>
            <a:r>
              <a:rPr kumimoji="1" lang="zh-CN" altLang="en-US" dirty="0"/>
              <a:t> </a:t>
            </a:r>
            <a:r>
              <a:rPr kumimoji="1" lang="en-US" altLang="zh-CN" dirty="0"/>
              <a:t>presentation(2)</a:t>
            </a:r>
            <a:endParaRPr kumimoji="1" lang="zh-CN" altLang="en-US" dirty="0"/>
          </a:p>
        </p:txBody>
      </p:sp>
      <p:pic>
        <p:nvPicPr>
          <p:cNvPr id="5" name="内容占位符 4">
            <a:extLst>
              <a:ext uri="{FF2B5EF4-FFF2-40B4-BE49-F238E27FC236}">
                <a16:creationId xmlns:a16="http://schemas.microsoft.com/office/drawing/2014/main" id="{1B354D1E-220F-D341-92B4-20600B5BA7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80671" y="2557993"/>
            <a:ext cx="2001257" cy="3317875"/>
          </a:xfrm>
        </p:spPr>
      </p:pic>
    </p:spTree>
    <p:extLst>
      <p:ext uri="{BB962C8B-B14F-4D97-AF65-F5344CB8AC3E}">
        <p14:creationId xmlns:p14="http://schemas.microsoft.com/office/powerpoint/2010/main" val="42622803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FF914CC-072E-A948-969F-0399ADB08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reference</a:t>
            </a:r>
            <a:r>
              <a:rPr kumimoji="1" lang="zh-CN" altLang="en-US" dirty="0"/>
              <a:t> </a:t>
            </a:r>
            <a:r>
              <a:rPr kumimoji="1" lang="en-US" altLang="zh-CN" dirty="0"/>
              <a:t>list</a:t>
            </a:r>
            <a:r>
              <a:rPr kumimoji="1" lang="zh-CN" altLang="en-US" dirty="0"/>
              <a:t> </a:t>
            </a:r>
            <a:r>
              <a:rPr kumimoji="1" lang="en-US" altLang="zh-CN" dirty="0"/>
              <a:t>for</a:t>
            </a:r>
            <a:r>
              <a:rPr kumimoji="1" lang="zh-CN" altLang="en-US" dirty="0"/>
              <a:t> </a:t>
            </a:r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video</a:t>
            </a:r>
            <a:r>
              <a:rPr kumimoji="1" lang="zh-CN" altLang="en-US" dirty="0"/>
              <a:t> </a:t>
            </a:r>
            <a:r>
              <a:rPr kumimoji="1" lang="en-US" altLang="zh-CN" dirty="0"/>
              <a:t>presentation</a:t>
            </a:r>
            <a:endParaRPr kumimoji="1" lang="zh-CN" altLang="en-US" dirty="0"/>
          </a:p>
        </p:txBody>
      </p:sp>
      <p:pic>
        <p:nvPicPr>
          <p:cNvPr id="6" name="内容占位符 5">
            <a:extLst>
              <a:ext uri="{FF2B5EF4-FFF2-40B4-BE49-F238E27FC236}">
                <a16:creationId xmlns:a16="http://schemas.microsoft.com/office/drawing/2014/main" id="{77C97F59-A7DA-3E41-8E90-9348921516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85870" y="2557993"/>
            <a:ext cx="2042219" cy="3317875"/>
          </a:xfr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C84363D9-FFBE-3C4B-8BDF-FD14FA8C6E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5309" y="2467007"/>
            <a:ext cx="1957385" cy="3408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546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92EF4F8D-0650-5146-BAAA-914990527FE9}"/>
              </a:ext>
            </a:extLst>
          </p:cNvPr>
          <p:cNvSpPr txBox="1"/>
          <p:nvPr/>
        </p:nvSpPr>
        <p:spPr>
          <a:xfrm>
            <a:off x="2114550" y="3059668"/>
            <a:ext cx="71094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400" dirty="0"/>
              <a:t>Many</a:t>
            </a:r>
            <a:r>
              <a:rPr kumimoji="1" lang="zh-CN" altLang="en-US" sz="4400" dirty="0"/>
              <a:t> </a:t>
            </a:r>
            <a:r>
              <a:rPr kumimoji="1" lang="en-US" altLang="zh-CN" sz="4400" dirty="0"/>
              <a:t>Thanks</a:t>
            </a:r>
            <a:r>
              <a:rPr kumimoji="1" lang="zh-CN" altLang="en-US" sz="4400" dirty="0"/>
              <a:t> </a:t>
            </a:r>
            <a:r>
              <a:rPr kumimoji="1" lang="en-US" altLang="zh-CN" sz="4400" dirty="0"/>
              <a:t>for</a:t>
            </a:r>
            <a:r>
              <a:rPr kumimoji="1" lang="zh-CN" altLang="en-US" sz="4400" dirty="0"/>
              <a:t> </a:t>
            </a:r>
            <a:r>
              <a:rPr kumimoji="1" lang="en-US" altLang="zh-CN" sz="4400" dirty="0"/>
              <a:t>Watching</a:t>
            </a:r>
            <a:r>
              <a:rPr kumimoji="1" lang="zh-CN" altLang="en-US" sz="4400" dirty="0"/>
              <a:t> </a:t>
            </a:r>
            <a:r>
              <a:rPr kumimoji="1" lang="en-US" altLang="zh-CN" sz="4400" dirty="0"/>
              <a:t>!</a:t>
            </a:r>
            <a:endParaRPr kumimoji="1" lang="zh-CN" altLang="en-US" sz="4400" dirty="0"/>
          </a:p>
        </p:txBody>
      </p:sp>
    </p:spTree>
    <p:extLst>
      <p:ext uri="{BB962C8B-B14F-4D97-AF65-F5344CB8AC3E}">
        <p14:creationId xmlns:p14="http://schemas.microsoft.com/office/powerpoint/2010/main" val="35521286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环保">
  <a:themeElements>
    <a:clrScheme name="环保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环保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环保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{50F61D70-9748-7743-8492-1E470F423676}tf10001064</Template>
  <TotalTime>735</TotalTime>
  <Words>550</Words>
  <Application>Microsoft Macintosh PowerPoint</Application>
  <PresentationFormat>宽屏</PresentationFormat>
  <Paragraphs>59</Paragraphs>
  <Slides>18</Slides>
  <Notes>0</Notes>
  <HiddenSlides>0</HiddenSlides>
  <MMClips>1</MMClips>
  <ScaleCrop>false</ScaleCrop>
  <HeadingPairs>
    <vt:vector size="6" baseType="variant">
      <vt:variant>
        <vt:lpstr>已用的字体</vt:lpstr>
      </vt:variant>
      <vt:variant>
        <vt:i4>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18</vt:i4>
      </vt:variant>
    </vt:vector>
  </HeadingPairs>
  <TitlesOfParts>
    <vt:vector size="21" baseType="lpstr">
      <vt:lpstr>Arial</vt:lpstr>
      <vt:lpstr>Garamond</vt:lpstr>
      <vt:lpstr>环保</vt:lpstr>
      <vt:lpstr>Reconsideration for the role of HRM and the functions of HR in the organization</vt:lpstr>
      <vt:lpstr>The introduction of Fuyao Glass Group Limited(Fuyao Group) (Company Profile_Fuyao Group, 2021) </vt:lpstr>
      <vt:lpstr>Fuyao’s Competitors(Automotive Vision Systems - technology, trends and forecasts to 2032 - 2017 Q4 Edition: Companies, 2017) </vt:lpstr>
      <vt:lpstr>Fuyao’s target for its HRM</vt:lpstr>
      <vt:lpstr>The differences between the role of HRM and the role of personnel management(Reiche, Harzing and Tenzer, 2019) </vt:lpstr>
      <vt:lpstr>Three steps for the application of HRM</vt:lpstr>
      <vt:lpstr>The effects on Fuyao after adoping the three steps method</vt:lpstr>
      <vt:lpstr>The devolution of the HR to the line</vt:lpstr>
      <vt:lpstr>The predicted effectiveness of the application of the model of ‘devolution to the line’ in Fuyao (Kulik and Bainbridge, 2006) </vt:lpstr>
      <vt:lpstr>The effectiveness of HR as architect</vt:lpstr>
      <vt:lpstr>The application of the three-legged model in Fuyao(1) (Heery and Noon, 2008) </vt:lpstr>
      <vt:lpstr>The application of the three-legged model in Fuyao(2) (Heery and Noon, 2008) </vt:lpstr>
      <vt:lpstr>Relevant video presentation link(1)</vt:lpstr>
      <vt:lpstr>Relevant video presentation link(2)</vt:lpstr>
      <vt:lpstr>The script for the video presentation(1)</vt:lpstr>
      <vt:lpstr>The script for the video presentation(2)</vt:lpstr>
      <vt:lpstr>The reference list for the video presentation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Reconsideration for the role of HRM and the functions of HR in the organization</dc:title>
  <dc:creator>Young</dc:creator>
  <cp:lastModifiedBy>Young</cp:lastModifiedBy>
  <cp:revision>17</cp:revision>
  <dcterms:created xsi:type="dcterms:W3CDTF">2021-08-09T08:33:24Z</dcterms:created>
  <dcterms:modified xsi:type="dcterms:W3CDTF">2021-08-09T21:32:20Z</dcterms:modified>
</cp:coreProperties>
</file>