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80" r:id="rId2"/>
    <p:sldId id="256" r:id="rId3"/>
    <p:sldId id="257" r:id="rId4"/>
    <p:sldId id="258" r:id="rId5"/>
    <p:sldId id="260" r:id="rId6"/>
    <p:sldId id="281" r:id="rId7"/>
    <p:sldId id="286" r:id="rId8"/>
    <p:sldId id="283" r:id="rId9"/>
    <p:sldId id="284" r:id="rId10"/>
    <p:sldId id="287" r:id="rId11"/>
    <p:sldId id="288" r:id="rId12"/>
    <p:sldId id="289" r:id="rId13"/>
    <p:sldId id="290" r:id="rId14"/>
    <p:sldId id="279" r:id="rId15"/>
    <p:sldId id="278" r:id="rId16"/>
    <p:sldId id="267" r:id="rId17"/>
    <p:sldId id="291" r:id="rId18"/>
    <p:sldId id="29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94137-B734-4D38-9996-FE106E833F18}" v="471" dt="2020-09-11T11:28:24.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9929" autoAdjust="0"/>
  </p:normalViewPr>
  <p:slideViewPr>
    <p:cSldViewPr snapToGrid="0">
      <p:cViewPr varScale="1">
        <p:scale>
          <a:sx n="68" d="100"/>
          <a:sy n="68" d="100"/>
        </p:scale>
        <p:origin x="2232" y="66"/>
      </p:cViewPr>
      <p:guideLst/>
    </p:cSldViewPr>
  </p:slideViewPr>
  <p:notesTextViewPr>
    <p:cViewPr>
      <p:scale>
        <a:sx n="1" d="1"/>
        <a:sy n="1" d="1"/>
      </p:scale>
      <p:origin x="0" y="0"/>
    </p:cViewPr>
  </p:notesTextViewPr>
  <p:notesViewPr>
    <p:cSldViewPr snapToGrid="0">
      <p:cViewPr varScale="1">
        <p:scale>
          <a:sx n="87" d="100"/>
          <a:sy n="87" d="100"/>
        </p:scale>
        <p:origin x="3840" y="-91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Davies" userId="3eb609f84c4843ed" providerId="LiveId" clId="{66D94137-B734-4D38-9996-FE106E833F18}"/>
    <pc:docChg chg="undo custSel mod addSld modSld">
      <pc:chgData name="Sarah Davies" userId="3eb609f84c4843ed" providerId="LiveId" clId="{66D94137-B734-4D38-9996-FE106E833F18}" dt="2020-09-11T11:29:51.854" v="5038" actId="2711"/>
      <pc:docMkLst>
        <pc:docMk/>
      </pc:docMkLst>
      <pc:sldChg chg="modSp mod">
        <pc:chgData name="Sarah Davies" userId="3eb609f84c4843ed" providerId="LiveId" clId="{66D94137-B734-4D38-9996-FE106E833F18}" dt="2020-09-11T08:54:32.078" v="5" actId="20577"/>
        <pc:sldMkLst>
          <pc:docMk/>
          <pc:sldMk cId="657203362" sldId="256"/>
        </pc:sldMkLst>
        <pc:spChg chg="mod">
          <ac:chgData name="Sarah Davies" userId="3eb609f84c4843ed" providerId="LiveId" clId="{66D94137-B734-4D38-9996-FE106E833F18}" dt="2020-09-11T08:54:21.601" v="1" actId="20577"/>
          <ac:spMkLst>
            <pc:docMk/>
            <pc:sldMk cId="657203362" sldId="256"/>
            <ac:spMk id="2" creationId="{688DAE6F-1972-48C5-BF13-155E5807544E}"/>
          </ac:spMkLst>
        </pc:spChg>
        <pc:spChg chg="mod">
          <ac:chgData name="Sarah Davies" userId="3eb609f84c4843ed" providerId="LiveId" clId="{66D94137-B734-4D38-9996-FE106E833F18}" dt="2020-09-11T08:54:32.078" v="5" actId="20577"/>
          <ac:spMkLst>
            <pc:docMk/>
            <pc:sldMk cId="657203362" sldId="256"/>
            <ac:spMk id="3" creationId="{F5BA9856-1D7A-4F58-B540-D3A8FF5E9135}"/>
          </ac:spMkLst>
        </pc:spChg>
      </pc:sldChg>
      <pc:sldChg chg="modSp mod">
        <pc:chgData name="Sarah Davies" userId="3eb609f84c4843ed" providerId="LiveId" clId="{66D94137-B734-4D38-9996-FE106E833F18}" dt="2020-09-11T09:43:03.448" v="1242" actId="20577"/>
        <pc:sldMkLst>
          <pc:docMk/>
          <pc:sldMk cId="1015455624" sldId="257"/>
        </pc:sldMkLst>
        <pc:spChg chg="mod">
          <ac:chgData name="Sarah Davies" userId="3eb609f84c4843ed" providerId="LiveId" clId="{66D94137-B734-4D38-9996-FE106E833F18}" dt="2020-09-11T09:43:03.448" v="1242" actId="20577"/>
          <ac:spMkLst>
            <pc:docMk/>
            <pc:sldMk cId="1015455624" sldId="257"/>
            <ac:spMk id="3" creationId="{4A008EB3-17CF-4405-B6C8-CB5635F9F509}"/>
          </ac:spMkLst>
        </pc:spChg>
      </pc:sldChg>
      <pc:sldChg chg="addSp modSp mod modNotesTx">
        <pc:chgData name="Sarah Davies" userId="3eb609f84c4843ed" providerId="LiveId" clId="{66D94137-B734-4D38-9996-FE106E833F18}" dt="2020-09-11T09:43:25.481" v="1244" actId="1076"/>
        <pc:sldMkLst>
          <pc:docMk/>
          <pc:sldMk cId="3311801595" sldId="260"/>
        </pc:sldMkLst>
        <pc:spChg chg="mod">
          <ac:chgData name="Sarah Davies" userId="3eb609f84c4843ed" providerId="LiveId" clId="{66D94137-B734-4D38-9996-FE106E833F18}" dt="2020-09-11T09:43:21.433" v="1243" actId="2711"/>
          <ac:spMkLst>
            <pc:docMk/>
            <pc:sldMk cId="3311801595" sldId="260"/>
            <ac:spMk id="4" creationId="{B9896C7F-02E1-4C04-BD67-4AC943C7F04F}"/>
          </ac:spMkLst>
        </pc:spChg>
        <pc:picChg chg="add mod">
          <ac:chgData name="Sarah Davies" userId="3eb609f84c4843ed" providerId="LiveId" clId="{66D94137-B734-4D38-9996-FE106E833F18}" dt="2020-09-11T09:43:25.481" v="1244" actId="1076"/>
          <ac:picMkLst>
            <pc:docMk/>
            <pc:sldMk cId="3311801595" sldId="260"/>
            <ac:picMk id="6" creationId="{13D29679-7FA4-4ED6-8BC5-9338238208DB}"/>
          </ac:picMkLst>
        </pc:picChg>
      </pc:sldChg>
      <pc:sldChg chg="modSp mod">
        <pc:chgData name="Sarah Davies" userId="3eb609f84c4843ed" providerId="LiveId" clId="{66D94137-B734-4D38-9996-FE106E833F18}" dt="2020-09-11T10:08:29.917" v="2726" actId="404"/>
        <pc:sldMkLst>
          <pc:docMk/>
          <pc:sldMk cId="2921415652" sldId="267"/>
        </pc:sldMkLst>
        <pc:spChg chg="mod">
          <ac:chgData name="Sarah Davies" userId="3eb609f84c4843ed" providerId="LiveId" clId="{66D94137-B734-4D38-9996-FE106E833F18}" dt="2020-09-11T10:08:29.917" v="2726" actId="404"/>
          <ac:spMkLst>
            <pc:docMk/>
            <pc:sldMk cId="2921415652" sldId="267"/>
            <ac:spMk id="4" creationId="{C67EF31A-FD0E-42C6-B315-340CC696D4ED}"/>
          </ac:spMkLst>
        </pc:spChg>
      </pc:sldChg>
      <pc:sldChg chg="modSp mod">
        <pc:chgData name="Sarah Davies" userId="3eb609f84c4843ed" providerId="LiveId" clId="{66D94137-B734-4D38-9996-FE106E833F18}" dt="2020-09-11T11:29:51.854" v="5038" actId="2711"/>
        <pc:sldMkLst>
          <pc:docMk/>
          <pc:sldMk cId="2682838263" sldId="279"/>
        </pc:sldMkLst>
        <pc:spChg chg="mod">
          <ac:chgData name="Sarah Davies" userId="3eb609f84c4843ed" providerId="LiveId" clId="{66D94137-B734-4D38-9996-FE106E833F18}" dt="2020-09-11T11:29:51.854" v="5038" actId="2711"/>
          <ac:spMkLst>
            <pc:docMk/>
            <pc:sldMk cId="2682838263" sldId="279"/>
            <ac:spMk id="2" creationId="{45DEAED3-CA3A-42FF-A25C-844F458F1B26}"/>
          </ac:spMkLst>
        </pc:spChg>
      </pc:sldChg>
      <pc:sldChg chg="modSp mod">
        <pc:chgData name="Sarah Davies" userId="3eb609f84c4843ed" providerId="LiveId" clId="{66D94137-B734-4D38-9996-FE106E833F18}" dt="2020-09-11T11:28:27.816" v="5028" actId="20577"/>
        <pc:sldMkLst>
          <pc:docMk/>
          <pc:sldMk cId="2966654347" sldId="280"/>
        </pc:sldMkLst>
        <pc:spChg chg="mod">
          <ac:chgData name="Sarah Davies" userId="3eb609f84c4843ed" providerId="LiveId" clId="{66D94137-B734-4D38-9996-FE106E833F18}" dt="2020-09-11T11:28:27.816" v="5028" actId="20577"/>
          <ac:spMkLst>
            <pc:docMk/>
            <pc:sldMk cId="2966654347" sldId="280"/>
            <ac:spMk id="3" creationId="{00000000-0000-0000-0000-000000000000}"/>
          </ac:spMkLst>
        </pc:spChg>
      </pc:sldChg>
      <pc:sldChg chg="addSp delSp modSp mod setBg modNotesTx">
        <pc:chgData name="Sarah Davies" userId="3eb609f84c4843ed" providerId="LiveId" clId="{66D94137-B734-4D38-9996-FE106E833F18}" dt="2020-09-11T11:29:01.196" v="5030" actId="14100"/>
        <pc:sldMkLst>
          <pc:docMk/>
          <pc:sldMk cId="2746451578" sldId="281"/>
        </pc:sldMkLst>
        <pc:spChg chg="mod">
          <ac:chgData name="Sarah Davies" userId="3eb609f84c4843ed" providerId="LiveId" clId="{66D94137-B734-4D38-9996-FE106E833F18}" dt="2020-09-11T11:29:01.196" v="5030" actId="14100"/>
          <ac:spMkLst>
            <pc:docMk/>
            <pc:sldMk cId="2746451578" sldId="281"/>
            <ac:spMk id="2" creationId="{D494FD52-1D79-446D-A392-E95C1CE0BCBB}"/>
          </ac:spMkLst>
        </pc:spChg>
        <pc:spChg chg="add del mod">
          <ac:chgData name="Sarah Davies" userId="3eb609f84c4843ed" providerId="LiveId" clId="{66D94137-B734-4D38-9996-FE106E833F18}" dt="2020-09-11T11:18:31.623" v="5021" actId="20577"/>
          <ac:spMkLst>
            <pc:docMk/>
            <pc:sldMk cId="2746451578" sldId="281"/>
            <ac:spMk id="3" creationId="{DCE36030-2CE8-4397-8921-22F10BC437B1}"/>
          </ac:spMkLst>
        </pc:spChg>
        <pc:spChg chg="add mod">
          <ac:chgData name="Sarah Davies" userId="3eb609f84c4843ed" providerId="LiveId" clId="{66D94137-B734-4D38-9996-FE106E833F18}" dt="2020-09-11T09:46:20.906" v="1270" actId="1076"/>
          <ac:spMkLst>
            <pc:docMk/>
            <pc:sldMk cId="2746451578" sldId="281"/>
            <ac:spMk id="4" creationId="{56588BAB-3CF9-4255-8961-C14DECD033B0}"/>
          </ac:spMkLst>
        </pc:spChg>
        <pc:spChg chg="add del">
          <ac:chgData name="Sarah Davies" userId="3eb609f84c4843ed" providerId="LiveId" clId="{66D94137-B734-4D38-9996-FE106E833F18}" dt="2020-09-11T09:31:01.303" v="1020" actId="26606"/>
          <ac:spMkLst>
            <pc:docMk/>
            <pc:sldMk cId="2746451578" sldId="281"/>
            <ac:spMk id="7" creationId="{CC28BCC9-4093-4FD5-83EB-7EC297F51396}"/>
          </ac:spMkLst>
        </pc:spChg>
        <pc:spChg chg="add del">
          <ac:chgData name="Sarah Davies" userId="3eb609f84c4843ed" providerId="LiveId" clId="{66D94137-B734-4D38-9996-FE106E833F18}" dt="2020-09-11T09:36:31.582" v="1140" actId="478"/>
          <ac:spMkLst>
            <pc:docMk/>
            <pc:sldMk cId="2746451578" sldId="281"/>
            <ac:spMk id="17" creationId="{567BA267-9CA3-42A8-A718-49747B82C839}"/>
          </ac:spMkLst>
        </pc:spChg>
        <pc:spChg chg="add del">
          <ac:chgData name="Sarah Davies" userId="3eb609f84c4843ed" providerId="LiveId" clId="{66D94137-B734-4D38-9996-FE106E833F18}" dt="2020-09-11T09:29:33.033" v="1014" actId="26606"/>
          <ac:spMkLst>
            <pc:docMk/>
            <pc:sldMk cId="2746451578" sldId="281"/>
            <ac:spMk id="18" creationId="{CC28BCC9-4093-4FD5-83EB-7EC297F51396}"/>
          </ac:spMkLst>
        </pc:spChg>
        <pc:spChg chg="add del mod">
          <ac:chgData name="Sarah Davies" userId="3eb609f84c4843ed" providerId="LiveId" clId="{66D94137-B734-4D38-9996-FE106E833F18}" dt="2020-09-11T09:39:02.545" v="1176" actId="11529"/>
          <ac:spMkLst>
            <pc:docMk/>
            <pc:sldMk cId="2746451578" sldId="281"/>
            <ac:spMk id="19" creationId="{D64D7AF7-EB11-4DE1-BA9F-189643F14AFC}"/>
          </ac:spMkLst>
        </pc:spChg>
        <pc:spChg chg="add del">
          <ac:chgData name="Sarah Davies" userId="3eb609f84c4843ed" providerId="LiveId" clId="{66D94137-B734-4D38-9996-FE106E833F18}" dt="2020-09-11T09:29:50.893" v="1016" actId="26606"/>
          <ac:spMkLst>
            <pc:docMk/>
            <pc:sldMk cId="2746451578" sldId="281"/>
            <ac:spMk id="21" creationId="{CC28BCC9-4093-4FD5-83EB-7EC297F51396}"/>
          </ac:spMkLst>
        </pc:spChg>
        <pc:spChg chg="add del">
          <ac:chgData name="Sarah Davies" userId="3eb609f84c4843ed" providerId="LiveId" clId="{66D94137-B734-4D38-9996-FE106E833F18}" dt="2020-09-11T09:29:56.877" v="1018" actId="26606"/>
          <ac:spMkLst>
            <pc:docMk/>
            <pc:sldMk cId="2746451578" sldId="281"/>
            <ac:spMk id="25" creationId="{CC28BCC9-4093-4FD5-83EB-7EC297F51396}"/>
          </ac:spMkLst>
        </pc:spChg>
        <pc:spChg chg="add mod">
          <ac:chgData name="Sarah Davies" userId="3eb609f84c4843ed" providerId="LiveId" clId="{66D94137-B734-4D38-9996-FE106E833F18}" dt="2020-09-11T09:44:03.245" v="1258" actId="1076"/>
          <ac:spMkLst>
            <pc:docMk/>
            <pc:sldMk cId="2746451578" sldId="281"/>
            <ac:spMk id="28" creationId="{93D8C704-CC87-44AF-80DA-723115B65884}"/>
          </ac:spMkLst>
        </pc:spChg>
        <pc:grpChg chg="add del">
          <ac:chgData name="Sarah Davies" userId="3eb609f84c4843ed" providerId="LiveId" clId="{66D94137-B734-4D38-9996-FE106E833F18}" dt="2020-09-11T09:31:01.303" v="1020" actId="26606"/>
          <ac:grpSpMkLst>
            <pc:docMk/>
            <pc:sldMk cId="2746451578" sldId="281"/>
            <ac:grpSpMk id="6" creationId="{08BCF048-8940-4354-B9EC-5AD74E283CE3}"/>
          </ac:grpSpMkLst>
        </pc:grpChg>
        <pc:grpChg chg="add del">
          <ac:chgData name="Sarah Davies" userId="3eb609f84c4843ed" providerId="LiveId" clId="{66D94137-B734-4D38-9996-FE106E833F18}" dt="2020-09-11T09:29:33.033" v="1014" actId="26606"/>
          <ac:grpSpMkLst>
            <pc:docMk/>
            <pc:sldMk cId="2746451578" sldId="281"/>
            <ac:grpSpMk id="9" creationId="{08BCF048-8940-4354-B9EC-5AD74E283CE3}"/>
          </ac:grpSpMkLst>
        </pc:grpChg>
        <pc:grpChg chg="add del">
          <ac:chgData name="Sarah Davies" userId="3eb609f84c4843ed" providerId="LiveId" clId="{66D94137-B734-4D38-9996-FE106E833F18}" dt="2020-09-11T09:29:50.893" v="1016" actId="26606"/>
          <ac:grpSpMkLst>
            <pc:docMk/>
            <pc:sldMk cId="2746451578" sldId="281"/>
            <ac:grpSpMk id="20" creationId="{08BCF048-8940-4354-B9EC-5AD74E283CE3}"/>
          </ac:grpSpMkLst>
        </pc:grpChg>
        <pc:grpChg chg="add del">
          <ac:chgData name="Sarah Davies" userId="3eb609f84c4843ed" providerId="LiveId" clId="{66D94137-B734-4D38-9996-FE106E833F18}" dt="2020-09-11T09:29:56.877" v="1018" actId="26606"/>
          <ac:grpSpMkLst>
            <pc:docMk/>
            <pc:sldMk cId="2746451578" sldId="281"/>
            <ac:grpSpMk id="24" creationId="{08BCF048-8940-4354-B9EC-5AD74E283CE3}"/>
          </ac:grpSpMkLst>
        </pc:grpChg>
        <pc:graphicFrameChg chg="add del">
          <ac:chgData name="Sarah Davies" userId="3eb609f84c4843ed" providerId="LiveId" clId="{66D94137-B734-4D38-9996-FE106E833F18}" dt="2020-09-11T09:29:33.033" v="1014" actId="26606"/>
          <ac:graphicFrameMkLst>
            <pc:docMk/>
            <pc:sldMk cId="2746451578" sldId="281"/>
            <ac:graphicFrameMk id="5" creationId="{405C4CA5-0BF5-4191-AFD6-3117817B6030}"/>
          </ac:graphicFrameMkLst>
        </pc:graphicFrameChg>
        <pc:graphicFrameChg chg="add del">
          <ac:chgData name="Sarah Davies" userId="3eb609f84c4843ed" providerId="LiveId" clId="{66D94137-B734-4D38-9996-FE106E833F18}" dt="2020-09-11T09:31:01.303" v="1020" actId="26606"/>
          <ac:graphicFrameMkLst>
            <pc:docMk/>
            <pc:sldMk cId="2746451578" sldId="281"/>
            <ac:graphicFrameMk id="8" creationId="{F50F62F2-A586-4E8B-9F6E-4FE426A44EE6}"/>
          </ac:graphicFrameMkLst>
        </pc:graphicFrameChg>
        <pc:graphicFrameChg chg="add del">
          <ac:chgData name="Sarah Davies" userId="3eb609f84c4843ed" providerId="LiveId" clId="{66D94137-B734-4D38-9996-FE106E833F18}" dt="2020-09-11T09:29:50.893" v="1016" actId="26606"/>
          <ac:graphicFrameMkLst>
            <pc:docMk/>
            <pc:sldMk cId="2746451578" sldId="281"/>
            <ac:graphicFrameMk id="22" creationId="{F50F62F2-A586-4E8B-9F6E-4FE426A44EE6}"/>
          </ac:graphicFrameMkLst>
        </pc:graphicFrameChg>
        <pc:graphicFrameChg chg="add del">
          <ac:chgData name="Sarah Davies" userId="3eb609f84c4843ed" providerId="LiveId" clId="{66D94137-B734-4D38-9996-FE106E833F18}" dt="2020-09-11T09:29:56.877" v="1018" actId="26606"/>
          <ac:graphicFrameMkLst>
            <pc:docMk/>
            <pc:sldMk cId="2746451578" sldId="281"/>
            <ac:graphicFrameMk id="26" creationId="{405C4CA5-0BF5-4191-AFD6-3117817B6030}"/>
          </ac:graphicFrameMkLst>
        </pc:graphicFrameChg>
      </pc:sldChg>
      <pc:sldChg chg="modSp mod modNotesTx">
        <pc:chgData name="Sarah Davies" userId="3eb609f84c4843ed" providerId="LiveId" clId="{66D94137-B734-4D38-9996-FE106E833F18}" dt="2020-09-11T11:29:13.080" v="5032" actId="2711"/>
        <pc:sldMkLst>
          <pc:docMk/>
          <pc:sldMk cId="3423414981" sldId="283"/>
        </pc:sldMkLst>
        <pc:spChg chg="mod">
          <ac:chgData name="Sarah Davies" userId="3eb609f84c4843ed" providerId="LiveId" clId="{66D94137-B734-4D38-9996-FE106E833F18}" dt="2020-09-11T11:29:13.080" v="5032" actId="2711"/>
          <ac:spMkLst>
            <pc:docMk/>
            <pc:sldMk cId="3423414981" sldId="283"/>
            <ac:spMk id="2" creationId="{15E80069-9400-43FF-9511-0BAAC4D318A6}"/>
          </ac:spMkLst>
        </pc:spChg>
        <pc:spChg chg="mod">
          <ac:chgData name="Sarah Davies" userId="3eb609f84c4843ed" providerId="LiveId" clId="{66D94137-B734-4D38-9996-FE106E833F18}" dt="2020-09-11T10:16:52.156" v="2908" actId="20577"/>
          <ac:spMkLst>
            <pc:docMk/>
            <pc:sldMk cId="3423414981" sldId="283"/>
            <ac:spMk id="3" creationId="{44F89EFC-6042-41C5-8215-F68A65530EA2}"/>
          </ac:spMkLst>
        </pc:spChg>
      </pc:sldChg>
      <pc:sldChg chg="modSp mod modNotesTx">
        <pc:chgData name="Sarah Davies" userId="3eb609f84c4843ed" providerId="LiveId" clId="{66D94137-B734-4D38-9996-FE106E833F18}" dt="2020-09-11T11:29:21.412" v="5033" actId="2711"/>
        <pc:sldMkLst>
          <pc:docMk/>
          <pc:sldMk cId="496844127" sldId="284"/>
        </pc:sldMkLst>
        <pc:spChg chg="mod">
          <ac:chgData name="Sarah Davies" userId="3eb609f84c4843ed" providerId="LiveId" clId="{66D94137-B734-4D38-9996-FE106E833F18}" dt="2020-09-11T11:29:21.412" v="5033" actId="2711"/>
          <ac:spMkLst>
            <pc:docMk/>
            <pc:sldMk cId="496844127" sldId="284"/>
            <ac:spMk id="2" creationId="{7AA5D0F9-8FE7-4E7A-8013-63C6C41D1B4E}"/>
          </ac:spMkLst>
        </pc:spChg>
      </pc:sldChg>
      <pc:sldChg chg="addSp delSp modSp mod modNotesTx">
        <pc:chgData name="Sarah Davies" userId="3eb609f84c4843ed" providerId="LiveId" clId="{66D94137-B734-4D38-9996-FE106E833F18}" dt="2020-09-11T11:29:07.752" v="5031" actId="2711"/>
        <pc:sldMkLst>
          <pc:docMk/>
          <pc:sldMk cId="2950318049" sldId="286"/>
        </pc:sldMkLst>
        <pc:spChg chg="mod">
          <ac:chgData name="Sarah Davies" userId="3eb609f84c4843ed" providerId="LiveId" clId="{66D94137-B734-4D38-9996-FE106E833F18}" dt="2020-09-11T11:29:07.752" v="5031" actId="2711"/>
          <ac:spMkLst>
            <pc:docMk/>
            <pc:sldMk cId="2950318049" sldId="286"/>
            <ac:spMk id="2" creationId="{A2EFED4C-E182-415F-A5CA-A6EFCFA9095D}"/>
          </ac:spMkLst>
        </pc:spChg>
        <pc:spChg chg="del">
          <ac:chgData name="Sarah Davies" userId="3eb609f84c4843ed" providerId="LiveId" clId="{66D94137-B734-4D38-9996-FE106E833F18}" dt="2020-09-11T09:15:14.161" v="694"/>
          <ac:spMkLst>
            <pc:docMk/>
            <pc:sldMk cId="2950318049" sldId="286"/>
            <ac:spMk id="3" creationId="{D856FEDB-A6D6-48C6-B49A-C2094CDFB0E9}"/>
          </ac:spMkLst>
        </pc:spChg>
        <pc:spChg chg="add mod">
          <ac:chgData name="Sarah Davies" userId="3eb609f84c4843ed" providerId="LiveId" clId="{66D94137-B734-4D38-9996-FE106E833F18}" dt="2020-09-11T10:13:01.902" v="2788" actId="20577"/>
          <ac:spMkLst>
            <pc:docMk/>
            <pc:sldMk cId="2950318049" sldId="286"/>
            <ac:spMk id="4" creationId="{B5284131-38C2-462E-A2E4-5B04EF139685}"/>
          </ac:spMkLst>
        </pc:spChg>
        <pc:picChg chg="add del mod">
          <ac:chgData name="Sarah Davies" userId="3eb609f84c4843ed" providerId="LiveId" clId="{66D94137-B734-4D38-9996-FE106E833F18}" dt="2020-09-11T09:17:48.851" v="703" actId="478"/>
          <ac:picMkLst>
            <pc:docMk/>
            <pc:sldMk cId="2950318049" sldId="286"/>
            <ac:picMk id="1026" creationId="{5EC0778C-0722-4514-B241-27B720245111}"/>
          </ac:picMkLst>
        </pc:picChg>
      </pc:sldChg>
      <pc:sldChg chg="addSp delSp modSp mod">
        <pc:chgData name="Sarah Davies" userId="3eb609f84c4843ed" providerId="LiveId" clId="{66D94137-B734-4D38-9996-FE106E833F18}" dt="2020-09-11T11:29:26.897" v="5034" actId="2711"/>
        <pc:sldMkLst>
          <pc:docMk/>
          <pc:sldMk cId="2594652562" sldId="287"/>
        </pc:sldMkLst>
        <pc:spChg chg="mod">
          <ac:chgData name="Sarah Davies" userId="3eb609f84c4843ed" providerId="LiveId" clId="{66D94137-B734-4D38-9996-FE106E833F18}" dt="2020-09-11T11:29:26.897" v="5034" actId="2711"/>
          <ac:spMkLst>
            <pc:docMk/>
            <pc:sldMk cId="2594652562" sldId="287"/>
            <ac:spMk id="2" creationId="{88FC171D-56FC-4C89-B82F-BDC505229AFE}"/>
          </ac:spMkLst>
        </pc:spChg>
        <pc:spChg chg="del mod">
          <ac:chgData name="Sarah Davies" userId="3eb609f84c4843ed" providerId="LiveId" clId="{66D94137-B734-4D38-9996-FE106E833F18}" dt="2020-09-11T10:25:04.948" v="2988" actId="1032"/>
          <ac:spMkLst>
            <pc:docMk/>
            <pc:sldMk cId="2594652562" sldId="287"/>
            <ac:spMk id="3" creationId="{C314B22C-14FA-465C-8CD0-D4BC43C34074}"/>
          </ac:spMkLst>
        </pc:spChg>
        <pc:graphicFrameChg chg="add mod modGraphic">
          <ac:chgData name="Sarah Davies" userId="3eb609f84c4843ed" providerId="LiveId" clId="{66D94137-B734-4D38-9996-FE106E833F18}" dt="2020-09-11T10:31:09.380" v="3444" actId="403"/>
          <ac:graphicFrameMkLst>
            <pc:docMk/>
            <pc:sldMk cId="2594652562" sldId="287"/>
            <ac:graphicFrameMk id="4" creationId="{B669BC71-A408-4C7D-B3DA-6DA5E4A0B42E}"/>
          </ac:graphicFrameMkLst>
        </pc:graphicFrameChg>
      </pc:sldChg>
      <pc:sldChg chg="modSp mod modNotesTx">
        <pc:chgData name="Sarah Davies" userId="3eb609f84c4843ed" providerId="LiveId" clId="{66D94137-B734-4D38-9996-FE106E833F18}" dt="2020-09-11T11:29:32.393" v="5035" actId="2711"/>
        <pc:sldMkLst>
          <pc:docMk/>
          <pc:sldMk cId="3140377766" sldId="288"/>
        </pc:sldMkLst>
        <pc:spChg chg="mod">
          <ac:chgData name="Sarah Davies" userId="3eb609f84c4843ed" providerId="LiveId" clId="{66D94137-B734-4D38-9996-FE106E833F18}" dt="2020-09-11T11:29:32.393" v="5035" actId="2711"/>
          <ac:spMkLst>
            <pc:docMk/>
            <pc:sldMk cId="3140377766" sldId="288"/>
            <ac:spMk id="2" creationId="{88FC171D-56FC-4C89-B82F-BDC505229AFE}"/>
          </ac:spMkLst>
        </pc:spChg>
        <pc:spChg chg="mod">
          <ac:chgData name="Sarah Davies" userId="3eb609f84c4843ed" providerId="LiveId" clId="{66D94137-B734-4D38-9996-FE106E833F18}" dt="2020-09-11T11:18:59.980" v="5022" actId="20577"/>
          <ac:spMkLst>
            <pc:docMk/>
            <pc:sldMk cId="3140377766" sldId="288"/>
            <ac:spMk id="3" creationId="{C314B22C-14FA-465C-8CD0-D4BC43C34074}"/>
          </ac:spMkLst>
        </pc:spChg>
      </pc:sldChg>
      <pc:sldChg chg="modSp mod modNotesTx">
        <pc:chgData name="Sarah Davies" userId="3eb609f84c4843ed" providerId="LiveId" clId="{66D94137-B734-4D38-9996-FE106E833F18}" dt="2020-09-11T11:29:39.056" v="5036" actId="2711"/>
        <pc:sldMkLst>
          <pc:docMk/>
          <pc:sldMk cId="2224754545" sldId="289"/>
        </pc:sldMkLst>
        <pc:spChg chg="mod">
          <ac:chgData name="Sarah Davies" userId="3eb609f84c4843ed" providerId="LiveId" clId="{66D94137-B734-4D38-9996-FE106E833F18}" dt="2020-09-11T11:29:39.056" v="5036" actId="2711"/>
          <ac:spMkLst>
            <pc:docMk/>
            <pc:sldMk cId="2224754545" sldId="289"/>
            <ac:spMk id="2" creationId="{70D544A6-7C97-4AFE-BA2A-32328E428F53}"/>
          </ac:spMkLst>
        </pc:spChg>
        <pc:spChg chg="mod">
          <ac:chgData name="Sarah Davies" userId="3eb609f84c4843ed" providerId="LiveId" clId="{66D94137-B734-4D38-9996-FE106E833F18}" dt="2020-09-11T11:08:59.665" v="4911" actId="207"/>
          <ac:spMkLst>
            <pc:docMk/>
            <pc:sldMk cId="2224754545" sldId="289"/>
            <ac:spMk id="3" creationId="{2A0C100A-1E76-4211-86EC-DCDCB7061E3F}"/>
          </ac:spMkLst>
        </pc:spChg>
      </pc:sldChg>
      <pc:sldChg chg="addSp delSp modSp mod modNotesTx">
        <pc:chgData name="Sarah Davies" userId="3eb609f84c4843ed" providerId="LiveId" clId="{66D94137-B734-4D38-9996-FE106E833F18}" dt="2020-09-11T11:29:45.832" v="5037" actId="2711"/>
        <pc:sldMkLst>
          <pc:docMk/>
          <pc:sldMk cId="1338715873" sldId="290"/>
        </pc:sldMkLst>
        <pc:spChg chg="mod">
          <ac:chgData name="Sarah Davies" userId="3eb609f84c4843ed" providerId="LiveId" clId="{66D94137-B734-4D38-9996-FE106E833F18}" dt="2020-09-11T11:29:45.832" v="5037" actId="2711"/>
          <ac:spMkLst>
            <pc:docMk/>
            <pc:sldMk cId="1338715873" sldId="290"/>
            <ac:spMk id="2" creationId="{BC43A0F3-AD22-4950-87D8-B0CC752424DA}"/>
          </ac:spMkLst>
        </pc:spChg>
        <pc:spChg chg="del">
          <ac:chgData name="Sarah Davies" userId="3eb609f84c4843ed" providerId="LiveId" clId="{66D94137-B734-4D38-9996-FE106E833F18}" dt="2020-09-11T11:12:16.546" v="4936"/>
          <ac:spMkLst>
            <pc:docMk/>
            <pc:sldMk cId="1338715873" sldId="290"/>
            <ac:spMk id="3" creationId="{2C75F11A-AD10-462F-B5E8-17B6C83EE50E}"/>
          </ac:spMkLst>
        </pc:spChg>
        <pc:spChg chg="add mod">
          <ac:chgData name="Sarah Davies" userId="3eb609f84c4843ed" providerId="LiveId" clId="{66D94137-B734-4D38-9996-FE106E833F18}" dt="2020-09-11T11:16:09.616" v="5019" actId="1076"/>
          <ac:spMkLst>
            <pc:docMk/>
            <pc:sldMk cId="1338715873" sldId="290"/>
            <ac:spMk id="4" creationId="{E8646198-083A-4F3A-9794-982BC03D7A8F}"/>
          </ac:spMkLst>
        </pc:spChg>
        <pc:picChg chg="add mod">
          <ac:chgData name="Sarah Davies" userId="3eb609f84c4843ed" providerId="LiveId" clId="{66D94137-B734-4D38-9996-FE106E833F18}" dt="2020-09-11T11:16:03.223" v="5017" actId="14100"/>
          <ac:picMkLst>
            <pc:docMk/>
            <pc:sldMk cId="1338715873" sldId="290"/>
            <ac:picMk id="1026" creationId="{4F181E49-E97B-4B7C-9471-D0171F9353B2}"/>
          </ac:picMkLst>
        </pc:picChg>
      </pc:sldChg>
      <pc:sldChg chg="modSp mod">
        <pc:chgData name="Sarah Davies" userId="3eb609f84c4843ed" providerId="LiveId" clId="{66D94137-B734-4D38-9996-FE106E833F18}" dt="2020-09-11T10:08:37.980" v="2727" actId="404"/>
        <pc:sldMkLst>
          <pc:docMk/>
          <pc:sldMk cId="2248006926" sldId="291"/>
        </pc:sldMkLst>
        <pc:spChg chg="mod">
          <ac:chgData name="Sarah Davies" userId="3eb609f84c4843ed" providerId="LiveId" clId="{66D94137-B734-4D38-9996-FE106E833F18}" dt="2020-09-11T10:08:37.980" v="2727" actId="404"/>
          <ac:spMkLst>
            <pc:docMk/>
            <pc:sldMk cId="2248006926" sldId="291"/>
            <ac:spMk id="8" creationId="{87CFDD59-6BC0-4923-9124-22956B7C1D3D}"/>
          </ac:spMkLst>
        </pc:spChg>
      </pc:sldChg>
      <pc:sldChg chg="modSp add mod">
        <pc:chgData name="Sarah Davies" userId="3eb609f84c4843ed" providerId="LiveId" clId="{66D94137-B734-4D38-9996-FE106E833F18}" dt="2020-09-11T10:08:46.308" v="2729" actId="255"/>
        <pc:sldMkLst>
          <pc:docMk/>
          <pc:sldMk cId="3275375054" sldId="292"/>
        </pc:sldMkLst>
        <pc:spChg chg="mod">
          <ac:chgData name="Sarah Davies" userId="3eb609f84c4843ed" providerId="LiveId" clId="{66D94137-B734-4D38-9996-FE106E833F18}" dt="2020-09-11T10:08:46.308" v="2729" actId="255"/>
          <ac:spMkLst>
            <pc:docMk/>
            <pc:sldMk cId="3275375054" sldId="292"/>
            <ac:spMk id="8" creationId="{87CFDD59-6BC0-4923-9124-22956B7C1D3D}"/>
          </ac:spMkLst>
        </pc:spChg>
      </pc:sldChg>
    </pc:docChg>
  </pc:docChgLst>
  <pc:docChgLst>
    <pc:chgData name="Sarah Davies" userId="3eb609f84c4843ed" providerId="LiveId" clId="{0FDF9EE6-CE6A-4757-8499-F42DEB5E744F}"/>
    <pc:docChg chg="undo custSel addSld delSld modSld">
      <pc:chgData name="Sarah Davies" userId="3eb609f84c4843ed" providerId="LiveId" clId="{0FDF9EE6-CE6A-4757-8499-F42DEB5E744F}" dt="2020-08-25T16:39:30.419" v="34156" actId="20577"/>
      <pc:docMkLst>
        <pc:docMk/>
      </pc:docMkLst>
      <pc:sldChg chg="modSp mod">
        <pc:chgData name="Sarah Davies" userId="3eb609f84c4843ed" providerId="LiveId" clId="{0FDF9EE6-CE6A-4757-8499-F42DEB5E744F}" dt="2020-08-24T19:09:05.540" v="33325" actId="5793"/>
        <pc:sldMkLst>
          <pc:docMk/>
          <pc:sldMk cId="1015455624" sldId="257"/>
        </pc:sldMkLst>
        <pc:spChg chg="mod">
          <ac:chgData name="Sarah Davies" userId="3eb609f84c4843ed" providerId="LiveId" clId="{0FDF9EE6-CE6A-4757-8499-F42DEB5E744F}" dt="2020-08-24T19:09:05.540" v="33325" actId="5793"/>
          <ac:spMkLst>
            <pc:docMk/>
            <pc:sldMk cId="1015455624" sldId="257"/>
            <ac:spMk id="3" creationId="{4A008EB3-17CF-4405-B6C8-CB5635F9F509}"/>
          </ac:spMkLst>
        </pc:spChg>
      </pc:sldChg>
      <pc:sldChg chg="modSp mod">
        <pc:chgData name="Sarah Davies" userId="3eb609f84c4843ed" providerId="LiveId" clId="{0FDF9EE6-CE6A-4757-8499-F42DEB5E744F}" dt="2020-08-24T19:11:43.394" v="33682" actId="20577"/>
        <pc:sldMkLst>
          <pc:docMk/>
          <pc:sldMk cId="2937534302" sldId="258"/>
        </pc:sldMkLst>
        <pc:spChg chg="mod">
          <ac:chgData name="Sarah Davies" userId="3eb609f84c4843ed" providerId="LiveId" clId="{0FDF9EE6-CE6A-4757-8499-F42DEB5E744F}" dt="2020-08-24T19:11:43.394" v="33682" actId="20577"/>
          <ac:spMkLst>
            <pc:docMk/>
            <pc:sldMk cId="2937534302" sldId="258"/>
            <ac:spMk id="3" creationId="{6E933F23-BE7F-4C0A-9C48-19E6CE70476B}"/>
          </ac:spMkLst>
        </pc:spChg>
      </pc:sldChg>
      <pc:sldChg chg="addSp modSp mod modNotesTx">
        <pc:chgData name="Sarah Davies" userId="3eb609f84c4843ed" providerId="LiveId" clId="{0FDF9EE6-CE6A-4757-8499-F42DEB5E744F}" dt="2020-08-25T16:37:50.211" v="33980" actId="20577"/>
        <pc:sldMkLst>
          <pc:docMk/>
          <pc:sldMk cId="3311801595" sldId="260"/>
        </pc:sldMkLst>
        <pc:spChg chg="mod">
          <ac:chgData name="Sarah Davies" userId="3eb609f84c4843ed" providerId="LiveId" clId="{0FDF9EE6-CE6A-4757-8499-F42DEB5E744F}" dt="2020-08-24T19:14:14.465" v="33811" actId="20577"/>
          <ac:spMkLst>
            <pc:docMk/>
            <pc:sldMk cId="3311801595" sldId="260"/>
            <ac:spMk id="2" creationId="{734BE2C2-657E-4ED2-9C6F-C3831C2076F3}"/>
          </ac:spMkLst>
        </pc:spChg>
        <pc:spChg chg="mod">
          <ac:chgData name="Sarah Davies" userId="3eb609f84c4843ed" providerId="LiveId" clId="{0FDF9EE6-CE6A-4757-8499-F42DEB5E744F}" dt="2020-08-22T12:42:45.507" v="12518" actId="20577"/>
          <ac:spMkLst>
            <pc:docMk/>
            <pc:sldMk cId="3311801595" sldId="260"/>
            <ac:spMk id="3" creationId="{4A008EB3-17CF-4405-B6C8-CB5635F9F509}"/>
          </ac:spMkLst>
        </pc:spChg>
        <pc:spChg chg="add mod">
          <ac:chgData name="Sarah Davies" userId="3eb609f84c4843ed" providerId="LiveId" clId="{0FDF9EE6-CE6A-4757-8499-F42DEB5E744F}" dt="2020-08-25T16:37:50.211" v="33980" actId="20577"/>
          <ac:spMkLst>
            <pc:docMk/>
            <pc:sldMk cId="3311801595" sldId="260"/>
            <ac:spMk id="4" creationId="{B9896C7F-02E1-4C04-BD67-4AC943C7F04F}"/>
          </ac:spMkLst>
        </pc:spChg>
      </pc:sldChg>
      <pc:sldChg chg="del">
        <pc:chgData name="Sarah Davies" userId="3eb609f84c4843ed" providerId="LiveId" clId="{0FDF9EE6-CE6A-4757-8499-F42DEB5E744F}" dt="2020-08-11T10:26:13.977" v="6" actId="47"/>
        <pc:sldMkLst>
          <pc:docMk/>
          <pc:sldMk cId="1126319553" sldId="261"/>
        </pc:sldMkLst>
      </pc:sldChg>
      <pc:sldChg chg="del">
        <pc:chgData name="Sarah Davies" userId="3eb609f84c4843ed" providerId="LiveId" clId="{0FDF9EE6-CE6A-4757-8499-F42DEB5E744F}" dt="2020-08-11T10:26:14.867" v="7" actId="47"/>
        <pc:sldMkLst>
          <pc:docMk/>
          <pc:sldMk cId="3426673862" sldId="262"/>
        </pc:sldMkLst>
      </pc:sldChg>
      <pc:sldChg chg="del">
        <pc:chgData name="Sarah Davies" userId="3eb609f84c4843ed" providerId="LiveId" clId="{0FDF9EE6-CE6A-4757-8499-F42DEB5E744F}" dt="2020-08-11T10:26:15.502" v="8" actId="47"/>
        <pc:sldMkLst>
          <pc:docMk/>
          <pc:sldMk cId="4283569960" sldId="263"/>
        </pc:sldMkLst>
      </pc:sldChg>
      <pc:sldChg chg="del">
        <pc:chgData name="Sarah Davies" userId="3eb609f84c4843ed" providerId="LiveId" clId="{0FDF9EE6-CE6A-4757-8499-F42DEB5E744F}" dt="2020-08-11T10:26:16.042" v="9" actId="47"/>
        <pc:sldMkLst>
          <pc:docMk/>
          <pc:sldMk cId="2488138954" sldId="264"/>
        </pc:sldMkLst>
      </pc:sldChg>
      <pc:sldChg chg="del">
        <pc:chgData name="Sarah Davies" userId="3eb609f84c4843ed" providerId="LiveId" clId="{0FDF9EE6-CE6A-4757-8499-F42DEB5E744F}" dt="2020-08-11T10:26:16.519" v="10" actId="47"/>
        <pc:sldMkLst>
          <pc:docMk/>
          <pc:sldMk cId="2040928987" sldId="265"/>
        </pc:sldMkLst>
      </pc:sldChg>
      <pc:sldChg chg="del">
        <pc:chgData name="Sarah Davies" userId="3eb609f84c4843ed" providerId="LiveId" clId="{0FDF9EE6-CE6A-4757-8499-F42DEB5E744F}" dt="2020-08-11T10:26:17.038" v="11" actId="47"/>
        <pc:sldMkLst>
          <pc:docMk/>
          <pc:sldMk cId="3696634932" sldId="266"/>
        </pc:sldMkLst>
      </pc:sldChg>
      <pc:sldChg chg="addSp delSp modSp mod modNotesTx">
        <pc:chgData name="Sarah Davies" userId="3eb609f84c4843ed" providerId="LiveId" clId="{0FDF9EE6-CE6A-4757-8499-F42DEB5E744F}" dt="2020-08-24T19:21:24.881" v="33867" actId="1076"/>
        <pc:sldMkLst>
          <pc:docMk/>
          <pc:sldMk cId="2921415652" sldId="267"/>
        </pc:sldMkLst>
        <pc:spChg chg="del mod">
          <ac:chgData name="Sarah Davies" userId="3eb609f84c4843ed" providerId="LiveId" clId="{0FDF9EE6-CE6A-4757-8499-F42DEB5E744F}" dt="2020-08-11T10:26:47.891" v="28"/>
          <ac:spMkLst>
            <pc:docMk/>
            <pc:sldMk cId="2921415652" sldId="267"/>
            <ac:spMk id="4" creationId="{7F377434-8616-4AA2-A9F8-9C0D4A4A2689}"/>
          </ac:spMkLst>
        </pc:spChg>
        <pc:spChg chg="add mod">
          <ac:chgData name="Sarah Davies" userId="3eb609f84c4843ed" providerId="LiveId" clId="{0FDF9EE6-CE6A-4757-8499-F42DEB5E744F}" dt="2020-08-24T19:21:24.881" v="33867" actId="1076"/>
          <ac:spMkLst>
            <pc:docMk/>
            <pc:sldMk cId="2921415652" sldId="267"/>
            <ac:spMk id="4" creationId="{C67EF31A-FD0E-42C6-B315-340CC696D4ED}"/>
          </ac:spMkLst>
        </pc:spChg>
      </pc:sldChg>
      <pc:sldChg chg="del">
        <pc:chgData name="Sarah Davies" userId="3eb609f84c4843ed" providerId="LiveId" clId="{0FDF9EE6-CE6A-4757-8499-F42DEB5E744F}" dt="2020-08-11T10:26:17.515" v="12" actId="47"/>
        <pc:sldMkLst>
          <pc:docMk/>
          <pc:sldMk cId="3442038528" sldId="268"/>
        </pc:sldMkLst>
      </pc:sldChg>
      <pc:sldChg chg="del">
        <pc:chgData name="Sarah Davies" userId="3eb609f84c4843ed" providerId="LiveId" clId="{0FDF9EE6-CE6A-4757-8499-F42DEB5E744F}" dt="2020-08-11T10:26:18.092" v="13" actId="47"/>
        <pc:sldMkLst>
          <pc:docMk/>
          <pc:sldMk cId="514364562" sldId="269"/>
        </pc:sldMkLst>
      </pc:sldChg>
      <pc:sldChg chg="del">
        <pc:chgData name="Sarah Davies" userId="3eb609f84c4843ed" providerId="LiveId" clId="{0FDF9EE6-CE6A-4757-8499-F42DEB5E744F}" dt="2020-08-11T10:26:18.814" v="14" actId="47"/>
        <pc:sldMkLst>
          <pc:docMk/>
          <pc:sldMk cId="3206983340" sldId="271"/>
        </pc:sldMkLst>
      </pc:sldChg>
      <pc:sldChg chg="del">
        <pc:chgData name="Sarah Davies" userId="3eb609f84c4843ed" providerId="LiveId" clId="{0FDF9EE6-CE6A-4757-8499-F42DEB5E744F}" dt="2020-08-11T10:26:19.338" v="15" actId="47"/>
        <pc:sldMkLst>
          <pc:docMk/>
          <pc:sldMk cId="4180108117" sldId="272"/>
        </pc:sldMkLst>
      </pc:sldChg>
      <pc:sldChg chg="del">
        <pc:chgData name="Sarah Davies" userId="3eb609f84c4843ed" providerId="LiveId" clId="{0FDF9EE6-CE6A-4757-8499-F42DEB5E744F}" dt="2020-08-11T10:26:19.880" v="16" actId="47"/>
        <pc:sldMkLst>
          <pc:docMk/>
          <pc:sldMk cId="3475804454" sldId="273"/>
        </pc:sldMkLst>
      </pc:sldChg>
      <pc:sldChg chg="del">
        <pc:chgData name="Sarah Davies" userId="3eb609f84c4843ed" providerId="LiveId" clId="{0FDF9EE6-CE6A-4757-8499-F42DEB5E744F}" dt="2020-08-11T10:26:20.376" v="17" actId="47"/>
        <pc:sldMkLst>
          <pc:docMk/>
          <pc:sldMk cId="3002340694" sldId="274"/>
        </pc:sldMkLst>
      </pc:sldChg>
      <pc:sldChg chg="add del">
        <pc:chgData name="Sarah Davies" userId="3eb609f84c4843ed" providerId="LiveId" clId="{0FDF9EE6-CE6A-4757-8499-F42DEB5E744F}" dt="2020-08-11T10:26:32.265" v="24" actId="47"/>
        <pc:sldMkLst>
          <pc:docMk/>
          <pc:sldMk cId="3899948789" sldId="275"/>
        </pc:sldMkLst>
      </pc:sldChg>
      <pc:sldChg chg="add del">
        <pc:chgData name="Sarah Davies" userId="3eb609f84c4843ed" providerId="LiveId" clId="{0FDF9EE6-CE6A-4757-8499-F42DEB5E744F}" dt="2020-08-23T17:25:28.998" v="25304" actId="2696"/>
        <pc:sldMkLst>
          <pc:docMk/>
          <pc:sldMk cId="3101689874" sldId="276"/>
        </pc:sldMkLst>
      </pc:sldChg>
      <pc:sldChg chg="add del">
        <pc:chgData name="Sarah Davies" userId="3eb609f84c4843ed" providerId="LiveId" clId="{0FDF9EE6-CE6A-4757-8499-F42DEB5E744F}" dt="2020-08-23T17:25:30.937" v="25305" actId="2696"/>
        <pc:sldMkLst>
          <pc:docMk/>
          <pc:sldMk cId="2506191907" sldId="277"/>
        </pc:sldMkLst>
      </pc:sldChg>
      <pc:sldChg chg="addSp delSp modSp mod">
        <pc:chgData name="Sarah Davies" userId="3eb609f84c4843ed" providerId="LiveId" clId="{0FDF9EE6-CE6A-4757-8499-F42DEB5E744F}" dt="2020-08-24T19:12:24.748" v="33685" actId="21"/>
        <pc:sldMkLst>
          <pc:docMk/>
          <pc:sldMk cId="2682838263" sldId="279"/>
        </pc:sldMkLst>
        <pc:spChg chg="del mod">
          <ac:chgData name="Sarah Davies" userId="3eb609f84c4843ed" providerId="LiveId" clId="{0FDF9EE6-CE6A-4757-8499-F42DEB5E744F}" dt="2020-08-24T19:12:24.748" v="33685" actId="21"/>
          <ac:spMkLst>
            <pc:docMk/>
            <pc:sldMk cId="2682838263" sldId="279"/>
            <ac:spMk id="3" creationId="{611788CC-012F-40B7-B740-C2A04139A9BB}"/>
          </ac:spMkLst>
        </pc:spChg>
        <pc:spChg chg="add mod">
          <ac:chgData name="Sarah Davies" userId="3eb609f84c4843ed" providerId="LiveId" clId="{0FDF9EE6-CE6A-4757-8499-F42DEB5E744F}" dt="2020-08-24T19:12:13.030" v="33683"/>
          <ac:spMkLst>
            <pc:docMk/>
            <pc:sldMk cId="2682838263" sldId="279"/>
            <ac:spMk id="4" creationId="{DF80FFB6-430A-4E49-9633-FC4D9666E214}"/>
          </ac:spMkLst>
        </pc:spChg>
      </pc:sldChg>
      <pc:sldChg chg="modSp mod">
        <pc:chgData name="Sarah Davies" userId="3eb609f84c4843ed" providerId="LiveId" clId="{0FDF9EE6-CE6A-4757-8499-F42DEB5E744F}" dt="2020-08-25T16:35:26.834" v="33946" actId="20577"/>
        <pc:sldMkLst>
          <pc:docMk/>
          <pc:sldMk cId="2966654347" sldId="280"/>
        </pc:sldMkLst>
        <pc:spChg chg="mod">
          <ac:chgData name="Sarah Davies" userId="3eb609f84c4843ed" providerId="LiveId" clId="{0FDF9EE6-CE6A-4757-8499-F42DEB5E744F}" dt="2020-08-25T16:35:26.834" v="33946" actId="20577"/>
          <ac:spMkLst>
            <pc:docMk/>
            <pc:sldMk cId="2966654347" sldId="280"/>
            <ac:spMk id="3" creationId="{00000000-0000-0000-0000-000000000000}"/>
          </ac:spMkLst>
        </pc:spChg>
      </pc:sldChg>
      <pc:sldChg chg="modSp new mod modNotesTx">
        <pc:chgData name="Sarah Davies" userId="3eb609f84c4843ed" providerId="LiveId" clId="{0FDF9EE6-CE6A-4757-8499-F42DEB5E744F}" dt="2020-08-25T16:39:30.419" v="34156" actId="20577"/>
        <pc:sldMkLst>
          <pc:docMk/>
          <pc:sldMk cId="2746451578" sldId="281"/>
        </pc:sldMkLst>
        <pc:spChg chg="mod">
          <ac:chgData name="Sarah Davies" userId="3eb609f84c4843ed" providerId="LiveId" clId="{0FDF9EE6-CE6A-4757-8499-F42DEB5E744F}" dt="2020-08-11T10:28:07.155" v="98" actId="20577"/>
          <ac:spMkLst>
            <pc:docMk/>
            <pc:sldMk cId="2746451578" sldId="281"/>
            <ac:spMk id="2" creationId="{D494FD52-1D79-446D-A392-E95C1CE0BCBB}"/>
          </ac:spMkLst>
        </pc:spChg>
        <pc:spChg chg="mod">
          <ac:chgData name="Sarah Davies" userId="3eb609f84c4843ed" providerId="LiveId" clId="{0FDF9EE6-CE6A-4757-8499-F42DEB5E744F}" dt="2020-08-25T16:39:30.419" v="34156" actId="20577"/>
          <ac:spMkLst>
            <pc:docMk/>
            <pc:sldMk cId="2746451578" sldId="281"/>
            <ac:spMk id="3" creationId="{DCE36030-2CE8-4397-8921-22F10BC437B1}"/>
          </ac:spMkLst>
        </pc:spChg>
      </pc:sldChg>
      <pc:sldChg chg="modSp new del mod">
        <pc:chgData name="Sarah Davies" userId="3eb609f84c4843ed" providerId="LiveId" clId="{0FDF9EE6-CE6A-4757-8499-F42DEB5E744F}" dt="2020-08-11T13:31:26.507" v="5990" actId="2696"/>
        <pc:sldMkLst>
          <pc:docMk/>
          <pc:sldMk cId="2073481027" sldId="282"/>
        </pc:sldMkLst>
        <pc:spChg chg="mod">
          <ac:chgData name="Sarah Davies" userId="3eb609f84c4843ed" providerId="LiveId" clId="{0FDF9EE6-CE6A-4757-8499-F42DEB5E744F}" dt="2020-08-11T11:51:50.465" v="3973" actId="20577"/>
          <ac:spMkLst>
            <pc:docMk/>
            <pc:sldMk cId="2073481027" sldId="282"/>
            <ac:spMk id="2" creationId="{004902C7-2004-4C8A-8EE2-0968A198DFA8}"/>
          </ac:spMkLst>
        </pc:spChg>
        <pc:spChg chg="mod">
          <ac:chgData name="Sarah Davies" userId="3eb609f84c4843ed" providerId="LiveId" clId="{0FDF9EE6-CE6A-4757-8499-F42DEB5E744F}" dt="2020-08-11T12:14:03.838" v="3994" actId="20577"/>
          <ac:spMkLst>
            <pc:docMk/>
            <pc:sldMk cId="2073481027" sldId="282"/>
            <ac:spMk id="3" creationId="{44937E04-6AFB-4DA5-AE27-E64EF140F1CF}"/>
          </ac:spMkLst>
        </pc:spChg>
      </pc:sldChg>
      <pc:sldChg chg="modSp new mod modNotesTx">
        <pc:chgData name="Sarah Davies" userId="3eb609f84c4843ed" providerId="LiveId" clId="{0FDF9EE6-CE6A-4757-8499-F42DEB5E744F}" dt="2020-08-23T17:00:50.660" v="24368" actId="20577"/>
        <pc:sldMkLst>
          <pc:docMk/>
          <pc:sldMk cId="3423414981" sldId="283"/>
        </pc:sldMkLst>
        <pc:spChg chg="mod">
          <ac:chgData name="Sarah Davies" userId="3eb609f84c4843ed" providerId="LiveId" clId="{0FDF9EE6-CE6A-4757-8499-F42DEB5E744F}" dt="2020-08-14T09:07:29.448" v="6045" actId="20577"/>
          <ac:spMkLst>
            <pc:docMk/>
            <pc:sldMk cId="3423414981" sldId="283"/>
            <ac:spMk id="2" creationId="{15E80069-9400-43FF-9511-0BAAC4D318A6}"/>
          </ac:spMkLst>
        </pc:spChg>
      </pc:sldChg>
      <pc:sldChg chg="addSp delSp modSp new mod modNotesTx">
        <pc:chgData name="Sarah Davies" userId="3eb609f84c4843ed" providerId="LiveId" clId="{0FDF9EE6-CE6A-4757-8499-F42DEB5E744F}" dt="2020-08-23T18:01:29.320" v="26487" actId="20577"/>
        <pc:sldMkLst>
          <pc:docMk/>
          <pc:sldMk cId="496844127" sldId="284"/>
        </pc:sldMkLst>
        <pc:spChg chg="mod">
          <ac:chgData name="Sarah Davies" userId="3eb609f84c4843ed" providerId="LiveId" clId="{0FDF9EE6-CE6A-4757-8499-F42DEB5E744F}" dt="2020-08-14T09:54:40.777" v="6232" actId="20577"/>
          <ac:spMkLst>
            <pc:docMk/>
            <pc:sldMk cId="496844127" sldId="284"/>
            <ac:spMk id="2" creationId="{7AA5D0F9-8FE7-4E7A-8013-63C6C41D1B4E}"/>
          </ac:spMkLst>
        </pc:spChg>
        <pc:spChg chg="del">
          <ac:chgData name="Sarah Davies" userId="3eb609f84c4843ed" providerId="LiveId" clId="{0FDF9EE6-CE6A-4757-8499-F42DEB5E744F}" dt="2020-08-14T09:53:17.168" v="6173" actId="1032"/>
          <ac:spMkLst>
            <pc:docMk/>
            <pc:sldMk cId="496844127" sldId="284"/>
            <ac:spMk id="3" creationId="{7DBD20DD-01D0-4734-87D3-F84C96AF04FD}"/>
          </ac:spMkLst>
        </pc:spChg>
        <pc:graphicFrameChg chg="add mod modGraphic">
          <ac:chgData name="Sarah Davies" userId="3eb609f84c4843ed" providerId="LiveId" clId="{0FDF9EE6-CE6A-4757-8499-F42DEB5E744F}" dt="2020-08-14T10:24:14.312" v="7355" actId="113"/>
          <ac:graphicFrameMkLst>
            <pc:docMk/>
            <pc:sldMk cId="496844127" sldId="284"/>
            <ac:graphicFrameMk id="6" creationId="{4DF64EBB-9E8B-4335-BB4A-8C449720E02D}"/>
          </ac:graphicFrameMkLst>
        </pc:graphicFrameChg>
      </pc:sldChg>
      <pc:sldChg chg="modSp new del mod modNotesTx">
        <pc:chgData name="Sarah Davies" userId="3eb609f84c4843ed" providerId="LiveId" clId="{0FDF9EE6-CE6A-4757-8499-F42DEB5E744F}" dt="2020-08-23T15:57:46.397" v="23122" actId="2696"/>
        <pc:sldMkLst>
          <pc:docMk/>
          <pc:sldMk cId="4001826808" sldId="285"/>
        </pc:sldMkLst>
        <pc:spChg chg="mod">
          <ac:chgData name="Sarah Davies" userId="3eb609f84c4843ed" providerId="LiveId" clId="{0FDF9EE6-CE6A-4757-8499-F42DEB5E744F}" dt="2020-08-11T12:22:06.736" v="4014" actId="20577"/>
          <ac:spMkLst>
            <pc:docMk/>
            <pc:sldMk cId="4001826808" sldId="285"/>
            <ac:spMk id="2" creationId="{8A83C8FD-4443-41F2-B0D4-45F1C34689BF}"/>
          </ac:spMkLst>
        </pc:spChg>
      </pc:sldChg>
      <pc:sldChg chg="modSp new mod modNotesTx">
        <pc:chgData name="Sarah Davies" userId="3eb609f84c4843ed" providerId="LiveId" clId="{0FDF9EE6-CE6A-4757-8499-F42DEB5E744F}" dt="2020-08-22T18:50:50.036" v="23121" actId="20577"/>
        <pc:sldMkLst>
          <pc:docMk/>
          <pc:sldMk cId="2950318049" sldId="286"/>
        </pc:sldMkLst>
        <pc:spChg chg="mod">
          <ac:chgData name="Sarah Davies" userId="3eb609f84c4843ed" providerId="LiveId" clId="{0FDF9EE6-CE6A-4757-8499-F42DEB5E744F}" dt="2020-08-11T12:32:57.741" v="4437" actId="20577"/>
          <ac:spMkLst>
            <pc:docMk/>
            <pc:sldMk cId="2950318049" sldId="286"/>
            <ac:spMk id="2" creationId="{A2EFED4C-E182-415F-A5CA-A6EFCFA9095D}"/>
          </ac:spMkLst>
        </pc:spChg>
      </pc:sldChg>
      <pc:sldChg chg="modSp new mod modNotesTx">
        <pc:chgData name="Sarah Davies" userId="3eb609f84c4843ed" providerId="LiveId" clId="{0FDF9EE6-CE6A-4757-8499-F42DEB5E744F}" dt="2020-08-24T19:12:39.713" v="33691" actId="20577"/>
        <pc:sldMkLst>
          <pc:docMk/>
          <pc:sldMk cId="2594652562" sldId="287"/>
        </pc:sldMkLst>
        <pc:spChg chg="mod">
          <ac:chgData name="Sarah Davies" userId="3eb609f84c4843ed" providerId="LiveId" clId="{0FDF9EE6-CE6A-4757-8499-F42DEB5E744F}" dt="2020-08-24T19:12:39.713" v="33691" actId="20577"/>
          <ac:spMkLst>
            <pc:docMk/>
            <pc:sldMk cId="2594652562" sldId="287"/>
            <ac:spMk id="2" creationId="{88FC171D-56FC-4C89-B82F-BDC505229AFE}"/>
          </ac:spMkLst>
        </pc:spChg>
      </pc:sldChg>
      <pc:sldChg chg="modSp add mod modNotesTx">
        <pc:chgData name="Sarah Davies" userId="3eb609f84c4843ed" providerId="LiveId" clId="{0FDF9EE6-CE6A-4757-8499-F42DEB5E744F}" dt="2020-08-24T19:12:44.435" v="33697" actId="20577"/>
        <pc:sldMkLst>
          <pc:docMk/>
          <pc:sldMk cId="3140377766" sldId="288"/>
        </pc:sldMkLst>
        <pc:spChg chg="mod">
          <ac:chgData name="Sarah Davies" userId="3eb609f84c4843ed" providerId="LiveId" clId="{0FDF9EE6-CE6A-4757-8499-F42DEB5E744F}" dt="2020-08-24T19:12:44.435" v="33697" actId="20577"/>
          <ac:spMkLst>
            <pc:docMk/>
            <pc:sldMk cId="3140377766" sldId="288"/>
            <ac:spMk id="2" creationId="{88FC171D-56FC-4C89-B82F-BDC505229AFE}"/>
          </ac:spMkLst>
        </pc:spChg>
      </pc:sldChg>
      <pc:sldChg chg="modSp new mod modNotesTx">
        <pc:chgData name="Sarah Davies" userId="3eb609f84c4843ed" providerId="LiveId" clId="{0FDF9EE6-CE6A-4757-8499-F42DEB5E744F}" dt="2020-08-24T19:12:50.161" v="33699" actId="20577"/>
        <pc:sldMkLst>
          <pc:docMk/>
          <pc:sldMk cId="2224754545" sldId="289"/>
        </pc:sldMkLst>
        <pc:spChg chg="mod">
          <ac:chgData name="Sarah Davies" userId="3eb609f84c4843ed" providerId="LiveId" clId="{0FDF9EE6-CE6A-4757-8499-F42DEB5E744F}" dt="2020-08-24T19:12:50.161" v="33699" actId="20577"/>
          <ac:spMkLst>
            <pc:docMk/>
            <pc:sldMk cId="2224754545" sldId="289"/>
            <ac:spMk id="2" creationId="{70D544A6-7C97-4AFE-BA2A-32328E428F53}"/>
          </ac:spMkLst>
        </pc:spChg>
      </pc:sldChg>
      <pc:sldChg chg="modSp new mod modNotesTx">
        <pc:chgData name="Sarah Davies" userId="3eb609f84c4843ed" providerId="LiveId" clId="{0FDF9EE6-CE6A-4757-8499-F42DEB5E744F}" dt="2020-08-24T19:02:40.966" v="33020" actId="20577"/>
        <pc:sldMkLst>
          <pc:docMk/>
          <pc:sldMk cId="1338715873" sldId="290"/>
        </pc:sldMkLst>
        <pc:spChg chg="mod">
          <ac:chgData name="Sarah Davies" userId="3eb609f84c4843ed" providerId="LiveId" clId="{0FDF9EE6-CE6A-4757-8499-F42DEB5E744F}" dt="2020-08-24T18:31:39.081" v="30733" actId="20577"/>
          <ac:spMkLst>
            <pc:docMk/>
            <pc:sldMk cId="1338715873" sldId="290"/>
            <ac:spMk id="2" creationId="{BC43A0F3-AD22-4950-87D8-B0CC752424DA}"/>
          </ac:spMkLst>
        </pc:spChg>
      </pc:sldChg>
      <pc:sldChg chg="addSp delSp modSp add mod">
        <pc:chgData name="Sarah Davies" userId="3eb609f84c4843ed" providerId="LiveId" clId="{0FDF9EE6-CE6A-4757-8499-F42DEB5E744F}" dt="2020-08-24T19:21:48.347" v="33868" actId="403"/>
        <pc:sldMkLst>
          <pc:docMk/>
          <pc:sldMk cId="2248006926" sldId="291"/>
        </pc:sldMkLst>
        <pc:spChg chg="mod">
          <ac:chgData name="Sarah Davies" userId="3eb609f84c4843ed" providerId="LiveId" clId="{0FDF9EE6-CE6A-4757-8499-F42DEB5E744F}" dt="2020-08-24T19:19:51.377" v="33852" actId="20577"/>
          <ac:spMkLst>
            <pc:docMk/>
            <pc:sldMk cId="2248006926" sldId="291"/>
            <ac:spMk id="2" creationId="{72141C67-3E5A-4BBF-8601-5DE6C7AD2401}"/>
          </ac:spMkLst>
        </pc:spChg>
        <pc:spChg chg="mod">
          <ac:chgData name="Sarah Davies" userId="3eb609f84c4843ed" providerId="LiveId" clId="{0FDF9EE6-CE6A-4757-8499-F42DEB5E744F}" dt="2020-08-24T19:19:57.840" v="33854" actId="14100"/>
          <ac:spMkLst>
            <pc:docMk/>
            <pc:sldMk cId="2248006926" sldId="291"/>
            <ac:spMk id="3" creationId="{785F61B3-705F-4DDF-B44E-E57A4432FE84}"/>
          </ac:spMkLst>
        </pc:spChg>
        <pc:spChg chg="del mod">
          <ac:chgData name="Sarah Davies" userId="3eb609f84c4843ed" providerId="LiveId" clId="{0FDF9EE6-CE6A-4757-8499-F42DEB5E744F}" dt="2020-08-24T19:19:42.098" v="33830" actId="21"/>
          <ac:spMkLst>
            <pc:docMk/>
            <pc:sldMk cId="2248006926" sldId="291"/>
            <ac:spMk id="4" creationId="{C67EF31A-FD0E-42C6-B315-340CC696D4ED}"/>
          </ac:spMkLst>
        </pc:spChg>
        <pc:spChg chg="add del mod">
          <ac:chgData name="Sarah Davies" userId="3eb609f84c4843ed" providerId="LiveId" clId="{0FDF9EE6-CE6A-4757-8499-F42DEB5E744F}" dt="2020-08-24T19:20:22.405" v="33858" actId="22"/>
          <ac:spMkLst>
            <pc:docMk/>
            <pc:sldMk cId="2248006926" sldId="291"/>
            <ac:spMk id="6" creationId="{C15550AB-6E91-4306-8F65-A9EA926EFC8B}"/>
          </ac:spMkLst>
        </pc:spChg>
        <pc:spChg chg="add del mod">
          <ac:chgData name="Sarah Davies" userId="3eb609f84c4843ed" providerId="LiveId" clId="{0FDF9EE6-CE6A-4757-8499-F42DEB5E744F}" dt="2020-08-24T19:20:31.875" v="33861"/>
          <ac:spMkLst>
            <pc:docMk/>
            <pc:sldMk cId="2248006926" sldId="291"/>
            <ac:spMk id="7" creationId="{7E9A2A88-0971-4BA9-8077-F8D41985F285}"/>
          </ac:spMkLst>
        </pc:spChg>
        <pc:spChg chg="add mod">
          <ac:chgData name="Sarah Davies" userId="3eb609f84c4843ed" providerId="LiveId" clId="{0FDF9EE6-CE6A-4757-8499-F42DEB5E744F}" dt="2020-08-24T19:21:48.347" v="33868" actId="403"/>
          <ac:spMkLst>
            <pc:docMk/>
            <pc:sldMk cId="2248006926" sldId="291"/>
            <ac:spMk id="8" creationId="{87CFDD59-6BC0-4923-9124-22956B7C1D3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0F5035-D973-4F8C-AA3B-0CC28820F370}"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29A40F03-0FCE-458B-8374-C78709683E63}">
      <dgm:prSet phldrT="[Text]" custT="1"/>
      <dgm:spPr/>
      <dgm:t>
        <a:bodyPr/>
        <a:lstStyle/>
        <a:p>
          <a:r>
            <a:rPr lang="en-GB" sz="1800" b="1" dirty="0"/>
            <a:t>PLAN</a:t>
          </a:r>
          <a:r>
            <a:rPr lang="en-GB" sz="1800" dirty="0"/>
            <a:t> </a:t>
          </a:r>
        </a:p>
        <a:p>
          <a:r>
            <a:rPr lang="en-GB" sz="1800" dirty="0"/>
            <a:t>Performance and development planning</a:t>
          </a:r>
        </a:p>
      </dgm:t>
    </dgm:pt>
    <dgm:pt modelId="{1EEB57EB-7E22-42A9-8AA3-8F9558A421F3}" type="parTrans" cxnId="{1ED3D28E-A368-4440-BFF2-DC344ED6A77D}">
      <dgm:prSet/>
      <dgm:spPr/>
      <dgm:t>
        <a:bodyPr/>
        <a:lstStyle/>
        <a:p>
          <a:endParaRPr lang="en-GB"/>
        </a:p>
      </dgm:t>
    </dgm:pt>
    <dgm:pt modelId="{E2C435A4-8B7D-42AB-99BD-0E6877770A9D}" type="sibTrans" cxnId="{1ED3D28E-A368-4440-BFF2-DC344ED6A77D}">
      <dgm:prSet/>
      <dgm:spPr/>
      <dgm:t>
        <a:bodyPr/>
        <a:lstStyle/>
        <a:p>
          <a:endParaRPr lang="en-GB" sz="1800"/>
        </a:p>
      </dgm:t>
    </dgm:pt>
    <dgm:pt modelId="{B17DF2E6-DFEA-4963-82AA-4C942E4DCC17}">
      <dgm:prSet phldrT="[Text]" custT="1"/>
      <dgm:spPr/>
      <dgm:t>
        <a:bodyPr/>
        <a:lstStyle/>
        <a:p>
          <a:r>
            <a:rPr lang="en-GB" sz="1800" b="1" dirty="0"/>
            <a:t>ACT</a:t>
          </a:r>
        </a:p>
        <a:p>
          <a:r>
            <a:rPr lang="en-GB" sz="1800" dirty="0"/>
            <a:t>Performance Activities</a:t>
          </a:r>
        </a:p>
      </dgm:t>
    </dgm:pt>
    <dgm:pt modelId="{1010F8DF-F2CF-49F9-B834-A448E447A5F1}" type="parTrans" cxnId="{62DF7A21-40A7-4300-902F-9C6A35A643DC}">
      <dgm:prSet/>
      <dgm:spPr/>
      <dgm:t>
        <a:bodyPr/>
        <a:lstStyle/>
        <a:p>
          <a:endParaRPr lang="en-GB"/>
        </a:p>
      </dgm:t>
    </dgm:pt>
    <dgm:pt modelId="{32C82CEE-034A-4DD3-A9BC-640B2FAC4668}" type="sibTrans" cxnId="{62DF7A21-40A7-4300-902F-9C6A35A643DC}">
      <dgm:prSet/>
      <dgm:spPr/>
      <dgm:t>
        <a:bodyPr/>
        <a:lstStyle/>
        <a:p>
          <a:endParaRPr lang="en-GB" sz="1800"/>
        </a:p>
      </dgm:t>
    </dgm:pt>
    <dgm:pt modelId="{5F49055C-9CAD-41B0-81BF-25A4B3A4CC8E}">
      <dgm:prSet phldrT="[Text]" custT="1"/>
      <dgm:spPr/>
      <dgm:t>
        <a:bodyPr/>
        <a:lstStyle/>
        <a:p>
          <a:r>
            <a:rPr lang="en-GB" sz="1800" b="1" dirty="0"/>
            <a:t>MONITOR</a:t>
          </a:r>
        </a:p>
        <a:p>
          <a:r>
            <a:rPr lang="en-GB" sz="1800" dirty="0"/>
            <a:t>Manage performance throughout the year</a:t>
          </a:r>
        </a:p>
      </dgm:t>
    </dgm:pt>
    <dgm:pt modelId="{1BCA38F5-FC41-437F-8376-98A6BE339323}" type="parTrans" cxnId="{080F4F7F-42EE-4999-B890-35293CC4869F}">
      <dgm:prSet/>
      <dgm:spPr/>
      <dgm:t>
        <a:bodyPr/>
        <a:lstStyle/>
        <a:p>
          <a:endParaRPr lang="en-GB"/>
        </a:p>
      </dgm:t>
    </dgm:pt>
    <dgm:pt modelId="{FF88C9AB-9D19-4E77-872A-1089B11450CC}" type="sibTrans" cxnId="{080F4F7F-42EE-4999-B890-35293CC4869F}">
      <dgm:prSet/>
      <dgm:spPr/>
      <dgm:t>
        <a:bodyPr/>
        <a:lstStyle/>
        <a:p>
          <a:endParaRPr lang="en-GB" sz="1800"/>
        </a:p>
      </dgm:t>
    </dgm:pt>
    <dgm:pt modelId="{2DB85B3C-C9F4-4756-9AA3-0149F5947E20}">
      <dgm:prSet phldrT="[Text]" custT="1"/>
      <dgm:spPr/>
      <dgm:t>
        <a:bodyPr/>
        <a:lstStyle/>
        <a:p>
          <a:r>
            <a:rPr lang="en-GB" sz="1800" b="1" dirty="0"/>
            <a:t>REVIEW</a:t>
          </a:r>
        </a:p>
        <a:p>
          <a:r>
            <a:rPr lang="en-GB" sz="1800" dirty="0"/>
            <a:t>Joint analysis of performance</a:t>
          </a:r>
        </a:p>
      </dgm:t>
    </dgm:pt>
    <dgm:pt modelId="{38C27FDC-E191-4622-8CDE-EE459CF03E15}" type="parTrans" cxnId="{B8B3FA02-2DE3-4966-93A9-44FF3A14FAC1}">
      <dgm:prSet/>
      <dgm:spPr/>
      <dgm:t>
        <a:bodyPr/>
        <a:lstStyle/>
        <a:p>
          <a:endParaRPr lang="en-GB"/>
        </a:p>
      </dgm:t>
    </dgm:pt>
    <dgm:pt modelId="{CD28E58F-D3C9-4A79-9402-4F3AC311B33B}" type="sibTrans" cxnId="{B8B3FA02-2DE3-4966-93A9-44FF3A14FAC1}">
      <dgm:prSet/>
      <dgm:spPr/>
      <dgm:t>
        <a:bodyPr/>
        <a:lstStyle/>
        <a:p>
          <a:endParaRPr lang="en-GB" sz="1800"/>
        </a:p>
      </dgm:t>
    </dgm:pt>
    <dgm:pt modelId="{01AF097E-760F-4E61-B926-2316539C1DB6}" type="pres">
      <dgm:prSet presAssocID="{3C0F5035-D973-4F8C-AA3B-0CC28820F370}" presName="cycle" presStyleCnt="0">
        <dgm:presLayoutVars>
          <dgm:dir/>
          <dgm:resizeHandles val="exact"/>
        </dgm:presLayoutVars>
      </dgm:prSet>
      <dgm:spPr/>
    </dgm:pt>
    <dgm:pt modelId="{97D62BA6-7299-4E89-A349-2EF158CCA250}" type="pres">
      <dgm:prSet presAssocID="{29A40F03-0FCE-458B-8374-C78709683E63}" presName="node" presStyleLbl="node1" presStyleIdx="0" presStyleCnt="4" custScaleX="193852" custScaleY="131108">
        <dgm:presLayoutVars>
          <dgm:bulletEnabled val="1"/>
        </dgm:presLayoutVars>
      </dgm:prSet>
      <dgm:spPr/>
    </dgm:pt>
    <dgm:pt modelId="{FBC2D7A8-E73F-44B1-A057-2EF4EC1A2A4B}" type="pres">
      <dgm:prSet presAssocID="{29A40F03-0FCE-458B-8374-C78709683E63}" presName="spNode" presStyleCnt="0"/>
      <dgm:spPr/>
    </dgm:pt>
    <dgm:pt modelId="{B647C1E3-1419-4483-A037-5BD5C1F9C7B3}" type="pres">
      <dgm:prSet presAssocID="{E2C435A4-8B7D-42AB-99BD-0E6877770A9D}" presName="sibTrans" presStyleLbl="sibTrans1D1" presStyleIdx="0" presStyleCnt="4" custScaleX="1387638" custScaleY="1443848"/>
      <dgm:spPr/>
    </dgm:pt>
    <dgm:pt modelId="{18B06FA0-F276-4D1A-9D26-DF4AE1102DF3}" type="pres">
      <dgm:prSet presAssocID="{B17DF2E6-DFEA-4963-82AA-4C942E4DCC17}" presName="node" presStyleLbl="node1" presStyleIdx="1" presStyleCnt="4" custScaleX="193852" custScaleY="131108" custRadScaleRad="181789" custRadScaleInc="2527">
        <dgm:presLayoutVars>
          <dgm:bulletEnabled val="1"/>
        </dgm:presLayoutVars>
      </dgm:prSet>
      <dgm:spPr/>
    </dgm:pt>
    <dgm:pt modelId="{035E5D2D-F866-4413-8885-F5CF81A476C3}" type="pres">
      <dgm:prSet presAssocID="{B17DF2E6-DFEA-4963-82AA-4C942E4DCC17}" presName="spNode" presStyleCnt="0"/>
      <dgm:spPr/>
    </dgm:pt>
    <dgm:pt modelId="{991A5103-3FA1-47F4-BFE0-4EC7AF9E9132}" type="pres">
      <dgm:prSet presAssocID="{32C82CEE-034A-4DD3-A9BC-640B2FAC4668}" presName="sibTrans" presStyleLbl="sibTrans1D1" presStyleIdx="1" presStyleCnt="4" custScaleX="1387638" custScaleY="1443848"/>
      <dgm:spPr/>
    </dgm:pt>
    <dgm:pt modelId="{C29E4AFF-56A9-4351-91D5-5BB2B444FB49}" type="pres">
      <dgm:prSet presAssocID="{5F49055C-9CAD-41B0-81BF-25A4B3A4CC8E}" presName="node" presStyleLbl="node1" presStyleIdx="2" presStyleCnt="4" custScaleX="193852" custScaleY="131108">
        <dgm:presLayoutVars>
          <dgm:bulletEnabled val="1"/>
        </dgm:presLayoutVars>
      </dgm:prSet>
      <dgm:spPr/>
    </dgm:pt>
    <dgm:pt modelId="{6EFB5095-9CC1-4F8C-B78B-3295AE004E64}" type="pres">
      <dgm:prSet presAssocID="{5F49055C-9CAD-41B0-81BF-25A4B3A4CC8E}" presName="spNode" presStyleCnt="0"/>
      <dgm:spPr/>
    </dgm:pt>
    <dgm:pt modelId="{0D3C93A0-C78F-4B04-92D1-847BF36AEE19}" type="pres">
      <dgm:prSet presAssocID="{FF88C9AB-9D19-4E77-872A-1089B11450CC}" presName="sibTrans" presStyleLbl="sibTrans1D1" presStyleIdx="2" presStyleCnt="4" custScaleX="1387638" custScaleY="1443848"/>
      <dgm:spPr/>
    </dgm:pt>
    <dgm:pt modelId="{8E66698F-1B8E-4506-A010-075BC440350A}" type="pres">
      <dgm:prSet presAssocID="{2DB85B3C-C9F4-4756-9AA3-0149F5947E20}" presName="node" presStyleLbl="node1" presStyleIdx="3" presStyleCnt="4" custScaleX="193852" custScaleY="131108" custRadScaleRad="184185" custRadScaleInc="1663">
        <dgm:presLayoutVars>
          <dgm:bulletEnabled val="1"/>
        </dgm:presLayoutVars>
      </dgm:prSet>
      <dgm:spPr/>
    </dgm:pt>
    <dgm:pt modelId="{110CC8CE-16D1-4690-BB01-7AB2075AF97B}" type="pres">
      <dgm:prSet presAssocID="{2DB85B3C-C9F4-4756-9AA3-0149F5947E20}" presName="spNode" presStyleCnt="0"/>
      <dgm:spPr/>
    </dgm:pt>
    <dgm:pt modelId="{5AD6D63E-B3AA-4C97-B316-4A5C67CF3194}" type="pres">
      <dgm:prSet presAssocID="{CD28E58F-D3C9-4A79-9402-4F3AC311B33B}" presName="sibTrans" presStyleLbl="sibTrans1D1" presStyleIdx="3" presStyleCnt="4" custScaleX="1387638" custScaleY="1443848"/>
      <dgm:spPr/>
    </dgm:pt>
  </dgm:ptLst>
  <dgm:cxnLst>
    <dgm:cxn modelId="{B8B3FA02-2DE3-4966-93A9-44FF3A14FAC1}" srcId="{3C0F5035-D973-4F8C-AA3B-0CC28820F370}" destId="{2DB85B3C-C9F4-4756-9AA3-0149F5947E20}" srcOrd="3" destOrd="0" parTransId="{38C27FDC-E191-4622-8CDE-EE459CF03E15}" sibTransId="{CD28E58F-D3C9-4A79-9402-4F3AC311B33B}"/>
    <dgm:cxn modelId="{EC372A0C-4CB9-436C-A437-694D3BB669A1}" type="presOf" srcId="{FF88C9AB-9D19-4E77-872A-1089B11450CC}" destId="{0D3C93A0-C78F-4B04-92D1-847BF36AEE19}" srcOrd="0" destOrd="0" presId="urn:microsoft.com/office/officeart/2005/8/layout/cycle5"/>
    <dgm:cxn modelId="{62DF7A21-40A7-4300-902F-9C6A35A643DC}" srcId="{3C0F5035-D973-4F8C-AA3B-0CC28820F370}" destId="{B17DF2E6-DFEA-4963-82AA-4C942E4DCC17}" srcOrd="1" destOrd="0" parTransId="{1010F8DF-F2CF-49F9-B834-A448E447A5F1}" sibTransId="{32C82CEE-034A-4DD3-A9BC-640B2FAC4668}"/>
    <dgm:cxn modelId="{5FC5D523-D50A-47EA-A35E-260528DBE74A}" type="presOf" srcId="{29A40F03-0FCE-458B-8374-C78709683E63}" destId="{97D62BA6-7299-4E89-A349-2EF158CCA250}" srcOrd="0" destOrd="0" presId="urn:microsoft.com/office/officeart/2005/8/layout/cycle5"/>
    <dgm:cxn modelId="{247DBD42-6661-4097-8F53-A98978C4723F}" type="presOf" srcId="{32C82CEE-034A-4DD3-A9BC-640B2FAC4668}" destId="{991A5103-3FA1-47F4-BFE0-4EC7AF9E9132}" srcOrd="0" destOrd="0" presId="urn:microsoft.com/office/officeart/2005/8/layout/cycle5"/>
    <dgm:cxn modelId="{84803844-9278-4185-9A6A-11CAD5C385AB}" type="presOf" srcId="{5F49055C-9CAD-41B0-81BF-25A4B3A4CC8E}" destId="{C29E4AFF-56A9-4351-91D5-5BB2B444FB49}" srcOrd="0" destOrd="0" presId="urn:microsoft.com/office/officeart/2005/8/layout/cycle5"/>
    <dgm:cxn modelId="{36970F70-D94D-4AA3-885F-71BE7414B8B7}" type="presOf" srcId="{3C0F5035-D973-4F8C-AA3B-0CC28820F370}" destId="{01AF097E-760F-4E61-B926-2316539C1DB6}" srcOrd="0" destOrd="0" presId="urn:microsoft.com/office/officeart/2005/8/layout/cycle5"/>
    <dgm:cxn modelId="{F07ABA78-F3F3-41C4-870E-0D4A1E4CF10F}" type="presOf" srcId="{E2C435A4-8B7D-42AB-99BD-0E6877770A9D}" destId="{B647C1E3-1419-4483-A037-5BD5C1F9C7B3}" srcOrd="0" destOrd="0" presId="urn:microsoft.com/office/officeart/2005/8/layout/cycle5"/>
    <dgm:cxn modelId="{080F4F7F-42EE-4999-B890-35293CC4869F}" srcId="{3C0F5035-D973-4F8C-AA3B-0CC28820F370}" destId="{5F49055C-9CAD-41B0-81BF-25A4B3A4CC8E}" srcOrd="2" destOrd="0" parTransId="{1BCA38F5-FC41-437F-8376-98A6BE339323}" sibTransId="{FF88C9AB-9D19-4E77-872A-1089B11450CC}"/>
    <dgm:cxn modelId="{1ED3D28E-A368-4440-BFF2-DC344ED6A77D}" srcId="{3C0F5035-D973-4F8C-AA3B-0CC28820F370}" destId="{29A40F03-0FCE-458B-8374-C78709683E63}" srcOrd="0" destOrd="0" parTransId="{1EEB57EB-7E22-42A9-8AA3-8F9558A421F3}" sibTransId="{E2C435A4-8B7D-42AB-99BD-0E6877770A9D}"/>
    <dgm:cxn modelId="{DDD27D90-10A2-4B76-B28B-C58643FC777D}" type="presOf" srcId="{CD28E58F-D3C9-4A79-9402-4F3AC311B33B}" destId="{5AD6D63E-B3AA-4C97-B316-4A5C67CF3194}" srcOrd="0" destOrd="0" presId="urn:microsoft.com/office/officeart/2005/8/layout/cycle5"/>
    <dgm:cxn modelId="{FF3E02A2-0230-4371-B53B-29D63D3D148C}" type="presOf" srcId="{2DB85B3C-C9F4-4756-9AA3-0149F5947E20}" destId="{8E66698F-1B8E-4506-A010-075BC440350A}" srcOrd="0" destOrd="0" presId="urn:microsoft.com/office/officeart/2005/8/layout/cycle5"/>
    <dgm:cxn modelId="{72A552FC-FBD4-48D8-8EC4-86074FF51D94}" type="presOf" srcId="{B17DF2E6-DFEA-4963-82AA-4C942E4DCC17}" destId="{18B06FA0-F276-4D1A-9D26-DF4AE1102DF3}" srcOrd="0" destOrd="0" presId="urn:microsoft.com/office/officeart/2005/8/layout/cycle5"/>
    <dgm:cxn modelId="{B7166BE7-E10B-4320-A043-3F5BA4681DFB}" type="presParOf" srcId="{01AF097E-760F-4E61-B926-2316539C1DB6}" destId="{97D62BA6-7299-4E89-A349-2EF158CCA250}" srcOrd="0" destOrd="0" presId="urn:microsoft.com/office/officeart/2005/8/layout/cycle5"/>
    <dgm:cxn modelId="{35AACFB1-6C4B-4055-8B65-31B71390AF7D}" type="presParOf" srcId="{01AF097E-760F-4E61-B926-2316539C1DB6}" destId="{FBC2D7A8-E73F-44B1-A057-2EF4EC1A2A4B}" srcOrd="1" destOrd="0" presId="urn:microsoft.com/office/officeart/2005/8/layout/cycle5"/>
    <dgm:cxn modelId="{C9818601-4C1E-4E34-B03B-90B43597CA8D}" type="presParOf" srcId="{01AF097E-760F-4E61-B926-2316539C1DB6}" destId="{B647C1E3-1419-4483-A037-5BD5C1F9C7B3}" srcOrd="2" destOrd="0" presId="urn:microsoft.com/office/officeart/2005/8/layout/cycle5"/>
    <dgm:cxn modelId="{E3FE298E-B363-4039-9A15-2094EDDA06E7}" type="presParOf" srcId="{01AF097E-760F-4E61-B926-2316539C1DB6}" destId="{18B06FA0-F276-4D1A-9D26-DF4AE1102DF3}" srcOrd="3" destOrd="0" presId="urn:microsoft.com/office/officeart/2005/8/layout/cycle5"/>
    <dgm:cxn modelId="{4CBDC5F4-CDE9-409C-B053-DB5B1E29C98F}" type="presParOf" srcId="{01AF097E-760F-4E61-B926-2316539C1DB6}" destId="{035E5D2D-F866-4413-8885-F5CF81A476C3}" srcOrd="4" destOrd="0" presId="urn:microsoft.com/office/officeart/2005/8/layout/cycle5"/>
    <dgm:cxn modelId="{083BA366-AAD1-432D-A585-29C30E2FC8DF}" type="presParOf" srcId="{01AF097E-760F-4E61-B926-2316539C1DB6}" destId="{991A5103-3FA1-47F4-BFE0-4EC7AF9E9132}" srcOrd="5" destOrd="0" presId="urn:microsoft.com/office/officeart/2005/8/layout/cycle5"/>
    <dgm:cxn modelId="{82EA9826-2ABD-4DAA-8E35-EA4EF57FDDF0}" type="presParOf" srcId="{01AF097E-760F-4E61-B926-2316539C1DB6}" destId="{C29E4AFF-56A9-4351-91D5-5BB2B444FB49}" srcOrd="6" destOrd="0" presId="urn:microsoft.com/office/officeart/2005/8/layout/cycle5"/>
    <dgm:cxn modelId="{9036514D-1A15-44C3-B9B1-794ECF13F56F}" type="presParOf" srcId="{01AF097E-760F-4E61-B926-2316539C1DB6}" destId="{6EFB5095-9CC1-4F8C-B78B-3295AE004E64}" srcOrd="7" destOrd="0" presId="urn:microsoft.com/office/officeart/2005/8/layout/cycle5"/>
    <dgm:cxn modelId="{7736EFF8-232E-440F-816B-2C2D07A0B67E}" type="presParOf" srcId="{01AF097E-760F-4E61-B926-2316539C1DB6}" destId="{0D3C93A0-C78F-4B04-92D1-847BF36AEE19}" srcOrd="8" destOrd="0" presId="urn:microsoft.com/office/officeart/2005/8/layout/cycle5"/>
    <dgm:cxn modelId="{D46FBC5E-662D-45CF-B8EA-AF6CEE0B83B5}" type="presParOf" srcId="{01AF097E-760F-4E61-B926-2316539C1DB6}" destId="{8E66698F-1B8E-4506-A010-075BC440350A}" srcOrd="9" destOrd="0" presId="urn:microsoft.com/office/officeart/2005/8/layout/cycle5"/>
    <dgm:cxn modelId="{E1931C51-1106-4865-B085-2673F96C2E5E}" type="presParOf" srcId="{01AF097E-760F-4E61-B926-2316539C1DB6}" destId="{110CC8CE-16D1-4690-BB01-7AB2075AF97B}" srcOrd="10" destOrd="0" presId="urn:microsoft.com/office/officeart/2005/8/layout/cycle5"/>
    <dgm:cxn modelId="{3CE78734-CBFF-41D3-9D04-B8AAD43B6666}" type="presParOf" srcId="{01AF097E-760F-4E61-B926-2316539C1DB6}" destId="{5AD6D63E-B3AA-4C97-B316-4A5C67CF3194}"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DE8A08-463A-4CF4-86FA-FD13C6086555}"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8EA7421C-07ED-4742-8B8A-AC33EAC33093}">
      <dgm:prSet phldrT="[Text]" custT="1"/>
      <dgm:spPr/>
      <dgm:t>
        <a:bodyPr/>
        <a:lstStyle/>
        <a:p>
          <a:r>
            <a:rPr lang="en-GB" sz="1800" dirty="0">
              <a:latin typeface="Verdana" panose="020B0604030504040204" pitchFamily="34" charset="0"/>
              <a:ea typeface="Verdana" panose="020B0604030504040204" pitchFamily="34" charset="0"/>
            </a:rPr>
            <a:t>Increase Employee Capability and Commitment through PM </a:t>
          </a:r>
        </a:p>
      </dgm:t>
    </dgm:pt>
    <dgm:pt modelId="{F2F23934-629A-48CD-AC70-9626B1458A0A}" type="parTrans" cxnId="{E57792D0-E3CF-4A8D-9549-C61D4AC93859}">
      <dgm:prSet/>
      <dgm:spPr/>
      <dgm:t>
        <a:bodyPr/>
        <a:lstStyle/>
        <a:p>
          <a:endParaRPr lang="en-GB"/>
        </a:p>
      </dgm:t>
    </dgm:pt>
    <dgm:pt modelId="{365E23D2-B3B6-440E-A976-C058E61BCAD3}" type="sibTrans" cxnId="{E57792D0-E3CF-4A8D-9549-C61D4AC93859}">
      <dgm:prSet/>
      <dgm:spPr/>
      <dgm:t>
        <a:bodyPr/>
        <a:lstStyle/>
        <a:p>
          <a:endParaRPr lang="en-GB"/>
        </a:p>
      </dgm:t>
    </dgm:pt>
    <dgm:pt modelId="{A38B06E5-F9DF-4D58-90A4-82097A0297C9}">
      <dgm:prSet phldrT="[Text]"/>
      <dgm:spPr/>
      <dgm:t>
        <a:bodyPr/>
        <a:lstStyle/>
        <a:p>
          <a:r>
            <a:rPr lang="en-GB" dirty="0">
              <a:latin typeface="Verdana" panose="020B0604030504040204" pitchFamily="34" charset="0"/>
              <a:ea typeface="Verdana" panose="020B0604030504040204" pitchFamily="34" charset="0"/>
            </a:rPr>
            <a:t>Goal Setting – Does your employee understand their contribution to the organisations strategy?</a:t>
          </a:r>
        </a:p>
      </dgm:t>
    </dgm:pt>
    <dgm:pt modelId="{CD1CED08-4410-4A35-8249-E4BEF92A416E}" type="parTrans" cxnId="{B5DEA831-2B42-4FFA-BA58-6D2E6F1F92DB}">
      <dgm:prSet/>
      <dgm:spPr/>
      <dgm:t>
        <a:bodyPr/>
        <a:lstStyle/>
        <a:p>
          <a:endParaRPr lang="en-GB"/>
        </a:p>
      </dgm:t>
    </dgm:pt>
    <dgm:pt modelId="{A97F32D3-FB82-4EBC-8462-F270A100B795}" type="sibTrans" cxnId="{B5DEA831-2B42-4FFA-BA58-6D2E6F1F92DB}">
      <dgm:prSet/>
      <dgm:spPr/>
      <dgm:t>
        <a:bodyPr/>
        <a:lstStyle/>
        <a:p>
          <a:endParaRPr lang="en-GB"/>
        </a:p>
      </dgm:t>
    </dgm:pt>
    <dgm:pt modelId="{F5E34BD6-1306-4335-ABF1-42819431F624}">
      <dgm:prSet phldrT="[Text]"/>
      <dgm:spPr/>
      <dgm:t>
        <a:bodyPr/>
        <a:lstStyle/>
        <a:p>
          <a:r>
            <a:rPr lang="en-GB" dirty="0">
              <a:latin typeface="Verdana" panose="020B0604030504040204" pitchFamily="34" charset="0"/>
              <a:ea typeface="Verdana" panose="020B0604030504040204" pitchFamily="34" charset="0"/>
            </a:rPr>
            <a:t>Personal Development Plan – Do you know what your employees want in the future? How can you help with this? </a:t>
          </a:r>
        </a:p>
      </dgm:t>
    </dgm:pt>
    <dgm:pt modelId="{BB7450EC-BCAC-47A6-807D-F30614948921}" type="parTrans" cxnId="{D1C3E085-34D7-4916-91F4-761A19ECAEB8}">
      <dgm:prSet/>
      <dgm:spPr/>
      <dgm:t>
        <a:bodyPr/>
        <a:lstStyle/>
        <a:p>
          <a:endParaRPr lang="en-GB"/>
        </a:p>
      </dgm:t>
    </dgm:pt>
    <dgm:pt modelId="{23B1C709-F117-4ABD-861A-4FD2486CDB15}" type="sibTrans" cxnId="{D1C3E085-34D7-4916-91F4-761A19ECAEB8}">
      <dgm:prSet/>
      <dgm:spPr/>
      <dgm:t>
        <a:bodyPr/>
        <a:lstStyle/>
        <a:p>
          <a:endParaRPr lang="en-GB"/>
        </a:p>
      </dgm:t>
    </dgm:pt>
    <dgm:pt modelId="{4B51BD6F-61D5-4C2E-8F47-08E621CE543E}">
      <dgm:prSet phldrT="[Text]" custT="1"/>
      <dgm:spPr/>
      <dgm:t>
        <a:bodyPr/>
        <a:lstStyle/>
        <a:p>
          <a:r>
            <a:rPr lang="en-GB" sz="1600" dirty="0">
              <a:latin typeface="Verdana" panose="020B0604030504040204" pitchFamily="34" charset="0"/>
              <a:ea typeface="Verdana" panose="020B0604030504040204" pitchFamily="34" charset="0"/>
            </a:rPr>
            <a:t>Feedback – when someone does a good job, do you give them positive feedback?  </a:t>
          </a:r>
        </a:p>
      </dgm:t>
    </dgm:pt>
    <dgm:pt modelId="{6DDE1447-1743-4EB3-B55C-55C340B82D75}" type="parTrans" cxnId="{85A255F0-810A-4BE1-B676-F10A6E800E70}">
      <dgm:prSet/>
      <dgm:spPr/>
      <dgm:t>
        <a:bodyPr/>
        <a:lstStyle/>
        <a:p>
          <a:endParaRPr lang="en-GB"/>
        </a:p>
      </dgm:t>
    </dgm:pt>
    <dgm:pt modelId="{FF45B375-7C68-446B-B399-2887EEC289C8}" type="sibTrans" cxnId="{85A255F0-810A-4BE1-B676-F10A6E800E70}">
      <dgm:prSet/>
      <dgm:spPr/>
      <dgm:t>
        <a:bodyPr/>
        <a:lstStyle/>
        <a:p>
          <a:endParaRPr lang="en-GB"/>
        </a:p>
      </dgm:t>
    </dgm:pt>
    <dgm:pt modelId="{244BC29E-973B-4D23-90FF-F413A3284804}" type="pres">
      <dgm:prSet presAssocID="{FADE8A08-463A-4CF4-86FA-FD13C6086555}" presName="diagram" presStyleCnt="0">
        <dgm:presLayoutVars>
          <dgm:chPref val="1"/>
          <dgm:dir/>
          <dgm:animOne val="branch"/>
          <dgm:animLvl val="lvl"/>
          <dgm:resizeHandles val="exact"/>
        </dgm:presLayoutVars>
      </dgm:prSet>
      <dgm:spPr/>
    </dgm:pt>
    <dgm:pt modelId="{35F495C4-8A5E-4FF4-90B0-04C4DF66262C}" type="pres">
      <dgm:prSet presAssocID="{8EA7421C-07ED-4742-8B8A-AC33EAC33093}" presName="root1" presStyleCnt="0"/>
      <dgm:spPr/>
    </dgm:pt>
    <dgm:pt modelId="{74C63E5D-FEEB-40DB-89AA-BEC85A8B4CD4}" type="pres">
      <dgm:prSet presAssocID="{8EA7421C-07ED-4742-8B8A-AC33EAC33093}" presName="LevelOneTextNode" presStyleLbl="node0" presStyleIdx="0" presStyleCnt="1" custScaleX="163070" custScaleY="188081">
        <dgm:presLayoutVars>
          <dgm:chPref val="3"/>
        </dgm:presLayoutVars>
      </dgm:prSet>
      <dgm:spPr/>
    </dgm:pt>
    <dgm:pt modelId="{E1C571D4-69BB-4C4F-828A-73D093AD22D2}" type="pres">
      <dgm:prSet presAssocID="{8EA7421C-07ED-4742-8B8A-AC33EAC33093}" presName="level2hierChild" presStyleCnt="0"/>
      <dgm:spPr/>
    </dgm:pt>
    <dgm:pt modelId="{586309C0-51F3-45BC-BC2B-19A117468069}" type="pres">
      <dgm:prSet presAssocID="{CD1CED08-4410-4A35-8249-E4BEF92A416E}" presName="conn2-1" presStyleLbl="parChTrans1D2" presStyleIdx="0" presStyleCnt="3"/>
      <dgm:spPr/>
    </dgm:pt>
    <dgm:pt modelId="{5BDC896F-6474-4E46-A385-BBDD347C0AB9}" type="pres">
      <dgm:prSet presAssocID="{CD1CED08-4410-4A35-8249-E4BEF92A416E}" presName="connTx" presStyleLbl="parChTrans1D2" presStyleIdx="0" presStyleCnt="3"/>
      <dgm:spPr/>
    </dgm:pt>
    <dgm:pt modelId="{628F14FB-60B6-40AD-87FA-01343E3C0674}" type="pres">
      <dgm:prSet presAssocID="{A38B06E5-F9DF-4D58-90A4-82097A0297C9}" presName="root2" presStyleCnt="0"/>
      <dgm:spPr/>
    </dgm:pt>
    <dgm:pt modelId="{32485A76-38D2-4047-8545-3AC641D7A28D}" type="pres">
      <dgm:prSet presAssocID="{A38B06E5-F9DF-4D58-90A4-82097A0297C9}" presName="LevelTwoTextNode" presStyleLbl="node2" presStyleIdx="0" presStyleCnt="3" custScaleX="184688" custScaleY="120384">
        <dgm:presLayoutVars>
          <dgm:chPref val="3"/>
        </dgm:presLayoutVars>
      </dgm:prSet>
      <dgm:spPr/>
    </dgm:pt>
    <dgm:pt modelId="{48830FB0-873E-4C57-8369-13066FDD6824}" type="pres">
      <dgm:prSet presAssocID="{A38B06E5-F9DF-4D58-90A4-82097A0297C9}" presName="level3hierChild" presStyleCnt="0"/>
      <dgm:spPr/>
    </dgm:pt>
    <dgm:pt modelId="{1D2D12C6-8CE8-426B-885F-DB797A6A127F}" type="pres">
      <dgm:prSet presAssocID="{BB7450EC-BCAC-47A6-807D-F30614948921}" presName="conn2-1" presStyleLbl="parChTrans1D2" presStyleIdx="1" presStyleCnt="3"/>
      <dgm:spPr/>
    </dgm:pt>
    <dgm:pt modelId="{05BFFFA9-B274-4219-A98F-E051B39239E6}" type="pres">
      <dgm:prSet presAssocID="{BB7450EC-BCAC-47A6-807D-F30614948921}" presName="connTx" presStyleLbl="parChTrans1D2" presStyleIdx="1" presStyleCnt="3"/>
      <dgm:spPr/>
    </dgm:pt>
    <dgm:pt modelId="{3A62A3F5-B0C7-4BB8-A5AE-6450FBF682EC}" type="pres">
      <dgm:prSet presAssocID="{F5E34BD6-1306-4335-ABF1-42819431F624}" presName="root2" presStyleCnt="0"/>
      <dgm:spPr/>
    </dgm:pt>
    <dgm:pt modelId="{C97151C7-164A-4EEC-BD21-C6D40FA3E362}" type="pres">
      <dgm:prSet presAssocID="{F5E34BD6-1306-4335-ABF1-42819431F624}" presName="LevelTwoTextNode" presStyleLbl="node2" presStyleIdx="1" presStyleCnt="3" custScaleX="184688" custScaleY="120384">
        <dgm:presLayoutVars>
          <dgm:chPref val="3"/>
        </dgm:presLayoutVars>
      </dgm:prSet>
      <dgm:spPr/>
    </dgm:pt>
    <dgm:pt modelId="{83ECFBA7-A15A-4C4F-9B8A-5396570E6188}" type="pres">
      <dgm:prSet presAssocID="{F5E34BD6-1306-4335-ABF1-42819431F624}" presName="level3hierChild" presStyleCnt="0"/>
      <dgm:spPr/>
    </dgm:pt>
    <dgm:pt modelId="{40985C50-D703-4F80-8592-92027D5DECB1}" type="pres">
      <dgm:prSet presAssocID="{6DDE1447-1743-4EB3-B55C-55C340B82D75}" presName="conn2-1" presStyleLbl="parChTrans1D2" presStyleIdx="2" presStyleCnt="3"/>
      <dgm:spPr/>
    </dgm:pt>
    <dgm:pt modelId="{E3E12727-4BAC-4F90-A16C-252511258985}" type="pres">
      <dgm:prSet presAssocID="{6DDE1447-1743-4EB3-B55C-55C340B82D75}" presName="connTx" presStyleLbl="parChTrans1D2" presStyleIdx="2" presStyleCnt="3"/>
      <dgm:spPr/>
    </dgm:pt>
    <dgm:pt modelId="{6852C846-BF95-48A9-ABC0-BDCC603F08CE}" type="pres">
      <dgm:prSet presAssocID="{4B51BD6F-61D5-4C2E-8F47-08E621CE543E}" presName="root2" presStyleCnt="0"/>
      <dgm:spPr/>
    </dgm:pt>
    <dgm:pt modelId="{83EBBAE0-9E99-4CBC-9EBA-9612BCEA0B34}" type="pres">
      <dgm:prSet presAssocID="{4B51BD6F-61D5-4C2E-8F47-08E621CE543E}" presName="LevelTwoTextNode" presStyleLbl="node2" presStyleIdx="2" presStyleCnt="3" custScaleX="184688" custScaleY="120384">
        <dgm:presLayoutVars>
          <dgm:chPref val="3"/>
        </dgm:presLayoutVars>
      </dgm:prSet>
      <dgm:spPr/>
    </dgm:pt>
    <dgm:pt modelId="{6C166EBF-DBE3-4B48-814D-172C410B16C8}" type="pres">
      <dgm:prSet presAssocID="{4B51BD6F-61D5-4C2E-8F47-08E621CE543E}" presName="level3hierChild" presStyleCnt="0"/>
      <dgm:spPr/>
    </dgm:pt>
  </dgm:ptLst>
  <dgm:cxnLst>
    <dgm:cxn modelId="{45DAD908-DB45-4920-8C14-2886C3388333}" type="presOf" srcId="{6DDE1447-1743-4EB3-B55C-55C340B82D75}" destId="{40985C50-D703-4F80-8592-92027D5DECB1}" srcOrd="0" destOrd="0" presId="urn:microsoft.com/office/officeart/2005/8/layout/hierarchy2"/>
    <dgm:cxn modelId="{24A8A60F-2A22-411A-B832-3BD0F7C4081D}" type="presOf" srcId="{CD1CED08-4410-4A35-8249-E4BEF92A416E}" destId="{586309C0-51F3-45BC-BC2B-19A117468069}" srcOrd="0" destOrd="0" presId="urn:microsoft.com/office/officeart/2005/8/layout/hierarchy2"/>
    <dgm:cxn modelId="{B5DEA831-2B42-4FFA-BA58-6D2E6F1F92DB}" srcId="{8EA7421C-07ED-4742-8B8A-AC33EAC33093}" destId="{A38B06E5-F9DF-4D58-90A4-82097A0297C9}" srcOrd="0" destOrd="0" parTransId="{CD1CED08-4410-4A35-8249-E4BEF92A416E}" sibTransId="{A97F32D3-FB82-4EBC-8462-F270A100B795}"/>
    <dgm:cxn modelId="{C2E6544E-4DC2-450E-9382-60740F9C2E6C}" type="presOf" srcId="{4B51BD6F-61D5-4C2E-8F47-08E621CE543E}" destId="{83EBBAE0-9E99-4CBC-9EBA-9612BCEA0B34}" srcOrd="0" destOrd="0" presId="urn:microsoft.com/office/officeart/2005/8/layout/hierarchy2"/>
    <dgm:cxn modelId="{9742A74F-C638-4EAD-AE02-5CFDA44D15E0}" type="presOf" srcId="{BB7450EC-BCAC-47A6-807D-F30614948921}" destId="{1D2D12C6-8CE8-426B-885F-DB797A6A127F}" srcOrd="0" destOrd="0" presId="urn:microsoft.com/office/officeart/2005/8/layout/hierarchy2"/>
    <dgm:cxn modelId="{D1C3E085-34D7-4916-91F4-761A19ECAEB8}" srcId="{8EA7421C-07ED-4742-8B8A-AC33EAC33093}" destId="{F5E34BD6-1306-4335-ABF1-42819431F624}" srcOrd="1" destOrd="0" parTransId="{BB7450EC-BCAC-47A6-807D-F30614948921}" sibTransId="{23B1C709-F117-4ABD-861A-4FD2486CDB15}"/>
    <dgm:cxn modelId="{CD412195-18B0-4810-BB10-B9FF26A81F17}" type="presOf" srcId="{BB7450EC-BCAC-47A6-807D-F30614948921}" destId="{05BFFFA9-B274-4219-A98F-E051B39239E6}" srcOrd="1" destOrd="0" presId="urn:microsoft.com/office/officeart/2005/8/layout/hierarchy2"/>
    <dgm:cxn modelId="{86DF359A-FCC4-4A59-A199-9D9B8A4847ED}" type="presOf" srcId="{F5E34BD6-1306-4335-ABF1-42819431F624}" destId="{C97151C7-164A-4EEC-BD21-C6D40FA3E362}" srcOrd="0" destOrd="0" presId="urn:microsoft.com/office/officeart/2005/8/layout/hierarchy2"/>
    <dgm:cxn modelId="{4AC4DA9B-46CE-4CF8-BC27-755747D7C19B}" type="presOf" srcId="{FADE8A08-463A-4CF4-86FA-FD13C6086555}" destId="{244BC29E-973B-4D23-90FF-F413A3284804}" srcOrd="0" destOrd="0" presId="urn:microsoft.com/office/officeart/2005/8/layout/hierarchy2"/>
    <dgm:cxn modelId="{CD5601A2-8010-426C-AC9D-5DCFEBDFE814}" type="presOf" srcId="{6DDE1447-1743-4EB3-B55C-55C340B82D75}" destId="{E3E12727-4BAC-4F90-A16C-252511258985}" srcOrd="1" destOrd="0" presId="urn:microsoft.com/office/officeart/2005/8/layout/hierarchy2"/>
    <dgm:cxn modelId="{7F6CDFA2-257C-411F-87EF-FE8FF5123D5F}" type="presOf" srcId="{CD1CED08-4410-4A35-8249-E4BEF92A416E}" destId="{5BDC896F-6474-4E46-A385-BBDD347C0AB9}" srcOrd="1" destOrd="0" presId="urn:microsoft.com/office/officeart/2005/8/layout/hierarchy2"/>
    <dgm:cxn modelId="{09915CA5-57DA-4691-9B86-36DE0A4220C8}" type="presOf" srcId="{A38B06E5-F9DF-4D58-90A4-82097A0297C9}" destId="{32485A76-38D2-4047-8545-3AC641D7A28D}" srcOrd="0" destOrd="0" presId="urn:microsoft.com/office/officeart/2005/8/layout/hierarchy2"/>
    <dgm:cxn modelId="{E57792D0-E3CF-4A8D-9549-C61D4AC93859}" srcId="{FADE8A08-463A-4CF4-86FA-FD13C6086555}" destId="{8EA7421C-07ED-4742-8B8A-AC33EAC33093}" srcOrd="0" destOrd="0" parTransId="{F2F23934-629A-48CD-AC70-9626B1458A0A}" sibTransId="{365E23D2-B3B6-440E-A976-C058E61BCAD3}"/>
    <dgm:cxn modelId="{9629E0D7-8BF1-4BA3-B36A-E03848CC5809}" type="presOf" srcId="{8EA7421C-07ED-4742-8B8A-AC33EAC33093}" destId="{74C63E5D-FEEB-40DB-89AA-BEC85A8B4CD4}" srcOrd="0" destOrd="0" presId="urn:microsoft.com/office/officeart/2005/8/layout/hierarchy2"/>
    <dgm:cxn modelId="{85A255F0-810A-4BE1-B676-F10A6E800E70}" srcId="{8EA7421C-07ED-4742-8B8A-AC33EAC33093}" destId="{4B51BD6F-61D5-4C2E-8F47-08E621CE543E}" srcOrd="2" destOrd="0" parTransId="{6DDE1447-1743-4EB3-B55C-55C340B82D75}" sibTransId="{FF45B375-7C68-446B-B399-2887EEC289C8}"/>
    <dgm:cxn modelId="{8EDFF449-FBEA-42E9-B9FB-928B35430189}" type="presParOf" srcId="{244BC29E-973B-4D23-90FF-F413A3284804}" destId="{35F495C4-8A5E-4FF4-90B0-04C4DF66262C}" srcOrd="0" destOrd="0" presId="urn:microsoft.com/office/officeart/2005/8/layout/hierarchy2"/>
    <dgm:cxn modelId="{3A6BD7FA-7F92-43A4-AEF1-1FE00E5B1A07}" type="presParOf" srcId="{35F495C4-8A5E-4FF4-90B0-04C4DF66262C}" destId="{74C63E5D-FEEB-40DB-89AA-BEC85A8B4CD4}" srcOrd="0" destOrd="0" presId="urn:microsoft.com/office/officeart/2005/8/layout/hierarchy2"/>
    <dgm:cxn modelId="{64457D1E-7625-43BF-AC5D-88E577E49EDC}" type="presParOf" srcId="{35F495C4-8A5E-4FF4-90B0-04C4DF66262C}" destId="{E1C571D4-69BB-4C4F-828A-73D093AD22D2}" srcOrd="1" destOrd="0" presId="urn:microsoft.com/office/officeart/2005/8/layout/hierarchy2"/>
    <dgm:cxn modelId="{5B5BCDBA-4FA4-405F-AC94-E519F8B0DAD2}" type="presParOf" srcId="{E1C571D4-69BB-4C4F-828A-73D093AD22D2}" destId="{586309C0-51F3-45BC-BC2B-19A117468069}" srcOrd="0" destOrd="0" presId="urn:microsoft.com/office/officeart/2005/8/layout/hierarchy2"/>
    <dgm:cxn modelId="{B0D5CDBE-A6EC-4922-B4E1-01321F48A7A8}" type="presParOf" srcId="{586309C0-51F3-45BC-BC2B-19A117468069}" destId="{5BDC896F-6474-4E46-A385-BBDD347C0AB9}" srcOrd="0" destOrd="0" presId="urn:microsoft.com/office/officeart/2005/8/layout/hierarchy2"/>
    <dgm:cxn modelId="{25AEB67B-FB50-4608-8B4E-475ECC322FA2}" type="presParOf" srcId="{E1C571D4-69BB-4C4F-828A-73D093AD22D2}" destId="{628F14FB-60B6-40AD-87FA-01343E3C0674}" srcOrd="1" destOrd="0" presId="urn:microsoft.com/office/officeart/2005/8/layout/hierarchy2"/>
    <dgm:cxn modelId="{3F735D2B-8DB1-4361-9B41-5A8422FA6583}" type="presParOf" srcId="{628F14FB-60B6-40AD-87FA-01343E3C0674}" destId="{32485A76-38D2-4047-8545-3AC641D7A28D}" srcOrd="0" destOrd="0" presId="urn:microsoft.com/office/officeart/2005/8/layout/hierarchy2"/>
    <dgm:cxn modelId="{E5F65604-839F-4FDA-8F15-3AB525130258}" type="presParOf" srcId="{628F14FB-60B6-40AD-87FA-01343E3C0674}" destId="{48830FB0-873E-4C57-8369-13066FDD6824}" srcOrd="1" destOrd="0" presId="urn:microsoft.com/office/officeart/2005/8/layout/hierarchy2"/>
    <dgm:cxn modelId="{1D342F17-D53A-4856-8996-CC0A95CBAB8D}" type="presParOf" srcId="{E1C571D4-69BB-4C4F-828A-73D093AD22D2}" destId="{1D2D12C6-8CE8-426B-885F-DB797A6A127F}" srcOrd="2" destOrd="0" presId="urn:microsoft.com/office/officeart/2005/8/layout/hierarchy2"/>
    <dgm:cxn modelId="{9BECF992-C5B5-4607-A969-44D5017ACADA}" type="presParOf" srcId="{1D2D12C6-8CE8-426B-885F-DB797A6A127F}" destId="{05BFFFA9-B274-4219-A98F-E051B39239E6}" srcOrd="0" destOrd="0" presId="urn:microsoft.com/office/officeart/2005/8/layout/hierarchy2"/>
    <dgm:cxn modelId="{9DA5E69D-A965-4528-82EF-07E153B26BCE}" type="presParOf" srcId="{E1C571D4-69BB-4C4F-828A-73D093AD22D2}" destId="{3A62A3F5-B0C7-4BB8-A5AE-6450FBF682EC}" srcOrd="3" destOrd="0" presId="urn:microsoft.com/office/officeart/2005/8/layout/hierarchy2"/>
    <dgm:cxn modelId="{81071345-3F2A-4C20-BB40-67467DF28201}" type="presParOf" srcId="{3A62A3F5-B0C7-4BB8-A5AE-6450FBF682EC}" destId="{C97151C7-164A-4EEC-BD21-C6D40FA3E362}" srcOrd="0" destOrd="0" presId="urn:microsoft.com/office/officeart/2005/8/layout/hierarchy2"/>
    <dgm:cxn modelId="{968A3601-8E44-4001-9102-88B71B690D5B}" type="presParOf" srcId="{3A62A3F5-B0C7-4BB8-A5AE-6450FBF682EC}" destId="{83ECFBA7-A15A-4C4F-9B8A-5396570E6188}" srcOrd="1" destOrd="0" presId="urn:microsoft.com/office/officeart/2005/8/layout/hierarchy2"/>
    <dgm:cxn modelId="{6C52AB75-C04B-477A-9F55-AF1C73B52EAA}" type="presParOf" srcId="{E1C571D4-69BB-4C4F-828A-73D093AD22D2}" destId="{40985C50-D703-4F80-8592-92027D5DECB1}" srcOrd="4" destOrd="0" presId="urn:microsoft.com/office/officeart/2005/8/layout/hierarchy2"/>
    <dgm:cxn modelId="{1B39DE0C-4A5F-423F-9248-145EBB85C299}" type="presParOf" srcId="{40985C50-D703-4F80-8592-92027D5DECB1}" destId="{E3E12727-4BAC-4F90-A16C-252511258985}" srcOrd="0" destOrd="0" presId="urn:microsoft.com/office/officeart/2005/8/layout/hierarchy2"/>
    <dgm:cxn modelId="{817F06E4-C5E4-4921-B520-BF909081606F}" type="presParOf" srcId="{E1C571D4-69BB-4C4F-828A-73D093AD22D2}" destId="{6852C846-BF95-48A9-ABC0-BDCC603F08CE}" srcOrd="5" destOrd="0" presId="urn:microsoft.com/office/officeart/2005/8/layout/hierarchy2"/>
    <dgm:cxn modelId="{12988286-C1E3-4EEF-B27A-61FC8A4EC192}" type="presParOf" srcId="{6852C846-BF95-48A9-ABC0-BDCC603F08CE}" destId="{83EBBAE0-9E99-4CBC-9EBA-9612BCEA0B34}" srcOrd="0" destOrd="0" presId="urn:microsoft.com/office/officeart/2005/8/layout/hierarchy2"/>
    <dgm:cxn modelId="{53019A63-F465-497C-9F58-107AA9EB376D}" type="presParOf" srcId="{6852C846-BF95-48A9-ABC0-BDCC603F08CE}" destId="{6C166EBF-DBE3-4B48-814D-172C410B16C8}"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62BA6-7299-4E89-A349-2EF158CCA250}">
      <dsp:nvSpPr>
        <dsp:cNvPr id="0" name=""/>
        <dsp:cNvSpPr/>
      </dsp:nvSpPr>
      <dsp:spPr>
        <a:xfrm>
          <a:off x="4257995" y="-141187"/>
          <a:ext cx="2709472" cy="119112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PLAN</a:t>
          </a:r>
          <a:r>
            <a:rPr lang="en-GB" sz="1800" kern="1200" dirty="0"/>
            <a:t> </a:t>
          </a:r>
        </a:p>
        <a:p>
          <a:pPr marL="0" lvl="0" indent="0" algn="ctr" defTabSz="800100">
            <a:lnSpc>
              <a:spcPct val="90000"/>
            </a:lnSpc>
            <a:spcBef>
              <a:spcPct val="0"/>
            </a:spcBef>
            <a:spcAft>
              <a:spcPct val="35000"/>
            </a:spcAft>
            <a:buNone/>
          </a:pPr>
          <a:r>
            <a:rPr lang="en-GB" sz="1800" kern="1200" dirty="0"/>
            <a:t>Performance and development planning</a:t>
          </a:r>
        </a:p>
      </dsp:txBody>
      <dsp:txXfrm>
        <a:off x="4316141" y="-83041"/>
        <a:ext cx="2593180" cy="1074832"/>
      </dsp:txXfrm>
    </dsp:sp>
    <dsp:sp modelId="{B647C1E3-1419-4483-A037-5BD5C1F9C7B3}">
      <dsp:nvSpPr>
        <dsp:cNvPr id="0" name=""/>
        <dsp:cNvSpPr/>
      </dsp:nvSpPr>
      <dsp:spPr>
        <a:xfrm>
          <a:off x="4759905" y="993068"/>
          <a:ext cx="3001515" cy="3001515"/>
        </a:xfrm>
        <a:custGeom>
          <a:avLst/>
          <a:gdLst/>
          <a:ahLst/>
          <a:cxnLst/>
          <a:rect l="0" t="0" r="0" b="0"/>
          <a:pathLst>
            <a:path>
              <a:moveTo>
                <a:pt x="2043506" y="101580"/>
              </a:moveTo>
              <a:arcTo wR="1500757" hR="1500757" stAng="17472093" swAng="983279"/>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8B06FA0-F276-4D1A-9D26-DF4AE1102DF3}">
      <dsp:nvSpPr>
        <dsp:cNvPr id="0" name=""/>
        <dsp:cNvSpPr/>
      </dsp:nvSpPr>
      <dsp:spPr>
        <a:xfrm>
          <a:off x="6985968" y="1395666"/>
          <a:ext cx="2709472" cy="119112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ACT</a:t>
          </a:r>
        </a:p>
        <a:p>
          <a:pPr marL="0" lvl="0" indent="0" algn="ctr" defTabSz="800100">
            <a:lnSpc>
              <a:spcPct val="90000"/>
            </a:lnSpc>
            <a:spcBef>
              <a:spcPct val="0"/>
            </a:spcBef>
            <a:spcAft>
              <a:spcPct val="35000"/>
            </a:spcAft>
            <a:buNone/>
          </a:pPr>
          <a:r>
            <a:rPr lang="en-GB" sz="1800" kern="1200" dirty="0"/>
            <a:t>Performance Activities</a:t>
          </a:r>
        </a:p>
      </dsp:txBody>
      <dsp:txXfrm>
        <a:off x="7044114" y="1453812"/>
        <a:ext cx="2593180" cy="1074832"/>
      </dsp:txXfrm>
    </dsp:sp>
    <dsp:sp modelId="{991A5103-3FA1-47F4-BFE0-4EC7AF9E9132}">
      <dsp:nvSpPr>
        <dsp:cNvPr id="0" name=""/>
        <dsp:cNvSpPr/>
      </dsp:nvSpPr>
      <dsp:spPr>
        <a:xfrm>
          <a:off x="4779347" y="-74660"/>
          <a:ext cx="3001515" cy="3001515"/>
        </a:xfrm>
        <a:custGeom>
          <a:avLst/>
          <a:gdLst/>
          <a:ahLst/>
          <a:cxnLst/>
          <a:rect l="0" t="0" r="0" b="0"/>
          <a:pathLst>
            <a:path>
              <a:moveTo>
                <a:pt x="2359925" y="2731247"/>
              </a:moveTo>
              <a:arcTo wR="1500757" hR="1500757" stAng="3304560" swAng="803094"/>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29E4AFF-56A9-4351-91D5-5BB2B444FB49}">
      <dsp:nvSpPr>
        <dsp:cNvPr id="0" name=""/>
        <dsp:cNvSpPr/>
      </dsp:nvSpPr>
      <dsp:spPr>
        <a:xfrm>
          <a:off x="4257995" y="2860327"/>
          <a:ext cx="2709472" cy="119112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MONITOR</a:t>
          </a:r>
        </a:p>
        <a:p>
          <a:pPr marL="0" lvl="0" indent="0" algn="ctr" defTabSz="800100">
            <a:lnSpc>
              <a:spcPct val="90000"/>
            </a:lnSpc>
            <a:spcBef>
              <a:spcPct val="0"/>
            </a:spcBef>
            <a:spcAft>
              <a:spcPct val="35000"/>
            </a:spcAft>
            <a:buNone/>
          </a:pPr>
          <a:r>
            <a:rPr lang="en-GB" sz="1800" kern="1200" dirty="0"/>
            <a:t>Manage performance throughout the year</a:t>
          </a:r>
        </a:p>
      </dsp:txBody>
      <dsp:txXfrm>
        <a:off x="4316141" y="2918473"/>
        <a:ext cx="2593180" cy="1074832"/>
      </dsp:txXfrm>
    </dsp:sp>
    <dsp:sp modelId="{0D3C93A0-C78F-4B04-92D1-847BF36AEE19}">
      <dsp:nvSpPr>
        <dsp:cNvPr id="0" name=""/>
        <dsp:cNvSpPr/>
      </dsp:nvSpPr>
      <dsp:spPr>
        <a:xfrm>
          <a:off x="3435395" y="-86065"/>
          <a:ext cx="3001515" cy="3001515"/>
        </a:xfrm>
        <a:custGeom>
          <a:avLst/>
          <a:gdLst/>
          <a:ahLst/>
          <a:cxnLst/>
          <a:rect l="0" t="0" r="0" b="0"/>
          <a:pathLst>
            <a:path>
              <a:moveTo>
                <a:pt x="966555" y="2903220"/>
              </a:moveTo>
              <a:arcTo wR="1500757" hR="1500757" stAng="6651119" swAng="96381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E66698F-1B8E-4506-A010-075BC440350A}">
      <dsp:nvSpPr>
        <dsp:cNvPr id="0" name=""/>
        <dsp:cNvSpPr/>
      </dsp:nvSpPr>
      <dsp:spPr>
        <a:xfrm>
          <a:off x="1493929" y="1335501"/>
          <a:ext cx="2709472" cy="1191124"/>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REVIEW</a:t>
          </a:r>
        </a:p>
        <a:p>
          <a:pPr marL="0" lvl="0" indent="0" algn="ctr" defTabSz="800100">
            <a:lnSpc>
              <a:spcPct val="90000"/>
            </a:lnSpc>
            <a:spcBef>
              <a:spcPct val="0"/>
            </a:spcBef>
            <a:spcAft>
              <a:spcPct val="35000"/>
            </a:spcAft>
            <a:buNone/>
          </a:pPr>
          <a:r>
            <a:rPr lang="en-GB" sz="1800" kern="1200" dirty="0"/>
            <a:t>Joint analysis of performance</a:t>
          </a:r>
        </a:p>
      </dsp:txBody>
      <dsp:txXfrm>
        <a:off x="1552075" y="1393647"/>
        <a:ext cx="2593180" cy="1074832"/>
      </dsp:txXfrm>
    </dsp:sp>
    <dsp:sp modelId="{5AD6D63E-B3AA-4C97-B316-4A5C67CF3194}">
      <dsp:nvSpPr>
        <dsp:cNvPr id="0" name=""/>
        <dsp:cNvSpPr/>
      </dsp:nvSpPr>
      <dsp:spPr>
        <a:xfrm>
          <a:off x="3422555" y="988396"/>
          <a:ext cx="3001515" cy="3001515"/>
        </a:xfrm>
        <a:custGeom>
          <a:avLst/>
          <a:gdLst/>
          <a:ahLst/>
          <a:cxnLst/>
          <a:rect l="0" t="0" r="0" b="0"/>
          <a:pathLst>
            <a:path>
              <a:moveTo>
                <a:pt x="637081" y="273428"/>
              </a:moveTo>
              <a:arcTo wR="1500757" hR="1500757" stAng="14091949" swAng="842525"/>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63E5D-FEEB-40DB-89AA-BEC85A8B4CD4}">
      <dsp:nvSpPr>
        <dsp:cNvPr id="0" name=""/>
        <dsp:cNvSpPr/>
      </dsp:nvSpPr>
      <dsp:spPr>
        <a:xfrm>
          <a:off x="974627" y="993573"/>
          <a:ext cx="3178634" cy="183308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Verdana" panose="020B0604030504040204" pitchFamily="34" charset="0"/>
              <a:ea typeface="Verdana" panose="020B0604030504040204" pitchFamily="34" charset="0"/>
            </a:rPr>
            <a:t>Increase Employee Capability and Commitment through PM </a:t>
          </a:r>
        </a:p>
      </dsp:txBody>
      <dsp:txXfrm>
        <a:off x="1028316" y="1047262"/>
        <a:ext cx="3071256" cy="1725702"/>
      </dsp:txXfrm>
    </dsp:sp>
    <dsp:sp modelId="{586309C0-51F3-45BC-BC2B-19A117468069}">
      <dsp:nvSpPr>
        <dsp:cNvPr id="0" name=""/>
        <dsp:cNvSpPr/>
      </dsp:nvSpPr>
      <dsp:spPr>
        <a:xfrm rot="18034760">
          <a:off x="3776794" y="1227410"/>
          <a:ext cx="1532633" cy="45921"/>
        </a:xfrm>
        <a:custGeom>
          <a:avLst/>
          <a:gdLst/>
          <a:ahLst/>
          <a:cxnLst/>
          <a:rect l="0" t="0" r="0" b="0"/>
          <a:pathLst>
            <a:path>
              <a:moveTo>
                <a:pt x="0" y="22960"/>
              </a:moveTo>
              <a:lnTo>
                <a:pt x="1532633" y="2296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04795" y="1212055"/>
        <a:ext cx="76631" cy="76631"/>
      </dsp:txXfrm>
    </dsp:sp>
    <dsp:sp modelId="{32485A76-38D2-4047-8545-3AC641D7A28D}">
      <dsp:nvSpPr>
        <dsp:cNvPr id="0" name=""/>
        <dsp:cNvSpPr/>
      </dsp:nvSpPr>
      <dsp:spPr>
        <a:xfrm>
          <a:off x="4932960" y="3985"/>
          <a:ext cx="3600022" cy="11732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Verdana" panose="020B0604030504040204" pitchFamily="34" charset="0"/>
              <a:ea typeface="Verdana" panose="020B0604030504040204" pitchFamily="34" charset="0"/>
            </a:rPr>
            <a:t>Goal Setting – Does your employee understand their contribution to the organisations strategy?</a:t>
          </a:r>
        </a:p>
      </dsp:txBody>
      <dsp:txXfrm>
        <a:off x="4967324" y="38349"/>
        <a:ext cx="3531294" cy="1104561"/>
      </dsp:txXfrm>
    </dsp:sp>
    <dsp:sp modelId="{1D2D12C6-8CE8-426B-885F-DB797A6A127F}">
      <dsp:nvSpPr>
        <dsp:cNvPr id="0" name=""/>
        <dsp:cNvSpPr/>
      </dsp:nvSpPr>
      <dsp:spPr>
        <a:xfrm>
          <a:off x="4153262" y="1887152"/>
          <a:ext cx="779698" cy="45921"/>
        </a:xfrm>
        <a:custGeom>
          <a:avLst/>
          <a:gdLst/>
          <a:ahLst/>
          <a:cxnLst/>
          <a:rect l="0" t="0" r="0" b="0"/>
          <a:pathLst>
            <a:path>
              <a:moveTo>
                <a:pt x="0" y="22960"/>
              </a:moveTo>
              <a:lnTo>
                <a:pt x="779698" y="2296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23619" y="1890621"/>
        <a:ext cx="38984" cy="38984"/>
      </dsp:txXfrm>
    </dsp:sp>
    <dsp:sp modelId="{C97151C7-164A-4EEC-BD21-C6D40FA3E362}">
      <dsp:nvSpPr>
        <dsp:cNvPr id="0" name=""/>
        <dsp:cNvSpPr/>
      </dsp:nvSpPr>
      <dsp:spPr>
        <a:xfrm>
          <a:off x="4932960" y="1323468"/>
          <a:ext cx="3600022" cy="11732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Verdana" panose="020B0604030504040204" pitchFamily="34" charset="0"/>
              <a:ea typeface="Verdana" panose="020B0604030504040204" pitchFamily="34" charset="0"/>
            </a:rPr>
            <a:t>Personal Development Plan – Do you know what your employees want in the future? How can you help with this? </a:t>
          </a:r>
        </a:p>
      </dsp:txBody>
      <dsp:txXfrm>
        <a:off x="4967324" y="1357832"/>
        <a:ext cx="3531294" cy="1104561"/>
      </dsp:txXfrm>
    </dsp:sp>
    <dsp:sp modelId="{40985C50-D703-4F80-8592-92027D5DECB1}">
      <dsp:nvSpPr>
        <dsp:cNvPr id="0" name=""/>
        <dsp:cNvSpPr/>
      </dsp:nvSpPr>
      <dsp:spPr>
        <a:xfrm rot="3565240">
          <a:off x="3776794" y="2546894"/>
          <a:ext cx="1532633" cy="45921"/>
        </a:xfrm>
        <a:custGeom>
          <a:avLst/>
          <a:gdLst/>
          <a:ahLst/>
          <a:cxnLst/>
          <a:rect l="0" t="0" r="0" b="0"/>
          <a:pathLst>
            <a:path>
              <a:moveTo>
                <a:pt x="0" y="22960"/>
              </a:moveTo>
              <a:lnTo>
                <a:pt x="1532633" y="22960"/>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04795" y="2531539"/>
        <a:ext cx="76631" cy="76631"/>
      </dsp:txXfrm>
    </dsp:sp>
    <dsp:sp modelId="{83EBBAE0-9E99-4CBC-9EBA-9612BCEA0B34}">
      <dsp:nvSpPr>
        <dsp:cNvPr id="0" name=""/>
        <dsp:cNvSpPr/>
      </dsp:nvSpPr>
      <dsp:spPr>
        <a:xfrm>
          <a:off x="4932960" y="2642951"/>
          <a:ext cx="3600022" cy="11732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Verdana" panose="020B0604030504040204" pitchFamily="34" charset="0"/>
              <a:ea typeface="Verdana" panose="020B0604030504040204" pitchFamily="34" charset="0"/>
            </a:rPr>
            <a:t>Feedback – when someone does a good job, do you give them positive feedback?  </a:t>
          </a:r>
        </a:p>
      </dsp:txBody>
      <dsp:txXfrm>
        <a:off x="4967324" y="2677315"/>
        <a:ext cx="3531294" cy="1104561"/>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881D0B-3E6B-4E4E-99A7-B8271471612D}" type="datetimeFigureOut">
              <a:rPr lang="en-GB" smtClean="0"/>
              <a:t>11/09/2020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2B2A7D-DBF1-472B-B1B7-B121159D850D}" type="slidenum">
              <a:rPr lang="en-GB" smtClean="0"/>
              <a:t>‹#›</a:t>
            </a:fld>
            <a:endParaRPr lang="en-GB"/>
          </a:p>
        </p:txBody>
      </p:sp>
    </p:spTree>
    <p:extLst>
      <p:ext uri="{BB962C8B-B14F-4D97-AF65-F5344CB8AC3E}">
        <p14:creationId xmlns:p14="http://schemas.microsoft.com/office/powerpoint/2010/main" val="1644512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2</a:t>
            </a:fld>
            <a:endParaRPr lang="en-GB"/>
          </a:p>
        </p:txBody>
      </p:sp>
    </p:spTree>
    <p:extLst>
      <p:ext uri="{BB962C8B-B14F-4D97-AF65-F5344CB8AC3E}">
        <p14:creationId xmlns:p14="http://schemas.microsoft.com/office/powerpoint/2010/main" val="300456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4</a:t>
            </a:fld>
            <a:endParaRPr lang="en-GB"/>
          </a:p>
        </p:txBody>
      </p:sp>
    </p:spTree>
    <p:extLst>
      <p:ext uri="{BB962C8B-B14F-4D97-AF65-F5344CB8AC3E}">
        <p14:creationId xmlns:p14="http://schemas.microsoft.com/office/powerpoint/2010/main" val="1983956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a:t>
            </a:r>
          </a:p>
          <a:p>
            <a:endParaRPr lang="en-GB" dirty="0"/>
          </a:p>
          <a:p>
            <a:r>
              <a:rPr lang="en-GB" dirty="0"/>
              <a:t>High Performance Working is an approach being used to manage organisations by placing people and their skills at it’s core. The aim is to promote enhanced performance through employee involvement and commitment. (UCES, 2010)</a:t>
            </a:r>
          </a:p>
          <a:p>
            <a:endParaRPr lang="en-GB" dirty="0"/>
          </a:p>
          <a:p>
            <a:r>
              <a:rPr lang="en-GB" dirty="0"/>
              <a:t>How? </a:t>
            </a:r>
          </a:p>
          <a:p>
            <a:endParaRPr lang="en-GB" dirty="0"/>
          </a:p>
          <a:p>
            <a:r>
              <a:rPr lang="en-GB" dirty="0"/>
              <a:t>By utilising High Performance Working Systems, best defined by Datta et al, (2005) as </a:t>
            </a:r>
            <a:r>
              <a:rPr lang="en-GB" i="1" dirty="0"/>
              <a:t>‘a group of internally coherent and consistent HR practices that are designed to promote employee competence, motivation, as well as commitment.’</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Despite numerous research over the years, there is still no standard list of HR practices and policies to reflect the perfect bundle,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Paauwee</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2013, P7-8) however, Taylor’s (2016, P.199) beliefs are in line with that of UCES, in that there is a consensus that any list will include practices that aim to promote employee commitment and involvement.  </a:t>
            </a:r>
          </a:p>
          <a:p>
            <a:br>
              <a:rPr lang="en-GB" dirty="0"/>
            </a:br>
            <a:r>
              <a:rPr lang="en-GB" dirty="0"/>
              <a:t>Examples of these elements include: </a:t>
            </a:r>
          </a:p>
          <a:p>
            <a:endParaRPr lang="en-GB" dirty="0"/>
          </a:p>
          <a:p>
            <a:r>
              <a:rPr lang="en-GB" i="1" dirty="0"/>
              <a:t>Employment Security and internal labour markets </a:t>
            </a:r>
          </a:p>
          <a:p>
            <a:r>
              <a:rPr lang="en-GB" i="1" dirty="0"/>
              <a:t>Selective hiring and sophisticated selection </a:t>
            </a:r>
          </a:p>
          <a:p>
            <a:r>
              <a:rPr lang="en-GB" i="1" dirty="0"/>
              <a:t>Extensive training, learning and development</a:t>
            </a:r>
          </a:p>
          <a:p>
            <a:r>
              <a:rPr lang="en-GB" i="1" dirty="0"/>
              <a:t>Employee involvement and participation, giving a worker voice </a:t>
            </a:r>
          </a:p>
          <a:p>
            <a:r>
              <a:rPr lang="en-GB" i="1" dirty="0"/>
              <a:t>Self-managed teams/teamworking</a:t>
            </a:r>
          </a:p>
          <a:p>
            <a:r>
              <a:rPr lang="en-GB" i="1" dirty="0"/>
              <a:t>High compensation contingent on performance</a:t>
            </a:r>
          </a:p>
          <a:p>
            <a:r>
              <a:rPr lang="en-GB" i="1" dirty="0"/>
              <a:t>Performance review, appraisal and career development </a:t>
            </a:r>
          </a:p>
          <a:p>
            <a:r>
              <a:rPr lang="en-GB" i="1" dirty="0"/>
              <a:t>Reducing status differences/harmonising terms and conditions </a:t>
            </a:r>
          </a:p>
          <a:p>
            <a:r>
              <a:rPr lang="en-GB" i="1" dirty="0"/>
              <a:t>Work-life balance </a:t>
            </a:r>
          </a:p>
          <a:p>
            <a:endParaRPr lang="en-GB" i="1" dirty="0"/>
          </a:p>
          <a:p>
            <a:r>
              <a:rPr lang="en-GB" i="1" dirty="0"/>
              <a:t>(Marchington et al, 2016, Pg.57)</a:t>
            </a:r>
          </a:p>
          <a:p>
            <a:endParaRPr lang="en-GB" dirty="0"/>
          </a:p>
          <a:p>
            <a:r>
              <a:rPr lang="en-GB" dirty="0"/>
              <a:t>Lets take a look at how Amazon, a highly successful global organisation, uses some of these elements. </a:t>
            </a:r>
          </a:p>
          <a:p>
            <a:endParaRPr lang="en-GB" dirty="0"/>
          </a:p>
          <a:p>
            <a:r>
              <a:rPr lang="en-GB" dirty="0"/>
              <a:t>Employee involvement and Participation – Amazon have a number of employee voice mechanisms, including: Associate forums, groups made up of nominated employees who meet with the General Manager and HR Manager on a monthly basis to speak for the employee population, the forum is also consulted on potential upcoming changes within the organisation to gather feedback and ideas,  this is a great way to ensure communication lines are not solely top down.  Amazon also have an Voice of the Associate Board in the reception area of their buildings, where employees can write questions on the board that they think other’s may want the answer to, senior managers are responsible for responding to the question within 24 hours on the board, ensuring everyone can see the response. They also hold daily GEMBA walks, where the senior management team visit a different department everyday, the idea is that two employees from the presenting department have an opportunity to feedback to the managers, what they think is working, not working and any ideas they may have for improvements. As a previous Amazon HR Partner, I can confirm that some amazing employee ideas have stemmed from the GEMBA walks. </a:t>
            </a:r>
          </a:p>
          <a:p>
            <a:endParaRPr lang="en-GB" dirty="0"/>
          </a:p>
          <a:p>
            <a:r>
              <a:rPr lang="en-GB" dirty="0"/>
              <a:t>Performance review and appraisal - Amazon use a number of systems to review and feedback performance. For hourly staff, they use a performance system called ADAPT which highlights the top 10% and bottom 5% performers on a weekly basis. The lower performing employees are given 3 opportunities to improve via help off Managers, instructors, and the L&amp;D team before any potential formal action will happen, giving plenty of opportunity and support for employees to improve. I also think it’s great that Amazon take the time to celebrate their top performers on a weekly basis as this keeps employees motivated to keep doing a good job. </a:t>
            </a:r>
          </a:p>
          <a:p>
            <a:r>
              <a:rPr lang="en-GB" dirty="0"/>
              <a:t>For higher level staff, mid and annual talent reviews are conducted with a link to performance pay, however they also use a 360 degree feedback tool, whereby you can request feedback from your peers, although the responses appear as anonymous. What I really like about this is that the questions are focused around Amazon’s Leadership principles. The output document lists what your peers believe your strengths are and also where they see your growth areas for the next year. The positive to this is that you can then use those the identified growth areas to determine your goals for the next year. </a:t>
            </a:r>
          </a:p>
          <a:p>
            <a:endParaRPr lang="en-GB" dirty="0"/>
          </a:p>
          <a:p>
            <a:r>
              <a:rPr lang="en-GB" dirty="0"/>
              <a:t>In my opinion, these are some examples of an organisation going above and beyond with the hope of achieving high performance. However, although Amazon are a very successful organisation, there is also plenty of criticism in relation to their success and how employees are treated. (BBC News, 2018) </a:t>
            </a:r>
          </a:p>
        </p:txBody>
      </p:sp>
      <p:sp>
        <p:nvSpPr>
          <p:cNvPr id="4" name="Slide Number Placeholder 3"/>
          <p:cNvSpPr>
            <a:spLocks noGrp="1"/>
          </p:cNvSpPr>
          <p:nvPr>
            <p:ph type="sldNum" sz="quarter" idx="5"/>
          </p:nvPr>
        </p:nvSpPr>
        <p:spPr/>
        <p:txBody>
          <a:bodyPr/>
          <a:lstStyle/>
          <a:p>
            <a:fld id="{F92B2A7D-DBF1-472B-B1B7-B121159D850D}" type="slidenum">
              <a:rPr lang="en-GB" smtClean="0"/>
              <a:t>5</a:t>
            </a:fld>
            <a:endParaRPr lang="en-GB"/>
          </a:p>
        </p:txBody>
      </p:sp>
    </p:spTree>
    <p:extLst>
      <p:ext uri="{BB962C8B-B14F-4D97-AF65-F5344CB8AC3E}">
        <p14:creationId xmlns:p14="http://schemas.microsoft.com/office/powerpoint/2010/main" val="197067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understand what a HPWS is, can we link this with Organisational Performance? </a:t>
            </a:r>
          </a:p>
          <a:p>
            <a:endParaRPr lang="en-GB" dirty="0"/>
          </a:p>
          <a:p>
            <a:r>
              <a:rPr lang="en-GB" dirty="0"/>
              <a:t>There has been numerous research over the years that has suggested that HR are an important component that can support an organisation to become more effective and gain core competitive advantage (Becker &amp; Huselid,1998). More specifically, research has shown that there is indeed a link between high performance work systems and enhanced organisational performance. (Pfeffer (1994); </a:t>
            </a:r>
            <a:r>
              <a:rPr lang="en-GB" dirty="0" err="1"/>
              <a:t>Huselid</a:t>
            </a:r>
            <a:r>
              <a:rPr lang="en-GB" dirty="0"/>
              <a:t> (1995). The HR theory suggests that these so called ‘bundles’ increase employees knowledge, skills and abilities, empowering them to use these for organisational benefit. Resulting in greater job satisfaction, reduced employee turnover, high productivity, and better decision making, all resulting in enhanced organisational performance. (Combs et al, 2005). </a:t>
            </a:r>
          </a:p>
          <a:p>
            <a:endParaRPr lang="en-GB" dirty="0"/>
          </a:p>
          <a:p>
            <a:r>
              <a:rPr lang="en-GB" dirty="0"/>
              <a:t>How can we explain the link? </a:t>
            </a:r>
          </a:p>
          <a:p>
            <a:endParaRPr lang="en-GB" dirty="0"/>
          </a:p>
          <a:p>
            <a:r>
              <a:rPr lang="en-GB" dirty="0"/>
              <a:t>John Purcell (2003) attempted to explain the reasons behind the link, with his research often referred to as the ‘black box studies’. He found that when an organisation uses a bundle of ‘progressive’ or ‘high performance’ HR practices, there is a positive response from employees. This is measured through job satisfaction, motivation and commitment, and leads employees to work harder, and motivated to improve. He described this as ‘discretionary effort’, meaning employees working the extra mile without being asked.</a:t>
            </a:r>
          </a:p>
          <a:p>
            <a:r>
              <a:rPr lang="en-GB" dirty="0"/>
              <a:t>His second finding was that the more successful organisations all had some sort of ‘big idea’ which supported their mission and core values. Furthermore, this big idea, along with the core values, were embedded into the organisations practices. This resulted in a strong sense of shared purpose between Managers and employees, working together for the same outcome. </a:t>
            </a:r>
          </a:p>
          <a:p>
            <a:r>
              <a:rPr lang="en-GB" dirty="0"/>
              <a:t>Another important finding was that having strong HR practices in place alone wasn’t enough, the research highlighted the importance of the line manager role when implementing these practices on a day to day basis, and that if employees weren’t motivated by, or have respect for, their line manager, then the positive impact of these practises won’t be realised. (Taylor, 2016, P.202) </a:t>
            </a:r>
          </a:p>
          <a:p>
            <a:endParaRPr lang="en-GB" dirty="0"/>
          </a:p>
          <a:p>
            <a:r>
              <a:rPr lang="en-GB" dirty="0"/>
              <a:t>Although the ‘black box studies’ provide credible evidence to show there is a link between HR practises and increased organisational performance, Purcell concluded that it is not an automatic link and that it is dependent on other conditions. For example, the AMO model. </a:t>
            </a:r>
          </a:p>
          <a:p>
            <a:endParaRPr lang="en-GB" dirty="0"/>
          </a:p>
          <a:p>
            <a:r>
              <a:rPr lang="en-GB" dirty="0"/>
              <a:t>Critical thinking </a:t>
            </a:r>
          </a:p>
          <a:p>
            <a:endParaRPr lang="en-GB" dirty="0"/>
          </a:p>
          <a:p>
            <a:r>
              <a:rPr lang="en-GB" dirty="0"/>
              <a:t>With all the influential research on this topic, it is easy to buy into the suggestion that HPWS enhances organisational performance, however, what if it is actually the other way around? What if it’s not a coincidence that the highly successful organisations have high performance policies and practices, maybe their growth and success meant they were able to invest into state-of-the-art HR practices. This is just one of the criticisms around the research in HPWS and definitely something to consider. (Taylor, 2016, P.204)</a:t>
            </a:r>
          </a:p>
          <a:p>
            <a:r>
              <a:rPr lang="en-GB" dirty="0"/>
              <a:t> </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6</a:t>
            </a:fld>
            <a:endParaRPr lang="en-GB"/>
          </a:p>
        </p:txBody>
      </p:sp>
    </p:spTree>
    <p:extLst>
      <p:ext uri="{BB962C8B-B14F-4D97-AF65-F5344CB8AC3E}">
        <p14:creationId xmlns:p14="http://schemas.microsoft.com/office/powerpoint/2010/main" val="3190457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Aside from the research on HPWS and it’s direct link with organisational performance, people have also investigated the impact HPWS can have on employee wellbeing and how that in turn impacts organisational performance.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Peccie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(2004) found two perspectives on this:</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Optimistic Perspective – HPWS will lead to higher levels of job discretion and employee empowerment, resulting in a more interesting, supportive and rewarding working environment. It is then likely that employees will respond by working harder, thus contributing to an overall enhancement on performance. This view concludes that wellbeing plays a key role in improving organisational performance.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Pessimistic Perspective – HPWS will have a negative impact on employee wellbeing since high performance practices normally lead to an increase in work intensity, therefore a more systematic exploitation of employees.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resonates with the findings of Boxall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Macky</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(2014) who found that high-involvement work processes are linked with higher work satisfaction, a better work life balance and have no relationship with fatigue or stress. However, employees who experience intensified workload, encounter higher levels of stress, greater fatigue, and struggle with a work life imbalance.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conclude this point, the research evidences that implementation of HPWS can be beneficial to employee wellbeing, providing:</a:t>
            </a:r>
          </a:p>
          <a:p>
            <a:pPr marL="342900" lvl="0" indent="-342900">
              <a:lnSpc>
                <a:spcPct val="107000"/>
              </a:lnSpc>
              <a:buFont typeface="+mj-lt"/>
              <a:buAutoNum type="alphaLcParenR"/>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Employees experience of autonomy in the role is genuine </a:t>
            </a:r>
          </a:p>
          <a:p>
            <a:pPr marL="342900" lvl="0" indent="-342900">
              <a:lnSpc>
                <a:spcPct val="107000"/>
              </a:lnSpc>
              <a:spcAft>
                <a:spcPts val="800"/>
              </a:spcAft>
              <a:buFont typeface="+mj-lt"/>
              <a:buAutoNum type="alphaLcParenR"/>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Employees do not experience excessive work pressures or unwanted demands on their personal time. </a:t>
            </a:r>
          </a:p>
          <a:p>
            <a:endParaRPr lang="en-GB" dirty="0"/>
          </a:p>
          <a:p>
            <a:r>
              <a:rPr lang="en-GB" dirty="0"/>
              <a:t>If we look at the past couple of months and how COVID-19 has affected the workplace, with many people worrying about redundancy and others working from home alongside home schooling their children, the impact on employee wellbeing is likely to be significant (</a:t>
            </a:r>
            <a:r>
              <a:rPr lang="en-GB" dirty="0" err="1"/>
              <a:t>Personneltoday</a:t>
            </a:r>
            <a:r>
              <a:rPr lang="en-GB" dirty="0"/>
              <a:t>, 2020). Those organisations with HPWS in place are more likely to have been ready to support their employees through this tough period.  </a:t>
            </a:r>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7</a:t>
            </a:fld>
            <a:endParaRPr lang="en-GB"/>
          </a:p>
        </p:txBody>
      </p:sp>
    </p:spTree>
    <p:extLst>
      <p:ext uri="{BB962C8B-B14F-4D97-AF65-F5344CB8AC3E}">
        <p14:creationId xmlns:p14="http://schemas.microsoft.com/office/powerpoint/2010/main" val="2920303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 basic definition provided by ACAS (n.d.) describes Performance Management as </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a:t>
            </a:r>
            <a:r>
              <a:rPr lang="en-GB" sz="1800" i="1"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arrangements that employers use to maintain and improve the performance of their workforce so that the organisation achieves its goals</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Armstrong &amp; Taylor (2017, P.391), further explain Performance Management as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 continuous process of improving performance by setting individual and team goals which are aligned to the strategic goals of the organisation, planning performance to achieve the goals, reviewing progress, and developing the knowledge, skills and abilities for people.’</a:t>
            </a:r>
          </a:p>
          <a:p>
            <a:pPr>
              <a:lnSpc>
                <a:spcPct val="107000"/>
              </a:lnSpc>
              <a:spcAft>
                <a:spcPts val="800"/>
              </a:spcAft>
              <a:tabLst>
                <a:tab pos="3238500" algn="l"/>
              </a:tabLst>
            </a:pPr>
            <a:endParaRPr lang="en-GB" sz="18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i="0" dirty="0">
                <a:effectLst/>
                <a:latin typeface="Calibri" panose="020F0502020204030204" pitchFamily="34" charset="0"/>
                <a:ea typeface="Calibri" panose="020F0502020204030204" pitchFamily="34" charset="0"/>
                <a:cs typeface="Times New Roman" panose="02020603050405020304" pitchFamily="18" charset="0"/>
              </a:rPr>
              <a:t>Another interesting view is that of </a:t>
            </a:r>
            <a:r>
              <a:rPr lang="en-GB" sz="1800" i="0" dirty="0" err="1">
                <a:effectLst/>
                <a:latin typeface="Calibri" panose="020F0502020204030204" pitchFamily="34" charset="0"/>
                <a:ea typeface="Calibri" panose="020F0502020204030204" pitchFamily="34" charset="0"/>
                <a:cs typeface="Times New Roman" panose="02020603050405020304" pitchFamily="18" charset="0"/>
              </a:rPr>
              <a:t>Xpert</a:t>
            </a:r>
            <a:r>
              <a:rPr lang="en-GB" sz="1800" i="0" dirty="0">
                <a:effectLst/>
                <a:latin typeface="Calibri" panose="020F0502020204030204" pitchFamily="34" charset="0"/>
                <a:ea typeface="Calibri" panose="020F0502020204030204" pitchFamily="34" charset="0"/>
                <a:cs typeface="Times New Roman" panose="02020603050405020304" pitchFamily="18" charset="0"/>
              </a:rPr>
              <a:t> HR (n.d.) whom state that PM should consist of two parallel processes;</a:t>
            </a:r>
          </a:p>
          <a:p>
            <a:pPr marL="0" indent="0">
              <a:lnSpc>
                <a:spcPct val="107000"/>
              </a:lnSpc>
              <a:spcAft>
                <a:spcPts val="800"/>
              </a:spcAft>
              <a:buNone/>
              <a:tabLst>
                <a:tab pos="3238500" algn="l"/>
              </a:tabLst>
            </a:pPr>
            <a:r>
              <a:rPr lang="en-GB" sz="1800" i="0" dirty="0">
                <a:effectLst/>
                <a:latin typeface="Calibri" panose="020F0502020204030204" pitchFamily="34" charset="0"/>
                <a:ea typeface="Calibri" panose="020F0502020204030204" pitchFamily="34" charset="0"/>
                <a:cs typeface="Times New Roman" panose="02020603050405020304" pitchFamily="18" charset="0"/>
              </a:rPr>
              <a:t>1) Informal day to day management by Line Managers </a:t>
            </a:r>
          </a:p>
          <a:p>
            <a:pPr marL="0" indent="0">
              <a:lnSpc>
                <a:spcPct val="107000"/>
              </a:lnSpc>
              <a:spcAft>
                <a:spcPts val="800"/>
              </a:spcAft>
              <a:buNone/>
              <a:tabLst>
                <a:tab pos="3238500" algn="l"/>
              </a:tabLst>
            </a:pPr>
            <a:r>
              <a:rPr lang="en-GB" sz="1800" i="0" dirty="0">
                <a:effectLst/>
                <a:latin typeface="Calibri" panose="020F0502020204030204" pitchFamily="34" charset="0"/>
                <a:ea typeface="Calibri" panose="020F0502020204030204" pitchFamily="34" charset="0"/>
                <a:cs typeface="Times New Roman" panose="02020603050405020304" pitchFamily="18" charset="0"/>
              </a:rPr>
              <a:t>2) The formal framework on how employees and teams are assessed and improved.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Although the aim of performance management remains the same, organisations will differ in how they implement a system that promotes and measures performance management.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It’s likely that organisations will begin with a concept such as the performance management cycle, and build processes around this. </a:t>
            </a:r>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8</a:t>
            </a:fld>
            <a:endParaRPr lang="en-GB"/>
          </a:p>
        </p:txBody>
      </p:sp>
    </p:spTree>
    <p:extLst>
      <p:ext uri="{BB962C8B-B14F-4D97-AF65-F5344CB8AC3E}">
        <p14:creationId xmlns:p14="http://schemas.microsoft.com/office/powerpoint/2010/main" val="89556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plan-do-check-act model, citied in Armstrong (2017, P.400) is one of the most widely used performance management cycles and covers the basic stages. Let’s talk through these: </a:t>
            </a:r>
          </a:p>
          <a:p>
            <a:endParaRPr lang="en-GB" dirty="0"/>
          </a:p>
          <a:p>
            <a:r>
              <a:rPr lang="en-GB" dirty="0"/>
              <a:t>1) PLAN</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Performance planning is led by corporate strategy and based on performance agreements. Discussions should include, but not limited to:</a:t>
            </a:r>
          </a:p>
          <a:p>
            <a:pPr marL="285750" indent="-285750">
              <a:lnSpc>
                <a:spcPct val="107000"/>
              </a:lnSpc>
              <a:spcAft>
                <a:spcPts val="800"/>
              </a:spcAft>
              <a:buFont typeface="Arial" panose="020B0604020202020204" pitchFamily="34" charset="0"/>
              <a:buChar char="•"/>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organisations vision and strategy, ensure your team understand how their work contributes to organisational success. </a:t>
            </a:r>
          </a:p>
          <a:p>
            <a:pPr marL="285750" indent="-285750">
              <a:lnSpc>
                <a:spcPct val="107000"/>
              </a:lnSpc>
              <a:spcAft>
                <a:spcPts val="800"/>
              </a:spcAft>
              <a:buFont typeface="Arial" panose="020B0604020202020204" pitchFamily="34" charset="0"/>
              <a:buChar char="•"/>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Agree and set individual and or/team objectives, discussing how the goals contribute to achieving corporate strategy - You have probably been advised in the past to use the SMART (Specific, Measurable, Agreed, Realistic and Time) technique when defining upcoming objectives, although a useful tool, there is research to argue that this technique is not being used correctly. According to Personnel Today (2019) during their work on performance appraisals and objective-setting, they found a staggering 86% of objectives set, did not adhere to the SMART criteria. They suggest that objectives need to be more result-focused, and to not be just be a tick in the box, they must have an element of ‘cannot be guaranteed’ to keep your employees motivated with something to aim for. </a:t>
            </a:r>
          </a:p>
          <a:p>
            <a:pPr marL="285750" indent="-285750">
              <a:lnSpc>
                <a:spcPct val="107000"/>
              </a:lnSpc>
              <a:spcAft>
                <a:spcPts val="800"/>
              </a:spcAft>
              <a:buFont typeface="Arial" panose="020B0604020202020204" pitchFamily="34" charset="0"/>
              <a:buChar char="•"/>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Confirm how performance is going to be measured e.g. Targets, customer feedback etc. - It is important that your team know exactly what is expected of them in relation to their job performance, and what the process is should they fall below the expected requirement.  </a:t>
            </a:r>
          </a:p>
          <a:p>
            <a:pPr marL="285750" indent="-285750">
              <a:lnSpc>
                <a:spcPct val="107000"/>
              </a:lnSpc>
              <a:spcAft>
                <a:spcPts val="800"/>
              </a:spcAft>
              <a:buFont typeface="Arial" panose="020B0604020202020204" pitchFamily="34" charset="0"/>
              <a:buChar char="•"/>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Form a personal development plan to achieve the agreed objectives. - This may include the need for some formal training, however, it should mostly consist of development activities such as, self-learning, on the job training, coaching, mentoring and e-learning. </a:t>
            </a:r>
          </a:p>
          <a:p>
            <a:pPr marL="0" indent="0">
              <a:lnSpc>
                <a:spcPct val="107000"/>
              </a:lnSpc>
              <a:spcAft>
                <a:spcPts val="800"/>
              </a:spcAft>
              <a:buFont typeface="Arial" panose="020B0604020202020204" pitchFamily="34" charset="0"/>
              <a:buNone/>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(Clear Review, 2017)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2) ACT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phase covers your employees carrying out their role and implementing the agreed development plan.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3) MONITOR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Performance Management is a continuous cycle, therefore it is important that you as Managers continually monitor and feedback on employee performance. If you identify an employee as underperforming but wait until an end of year appraisal to raise the concern, how was your employee supposed to know they were under performing in order to try and improve? If they were failing to hit targets but you never raised this with them, are they to assume that it is ok to regularly miss set targets?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By managing the monitor phase effectively, you will be able to identify potential training needs, and address these before the need for any formal action.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phase shouldn’t only include continuous feedback on bad performance, providing regular feedback on how great an employee is performing helps them feel better and keep focused. (Clear Review, 2019)</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4) REVIEW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Traditional performance management reviews, also known as an Annual Appraisals, have been the norm over the last two or three decades, however, over the last few years this has been challenged (CIPD, 2019) with a number of large companies, including Microsoft, Dell and Deloitte, replacing their annual performance reviews with frequent, informal check-ins between managers and employees. (HBR, 2016a).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big reasons behind the change is the belief that organisations are placing too much emphasis on financially rewarding, or punishing employees at the end of the review year, holding them accountable for past behaviour, at the expense of improving current performance and growing talent, which are major factors in an organisations long term sustainability. HBR believe that the introduction of regular and meaningful conversations about performance and development, will lead to a change in focus, building a workforce that will have competitive advantage now and in the future.   </a:t>
            </a: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Interestingly, the CIPD (2017a) argue that although these global companies claim to have got rid of annual appraisals altogether, this is not the case, they have merely supplemented it with more regular performance conversations, taking the emphasis away from annual conversations to daily and weekly. HBR (2016b) article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Lets Not Kill Performance Management Evaluations Yet</a:t>
            </a:r>
            <a:r>
              <a:rPr lang="en-GB" sz="1800" dirty="0">
                <a:effectLst/>
                <a:latin typeface="Calibri" panose="020F0502020204030204" pitchFamily="34" charset="0"/>
                <a:ea typeface="Calibri" panose="020F0502020204030204" pitchFamily="34" charset="0"/>
                <a:cs typeface="Times New Roman" panose="02020603050405020304" pitchFamily="18" charset="0"/>
              </a:rPr>
              <a:t>’ second this theory in stating that performance ratings still exist in these companies, employees just can’t see them. They believe ratings are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‘done subjectively, behind the scenes and without input from the people being evaluated’. </a:t>
            </a:r>
            <a:r>
              <a:rPr lang="en-GB" sz="1800" i="0" dirty="0">
                <a:effectLst/>
                <a:latin typeface="Calibri" panose="020F0502020204030204" pitchFamily="34" charset="0"/>
                <a:ea typeface="Calibri" panose="020F0502020204030204" pitchFamily="34" charset="0"/>
                <a:cs typeface="Times New Roman" panose="02020603050405020304" pitchFamily="18" charset="0"/>
              </a:rPr>
              <a:t>Therefore, although it seems a number of organisations </a:t>
            </a:r>
            <a:r>
              <a:rPr lang="en-GB" dirty="0"/>
              <a:t>are moving away from the traditional annual appraisal, big companies like Facebook are hesitant to change with the times following a staff survey resulting in 87% wanting performance ratings to remain. </a:t>
            </a:r>
          </a:p>
          <a:p>
            <a:pPr>
              <a:lnSpc>
                <a:spcPct val="107000"/>
              </a:lnSpc>
              <a:spcAft>
                <a:spcPts val="800"/>
              </a:spcAft>
              <a:tabLst>
                <a:tab pos="3238500" algn="l"/>
              </a:tabLst>
            </a:pPr>
            <a:endParaRPr lang="en-GB" dirty="0"/>
          </a:p>
          <a:p>
            <a:endParaRPr lang="en-GB" dirty="0"/>
          </a:p>
          <a:p>
            <a:endParaRPr lang="en-GB" dirty="0"/>
          </a:p>
          <a:p>
            <a:endParaRPr lang="en-GB" dirty="0"/>
          </a:p>
          <a:p>
            <a:endParaRPr lang="en-GB" dirty="0"/>
          </a:p>
          <a:p>
            <a:endParaRPr lang="en-GB" dirty="0"/>
          </a:p>
          <a:p>
            <a:r>
              <a:rPr lang="en-GB" dirty="0"/>
              <a:t> </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9</a:t>
            </a:fld>
            <a:endParaRPr lang="en-GB"/>
          </a:p>
        </p:txBody>
      </p:sp>
    </p:spTree>
    <p:extLst>
      <p:ext uri="{BB962C8B-B14F-4D97-AF65-F5344CB8AC3E}">
        <p14:creationId xmlns:p14="http://schemas.microsoft.com/office/powerpoint/2010/main" val="270880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Now we have discussed the overview of the performance management cycle, let us look at how these key activities in practise, can affect employees.</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Capability &amp; Commitment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Looking at goal setting - If an employee truly understands how their work contributes to organisational success, they are more likely to be engaged and motivated, leading to a higher commitment to the organisation (Engage for Success, 2017). This is achievable by ensuring you as Line Managers, effectively communicate overall strategy with your teams and align individual goals with that of the business. This may sound an obvious and simple solution, however, according to CIPD (2017b) 30% of employees feel they receive limited information around the organisation’s strategy, therefore it is something to really think about.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plan phase is also the perfect opportunity to discuss personal development, where do your team members see themselves in a years’ time? Is there a particular career path they want to follow, if so, how can you as their manager help them get there? What support do they need from you and the organisation to achieve this? By having these open and honest conversations, you are showing you want to help your team succeed, whether that be getting better at what they do (enhancing capability), or building the skills they need for future responsibilities, this in turn will help build loyalty to the organisation. (Engage for Success, 2017).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If we look at a practical example, Amazon have a programme called ‘Career Choice’, where they pay up to 95% of tuition costs towards nationally recognised qualifications, providing their employees opportunities to learn a new skill or build a new career. (Amazon, 2015) This shows the commitment that Amazon have in developing their employees, which in turn should result in higher capability and commitment from staff.</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Evaluation of performance – As you monitor your team’s performance, do you provide continuous feedback? When you positively reinforce desired behaviours, it is more likely that your employees will repeat the actions that gained them the positive feedback, (Skinner 1953, cited in French et al, 2011) leading to increased capability and performance.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If a team member is not performing, it is important to take the time to understand potential barriers causing the dip in performance, identifying and addressing learning needs will only serve to enhance employee capability and promote the assumption that you truly care for your team members and want to support them in succeeding.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10</a:t>
            </a:fld>
            <a:endParaRPr lang="en-GB"/>
          </a:p>
        </p:txBody>
      </p:sp>
    </p:spTree>
    <p:extLst>
      <p:ext uri="{BB962C8B-B14F-4D97-AF65-F5344CB8AC3E}">
        <p14:creationId xmlns:p14="http://schemas.microsoft.com/office/powerpoint/2010/main" val="3262800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Recognition and Reward </a:t>
            </a:r>
          </a:p>
          <a:p>
            <a:endParaRPr lang="en-GB" dirty="0"/>
          </a:p>
          <a:p>
            <a:r>
              <a:rPr lang="en-GB" dirty="0"/>
              <a:t>Harvard Business Review pointed out that </a:t>
            </a:r>
            <a:r>
              <a:rPr lang="en-GB" i="1" dirty="0"/>
              <a:t>‘recognising employees is the simplest way to improve morale and employee engagement’. </a:t>
            </a:r>
            <a:r>
              <a:rPr lang="en-GB" i="0" dirty="0"/>
              <a:t>(Clear Review,2017)  This can be achieved at a number of stages throughout the Performance Management cycle.</a:t>
            </a:r>
            <a:endParaRPr lang="en-GB" b="1" i="0" dirty="0"/>
          </a:p>
          <a:p>
            <a:endParaRPr lang="en-GB" dirty="0"/>
          </a:p>
          <a:p>
            <a:r>
              <a:rPr lang="en-GB" b="1" dirty="0"/>
              <a:t>Non-financial rewards</a:t>
            </a:r>
          </a:p>
          <a:p>
            <a:endParaRPr lang="en-GB" dirty="0"/>
          </a:p>
          <a:p>
            <a:pPr marL="171450" indent="-171450">
              <a:buFontTx/>
              <a:buChar char="-"/>
            </a:pPr>
            <a:r>
              <a:rPr lang="en-GB" dirty="0"/>
              <a:t>Recognition via continuous feedback – We’ve already discussed the advantages of providing positive feedback in boosting employee morale </a:t>
            </a:r>
          </a:p>
          <a:p>
            <a:pPr marL="171450" indent="-171450">
              <a:buFontTx/>
              <a:buChar char="-"/>
            </a:pPr>
            <a:r>
              <a:rPr lang="en-GB" dirty="0"/>
              <a:t>Providing opportunities to achieve – If you have a high performing team member who you know is looking to move up the ranks, why not recognise and reward them by giving them more responsibility. If you are going on holiday, can this person step up and cover your role? </a:t>
            </a:r>
          </a:p>
          <a:p>
            <a:pPr marL="171450" indent="-171450">
              <a:buFontTx/>
              <a:buChar char="-"/>
            </a:pPr>
            <a:r>
              <a:rPr lang="en-GB" dirty="0"/>
              <a:t>Utilise the Personal Development Plans to enable scope to develop skills. </a:t>
            </a:r>
          </a:p>
          <a:p>
            <a:pPr marL="171450" indent="-171450">
              <a:buFontTx/>
              <a:buChar char="-"/>
            </a:pPr>
            <a:r>
              <a:rPr lang="en-GB" dirty="0"/>
              <a:t>During your informal catch ups, give guidance and support on future career paths. </a:t>
            </a:r>
          </a:p>
          <a:p>
            <a:pPr marL="171450" indent="-171450">
              <a:buFontTx/>
              <a:buChar char="-"/>
            </a:pPr>
            <a:endParaRPr lang="en-GB" dirty="0"/>
          </a:p>
          <a:p>
            <a:pPr marL="0" indent="0">
              <a:buFontTx/>
              <a:buNone/>
            </a:pPr>
            <a:r>
              <a:rPr lang="en-GB" dirty="0"/>
              <a:t>(Armstrong &amp; Taylor, 2017, P.396)</a:t>
            </a:r>
          </a:p>
          <a:p>
            <a:pPr marL="0" indent="0">
              <a:buFontTx/>
              <a:buNone/>
            </a:pPr>
            <a:endParaRPr lang="en-GB" b="1" dirty="0"/>
          </a:p>
          <a:p>
            <a:pPr marL="0" indent="0">
              <a:buFontTx/>
              <a:buNone/>
            </a:pPr>
            <a:r>
              <a:rPr lang="en-GB" b="1" dirty="0"/>
              <a:t>Financial Rewards</a:t>
            </a:r>
          </a:p>
          <a:p>
            <a:pPr marL="171450" indent="-171450">
              <a:buFontTx/>
              <a:buChar char="-"/>
            </a:pPr>
            <a:endParaRPr lang="en-GB" dirty="0"/>
          </a:p>
          <a:p>
            <a:pPr marL="0" indent="0">
              <a:buFontTx/>
              <a:buNone/>
            </a:pPr>
            <a:r>
              <a:rPr lang="en-GB" dirty="0"/>
              <a:t>Traditionally, the concept of performance-related pay has been used in order to encourage a culture of high performance, with individuals striving to be the best. Interestingly, Clear Review’s 2019 UK Performance Management Report, found that only 9.7% of their respondents </a:t>
            </a:r>
            <a:r>
              <a:rPr lang="en-GB" u="sng" dirty="0"/>
              <a:t>did not </a:t>
            </a:r>
            <a:r>
              <a:rPr lang="en-GB" dirty="0"/>
              <a:t>link performance with pay in some kind of way within their organisations. Although this figure shows a high number of organisations linking these two, the concept does not come without criticism, </a:t>
            </a:r>
            <a:r>
              <a:rPr lang="en-GB" dirty="0" err="1"/>
              <a:t>Xpert</a:t>
            </a:r>
            <a:r>
              <a:rPr lang="en-GB" dirty="0"/>
              <a:t> HR (</a:t>
            </a:r>
            <a:r>
              <a:rPr lang="en-GB" dirty="0" err="1"/>
              <a:t>n.d</a:t>
            </a:r>
            <a:r>
              <a:rPr lang="en-GB" dirty="0"/>
              <a:t>) describe these as;</a:t>
            </a:r>
          </a:p>
          <a:p>
            <a:pPr marL="171450" indent="-171450">
              <a:buFontTx/>
              <a:buChar char="-"/>
            </a:pPr>
            <a:r>
              <a:rPr lang="en-GB" dirty="0"/>
              <a:t>Due to low inflation, sometime the pay rise may be minimal which is seen to have little positive effect and may even cause an adverse psychological impact. </a:t>
            </a:r>
          </a:p>
          <a:p>
            <a:pPr marL="171450" indent="-171450">
              <a:buFontTx/>
              <a:buChar char="-"/>
            </a:pPr>
            <a:r>
              <a:rPr lang="en-GB" dirty="0"/>
              <a:t>The reward is based on past performance, taking away from the need to be forward-looking.</a:t>
            </a:r>
          </a:p>
          <a:p>
            <a:pPr marL="171450" indent="-171450">
              <a:buFontTx/>
              <a:buChar char="-"/>
            </a:pPr>
            <a:r>
              <a:rPr lang="en-GB" dirty="0"/>
              <a:t>Employees are less likely to be honest about shortcomings if they know it may affect their end of year reward. </a:t>
            </a:r>
          </a:p>
          <a:p>
            <a:pPr marL="171450" indent="-171450">
              <a:buFontTx/>
              <a:buChar char="-"/>
            </a:pPr>
            <a:endParaRPr lang="en-GB" dirty="0"/>
          </a:p>
          <a:p>
            <a:pPr marL="0" indent="0">
              <a:buFontTx/>
              <a:buNone/>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11</a:t>
            </a:fld>
            <a:endParaRPr lang="en-GB"/>
          </a:p>
        </p:txBody>
      </p:sp>
    </p:spTree>
    <p:extLst>
      <p:ext uri="{BB962C8B-B14F-4D97-AF65-F5344CB8AC3E}">
        <p14:creationId xmlns:p14="http://schemas.microsoft.com/office/powerpoint/2010/main" val="592294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is your role as a Line Manager in the performance management process?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It’s important to remember that the relationship between an employee and their Line Manager, has been proven to be the key relationship within the workplace. With this in mind, it makes sense that research has found that Line Managers have the greatest impact on motivation and performance of employees (ACAS, 2012). </a:t>
            </a:r>
          </a:p>
          <a:p>
            <a:endParaRPr lang="en-GB" dirty="0"/>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terms of the Performance Management Process, line managers should lead all the activities, they should be reinforcing the links between organisational and individual objectives, along with providing feedback to motivate employees. They need to support to aid improvement, but also hold employees accountable for their own performance. To do this effectively, they need to be skilled and supported with fit for purpose processes. (CIPD, 2019)</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 really interesting report which highlights the importance of Line Managers in Performance Management is the series of ‘Engaging Manager’ reports (2013). The findings concluded that those classed as ‘engaging’ managers had higher performing teams than those classed as ‘non-engaging’ managers. </a:t>
            </a:r>
          </a:p>
          <a:p>
            <a:endParaRPr lang="en-GB" dirty="0"/>
          </a:p>
        </p:txBody>
      </p:sp>
      <p:sp>
        <p:nvSpPr>
          <p:cNvPr id="4" name="Slide Number Placeholder 3"/>
          <p:cNvSpPr>
            <a:spLocks noGrp="1"/>
          </p:cNvSpPr>
          <p:nvPr>
            <p:ph type="sldNum" sz="quarter" idx="5"/>
          </p:nvPr>
        </p:nvSpPr>
        <p:spPr/>
        <p:txBody>
          <a:bodyPr/>
          <a:lstStyle/>
          <a:p>
            <a:fld id="{F92B2A7D-DBF1-472B-B1B7-B121159D850D}" type="slidenum">
              <a:rPr lang="en-GB" smtClean="0"/>
              <a:t>12</a:t>
            </a:fld>
            <a:endParaRPr lang="en-GB"/>
          </a:p>
        </p:txBody>
      </p:sp>
    </p:spTree>
    <p:extLst>
      <p:ext uri="{BB962C8B-B14F-4D97-AF65-F5344CB8AC3E}">
        <p14:creationId xmlns:p14="http://schemas.microsoft.com/office/powerpoint/2010/main" val="1506751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Although you as Line Managers are at the heart of leading the performance management cycle, for you to succeed you need to be supported by effective policies and processes which is where HR come in.</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a Performance Management System to be effective, it needs to have buy in from managers and employees. This should start at the top with senior managers, HR can help by working with these managers to facilitate commitment and ensure they model the required behaviours.  (Rees and Tymon, 2016, P.275)</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32385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design, communication and training of the performance management processes also sit with HR, so again to gain buy in, HR can work with Managers/employees to understand what they need/want out of a performance management system. For example, within my current organisation, I’ve had lots of feedback from line managers that they feel the current process is a tick box exercise for them and their teams, some have even decided to stop using the annual appraisal, therefore, I’m using this feedback to support the argument for a redesign of the current process.   </a:t>
            </a:r>
          </a:p>
          <a:p>
            <a:pPr>
              <a:lnSpc>
                <a:spcPct val="107000"/>
              </a:lnSpc>
              <a:spcAft>
                <a:spcPts val="800"/>
              </a:spcAft>
              <a:tabLst>
                <a:tab pos="32385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In a perfect world, all employees would perform to required standards and only good feedback would be needed, however, this isn’t realistic, difficult conversations around capability need to happen and this is something that Managers seem to really struggle with. According to a Harvard Business Review Article (2016c) a study found that 69% of managers said they often felt uncomfortable communicating with employees, with 37% stating they felt uncomfortable giving direct negative feedback if they believed their employees would respond negatively. HR can truly make a difference here by coaching and guiding Managers through these difficult conversations. </a:t>
            </a:r>
          </a:p>
          <a:p>
            <a:endParaRPr lang="en-GB" dirty="0"/>
          </a:p>
          <a:p>
            <a:r>
              <a:rPr lang="en-GB" dirty="0"/>
              <a:t>In conclusion, it’s safe to say that it’s important that line managers and HR work together as a team throughout the performance management process, to get the very best for the employee and the overall organisation. </a:t>
            </a:r>
          </a:p>
        </p:txBody>
      </p:sp>
      <p:sp>
        <p:nvSpPr>
          <p:cNvPr id="4" name="Slide Number Placeholder 3"/>
          <p:cNvSpPr>
            <a:spLocks noGrp="1"/>
          </p:cNvSpPr>
          <p:nvPr>
            <p:ph type="sldNum" sz="quarter" idx="5"/>
          </p:nvPr>
        </p:nvSpPr>
        <p:spPr/>
        <p:txBody>
          <a:bodyPr/>
          <a:lstStyle/>
          <a:p>
            <a:fld id="{F92B2A7D-DBF1-472B-B1B7-B121159D850D}" type="slidenum">
              <a:rPr lang="en-GB" smtClean="0"/>
              <a:t>13</a:t>
            </a:fld>
            <a:endParaRPr lang="en-GB"/>
          </a:p>
        </p:txBody>
      </p:sp>
    </p:spTree>
    <p:extLst>
      <p:ext uri="{BB962C8B-B14F-4D97-AF65-F5344CB8AC3E}">
        <p14:creationId xmlns:p14="http://schemas.microsoft.com/office/powerpoint/2010/main" val="3259142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2B2A7D-DBF1-472B-B1B7-B121159D850D}" type="slidenum">
              <a:rPr lang="en-GB" smtClean="0"/>
              <a:t>14</a:t>
            </a:fld>
            <a:endParaRPr lang="en-GB"/>
          </a:p>
        </p:txBody>
      </p:sp>
    </p:spTree>
    <p:extLst>
      <p:ext uri="{BB962C8B-B14F-4D97-AF65-F5344CB8AC3E}">
        <p14:creationId xmlns:p14="http://schemas.microsoft.com/office/powerpoint/2010/main" val="5266549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16</a:t>
            </a:fld>
            <a:endParaRPr lang="en-GB"/>
          </a:p>
        </p:txBody>
      </p:sp>
    </p:spTree>
    <p:extLst>
      <p:ext uri="{BB962C8B-B14F-4D97-AF65-F5344CB8AC3E}">
        <p14:creationId xmlns:p14="http://schemas.microsoft.com/office/powerpoint/2010/main" val="39152914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17</a:t>
            </a:fld>
            <a:endParaRPr lang="en-GB"/>
          </a:p>
        </p:txBody>
      </p:sp>
    </p:spTree>
    <p:extLst>
      <p:ext uri="{BB962C8B-B14F-4D97-AF65-F5344CB8AC3E}">
        <p14:creationId xmlns:p14="http://schemas.microsoft.com/office/powerpoint/2010/main" val="1268418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2B2A7D-DBF1-472B-B1B7-B121159D850D}" type="slidenum">
              <a:rPr lang="en-GB" smtClean="0"/>
              <a:t>18</a:t>
            </a:fld>
            <a:endParaRPr lang="en-GB"/>
          </a:p>
        </p:txBody>
      </p:sp>
    </p:spTree>
    <p:extLst>
      <p:ext uri="{BB962C8B-B14F-4D97-AF65-F5344CB8AC3E}">
        <p14:creationId xmlns:p14="http://schemas.microsoft.com/office/powerpoint/2010/main" val="27351326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9/11/2020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9/11/2020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9/11/2020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9/11/2020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9/11/2020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9/11/2020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9/11/2020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9/11/2020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9/11/2020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9/11/2020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9/11/2020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9/11/2020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9/11/2020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9/11/2020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9/11/2020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9/11/2020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9/11/2020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9/11/2020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cipd.co.uk/podcasts/performance-management" TargetMode="External"/><Relationship Id="rId3" Type="http://schemas.openxmlformats.org/officeDocument/2006/relationships/hyperlink" Target="https://archive.acas.org.uk/index.aspx?articleid=3677" TargetMode="External"/><Relationship Id="rId7" Type="http://schemas.openxmlformats.org/officeDocument/2006/relationships/hyperlink" Target="https://www-jstor-org.ezproxy.uwtsd.ac.uk/stable/20159029?seq=2#metadata_info_tab_contents" TargetMode="External"/><Relationship Id="rId12" Type="http://schemas.openxmlformats.org/officeDocument/2006/relationships/hyperlink" Target="https://search-proquest-com.ezproxy.uwtsd.ac.uk/docview/220144462?accountid=130472&amp;rfr_id=info%3Axri%2Fsid%3Aprimo"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bbc.co.uk/news/uk-wales-46626990" TargetMode="External"/><Relationship Id="rId11" Type="http://schemas.openxmlformats.org/officeDocument/2006/relationships/hyperlink" Target="https://moodle.uwtsd.ac.uk/pluginfile.php/318521/mod_resource/content/1/UK_PerformanceReport_2019.pdf" TargetMode="External"/><Relationship Id="rId5" Type="http://schemas.openxmlformats.org/officeDocument/2006/relationships/hyperlink" Target="https://www.aboutamazon.co.uk/working-at-amazon/our-culture/career-choice" TargetMode="External"/><Relationship Id="rId10" Type="http://schemas.openxmlformats.org/officeDocument/2006/relationships/hyperlink" Target="file:///C:\Users\user\Downloads\factsheet_20200814T111351.pdf" TargetMode="External"/><Relationship Id="rId4" Type="http://schemas.openxmlformats.org/officeDocument/2006/relationships/hyperlink" Target="https://archive.acas.org.uk/index.aspx?articleid=6608" TargetMode="External"/><Relationship Id="rId9" Type="http://schemas.openxmlformats.org/officeDocument/2006/relationships/hyperlink" Target="https://www.cipd.co.uk/Images/employee-outlook_2017-spring_tcm18-21163.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jstor-org.ezproxy.uwtsd.ac.uk/stable/256741?sid=primo&amp;origin=crossref&amp;seq=10#metadata_info_tab_contents" TargetMode="External"/><Relationship Id="rId3" Type="http://schemas.openxmlformats.org/officeDocument/2006/relationships/hyperlink" Target="https://www-jstor-org.ezproxy.uwtsd.ac.uk/stable/20159645?seq=2#metadata_info_tab_contents" TargetMode="External"/><Relationship Id="rId7" Type="http://schemas.openxmlformats.org/officeDocument/2006/relationships/hyperlink" Target="https://hbr.org/2016/03/two-thirds-of-managers-are-uncomfortable-communicating-with-employe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hbr.org/2016/11/lets-not-kill-performance-evaluations-yet?referral=03759&amp;cm_vc=rr_item_page.bottom" TargetMode="External"/><Relationship Id="rId5" Type="http://schemas.openxmlformats.org/officeDocument/2006/relationships/hyperlink" Target="https://hbr.org/2016/10/the-performance-management-revolution?autocomplete=true" TargetMode="External"/><Relationship Id="rId10" Type="http://schemas.openxmlformats.org/officeDocument/2006/relationships/hyperlink" Target="https://moodle.uwtsd.ac.uk/pluginfile.php/259587/mod_resource/content/1/517_Strategic-Human-Resource-Management-Back-to-the-future-IES-CIPD-2019.pdf" TargetMode="External"/><Relationship Id="rId4" Type="http://schemas.openxmlformats.org/officeDocument/2006/relationships/hyperlink" Target="https://engageforsuccess.org/5-ways-performance-management-can-inspire-engage-employees" TargetMode="External"/><Relationship Id="rId9" Type="http://schemas.openxmlformats.org/officeDocument/2006/relationships/hyperlink" Target="https://moodle.uwtsd.ac.uk/pluginfile.php/245548/mod_resource/content/1/IES%20The%20engaging%20manager.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personneltoday.com/hr/why-smart-objective-setting-does-not-work/" TargetMode="External"/><Relationship Id="rId7" Type="http://schemas.openxmlformats.org/officeDocument/2006/relationships/hyperlink" Target="https://www.xperthr.co.uk/good-practice-manual/performance-management/90112/?keywords=performanc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moodle.uwtsd.ac.uk/pluginfile.php/249155/mod_resource/content/1/evidence-report-19-high-performance-working-employer-case-studies.pdf" TargetMode="External"/><Relationship Id="rId5" Type="http://schemas.openxmlformats.org/officeDocument/2006/relationships/hyperlink" Target="https://moodle.uwtsd.ac.uk/pluginfile.php/245570/mod_resource/content/1/Article%20-%20Link%20between%20High%20Involvement%20work%20processes%20and%20employee%20well-being%202014.pdf" TargetMode="External"/><Relationship Id="rId4" Type="http://schemas.openxmlformats.org/officeDocument/2006/relationships/hyperlink" Target="https://www.personneltoday.com/hr/mental-health-support-coronaviru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Verdana" panose="020B0604030504040204" pitchFamily="34" charset="0"/>
                <a:ea typeface="Verdana" panose="020B0604030504040204" pitchFamily="34" charset="0"/>
              </a:rPr>
              <a:t>Title Page</a:t>
            </a:r>
          </a:p>
        </p:txBody>
      </p:sp>
      <p:sp>
        <p:nvSpPr>
          <p:cNvPr id="3" name="Content Placeholder 2"/>
          <p:cNvSpPr>
            <a:spLocks noGrp="1"/>
          </p:cNvSpPr>
          <p:nvPr>
            <p:ph idx="1"/>
          </p:nvPr>
        </p:nvSpPr>
        <p:spPr>
          <a:xfrm>
            <a:off x="1154954" y="2603499"/>
            <a:ext cx="9930735" cy="4068233"/>
          </a:xfrm>
        </p:spPr>
        <p:txBody>
          <a:bodyPr>
            <a:normAutofit fontScale="85000" lnSpcReduction="10000"/>
          </a:bodyPr>
          <a:lstStyle/>
          <a:p>
            <a:pPr marL="0" indent="0">
              <a:buNone/>
            </a:pPr>
            <a:r>
              <a:rPr lang="en-US" dirty="0">
                <a:solidFill>
                  <a:schemeClr val="tx1"/>
                </a:solidFill>
                <a:latin typeface="Verdana" panose="020B0604030504040204" pitchFamily="34" charset="0"/>
                <a:ea typeface="Verdana" panose="020B0604030504040204" pitchFamily="34" charset="0"/>
              </a:rPr>
              <a:t>Qualification: CIPD Diploma in Applied Human Resources</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Module Name: Understanding the Link between Individual and </a:t>
            </a:r>
            <a:r>
              <a:rPr lang="en-US" dirty="0" err="1">
                <a:solidFill>
                  <a:schemeClr val="tx1"/>
                </a:solidFill>
                <a:latin typeface="Verdana" panose="020B0604030504040204" pitchFamily="34" charset="0"/>
                <a:ea typeface="Verdana" panose="020B0604030504040204" pitchFamily="34" charset="0"/>
              </a:rPr>
              <a:t>Organisational</a:t>
            </a:r>
            <a:r>
              <a:rPr lang="en-US" dirty="0">
                <a:solidFill>
                  <a:schemeClr val="tx1"/>
                </a:solidFill>
                <a:latin typeface="Verdana" panose="020B0604030504040204" pitchFamily="34" charset="0"/>
                <a:ea typeface="Verdana" panose="020B0604030504040204" pitchFamily="34" charset="0"/>
              </a:rPr>
              <a:t> Performance </a:t>
            </a:r>
          </a:p>
          <a:p>
            <a:pPr marL="0" indent="0">
              <a:buNone/>
            </a:pPr>
            <a:r>
              <a:rPr lang="en-US" dirty="0">
                <a:solidFill>
                  <a:schemeClr val="tx1"/>
                </a:solidFill>
                <a:latin typeface="Verdana" panose="020B0604030504040204" pitchFamily="34" charset="0"/>
                <a:ea typeface="Verdana" panose="020B0604030504040204" pitchFamily="34" charset="0"/>
              </a:rPr>
              <a:t>Word Count: 3300</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Student Name: Sarah Mills </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Student Number: 1907114</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CIPD Membership Number: 54832957</a:t>
            </a:r>
            <a:endParaRPr lang="en-GB" dirty="0">
              <a:solidFill>
                <a:schemeClr val="tx1"/>
              </a:solidFill>
              <a:latin typeface="Verdana" panose="020B0604030504040204" pitchFamily="34" charset="0"/>
              <a:ea typeface="Verdana" panose="020B0604030504040204" pitchFamily="34" charset="0"/>
            </a:endParaRP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By signing below, I confirm that the work/evidence presented is my own, unaided work. I understand the regulations pertaining to candidate malpractice and the action that may be taken as a result.</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 </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Signed: </a:t>
            </a:r>
            <a:r>
              <a:rPr lang="en-US" b="1" dirty="0">
                <a:solidFill>
                  <a:schemeClr val="tx1"/>
                </a:solidFill>
                <a:latin typeface="Verdana" panose="020B0604030504040204" pitchFamily="34" charset="0"/>
                <a:ea typeface="Verdana" panose="020B0604030504040204" pitchFamily="34" charset="0"/>
              </a:rPr>
              <a:t>S L Mills </a:t>
            </a:r>
            <a:endParaRPr lang="en-GB" b="1" dirty="0">
              <a:solidFill>
                <a:schemeClr val="tx1"/>
              </a:solidFill>
              <a:latin typeface="Verdana" panose="020B0604030504040204" pitchFamily="34" charset="0"/>
              <a:ea typeface="Verdana" panose="020B0604030504040204" pitchFamily="34" charset="0"/>
            </a:endParaRPr>
          </a:p>
          <a:p>
            <a:pPr marL="0" indent="0">
              <a:buNone/>
            </a:pPr>
            <a:r>
              <a:rPr lang="en-US" dirty="0">
                <a:solidFill>
                  <a:schemeClr val="tx1"/>
                </a:solidFill>
                <a:latin typeface="Verdana" panose="020B0604030504040204" pitchFamily="34" charset="0"/>
                <a:ea typeface="Verdana" panose="020B0604030504040204" pitchFamily="34" charset="0"/>
              </a:rPr>
              <a:t>Date: 25/08/2020</a:t>
            </a:r>
            <a:endParaRPr lang="en-GB" dirty="0">
              <a:solidFill>
                <a:schemeClr val="tx1"/>
              </a:solidFill>
            </a:endParaRPr>
          </a:p>
          <a:p>
            <a:endParaRPr lang="en-GB" dirty="0"/>
          </a:p>
        </p:txBody>
      </p:sp>
    </p:spTree>
    <p:extLst>
      <p:ext uri="{BB962C8B-B14F-4D97-AF65-F5344CB8AC3E}">
        <p14:creationId xmlns:p14="http://schemas.microsoft.com/office/powerpoint/2010/main" val="2966654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DAE6F-1972-48C5-BF13-155E5807544E}"/>
              </a:ext>
            </a:extLst>
          </p:cNvPr>
          <p:cNvSpPr>
            <a:spLocks noGrp="1"/>
          </p:cNvSpPr>
          <p:nvPr>
            <p:ph type="ctrTitle"/>
          </p:nvPr>
        </p:nvSpPr>
        <p:spPr>
          <a:xfrm>
            <a:off x="1359141" y="661551"/>
            <a:ext cx="8825658" cy="3754038"/>
          </a:xfrm>
        </p:spPr>
        <p:txBody>
          <a:bodyPr/>
          <a:lstStyle/>
          <a:p>
            <a:pPr algn="ctr"/>
            <a:r>
              <a:rPr lang="en-GB" dirty="0">
                <a:latin typeface="Verdana" panose="020B0604030504040204" pitchFamily="34" charset="0"/>
                <a:ea typeface="Verdana" panose="020B0604030504040204" pitchFamily="34" charset="0"/>
              </a:rPr>
              <a:t>Understanding the link between Individual and Organisational Performance</a:t>
            </a:r>
          </a:p>
        </p:txBody>
      </p:sp>
      <p:sp>
        <p:nvSpPr>
          <p:cNvPr id="3" name="Subtitle 2">
            <a:extLst>
              <a:ext uri="{FF2B5EF4-FFF2-40B4-BE49-F238E27FC236}">
                <a16:creationId xmlns:a16="http://schemas.microsoft.com/office/drawing/2014/main" id="{F5BA9856-1D7A-4F58-B540-D3A8FF5E9135}"/>
              </a:ext>
            </a:extLst>
          </p:cNvPr>
          <p:cNvSpPr>
            <a:spLocks noGrp="1"/>
          </p:cNvSpPr>
          <p:nvPr>
            <p:ph type="subTitle" idx="1"/>
          </p:nvPr>
        </p:nvSpPr>
        <p:spPr/>
        <p:txBody>
          <a:bodyPr>
            <a:normAutofit/>
          </a:bodyPr>
          <a:lstStyle/>
          <a:p>
            <a:pPr algn="ctr"/>
            <a:r>
              <a:rPr lang="en-GB" sz="3600" dirty="0" err="1">
                <a:latin typeface="Verdana" panose="020B0604030504040204" pitchFamily="34" charset="0"/>
                <a:ea typeface="Verdana" panose="020B0604030504040204" pitchFamily="34" charset="0"/>
              </a:rPr>
              <a:t>SArah</a:t>
            </a:r>
            <a:r>
              <a:rPr lang="en-GB" sz="3600" dirty="0">
                <a:latin typeface="Verdana" panose="020B0604030504040204" pitchFamily="34" charset="0"/>
                <a:ea typeface="Verdana" panose="020B0604030504040204" pitchFamily="34" charset="0"/>
              </a:rPr>
              <a:t> Mills </a:t>
            </a:r>
          </a:p>
        </p:txBody>
      </p:sp>
    </p:spTree>
    <p:extLst>
      <p:ext uri="{BB962C8B-B14F-4D97-AF65-F5344CB8AC3E}">
        <p14:creationId xmlns:p14="http://schemas.microsoft.com/office/powerpoint/2010/main" val="657203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Objectives 	</a:t>
            </a:r>
            <a:r>
              <a:rPr lang="en-GB" dirty="0"/>
              <a:t> </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3004139"/>
            <a:ext cx="8825659" cy="3853861"/>
          </a:xfrm>
        </p:spPr>
        <p:txBody>
          <a:bodyPr>
            <a:normAutofit/>
          </a:bodyPr>
          <a:lstStyle/>
          <a:p>
            <a:r>
              <a:rPr lang="en-GB" dirty="0">
                <a:solidFill>
                  <a:schemeClr val="tx1"/>
                </a:solidFill>
                <a:latin typeface="Verdana" panose="020B0604030504040204" pitchFamily="34" charset="0"/>
                <a:ea typeface="Verdana" panose="020B0604030504040204" pitchFamily="34" charset="0"/>
              </a:rPr>
              <a:t>To understand the concept of high-performance working and how it can benefit individuals and the organisation. </a:t>
            </a:r>
          </a:p>
          <a:p>
            <a:pPr marL="0" indent="0">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To understand the contribution of the performance management process to high levels of performance. </a:t>
            </a:r>
          </a:p>
          <a:p>
            <a:pPr marL="0" indent="0">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To understand the role of line managers in performance management processes. </a:t>
            </a:r>
          </a:p>
          <a:p>
            <a:endParaRPr lang="en-GB" dirty="0">
              <a:solidFill>
                <a:schemeClr val="tx1"/>
              </a:solidFill>
              <a:latin typeface="Verdana" panose="020B0604030504040204" pitchFamily="34" charset="0"/>
              <a:ea typeface="Verdana" panose="020B0604030504040204" pitchFamily="34" charset="0"/>
            </a:endParaRPr>
          </a:p>
          <a:p>
            <a:endParaRPr lang="en-GB" dirty="0"/>
          </a:p>
        </p:txBody>
      </p:sp>
    </p:spTree>
    <p:extLst>
      <p:ext uri="{BB962C8B-B14F-4D97-AF65-F5344CB8AC3E}">
        <p14:creationId xmlns:p14="http://schemas.microsoft.com/office/powerpoint/2010/main" val="1015455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BA2F-D371-4CF2-BC95-8B7EDE039C1B}"/>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Contents </a:t>
            </a:r>
          </a:p>
        </p:txBody>
      </p:sp>
      <p:sp>
        <p:nvSpPr>
          <p:cNvPr id="3" name="Content Placeholder 2">
            <a:extLst>
              <a:ext uri="{FF2B5EF4-FFF2-40B4-BE49-F238E27FC236}">
                <a16:creationId xmlns:a16="http://schemas.microsoft.com/office/drawing/2014/main" id="{6E933F23-BE7F-4C0A-9C48-19E6CE70476B}"/>
              </a:ext>
            </a:extLst>
          </p:cNvPr>
          <p:cNvSpPr>
            <a:spLocks noGrp="1"/>
          </p:cNvSpPr>
          <p:nvPr>
            <p:ph idx="1"/>
          </p:nvPr>
        </p:nvSpPr>
        <p:spPr>
          <a:xfrm>
            <a:off x="1154954" y="2603500"/>
            <a:ext cx="9159478" cy="4065524"/>
          </a:xfrm>
        </p:spPr>
        <p:txBody>
          <a:bodyPr/>
          <a:lstStyle/>
          <a:p>
            <a:r>
              <a:rPr lang="en-GB" dirty="0">
                <a:solidFill>
                  <a:schemeClr val="tx1"/>
                </a:solidFill>
                <a:latin typeface="Verdana" panose="020B0604030504040204" pitchFamily="34" charset="0"/>
                <a:ea typeface="Verdana" panose="020B0604030504040204" pitchFamily="34" charset="0"/>
              </a:rPr>
              <a:t>What is High-Performance Working (HPW)?</a:t>
            </a:r>
          </a:p>
          <a:p>
            <a:r>
              <a:rPr lang="en-GB" dirty="0">
                <a:solidFill>
                  <a:schemeClr val="tx1"/>
                </a:solidFill>
                <a:latin typeface="Verdana" panose="020B0604030504040204" pitchFamily="34" charset="0"/>
                <a:ea typeface="Verdana" panose="020B0604030504040204" pitchFamily="34" charset="0"/>
              </a:rPr>
              <a:t>HPW and Organisational Performance </a:t>
            </a:r>
          </a:p>
          <a:p>
            <a:r>
              <a:rPr lang="en-GB" dirty="0">
                <a:solidFill>
                  <a:schemeClr val="tx1"/>
                </a:solidFill>
                <a:latin typeface="Verdana" panose="020B0604030504040204" pitchFamily="34" charset="0"/>
                <a:ea typeface="Verdana" panose="020B0604030504040204" pitchFamily="34" charset="0"/>
              </a:rPr>
              <a:t>HPW and Employee Wellbeing </a:t>
            </a:r>
          </a:p>
          <a:p>
            <a:r>
              <a:rPr lang="en-GB" dirty="0">
                <a:solidFill>
                  <a:schemeClr val="tx1"/>
                </a:solidFill>
                <a:latin typeface="Verdana" panose="020B0604030504040204" pitchFamily="34" charset="0"/>
                <a:ea typeface="Verdana" panose="020B0604030504040204" pitchFamily="34" charset="0"/>
              </a:rPr>
              <a:t>What is Performance Management (PM)?</a:t>
            </a:r>
          </a:p>
          <a:p>
            <a:r>
              <a:rPr lang="en-GB" dirty="0">
                <a:solidFill>
                  <a:schemeClr val="tx1"/>
                </a:solidFill>
                <a:latin typeface="Verdana" panose="020B0604030504040204" pitchFamily="34" charset="0"/>
                <a:ea typeface="Verdana" panose="020B0604030504040204" pitchFamily="34" charset="0"/>
              </a:rPr>
              <a:t>The Performance Management Cycle </a:t>
            </a:r>
          </a:p>
          <a:p>
            <a:r>
              <a:rPr lang="en-GB" dirty="0">
                <a:solidFill>
                  <a:schemeClr val="tx1"/>
                </a:solidFill>
                <a:latin typeface="Verdana" panose="020B0604030504040204" pitchFamily="34" charset="0"/>
                <a:ea typeface="Verdana" panose="020B0604030504040204" pitchFamily="34" charset="0"/>
              </a:rPr>
              <a:t>How does PM affect employee capability and commitment?</a:t>
            </a:r>
          </a:p>
          <a:p>
            <a:r>
              <a:rPr lang="en-GB" dirty="0">
                <a:solidFill>
                  <a:schemeClr val="tx1"/>
                </a:solidFill>
                <a:latin typeface="Verdana" panose="020B0604030504040204" pitchFamily="34" charset="0"/>
                <a:ea typeface="Verdana" panose="020B0604030504040204" pitchFamily="34" charset="0"/>
              </a:rPr>
              <a:t>How does PM recognise and reward employees?</a:t>
            </a:r>
          </a:p>
          <a:p>
            <a:r>
              <a:rPr lang="en-GB" dirty="0">
                <a:solidFill>
                  <a:schemeClr val="tx1"/>
                </a:solidFill>
                <a:latin typeface="Verdana" panose="020B0604030504040204" pitchFamily="34" charset="0"/>
                <a:ea typeface="Verdana" panose="020B0604030504040204" pitchFamily="34" charset="0"/>
              </a:rPr>
              <a:t>What is the role of the Line Manager in PM?</a:t>
            </a:r>
          </a:p>
          <a:p>
            <a:r>
              <a:rPr lang="en-GB" dirty="0">
                <a:solidFill>
                  <a:schemeClr val="tx1"/>
                </a:solidFill>
                <a:latin typeface="Verdana" panose="020B0604030504040204" pitchFamily="34" charset="0"/>
                <a:ea typeface="Verdana" panose="020B0604030504040204" pitchFamily="34" charset="0"/>
              </a:rPr>
              <a:t>How can HR help?</a:t>
            </a: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solidFill>
                <a:schemeClr val="tx1"/>
              </a:solidFill>
              <a:latin typeface="Verdana" panose="020B0604030504040204" pitchFamily="34" charset="0"/>
              <a:ea typeface="Verdana" panose="020B0604030504040204" pitchFamily="34" charset="0"/>
            </a:endParaRPr>
          </a:p>
          <a:p>
            <a:endParaRPr lang="en-GB" dirty="0"/>
          </a:p>
          <a:p>
            <a:endParaRPr lang="en-GB" dirty="0"/>
          </a:p>
        </p:txBody>
      </p:sp>
    </p:spTree>
    <p:extLst>
      <p:ext uri="{BB962C8B-B14F-4D97-AF65-F5344CB8AC3E}">
        <p14:creationId xmlns:p14="http://schemas.microsoft.com/office/powerpoint/2010/main" val="2937534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BE2C2-657E-4ED2-9C6F-C3831C2076F3}"/>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What is High-Performance Working (HPW)?</a:t>
            </a:r>
          </a:p>
        </p:txBody>
      </p:sp>
      <p:sp>
        <p:nvSpPr>
          <p:cNvPr id="3" name="Content Placeholder 2">
            <a:extLst>
              <a:ext uri="{FF2B5EF4-FFF2-40B4-BE49-F238E27FC236}">
                <a16:creationId xmlns:a16="http://schemas.microsoft.com/office/drawing/2014/main" id="{4A008EB3-17CF-4405-B6C8-CB5635F9F509}"/>
              </a:ext>
            </a:extLst>
          </p:cNvPr>
          <p:cNvSpPr>
            <a:spLocks noGrp="1"/>
          </p:cNvSpPr>
          <p:nvPr>
            <p:ph idx="1"/>
          </p:nvPr>
        </p:nvSpPr>
        <p:spPr>
          <a:xfrm>
            <a:off x="1154954" y="2603499"/>
            <a:ext cx="8825659" cy="3853861"/>
          </a:xfrm>
        </p:spPr>
        <p:txBody>
          <a:bodyPr>
            <a:normAutofit/>
          </a:bodyPr>
          <a:lstStyle/>
          <a:p>
            <a:pPr marL="0" indent="0">
              <a:buNone/>
            </a:pPr>
            <a:endParaRPr lang="en-GB" dirty="0"/>
          </a:p>
          <a:p>
            <a:pPr marL="0" indent="0">
              <a:buNone/>
            </a:pPr>
            <a:endParaRPr lang="en-GB" dirty="0"/>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B9896C7F-02E1-4C04-BD67-4AC943C7F04F}"/>
              </a:ext>
            </a:extLst>
          </p:cNvPr>
          <p:cNvSpPr txBox="1"/>
          <p:nvPr/>
        </p:nvSpPr>
        <p:spPr>
          <a:xfrm>
            <a:off x="755176" y="2406770"/>
            <a:ext cx="10281870" cy="4247317"/>
          </a:xfrm>
          <a:prstGeom prst="rect">
            <a:avLst/>
          </a:prstGeom>
          <a:noFill/>
        </p:spPr>
        <p:txBody>
          <a:bodyPr wrap="square" rtlCol="0">
            <a:spAutoFit/>
          </a:bodyPr>
          <a:lstStyle/>
          <a:p>
            <a:endParaRPr lang="en-GB" dirty="0"/>
          </a:p>
          <a:p>
            <a:r>
              <a:rPr lang="en-GB" b="1" dirty="0">
                <a:latin typeface="Verdana" panose="020B0604030504040204" pitchFamily="34" charset="0"/>
                <a:ea typeface="Verdana" panose="020B0604030504040204" pitchFamily="34" charset="0"/>
              </a:rPr>
              <a:t>High-Performance Work Systems </a:t>
            </a:r>
          </a:p>
          <a:p>
            <a:r>
              <a:rPr lang="en-GB" dirty="0">
                <a:latin typeface="Verdana" panose="020B0604030504040204" pitchFamily="34" charset="0"/>
                <a:ea typeface="Verdana" panose="020B0604030504040204" pitchFamily="34" charset="0"/>
              </a:rPr>
              <a:t>A bundle of HR Processes and Policies that enable firms to become more effective. </a:t>
            </a:r>
          </a:p>
          <a:p>
            <a:endParaRPr lang="en-GB" dirty="0">
              <a:latin typeface="Verdana" panose="020B0604030504040204" pitchFamily="34" charset="0"/>
              <a:ea typeface="Verdana" panose="020B0604030504040204" pitchFamily="34" charset="0"/>
            </a:endParaRPr>
          </a:p>
          <a:p>
            <a:r>
              <a:rPr lang="en-GB" b="1" dirty="0">
                <a:latin typeface="Verdana" panose="020B0604030504040204" pitchFamily="34" charset="0"/>
                <a:ea typeface="Verdana" panose="020B0604030504040204" pitchFamily="34" charset="0"/>
              </a:rPr>
              <a:t>Common examples of practices within these ‘bundles’</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Employment Security and internal labour markets </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Selective hiring and sophisticated selection </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Extensive training, learning and development</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Employee involvement and participation, giving a worker voice </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Self-managed teams/teamworking</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High compensation contingent on performance</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Performance review, appraisal and career development </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Reducing status differences/harmonising terms and conditions </a:t>
            </a:r>
          </a:p>
          <a:p>
            <a:pPr marL="285750" indent="-285750">
              <a:buClr>
                <a:schemeClr val="accent1"/>
              </a:buClr>
              <a:buFont typeface="Century Gothic" panose="020B0502020202020204" pitchFamily="34" charset="0"/>
              <a:buChar char="►"/>
            </a:pPr>
            <a:r>
              <a:rPr lang="en-GB" dirty="0">
                <a:latin typeface="Verdana" panose="020B0604030504040204" pitchFamily="34" charset="0"/>
                <a:ea typeface="Verdana" panose="020B0604030504040204" pitchFamily="34" charset="0"/>
              </a:rPr>
              <a:t>Work-life balance </a:t>
            </a:r>
          </a:p>
          <a:p>
            <a:endParaRPr lang="en-GB" dirty="0"/>
          </a:p>
        </p:txBody>
      </p:sp>
      <p:pic>
        <p:nvPicPr>
          <p:cNvPr id="6" name="Picture 5">
            <a:extLst>
              <a:ext uri="{FF2B5EF4-FFF2-40B4-BE49-F238E27FC236}">
                <a16:creationId xmlns:a16="http://schemas.microsoft.com/office/drawing/2014/main" id="{13D29679-7FA4-4ED6-8BC5-9338238208DB}"/>
              </a:ext>
            </a:extLst>
          </p:cNvPr>
          <p:cNvPicPr>
            <a:picLocks noChangeAspect="1"/>
          </p:cNvPicPr>
          <p:nvPr/>
        </p:nvPicPr>
        <p:blipFill>
          <a:blip r:embed="rId3"/>
          <a:stretch>
            <a:fillRect/>
          </a:stretch>
        </p:blipFill>
        <p:spPr>
          <a:xfrm>
            <a:off x="8981646" y="3569677"/>
            <a:ext cx="3054368" cy="1311812"/>
          </a:xfrm>
          <a:prstGeom prst="rect">
            <a:avLst/>
          </a:prstGeom>
        </p:spPr>
      </p:pic>
    </p:spTree>
    <p:extLst>
      <p:ext uri="{BB962C8B-B14F-4D97-AF65-F5344CB8AC3E}">
        <p14:creationId xmlns:p14="http://schemas.microsoft.com/office/powerpoint/2010/main" val="3311801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4FD52-1D79-446D-A392-E95C1CE0BCBB}"/>
              </a:ext>
            </a:extLst>
          </p:cNvPr>
          <p:cNvSpPr>
            <a:spLocks noGrp="1"/>
          </p:cNvSpPr>
          <p:nvPr>
            <p:ph type="title"/>
          </p:nvPr>
        </p:nvSpPr>
        <p:spPr>
          <a:xfrm>
            <a:off x="1154954" y="973668"/>
            <a:ext cx="9169376" cy="706964"/>
          </a:xfrm>
        </p:spPr>
        <p:txBody>
          <a:bodyPr/>
          <a:lstStyle/>
          <a:p>
            <a:r>
              <a:rPr lang="en-GB" dirty="0">
                <a:latin typeface="Verdana" panose="020B0604030504040204" pitchFamily="34" charset="0"/>
                <a:ea typeface="Verdana" panose="020B0604030504040204" pitchFamily="34" charset="0"/>
              </a:rPr>
              <a:t>HPW and Organisational Performance </a:t>
            </a:r>
            <a:r>
              <a:rPr lang="en-GB" dirty="0"/>
              <a:t>	</a:t>
            </a:r>
          </a:p>
        </p:txBody>
      </p:sp>
      <p:sp>
        <p:nvSpPr>
          <p:cNvPr id="3" name="Content Placeholder 2">
            <a:extLst>
              <a:ext uri="{FF2B5EF4-FFF2-40B4-BE49-F238E27FC236}">
                <a16:creationId xmlns:a16="http://schemas.microsoft.com/office/drawing/2014/main" id="{DCE36030-2CE8-4397-8921-22F10BC437B1}"/>
              </a:ext>
            </a:extLst>
          </p:cNvPr>
          <p:cNvSpPr>
            <a:spLocks noGrp="1"/>
          </p:cNvSpPr>
          <p:nvPr>
            <p:ph idx="1"/>
          </p:nvPr>
        </p:nvSpPr>
        <p:spPr>
          <a:xfrm>
            <a:off x="140678" y="2521209"/>
            <a:ext cx="11746522" cy="4073445"/>
          </a:xfrm>
        </p:spPr>
        <p:txBody>
          <a:bodyPr>
            <a:normAutofit/>
          </a:bodyPr>
          <a:lstStyle/>
          <a:p>
            <a:pPr marL="0" indent="0">
              <a:buNone/>
            </a:pPr>
            <a:r>
              <a:rPr lang="en-GB" b="1" dirty="0">
                <a:solidFill>
                  <a:schemeClr val="tx1"/>
                </a:solidFill>
                <a:latin typeface="Verdana" panose="020B0604030504040204" pitchFamily="34" charset="0"/>
                <a:ea typeface="Verdana" panose="020B0604030504040204" pitchFamily="34" charset="0"/>
              </a:rPr>
              <a:t>Is there a link between HPWS and increased Organisational Performance? </a:t>
            </a:r>
          </a:p>
          <a:p>
            <a:pPr marL="0" indent="0">
              <a:buNone/>
            </a:pPr>
            <a:r>
              <a:rPr lang="en-GB" u="sng" dirty="0">
                <a:solidFill>
                  <a:schemeClr val="tx1"/>
                </a:solidFill>
                <a:latin typeface="Verdana" panose="020B0604030504040204" pitchFamily="34" charset="0"/>
                <a:ea typeface="Verdana" panose="020B0604030504040204" pitchFamily="34" charset="0"/>
              </a:rPr>
              <a:t>HR Theory </a:t>
            </a:r>
            <a:endParaRPr lang="en-GB" dirty="0">
              <a:solidFill>
                <a:schemeClr val="tx1"/>
              </a:solidFill>
              <a:latin typeface="Verdana" panose="020B0604030504040204" pitchFamily="34" charset="0"/>
              <a:ea typeface="Verdana" panose="020B0604030504040204" pitchFamily="34" charset="0"/>
            </a:endParaRPr>
          </a:p>
          <a:p>
            <a:pPr marL="0" indent="0">
              <a:buNone/>
            </a:pPr>
            <a:r>
              <a:rPr lang="en-GB" dirty="0">
                <a:solidFill>
                  <a:schemeClr val="tx1"/>
                </a:solidFill>
                <a:latin typeface="Verdana" panose="020B0604030504040204" pitchFamily="34" charset="0"/>
                <a:ea typeface="Verdana" panose="020B0604030504040204" pitchFamily="34" charset="0"/>
              </a:rPr>
              <a:t>Good HR ‘Bundles’ = Enhanced employee knowledge, skills and abilities.</a:t>
            </a:r>
          </a:p>
          <a:p>
            <a:pPr marL="0" indent="0">
              <a:buNone/>
            </a:pPr>
            <a:r>
              <a:rPr lang="en-GB" dirty="0">
                <a:solidFill>
                  <a:schemeClr val="tx1"/>
                </a:solidFill>
                <a:latin typeface="Verdana" panose="020B0604030504040204" pitchFamily="34" charset="0"/>
                <a:ea typeface="Verdana" panose="020B0604030504040204" pitchFamily="34" charset="0"/>
              </a:rPr>
              <a:t>This results in greater job satisfaction, reduced turnover, higher productivity and better decision making. </a:t>
            </a:r>
          </a:p>
          <a:p>
            <a:pPr marL="0" indent="0">
              <a:buNone/>
            </a:pPr>
            <a:r>
              <a:rPr lang="en-GB" dirty="0">
                <a:solidFill>
                  <a:schemeClr val="tx1"/>
                </a:solidFill>
                <a:latin typeface="Verdana" panose="020B0604030504040204" pitchFamily="34" charset="0"/>
                <a:ea typeface="Verdana" panose="020B0604030504040204" pitchFamily="34" charset="0"/>
              </a:rPr>
              <a:t>All resulting in </a:t>
            </a:r>
            <a:r>
              <a:rPr lang="en-GB" b="1" u="sng" dirty="0">
                <a:solidFill>
                  <a:schemeClr val="tx1"/>
                </a:solidFill>
                <a:latin typeface="Verdana" panose="020B0604030504040204" pitchFamily="34" charset="0"/>
                <a:ea typeface="Verdana" panose="020B0604030504040204" pitchFamily="34" charset="0"/>
              </a:rPr>
              <a:t>enhanced organisational performance</a:t>
            </a:r>
            <a:r>
              <a:rPr lang="en-GB" b="1" dirty="0">
                <a:solidFill>
                  <a:schemeClr val="tx1"/>
                </a:solidFill>
                <a:latin typeface="Verdana" panose="020B0604030504040204" pitchFamily="34" charset="0"/>
                <a:ea typeface="Verdana" panose="020B0604030504040204" pitchFamily="34" charset="0"/>
              </a:rPr>
              <a:t>. </a:t>
            </a: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GB" u="sng" dirty="0">
                <a:solidFill>
                  <a:schemeClr val="tx1"/>
                </a:solidFill>
                <a:latin typeface="Verdana" panose="020B0604030504040204" pitchFamily="34" charset="0"/>
                <a:ea typeface="Verdana" panose="020B0604030504040204" pitchFamily="34" charset="0"/>
              </a:rPr>
              <a:t>Criticism </a:t>
            </a:r>
          </a:p>
          <a:p>
            <a:pPr marL="0" indent="0">
              <a:buNone/>
            </a:pPr>
            <a:r>
              <a:rPr lang="en-GB" b="1" dirty="0">
                <a:solidFill>
                  <a:schemeClr val="tx1"/>
                </a:solidFill>
                <a:latin typeface="Verdana" panose="020B0604030504040204" pitchFamily="34" charset="0"/>
                <a:ea typeface="Verdana" panose="020B0604030504040204" pitchFamily="34" charset="0"/>
              </a:rPr>
              <a:t>High Performance Working Systems</a:t>
            </a:r>
            <a:r>
              <a:rPr lang="en-GB" dirty="0">
                <a:solidFill>
                  <a:schemeClr val="tx1"/>
                </a:solidFill>
                <a:latin typeface="Verdana" panose="020B0604030504040204" pitchFamily="34" charset="0"/>
                <a:ea typeface="Verdana" panose="020B0604030504040204" pitchFamily="34" charset="0"/>
              </a:rPr>
              <a:t>				      </a:t>
            </a:r>
            <a:r>
              <a:rPr lang="en-GB" b="1" dirty="0">
                <a:solidFill>
                  <a:schemeClr val="tx1"/>
                </a:solidFill>
                <a:latin typeface="Verdana" panose="020B0604030504040204" pitchFamily="34" charset="0"/>
                <a:ea typeface="Verdana" panose="020B0604030504040204" pitchFamily="34" charset="0"/>
              </a:rPr>
              <a:t>Successful Organisation </a:t>
            </a:r>
          </a:p>
        </p:txBody>
      </p:sp>
      <p:sp>
        <p:nvSpPr>
          <p:cNvPr id="4" name="Rectangle 3" descr="Business Growth">
            <a:extLst>
              <a:ext uri="{FF2B5EF4-FFF2-40B4-BE49-F238E27FC236}">
                <a16:creationId xmlns:a16="http://schemas.microsoft.com/office/drawing/2014/main" id="{56588BAB-3CF9-4255-8961-C14DECD033B0}"/>
              </a:ext>
            </a:extLst>
          </p:cNvPr>
          <p:cNvSpPr/>
          <p:nvPr/>
        </p:nvSpPr>
        <p:spPr>
          <a:xfrm>
            <a:off x="8356209" y="4223790"/>
            <a:ext cx="1968121" cy="166054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28" name="Arrow: Left-Right 27">
            <a:extLst>
              <a:ext uri="{FF2B5EF4-FFF2-40B4-BE49-F238E27FC236}">
                <a16:creationId xmlns:a16="http://schemas.microsoft.com/office/drawing/2014/main" id="{93D8C704-CC87-44AF-80DA-723115B65884}"/>
              </a:ext>
            </a:extLst>
          </p:cNvPr>
          <p:cNvSpPr/>
          <p:nvPr/>
        </p:nvSpPr>
        <p:spPr>
          <a:xfrm>
            <a:off x="5380893" y="6091311"/>
            <a:ext cx="1266092" cy="22508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6451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FED4C-E182-415F-A5CA-A6EFCFA9095D}"/>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HPWS and Employee Well-being</a:t>
            </a:r>
          </a:p>
        </p:txBody>
      </p:sp>
      <p:sp>
        <p:nvSpPr>
          <p:cNvPr id="4" name="Content Placeholder 3">
            <a:extLst>
              <a:ext uri="{FF2B5EF4-FFF2-40B4-BE49-F238E27FC236}">
                <a16:creationId xmlns:a16="http://schemas.microsoft.com/office/drawing/2014/main" id="{B5284131-38C2-462E-A2E4-5B04EF139685}"/>
              </a:ext>
            </a:extLst>
          </p:cNvPr>
          <p:cNvSpPr>
            <a:spLocks noGrp="1"/>
          </p:cNvSpPr>
          <p:nvPr>
            <p:ph idx="1"/>
          </p:nvPr>
        </p:nvSpPr>
        <p:spPr>
          <a:xfrm>
            <a:off x="620381" y="2925232"/>
            <a:ext cx="10718179" cy="3932768"/>
          </a:xfrm>
        </p:spPr>
        <p:txBody>
          <a:bodyPr/>
          <a:lstStyle/>
          <a:p>
            <a:pPr marL="0" indent="0">
              <a:buNone/>
            </a:pPr>
            <a:r>
              <a:rPr lang="en-GB" b="1" dirty="0">
                <a:solidFill>
                  <a:schemeClr val="tx1"/>
                </a:solidFill>
                <a:latin typeface="Verdana" panose="020B0604030504040204" pitchFamily="34" charset="0"/>
                <a:ea typeface="Verdana" panose="020B0604030504040204" pitchFamily="34" charset="0"/>
              </a:rPr>
              <a:t>What effect does HPW have on employee wellbeing? </a:t>
            </a:r>
          </a:p>
          <a:p>
            <a:pPr marL="0" indent="0">
              <a:buNone/>
            </a:pPr>
            <a:endParaRPr lang="en-GB" b="1" dirty="0">
              <a:solidFill>
                <a:schemeClr val="tx1"/>
              </a:solidFill>
              <a:latin typeface="Verdana" panose="020B0604030504040204" pitchFamily="34" charset="0"/>
              <a:ea typeface="Verdana" panose="020B0604030504040204" pitchFamily="34" charset="0"/>
            </a:endParaRPr>
          </a:p>
          <a:p>
            <a:pPr marL="0" indent="0">
              <a:buNone/>
            </a:pPr>
            <a:r>
              <a:rPr lang="en-GB" i="1" dirty="0">
                <a:solidFill>
                  <a:schemeClr val="tx1"/>
                </a:solidFill>
                <a:latin typeface="Verdana" panose="020B0604030504040204" pitchFamily="34" charset="0"/>
                <a:ea typeface="Verdana" panose="020B0604030504040204" pitchFamily="34" charset="0"/>
              </a:rPr>
              <a:t>Optimistic Perspective </a:t>
            </a:r>
            <a:r>
              <a:rPr lang="en-GB" dirty="0">
                <a:solidFill>
                  <a:schemeClr val="tx1"/>
                </a:solidFill>
                <a:latin typeface="Verdana" panose="020B0604030504040204" pitchFamily="34" charset="0"/>
                <a:ea typeface="Verdana" panose="020B0604030504040204" pitchFamily="34" charset="0"/>
              </a:rPr>
              <a:t>= HPWS lead to higher levels of job discretion &amp; employee empowerment, resulting in a more interesting, supportive &amp; rewarding working environment. </a:t>
            </a: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GB" i="1" dirty="0">
                <a:solidFill>
                  <a:schemeClr val="tx1"/>
                </a:solidFill>
                <a:latin typeface="Verdana" panose="020B0604030504040204" pitchFamily="34" charset="0"/>
                <a:ea typeface="Verdana" panose="020B0604030504040204" pitchFamily="34" charset="0"/>
              </a:rPr>
              <a:t>Pessimistic Perspective </a:t>
            </a:r>
            <a:r>
              <a:rPr lang="en-GB" dirty="0">
                <a:solidFill>
                  <a:schemeClr val="tx1"/>
                </a:solidFill>
                <a:latin typeface="Verdana" panose="020B0604030504040204" pitchFamily="34" charset="0"/>
                <a:ea typeface="Verdana" panose="020B0604030504040204" pitchFamily="34" charset="0"/>
              </a:rPr>
              <a:t>= HPWS lead to intensified workloads, resulting in great stress and fatigue. </a:t>
            </a:r>
          </a:p>
          <a:p>
            <a:pPr marL="0" indent="0">
              <a:buNone/>
            </a:pPr>
            <a:endParaRPr lang="en-GB" dirty="0">
              <a:latin typeface="Verdana" panose="020B0604030504040204" pitchFamily="34" charset="0"/>
              <a:ea typeface="Verdana" panose="020B0604030504040204" pitchFamily="34" charset="0"/>
            </a:endParaRPr>
          </a:p>
          <a:p>
            <a:pPr marL="0" indent="0">
              <a:buNone/>
            </a:pPr>
            <a:endParaRPr lang="en-GB"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950318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80069-9400-43FF-9511-0BAAC4D318A6}"/>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What is Performance Management? </a:t>
            </a:r>
          </a:p>
        </p:txBody>
      </p:sp>
      <p:sp>
        <p:nvSpPr>
          <p:cNvPr id="3" name="Content Placeholder 2">
            <a:extLst>
              <a:ext uri="{FF2B5EF4-FFF2-40B4-BE49-F238E27FC236}">
                <a16:creationId xmlns:a16="http://schemas.microsoft.com/office/drawing/2014/main" id="{44F89EFC-6042-41C5-8215-F68A65530EA2}"/>
              </a:ext>
            </a:extLst>
          </p:cNvPr>
          <p:cNvSpPr>
            <a:spLocks noGrp="1"/>
          </p:cNvSpPr>
          <p:nvPr>
            <p:ph idx="1"/>
          </p:nvPr>
        </p:nvSpPr>
        <p:spPr>
          <a:xfrm>
            <a:off x="859533" y="2730109"/>
            <a:ext cx="8825659" cy="3416300"/>
          </a:xfrm>
        </p:spPr>
        <p:txBody>
          <a:bodyPr/>
          <a:lstStyle/>
          <a:p>
            <a:pPr marL="0" indent="0">
              <a:buNone/>
            </a:pPr>
            <a:r>
              <a:rPr lang="en-GB" sz="2000" b="1" dirty="0">
                <a:solidFill>
                  <a:schemeClr val="tx1"/>
                </a:solidFill>
                <a:latin typeface="Verdana" panose="020B0604030504040204" pitchFamily="34" charset="0"/>
                <a:ea typeface="Verdana" panose="020B0604030504040204" pitchFamily="34" charset="0"/>
              </a:rPr>
              <a:t>ACAS Definition  </a:t>
            </a:r>
          </a:p>
          <a:p>
            <a:pPr marL="0" indent="0">
              <a:buNone/>
            </a:pPr>
            <a:r>
              <a:rPr lang="en-GB"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a:t>
            </a:r>
            <a:r>
              <a:rPr lang="en-GB" i="1" dirty="0">
                <a:solidFill>
                  <a:srgbClr val="000000"/>
                </a:solidFill>
                <a:latin typeface="Verdana" panose="020B0604030504040204" pitchFamily="34" charset="0"/>
                <a:ea typeface="Calibri" panose="020F0502020204030204" pitchFamily="34" charset="0"/>
                <a:cs typeface="Times New Roman" panose="02020603050405020304" pitchFamily="18" charset="0"/>
              </a:rPr>
              <a:t>A</a:t>
            </a:r>
            <a:r>
              <a:rPr lang="en-GB" i="1"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rrangements that employers use to maintain and improve the performance of their workforce so that the organisation achieves its goals</a:t>
            </a:r>
            <a:r>
              <a:rPr lang="en-GB"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a:t>
            </a:r>
          </a:p>
          <a:p>
            <a:pPr marL="0" indent="0">
              <a:buNone/>
            </a:pPr>
            <a:endParaRPr lang="en-GB" sz="2000" b="1" dirty="0">
              <a:solidFill>
                <a:schemeClr val="tx1"/>
              </a:solidFill>
              <a:latin typeface="Verdana" panose="020B0604030504040204" pitchFamily="34" charset="0"/>
              <a:ea typeface="Verdana" panose="020B0604030504040204" pitchFamily="34" charset="0"/>
            </a:endParaRPr>
          </a:p>
          <a:p>
            <a:pPr marL="0" indent="0">
              <a:buNone/>
            </a:pPr>
            <a:r>
              <a:rPr lang="en-GB" sz="2000" b="1" dirty="0">
                <a:solidFill>
                  <a:schemeClr val="tx1"/>
                </a:solidFill>
                <a:latin typeface="Verdana" panose="020B0604030504040204" pitchFamily="34" charset="0"/>
                <a:ea typeface="Verdana" panose="020B0604030504040204" pitchFamily="34" charset="0"/>
              </a:rPr>
              <a:t>Armstrong Definition  </a:t>
            </a:r>
          </a:p>
          <a:p>
            <a:pPr marL="0" indent="0">
              <a:buNone/>
            </a:pPr>
            <a:r>
              <a:rPr lang="en-GB" sz="1800" i="1" dirty="0">
                <a:solidFill>
                  <a:schemeClr val="tx1"/>
                </a:solidFill>
                <a:effectLst/>
                <a:latin typeface="Verdana" panose="020B0604030504040204" pitchFamily="34" charset="0"/>
                <a:ea typeface="Verdana" panose="020B0604030504040204" pitchFamily="34" charset="0"/>
                <a:cs typeface="Times New Roman" panose="02020603050405020304" pitchFamily="18" charset="0"/>
              </a:rPr>
              <a:t>‘A continuous process of improving performance by setting individual and team goals which are aligned to the strategic goals of the organisation, planning performance to achieve the goals, reviewing progress, and developing the knowledge, skills and abilities for people.’</a:t>
            </a:r>
          </a:p>
          <a:p>
            <a:pPr marL="0" indent="0">
              <a:buNone/>
            </a:pPr>
            <a:endParaRPr lang="en-GB" dirty="0"/>
          </a:p>
        </p:txBody>
      </p:sp>
    </p:spTree>
    <p:extLst>
      <p:ext uri="{BB962C8B-B14F-4D97-AF65-F5344CB8AC3E}">
        <p14:creationId xmlns:p14="http://schemas.microsoft.com/office/powerpoint/2010/main" val="3423414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5D0F9-8FE7-4E7A-8013-63C6C41D1B4E}"/>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Performance Management Cycle </a:t>
            </a:r>
          </a:p>
        </p:txBody>
      </p:sp>
      <p:graphicFrame>
        <p:nvGraphicFramePr>
          <p:cNvPr id="6" name="Content Placeholder 5">
            <a:extLst>
              <a:ext uri="{FF2B5EF4-FFF2-40B4-BE49-F238E27FC236}">
                <a16:creationId xmlns:a16="http://schemas.microsoft.com/office/drawing/2014/main" id="{4DF64EBB-9E8B-4335-BB4A-8C449720E02D}"/>
              </a:ext>
            </a:extLst>
          </p:cNvPr>
          <p:cNvGraphicFramePr>
            <a:graphicFrameLocks noGrp="1"/>
          </p:cNvGraphicFramePr>
          <p:nvPr>
            <p:ph idx="1"/>
            <p:extLst>
              <p:ext uri="{D42A27DB-BD31-4B8C-83A1-F6EECF244321}">
                <p14:modId xmlns:p14="http://schemas.microsoft.com/office/powerpoint/2010/main" val="1858266581"/>
              </p:ext>
            </p:extLst>
          </p:nvPr>
        </p:nvGraphicFramePr>
        <p:xfrm>
          <a:off x="483268" y="2586790"/>
          <a:ext cx="11225463" cy="3910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6844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C171D-56FC-4C89-B82F-BDC505229AFE}"/>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PM on Capability and Commitment </a:t>
            </a:r>
          </a:p>
        </p:txBody>
      </p:sp>
      <p:graphicFrame>
        <p:nvGraphicFramePr>
          <p:cNvPr id="4" name="Content Placeholder 3">
            <a:extLst>
              <a:ext uri="{FF2B5EF4-FFF2-40B4-BE49-F238E27FC236}">
                <a16:creationId xmlns:a16="http://schemas.microsoft.com/office/drawing/2014/main" id="{B669BC71-A408-4C7D-B3DA-6DA5E4A0B42E}"/>
              </a:ext>
            </a:extLst>
          </p:cNvPr>
          <p:cNvGraphicFramePr>
            <a:graphicFrameLocks noGrp="1"/>
          </p:cNvGraphicFramePr>
          <p:nvPr>
            <p:ph idx="1"/>
            <p:extLst>
              <p:ext uri="{D42A27DB-BD31-4B8C-83A1-F6EECF244321}">
                <p14:modId xmlns:p14="http://schemas.microsoft.com/office/powerpoint/2010/main" val="886567713"/>
              </p:ext>
            </p:extLst>
          </p:nvPr>
        </p:nvGraphicFramePr>
        <p:xfrm>
          <a:off x="1154954" y="2482098"/>
          <a:ext cx="9507611" cy="3820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4652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C171D-56FC-4C89-B82F-BDC505229AFE}"/>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PM on Recognition and Reward </a:t>
            </a:r>
          </a:p>
        </p:txBody>
      </p:sp>
      <p:sp>
        <p:nvSpPr>
          <p:cNvPr id="3" name="Content Placeholder 2">
            <a:extLst>
              <a:ext uri="{FF2B5EF4-FFF2-40B4-BE49-F238E27FC236}">
                <a16:creationId xmlns:a16="http://schemas.microsoft.com/office/drawing/2014/main" id="{C314B22C-14FA-465C-8CD0-D4BC43C34074}"/>
              </a:ext>
            </a:extLst>
          </p:cNvPr>
          <p:cNvSpPr>
            <a:spLocks noGrp="1"/>
          </p:cNvSpPr>
          <p:nvPr>
            <p:ph idx="1"/>
          </p:nvPr>
        </p:nvSpPr>
        <p:spPr>
          <a:xfrm>
            <a:off x="365760" y="2603499"/>
            <a:ext cx="11507372" cy="3937977"/>
          </a:xfrm>
        </p:spPr>
        <p:txBody>
          <a:bodyPr/>
          <a:lstStyle/>
          <a:p>
            <a:pPr marL="0" indent="0">
              <a:buNone/>
            </a:pPr>
            <a:r>
              <a:rPr lang="en-GB" dirty="0">
                <a:solidFill>
                  <a:schemeClr val="tx1"/>
                </a:solidFill>
                <a:latin typeface="Verdana" panose="020B0604030504040204" pitchFamily="34" charset="0"/>
                <a:ea typeface="Verdana" panose="020B0604030504040204" pitchFamily="34" charset="0"/>
              </a:rPr>
              <a:t>There are a number of ways that organisations use performance management to recognise and reward employees.</a:t>
            </a:r>
          </a:p>
          <a:p>
            <a:pPr marL="0" indent="0">
              <a:buNone/>
            </a:pPr>
            <a:endParaRPr lang="en-GB" b="1" dirty="0">
              <a:solidFill>
                <a:schemeClr val="tx1"/>
              </a:solidFill>
              <a:latin typeface="Verdana" panose="020B0604030504040204" pitchFamily="34" charset="0"/>
              <a:ea typeface="Verdana" panose="020B0604030504040204" pitchFamily="34" charset="0"/>
            </a:endParaRPr>
          </a:p>
          <a:p>
            <a:pPr marL="0" indent="0">
              <a:buNone/>
            </a:pPr>
            <a:r>
              <a:rPr lang="en-GB" b="1" dirty="0">
                <a:solidFill>
                  <a:schemeClr val="tx1"/>
                </a:solidFill>
                <a:latin typeface="Verdana" panose="020B0604030504040204" pitchFamily="34" charset="0"/>
                <a:ea typeface="Verdana" panose="020B0604030504040204" pitchFamily="34" charset="0"/>
              </a:rPr>
              <a:t>Non-financial </a:t>
            </a:r>
          </a:p>
          <a:p>
            <a:pPr>
              <a:buFont typeface="Wingdings 3" panose="05040102010807070707" pitchFamily="18" charset="2"/>
              <a:buChar char=""/>
            </a:pPr>
            <a:r>
              <a:rPr lang="en-GB" dirty="0">
                <a:solidFill>
                  <a:schemeClr val="tx1"/>
                </a:solidFill>
                <a:latin typeface="Verdana" panose="020B0604030504040204" pitchFamily="34" charset="0"/>
                <a:ea typeface="Verdana" panose="020B0604030504040204" pitchFamily="34" charset="0"/>
              </a:rPr>
              <a:t>Feedback</a:t>
            </a:r>
          </a:p>
          <a:p>
            <a:pPr>
              <a:buFont typeface="Wingdings 3" panose="05040102010807070707" pitchFamily="18" charset="2"/>
              <a:buChar char=""/>
            </a:pPr>
            <a:r>
              <a:rPr lang="en-GB" dirty="0">
                <a:solidFill>
                  <a:schemeClr val="tx1"/>
                </a:solidFill>
                <a:latin typeface="Verdana" panose="020B0604030504040204" pitchFamily="34" charset="0"/>
                <a:ea typeface="Verdana" panose="020B0604030504040204" pitchFamily="34" charset="0"/>
              </a:rPr>
              <a:t>Providing opportunities – stepping up, training courses, more responsibility, more autonomy  </a:t>
            </a:r>
          </a:p>
          <a:p>
            <a:pPr>
              <a:buFont typeface="Wingdings 3" panose="05040102010807070707" pitchFamily="18" charset="2"/>
              <a:buChar char=""/>
            </a:pPr>
            <a:r>
              <a:rPr lang="en-GB" dirty="0">
                <a:solidFill>
                  <a:schemeClr val="tx1"/>
                </a:solidFill>
                <a:latin typeface="Verdana" panose="020B0604030504040204" pitchFamily="34" charset="0"/>
                <a:ea typeface="Verdana" panose="020B0604030504040204" pitchFamily="34" charset="0"/>
              </a:rPr>
              <a:t>Help develop skills </a:t>
            </a: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GB" b="1" dirty="0">
                <a:solidFill>
                  <a:schemeClr val="tx1"/>
                </a:solidFill>
                <a:latin typeface="Verdana" panose="020B0604030504040204" pitchFamily="34" charset="0"/>
                <a:ea typeface="Verdana" panose="020B0604030504040204" pitchFamily="34" charset="0"/>
              </a:rPr>
              <a:t>Financial </a:t>
            </a:r>
          </a:p>
          <a:p>
            <a:pPr>
              <a:buFont typeface="Wingdings 3" panose="05040102010807070707" pitchFamily="18" charset="2"/>
              <a:buChar char="u"/>
            </a:pPr>
            <a:r>
              <a:rPr lang="en-GB" dirty="0">
                <a:solidFill>
                  <a:schemeClr val="tx1"/>
                </a:solidFill>
                <a:latin typeface="Verdana" panose="020B0604030504040204" pitchFamily="34" charset="0"/>
                <a:ea typeface="Verdana" panose="020B0604030504040204" pitchFamily="34" charset="0"/>
              </a:rPr>
              <a:t>Performance related pay – Salary increase, end of year bonus.  </a:t>
            </a:r>
          </a:p>
          <a:p>
            <a:pPr marL="0" indent="0">
              <a:buNone/>
            </a:pPr>
            <a:endParaRPr lang="en-GB" dirty="0"/>
          </a:p>
        </p:txBody>
      </p:sp>
    </p:spTree>
    <p:extLst>
      <p:ext uri="{BB962C8B-B14F-4D97-AF65-F5344CB8AC3E}">
        <p14:creationId xmlns:p14="http://schemas.microsoft.com/office/powerpoint/2010/main" val="3140377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44A6-7C97-4AFE-BA2A-32328E428F53}"/>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Role of Line Managers </a:t>
            </a:r>
          </a:p>
        </p:txBody>
      </p:sp>
      <p:sp>
        <p:nvSpPr>
          <p:cNvPr id="3" name="Content Placeholder 2">
            <a:extLst>
              <a:ext uri="{FF2B5EF4-FFF2-40B4-BE49-F238E27FC236}">
                <a16:creationId xmlns:a16="http://schemas.microsoft.com/office/drawing/2014/main" id="{2A0C100A-1E76-4211-86EC-DCDCB7061E3F}"/>
              </a:ext>
            </a:extLst>
          </p:cNvPr>
          <p:cNvSpPr>
            <a:spLocks noGrp="1"/>
          </p:cNvSpPr>
          <p:nvPr>
            <p:ph idx="1"/>
          </p:nvPr>
        </p:nvSpPr>
        <p:spPr>
          <a:xfrm>
            <a:off x="633046" y="3011463"/>
            <a:ext cx="9347567" cy="3416300"/>
          </a:xfrm>
        </p:spPr>
        <p:txBody>
          <a:bodyPr/>
          <a:lstStyle/>
          <a:p>
            <a:pPr marL="0" indent="0">
              <a:buNone/>
            </a:pPr>
            <a:r>
              <a:rPr lang="en-GB" i="1" dirty="0">
                <a:solidFill>
                  <a:schemeClr val="tx1"/>
                </a:solidFill>
                <a:latin typeface="Verdana" panose="020B0604030504040204" pitchFamily="34" charset="0"/>
                <a:ea typeface="Verdana" panose="020B0604030504040204" pitchFamily="34" charset="0"/>
              </a:rPr>
              <a:t>‘Performance management is a natural process of management it is not a HR technique or tool’</a:t>
            </a:r>
          </a:p>
          <a:p>
            <a:pPr marL="0" indent="0">
              <a:buNone/>
            </a:pPr>
            <a:r>
              <a:rPr lang="en-GB" dirty="0">
                <a:solidFill>
                  <a:schemeClr val="tx1"/>
                </a:solidFill>
                <a:latin typeface="Verdana" panose="020B0604030504040204" pitchFamily="34" charset="0"/>
                <a:ea typeface="Verdana" panose="020B0604030504040204" pitchFamily="34" charset="0"/>
              </a:rPr>
              <a:t>(Armstrong, 2017, P.400)</a:t>
            </a:r>
          </a:p>
          <a:p>
            <a:pPr marL="0" indent="0">
              <a:buNone/>
            </a:pPr>
            <a:endParaRPr lang="en-GB" dirty="0">
              <a:solidFill>
                <a:schemeClr val="tx1"/>
              </a:solidFill>
              <a:latin typeface="Verdana" panose="020B0604030504040204" pitchFamily="34" charset="0"/>
              <a:ea typeface="Verdana" panose="020B0604030504040204" pitchFamily="34" charset="0"/>
            </a:endParaRPr>
          </a:p>
          <a:p>
            <a:pPr marL="0" indent="0">
              <a:buNone/>
            </a:pPr>
            <a:r>
              <a:rPr lang="en-GB" dirty="0">
                <a:solidFill>
                  <a:schemeClr val="tx1"/>
                </a:solidFill>
                <a:latin typeface="Verdana" panose="020B0604030504040204" pitchFamily="34" charset="0"/>
                <a:ea typeface="Verdana" panose="020B0604030504040204" pitchFamily="34" charset="0"/>
              </a:rPr>
              <a:t>As a Line Manager, the activities within the performance management cycle lie with you. To get the best out of your teams, make sure you know and understand your organisations performance management process and where to ask for help if you need it. </a:t>
            </a:r>
          </a:p>
        </p:txBody>
      </p:sp>
    </p:spTree>
    <p:extLst>
      <p:ext uri="{BB962C8B-B14F-4D97-AF65-F5344CB8AC3E}">
        <p14:creationId xmlns:p14="http://schemas.microsoft.com/office/powerpoint/2010/main" val="2224754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3A0F3-AD22-4950-87D8-B0CC752424DA}"/>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How can HR help? </a:t>
            </a:r>
          </a:p>
        </p:txBody>
      </p:sp>
      <p:pic>
        <p:nvPicPr>
          <p:cNvPr id="1026" name="Picture 2" descr="See the source image">
            <a:extLst>
              <a:ext uri="{FF2B5EF4-FFF2-40B4-BE49-F238E27FC236}">
                <a16:creationId xmlns:a16="http://schemas.microsoft.com/office/drawing/2014/main" id="{4F181E49-E97B-4B7C-9471-D0171F9353B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949440" y="2575364"/>
            <a:ext cx="4625408" cy="3416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646198-083A-4F3A-9794-982BC03D7A8F}"/>
              </a:ext>
            </a:extLst>
          </p:cNvPr>
          <p:cNvSpPr txBox="1"/>
          <p:nvPr/>
        </p:nvSpPr>
        <p:spPr>
          <a:xfrm>
            <a:off x="1343487" y="3129352"/>
            <a:ext cx="6865034" cy="2308324"/>
          </a:xfrm>
          <a:prstGeom prst="rect">
            <a:avLst/>
          </a:prstGeom>
          <a:noFill/>
        </p:spPr>
        <p:txBody>
          <a:bodyPr wrap="square" rtlCol="0">
            <a:spAutoFit/>
          </a:bodyPr>
          <a:lstStyle/>
          <a:p>
            <a:pPr marL="285750" indent="-285750">
              <a:buClr>
                <a:schemeClr val="accent1"/>
              </a:buClr>
              <a:buFont typeface="Wingdings 3" panose="05040102010807070707" pitchFamily="18" charset="2"/>
              <a:buChar char=""/>
            </a:pPr>
            <a:r>
              <a:rPr lang="en-GB" dirty="0">
                <a:latin typeface="Verdana" panose="020B0604030504040204" pitchFamily="34" charset="0"/>
                <a:ea typeface="Verdana" panose="020B0604030504040204" pitchFamily="34" charset="0"/>
              </a:rPr>
              <a:t>Communication </a:t>
            </a:r>
          </a:p>
          <a:p>
            <a:pPr marL="285750" indent="-285750">
              <a:buClr>
                <a:schemeClr val="accent1"/>
              </a:buClr>
              <a:buFont typeface="Wingdings 3" panose="05040102010807070707" pitchFamily="18" charset="2"/>
              <a:buChar char=""/>
            </a:pPr>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
            </a:pPr>
            <a:r>
              <a:rPr lang="en-GB" dirty="0">
                <a:latin typeface="Verdana" panose="020B0604030504040204" pitchFamily="34" charset="0"/>
                <a:ea typeface="Verdana" panose="020B0604030504040204" pitchFamily="34" charset="0"/>
              </a:rPr>
              <a:t>Training </a:t>
            </a:r>
          </a:p>
          <a:p>
            <a:pPr marL="285750" indent="-285750">
              <a:buClr>
                <a:schemeClr val="accent1"/>
              </a:buClr>
              <a:buFont typeface="Wingdings 3" panose="05040102010807070707" pitchFamily="18" charset="2"/>
              <a:buChar char=""/>
            </a:pPr>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
            </a:pPr>
            <a:r>
              <a:rPr lang="en-GB" dirty="0">
                <a:latin typeface="Verdana" panose="020B0604030504040204" pitchFamily="34" charset="0"/>
                <a:ea typeface="Verdana" panose="020B0604030504040204" pitchFamily="34" charset="0"/>
              </a:rPr>
              <a:t>Advice &amp; Guidance</a:t>
            </a:r>
          </a:p>
          <a:p>
            <a:pPr>
              <a:buClr>
                <a:schemeClr val="accent1"/>
              </a:buClr>
            </a:pPr>
            <a:endParaRPr lang="en-GB" dirty="0">
              <a:latin typeface="Verdana" panose="020B0604030504040204" pitchFamily="34" charset="0"/>
              <a:ea typeface="Verdana" panose="020B0604030504040204" pitchFamily="34" charset="0"/>
            </a:endParaRPr>
          </a:p>
          <a:p>
            <a:pPr marL="285750" indent="-285750">
              <a:buClr>
                <a:schemeClr val="accent1"/>
              </a:buClr>
              <a:buFont typeface="Wingdings 3" panose="05040102010807070707" pitchFamily="18" charset="2"/>
              <a:buChar char=""/>
            </a:pPr>
            <a:r>
              <a:rPr lang="en-GB" dirty="0">
                <a:latin typeface="Verdana" panose="020B0604030504040204" pitchFamily="34" charset="0"/>
                <a:ea typeface="Verdana" panose="020B0604030504040204" pitchFamily="34" charset="0"/>
              </a:rPr>
              <a:t>Work together!  </a:t>
            </a:r>
          </a:p>
          <a:p>
            <a:pPr marL="285750" indent="-285750">
              <a:buClr>
                <a:schemeClr val="accent6">
                  <a:lumMod val="75000"/>
                </a:schemeClr>
              </a:buClr>
              <a:buFont typeface="Wingdings 3" panose="05040102010807070707" pitchFamily="18" charset="2"/>
              <a:buChar char=""/>
            </a:pPr>
            <a:endParaRPr lang="en-GB" dirty="0">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1338715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AED3-CA3A-42FF-A25C-844F458F1B26}"/>
              </a:ext>
            </a:extLst>
          </p:cNvPr>
          <p:cNvSpPr>
            <a:spLocks noGrp="1"/>
          </p:cNvSpPr>
          <p:nvPr>
            <p:ph type="title"/>
          </p:nvPr>
        </p:nvSpPr>
        <p:spPr/>
        <p:txBody>
          <a:bodyPr/>
          <a:lstStyle/>
          <a:p>
            <a:pPr algn="ctr"/>
            <a:r>
              <a:rPr lang="en-GB" dirty="0">
                <a:latin typeface="Verdana" panose="020B0604030504040204" pitchFamily="34" charset="0"/>
                <a:ea typeface="Verdana" panose="020B0604030504040204" pitchFamily="34" charset="0"/>
              </a:rPr>
              <a:t>Summary </a:t>
            </a:r>
          </a:p>
        </p:txBody>
      </p:sp>
      <p:sp>
        <p:nvSpPr>
          <p:cNvPr id="4" name="Content Placeholder 2">
            <a:extLst>
              <a:ext uri="{FF2B5EF4-FFF2-40B4-BE49-F238E27FC236}">
                <a16:creationId xmlns:a16="http://schemas.microsoft.com/office/drawing/2014/main" id="{DF80FFB6-430A-4E49-9633-FC4D9666E214}"/>
              </a:ext>
            </a:extLst>
          </p:cNvPr>
          <p:cNvSpPr txBox="1">
            <a:spLocks/>
          </p:cNvSpPr>
          <p:nvPr/>
        </p:nvSpPr>
        <p:spPr>
          <a:xfrm>
            <a:off x="1154954" y="3004139"/>
            <a:ext cx="8825659" cy="385386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dirty="0">
                <a:solidFill>
                  <a:schemeClr val="tx1"/>
                </a:solidFill>
                <a:latin typeface="Verdana" panose="020B0604030504040204" pitchFamily="34" charset="0"/>
                <a:ea typeface="Verdana" panose="020B0604030504040204" pitchFamily="34" charset="0"/>
              </a:rPr>
              <a:t>To understand the concept of high-performance working and how it can benefit individuals and the organisation. </a:t>
            </a:r>
          </a:p>
          <a:p>
            <a:pPr marL="0" indent="0">
              <a:buFont typeface="Wingdings 3" charset="2"/>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To understand the contribution of the performance management process to high levels of performance. </a:t>
            </a:r>
          </a:p>
          <a:p>
            <a:pPr marL="0" indent="0">
              <a:buFont typeface="Wingdings 3" charset="2"/>
              <a:buNone/>
            </a:pPr>
            <a:endParaRPr lang="en-GB" dirty="0">
              <a:solidFill>
                <a:schemeClr val="tx1"/>
              </a:solidFill>
              <a:latin typeface="Verdana" panose="020B0604030504040204" pitchFamily="34" charset="0"/>
              <a:ea typeface="Verdana" panose="020B0604030504040204" pitchFamily="34" charset="0"/>
            </a:endParaRPr>
          </a:p>
          <a:p>
            <a:r>
              <a:rPr lang="en-GB" dirty="0">
                <a:solidFill>
                  <a:schemeClr val="tx1"/>
                </a:solidFill>
                <a:latin typeface="Verdana" panose="020B0604030504040204" pitchFamily="34" charset="0"/>
                <a:ea typeface="Verdana" panose="020B0604030504040204" pitchFamily="34" charset="0"/>
              </a:rPr>
              <a:t>To understand the role of line managers in performance management processes. </a:t>
            </a:r>
          </a:p>
          <a:p>
            <a:endParaRPr lang="en-GB" dirty="0">
              <a:solidFill>
                <a:schemeClr val="tx1"/>
              </a:solidFill>
              <a:latin typeface="Verdana" panose="020B0604030504040204" pitchFamily="34" charset="0"/>
              <a:ea typeface="Verdana" panose="020B0604030504040204" pitchFamily="34" charset="0"/>
            </a:endParaRPr>
          </a:p>
          <a:p>
            <a:endParaRPr lang="en-GB" dirty="0"/>
          </a:p>
        </p:txBody>
      </p:sp>
    </p:spTree>
    <p:extLst>
      <p:ext uri="{BB962C8B-B14F-4D97-AF65-F5344CB8AC3E}">
        <p14:creationId xmlns:p14="http://schemas.microsoft.com/office/powerpoint/2010/main" val="2682838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Rectangle 11">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F1ECA4FE-7D2F-4576-B767-3A5F5ABFE9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5" name="Rectangle 14">
              <a:extLst>
                <a:ext uri="{FF2B5EF4-FFF2-40B4-BE49-F238E27FC236}">
                  <a16:creationId xmlns:a16="http://schemas.microsoft.com/office/drawing/2014/main" id="{5969441E-5462-4859-86CD-1737FDE36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596BD4B5-6833-40CC-96FE-EDC6756342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E36219EB-07A6-446D-B690-D5C03743365F}"/>
              </a:ext>
            </a:extLst>
          </p:cNvPr>
          <p:cNvSpPr>
            <a:spLocks noGrp="1"/>
          </p:cNvSpPr>
          <p:nvPr>
            <p:ph type="title"/>
          </p:nvPr>
        </p:nvSpPr>
        <p:spPr>
          <a:xfrm>
            <a:off x="1683171" y="1169773"/>
            <a:ext cx="8825658" cy="2870161"/>
          </a:xfrm>
        </p:spPr>
        <p:txBody>
          <a:bodyPr vert="horz" lIns="91440" tIns="45720" rIns="91440" bIns="45720" rtlCol="0" anchor="b">
            <a:normAutofit/>
          </a:bodyPr>
          <a:lstStyle/>
          <a:p>
            <a:pPr algn="ctr"/>
            <a:r>
              <a:rPr lang="en-US" sz="5400" dirty="0">
                <a:solidFill>
                  <a:schemeClr val="tx1"/>
                </a:solidFill>
                <a:latin typeface="Verdana" panose="020B0604030504040204" pitchFamily="34" charset="0"/>
                <a:ea typeface="Verdana" panose="020B0604030504040204" pitchFamily="34" charset="0"/>
              </a:rPr>
              <a:t>Any Questions?</a:t>
            </a:r>
          </a:p>
        </p:txBody>
      </p:sp>
      <p:cxnSp>
        <p:nvCxnSpPr>
          <p:cNvPr id="18" name="Straight Connector 17">
            <a:extLst>
              <a:ext uri="{FF2B5EF4-FFF2-40B4-BE49-F238E27FC236}">
                <a16:creationId xmlns:a16="http://schemas.microsoft.com/office/drawing/2014/main" id="{E81F53E2-F556-42FA-8D24-113839EE19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58249" y="4166888"/>
            <a:ext cx="675502"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934873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1C67-3E5A-4BBF-8601-5DE6C7AD2401}"/>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References </a:t>
            </a:r>
          </a:p>
        </p:txBody>
      </p:sp>
      <p:sp>
        <p:nvSpPr>
          <p:cNvPr id="3" name="Content Placeholder 2">
            <a:extLst>
              <a:ext uri="{FF2B5EF4-FFF2-40B4-BE49-F238E27FC236}">
                <a16:creationId xmlns:a16="http://schemas.microsoft.com/office/drawing/2014/main" id="{785F61B3-705F-4DDF-B44E-E57A4432FE84}"/>
              </a:ext>
            </a:extLst>
          </p:cNvPr>
          <p:cNvSpPr>
            <a:spLocks noGrp="1"/>
          </p:cNvSpPr>
          <p:nvPr>
            <p:ph idx="1"/>
          </p:nvPr>
        </p:nvSpPr>
        <p:spPr/>
        <p:txBody>
          <a:bodyPr>
            <a:normAutofit/>
          </a:bodyPr>
          <a:lstStyle/>
          <a:p>
            <a:endParaRPr lang="en-GB" dirty="0">
              <a:solidFill>
                <a:schemeClr val="tx1"/>
              </a:solidFill>
            </a:endParaRPr>
          </a:p>
          <a:p>
            <a:endParaRPr lang="en-GB" dirty="0"/>
          </a:p>
          <a:p>
            <a:endParaRPr lang="en-GB" dirty="0"/>
          </a:p>
        </p:txBody>
      </p:sp>
      <p:sp>
        <p:nvSpPr>
          <p:cNvPr id="4" name="TextBox 3">
            <a:extLst>
              <a:ext uri="{FF2B5EF4-FFF2-40B4-BE49-F238E27FC236}">
                <a16:creationId xmlns:a16="http://schemas.microsoft.com/office/drawing/2014/main" id="{C67EF31A-FD0E-42C6-B315-340CC696D4ED}"/>
              </a:ext>
            </a:extLst>
          </p:cNvPr>
          <p:cNvSpPr txBox="1"/>
          <p:nvPr/>
        </p:nvSpPr>
        <p:spPr>
          <a:xfrm>
            <a:off x="391550" y="2099245"/>
            <a:ext cx="11408899" cy="5714257"/>
          </a:xfrm>
          <a:prstGeom prst="rect">
            <a:avLst/>
          </a:prstGeom>
          <a:noFill/>
        </p:spPr>
        <p:txBody>
          <a:bodyPr wrap="square" rtlCol="0">
            <a:spAutoFit/>
          </a:bodyPr>
          <a:lstStyle/>
          <a:p>
            <a:pPr>
              <a:lnSpc>
                <a:spcPct val="107000"/>
              </a:lnSpc>
              <a:spcAft>
                <a:spcPts val="800"/>
              </a:spcAft>
              <a:tabLst>
                <a:tab pos="3238500" algn="l"/>
              </a:tabLst>
            </a:pP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ACAS (2012).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Good performance management needs good line managers</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3"/>
              </a:rPr>
              <a:t>https://archive.acas.org.uk/index.aspx?articleid=3677</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17</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ACAS (n.d.­)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Performance Management</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4"/>
              </a:rPr>
              <a:t>https://archive.acas.org.uk/index.aspx?articleid=6608</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17</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Amazon (2015)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Career Choice</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5"/>
              </a:rPr>
              <a:t>https://www.aboutamazon.co.uk/working-at-amazon/our-culture/career-choice</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17</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pPr>
            <a:r>
              <a:rPr lang="en-GB" sz="1100" dirty="0">
                <a:effectLst/>
                <a:latin typeface="Verdana" panose="020B0604030504040204" pitchFamily="34" charset="0"/>
                <a:ea typeface="Verdana" panose="020B0604030504040204" pitchFamily="34" charset="0"/>
                <a:cs typeface="Calibri" panose="020F0502020204030204" pitchFamily="34" charset="0"/>
              </a:rPr>
              <a:t>Armstrong, M. and Taylor, S. (2017) ARMSTRONG’S HANDBOOK OF HUMAN RESOURCE MANAGEMENT PRACTISE. (ed.14). New York: Kogan Page Limited.</a:t>
            </a:r>
          </a:p>
          <a:p>
            <a:pPr>
              <a:lnSpc>
                <a:spcPct val="107000"/>
              </a:lnSpc>
              <a:spcAft>
                <a:spcPts val="800"/>
              </a:spcAft>
            </a:pPr>
            <a:r>
              <a:rPr lang="en-GB" sz="1100" dirty="0">
                <a:latin typeface="Verdana" panose="020B0604030504040204" pitchFamily="34" charset="0"/>
                <a:ea typeface="Verdana" panose="020B0604030504040204" pitchFamily="34" charset="0"/>
                <a:cs typeface="Calibri" panose="020F0502020204030204" pitchFamily="34" charset="0"/>
              </a:rPr>
              <a:t>BBC News (2018) </a:t>
            </a:r>
            <a:r>
              <a:rPr lang="en-GB" sz="1100" i="1" dirty="0">
                <a:latin typeface="Verdana" panose="020B0604030504040204" pitchFamily="34" charset="0"/>
                <a:ea typeface="Verdana" panose="020B0604030504040204" pitchFamily="34" charset="0"/>
                <a:cs typeface="Calibri" panose="020F0502020204030204" pitchFamily="34" charset="0"/>
              </a:rPr>
              <a:t>Staff at Amazon’s Swansea warehouse ‘treated like robots’. </a:t>
            </a:r>
            <a:r>
              <a:rPr lang="en-GB" sz="1100" dirty="0">
                <a:latin typeface="Verdana" panose="020B0604030504040204" pitchFamily="34" charset="0"/>
                <a:ea typeface="Verdana" panose="020B0604030504040204" pitchFamily="34" charset="0"/>
                <a:cs typeface="Calibri" panose="020F0502020204030204" pitchFamily="34" charset="0"/>
              </a:rPr>
              <a:t>Available at:  </a:t>
            </a:r>
            <a:r>
              <a:rPr lang="en-GB" sz="1100" dirty="0">
                <a:latin typeface="Verdana" panose="020B0604030504040204" pitchFamily="34" charset="0"/>
                <a:ea typeface="Verdana" panose="020B0604030504040204" pitchFamily="34" charset="0"/>
                <a:cs typeface="Calibri" panose="020F0502020204030204" pitchFamily="34" charset="0"/>
                <a:hlinkClick r:id="rId6"/>
              </a:rPr>
              <a:t>https://www.bbc.co.uk/news/uk-wales-46626990</a:t>
            </a:r>
            <a:r>
              <a:rPr lang="en-GB" sz="1100" dirty="0">
                <a:latin typeface="Verdana" panose="020B0604030504040204" pitchFamily="34" charset="0"/>
                <a:ea typeface="Verdana" panose="020B0604030504040204" pitchFamily="34" charset="0"/>
                <a:cs typeface="Calibri" panose="020F0502020204030204" pitchFamily="34" charset="0"/>
              </a:rPr>
              <a:t> (Accessed on: 17</a:t>
            </a:r>
            <a:r>
              <a:rPr lang="en-GB" sz="1100" baseline="30000" dirty="0">
                <a:latin typeface="Verdana" panose="020B0604030504040204" pitchFamily="34" charset="0"/>
                <a:ea typeface="Verdana" panose="020B0604030504040204" pitchFamily="34" charset="0"/>
                <a:cs typeface="Calibri" panose="020F0502020204030204" pitchFamily="34" charset="0"/>
              </a:rPr>
              <a:t>th</a:t>
            </a:r>
            <a:r>
              <a:rPr lang="en-GB" sz="1100" dirty="0">
                <a:latin typeface="Verdana" panose="020B0604030504040204" pitchFamily="34" charset="0"/>
                <a:ea typeface="Verdana" panose="020B0604030504040204" pitchFamily="34" charset="0"/>
                <a:cs typeface="Calibri" panose="020F0502020204030204" pitchFamily="34" charset="0"/>
              </a:rPr>
              <a:t> August 2020)</a:t>
            </a:r>
            <a:endParaRPr lang="en-GB" sz="1100" dirty="0">
              <a:effectLst/>
              <a:latin typeface="Verdana" panose="020B0604030504040204" pitchFamily="34" charset="0"/>
              <a:ea typeface="Verdana" panose="020B0604030504040204" pitchFamily="34" charset="0"/>
              <a:cs typeface="Calibri" panose="020F0502020204030204" pitchFamily="34" charset="0"/>
            </a:endParaRP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Bowen, D.E., and </a:t>
            </a:r>
            <a:r>
              <a:rPr lang="en-GB" sz="1100" dirty="0" err="1">
                <a:effectLst/>
                <a:latin typeface="Verdana" panose="020B0604030504040204" pitchFamily="34" charset="0"/>
                <a:ea typeface="Verdana" panose="020B0604030504040204" pitchFamily="34" charset="0"/>
                <a:cs typeface="Times New Roman" panose="02020603050405020304" pitchFamily="18" charset="0"/>
              </a:rPr>
              <a:t>Ostroff</a:t>
            </a:r>
            <a:r>
              <a:rPr lang="en-GB" sz="1100" dirty="0">
                <a:effectLst/>
                <a:latin typeface="Verdana" panose="020B0604030504040204" pitchFamily="34" charset="0"/>
                <a:ea typeface="Verdana" panose="020B0604030504040204" pitchFamily="34" charset="0"/>
                <a:cs typeface="Times New Roman" panose="02020603050405020304" pitchFamily="18" charset="0"/>
              </a:rPr>
              <a:t>, C. (2004) ‘Understanding HRM-Firm Performance Linkages: The Role of the ‘Strength’ of HRM System. The Academy of Management Review 29, no2 203-21.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7"/>
              </a:rPr>
              <a:t>https://www-jstor-org.ezproxy.uwtsd.ac.uk/stable/20159029?seq=2#metadata_info_tab_contents</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22</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nd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Chartered Institute of Professional Development (2017a)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Strength in numbers: What’s new in performance management</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8"/>
              </a:rPr>
              <a:t>https://www.cipd.co.uk/podcasts/performance-management</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14 August 2020).</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Chartered Institute of Professional Development (2017b)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Employee Outlook Report</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9"/>
              </a:rPr>
              <a:t>https://www.cipd.co.uk/Images/employee-outlook_2017-spring_tcm18-21163.pdf</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17</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Chartered Institute of Professional Development (2019)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Performance Management: an introduction</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10"/>
              </a:rPr>
              <a:t>file:///C:/Users/user/Downloads/factsheet_20200814T111351.pdf</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14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Clear Review (2019)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The UK Performance Management Report 2019</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11"/>
              </a:rPr>
              <a:t>https://moodle.uwtsd.ac.uk/pluginfile.php/318521/mod_resource/content/1/UK_PerformanceReport_2019.pdf</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23</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rd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Combs et al. (2005). How much do high-performance work practices matter? A meta-analysis of their effects on organizational performance.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12"/>
              </a:rPr>
              <a:t>https://search-proquest-com.ezproxy.uwtsd.ac.uk/docview/220144462?accountid=130472&amp;rfr_id=info%3Axri%2Fsid%3Aprimo</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22</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nd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2921415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1C67-3E5A-4BBF-8601-5DE6C7AD2401}"/>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References continued </a:t>
            </a:r>
          </a:p>
        </p:txBody>
      </p:sp>
      <p:sp>
        <p:nvSpPr>
          <p:cNvPr id="3" name="Content Placeholder 2">
            <a:extLst>
              <a:ext uri="{FF2B5EF4-FFF2-40B4-BE49-F238E27FC236}">
                <a16:creationId xmlns:a16="http://schemas.microsoft.com/office/drawing/2014/main" id="{785F61B3-705F-4DDF-B44E-E57A4432FE84}"/>
              </a:ext>
            </a:extLst>
          </p:cNvPr>
          <p:cNvSpPr>
            <a:spLocks noGrp="1"/>
          </p:cNvSpPr>
          <p:nvPr>
            <p:ph idx="1"/>
          </p:nvPr>
        </p:nvSpPr>
        <p:spPr>
          <a:xfrm>
            <a:off x="337625" y="2377440"/>
            <a:ext cx="11633981" cy="4220308"/>
          </a:xfrm>
        </p:spPr>
        <p:txBody>
          <a:bodyPr>
            <a:normAutofit/>
          </a:bodyPr>
          <a:lstStyle/>
          <a:p>
            <a:endParaRPr lang="en-GB" dirty="0">
              <a:solidFill>
                <a:schemeClr val="tx1"/>
              </a:solidFill>
            </a:endParaRPr>
          </a:p>
          <a:p>
            <a:endParaRPr lang="en-GB" dirty="0"/>
          </a:p>
          <a:p>
            <a:endParaRPr lang="en-GB" dirty="0"/>
          </a:p>
        </p:txBody>
      </p:sp>
      <p:sp>
        <p:nvSpPr>
          <p:cNvPr id="8" name="TextBox 7">
            <a:extLst>
              <a:ext uri="{FF2B5EF4-FFF2-40B4-BE49-F238E27FC236}">
                <a16:creationId xmlns:a16="http://schemas.microsoft.com/office/drawing/2014/main" id="{87CFDD59-6BC0-4923-9124-22956B7C1D3D}"/>
              </a:ext>
            </a:extLst>
          </p:cNvPr>
          <p:cNvSpPr txBox="1"/>
          <p:nvPr/>
        </p:nvSpPr>
        <p:spPr>
          <a:xfrm>
            <a:off x="337625" y="2377440"/>
            <a:ext cx="11633981" cy="4768678"/>
          </a:xfrm>
          <a:prstGeom prst="rect">
            <a:avLst/>
          </a:prstGeom>
          <a:noFill/>
        </p:spPr>
        <p:txBody>
          <a:bodyPr wrap="square" rtlCol="0">
            <a:spAutoFit/>
          </a:bodyPr>
          <a:lstStyle/>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Datta, D.K., Guthrie, J.P., and </a:t>
            </a:r>
            <a:r>
              <a:rPr lang="en-GB" sz="1100" dirty="0" err="1">
                <a:effectLst/>
                <a:latin typeface="Verdana" panose="020B0604030504040204" pitchFamily="34" charset="0"/>
                <a:ea typeface="Verdana" panose="020B0604030504040204" pitchFamily="34" charset="0"/>
                <a:cs typeface="Times New Roman" panose="02020603050405020304" pitchFamily="18" charset="0"/>
              </a:rPr>
              <a:t>Wright,P.M</a:t>
            </a:r>
            <a:r>
              <a:rPr lang="en-GB" sz="1100" dirty="0">
                <a:effectLst/>
                <a:latin typeface="Verdana" panose="020B0604030504040204" pitchFamily="34" charset="0"/>
                <a:ea typeface="Verdana" panose="020B0604030504040204" pitchFamily="34" charset="0"/>
                <a:cs typeface="Times New Roman" panose="02020603050405020304" pitchFamily="18" charset="0"/>
              </a:rPr>
              <a:t>. (2005). Human Resource Management and </a:t>
            </a:r>
            <a:r>
              <a:rPr lang="en-GB" sz="1100" dirty="0" err="1">
                <a:effectLst/>
                <a:latin typeface="Verdana" panose="020B0604030504040204" pitchFamily="34" charset="0"/>
                <a:ea typeface="Verdana" panose="020B0604030504040204" pitchFamily="34" charset="0"/>
                <a:cs typeface="Times New Roman" panose="02020603050405020304" pitchFamily="18" charset="0"/>
              </a:rPr>
              <a:t>Labor</a:t>
            </a:r>
            <a:r>
              <a:rPr lang="en-GB" sz="1100" dirty="0">
                <a:effectLst/>
                <a:latin typeface="Verdana" panose="020B0604030504040204" pitchFamily="34" charset="0"/>
                <a:ea typeface="Verdana" panose="020B0604030504040204" pitchFamily="34" charset="0"/>
                <a:cs typeface="Times New Roman" panose="02020603050405020304" pitchFamily="18" charset="0"/>
              </a:rPr>
              <a:t> Productivity: Does industry matter? The Academy of Management Journal, vol. 48, no. 1, 2005, pp 135a-145.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3"/>
              </a:rPr>
              <a:t>https://www-jstor-org.ezproxy.uwtsd.ac.uk/stable/20159645?seq=2#metadata_info_tab_contents</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21</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st</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Engage for Success (2017)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5 Ways Performance Management can Inspire and Engage Employees</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4"/>
              </a:rPr>
              <a:t>https://engageforsuccess.org/5-ways-performance-management-can-inspire-engage-employees</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17</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Harvard Business Review (2016a)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The Performance Management Revolution.</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5"/>
              </a:rPr>
              <a:t>https://hbr.org/2016/10/the-performance-management-revolution?autocomplete=true</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14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Harvard Business Review (2016b) Let’s Not Kill Performance Evaluations Yet.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6"/>
              </a:rPr>
              <a:t>https://hbr.org/2016/11/lets-not-kill-performance-evaluations-yet?referral=03759&amp;cm_vc=rr_item_page.bottom</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22</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nd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Harvard Business Review (2016c)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Two-Thirds of Managers are uncomfortable communicating with employees</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7"/>
              </a:rPr>
              <a:t>https://hbr.org/2016/03/two-thirds-of-managers-are-uncomfortable-communicating-with-employees</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23</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rd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err="1">
                <a:effectLst/>
                <a:latin typeface="Verdana" panose="020B0604030504040204" pitchFamily="34" charset="0"/>
                <a:ea typeface="Verdana" panose="020B0604030504040204" pitchFamily="34" charset="0"/>
                <a:cs typeface="Times New Roman" panose="02020603050405020304" pitchFamily="18" charset="0"/>
              </a:rPr>
              <a:t>Huselid</a:t>
            </a:r>
            <a:r>
              <a:rPr lang="en-GB" sz="1100" dirty="0">
                <a:effectLst/>
                <a:latin typeface="Verdana" panose="020B0604030504040204" pitchFamily="34" charset="0"/>
                <a:ea typeface="Verdana" panose="020B0604030504040204" pitchFamily="34" charset="0"/>
                <a:cs typeface="Times New Roman" panose="02020603050405020304" pitchFamily="18" charset="0"/>
              </a:rPr>
              <a:t>, M. (1995). The Impact of Human Resource Management Practices in Turnover, Productivity, and Corporate Financial Performance. The Academy of Management Journal, 38, 635-672.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8"/>
              </a:rPr>
              <a:t>https://www-jstor-org.ezproxy.uwtsd.ac.uk/stable/256741?sid=primo&amp;origin=crossref&amp;seq=10#metadata_info_tab_contents</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22</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nd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Institute for Employment Studies (2013) Engaging Manager Report Series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The engaging manager and sticky situations’.</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9"/>
              </a:rPr>
              <a:t>https://moodle.uwtsd.ac.uk/pluginfile.php/245548/mod_resource/content/1/IES%20The%20engaging%20manager.pdf</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23</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rd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Institute for Employment Studies (2019)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Strategic Human Resource Management: Back to the future?</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10"/>
              </a:rPr>
              <a:t>https://moodle.uwtsd.ac.uk/pluginfile.php/259587/mod_resource/content/1/517_Strategic-Human-Resource-Management-Back-to-the-future-IES-CIPD-2019.pdf</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22</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nd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a:t>
            </a:r>
          </a:p>
          <a:p>
            <a:pPr>
              <a:lnSpc>
                <a:spcPct val="107000"/>
              </a:lnSpc>
              <a:spcAft>
                <a:spcPts val="800"/>
              </a:spcAft>
              <a:tabLst>
                <a:tab pos="3238500" algn="l"/>
              </a:tabLs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2248006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41C67-3E5A-4BBF-8601-5DE6C7AD2401}"/>
              </a:ext>
            </a:extLst>
          </p:cNvPr>
          <p:cNvSpPr>
            <a:spLocks noGrp="1"/>
          </p:cNvSpPr>
          <p:nvPr>
            <p:ph type="title"/>
          </p:nvPr>
        </p:nvSpPr>
        <p:spPr/>
        <p:txBody>
          <a:bodyPr/>
          <a:lstStyle/>
          <a:p>
            <a:r>
              <a:rPr lang="en-GB" dirty="0">
                <a:latin typeface="Verdana" panose="020B0604030504040204" pitchFamily="34" charset="0"/>
                <a:ea typeface="Verdana" panose="020B0604030504040204" pitchFamily="34" charset="0"/>
              </a:rPr>
              <a:t>References continued </a:t>
            </a:r>
          </a:p>
        </p:txBody>
      </p:sp>
      <p:sp>
        <p:nvSpPr>
          <p:cNvPr id="3" name="Content Placeholder 2">
            <a:extLst>
              <a:ext uri="{FF2B5EF4-FFF2-40B4-BE49-F238E27FC236}">
                <a16:creationId xmlns:a16="http://schemas.microsoft.com/office/drawing/2014/main" id="{785F61B3-705F-4DDF-B44E-E57A4432FE84}"/>
              </a:ext>
            </a:extLst>
          </p:cNvPr>
          <p:cNvSpPr>
            <a:spLocks noGrp="1"/>
          </p:cNvSpPr>
          <p:nvPr>
            <p:ph idx="1"/>
          </p:nvPr>
        </p:nvSpPr>
        <p:spPr>
          <a:xfrm>
            <a:off x="337625" y="2377440"/>
            <a:ext cx="11633981" cy="4220308"/>
          </a:xfrm>
        </p:spPr>
        <p:txBody>
          <a:bodyPr>
            <a:normAutofit/>
          </a:bodyPr>
          <a:lstStyle/>
          <a:p>
            <a:endParaRPr lang="en-GB" dirty="0">
              <a:solidFill>
                <a:schemeClr val="tx1"/>
              </a:solidFill>
            </a:endParaRPr>
          </a:p>
          <a:p>
            <a:endParaRPr lang="en-GB" dirty="0"/>
          </a:p>
          <a:p>
            <a:endParaRPr lang="en-GB" dirty="0"/>
          </a:p>
        </p:txBody>
      </p:sp>
      <p:sp>
        <p:nvSpPr>
          <p:cNvPr id="8" name="TextBox 7">
            <a:extLst>
              <a:ext uri="{FF2B5EF4-FFF2-40B4-BE49-F238E27FC236}">
                <a16:creationId xmlns:a16="http://schemas.microsoft.com/office/drawing/2014/main" id="{87CFDD59-6BC0-4923-9124-22956B7C1D3D}"/>
              </a:ext>
            </a:extLst>
          </p:cNvPr>
          <p:cNvSpPr txBox="1"/>
          <p:nvPr/>
        </p:nvSpPr>
        <p:spPr>
          <a:xfrm>
            <a:off x="337625" y="2011679"/>
            <a:ext cx="11633981" cy="5058949"/>
          </a:xfrm>
          <a:prstGeom prst="rect">
            <a:avLst/>
          </a:prstGeom>
          <a:noFill/>
        </p:spPr>
        <p:txBody>
          <a:bodyPr wrap="square" rtlCol="0">
            <a:spAutoFit/>
          </a:bodyPr>
          <a:lstStyle/>
          <a:p>
            <a:pPr>
              <a:lnSpc>
                <a:spcPct val="107000"/>
              </a:lnSpc>
              <a:spcAft>
                <a:spcPts val="800"/>
              </a:spcAft>
              <a:tabLst>
                <a:tab pos="3238500" algn="l"/>
              </a:tabLst>
            </a:pPr>
            <a:endParaRPr lang="en-GB" sz="1100" dirty="0">
              <a:latin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Verdana" panose="020B0604030504040204" pitchFamily="34" charset="0"/>
                <a:ea typeface="Verdana" panose="020B0604030504040204" pitchFamily="34" charset="0"/>
                <a:cs typeface="Times New Roman" panose="02020603050405020304" pitchFamily="18" charset="0"/>
              </a:rPr>
              <a:t>Marchington, M., Wilkinson, A., Donnelly. R. and </a:t>
            </a:r>
            <a:r>
              <a:rPr lang="en-GB" sz="1100" dirty="0" err="1">
                <a:effectLst/>
                <a:latin typeface="Verdana" panose="020B0604030504040204" pitchFamily="34" charset="0"/>
                <a:ea typeface="Verdana" panose="020B0604030504040204" pitchFamily="34" charset="0"/>
                <a:cs typeface="Times New Roman" panose="02020603050405020304" pitchFamily="18" charset="0"/>
              </a:rPr>
              <a:t>Kynighou</a:t>
            </a:r>
            <a:r>
              <a:rPr lang="en-GB" sz="1100" dirty="0">
                <a:effectLst/>
                <a:latin typeface="Verdana" panose="020B0604030504040204" pitchFamily="34" charset="0"/>
                <a:ea typeface="Verdana" panose="020B0604030504040204" pitchFamily="34" charset="0"/>
                <a:cs typeface="Times New Roman" panose="02020603050405020304" pitchFamily="18" charset="0"/>
              </a:rPr>
              <a:t>, A. (2016) ‘High Commitment HRM Policy and Practise’ in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Human Resource Management at Work.</a:t>
            </a:r>
            <a:r>
              <a:rPr lang="en-GB" sz="1100" dirty="0">
                <a:effectLst/>
                <a:latin typeface="Verdana" panose="020B0604030504040204" pitchFamily="34" charset="0"/>
                <a:ea typeface="Verdana" panose="020B0604030504040204" pitchFamily="34" charset="0"/>
                <a:cs typeface="Times New Roman" panose="02020603050405020304" pitchFamily="18" charset="0"/>
              </a:rPr>
              <a:t> </a:t>
            </a:r>
            <a:r>
              <a:rPr lang="en-GB" sz="1100" dirty="0" err="1">
                <a:effectLst/>
                <a:latin typeface="Verdana" panose="020B0604030504040204" pitchFamily="34" charset="0"/>
                <a:ea typeface="Verdana" panose="020B0604030504040204" pitchFamily="34" charset="0"/>
                <a:cs typeface="Calibri" panose="020F0502020204030204" pitchFamily="34" charset="0"/>
              </a:rPr>
              <a:t>London:Chartered</a:t>
            </a:r>
            <a:r>
              <a:rPr lang="en-GB" sz="1100" dirty="0">
                <a:effectLst/>
                <a:latin typeface="Verdana" panose="020B0604030504040204" pitchFamily="34" charset="0"/>
                <a:ea typeface="Verdana" panose="020B0604030504040204" pitchFamily="34" charset="0"/>
                <a:cs typeface="Calibri" panose="020F0502020204030204" pitchFamily="34" charset="0"/>
              </a:rPr>
              <a:t> Institute of Personnel  and Development.</a:t>
            </a:r>
            <a:endParaRPr lang="en-GB" sz="11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pPr>
            <a:r>
              <a:rPr lang="en-GB" sz="1100" dirty="0">
                <a:effectLst/>
                <a:latin typeface="Verdana" panose="020B0604030504040204" pitchFamily="34" charset="0"/>
                <a:ea typeface="Verdana" panose="020B0604030504040204" pitchFamily="34" charset="0"/>
                <a:cs typeface="Calibri" panose="020F0502020204030204" pitchFamily="34" charset="0"/>
              </a:rPr>
              <a:t>Paauwe, J. Wright, P. and Guest, D. (2013) ‘HRM and performance: what do we know and where should we go?’, in Paauwe, J. Wright, P. and Guest, D. </a:t>
            </a:r>
            <a:r>
              <a:rPr lang="en-GB" sz="1100" i="1" dirty="0">
                <a:effectLst/>
                <a:latin typeface="Verdana" panose="020B0604030504040204" pitchFamily="34" charset="0"/>
                <a:ea typeface="Verdana" panose="020B0604030504040204" pitchFamily="34" charset="0"/>
                <a:cs typeface="Calibri" panose="020F0502020204030204" pitchFamily="34" charset="0"/>
              </a:rPr>
              <a:t>HRM &amp; Performance: achievement and challenges.</a:t>
            </a:r>
            <a:r>
              <a:rPr lang="en-GB" sz="1100" dirty="0">
                <a:effectLst/>
                <a:latin typeface="Verdana" panose="020B0604030504040204" pitchFamily="34" charset="0"/>
                <a:ea typeface="Verdana" panose="020B0604030504040204" pitchFamily="34" charset="0"/>
                <a:cs typeface="Calibri" panose="020F0502020204030204" pitchFamily="34" charset="0"/>
              </a:rPr>
              <a:t> </a:t>
            </a:r>
            <a:r>
              <a:rPr lang="en-GB" sz="1100" dirty="0" err="1">
                <a:effectLst/>
                <a:latin typeface="Verdana" panose="020B0604030504040204" pitchFamily="34" charset="0"/>
                <a:ea typeface="Verdana" panose="020B0604030504040204" pitchFamily="34" charset="0"/>
                <a:cs typeface="Calibri" panose="020F0502020204030204" pitchFamily="34" charset="0"/>
              </a:rPr>
              <a:t>Chichester:Wiley</a:t>
            </a:r>
            <a:r>
              <a:rPr lang="en-GB" sz="1100" dirty="0">
                <a:effectLst/>
                <a:latin typeface="Verdana" panose="020B0604030504040204" pitchFamily="34" charset="0"/>
                <a:ea typeface="Verdana" panose="020B0604030504040204" pitchFamily="34" charset="0"/>
                <a:cs typeface="Calibri" panose="020F0502020204030204" pitchFamily="34" charset="0"/>
              </a:rPr>
              <a:t>.</a:t>
            </a:r>
            <a:endParaRPr lang="en-GB" sz="11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Personnel Today (2019)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Why SMART objective setting is not working</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3"/>
              </a:rPr>
              <a:t>https://www.personneltoday.com/hr/why-smart-objective-setting-does-not-work/</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14</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th</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a:t>
            </a:r>
          </a:p>
          <a:p>
            <a:pPr>
              <a:lnSpc>
                <a:spcPct val="107000"/>
              </a:lnSpc>
              <a:spcAft>
                <a:spcPts val="800"/>
              </a:spcAft>
              <a:tabLst>
                <a:tab pos="3238500" algn="l"/>
              </a:tabLst>
            </a:pPr>
            <a:r>
              <a:rPr lang="en-GB" sz="1100" dirty="0">
                <a:latin typeface="Verdana" panose="020B0604030504040204" pitchFamily="34" charset="0"/>
                <a:ea typeface="Verdana" panose="020B0604030504040204" pitchFamily="34" charset="0"/>
                <a:cs typeface="Times New Roman" panose="02020603050405020304" pitchFamily="18" charset="0"/>
              </a:rPr>
              <a:t>Personnel Today (2020) </a:t>
            </a:r>
            <a:r>
              <a:rPr lang="en-GB" sz="1100" i="1" dirty="0">
                <a:latin typeface="Verdana" panose="020B0604030504040204" pitchFamily="34" charset="0"/>
                <a:ea typeface="Verdana" panose="020B0604030504040204" pitchFamily="34" charset="0"/>
                <a:cs typeface="Times New Roman" panose="02020603050405020304" pitchFamily="18" charset="0"/>
              </a:rPr>
              <a:t>Three-quarters of employers see demand surging for mental health support during pandemic. </a:t>
            </a:r>
            <a:r>
              <a:rPr lang="en-GB" sz="1100" dirty="0">
                <a:latin typeface="Verdana" panose="020B0604030504040204" pitchFamily="34" charset="0"/>
                <a:ea typeface="Verdana" panose="020B0604030504040204" pitchFamily="34" charset="0"/>
                <a:cs typeface="Times New Roman" panose="02020603050405020304" pitchFamily="18" charset="0"/>
              </a:rPr>
              <a:t>Available at: </a:t>
            </a:r>
            <a:r>
              <a:rPr lang="en-GB" sz="1100" dirty="0">
                <a:latin typeface="Verdana" panose="020B0604030504040204" pitchFamily="34" charset="0"/>
                <a:ea typeface="Verdana" panose="020B0604030504040204" pitchFamily="34" charset="0"/>
                <a:hlinkClick r:id="rId4"/>
              </a:rPr>
              <a:t>https://www.personneltoday.com/hr/mental-health-support-coronavirus/</a:t>
            </a:r>
            <a:r>
              <a:rPr lang="en-GB" sz="1100" dirty="0">
                <a:latin typeface="Verdana" panose="020B0604030504040204" pitchFamily="34" charset="0"/>
                <a:ea typeface="Verdana" panose="020B0604030504040204" pitchFamily="34" charset="0"/>
              </a:rPr>
              <a:t> (</a:t>
            </a:r>
            <a:r>
              <a:rPr lang="en-GB" sz="1100" dirty="0">
                <a:latin typeface="Verdana" panose="020B0604030504040204" pitchFamily="34" charset="0"/>
                <a:ea typeface="Verdana" panose="020B0604030504040204" pitchFamily="34" charset="0"/>
                <a:cs typeface="Times New Roman" panose="02020603050405020304" pitchFamily="18" charset="0"/>
              </a:rPr>
              <a:t>Accessed on: 15</a:t>
            </a:r>
            <a:r>
              <a:rPr lang="en-GB" sz="1100" baseline="30000" dirty="0">
                <a:latin typeface="Verdana" panose="020B0604030504040204" pitchFamily="34" charset="0"/>
                <a:ea typeface="Verdana" panose="020B0604030504040204" pitchFamily="34" charset="0"/>
                <a:cs typeface="Times New Roman" panose="02020603050405020304" pitchFamily="18" charset="0"/>
              </a:rPr>
              <a:t>th</a:t>
            </a:r>
            <a:r>
              <a:rPr lang="en-GB" sz="1100" dirty="0">
                <a:latin typeface="Verdana" panose="020B0604030504040204" pitchFamily="34" charset="0"/>
                <a:ea typeface="Verdana" panose="020B0604030504040204" pitchFamily="34" charset="0"/>
                <a:cs typeface="Times New Roman" panose="02020603050405020304" pitchFamily="18" charset="0"/>
              </a:rPr>
              <a:t> August 2020).</a:t>
            </a:r>
            <a:endParaRPr lang="en-GB" sz="11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pPr>
            <a:r>
              <a:rPr lang="en-GB" sz="1100" dirty="0">
                <a:effectLst/>
                <a:latin typeface="Verdana" panose="020B0604030504040204" pitchFamily="34" charset="0"/>
                <a:ea typeface="Verdana" panose="020B0604030504040204" pitchFamily="34" charset="0"/>
                <a:cs typeface="Times New Roman" panose="02020603050405020304" pitchFamily="18" charset="0"/>
              </a:rPr>
              <a:t>Rees, G., and Tymon, A. (2016) ‘Performance Management, Motivation and Reward’, in Rees, G., and French, R. (ed5.)</a:t>
            </a:r>
            <a:r>
              <a:rPr lang="en-GB" sz="1100" i="1" dirty="0">
                <a:effectLst/>
                <a:latin typeface="Verdana" panose="020B0604030504040204" pitchFamily="34" charset="0"/>
                <a:ea typeface="Verdana" panose="020B0604030504040204" pitchFamily="34" charset="0"/>
                <a:cs typeface="Times New Roman" panose="02020603050405020304" pitchFamily="18" charset="0"/>
              </a:rPr>
              <a:t> Leading, managing and developing people.</a:t>
            </a:r>
            <a:r>
              <a:rPr lang="en-GB" sz="1100" dirty="0">
                <a:effectLst/>
                <a:latin typeface="Verdana" panose="020B0604030504040204" pitchFamily="34" charset="0"/>
                <a:ea typeface="Verdana" panose="020B0604030504040204" pitchFamily="34" charset="0"/>
                <a:cs typeface="Times New Roman" panose="02020603050405020304" pitchFamily="18" charset="0"/>
              </a:rPr>
              <a:t> </a:t>
            </a:r>
            <a:r>
              <a:rPr lang="en-GB" sz="1100" dirty="0">
                <a:effectLst/>
                <a:latin typeface="Verdana" panose="020B0604030504040204" pitchFamily="34" charset="0"/>
                <a:ea typeface="Verdana" panose="020B0604030504040204" pitchFamily="34" charset="0"/>
                <a:cs typeface="Calibri" panose="020F0502020204030204" pitchFamily="34" charset="0"/>
              </a:rPr>
              <a:t>London: Chartered Institute of Personnel and Development.</a:t>
            </a:r>
            <a:endParaRPr lang="en-GB" sz="11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tabLst>
                <a:tab pos="3238500" algn="l"/>
              </a:tabLst>
            </a:pPr>
            <a:r>
              <a:rPr lang="en-GB" sz="1100" dirty="0">
                <a:effectLst/>
                <a:latin typeface="Verdana" panose="020B0604030504040204" pitchFamily="34" charset="0"/>
                <a:ea typeface="Verdana" panose="020B0604030504040204" pitchFamily="34" charset="0"/>
                <a:cs typeface="Times New Roman" panose="02020603050405020304" pitchFamily="18" charset="0"/>
              </a:rPr>
              <a:t>SAGE (2014)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High-involvement work process, work intensification and employee wellbeing</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5"/>
              </a:rPr>
              <a:t>https://moodle.uwtsd.ac.uk/pluginfile.php/245570/mod_resource/content/1/Article%20-%20Link%20between%20High%20Involvement%20work%20processes%20and%20employee%20well-being%202014.pdf</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22</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nd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pPr>
            <a:r>
              <a:rPr lang="en-GB" sz="1100" dirty="0">
                <a:effectLst/>
                <a:latin typeface="Verdana" panose="020B0604030504040204" pitchFamily="34" charset="0"/>
                <a:ea typeface="Verdana" panose="020B0604030504040204" pitchFamily="34" charset="0"/>
                <a:cs typeface="Calibri" panose="020F0502020204030204" pitchFamily="34" charset="0"/>
              </a:rPr>
              <a:t>Taylor, S. (2016) ‘Improving Organisational Performance’, in Taylor, S. and Woodhams, C. Human </a:t>
            </a:r>
            <a:r>
              <a:rPr lang="en-GB" sz="1100" i="1" dirty="0">
                <a:effectLst/>
                <a:latin typeface="Verdana" panose="020B0604030504040204" pitchFamily="34" charset="0"/>
                <a:ea typeface="Verdana" panose="020B0604030504040204" pitchFamily="34" charset="0"/>
                <a:cs typeface="Calibri" panose="020F0502020204030204" pitchFamily="34" charset="0"/>
              </a:rPr>
              <a:t>Resource Management: People and Organisations.</a:t>
            </a:r>
            <a:r>
              <a:rPr lang="en-GB" sz="1100" dirty="0">
                <a:effectLst/>
                <a:latin typeface="Verdana" panose="020B0604030504040204" pitchFamily="34" charset="0"/>
                <a:ea typeface="Verdana" panose="020B0604030504040204" pitchFamily="34" charset="0"/>
                <a:cs typeface="Calibri" panose="020F0502020204030204" pitchFamily="34" charset="0"/>
              </a:rPr>
              <a:t> (ed.2). </a:t>
            </a:r>
            <a:r>
              <a:rPr lang="en-GB" sz="1100" dirty="0" err="1">
                <a:effectLst/>
                <a:latin typeface="Verdana" panose="020B0604030504040204" pitchFamily="34" charset="0"/>
                <a:ea typeface="Verdana" panose="020B0604030504040204" pitchFamily="34" charset="0"/>
                <a:cs typeface="Calibri" panose="020F0502020204030204" pitchFamily="34" charset="0"/>
              </a:rPr>
              <a:t>London:Chartered</a:t>
            </a:r>
            <a:r>
              <a:rPr lang="en-GB" sz="1100" dirty="0">
                <a:effectLst/>
                <a:latin typeface="Verdana" panose="020B0604030504040204" pitchFamily="34" charset="0"/>
                <a:ea typeface="Verdana" panose="020B0604030504040204" pitchFamily="34" charset="0"/>
                <a:cs typeface="Calibri" panose="020F0502020204030204" pitchFamily="34" charset="0"/>
              </a:rPr>
              <a:t> Institute of Personnel  and Development</a:t>
            </a:r>
            <a:endParaRPr lang="en-GB" sz="11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pPr>
            <a:r>
              <a:rPr lang="en-GB" sz="1100" dirty="0">
                <a:effectLst/>
                <a:latin typeface="Verdana" panose="020B0604030504040204" pitchFamily="34" charset="0"/>
                <a:ea typeface="Verdana" panose="020B0604030504040204" pitchFamily="34" charset="0"/>
                <a:cs typeface="Calibri" panose="020F0502020204030204" pitchFamily="34" charset="0"/>
              </a:rPr>
              <a:t>UCES (2010) </a:t>
            </a:r>
            <a:r>
              <a:rPr lang="en-GB" sz="1100" i="1" dirty="0">
                <a:effectLst/>
                <a:latin typeface="Verdana" panose="020B0604030504040204" pitchFamily="34" charset="0"/>
                <a:ea typeface="Verdana" panose="020B0604030504040204" pitchFamily="34" charset="0"/>
                <a:cs typeface="Calibri" panose="020F0502020204030204" pitchFamily="34" charset="0"/>
              </a:rPr>
              <a:t>High Performance Working: Employer Case Studies</a:t>
            </a:r>
            <a:r>
              <a:rPr lang="en-GB" sz="1100" dirty="0">
                <a:effectLst/>
                <a:latin typeface="Verdana" panose="020B0604030504040204" pitchFamily="34" charset="0"/>
                <a:ea typeface="Verdana" panose="020B0604030504040204" pitchFamily="34" charset="0"/>
                <a:cs typeface="Calibri" panose="020F0502020204030204" pitchFamily="34"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6"/>
              </a:rPr>
              <a:t>https://moodle.uwtsd.ac.uk/pluginfile.php/249155/mod_resource/content/1/evidence-report-19-high-performance-working-employer-case-studies.pdf</a:t>
            </a:r>
            <a:r>
              <a:rPr lang="en-GB" sz="1100" dirty="0">
                <a:effectLst/>
                <a:latin typeface="Verdana" panose="020B0604030504040204" pitchFamily="34" charset="0"/>
                <a:ea typeface="Verdana" panose="020B0604030504040204" pitchFamily="34" charset="0"/>
                <a:cs typeface="Calibri" panose="020F0502020204030204" pitchFamily="34" charset="0"/>
              </a:rPr>
              <a:t> (Accessed on: 21</a:t>
            </a:r>
            <a:r>
              <a:rPr lang="en-GB" sz="1100" baseline="30000" dirty="0">
                <a:effectLst/>
                <a:latin typeface="Verdana" panose="020B0604030504040204" pitchFamily="34" charset="0"/>
                <a:ea typeface="Verdana" panose="020B0604030504040204" pitchFamily="34" charset="0"/>
                <a:cs typeface="Calibri" panose="020F0502020204030204" pitchFamily="34" charset="0"/>
              </a:rPr>
              <a:t>st</a:t>
            </a:r>
            <a:r>
              <a:rPr lang="en-GB" sz="1100" dirty="0">
                <a:effectLst/>
                <a:latin typeface="Verdana" panose="020B0604030504040204" pitchFamily="34" charset="0"/>
                <a:ea typeface="Verdana" panose="020B0604030504040204" pitchFamily="34" charset="0"/>
                <a:cs typeface="Calibri" panose="020F0502020204030204" pitchFamily="34" charset="0"/>
              </a:rPr>
              <a:t> August 2020)</a:t>
            </a:r>
            <a:endParaRPr lang="en-GB" sz="1100" dirty="0">
              <a:effectLst/>
              <a:latin typeface="Verdana" panose="020B0604030504040204" pitchFamily="34" charset="0"/>
              <a:ea typeface="Verdana" panose="020B0604030504040204" pitchFamily="34" charset="0"/>
              <a:cs typeface="Times New Roman" panose="02020603050405020304" pitchFamily="18" charset="0"/>
            </a:endParaRPr>
          </a:p>
          <a:p>
            <a:pPr>
              <a:lnSpc>
                <a:spcPct val="107000"/>
              </a:lnSpc>
              <a:spcAft>
                <a:spcPts val="800"/>
              </a:spcAft>
              <a:tabLst>
                <a:tab pos="3238500" algn="l"/>
              </a:tabLst>
            </a:pPr>
            <a:r>
              <a:rPr lang="en-GB" sz="1100" dirty="0" err="1">
                <a:effectLst/>
                <a:latin typeface="Verdana" panose="020B0604030504040204" pitchFamily="34" charset="0"/>
                <a:ea typeface="Verdana" panose="020B0604030504040204" pitchFamily="34" charset="0"/>
                <a:cs typeface="Times New Roman" panose="02020603050405020304" pitchFamily="18" charset="0"/>
              </a:rPr>
              <a:t>Xpert</a:t>
            </a:r>
            <a:r>
              <a:rPr lang="en-GB" sz="1100" dirty="0">
                <a:effectLst/>
                <a:latin typeface="Verdana" panose="020B0604030504040204" pitchFamily="34" charset="0"/>
                <a:ea typeface="Verdana" panose="020B0604030504040204" pitchFamily="34" charset="0"/>
                <a:cs typeface="Times New Roman" panose="02020603050405020304" pitchFamily="18" charset="0"/>
              </a:rPr>
              <a:t> HR (n.d.) </a:t>
            </a:r>
            <a:r>
              <a:rPr lang="en-GB" sz="1100" i="1" dirty="0">
                <a:effectLst/>
                <a:latin typeface="Verdana" panose="020B0604030504040204" pitchFamily="34" charset="0"/>
                <a:ea typeface="Verdana" panose="020B0604030504040204" pitchFamily="34" charset="0"/>
                <a:cs typeface="Times New Roman" panose="02020603050405020304" pitchFamily="18" charset="0"/>
              </a:rPr>
              <a:t>Performance Management</a:t>
            </a:r>
            <a:r>
              <a:rPr lang="en-GB" sz="1100" dirty="0">
                <a:effectLst/>
                <a:latin typeface="Verdana" panose="020B0604030504040204" pitchFamily="34" charset="0"/>
                <a:ea typeface="Verdana" panose="020B0604030504040204" pitchFamily="34" charset="0"/>
                <a:cs typeface="Times New Roman" panose="02020603050405020304" pitchFamily="18" charset="0"/>
              </a:rPr>
              <a:t>. Available at: </a:t>
            </a:r>
            <a:r>
              <a:rPr lang="en-GB" sz="1100" u="sng" dirty="0">
                <a:solidFill>
                  <a:srgbClr val="0000FF"/>
                </a:solidFill>
                <a:effectLst/>
                <a:latin typeface="Verdana" panose="020B0604030504040204" pitchFamily="34" charset="0"/>
                <a:ea typeface="Verdana" panose="020B0604030504040204" pitchFamily="34" charset="0"/>
                <a:cs typeface="Times New Roman" panose="02020603050405020304" pitchFamily="18" charset="0"/>
                <a:hlinkClick r:id="rId7"/>
              </a:rPr>
              <a:t>https://www.xperthr.co.uk/good-practice-manual/performance-management/90112/?keywords=performance</a:t>
            </a:r>
            <a:r>
              <a:rPr lang="en-GB" sz="1100" dirty="0">
                <a:effectLst/>
                <a:latin typeface="Verdana" panose="020B0604030504040204" pitchFamily="34" charset="0"/>
                <a:ea typeface="Verdana" panose="020B0604030504040204" pitchFamily="34" charset="0"/>
                <a:cs typeface="Times New Roman" panose="02020603050405020304" pitchFamily="18" charset="0"/>
              </a:rPr>
              <a:t> (Accessed on: 23</a:t>
            </a:r>
            <a:r>
              <a:rPr lang="en-GB" sz="1100" baseline="30000" dirty="0">
                <a:effectLst/>
                <a:latin typeface="Verdana" panose="020B0604030504040204" pitchFamily="34" charset="0"/>
                <a:ea typeface="Verdana" panose="020B0604030504040204" pitchFamily="34" charset="0"/>
                <a:cs typeface="Times New Roman" panose="02020603050405020304" pitchFamily="18" charset="0"/>
              </a:rPr>
              <a:t>rd</a:t>
            </a:r>
            <a:r>
              <a:rPr lang="en-GB" sz="1100" dirty="0">
                <a:effectLst/>
                <a:latin typeface="Verdana" panose="020B0604030504040204" pitchFamily="34" charset="0"/>
                <a:ea typeface="Verdana" panose="020B0604030504040204" pitchFamily="34" charset="0"/>
                <a:cs typeface="Times New Roman" panose="02020603050405020304" pitchFamily="18" charset="0"/>
              </a:rPr>
              <a:t> August 2020). </a:t>
            </a:r>
          </a:p>
          <a:p>
            <a:pPr>
              <a:lnSpc>
                <a:spcPct val="107000"/>
              </a:lnSpc>
              <a:spcAft>
                <a:spcPts val="800"/>
              </a:spcAft>
              <a:tabLst>
                <a:tab pos="3238500" algn="l"/>
              </a:tabLst>
            </a:pPr>
            <a:endParaRPr lang="en-GB" sz="900" dirty="0"/>
          </a:p>
        </p:txBody>
      </p:sp>
    </p:spTree>
    <p:extLst>
      <p:ext uri="{BB962C8B-B14F-4D97-AF65-F5344CB8AC3E}">
        <p14:creationId xmlns:p14="http://schemas.microsoft.com/office/powerpoint/2010/main" val="32753750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2884</TotalTime>
  <Words>6121</Words>
  <Application>Microsoft Office PowerPoint</Application>
  <PresentationFormat>Widescreen</PresentationFormat>
  <Paragraphs>325</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Century Gothic</vt:lpstr>
      <vt:lpstr>Verdana</vt:lpstr>
      <vt:lpstr>Wingdings 3</vt:lpstr>
      <vt:lpstr>Ion Boardroom</vt:lpstr>
      <vt:lpstr>Title Page</vt:lpstr>
      <vt:lpstr>Understanding the link between Individual and Organisational Performance</vt:lpstr>
      <vt:lpstr>Objectives   </vt:lpstr>
      <vt:lpstr>Contents </vt:lpstr>
      <vt:lpstr>What is High-Performance Working (HPW)?</vt:lpstr>
      <vt:lpstr>HPW and Organisational Performance  </vt:lpstr>
      <vt:lpstr>HPWS and Employee Well-being</vt:lpstr>
      <vt:lpstr>What is Performance Management? </vt:lpstr>
      <vt:lpstr>Performance Management Cycle </vt:lpstr>
      <vt:lpstr>PM on Capability and Commitment </vt:lpstr>
      <vt:lpstr>PM on Recognition and Reward </vt:lpstr>
      <vt:lpstr>Role of Line Managers </vt:lpstr>
      <vt:lpstr>How can HR help? </vt:lpstr>
      <vt:lpstr>Summary </vt:lpstr>
      <vt:lpstr>Any Questions?</vt:lpstr>
      <vt:lpstr>References </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HR Function</dc:title>
  <dc:creator>Sarah</dc:creator>
  <cp:lastModifiedBy>Sarah Davies</cp:lastModifiedBy>
  <cp:revision>11</cp:revision>
  <dcterms:created xsi:type="dcterms:W3CDTF">2020-02-16T16:24:24Z</dcterms:created>
  <dcterms:modified xsi:type="dcterms:W3CDTF">2020-09-11T11:30:17Z</dcterms:modified>
</cp:coreProperties>
</file>