
<file path=[Content_Types].xml><?xml version="1.0" encoding="utf-8"?>
<Types xmlns="http://schemas.openxmlformats.org/package/2006/content-types">
  <Default Extension="fntdata" ContentType="application/x-fontdata"/>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Lst>
  <p:sldSz cx="18288000" cy="10287000"/>
  <p:notesSz cx="6858000" cy="9144000"/>
  <p:embeddedFontLst>
    <p:embeddedFont>
      <p:font typeface="Canva Sans" panose="020B0604020202020204" charset="0"/>
      <p:regular r:id="rId26"/>
    </p:embeddedFont>
    <p:embeddedFont>
      <p:font typeface="Canva Sans Bold" panose="020B0604020202020204" charset="0"/>
      <p:regular r:id="rId27"/>
    </p:embeddedFont>
    <p:embeddedFont>
      <p:font typeface="Prata" panose="020B0604020202020204" charset="0"/>
      <p:regular r:id="rId28"/>
    </p:embeddedFont>
    <p:embeddedFont>
      <p:font typeface="Raleway" pitchFamily="2" charset="0"/>
      <p:regular r:id="rId2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p:scale>
          <a:sx n="50" d="100"/>
          <a:sy n="50" d="100"/>
        </p:scale>
        <p:origin x="300" y="-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1.fntdata"/><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font" Target="fonts/font3.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2.fntdata"/><Relationship Id="rId30" Type="http://schemas.openxmlformats.org/officeDocument/2006/relationships/presProps" Target="presProp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10/24/2025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10/24/2025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10/24/2025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10/24/2025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8" Type="http://schemas.openxmlformats.org/officeDocument/2006/relationships/image" Target="../media/image12.png"/><Relationship Id="rId13" Type="http://schemas.openxmlformats.org/officeDocument/2006/relationships/image" Target="../media/image17.svg"/><Relationship Id="rId3" Type="http://schemas.openxmlformats.org/officeDocument/2006/relationships/slideLayout" Target="../slideLayouts/slideLayout7.xml"/><Relationship Id="rId7" Type="http://schemas.openxmlformats.org/officeDocument/2006/relationships/image" Target="../media/image11.svg"/><Relationship Id="rId12" Type="http://schemas.openxmlformats.org/officeDocument/2006/relationships/image" Target="../media/image16.png"/><Relationship Id="rId2" Type="http://schemas.openxmlformats.org/officeDocument/2006/relationships/audio" Target="../media/media7.m4a"/><Relationship Id="rId16" Type="http://schemas.openxmlformats.org/officeDocument/2006/relationships/image" Target="../media/image2.png"/><Relationship Id="rId1" Type="http://schemas.microsoft.com/office/2007/relationships/media" Target="../media/media7.m4a"/><Relationship Id="rId6" Type="http://schemas.openxmlformats.org/officeDocument/2006/relationships/image" Target="../media/image10.png"/><Relationship Id="rId11" Type="http://schemas.openxmlformats.org/officeDocument/2006/relationships/image" Target="../media/image15.svg"/><Relationship Id="rId5" Type="http://schemas.openxmlformats.org/officeDocument/2006/relationships/image" Target="../media/image9.svg"/><Relationship Id="rId15" Type="http://schemas.openxmlformats.org/officeDocument/2006/relationships/image" Target="../media/image19.svg"/><Relationship Id="rId10" Type="http://schemas.openxmlformats.org/officeDocument/2006/relationships/image" Target="../media/image14.png"/><Relationship Id="rId4" Type="http://schemas.openxmlformats.org/officeDocument/2006/relationships/image" Target="../media/image8.png"/><Relationship Id="rId9" Type="http://schemas.openxmlformats.org/officeDocument/2006/relationships/image" Target="../media/image13.svg"/><Relationship Id="rId14" Type="http://schemas.openxmlformats.org/officeDocument/2006/relationships/image" Target="../media/image18.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image" Target="../media/image20.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image" Target="../media/image24.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image" Target="../media/image25.png"/></Relationships>
</file>

<file path=ppt/slides/_rels/slide14.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slideLayout" Target="../slideLayouts/slideLayout7.xml"/><Relationship Id="rId7" Type="http://schemas.openxmlformats.org/officeDocument/2006/relationships/image" Target="../media/image29.sv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8.png"/><Relationship Id="rId5" Type="http://schemas.openxmlformats.org/officeDocument/2006/relationships/image" Target="../media/image27.svg"/><Relationship Id="rId10" Type="http://schemas.openxmlformats.org/officeDocument/2006/relationships/image" Target="../media/image2.png"/><Relationship Id="rId4" Type="http://schemas.openxmlformats.org/officeDocument/2006/relationships/image" Target="../media/image26.png"/><Relationship Id="rId9" Type="http://schemas.openxmlformats.org/officeDocument/2006/relationships/image" Target="../media/image31.sv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2.png"/><Relationship Id="rId4" Type="http://schemas.openxmlformats.org/officeDocument/2006/relationships/image" Target="../media/image32.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2.png"/><Relationship Id="rId4" Type="http://schemas.openxmlformats.org/officeDocument/2006/relationships/image" Target="../media/image33.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9.m4a"/><Relationship Id="rId1" Type="http://schemas.microsoft.com/office/2007/relationships/media" Target="../media/media19.m4a"/><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png"/><Relationship Id="rId1" Type="http://schemas.openxmlformats.org/officeDocument/2006/relationships/slideLayout" Target="../slideLayouts/slideLayout7.xml"/><Relationship Id="rId5" Type="http://schemas.openxmlformats.org/officeDocument/2006/relationships/image" Target="../media/image37.svg"/><Relationship Id="rId4" Type="http://schemas.openxmlformats.org/officeDocument/2006/relationships/image" Target="../media/image36.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DAD7CD"/>
        </a:solidFill>
        <a:effectLst/>
      </p:bgPr>
    </p:bg>
    <p:spTree>
      <p:nvGrpSpPr>
        <p:cNvPr id="1" name=""/>
        <p:cNvGrpSpPr/>
        <p:nvPr/>
      </p:nvGrpSpPr>
      <p:grpSpPr>
        <a:xfrm>
          <a:off x="0" y="0"/>
          <a:ext cx="0" cy="0"/>
          <a:chOff x="0" y="0"/>
          <a:chExt cx="0" cy="0"/>
        </a:xfrm>
      </p:grpSpPr>
      <p:grpSp>
        <p:nvGrpSpPr>
          <p:cNvPr id="2" name="Group 2"/>
          <p:cNvGrpSpPr/>
          <p:nvPr/>
        </p:nvGrpSpPr>
        <p:grpSpPr>
          <a:xfrm>
            <a:off x="0" y="9258300"/>
            <a:ext cx="18288000" cy="1028700"/>
            <a:chOff x="0" y="0"/>
            <a:chExt cx="12372622" cy="695960"/>
          </a:xfrm>
        </p:grpSpPr>
        <p:sp>
          <p:nvSpPr>
            <p:cNvPr id="3" name="Freeform 3"/>
            <p:cNvSpPr/>
            <p:nvPr/>
          </p:nvSpPr>
          <p:spPr>
            <a:xfrm>
              <a:off x="0" y="0"/>
              <a:ext cx="12372622" cy="695960"/>
            </a:xfrm>
            <a:custGeom>
              <a:avLst/>
              <a:gdLst/>
              <a:ahLst/>
              <a:cxnLst/>
              <a:rect l="l" t="t" r="r" b="b"/>
              <a:pathLst>
                <a:path w="12372622" h="695960">
                  <a:moveTo>
                    <a:pt x="0" y="0"/>
                  </a:moveTo>
                  <a:lnTo>
                    <a:pt x="12372622" y="0"/>
                  </a:lnTo>
                  <a:lnTo>
                    <a:pt x="12372622" y="695960"/>
                  </a:lnTo>
                  <a:lnTo>
                    <a:pt x="0" y="695960"/>
                  </a:lnTo>
                  <a:close/>
                </a:path>
              </a:pathLst>
            </a:custGeom>
            <a:solidFill>
              <a:srgbClr val="A3B18A"/>
            </a:solidFill>
          </p:spPr>
          <p:txBody>
            <a:bodyPr/>
            <a:lstStyle/>
            <a:p>
              <a:endParaRPr lang="en-GB"/>
            </a:p>
          </p:txBody>
        </p:sp>
      </p:grpSp>
      <p:sp>
        <p:nvSpPr>
          <p:cNvPr id="4" name="Freeform 4"/>
          <p:cNvSpPr/>
          <p:nvPr/>
        </p:nvSpPr>
        <p:spPr>
          <a:xfrm>
            <a:off x="10210268" y="3090867"/>
            <a:ext cx="8077732" cy="6167433"/>
          </a:xfrm>
          <a:custGeom>
            <a:avLst/>
            <a:gdLst/>
            <a:ahLst/>
            <a:cxnLst/>
            <a:rect l="l" t="t" r="r" b="b"/>
            <a:pathLst>
              <a:path w="8077732" h="6167433">
                <a:moveTo>
                  <a:pt x="0" y="0"/>
                </a:moveTo>
                <a:lnTo>
                  <a:pt x="8077732" y="0"/>
                </a:lnTo>
                <a:lnTo>
                  <a:pt x="8077732" y="6167433"/>
                </a:lnTo>
                <a:lnTo>
                  <a:pt x="0" y="6167433"/>
                </a:lnTo>
                <a:lnTo>
                  <a:pt x="0" y="0"/>
                </a:lnTo>
                <a:close/>
              </a:path>
            </a:pathLst>
          </a:custGeom>
          <a:blipFill>
            <a:blip r:embed="rId4"/>
            <a:stretch>
              <a:fillRect l="-7263" r="-7263"/>
            </a:stretch>
          </a:blipFill>
        </p:spPr>
        <p:txBody>
          <a:bodyPr/>
          <a:lstStyle/>
          <a:p>
            <a:endParaRPr lang="en-GB"/>
          </a:p>
        </p:txBody>
      </p:sp>
      <p:sp>
        <p:nvSpPr>
          <p:cNvPr id="5" name="TextBox 5"/>
          <p:cNvSpPr txBox="1"/>
          <p:nvPr/>
        </p:nvSpPr>
        <p:spPr>
          <a:xfrm>
            <a:off x="0" y="386080"/>
            <a:ext cx="18288000" cy="1588136"/>
          </a:xfrm>
          <a:prstGeom prst="rect">
            <a:avLst/>
          </a:prstGeom>
        </p:spPr>
        <p:txBody>
          <a:bodyPr lIns="0" tIns="0" rIns="0" bIns="0" rtlCol="0" anchor="t">
            <a:spAutoFit/>
          </a:bodyPr>
          <a:lstStyle/>
          <a:p>
            <a:pPr algn="ctr">
              <a:lnSpc>
                <a:spcPts val="6439"/>
              </a:lnSpc>
              <a:spcBef>
                <a:spcPct val="0"/>
              </a:spcBef>
            </a:pPr>
            <a:r>
              <a:rPr lang="en-US" sz="4599" b="1" u="sng">
                <a:solidFill>
                  <a:srgbClr val="000000"/>
                </a:solidFill>
                <a:latin typeface="Canva Sans Bold"/>
                <a:ea typeface="Canva Sans Bold"/>
                <a:cs typeface="Canva Sans Bold"/>
                <a:sym typeface="Canva Sans Bold"/>
              </a:rPr>
              <a:t>Empowering the Older Person: Evaluating Care, Support, and Technological Interventions in the UK</a:t>
            </a:r>
          </a:p>
        </p:txBody>
      </p:sp>
      <p:sp>
        <p:nvSpPr>
          <p:cNvPr id="6" name="TextBox 6"/>
          <p:cNvSpPr txBox="1"/>
          <p:nvPr/>
        </p:nvSpPr>
        <p:spPr>
          <a:xfrm>
            <a:off x="0" y="2598320"/>
            <a:ext cx="9747769" cy="4091569"/>
          </a:xfrm>
          <a:prstGeom prst="rect">
            <a:avLst/>
          </a:prstGeom>
        </p:spPr>
        <p:txBody>
          <a:bodyPr lIns="0" tIns="0" rIns="0" bIns="0" rtlCol="0" anchor="t">
            <a:spAutoFit/>
          </a:bodyPr>
          <a:lstStyle/>
          <a:p>
            <a:pPr marL="715920" lvl="1" indent="-357960" algn="l">
              <a:lnSpc>
                <a:spcPts val="4642"/>
              </a:lnSpc>
              <a:buFont typeface="Arial"/>
              <a:buChar char="•"/>
            </a:pPr>
            <a:r>
              <a:rPr lang="en-US" sz="3315" dirty="0">
                <a:solidFill>
                  <a:srgbClr val="000000"/>
                </a:solidFill>
                <a:latin typeface="Canva Sans"/>
                <a:ea typeface="Canva Sans"/>
                <a:cs typeface="Canva Sans"/>
                <a:sym typeface="Canva Sans"/>
              </a:rPr>
              <a:t>Student Name: [Aatekabanu Daudmia Student ID]2028879</a:t>
            </a:r>
          </a:p>
          <a:p>
            <a:pPr marL="715920" lvl="1" indent="-357960" algn="l">
              <a:lnSpc>
                <a:spcPts val="4642"/>
              </a:lnSpc>
              <a:buFont typeface="Arial"/>
              <a:buChar char="•"/>
            </a:pPr>
            <a:r>
              <a:rPr lang="en-US" sz="3315" dirty="0">
                <a:solidFill>
                  <a:srgbClr val="000000"/>
                </a:solidFill>
                <a:latin typeface="Canva Sans"/>
                <a:ea typeface="Canva Sans"/>
                <a:cs typeface="Canva Sans"/>
                <a:sym typeface="Canva Sans"/>
              </a:rPr>
              <a:t>Module: BMHP6027 – Empowering the Older Person</a:t>
            </a:r>
          </a:p>
          <a:p>
            <a:pPr marL="715920" lvl="1" indent="-357960" algn="l">
              <a:lnSpc>
                <a:spcPts val="4642"/>
              </a:lnSpc>
              <a:buFont typeface="Arial"/>
              <a:buChar char="•"/>
            </a:pPr>
            <a:r>
              <a:rPr lang="en-US" sz="3315" dirty="0">
                <a:solidFill>
                  <a:srgbClr val="000000"/>
                </a:solidFill>
                <a:latin typeface="Canva Sans"/>
                <a:ea typeface="Canva Sans"/>
                <a:cs typeface="Canva Sans"/>
                <a:sym typeface="Canva Sans"/>
              </a:rPr>
              <a:t>Lecturer: Joanne Davies</a:t>
            </a:r>
          </a:p>
          <a:p>
            <a:pPr marL="715920" lvl="1" indent="-357960" algn="l">
              <a:lnSpc>
                <a:spcPts val="4642"/>
              </a:lnSpc>
              <a:buFont typeface="Arial"/>
              <a:buChar char="•"/>
            </a:pPr>
            <a:r>
              <a:rPr lang="en-US" sz="3315" dirty="0">
                <a:solidFill>
                  <a:srgbClr val="000000"/>
                </a:solidFill>
                <a:latin typeface="Canva Sans"/>
                <a:ea typeface="Canva Sans"/>
                <a:cs typeface="Canva Sans"/>
                <a:sym typeface="Canva Sans"/>
              </a:rPr>
              <a:t>University: University of Wales Trinity Saint David</a:t>
            </a:r>
          </a:p>
        </p:txBody>
      </p:sp>
      <p:pic>
        <p:nvPicPr>
          <p:cNvPr id="62" name="Audio 61">
            <a:hlinkClick r:id="" action="ppaction://media"/>
            <a:extLst>
              <a:ext uri="{FF2B5EF4-FFF2-40B4-BE49-F238E27FC236}">
                <a16:creationId xmlns:a16="http://schemas.microsoft.com/office/drawing/2014/main" id="{A4B9D168-CE4C-28A8-8541-5583B718740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1805"/>
    </mc:Choice>
    <mc:Fallback>
      <p:transition spd="slow" advTm="118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DAD7CD"/>
        </a:solidFill>
        <a:effectLst/>
      </p:bgPr>
    </p:bg>
    <p:spTree>
      <p:nvGrpSpPr>
        <p:cNvPr id="1" name=""/>
        <p:cNvGrpSpPr/>
        <p:nvPr/>
      </p:nvGrpSpPr>
      <p:grpSpPr>
        <a:xfrm>
          <a:off x="0" y="0"/>
          <a:ext cx="0" cy="0"/>
          <a:chOff x="0" y="0"/>
          <a:chExt cx="0" cy="0"/>
        </a:xfrm>
      </p:grpSpPr>
      <p:sp>
        <p:nvSpPr>
          <p:cNvPr id="2" name="Freeform 2"/>
          <p:cNvSpPr/>
          <p:nvPr/>
        </p:nvSpPr>
        <p:spPr>
          <a:xfrm>
            <a:off x="9355813" y="1810868"/>
            <a:ext cx="8932187" cy="7123389"/>
          </a:xfrm>
          <a:custGeom>
            <a:avLst/>
            <a:gdLst/>
            <a:ahLst/>
            <a:cxnLst/>
            <a:rect l="l" t="t" r="r" b="b"/>
            <a:pathLst>
              <a:path w="8932187" h="7123389">
                <a:moveTo>
                  <a:pt x="0" y="0"/>
                </a:moveTo>
                <a:lnTo>
                  <a:pt x="8932187" y="0"/>
                </a:lnTo>
                <a:lnTo>
                  <a:pt x="8932187" y="7123389"/>
                </a:lnTo>
                <a:lnTo>
                  <a:pt x="0" y="7123389"/>
                </a:lnTo>
                <a:lnTo>
                  <a:pt x="0" y="0"/>
                </a:lnTo>
                <a:close/>
              </a:path>
            </a:pathLst>
          </a:custGeom>
          <a:blipFill>
            <a:blip r:embed="rId4"/>
            <a:stretch>
              <a:fillRect l="-5734" r="-15430" b="-1288"/>
            </a:stretch>
          </a:blipFill>
        </p:spPr>
        <p:txBody>
          <a:bodyPr/>
          <a:lstStyle/>
          <a:p>
            <a:endParaRPr lang="en-GB"/>
          </a:p>
        </p:txBody>
      </p:sp>
      <p:sp>
        <p:nvSpPr>
          <p:cNvPr id="3" name="Freeform 3"/>
          <p:cNvSpPr/>
          <p:nvPr/>
        </p:nvSpPr>
        <p:spPr>
          <a:xfrm>
            <a:off x="16417703" y="-769126"/>
            <a:ext cx="3026885" cy="3595652"/>
          </a:xfrm>
          <a:custGeom>
            <a:avLst/>
            <a:gdLst/>
            <a:ahLst/>
            <a:cxnLst/>
            <a:rect l="l" t="t" r="r" b="b"/>
            <a:pathLst>
              <a:path w="3026885" h="3595652">
                <a:moveTo>
                  <a:pt x="0" y="0"/>
                </a:moveTo>
                <a:lnTo>
                  <a:pt x="3026885" y="0"/>
                </a:lnTo>
                <a:lnTo>
                  <a:pt x="3026885" y="3595652"/>
                </a:lnTo>
                <a:lnTo>
                  <a:pt x="0" y="3595652"/>
                </a:lnTo>
                <a:lnTo>
                  <a:pt x="0" y="0"/>
                </a:lnTo>
                <a:close/>
              </a:path>
            </a:pathLst>
          </a:custGeom>
          <a:blipFill>
            <a:blip r:embed="rId5"/>
            <a:stretch>
              <a:fillRect/>
            </a:stretch>
          </a:blipFill>
        </p:spPr>
        <p:txBody>
          <a:bodyPr/>
          <a:lstStyle/>
          <a:p>
            <a:endParaRPr lang="en-GB"/>
          </a:p>
        </p:txBody>
      </p:sp>
      <p:sp>
        <p:nvSpPr>
          <p:cNvPr id="4" name="TextBox 4"/>
          <p:cNvSpPr txBox="1"/>
          <p:nvPr/>
        </p:nvSpPr>
        <p:spPr>
          <a:xfrm>
            <a:off x="3480742" y="250189"/>
            <a:ext cx="11326516" cy="778511"/>
          </a:xfrm>
          <a:prstGeom prst="rect">
            <a:avLst/>
          </a:prstGeom>
        </p:spPr>
        <p:txBody>
          <a:bodyPr lIns="0" tIns="0" rIns="0" bIns="0" rtlCol="0" anchor="t">
            <a:spAutoFit/>
          </a:bodyPr>
          <a:lstStyle/>
          <a:p>
            <a:pPr algn="ctr">
              <a:lnSpc>
                <a:spcPts val="6439"/>
              </a:lnSpc>
              <a:spcBef>
                <a:spcPct val="0"/>
              </a:spcBef>
            </a:pPr>
            <a:r>
              <a:rPr lang="en-US" sz="4599" b="1" u="sng">
                <a:solidFill>
                  <a:srgbClr val="344E41"/>
                </a:solidFill>
                <a:latin typeface="Canva Sans Bold"/>
                <a:ea typeface="Canva Sans Bold"/>
                <a:cs typeface="Canva Sans Bold"/>
                <a:sym typeface="Canva Sans Bold"/>
              </a:rPr>
              <a:t>Understanding Empowerment in Ageing</a:t>
            </a:r>
          </a:p>
        </p:txBody>
      </p:sp>
      <p:sp>
        <p:nvSpPr>
          <p:cNvPr id="5" name="TextBox 5"/>
          <p:cNvSpPr txBox="1"/>
          <p:nvPr/>
        </p:nvSpPr>
        <p:spPr>
          <a:xfrm>
            <a:off x="0" y="1185866"/>
            <a:ext cx="8329129" cy="8891624"/>
          </a:xfrm>
          <a:prstGeom prst="rect">
            <a:avLst/>
          </a:prstGeom>
        </p:spPr>
        <p:txBody>
          <a:bodyPr lIns="0" tIns="0" rIns="0" bIns="0" rtlCol="0" anchor="t">
            <a:spAutoFit/>
          </a:bodyPr>
          <a:lstStyle/>
          <a:p>
            <a:pPr marL="644589" lvl="1" indent="-322294" algn="l">
              <a:lnSpc>
                <a:spcPts val="4179"/>
              </a:lnSpc>
              <a:buFont typeface="Arial"/>
              <a:buChar char="•"/>
            </a:pPr>
            <a:r>
              <a:rPr lang="en-US" sz="2985">
                <a:solidFill>
                  <a:srgbClr val="344E41"/>
                </a:solidFill>
                <a:latin typeface="Canva Sans"/>
                <a:ea typeface="Canva Sans"/>
                <a:cs typeface="Canva Sans"/>
                <a:sym typeface="Canva Sans"/>
              </a:rPr>
              <a:t>UK is an ageing country; the adults aged 65 and above constitute approximately 19 percent of the total population(Zheng et al., 2022). </a:t>
            </a:r>
          </a:p>
          <a:p>
            <a:pPr algn="l">
              <a:lnSpc>
                <a:spcPts val="4179"/>
              </a:lnSpc>
            </a:pPr>
            <a:endParaRPr lang="en-US" sz="2985">
              <a:solidFill>
                <a:srgbClr val="344E41"/>
              </a:solidFill>
              <a:latin typeface="Canva Sans"/>
              <a:ea typeface="Canva Sans"/>
              <a:cs typeface="Canva Sans"/>
              <a:sym typeface="Canva Sans"/>
            </a:endParaRPr>
          </a:p>
          <a:p>
            <a:pPr marL="644589" lvl="1" indent="-322294" algn="l">
              <a:lnSpc>
                <a:spcPts val="4179"/>
              </a:lnSpc>
              <a:buFont typeface="Arial"/>
              <a:buChar char="•"/>
            </a:pPr>
            <a:r>
              <a:rPr lang="en-US" sz="2985">
                <a:solidFill>
                  <a:srgbClr val="344E41"/>
                </a:solidFill>
                <a:latin typeface="Canva Sans"/>
                <a:ea typeface="Canva Sans"/>
                <a:cs typeface="Canva Sans"/>
                <a:sym typeface="Canva Sans"/>
              </a:rPr>
              <a:t>Empowerment is the provision of older adults with control, choice and dignity in making life decisions (Jessop and Peisah, 2021).</a:t>
            </a:r>
          </a:p>
          <a:p>
            <a:pPr algn="l">
              <a:lnSpc>
                <a:spcPts val="4179"/>
              </a:lnSpc>
            </a:pPr>
            <a:endParaRPr lang="en-US" sz="2985">
              <a:solidFill>
                <a:srgbClr val="344E41"/>
              </a:solidFill>
              <a:latin typeface="Canva Sans"/>
              <a:ea typeface="Canva Sans"/>
              <a:cs typeface="Canva Sans"/>
              <a:sym typeface="Canva Sans"/>
            </a:endParaRPr>
          </a:p>
          <a:p>
            <a:pPr marL="644589" lvl="1" indent="-322294" algn="l">
              <a:lnSpc>
                <a:spcPts val="4179"/>
              </a:lnSpc>
              <a:buFont typeface="Arial"/>
              <a:buChar char="•"/>
            </a:pPr>
            <a:r>
              <a:rPr lang="en-US" sz="2985">
                <a:solidFill>
                  <a:srgbClr val="344E41"/>
                </a:solidFill>
                <a:latin typeface="Canva Sans"/>
                <a:ea typeface="Canva Sans"/>
                <a:cs typeface="Canva Sans"/>
                <a:sym typeface="Canva Sans"/>
              </a:rPr>
              <a:t>Quality care facilitates autonomy, health and personal decision making.</a:t>
            </a:r>
          </a:p>
          <a:p>
            <a:pPr algn="l">
              <a:lnSpc>
                <a:spcPts val="4179"/>
              </a:lnSpc>
            </a:pPr>
            <a:endParaRPr lang="en-US" sz="2985">
              <a:solidFill>
                <a:srgbClr val="344E41"/>
              </a:solidFill>
              <a:latin typeface="Canva Sans"/>
              <a:ea typeface="Canva Sans"/>
              <a:cs typeface="Canva Sans"/>
              <a:sym typeface="Canva Sans"/>
            </a:endParaRPr>
          </a:p>
          <a:p>
            <a:pPr marL="644589" lvl="1" indent="-322294" algn="l">
              <a:lnSpc>
                <a:spcPts val="4179"/>
              </a:lnSpc>
              <a:buFont typeface="Arial"/>
              <a:buChar char="•"/>
            </a:pPr>
            <a:r>
              <a:rPr lang="en-US" sz="2985">
                <a:solidFill>
                  <a:srgbClr val="344E41"/>
                </a:solidFill>
                <a:latin typeface="Canva Sans"/>
                <a:ea typeface="Canva Sans"/>
                <a:cs typeface="Canva Sans"/>
                <a:sym typeface="Canva Sans"/>
              </a:rPr>
              <a:t>This presentation discusses the ways in which the present services and technologies in the UK contribute to these empowerment objectives.</a:t>
            </a:r>
          </a:p>
        </p:txBody>
      </p:sp>
      <p:pic>
        <p:nvPicPr>
          <p:cNvPr id="37" name="Audio 36">
            <a:hlinkClick r:id="" action="ppaction://media"/>
            <a:extLst>
              <a:ext uri="{FF2B5EF4-FFF2-40B4-BE49-F238E27FC236}">
                <a16:creationId xmlns:a16="http://schemas.microsoft.com/office/drawing/2014/main" id="{6D0C2C1C-6516-8D5A-F955-4B22287996E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0833"/>
    </mc:Choice>
    <mc:Fallback>
      <p:transition spd="slow" advTm="308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DAD7CD"/>
        </a:solidFill>
        <a:effectLst/>
      </p:bgPr>
    </p:bg>
    <p:spTree>
      <p:nvGrpSpPr>
        <p:cNvPr id="1" name=""/>
        <p:cNvGrpSpPr/>
        <p:nvPr/>
      </p:nvGrpSpPr>
      <p:grpSpPr>
        <a:xfrm>
          <a:off x="0" y="0"/>
          <a:ext cx="0" cy="0"/>
          <a:chOff x="0" y="0"/>
          <a:chExt cx="0" cy="0"/>
        </a:xfrm>
      </p:grpSpPr>
      <p:sp>
        <p:nvSpPr>
          <p:cNvPr id="2" name="Freeform 2"/>
          <p:cNvSpPr/>
          <p:nvPr/>
        </p:nvSpPr>
        <p:spPr>
          <a:xfrm>
            <a:off x="11028202" y="2104632"/>
            <a:ext cx="7259798" cy="7143821"/>
          </a:xfrm>
          <a:custGeom>
            <a:avLst/>
            <a:gdLst/>
            <a:ahLst/>
            <a:cxnLst/>
            <a:rect l="l" t="t" r="r" b="b"/>
            <a:pathLst>
              <a:path w="7259798" h="7143821">
                <a:moveTo>
                  <a:pt x="0" y="0"/>
                </a:moveTo>
                <a:lnTo>
                  <a:pt x="7259798" y="0"/>
                </a:lnTo>
                <a:lnTo>
                  <a:pt x="7259798" y="7143821"/>
                </a:lnTo>
                <a:lnTo>
                  <a:pt x="0" y="7143821"/>
                </a:lnTo>
                <a:lnTo>
                  <a:pt x="0" y="0"/>
                </a:lnTo>
                <a:close/>
              </a:path>
            </a:pathLst>
          </a:custGeom>
          <a:blipFill>
            <a:blip r:embed="rId4"/>
            <a:stretch>
              <a:fillRect t="-31925" r="-2155" b="-23794"/>
            </a:stretch>
          </a:blipFill>
        </p:spPr>
        <p:txBody>
          <a:bodyPr/>
          <a:lstStyle/>
          <a:p>
            <a:endParaRPr lang="en-GB"/>
          </a:p>
        </p:txBody>
      </p:sp>
      <p:sp>
        <p:nvSpPr>
          <p:cNvPr id="3" name="TextBox 3"/>
          <p:cNvSpPr txBox="1"/>
          <p:nvPr/>
        </p:nvSpPr>
        <p:spPr>
          <a:xfrm>
            <a:off x="3165005" y="191770"/>
            <a:ext cx="11234934" cy="1588136"/>
          </a:xfrm>
          <a:prstGeom prst="rect">
            <a:avLst/>
          </a:prstGeom>
        </p:spPr>
        <p:txBody>
          <a:bodyPr lIns="0" tIns="0" rIns="0" bIns="0" rtlCol="0" anchor="t">
            <a:spAutoFit/>
          </a:bodyPr>
          <a:lstStyle/>
          <a:p>
            <a:pPr algn="ctr">
              <a:lnSpc>
                <a:spcPts val="6439"/>
              </a:lnSpc>
              <a:spcBef>
                <a:spcPct val="0"/>
              </a:spcBef>
            </a:pPr>
            <a:r>
              <a:rPr lang="en-US" sz="4599" b="1" u="sng">
                <a:solidFill>
                  <a:srgbClr val="000000"/>
                </a:solidFill>
                <a:latin typeface="Canva Sans Bold"/>
                <a:ea typeface="Canva Sans Bold"/>
                <a:cs typeface="Canva Sans Bold"/>
                <a:sym typeface="Canva Sans Bold"/>
              </a:rPr>
              <a:t>Understanding the Care and Support Needs of Older Adults</a:t>
            </a:r>
          </a:p>
        </p:txBody>
      </p:sp>
      <p:sp>
        <p:nvSpPr>
          <p:cNvPr id="4" name="TextBox 4"/>
          <p:cNvSpPr txBox="1"/>
          <p:nvPr/>
        </p:nvSpPr>
        <p:spPr>
          <a:xfrm>
            <a:off x="0" y="2033777"/>
            <a:ext cx="11028202" cy="7214676"/>
          </a:xfrm>
          <a:prstGeom prst="rect">
            <a:avLst/>
          </a:prstGeom>
        </p:spPr>
        <p:txBody>
          <a:bodyPr lIns="0" tIns="0" rIns="0" bIns="0" rtlCol="0" anchor="t">
            <a:spAutoFit/>
          </a:bodyPr>
          <a:lstStyle/>
          <a:p>
            <a:pPr marL="592556" lvl="1" indent="-296278" algn="l">
              <a:lnSpc>
                <a:spcPts val="3842"/>
              </a:lnSpc>
              <a:buFont typeface="Arial"/>
              <a:buChar char="•"/>
            </a:pPr>
            <a:r>
              <a:rPr lang="en-US" sz="2744">
                <a:solidFill>
                  <a:srgbClr val="000000"/>
                </a:solidFill>
                <a:latin typeface="Canva Sans"/>
                <a:ea typeface="Canva Sans"/>
                <a:cs typeface="Canva Sans"/>
                <a:sym typeface="Canva Sans"/>
              </a:rPr>
              <a:t>The physical, psychological and social needs of older people evolve with ageing (Jane Osareme et al., 2024).</a:t>
            </a:r>
          </a:p>
          <a:p>
            <a:pPr algn="l">
              <a:lnSpc>
                <a:spcPts val="3842"/>
              </a:lnSpc>
            </a:pPr>
            <a:endParaRPr lang="en-US" sz="2744">
              <a:solidFill>
                <a:srgbClr val="000000"/>
              </a:solidFill>
              <a:latin typeface="Canva Sans"/>
              <a:ea typeface="Canva Sans"/>
              <a:cs typeface="Canva Sans"/>
              <a:sym typeface="Canva Sans"/>
            </a:endParaRPr>
          </a:p>
          <a:p>
            <a:pPr marL="592556" lvl="1" indent="-296278" algn="l">
              <a:lnSpc>
                <a:spcPts val="3842"/>
              </a:lnSpc>
              <a:buFont typeface="Arial"/>
              <a:buChar char="•"/>
            </a:pPr>
            <a:r>
              <a:rPr lang="en-US" sz="2744">
                <a:solidFill>
                  <a:srgbClr val="000000"/>
                </a:solidFill>
                <a:latin typeface="Canva Sans"/>
                <a:ea typeface="Canva Sans"/>
                <a:cs typeface="Canva Sans"/>
                <a:sym typeface="Canva Sans"/>
              </a:rPr>
              <a:t>Well-being and dignity can be supported by maintaining functional ability and independence.</a:t>
            </a:r>
          </a:p>
          <a:p>
            <a:pPr algn="l">
              <a:lnSpc>
                <a:spcPts val="3842"/>
              </a:lnSpc>
            </a:pPr>
            <a:endParaRPr lang="en-US" sz="2744">
              <a:solidFill>
                <a:srgbClr val="000000"/>
              </a:solidFill>
              <a:latin typeface="Canva Sans"/>
              <a:ea typeface="Canva Sans"/>
              <a:cs typeface="Canva Sans"/>
              <a:sym typeface="Canva Sans"/>
            </a:endParaRPr>
          </a:p>
          <a:p>
            <a:pPr marL="592556" lvl="1" indent="-296278" algn="l">
              <a:lnSpc>
                <a:spcPts val="3842"/>
              </a:lnSpc>
              <a:buFont typeface="Arial"/>
              <a:buChar char="•"/>
            </a:pPr>
            <a:r>
              <a:rPr lang="en-US" sz="2744">
                <a:solidFill>
                  <a:srgbClr val="000000"/>
                </a:solidFill>
                <a:latin typeface="Canva Sans"/>
                <a:ea typeface="Canva Sans"/>
                <a:cs typeface="Canva Sans"/>
                <a:sym typeface="Canva Sans"/>
              </a:rPr>
              <a:t>Empowerment is the process of providing people with the power to make care choices and everyday activities (van Corven et al., 2021) .</a:t>
            </a:r>
          </a:p>
          <a:p>
            <a:pPr algn="l">
              <a:lnSpc>
                <a:spcPts val="3842"/>
              </a:lnSpc>
            </a:pPr>
            <a:endParaRPr lang="en-US" sz="2744">
              <a:solidFill>
                <a:srgbClr val="000000"/>
              </a:solidFill>
              <a:latin typeface="Canva Sans"/>
              <a:ea typeface="Canva Sans"/>
              <a:cs typeface="Canva Sans"/>
              <a:sym typeface="Canva Sans"/>
            </a:endParaRPr>
          </a:p>
          <a:p>
            <a:pPr marL="592556" lvl="1" indent="-296278" algn="l">
              <a:lnSpc>
                <a:spcPts val="3842"/>
              </a:lnSpc>
              <a:buFont typeface="Arial"/>
              <a:buChar char="•"/>
            </a:pPr>
            <a:r>
              <a:rPr lang="en-US" sz="2744">
                <a:solidFill>
                  <a:srgbClr val="000000"/>
                </a:solidFill>
                <a:latin typeface="Canva Sans"/>
                <a:ea typeface="Canva Sans"/>
                <a:cs typeface="Canva Sans"/>
                <a:sym typeface="Canva Sans"/>
              </a:rPr>
              <a:t>Proper support should incorporate physical health, emotional well-being, and social inclusion.</a:t>
            </a:r>
          </a:p>
          <a:p>
            <a:pPr algn="l">
              <a:lnSpc>
                <a:spcPts val="3842"/>
              </a:lnSpc>
            </a:pPr>
            <a:endParaRPr lang="en-US" sz="2744">
              <a:solidFill>
                <a:srgbClr val="000000"/>
              </a:solidFill>
              <a:latin typeface="Canva Sans"/>
              <a:ea typeface="Canva Sans"/>
              <a:cs typeface="Canva Sans"/>
              <a:sym typeface="Canva Sans"/>
            </a:endParaRPr>
          </a:p>
          <a:p>
            <a:pPr marL="592556" lvl="1" indent="-296278" algn="l">
              <a:lnSpc>
                <a:spcPts val="3842"/>
              </a:lnSpc>
              <a:buFont typeface="Arial"/>
              <a:buChar char="•"/>
            </a:pPr>
            <a:r>
              <a:rPr lang="en-US" sz="2744">
                <a:solidFill>
                  <a:srgbClr val="000000"/>
                </a:solidFill>
                <a:latin typeface="Canva Sans"/>
                <a:ea typeface="Canva Sans"/>
                <a:cs typeface="Canva Sans"/>
                <a:sym typeface="Canva Sans"/>
              </a:rPr>
              <a:t>Community, family, and professional services are important in facilitating independence (Juba et al., 2024) .</a:t>
            </a:r>
          </a:p>
        </p:txBody>
      </p:sp>
      <p:grpSp>
        <p:nvGrpSpPr>
          <p:cNvPr id="5" name="Group 5"/>
          <p:cNvGrpSpPr/>
          <p:nvPr/>
        </p:nvGrpSpPr>
        <p:grpSpPr>
          <a:xfrm>
            <a:off x="0" y="9248453"/>
            <a:ext cx="18288000" cy="3657998"/>
            <a:chOff x="0" y="0"/>
            <a:chExt cx="12372622" cy="2474794"/>
          </a:xfrm>
        </p:grpSpPr>
        <p:sp>
          <p:nvSpPr>
            <p:cNvPr id="6" name="Freeform 6"/>
            <p:cNvSpPr/>
            <p:nvPr/>
          </p:nvSpPr>
          <p:spPr>
            <a:xfrm>
              <a:off x="0" y="0"/>
              <a:ext cx="12372622" cy="2474794"/>
            </a:xfrm>
            <a:custGeom>
              <a:avLst/>
              <a:gdLst/>
              <a:ahLst/>
              <a:cxnLst/>
              <a:rect l="l" t="t" r="r" b="b"/>
              <a:pathLst>
                <a:path w="12372622" h="2474794">
                  <a:moveTo>
                    <a:pt x="0" y="0"/>
                  </a:moveTo>
                  <a:lnTo>
                    <a:pt x="12372622" y="0"/>
                  </a:lnTo>
                  <a:lnTo>
                    <a:pt x="12372622" y="2474794"/>
                  </a:lnTo>
                  <a:lnTo>
                    <a:pt x="0" y="2474794"/>
                  </a:lnTo>
                  <a:close/>
                </a:path>
              </a:pathLst>
            </a:custGeom>
            <a:solidFill>
              <a:srgbClr val="A3B18A"/>
            </a:solidFill>
          </p:spPr>
          <p:txBody>
            <a:bodyPr/>
            <a:lstStyle/>
            <a:p>
              <a:endParaRPr lang="en-GB"/>
            </a:p>
          </p:txBody>
        </p:sp>
      </p:grpSp>
      <p:pic>
        <p:nvPicPr>
          <p:cNvPr id="21" name="Audio 20">
            <a:hlinkClick r:id="" action="ppaction://media"/>
            <a:extLst>
              <a:ext uri="{FF2B5EF4-FFF2-40B4-BE49-F238E27FC236}">
                <a16:creationId xmlns:a16="http://schemas.microsoft.com/office/drawing/2014/main" id="{3086BB8D-6374-2B6B-5B44-814641C4B9C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0338"/>
    </mc:Choice>
    <mc:Fallback>
      <p:transition spd="slow" advTm="303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DAD7CD"/>
        </a:solidFill>
        <a:effectLst/>
      </p:bgPr>
    </p:bg>
    <p:spTree>
      <p:nvGrpSpPr>
        <p:cNvPr id="1" name=""/>
        <p:cNvGrpSpPr/>
        <p:nvPr/>
      </p:nvGrpSpPr>
      <p:grpSpPr>
        <a:xfrm>
          <a:off x="0" y="0"/>
          <a:ext cx="0" cy="0"/>
          <a:chOff x="0" y="0"/>
          <a:chExt cx="0" cy="0"/>
        </a:xfrm>
      </p:grpSpPr>
      <p:grpSp>
        <p:nvGrpSpPr>
          <p:cNvPr id="2" name="Group 2"/>
          <p:cNvGrpSpPr/>
          <p:nvPr/>
        </p:nvGrpSpPr>
        <p:grpSpPr>
          <a:xfrm>
            <a:off x="0" y="9258300"/>
            <a:ext cx="18288000" cy="1028700"/>
            <a:chOff x="0" y="0"/>
            <a:chExt cx="12372622" cy="695960"/>
          </a:xfrm>
        </p:grpSpPr>
        <p:sp>
          <p:nvSpPr>
            <p:cNvPr id="3" name="Freeform 3"/>
            <p:cNvSpPr/>
            <p:nvPr/>
          </p:nvSpPr>
          <p:spPr>
            <a:xfrm>
              <a:off x="0" y="0"/>
              <a:ext cx="12372622" cy="695960"/>
            </a:xfrm>
            <a:custGeom>
              <a:avLst/>
              <a:gdLst/>
              <a:ahLst/>
              <a:cxnLst/>
              <a:rect l="l" t="t" r="r" b="b"/>
              <a:pathLst>
                <a:path w="12372622" h="695960">
                  <a:moveTo>
                    <a:pt x="0" y="0"/>
                  </a:moveTo>
                  <a:lnTo>
                    <a:pt x="12372622" y="0"/>
                  </a:lnTo>
                  <a:lnTo>
                    <a:pt x="12372622" y="695960"/>
                  </a:lnTo>
                  <a:lnTo>
                    <a:pt x="0" y="695960"/>
                  </a:lnTo>
                  <a:close/>
                </a:path>
              </a:pathLst>
            </a:custGeom>
            <a:solidFill>
              <a:srgbClr val="A3B18A"/>
            </a:solidFill>
          </p:spPr>
          <p:txBody>
            <a:bodyPr/>
            <a:lstStyle/>
            <a:p>
              <a:endParaRPr lang="en-GB"/>
            </a:p>
          </p:txBody>
        </p:sp>
      </p:grpSp>
      <p:sp>
        <p:nvSpPr>
          <p:cNvPr id="4" name="TextBox 4"/>
          <p:cNvSpPr txBox="1"/>
          <p:nvPr/>
        </p:nvSpPr>
        <p:spPr>
          <a:xfrm>
            <a:off x="375293" y="1557895"/>
            <a:ext cx="11599263" cy="6319039"/>
          </a:xfrm>
          <a:prstGeom prst="rect">
            <a:avLst/>
          </a:prstGeom>
        </p:spPr>
        <p:txBody>
          <a:bodyPr lIns="0" tIns="0" rIns="0" bIns="0" rtlCol="0" anchor="t">
            <a:spAutoFit/>
          </a:bodyPr>
          <a:lstStyle/>
          <a:p>
            <a:pPr algn="just">
              <a:lnSpc>
                <a:spcPts val="5556"/>
              </a:lnSpc>
              <a:spcBef>
                <a:spcPct val="0"/>
              </a:spcBef>
            </a:pPr>
            <a:r>
              <a:rPr lang="en-US" sz="3968">
                <a:solidFill>
                  <a:srgbClr val="000000"/>
                </a:solidFill>
                <a:latin typeface="Canva Sans"/>
                <a:ea typeface="Canva Sans"/>
                <a:cs typeface="Canva Sans"/>
                <a:sym typeface="Canva Sans"/>
              </a:rPr>
              <a:t>In the UK, the NHS, local councils, and charities, such as Age UK, provide support to older people (Cameron et al., 2022). The policies, like the Care Act 2014, encourage independence and choice. Services are supposed to empower older adults, but there are barriers such as funding cuts and a shortage of staff, which decrease effectiveness. More coordination is required to support person-centred care.</a:t>
            </a:r>
          </a:p>
        </p:txBody>
      </p:sp>
      <p:sp>
        <p:nvSpPr>
          <p:cNvPr id="5" name="Freeform 5"/>
          <p:cNvSpPr/>
          <p:nvPr/>
        </p:nvSpPr>
        <p:spPr>
          <a:xfrm>
            <a:off x="12369655" y="682307"/>
            <a:ext cx="6389625" cy="8229600"/>
          </a:xfrm>
          <a:custGeom>
            <a:avLst/>
            <a:gdLst/>
            <a:ahLst/>
            <a:cxnLst/>
            <a:rect l="l" t="t" r="r" b="b"/>
            <a:pathLst>
              <a:path w="6389625" h="8229600">
                <a:moveTo>
                  <a:pt x="0" y="0"/>
                </a:moveTo>
                <a:lnTo>
                  <a:pt x="6389625" y="0"/>
                </a:lnTo>
                <a:lnTo>
                  <a:pt x="6389625" y="8229600"/>
                </a:lnTo>
                <a:lnTo>
                  <a:pt x="0" y="8229600"/>
                </a:lnTo>
                <a:lnTo>
                  <a:pt x="0" y="0"/>
                </a:lnTo>
                <a:close/>
              </a:path>
            </a:pathLst>
          </a:custGeom>
          <a:blipFill>
            <a:blip r:embed="rId4"/>
            <a:stretch>
              <a:fillRect l="-92056" r="-1137"/>
            </a:stretch>
          </a:blipFill>
        </p:spPr>
        <p:txBody>
          <a:bodyPr/>
          <a:lstStyle/>
          <a:p>
            <a:endParaRPr lang="en-GB"/>
          </a:p>
        </p:txBody>
      </p:sp>
      <p:sp>
        <p:nvSpPr>
          <p:cNvPr id="6" name="TextBox 6"/>
          <p:cNvSpPr txBox="1"/>
          <p:nvPr/>
        </p:nvSpPr>
        <p:spPr>
          <a:xfrm>
            <a:off x="375293" y="250189"/>
            <a:ext cx="10043915" cy="778511"/>
          </a:xfrm>
          <a:prstGeom prst="rect">
            <a:avLst/>
          </a:prstGeom>
        </p:spPr>
        <p:txBody>
          <a:bodyPr lIns="0" tIns="0" rIns="0" bIns="0" rtlCol="0" anchor="t">
            <a:spAutoFit/>
          </a:bodyPr>
          <a:lstStyle/>
          <a:p>
            <a:pPr algn="ctr">
              <a:lnSpc>
                <a:spcPts val="6439"/>
              </a:lnSpc>
              <a:spcBef>
                <a:spcPct val="0"/>
              </a:spcBef>
            </a:pPr>
            <a:r>
              <a:rPr lang="en-US" sz="4599" b="1" u="sng">
                <a:solidFill>
                  <a:srgbClr val="000000"/>
                </a:solidFill>
                <a:latin typeface="Canva Sans Bold"/>
                <a:ea typeface="Canva Sans Bold"/>
                <a:cs typeface="Canva Sans Bold"/>
                <a:sym typeface="Canva Sans Bold"/>
              </a:rPr>
              <a:t>Current UK Services and Provisions</a:t>
            </a:r>
          </a:p>
        </p:txBody>
      </p:sp>
      <p:pic>
        <p:nvPicPr>
          <p:cNvPr id="21" name="Audio 20">
            <a:hlinkClick r:id="" action="ppaction://media"/>
            <a:extLst>
              <a:ext uri="{FF2B5EF4-FFF2-40B4-BE49-F238E27FC236}">
                <a16:creationId xmlns:a16="http://schemas.microsoft.com/office/drawing/2014/main" id="{92695577-AF47-C765-A5F4-59445569AF4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6790"/>
    </mc:Choice>
    <mc:Fallback>
      <p:transition spd="slow" advTm="267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DAD7CD"/>
        </a:solidFill>
        <a:effectLst/>
      </p:bgPr>
    </p:bg>
    <p:spTree>
      <p:nvGrpSpPr>
        <p:cNvPr id="1" name=""/>
        <p:cNvGrpSpPr/>
        <p:nvPr/>
      </p:nvGrpSpPr>
      <p:grpSpPr>
        <a:xfrm>
          <a:off x="0" y="0"/>
          <a:ext cx="0" cy="0"/>
          <a:chOff x="0" y="0"/>
          <a:chExt cx="0" cy="0"/>
        </a:xfrm>
      </p:grpSpPr>
      <p:grpSp>
        <p:nvGrpSpPr>
          <p:cNvPr id="2" name="Group 2"/>
          <p:cNvGrpSpPr/>
          <p:nvPr/>
        </p:nvGrpSpPr>
        <p:grpSpPr>
          <a:xfrm>
            <a:off x="0" y="9258300"/>
            <a:ext cx="18288000" cy="1028700"/>
            <a:chOff x="0" y="0"/>
            <a:chExt cx="12372622" cy="695960"/>
          </a:xfrm>
        </p:grpSpPr>
        <p:sp>
          <p:nvSpPr>
            <p:cNvPr id="3" name="Freeform 3"/>
            <p:cNvSpPr/>
            <p:nvPr/>
          </p:nvSpPr>
          <p:spPr>
            <a:xfrm>
              <a:off x="0" y="0"/>
              <a:ext cx="12372622" cy="695960"/>
            </a:xfrm>
            <a:custGeom>
              <a:avLst/>
              <a:gdLst/>
              <a:ahLst/>
              <a:cxnLst/>
              <a:rect l="l" t="t" r="r" b="b"/>
              <a:pathLst>
                <a:path w="12372622" h="695960">
                  <a:moveTo>
                    <a:pt x="0" y="0"/>
                  </a:moveTo>
                  <a:lnTo>
                    <a:pt x="12372622" y="0"/>
                  </a:lnTo>
                  <a:lnTo>
                    <a:pt x="12372622" y="695960"/>
                  </a:lnTo>
                  <a:lnTo>
                    <a:pt x="0" y="695960"/>
                  </a:lnTo>
                  <a:close/>
                </a:path>
              </a:pathLst>
            </a:custGeom>
            <a:solidFill>
              <a:srgbClr val="A3B18A"/>
            </a:solidFill>
          </p:spPr>
          <p:txBody>
            <a:bodyPr/>
            <a:lstStyle/>
            <a:p>
              <a:endParaRPr lang="en-GB"/>
            </a:p>
          </p:txBody>
        </p:sp>
      </p:grpSp>
      <p:grpSp>
        <p:nvGrpSpPr>
          <p:cNvPr id="4" name="Group 4"/>
          <p:cNvGrpSpPr/>
          <p:nvPr/>
        </p:nvGrpSpPr>
        <p:grpSpPr>
          <a:xfrm>
            <a:off x="1536246" y="1338572"/>
            <a:ext cx="1599065" cy="3910957"/>
            <a:chOff x="0" y="0"/>
            <a:chExt cx="526984" cy="1288887"/>
          </a:xfrm>
        </p:grpSpPr>
        <p:sp>
          <p:nvSpPr>
            <p:cNvPr id="5" name="Freeform 5"/>
            <p:cNvSpPr/>
            <p:nvPr/>
          </p:nvSpPr>
          <p:spPr>
            <a:xfrm>
              <a:off x="0" y="0"/>
              <a:ext cx="526984" cy="1288887"/>
            </a:xfrm>
            <a:custGeom>
              <a:avLst/>
              <a:gdLst/>
              <a:ahLst/>
              <a:cxnLst/>
              <a:rect l="l" t="t" r="r" b="b"/>
              <a:pathLst>
                <a:path w="526984" h="1288887">
                  <a:moveTo>
                    <a:pt x="263492" y="1288887"/>
                  </a:moveTo>
                  <a:lnTo>
                    <a:pt x="0" y="882487"/>
                  </a:lnTo>
                  <a:lnTo>
                    <a:pt x="203200" y="882487"/>
                  </a:lnTo>
                  <a:lnTo>
                    <a:pt x="203200" y="0"/>
                  </a:lnTo>
                  <a:lnTo>
                    <a:pt x="323784" y="0"/>
                  </a:lnTo>
                  <a:lnTo>
                    <a:pt x="323784" y="882487"/>
                  </a:lnTo>
                  <a:lnTo>
                    <a:pt x="526984" y="882487"/>
                  </a:lnTo>
                  <a:lnTo>
                    <a:pt x="263492" y="1288887"/>
                  </a:lnTo>
                  <a:close/>
                </a:path>
              </a:pathLst>
            </a:custGeom>
            <a:solidFill>
              <a:srgbClr val="A3B18A"/>
            </a:solidFill>
          </p:spPr>
          <p:txBody>
            <a:bodyPr/>
            <a:lstStyle/>
            <a:p>
              <a:endParaRPr lang="en-GB"/>
            </a:p>
          </p:txBody>
        </p:sp>
        <p:sp>
          <p:nvSpPr>
            <p:cNvPr id="6" name="TextBox 6"/>
            <p:cNvSpPr txBox="1"/>
            <p:nvPr/>
          </p:nvSpPr>
          <p:spPr>
            <a:xfrm>
              <a:off x="203200" y="-38100"/>
              <a:ext cx="120584" cy="1225387"/>
            </a:xfrm>
            <a:prstGeom prst="rect">
              <a:avLst/>
            </a:prstGeom>
          </p:spPr>
          <p:txBody>
            <a:bodyPr lIns="50800" tIns="50800" rIns="50800" bIns="50800" rtlCol="0" anchor="ctr"/>
            <a:lstStyle/>
            <a:p>
              <a:pPr algn="ctr">
                <a:lnSpc>
                  <a:spcPts val="2659"/>
                </a:lnSpc>
              </a:pPr>
              <a:endParaRPr/>
            </a:p>
          </p:txBody>
        </p:sp>
      </p:grpSp>
      <p:sp>
        <p:nvSpPr>
          <p:cNvPr id="7" name="TextBox 7"/>
          <p:cNvSpPr txBox="1"/>
          <p:nvPr/>
        </p:nvSpPr>
        <p:spPr>
          <a:xfrm>
            <a:off x="1863229" y="250189"/>
            <a:ext cx="14561543" cy="778511"/>
          </a:xfrm>
          <a:prstGeom prst="rect">
            <a:avLst/>
          </a:prstGeom>
        </p:spPr>
        <p:txBody>
          <a:bodyPr lIns="0" tIns="0" rIns="0" bIns="0" rtlCol="0" anchor="t">
            <a:spAutoFit/>
          </a:bodyPr>
          <a:lstStyle/>
          <a:p>
            <a:pPr algn="ctr">
              <a:lnSpc>
                <a:spcPts val="6439"/>
              </a:lnSpc>
              <a:spcBef>
                <a:spcPct val="0"/>
              </a:spcBef>
            </a:pPr>
            <a:r>
              <a:rPr lang="en-US" sz="4599" b="1" u="sng">
                <a:solidFill>
                  <a:srgbClr val="000000"/>
                </a:solidFill>
                <a:latin typeface="Canva Sans Bold"/>
                <a:ea typeface="Canva Sans Bold"/>
                <a:cs typeface="Canva Sans Bold"/>
                <a:sym typeface="Canva Sans Bold"/>
              </a:rPr>
              <a:t>Challenges to Independence and Functional Ability</a:t>
            </a:r>
          </a:p>
        </p:txBody>
      </p:sp>
      <p:sp>
        <p:nvSpPr>
          <p:cNvPr id="8" name="TextBox 8"/>
          <p:cNvSpPr txBox="1"/>
          <p:nvPr/>
        </p:nvSpPr>
        <p:spPr>
          <a:xfrm>
            <a:off x="93821" y="5469711"/>
            <a:ext cx="3538815" cy="3036294"/>
          </a:xfrm>
          <a:prstGeom prst="rect">
            <a:avLst/>
          </a:prstGeom>
        </p:spPr>
        <p:txBody>
          <a:bodyPr lIns="0" tIns="0" rIns="0" bIns="0" rtlCol="0" anchor="t">
            <a:spAutoFit/>
          </a:bodyPr>
          <a:lstStyle/>
          <a:p>
            <a:pPr algn="ctr">
              <a:lnSpc>
                <a:spcPts val="4818"/>
              </a:lnSpc>
            </a:pPr>
            <a:r>
              <a:rPr lang="en-US" sz="3442">
                <a:solidFill>
                  <a:srgbClr val="000000"/>
                </a:solidFill>
                <a:latin typeface="Canva Sans"/>
                <a:ea typeface="Canva Sans"/>
                <a:cs typeface="Canva Sans"/>
                <a:sym typeface="Canva Sans"/>
              </a:rPr>
              <a:t>Chronic sickness and problems with mobility hinder daily activities.</a:t>
            </a:r>
          </a:p>
        </p:txBody>
      </p:sp>
      <p:sp>
        <p:nvSpPr>
          <p:cNvPr id="9" name="TextBox 9"/>
          <p:cNvSpPr txBox="1"/>
          <p:nvPr/>
        </p:nvSpPr>
        <p:spPr>
          <a:xfrm>
            <a:off x="3632636" y="6877685"/>
            <a:ext cx="3974530" cy="2380615"/>
          </a:xfrm>
          <a:prstGeom prst="rect">
            <a:avLst/>
          </a:prstGeom>
        </p:spPr>
        <p:txBody>
          <a:bodyPr lIns="0" tIns="0" rIns="0" bIns="0" rtlCol="0" anchor="t">
            <a:spAutoFit/>
          </a:bodyPr>
          <a:lstStyle/>
          <a:p>
            <a:pPr algn="ctr">
              <a:lnSpc>
                <a:spcPts val="4759"/>
              </a:lnSpc>
            </a:pPr>
            <a:r>
              <a:rPr lang="en-US" sz="3399">
                <a:solidFill>
                  <a:srgbClr val="000000"/>
                </a:solidFill>
                <a:latin typeface="Canva Sans"/>
                <a:ea typeface="Canva Sans"/>
                <a:cs typeface="Canva Sans"/>
                <a:sym typeface="Canva Sans"/>
              </a:rPr>
              <a:t>  Loneliness decreases confidence and wellbeing.</a:t>
            </a:r>
          </a:p>
        </p:txBody>
      </p:sp>
      <p:sp>
        <p:nvSpPr>
          <p:cNvPr id="10" name="TextBox 10"/>
          <p:cNvSpPr txBox="1"/>
          <p:nvPr/>
        </p:nvSpPr>
        <p:spPr>
          <a:xfrm>
            <a:off x="7480807" y="4779009"/>
            <a:ext cx="3463961" cy="3002984"/>
          </a:xfrm>
          <a:prstGeom prst="rect">
            <a:avLst/>
          </a:prstGeom>
        </p:spPr>
        <p:txBody>
          <a:bodyPr lIns="0" tIns="0" rIns="0" bIns="0" rtlCol="0" anchor="t">
            <a:spAutoFit/>
          </a:bodyPr>
          <a:lstStyle/>
          <a:p>
            <a:pPr algn="ctr">
              <a:lnSpc>
                <a:spcPts val="4764"/>
              </a:lnSpc>
            </a:pPr>
            <a:r>
              <a:rPr lang="en-US" sz="3403">
                <a:solidFill>
                  <a:srgbClr val="000000"/>
                </a:solidFill>
                <a:latin typeface="Canva Sans"/>
                <a:ea typeface="Canva Sans"/>
                <a:cs typeface="Canva Sans"/>
                <a:sym typeface="Canva Sans"/>
              </a:rPr>
              <a:t>Online health tools cannot be accessed by digital exclusion.</a:t>
            </a:r>
          </a:p>
        </p:txBody>
      </p:sp>
      <p:sp>
        <p:nvSpPr>
          <p:cNvPr id="11" name="TextBox 11"/>
          <p:cNvSpPr txBox="1"/>
          <p:nvPr/>
        </p:nvSpPr>
        <p:spPr>
          <a:xfrm>
            <a:off x="11071127" y="5677535"/>
            <a:ext cx="4080318" cy="3580765"/>
          </a:xfrm>
          <a:prstGeom prst="rect">
            <a:avLst/>
          </a:prstGeom>
        </p:spPr>
        <p:txBody>
          <a:bodyPr lIns="0" tIns="0" rIns="0" bIns="0" rtlCol="0" anchor="t">
            <a:spAutoFit/>
          </a:bodyPr>
          <a:lstStyle/>
          <a:p>
            <a:pPr algn="ctr">
              <a:lnSpc>
                <a:spcPts val="4759"/>
              </a:lnSpc>
            </a:pPr>
            <a:r>
              <a:rPr lang="en-US" sz="3399">
                <a:solidFill>
                  <a:srgbClr val="000000"/>
                </a:solidFill>
                <a:latin typeface="Canva Sans"/>
                <a:ea typeface="Canva Sans"/>
                <a:cs typeface="Canva Sans"/>
                <a:sym typeface="Canva Sans"/>
              </a:rPr>
              <a:t> Lack of independence is caused by financial pressure and inadequate housing.</a:t>
            </a:r>
          </a:p>
        </p:txBody>
      </p:sp>
      <p:sp>
        <p:nvSpPr>
          <p:cNvPr id="12" name="TextBox 12"/>
          <p:cNvSpPr txBox="1"/>
          <p:nvPr/>
        </p:nvSpPr>
        <p:spPr>
          <a:xfrm>
            <a:off x="15151445" y="5606291"/>
            <a:ext cx="3492170" cy="3652009"/>
          </a:xfrm>
          <a:prstGeom prst="rect">
            <a:avLst/>
          </a:prstGeom>
        </p:spPr>
        <p:txBody>
          <a:bodyPr lIns="0" tIns="0" rIns="0" bIns="0" rtlCol="0" anchor="t">
            <a:spAutoFit/>
          </a:bodyPr>
          <a:lstStyle/>
          <a:p>
            <a:pPr algn="ctr">
              <a:lnSpc>
                <a:spcPts val="4824"/>
              </a:lnSpc>
            </a:pPr>
            <a:r>
              <a:rPr lang="en-US" sz="3446">
                <a:solidFill>
                  <a:srgbClr val="000000"/>
                </a:solidFill>
                <a:latin typeface="Canva Sans"/>
                <a:ea typeface="Canva Sans"/>
                <a:cs typeface="Canva Sans"/>
                <a:sym typeface="Canva Sans"/>
              </a:rPr>
              <a:t> Dignity and choice are influenced by ageism and absence of specialized care.</a:t>
            </a:r>
          </a:p>
        </p:txBody>
      </p:sp>
      <p:grpSp>
        <p:nvGrpSpPr>
          <p:cNvPr id="13" name="Group 13"/>
          <p:cNvGrpSpPr/>
          <p:nvPr/>
        </p:nvGrpSpPr>
        <p:grpSpPr>
          <a:xfrm>
            <a:off x="4820369" y="1281428"/>
            <a:ext cx="1599065" cy="5622361"/>
            <a:chOff x="0" y="0"/>
            <a:chExt cx="526984" cy="1852894"/>
          </a:xfrm>
        </p:grpSpPr>
        <p:sp>
          <p:nvSpPr>
            <p:cNvPr id="14" name="Freeform 14"/>
            <p:cNvSpPr/>
            <p:nvPr/>
          </p:nvSpPr>
          <p:spPr>
            <a:xfrm>
              <a:off x="0" y="0"/>
              <a:ext cx="526984" cy="1852894"/>
            </a:xfrm>
            <a:custGeom>
              <a:avLst/>
              <a:gdLst/>
              <a:ahLst/>
              <a:cxnLst/>
              <a:rect l="l" t="t" r="r" b="b"/>
              <a:pathLst>
                <a:path w="526984" h="1852894">
                  <a:moveTo>
                    <a:pt x="263492" y="1852894"/>
                  </a:moveTo>
                  <a:lnTo>
                    <a:pt x="0" y="1446494"/>
                  </a:lnTo>
                  <a:lnTo>
                    <a:pt x="203200" y="1446494"/>
                  </a:lnTo>
                  <a:lnTo>
                    <a:pt x="203200" y="0"/>
                  </a:lnTo>
                  <a:lnTo>
                    <a:pt x="323784" y="0"/>
                  </a:lnTo>
                  <a:lnTo>
                    <a:pt x="323784" y="1446494"/>
                  </a:lnTo>
                  <a:lnTo>
                    <a:pt x="526984" y="1446494"/>
                  </a:lnTo>
                  <a:lnTo>
                    <a:pt x="263492" y="1852894"/>
                  </a:lnTo>
                  <a:close/>
                </a:path>
              </a:pathLst>
            </a:custGeom>
            <a:solidFill>
              <a:srgbClr val="A3B18A"/>
            </a:solidFill>
          </p:spPr>
          <p:txBody>
            <a:bodyPr/>
            <a:lstStyle/>
            <a:p>
              <a:endParaRPr lang="en-GB"/>
            </a:p>
          </p:txBody>
        </p:sp>
        <p:sp>
          <p:nvSpPr>
            <p:cNvPr id="15" name="TextBox 15"/>
            <p:cNvSpPr txBox="1"/>
            <p:nvPr/>
          </p:nvSpPr>
          <p:spPr>
            <a:xfrm>
              <a:off x="203200" y="-38100"/>
              <a:ext cx="120584" cy="1789394"/>
            </a:xfrm>
            <a:prstGeom prst="rect">
              <a:avLst/>
            </a:prstGeom>
          </p:spPr>
          <p:txBody>
            <a:bodyPr lIns="50800" tIns="50800" rIns="50800" bIns="50800" rtlCol="0" anchor="ctr"/>
            <a:lstStyle/>
            <a:p>
              <a:pPr algn="ctr">
                <a:lnSpc>
                  <a:spcPts val="2659"/>
                </a:lnSpc>
              </a:pPr>
              <a:endParaRPr/>
            </a:p>
          </p:txBody>
        </p:sp>
      </p:grpSp>
      <p:grpSp>
        <p:nvGrpSpPr>
          <p:cNvPr id="16" name="Group 16"/>
          <p:cNvGrpSpPr/>
          <p:nvPr/>
        </p:nvGrpSpPr>
        <p:grpSpPr>
          <a:xfrm>
            <a:off x="8344468" y="1338572"/>
            <a:ext cx="1599065" cy="3507112"/>
            <a:chOff x="0" y="0"/>
            <a:chExt cx="526984" cy="1155797"/>
          </a:xfrm>
        </p:grpSpPr>
        <p:sp>
          <p:nvSpPr>
            <p:cNvPr id="17" name="Freeform 17"/>
            <p:cNvSpPr/>
            <p:nvPr/>
          </p:nvSpPr>
          <p:spPr>
            <a:xfrm>
              <a:off x="0" y="0"/>
              <a:ext cx="526984" cy="1155797"/>
            </a:xfrm>
            <a:custGeom>
              <a:avLst/>
              <a:gdLst/>
              <a:ahLst/>
              <a:cxnLst/>
              <a:rect l="l" t="t" r="r" b="b"/>
              <a:pathLst>
                <a:path w="526984" h="1155797">
                  <a:moveTo>
                    <a:pt x="263492" y="1155797"/>
                  </a:moveTo>
                  <a:lnTo>
                    <a:pt x="0" y="749397"/>
                  </a:lnTo>
                  <a:lnTo>
                    <a:pt x="203200" y="749397"/>
                  </a:lnTo>
                  <a:lnTo>
                    <a:pt x="203200" y="0"/>
                  </a:lnTo>
                  <a:lnTo>
                    <a:pt x="323784" y="0"/>
                  </a:lnTo>
                  <a:lnTo>
                    <a:pt x="323784" y="749397"/>
                  </a:lnTo>
                  <a:lnTo>
                    <a:pt x="526984" y="749397"/>
                  </a:lnTo>
                  <a:lnTo>
                    <a:pt x="263492" y="1155797"/>
                  </a:lnTo>
                  <a:close/>
                </a:path>
              </a:pathLst>
            </a:custGeom>
            <a:solidFill>
              <a:srgbClr val="A3B18A"/>
            </a:solidFill>
          </p:spPr>
          <p:txBody>
            <a:bodyPr/>
            <a:lstStyle/>
            <a:p>
              <a:endParaRPr lang="en-GB"/>
            </a:p>
          </p:txBody>
        </p:sp>
        <p:sp>
          <p:nvSpPr>
            <p:cNvPr id="18" name="TextBox 18"/>
            <p:cNvSpPr txBox="1"/>
            <p:nvPr/>
          </p:nvSpPr>
          <p:spPr>
            <a:xfrm>
              <a:off x="203200" y="-38100"/>
              <a:ext cx="120584" cy="1092297"/>
            </a:xfrm>
            <a:prstGeom prst="rect">
              <a:avLst/>
            </a:prstGeom>
          </p:spPr>
          <p:txBody>
            <a:bodyPr lIns="50800" tIns="50800" rIns="50800" bIns="50800" rtlCol="0" anchor="ctr"/>
            <a:lstStyle/>
            <a:p>
              <a:pPr algn="ctr">
                <a:lnSpc>
                  <a:spcPts val="2659"/>
                </a:lnSpc>
              </a:pPr>
              <a:endParaRPr/>
            </a:p>
          </p:txBody>
        </p:sp>
      </p:grpSp>
      <p:grpSp>
        <p:nvGrpSpPr>
          <p:cNvPr id="19" name="Group 19"/>
          <p:cNvGrpSpPr/>
          <p:nvPr/>
        </p:nvGrpSpPr>
        <p:grpSpPr>
          <a:xfrm>
            <a:off x="12006141" y="1281428"/>
            <a:ext cx="1599065" cy="4462782"/>
            <a:chOff x="0" y="0"/>
            <a:chExt cx="526984" cy="1470745"/>
          </a:xfrm>
        </p:grpSpPr>
        <p:sp>
          <p:nvSpPr>
            <p:cNvPr id="20" name="Freeform 20"/>
            <p:cNvSpPr/>
            <p:nvPr/>
          </p:nvSpPr>
          <p:spPr>
            <a:xfrm>
              <a:off x="0" y="0"/>
              <a:ext cx="526984" cy="1470745"/>
            </a:xfrm>
            <a:custGeom>
              <a:avLst/>
              <a:gdLst/>
              <a:ahLst/>
              <a:cxnLst/>
              <a:rect l="l" t="t" r="r" b="b"/>
              <a:pathLst>
                <a:path w="526984" h="1470745">
                  <a:moveTo>
                    <a:pt x="263492" y="1470745"/>
                  </a:moveTo>
                  <a:lnTo>
                    <a:pt x="0" y="1064345"/>
                  </a:lnTo>
                  <a:lnTo>
                    <a:pt x="203200" y="1064345"/>
                  </a:lnTo>
                  <a:lnTo>
                    <a:pt x="203200" y="0"/>
                  </a:lnTo>
                  <a:lnTo>
                    <a:pt x="323784" y="0"/>
                  </a:lnTo>
                  <a:lnTo>
                    <a:pt x="323784" y="1064345"/>
                  </a:lnTo>
                  <a:lnTo>
                    <a:pt x="526984" y="1064345"/>
                  </a:lnTo>
                  <a:lnTo>
                    <a:pt x="263492" y="1470745"/>
                  </a:lnTo>
                  <a:close/>
                </a:path>
              </a:pathLst>
            </a:custGeom>
            <a:solidFill>
              <a:srgbClr val="A3B18A"/>
            </a:solidFill>
          </p:spPr>
          <p:txBody>
            <a:bodyPr/>
            <a:lstStyle/>
            <a:p>
              <a:endParaRPr lang="en-GB"/>
            </a:p>
          </p:txBody>
        </p:sp>
        <p:sp>
          <p:nvSpPr>
            <p:cNvPr id="21" name="TextBox 21"/>
            <p:cNvSpPr txBox="1"/>
            <p:nvPr/>
          </p:nvSpPr>
          <p:spPr>
            <a:xfrm>
              <a:off x="203200" y="-38100"/>
              <a:ext cx="120584" cy="1407245"/>
            </a:xfrm>
            <a:prstGeom prst="rect">
              <a:avLst/>
            </a:prstGeom>
          </p:spPr>
          <p:txBody>
            <a:bodyPr lIns="50800" tIns="50800" rIns="50800" bIns="50800" rtlCol="0" anchor="ctr"/>
            <a:lstStyle/>
            <a:p>
              <a:pPr algn="ctr">
                <a:lnSpc>
                  <a:spcPts val="2659"/>
                </a:lnSpc>
              </a:pPr>
              <a:endParaRPr/>
            </a:p>
          </p:txBody>
        </p:sp>
      </p:grpSp>
      <p:grpSp>
        <p:nvGrpSpPr>
          <p:cNvPr id="22" name="Group 22"/>
          <p:cNvGrpSpPr/>
          <p:nvPr/>
        </p:nvGrpSpPr>
        <p:grpSpPr>
          <a:xfrm>
            <a:off x="15529255" y="1210184"/>
            <a:ext cx="1599065" cy="4462782"/>
            <a:chOff x="0" y="0"/>
            <a:chExt cx="526984" cy="1470745"/>
          </a:xfrm>
        </p:grpSpPr>
        <p:sp>
          <p:nvSpPr>
            <p:cNvPr id="23" name="Freeform 23"/>
            <p:cNvSpPr/>
            <p:nvPr/>
          </p:nvSpPr>
          <p:spPr>
            <a:xfrm>
              <a:off x="0" y="0"/>
              <a:ext cx="526984" cy="1470745"/>
            </a:xfrm>
            <a:custGeom>
              <a:avLst/>
              <a:gdLst/>
              <a:ahLst/>
              <a:cxnLst/>
              <a:rect l="l" t="t" r="r" b="b"/>
              <a:pathLst>
                <a:path w="526984" h="1470745">
                  <a:moveTo>
                    <a:pt x="263492" y="1470745"/>
                  </a:moveTo>
                  <a:lnTo>
                    <a:pt x="0" y="1064345"/>
                  </a:lnTo>
                  <a:lnTo>
                    <a:pt x="203200" y="1064345"/>
                  </a:lnTo>
                  <a:lnTo>
                    <a:pt x="203200" y="0"/>
                  </a:lnTo>
                  <a:lnTo>
                    <a:pt x="323784" y="0"/>
                  </a:lnTo>
                  <a:lnTo>
                    <a:pt x="323784" y="1064345"/>
                  </a:lnTo>
                  <a:lnTo>
                    <a:pt x="526984" y="1064345"/>
                  </a:lnTo>
                  <a:lnTo>
                    <a:pt x="263492" y="1470745"/>
                  </a:lnTo>
                  <a:close/>
                </a:path>
              </a:pathLst>
            </a:custGeom>
            <a:solidFill>
              <a:srgbClr val="A3B18A"/>
            </a:solidFill>
          </p:spPr>
          <p:txBody>
            <a:bodyPr/>
            <a:lstStyle/>
            <a:p>
              <a:endParaRPr lang="en-GB"/>
            </a:p>
          </p:txBody>
        </p:sp>
        <p:sp>
          <p:nvSpPr>
            <p:cNvPr id="24" name="TextBox 24"/>
            <p:cNvSpPr txBox="1"/>
            <p:nvPr/>
          </p:nvSpPr>
          <p:spPr>
            <a:xfrm>
              <a:off x="203200" y="-38100"/>
              <a:ext cx="120584" cy="1407245"/>
            </a:xfrm>
            <a:prstGeom prst="rect">
              <a:avLst/>
            </a:prstGeom>
          </p:spPr>
          <p:txBody>
            <a:bodyPr lIns="50800" tIns="50800" rIns="50800" bIns="50800" rtlCol="0" anchor="ctr"/>
            <a:lstStyle/>
            <a:p>
              <a:pPr algn="ctr">
                <a:lnSpc>
                  <a:spcPts val="2659"/>
                </a:lnSpc>
              </a:pPr>
              <a:endParaRPr/>
            </a:p>
          </p:txBody>
        </p:sp>
      </p:grpSp>
      <p:pic>
        <p:nvPicPr>
          <p:cNvPr id="39" name="Audio 38">
            <a:hlinkClick r:id="" action="ppaction://media"/>
            <a:extLst>
              <a:ext uri="{FF2B5EF4-FFF2-40B4-BE49-F238E27FC236}">
                <a16:creationId xmlns:a16="http://schemas.microsoft.com/office/drawing/2014/main" id="{116852FE-D70C-9675-CA80-7DC0539229D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7398"/>
    </mc:Choice>
    <mc:Fallback>
      <p:transition spd="slow" advTm="273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9"/>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DAD7CD"/>
        </a:solidFill>
        <a:effectLst/>
      </p:bgPr>
    </p:bg>
    <p:spTree>
      <p:nvGrpSpPr>
        <p:cNvPr id="1" name=""/>
        <p:cNvGrpSpPr/>
        <p:nvPr/>
      </p:nvGrpSpPr>
      <p:grpSpPr>
        <a:xfrm>
          <a:off x="0" y="0"/>
          <a:ext cx="0" cy="0"/>
          <a:chOff x="0" y="0"/>
          <a:chExt cx="0" cy="0"/>
        </a:xfrm>
      </p:grpSpPr>
      <p:grpSp>
        <p:nvGrpSpPr>
          <p:cNvPr id="2" name="Group 2"/>
          <p:cNvGrpSpPr/>
          <p:nvPr/>
        </p:nvGrpSpPr>
        <p:grpSpPr>
          <a:xfrm>
            <a:off x="-137032" y="2065656"/>
            <a:ext cx="8371995" cy="3548672"/>
            <a:chOff x="0" y="0"/>
            <a:chExt cx="1722633" cy="730179"/>
          </a:xfrm>
        </p:grpSpPr>
        <p:sp>
          <p:nvSpPr>
            <p:cNvPr id="3" name="Freeform 3"/>
            <p:cNvSpPr/>
            <p:nvPr/>
          </p:nvSpPr>
          <p:spPr>
            <a:xfrm>
              <a:off x="0" y="0"/>
              <a:ext cx="1722633" cy="730180"/>
            </a:xfrm>
            <a:custGeom>
              <a:avLst/>
              <a:gdLst/>
              <a:ahLst/>
              <a:cxnLst/>
              <a:rect l="l" t="t" r="r" b="b"/>
              <a:pathLst>
                <a:path w="1722633" h="730180">
                  <a:moveTo>
                    <a:pt x="18061" y="0"/>
                  </a:moveTo>
                  <a:lnTo>
                    <a:pt x="1704571" y="0"/>
                  </a:lnTo>
                  <a:cubicBezTo>
                    <a:pt x="1709362" y="0"/>
                    <a:pt x="1713955" y="1903"/>
                    <a:pt x="1717343" y="5290"/>
                  </a:cubicBezTo>
                  <a:cubicBezTo>
                    <a:pt x="1720730" y="8677"/>
                    <a:pt x="1722633" y="13271"/>
                    <a:pt x="1722633" y="18061"/>
                  </a:cubicBezTo>
                  <a:lnTo>
                    <a:pt x="1722633" y="712118"/>
                  </a:lnTo>
                  <a:cubicBezTo>
                    <a:pt x="1722633" y="716908"/>
                    <a:pt x="1720730" y="721502"/>
                    <a:pt x="1717343" y="724889"/>
                  </a:cubicBezTo>
                  <a:cubicBezTo>
                    <a:pt x="1713955" y="728277"/>
                    <a:pt x="1709362" y="730180"/>
                    <a:pt x="1704571" y="730180"/>
                  </a:cubicBezTo>
                  <a:lnTo>
                    <a:pt x="18061" y="730180"/>
                  </a:lnTo>
                  <a:cubicBezTo>
                    <a:pt x="13271" y="730180"/>
                    <a:pt x="8677" y="728277"/>
                    <a:pt x="5290" y="724889"/>
                  </a:cubicBezTo>
                  <a:cubicBezTo>
                    <a:pt x="1903" y="721502"/>
                    <a:pt x="0" y="716908"/>
                    <a:pt x="0" y="712118"/>
                  </a:cubicBezTo>
                  <a:lnTo>
                    <a:pt x="0" y="18061"/>
                  </a:lnTo>
                  <a:cubicBezTo>
                    <a:pt x="0" y="13271"/>
                    <a:pt x="1903" y="8677"/>
                    <a:pt x="5290" y="5290"/>
                  </a:cubicBezTo>
                  <a:cubicBezTo>
                    <a:pt x="8677" y="1903"/>
                    <a:pt x="13271" y="0"/>
                    <a:pt x="18061" y="0"/>
                  </a:cubicBezTo>
                  <a:close/>
                </a:path>
              </a:pathLst>
            </a:custGeom>
            <a:solidFill>
              <a:srgbClr val="A3B18A"/>
            </a:solidFill>
          </p:spPr>
          <p:txBody>
            <a:bodyPr/>
            <a:lstStyle/>
            <a:p>
              <a:endParaRPr lang="en-GB"/>
            </a:p>
          </p:txBody>
        </p:sp>
        <p:sp>
          <p:nvSpPr>
            <p:cNvPr id="4" name="TextBox 4"/>
            <p:cNvSpPr txBox="1"/>
            <p:nvPr/>
          </p:nvSpPr>
          <p:spPr>
            <a:xfrm>
              <a:off x="0" y="-38100"/>
              <a:ext cx="1722633" cy="768279"/>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68516" y="6749074"/>
            <a:ext cx="7880516" cy="3537926"/>
            <a:chOff x="0" y="0"/>
            <a:chExt cx="1621505" cy="727968"/>
          </a:xfrm>
        </p:grpSpPr>
        <p:sp>
          <p:nvSpPr>
            <p:cNvPr id="6" name="Freeform 6"/>
            <p:cNvSpPr/>
            <p:nvPr/>
          </p:nvSpPr>
          <p:spPr>
            <a:xfrm>
              <a:off x="0" y="0"/>
              <a:ext cx="1621505" cy="727968"/>
            </a:xfrm>
            <a:custGeom>
              <a:avLst/>
              <a:gdLst/>
              <a:ahLst/>
              <a:cxnLst/>
              <a:rect l="l" t="t" r="r" b="b"/>
              <a:pathLst>
                <a:path w="1621505" h="727968">
                  <a:moveTo>
                    <a:pt x="19188" y="0"/>
                  </a:moveTo>
                  <a:lnTo>
                    <a:pt x="1602318" y="0"/>
                  </a:lnTo>
                  <a:cubicBezTo>
                    <a:pt x="1607406" y="0"/>
                    <a:pt x="1612287" y="2022"/>
                    <a:pt x="1615885" y="5620"/>
                  </a:cubicBezTo>
                  <a:cubicBezTo>
                    <a:pt x="1619484" y="9218"/>
                    <a:pt x="1621505" y="14099"/>
                    <a:pt x="1621505" y="19188"/>
                  </a:cubicBezTo>
                  <a:lnTo>
                    <a:pt x="1621505" y="708781"/>
                  </a:lnTo>
                  <a:cubicBezTo>
                    <a:pt x="1621505" y="713870"/>
                    <a:pt x="1619484" y="718750"/>
                    <a:pt x="1615885" y="722348"/>
                  </a:cubicBezTo>
                  <a:cubicBezTo>
                    <a:pt x="1612287" y="725947"/>
                    <a:pt x="1607406" y="727968"/>
                    <a:pt x="1602318" y="727968"/>
                  </a:cubicBezTo>
                  <a:lnTo>
                    <a:pt x="19188" y="727968"/>
                  </a:lnTo>
                  <a:cubicBezTo>
                    <a:pt x="14099" y="727968"/>
                    <a:pt x="9218" y="725947"/>
                    <a:pt x="5620" y="722348"/>
                  </a:cubicBezTo>
                  <a:cubicBezTo>
                    <a:pt x="2022" y="718750"/>
                    <a:pt x="0" y="713870"/>
                    <a:pt x="0" y="708781"/>
                  </a:cubicBezTo>
                  <a:lnTo>
                    <a:pt x="0" y="19188"/>
                  </a:lnTo>
                  <a:cubicBezTo>
                    <a:pt x="0" y="14099"/>
                    <a:pt x="2022" y="9218"/>
                    <a:pt x="5620" y="5620"/>
                  </a:cubicBezTo>
                  <a:cubicBezTo>
                    <a:pt x="9218" y="2022"/>
                    <a:pt x="14099" y="0"/>
                    <a:pt x="19188" y="0"/>
                  </a:cubicBezTo>
                  <a:close/>
                </a:path>
              </a:pathLst>
            </a:custGeom>
            <a:solidFill>
              <a:srgbClr val="A3B18A"/>
            </a:solidFill>
          </p:spPr>
          <p:txBody>
            <a:bodyPr/>
            <a:lstStyle/>
            <a:p>
              <a:endParaRPr lang="en-GB"/>
            </a:p>
          </p:txBody>
        </p:sp>
        <p:sp>
          <p:nvSpPr>
            <p:cNvPr id="7" name="TextBox 7"/>
            <p:cNvSpPr txBox="1"/>
            <p:nvPr/>
          </p:nvSpPr>
          <p:spPr>
            <a:xfrm>
              <a:off x="0" y="-38100"/>
              <a:ext cx="1621505" cy="766068"/>
            </a:xfrm>
            <a:prstGeom prst="rect">
              <a:avLst/>
            </a:prstGeom>
          </p:spPr>
          <p:txBody>
            <a:bodyPr lIns="50800" tIns="50800" rIns="50800" bIns="50800" rtlCol="0" anchor="ctr"/>
            <a:lstStyle/>
            <a:p>
              <a:pPr algn="ctr">
                <a:lnSpc>
                  <a:spcPts val="2659"/>
                </a:lnSpc>
              </a:pPr>
              <a:endParaRPr/>
            </a:p>
          </p:txBody>
        </p:sp>
      </p:grpSp>
      <p:sp>
        <p:nvSpPr>
          <p:cNvPr id="8" name="Freeform 8"/>
          <p:cNvSpPr/>
          <p:nvPr/>
        </p:nvSpPr>
        <p:spPr>
          <a:xfrm>
            <a:off x="8477563" y="2480573"/>
            <a:ext cx="10075289" cy="6267511"/>
          </a:xfrm>
          <a:custGeom>
            <a:avLst/>
            <a:gdLst/>
            <a:ahLst/>
            <a:cxnLst/>
            <a:rect l="l" t="t" r="r" b="b"/>
            <a:pathLst>
              <a:path w="10075289" h="6267511">
                <a:moveTo>
                  <a:pt x="0" y="0"/>
                </a:moveTo>
                <a:lnTo>
                  <a:pt x="10075290" y="0"/>
                </a:lnTo>
                <a:lnTo>
                  <a:pt x="10075290" y="6267511"/>
                </a:lnTo>
                <a:lnTo>
                  <a:pt x="0" y="6267511"/>
                </a:lnTo>
                <a:lnTo>
                  <a:pt x="0" y="0"/>
                </a:lnTo>
                <a:close/>
              </a:path>
            </a:pathLst>
          </a:custGeom>
          <a:blipFill>
            <a:blip r:embed="rId4"/>
            <a:stretch>
              <a:fillRect t="-7169"/>
            </a:stretch>
          </a:blipFill>
        </p:spPr>
        <p:txBody>
          <a:bodyPr/>
          <a:lstStyle/>
          <a:p>
            <a:endParaRPr lang="en-GB"/>
          </a:p>
        </p:txBody>
      </p:sp>
      <p:sp>
        <p:nvSpPr>
          <p:cNvPr id="9" name="TextBox 9"/>
          <p:cNvSpPr txBox="1"/>
          <p:nvPr/>
        </p:nvSpPr>
        <p:spPr>
          <a:xfrm>
            <a:off x="2792363" y="-85725"/>
            <a:ext cx="12703274" cy="1588136"/>
          </a:xfrm>
          <a:prstGeom prst="rect">
            <a:avLst/>
          </a:prstGeom>
        </p:spPr>
        <p:txBody>
          <a:bodyPr lIns="0" tIns="0" rIns="0" bIns="0" rtlCol="0" anchor="t">
            <a:spAutoFit/>
          </a:bodyPr>
          <a:lstStyle/>
          <a:p>
            <a:pPr algn="ctr">
              <a:lnSpc>
                <a:spcPts val="6439"/>
              </a:lnSpc>
              <a:spcBef>
                <a:spcPct val="0"/>
              </a:spcBef>
            </a:pPr>
            <a:r>
              <a:rPr lang="en-US" sz="4599" b="1" u="sng">
                <a:solidFill>
                  <a:srgbClr val="000000"/>
                </a:solidFill>
                <a:latin typeface="Canva Sans Bold"/>
                <a:ea typeface="Canva Sans Bold"/>
                <a:cs typeface="Canva Sans Bold"/>
                <a:sym typeface="Canva Sans Bold"/>
              </a:rPr>
              <a:t>Technology and Innovation in Supporting Older People</a:t>
            </a:r>
          </a:p>
        </p:txBody>
      </p:sp>
      <p:sp>
        <p:nvSpPr>
          <p:cNvPr id="10" name="TextBox 10"/>
          <p:cNvSpPr txBox="1"/>
          <p:nvPr/>
        </p:nvSpPr>
        <p:spPr>
          <a:xfrm>
            <a:off x="0" y="1773990"/>
            <a:ext cx="8234963" cy="3583163"/>
          </a:xfrm>
          <a:prstGeom prst="rect">
            <a:avLst/>
          </a:prstGeom>
        </p:spPr>
        <p:txBody>
          <a:bodyPr lIns="0" tIns="0" rIns="0" bIns="0" rtlCol="0" anchor="t">
            <a:spAutoFit/>
          </a:bodyPr>
          <a:lstStyle/>
          <a:p>
            <a:pPr algn="ctr">
              <a:lnSpc>
                <a:spcPts val="4102"/>
              </a:lnSpc>
            </a:pPr>
            <a:endParaRPr/>
          </a:p>
          <a:p>
            <a:pPr algn="ctr">
              <a:lnSpc>
                <a:spcPts val="4102"/>
              </a:lnSpc>
            </a:pPr>
            <a:r>
              <a:rPr lang="en-US" sz="2930">
                <a:solidFill>
                  <a:srgbClr val="000000"/>
                </a:solidFill>
                <a:latin typeface="Canva Sans"/>
                <a:ea typeface="Canva Sans"/>
                <a:cs typeface="Canva Sans"/>
                <a:sym typeface="Canva Sans"/>
              </a:rPr>
              <a:t>Remote care, telehealth and video consulting.</a:t>
            </a:r>
          </a:p>
          <a:p>
            <a:pPr algn="ctr">
              <a:lnSpc>
                <a:spcPts val="4102"/>
              </a:lnSpc>
            </a:pPr>
            <a:endParaRPr lang="en-US" sz="2930">
              <a:solidFill>
                <a:srgbClr val="000000"/>
              </a:solidFill>
              <a:latin typeface="Canva Sans"/>
              <a:ea typeface="Canva Sans"/>
              <a:cs typeface="Canva Sans"/>
              <a:sym typeface="Canva Sans"/>
            </a:endParaRPr>
          </a:p>
          <a:p>
            <a:pPr algn="ctr">
              <a:lnSpc>
                <a:spcPts val="4102"/>
              </a:lnSpc>
            </a:pPr>
            <a:r>
              <a:rPr lang="en-US" sz="2930">
                <a:solidFill>
                  <a:srgbClr val="000000"/>
                </a:solidFill>
                <a:latin typeface="Canva Sans"/>
                <a:ea typeface="Canva Sans"/>
                <a:cs typeface="Canva Sans"/>
                <a:sym typeface="Canva Sans"/>
              </a:rPr>
              <a:t>Sophisticated home sensors, and fall sensors.</a:t>
            </a:r>
          </a:p>
          <a:p>
            <a:pPr algn="ctr">
              <a:lnSpc>
                <a:spcPts val="4102"/>
              </a:lnSpc>
            </a:pPr>
            <a:endParaRPr lang="en-US" sz="2930">
              <a:solidFill>
                <a:srgbClr val="000000"/>
              </a:solidFill>
              <a:latin typeface="Canva Sans"/>
              <a:ea typeface="Canva Sans"/>
              <a:cs typeface="Canva Sans"/>
              <a:sym typeface="Canva Sans"/>
            </a:endParaRPr>
          </a:p>
          <a:p>
            <a:pPr algn="ctr">
              <a:lnSpc>
                <a:spcPts val="4102"/>
              </a:lnSpc>
            </a:pPr>
            <a:r>
              <a:rPr lang="en-US" sz="2930">
                <a:solidFill>
                  <a:srgbClr val="000000"/>
                </a:solidFill>
                <a:latin typeface="Canva Sans"/>
                <a:ea typeface="Canva Sans"/>
                <a:cs typeface="Canva Sans"/>
                <a:sym typeface="Canva Sans"/>
              </a:rPr>
              <a:t>Health monitoring wearables and health apps on a mobile platform.</a:t>
            </a:r>
          </a:p>
        </p:txBody>
      </p:sp>
      <p:sp>
        <p:nvSpPr>
          <p:cNvPr id="11" name="TextBox 11"/>
          <p:cNvSpPr txBox="1"/>
          <p:nvPr/>
        </p:nvSpPr>
        <p:spPr>
          <a:xfrm>
            <a:off x="241476" y="1154113"/>
            <a:ext cx="3974604" cy="629920"/>
          </a:xfrm>
          <a:prstGeom prst="rect">
            <a:avLst/>
          </a:prstGeom>
        </p:spPr>
        <p:txBody>
          <a:bodyPr lIns="0" tIns="0" rIns="0" bIns="0" rtlCol="0" anchor="t">
            <a:spAutoFit/>
          </a:bodyPr>
          <a:lstStyle/>
          <a:p>
            <a:pPr algn="ctr">
              <a:lnSpc>
                <a:spcPts val="5179"/>
              </a:lnSpc>
              <a:spcBef>
                <a:spcPct val="0"/>
              </a:spcBef>
            </a:pPr>
            <a:r>
              <a:rPr lang="en-US" sz="3699" b="1" u="sng">
                <a:solidFill>
                  <a:srgbClr val="000000"/>
                </a:solidFill>
                <a:latin typeface="Canva Sans Bold"/>
                <a:ea typeface="Canva Sans Bold"/>
                <a:cs typeface="Canva Sans Bold"/>
                <a:sym typeface="Canva Sans Bold"/>
              </a:rPr>
              <a:t>Key Technologies</a:t>
            </a:r>
          </a:p>
        </p:txBody>
      </p:sp>
      <p:sp>
        <p:nvSpPr>
          <p:cNvPr id="12" name="TextBox 12"/>
          <p:cNvSpPr txBox="1"/>
          <p:nvPr/>
        </p:nvSpPr>
        <p:spPr>
          <a:xfrm>
            <a:off x="225055" y="5833403"/>
            <a:ext cx="2034282" cy="629920"/>
          </a:xfrm>
          <a:prstGeom prst="rect">
            <a:avLst/>
          </a:prstGeom>
        </p:spPr>
        <p:txBody>
          <a:bodyPr lIns="0" tIns="0" rIns="0" bIns="0" rtlCol="0" anchor="t">
            <a:spAutoFit/>
          </a:bodyPr>
          <a:lstStyle/>
          <a:p>
            <a:pPr algn="ctr">
              <a:lnSpc>
                <a:spcPts val="5179"/>
              </a:lnSpc>
              <a:spcBef>
                <a:spcPct val="0"/>
              </a:spcBef>
            </a:pPr>
            <a:r>
              <a:rPr lang="en-US" sz="3699" b="1" u="sng">
                <a:solidFill>
                  <a:srgbClr val="000000"/>
                </a:solidFill>
                <a:latin typeface="Canva Sans Bold"/>
                <a:ea typeface="Canva Sans Bold"/>
                <a:cs typeface="Canva Sans Bold"/>
                <a:sym typeface="Canva Sans Bold"/>
              </a:rPr>
              <a:t> Benefits</a:t>
            </a:r>
          </a:p>
        </p:txBody>
      </p:sp>
      <p:sp>
        <p:nvSpPr>
          <p:cNvPr id="13" name="TextBox 13"/>
          <p:cNvSpPr txBox="1"/>
          <p:nvPr/>
        </p:nvSpPr>
        <p:spPr>
          <a:xfrm>
            <a:off x="-432828" y="6949340"/>
            <a:ext cx="8017548" cy="3080243"/>
          </a:xfrm>
          <a:prstGeom prst="rect">
            <a:avLst/>
          </a:prstGeom>
        </p:spPr>
        <p:txBody>
          <a:bodyPr lIns="0" tIns="0" rIns="0" bIns="0" rtlCol="0" anchor="t">
            <a:spAutoFit/>
          </a:bodyPr>
          <a:lstStyle/>
          <a:p>
            <a:pPr algn="ctr">
              <a:lnSpc>
                <a:spcPts val="4114"/>
              </a:lnSpc>
              <a:spcBef>
                <a:spcPct val="0"/>
              </a:spcBef>
            </a:pPr>
            <a:r>
              <a:rPr lang="en-US" sz="2938">
                <a:solidFill>
                  <a:srgbClr val="000000"/>
                </a:solidFill>
                <a:latin typeface="Canva Sans"/>
                <a:ea typeface="Canva Sans"/>
                <a:cs typeface="Canva Sans"/>
                <a:sym typeface="Canva Sans"/>
              </a:rPr>
              <a:t>Enhances self-reliance and decreases hospital attendance.</a:t>
            </a:r>
          </a:p>
          <a:p>
            <a:pPr algn="ctr">
              <a:lnSpc>
                <a:spcPts val="4114"/>
              </a:lnSpc>
              <a:spcBef>
                <a:spcPct val="0"/>
              </a:spcBef>
            </a:pPr>
            <a:endParaRPr lang="en-US" sz="2938">
              <a:solidFill>
                <a:srgbClr val="000000"/>
              </a:solidFill>
              <a:latin typeface="Canva Sans"/>
              <a:ea typeface="Canva Sans"/>
              <a:cs typeface="Canva Sans"/>
              <a:sym typeface="Canva Sans"/>
            </a:endParaRPr>
          </a:p>
          <a:p>
            <a:pPr algn="ctr">
              <a:lnSpc>
                <a:spcPts val="4114"/>
              </a:lnSpc>
              <a:spcBef>
                <a:spcPct val="0"/>
              </a:spcBef>
            </a:pPr>
            <a:r>
              <a:rPr lang="en-US" sz="2938">
                <a:solidFill>
                  <a:srgbClr val="000000"/>
                </a:solidFill>
                <a:latin typeface="Canva Sans"/>
                <a:ea typeface="Canva Sans"/>
                <a:cs typeface="Canva Sans"/>
                <a:sym typeface="Canva Sans"/>
              </a:rPr>
              <a:t>Enhances patient-carer interaction.</a:t>
            </a:r>
          </a:p>
          <a:p>
            <a:pPr algn="ctr">
              <a:lnSpc>
                <a:spcPts val="4114"/>
              </a:lnSpc>
              <a:spcBef>
                <a:spcPct val="0"/>
              </a:spcBef>
            </a:pPr>
            <a:endParaRPr lang="en-US" sz="2938">
              <a:solidFill>
                <a:srgbClr val="000000"/>
              </a:solidFill>
              <a:latin typeface="Canva Sans"/>
              <a:ea typeface="Canva Sans"/>
              <a:cs typeface="Canva Sans"/>
              <a:sym typeface="Canva Sans"/>
            </a:endParaRPr>
          </a:p>
          <a:p>
            <a:pPr algn="ctr">
              <a:lnSpc>
                <a:spcPts val="4114"/>
              </a:lnSpc>
              <a:spcBef>
                <a:spcPct val="0"/>
              </a:spcBef>
            </a:pPr>
            <a:r>
              <a:rPr lang="en-US" sz="2938">
                <a:solidFill>
                  <a:srgbClr val="000000"/>
                </a:solidFill>
                <a:latin typeface="Canva Sans"/>
                <a:ea typeface="Canva Sans"/>
                <a:cs typeface="Canva Sans"/>
                <a:sym typeface="Canva Sans"/>
              </a:rPr>
              <a:t>Favours preventive, home based care.</a:t>
            </a:r>
          </a:p>
        </p:txBody>
      </p:sp>
      <p:pic>
        <p:nvPicPr>
          <p:cNvPr id="26" name="Audio 25">
            <a:hlinkClick r:id="" action="ppaction://media"/>
            <a:extLst>
              <a:ext uri="{FF2B5EF4-FFF2-40B4-BE49-F238E27FC236}">
                <a16:creationId xmlns:a16="http://schemas.microsoft.com/office/drawing/2014/main" id="{654A828B-87FF-F967-051E-245F8E97CC9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3653"/>
    </mc:Choice>
    <mc:Fallback>
      <p:transition spd="slow" advTm="236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DAD7CD"/>
        </a:solidFill>
        <a:effectLst/>
      </p:bgPr>
    </p:bg>
    <p:spTree>
      <p:nvGrpSpPr>
        <p:cNvPr id="1" name=""/>
        <p:cNvGrpSpPr/>
        <p:nvPr/>
      </p:nvGrpSpPr>
      <p:grpSpPr>
        <a:xfrm>
          <a:off x="0" y="0"/>
          <a:ext cx="0" cy="0"/>
          <a:chOff x="0" y="0"/>
          <a:chExt cx="0" cy="0"/>
        </a:xfrm>
      </p:grpSpPr>
      <p:sp>
        <p:nvSpPr>
          <p:cNvPr id="2" name="AutoShape 2"/>
          <p:cNvSpPr/>
          <p:nvPr/>
        </p:nvSpPr>
        <p:spPr>
          <a:xfrm flipV="1">
            <a:off x="9144000" y="2401095"/>
            <a:ext cx="0" cy="7885905"/>
          </a:xfrm>
          <a:prstGeom prst="line">
            <a:avLst/>
          </a:prstGeom>
          <a:ln w="38100" cap="flat">
            <a:solidFill>
              <a:srgbClr val="000000"/>
            </a:solidFill>
            <a:prstDash val="solid"/>
            <a:headEnd type="none" w="sm" len="sm"/>
            <a:tailEnd type="none" w="sm" len="sm"/>
          </a:ln>
        </p:spPr>
        <p:txBody>
          <a:bodyPr/>
          <a:lstStyle/>
          <a:p>
            <a:endParaRPr lang="en-GB"/>
          </a:p>
        </p:txBody>
      </p:sp>
      <p:grpSp>
        <p:nvGrpSpPr>
          <p:cNvPr id="3" name="Group 3"/>
          <p:cNvGrpSpPr/>
          <p:nvPr/>
        </p:nvGrpSpPr>
        <p:grpSpPr>
          <a:xfrm>
            <a:off x="10695632" y="1801413"/>
            <a:ext cx="4170685" cy="1154348"/>
            <a:chOff x="0" y="0"/>
            <a:chExt cx="1098452" cy="304026"/>
          </a:xfrm>
        </p:grpSpPr>
        <p:sp>
          <p:nvSpPr>
            <p:cNvPr id="4" name="Freeform 4"/>
            <p:cNvSpPr/>
            <p:nvPr/>
          </p:nvSpPr>
          <p:spPr>
            <a:xfrm>
              <a:off x="0" y="0"/>
              <a:ext cx="1098452" cy="304026"/>
            </a:xfrm>
            <a:custGeom>
              <a:avLst/>
              <a:gdLst/>
              <a:ahLst/>
              <a:cxnLst/>
              <a:rect l="l" t="t" r="r" b="b"/>
              <a:pathLst>
                <a:path w="1098452" h="304026">
                  <a:moveTo>
                    <a:pt x="895252" y="0"/>
                  </a:moveTo>
                  <a:cubicBezTo>
                    <a:pt x="1007476" y="0"/>
                    <a:pt x="1098452" y="68059"/>
                    <a:pt x="1098452" y="152013"/>
                  </a:cubicBezTo>
                  <a:cubicBezTo>
                    <a:pt x="1098452" y="235967"/>
                    <a:pt x="1007476" y="304026"/>
                    <a:pt x="895252" y="304026"/>
                  </a:cubicBezTo>
                  <a:lnTo>
                    <a:pt x="203200" y="304026"/>
                  </a:lnTo>
                  <a:cubicBezTo>
                    <a:pt x="90976" y="304026"/>
                    <a:pt x="0" y="235967"/>
                    <a:pt x="0" y="152013"/>
                  </a:cubicBezTo>
                  <a:cubicBezTo>
                    <a:pt x="0" y="68059"/>
                    <a:pt x="90976" y="0"/>
                    <a:pt x="203200" y="0"/>
                  </a:cubicBezTo>
                  <a:close/>
                </a:path>
              </a:pathLst>
            </a:custGeom>
            <a:solidFill>
              <a:srgbClr val="A3B18A"/>
            </a:solidFill>
          </p:spPr>
          <p:txBody>
            <a:bodyPr/>
            <a:lstStyle/>
            <a:p>
              <a:endParaRPr lang="en-GB"/>
            </a:p>
          </p:txBody>
        </p:sp>
        <p:sp>
          <p:nvSpPr>
            <p:cNvPr id="5" name="TextBox 5"/>
            <p:cNvSpPr txBox="1"/>
            <p:nvPr/>
          </p:nvSpPr>
          <p:spPr>
            <a:xfrm>
              <a:off x="0" y="-38100"/>
              <a:ext cx="1098452" cy="342126"/>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2428887" y="1801413"/>
            <a:ext cx="3660290" cy="1154348"/>
            <a:chOff x="0" y="0"/>
            <a:chExt cx="964027" cy="304026"/>
          </a:xfrm>
        </p:grpSpPr>
        <p:sp>
          <p:nvSpPr>
            <p:cNvPr id="7" name="Freeform 7"/>
            <p:cNvSpPr/>
            <p:nvPr/>
          </p:nvSpPr>
          <p:spPr>
            <a:xfrm>
              <a:off x="0" y="0"/>
              <a:ext cx="964027" cy="304026"/>
            </a:xfrm>
            <a:custGeom>
              <a:avLst/>
              <a:gdLst/>
              <a:ahLst/>
              <a:cxnLst/>
              <a:rect l="l" t="t" r="r" b="b"/>
              <a:pathLst>
                <a:path w="964027" h="304026">
                  <a:moveTo>
                    <a:pt x="760827" y="0"/>
                  </a:moveTo>
                  <a:cubicBezTo>
                    <a:pt x="873051" y="0"/>
                    <a:pt x="964027" y="68059"/>
                    <a:pt x="964027" y="152013"/>
                  </a:cubicBezTo>
                  <a:cubicBezTo>
                    <a:pt x="964027" y="235967"/>
                    <a:pt x="873051" y="304026"/>
                    <a:pt x="760827" y="304026"/>
                  </a:cubicBezTo>
                  <a:lnTo>
                    <a:pt x="203200" y="304026"/>
                  </a:lnTo>
                  <a:cubicBezTo>
                    <a:pt x="90976" y="304026"/>
                    <a:pt x="0" y="235967"/>
                    <a:pt x="0" y="152013"/>
                  </a:cubicBezTo>
                  <a:cubicBezTo>
                    <a:pt x="0" y="68059"/>
                    <a:pt x="90976" y="0"/>
                    <a:pt x="203200" y="0"/>
                  </a:cubicBezTo>
                  <a:close/>
                </a:path>
              </a:pathLst>
            </a:custGeom>
            <a:solidFill>
              <a:srgbClr val="A3B18A"/>
            </a:solidFill>
          </p:spPr>
          <p:txBody>
            <a:bodyPr/>
            <a:lstStyle/>
            <a:p>
              <a:endParaRPr lang="en-GB"/>
            </a:p>
          </p:txBody>
        </p:sp>
        <p:sp>
          <p:nvSpPr>
            <p:cNvPr id="8" name="TextBox 8"/>
            <p:cNvSpPr txBox="1"/>
            <p:nvPr/>
          </p:nvSpPr>
          <p:spPr>
            <a:xfrm>
              <a:off x="0" y="-38100"/>
              <a:ext cx="964027" cy="342126"/>
            </a:xfrm>
            <a:prstGeom prst="rect">
              <a:avLst/>
            </a:prstGeom>
          </p:spPr>
          <p:txBody>
            <a:bodyPr lIns="50800" tIns="50800" rIns="50800" bIns="50800" rtlCol="0" anchor="ctr"/>
            <a:lstStyle/>
            <a:p>
              <a:pPr algn="ctr">
                <a:lnSpc>
                  <a:spcPts val="2659"/>
                </a:lnSpc>
              </a:pPr>
              <a:endParaRPr/>
            </a:p>
          </p:txBody>
        </p:sp>
      </p:grpSp>
      <p:sp>
        <p:nvSpPr>
          <p:cNvPr id="9" name="Freeform 9"/>
          <p:cNvSpPr/>
          <p:nvPr/>
        </p:nvSpPr>
        <p:spPr>
          <a:xfrm>
            <a:off x="140209" y="5713384"/>
            <a:ext cx="749575" cy="993413"/>
          </a:xfrm>
          <a:custGeom>
            <a:avLst/>
            <a:gdLst/>
            <a:ahLst/>
            <a:cxnLst/>
            <a:rect l="l" t="t" r="r" b="b"/>
            <a:pathLst>
              <a:path w="749575" h="993413">
                <a:moveTo>
                  <a:pt x="0" y="0"/>
                </a:moveTo>
                <a:lnTo>
                  <a:pt x="749575" y="0"/>
                </a:lnTo>
                <a:lnTo>
                  <a:pt x="749575" y="993413"/>
                </a:lnTo>
                <a:lnTo>
                  <a:pt x="0" y="99341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0" name="Freeform 10"/>
          <p:cNvSpPr/>
          <p:nvPr/>
        </p:nvSpPr>
        <p:spPr>
          <a:xfrm>
            <a:off x="278321" y="8608698"/>
            <a:ext cx="1222927" cy="1489104"/>
          </a:xfrm>
          <a:custGeom>
            <a:avLst/>
            <a:gdLst/>
            <a:ahLst/>
            <a:cxnLst/>
            <a:rect l="l" t="t" r="r" b="b"/>
            <a:pathLst>
              <a:path w="1222927" h="1489104">
                <a:moveTo>
                  <a:pt x="0" y="0"/>
                </a:moveTo>
                <a:lnTo>
                  <a:pt x="1222926" y="0"/>
                </a:lnTo>
                <a:lnTo>
                  <a:pt x="1222926" y="1489104"/>
                </a:lnTo>
                <a:lnTo>
                  <a:pt x="0" y="148910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1" name="Freeform 11"/>
          <p:cNvSpPr/>
          <p:nvPr/>
        </p:nvSpPr>
        <p:spPr>
          <a:xfrm>
            <a:off x="9116180" y="3220425"/>
            <a:ext cx="1359194" cy="1373839"/>
          </a:xfrm>
          <a:custGeom>
            <a:avLst/>
            <a:gdLst/>
            <a:ahLst/>
            <a:cxnLst/>
            <a:rect l="l" t="t" r="r" b="b"/>
            <a:pathLst>
              <a:path w="1359194" h="1373839">
                <a:moveTo>
                  <a:pt x="0" y="0"/>
                </a:moveTo>
                <a:lnTo>
                  <a:pt x="1359194" y="0"/>
                </a:lnTo>
                <a:lnTo>
                  <a:pt x="1359194" y="1373839"/>
                </a:lnTo>
                <a:lnTo>
                  <a:pt x="0" y="1373839"/>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12" name="Freeform 12"/>
          <p:cNvSpPr/>
          <p:nvPr/>
        </p:nvSpPr>
        <p:spPr>
          <a:xfrm>
            <a:off x="9369031" y="4880014"/>
            <a:ext cx="853492" cy="1330077"/>
          </a:xfrm>
          <a:custGeom>
            <a:avLst/>
            <a:gdLst/>
            <a:ahLst/>
            <a:cxnLst/>
            <a:rect l="l" t="t" r="r" b="b"/>
            <a:pathLst>
              <a:path w="853492" h="1330077">
                <a:moveTo>
                  <a:pt x="0" y="0"/>
                </a:moveTo>
                <a:lnTo>
                  <a:pt x="853492" y="0"/>
                </a:lnTo>
                <a:lnTo>
                  <a:pt x="853492" y="1330077"/>
                </a:lnTo>
                <a:lnTo>
                  <a:pt x="0" y="1330077"/>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13" name="TextBox 13"/>
          <p:cNvSpPr txBox="1"/>
          <p:nvPr/>
        </p:nvSpPr>
        <p:spPr>
          <a:xfrm>
            <a:off x="10195063" y="3589015"/>
            <a:ext cx="8533143" cy="6168889"/>
          </a:xfrm>
          <a:prstGeom prst="rect">
            <a:avLst/>
          </a:prstGeom>
        </p:spPr>
        <p:txBody>
          <a:bodyPr lIns="0" tIns="0" rIns="0" bIns="0" rtlCol="0" anchor="t">
            <a:spAutoFit/>
          </a:bodyPr>
          <a:lstStyle/>
          <a:p>
            <a:pPr marL="756810" lvl="1" indent="-378405" algn="l">
              <a:lnSpc>
                <a:spcPts val="4907"/>
              </a:lnSpc>
              <a:buFont typeface="Arial"/>
              <a:buChar char="•"/>
            </a:pPr>
            <a:r>
              <a:rPr lang="en-US" sz="3505">
                <a:solidFill>
                  <a:srgbClr val="000000"/>
                </a:solidFill>
                <a:latin typeface="Canva Sans"/>
                <a:ea typeface="Canva Sans"/>
                <a:cs typeface="Canva Sans"/>
                <a:sym typeface="Canva Sans"/>
              </a:rPr>
              <a:t>Digital divide: unlimited access or literacy of older adults.</a:t>
            </a:r>
          </a:p>
          <a:p>
            <a:pPr algn="l">
              <a:lnSpc>
                <a:spcPts val="4907"/>
              </a:lnSpc>
            </a:pPr>
            <a:endParaRPr lang="en-US" sz="3505">
              <a:solidFill>
                <a:srgbClr val="000000"/>
              </a:solidFill>
              <a:latin typeface="Canva Sans"/>
              <a:ea typeface="Canva Sans"/>
              <a:cs typeface="Canva Sans"/>
              <a:sym typeface="Canva Sans"/>
            </a:endParaRPr>
          </a:p>
          <a:p>
            <a:pPr marL="756810" lvl="1" indent="-378405" algn="l">
              <a:lnSpc>
                <a:spcPts val="4907"/>
              </a:lnSpc>
              <a:buFont typeface="Arial"/>
              <a:buChar char="•"/>
            </a:pPr>
            <a:r>
              <a:rPr lang="en-US" sz="3505">
                <a:solidFill>
                  <a:srgbClr val="000000"/>
                </a:solidFill>
                <a:latin typeface="Canva Sans"/>
                <a:ea typeface="Canva Sans"/>
                <a:cs typeface="Canva Sans"/>
                <a:sym typeface="Canva Sans"/>
              </a:rPr>
              <a:t>Prices of equipment and servicing.</a:t>
            </a:r>
          </a:p>
          <a:p>
            <a:pPr algn="l">
              <a:lnSpc>
                <a:spcPts val="4907"/>
              </a:lnSpc>
            </a:pPr>
            <a:endParaRPr lang="en-US" sz="3505">
              <a:solidFill>
                <a:srgbClr val="000000"/>
              </a:solidFill>
              <a:latin typeface="Canva Sans"/>
              <a:ea typeface="Canva Sans"/>
              <a:cs typeface="Canva Sans"/>
              <a:sym typeface="Canva Sans"/>
            </a:endParaRPr>
          </a:p>
          <a:p>
            <a:pPr marL="756810" lvl="1" indent="-378405" algn="l">
              <a:lnSpc>
                <a:spcPts val="4907"/>
              </a:lnSpc>
              <a:buFont typeface="Arial"/>
              <a:buChar char="•"/>
            </a:pPr>
            <a:r>
              <a:rPr lang="en-US" sz="3505">
                <a:solidFill>
                  <a:srgbClr val="000000"/>
                </a:solidFill>
                <a:latin typeface="Canva Sans"/>
                <a:ea typeface="Canva Sans"/>
                <a:cs typeface="Canva Sans"/>
                <a:sym typeface="Canva Sans"/>
              </a:rPr>
              <a:t>Data-security and privacy issues.</a:t>
            </a:r>
          </a:p>
          <a:p>
            <a:pPr algn="l">
              <a:lnSpc>
                <a:spcPts val="4907"/>
              </a:lnSpc>
            </a:pPr>
            <a:endParaRPr lang="en-US" sz="3505">
              <a:solidFill>
                <a:srgbClr val="000000"/>
              </a:solidFill>
              <a:latin typeface="Canva Sans"/>
              <a:ea typeface="Canva Sans"/>
              <a:cs typeface="Canva Sans"/>
              <a:sym typeface="Canva Sans"/>
            </a:endParaRPr>
          </a:p>
          <a:p>
            <a:pPr marL="756810" lvl="1" indent="-378405" algn="l">
              <a:lnSpc>
                <a:spcPts val="4907"/>
              </a:lnSpc>
              <a:buFont typeface="Arial"/>
              <a:buChar char="•"/>
            </a:pPr>
            <a:r>
              <a:rPr lang="en-US" sz="3505">
                <a:solidFill>
                  <a:srgbClr val="000000"/>
                </a:solidFill>
                <a:latin typeface="Canva Sans"/>
                <a:ea typeface="Canva Sans"/>
                <a:cs typeface="Canva Sans"/>
                <a:sym typeface="Canva Sans"/>
              </a:rPr>
              <a:t>Lack of trust or resistance to change or lack of trust in technology.</a:t>
            </a:r>
          </a:p>
        </p:txBody>
      </p:sp>
      <p:sp>
        <p:nvSpPr>
          <p:cNvPr id="14" name="Freeform 14"/>
          <p:cNvSpPr/>
          <p:nvPr/>
        </p:nvSpPr>
        <p:spPr>
          <a:xfrm>
            <a:off x="9445487" y="6498069"/>
            <a:ext cx="749575" cy="993413"/>
          </a:xfrm>
          <a:custGeom>
            <a:avLst/>
            <a:gdLst/>
            <a:ahLst/>
            <a:cxnLst/>
            <a:rect l="l" t="t" r="r" b="b"/>
            <a:pathLst>
              <a:path w="749575" h="993413">
                <a:moveTo>
                  <a:pt x="0" y="0"/>
                </a:moveTo>
                <a:lnTo>
                  <a:pt x="749576" y="0"/>
                </a:lnTo>
                <a:lnTo>
                  <a:pt x="749576" y="993413"/>
                </a:lnTo>
                <a:lnTo>
                  <a:pt x="0" y="99341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5" name="Freeform 15"/>
          <p:cNvSpPr/>
          <p:nvPr/>
        </p:nvSpPr>
        <p:spPr>
          <a:xfrm>
            <a:off x="9391650" y="8181013"/>
            <a:ext cx="855371" cy="855371"/>
          </a:xfrm>
          <a:custGeom>
            <a:avLst/>
            <a:gdLst/>
            <a:ahLst/>
            <a:cxnLst/>
            <a:rect l="l" t="t" r="r" b="b"/>
            <a:pathLst>
              <a:path w="855371" h="855371">
                <a:moveTo>
                  <a:pt x="0" y="0"/>
                </a:moveTo>
                <a:lnTo>
                  <a:pt x="855371" y="0"/>
                </a:lnTo>
                <a:lnTo>
                  <a:pt x="855371" y="855371"/>
                </a:lnTo>
                <a:lnTo>
                  <a:pt x="0" y="855371"/>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16" name="Freeform 16"/>
          <p:cNvSpPr/>
          <p:nvPr/>
        </p:nvSpPr>
        <p:spPr>
          <a:xfrm>
            <a:off x="169974" y="3781365"/>
            <a:ext cx="1028700" cy="884682"/>
          </a:xfrm>
          <a:custGeom>
            <a:avLst/>
            <a:gdLst/>
            <a:ahLst/>
            <a:cxnLst/>
            <a:rect l="l" t="t" r="r" b="b"/>
            <a:pathLst>
              <a:path w="1028700" h="884682">
                <a:moveTo>
                  <a:pt x="0" y="0"/>
                </a:moveTo>
                <a:lnTo>
                  <a:pt x="1028700" y="0"/>
                </a:lnTo>
                <a:lnTo>
                  <a:pt x="1028700" y="884682"/>
                </a:lnTo>
                <a:lnTo>
                  <a:pt x="0" y="884682"/>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GB"/>
          </a:p>
        </p:txBody>
      </p:sp>
      <p:sp>
        <p:nvSpPr>
          <p:cNvPr id="17" name="TextBox 17"/>
          <p:cNvSpPr txBox="1"/>
          <p:nvPr/>
        </p:nvSpPr>
        <p:spPr>
          <a:xfrm>
            <a:off x="1225897" y="-85725"/>
            <a:ext cx="14902779" cy="1588137"/>
          </a:xfrm>
          <a:prstGeom prst="rect">
            <a:avLst/>
          </a:prstGeom>
        </p:spPr>
        <p:txBody>
          <a:bodyPr lIns="0" tIns="0" rIns="0" bIns="0" rtlCol="0" anchor="t">
            <a:spAutoFit/>
          </a:bodyPr>
          <a:lstStyle/>
          <a:p>
            <a:pPr algn="ctr">
              <a:lnSpc>
                <a:spcPts val="6439"/>
              </a:lnSpc>
              <a:spcBef>
                <a:spcPct val="0"/>
              </a:spcBef>
            </a:pPr>
            <a:r>
              <a:rPr lang="en-US" sz="4599" b="1" u="sng">
                <a:solidFill>
                  <a:srgbClr val="000000"/>
                </a:solidFill>
                <a:latin typeface="Canva Sans Bold"/>
                <a:ea typeface="Canva Sans Bold"/>
                <a:cs typeface="Canva Sans Bold"/>
                <a:sym typeface="Canva Sans Bold"/>
              </a:rPr>
              <a:t>Evaluating the Impact of Technology on Empowerment and Independence</a:t>
            </a:r>
          </a:p>
        </p:txBody>
      </p:sp>
      <p:sp>
        <p:nvSpPr>
          <p:cNvPr id="18" name="TextBox 18"/>
          <p:cNvSpPr txBox="1"/>
          <p:nvPr/>
        </p:nvSpPr>
        <p:spPr>
          <a:xfrm>
            <a:off x="2564685" y="2010329"/>
            <a:ext cx="3388693" cy="646431"/>
          </a:xfrm>
          <a:prstGeom prst="rect">
            <a:avLst/>
          </a:prstGeom>
        </p:spPr>
        <p:txBody>
          <a:bodyPr lIns="0" tIns="0" rIns="0" bIns="0" rtlCol="0" anchor="t">
            <a:spAutoFit/>
          </a:bodyPr>
          <a:lstStyle/>
          <a:p>
            <a:pPr algn="ctr">
              <a:lnSpc>
                <a:spcPts val="5319"/>
              </a:lnSpc>
              <a:spcBef>
                <a:spcPct val="0"/>
              </a:spcBef>
            </a:pPr>
            <a:r>
              <a:rPr lang="en-US" sz="3799" b="1">
                <a:solidFill>
                  <a:srgbClr val="000000"/>
                </a:solidFill>
                <a:latin typeface="Canva Sans Bold"/>
                <a:ea typeface="Canva Sans Bold"/>
                <a:cs typeface="Canva Sans Bold"/>
                <a:sym typeface="Canva Sans Bold"/>
              </a:rPr>
              <a:t>Benefits</a:t>
            </a:r>
          </a:p>
        </p:txBody>
      </p:sp>
      <p:sp>
        <p:nvSpPr>
          <p:cNvPr id="19" name="TextBox 19"/>
          <p:cNvSpPr txBox="1"/>
          <p:nvPr/>
        </p:nvSpPr>
        <p:spPr>
          <a:xfrm>
            <a:off x="11838744" y="2039779"/>
            <a:ext cx="1884462" cy="646431"/>
          </a:xfrm>
          <a:prstGeom prst="rect">
            <a:avLst/>
          </a:prstGeom>
        </p:spPr>
        <p:txBody>
          <a:bodyPr lIns="0" tIns="0" rIns="0" bIns="0" rtlCol="0" anchor="t">
            <a:spAutoFit/>
          </a:bodyPr>
          <a:lstStyle/>
          <a:p>
            <a:pPr algn="ctr">
              <a:lnSpc>
                <a:spcPts val="5319"/>
              </a:lnSpc>
              <a:spcBef>
                <a:spcPct val="0"/>
              </a:spcBef>
            </a:pPr>
            <a:r>
              <a:rPr lang="en-US" sz="3799" b="1">
                <a:solidFill>
                  <a:srgbClr val="000000"/>
                </a:solidFill>
                <a:latin typeface="Canva Sans Bold"/>
                <a:ea typeface="Canva Sans Bold"/>
                <a:cs typeface="Canva Sans Bold"/>
                <a:sym typeface="Canva Sans Bold"/>
              </a:rPr>
              <a:t>Barriers</a:t>
            </a:r>
          </a:p>
        </p:txBody>
      </p:sp>
      <p:sp>
        <p:nvSpPr>
          <p:cNvPr id="20" name="TextBox 20"/>
          <p:cNvSpPr txBox="1"/>
          <p:nvPr/>
        </p:nvSpPr>
        <p:spPr>
          <a:xfrm>
            <a:off x="684324" y="3305654"/>
            <a:ext cx="8211598" cy="6792148"/>
          </a:xfrm>
          <a:prstGeom prst="rect">
            <a:avLst/>
          </a:prstGeom>
        </p:spPr>
        <p:txBody>
          <a:bodyPr lIns="0" tIns="0" rIns="0" bIns="0" rtlCol="0" anchor="t">
            <a:spAutoFit/>
          </a:bodyPr>
          <a:lstStyle/>
          <a:p>
            <a:pPr marL="763406" lvl="1" indent="-381703" algn="ctr">
              <a:lnSpc>
                <a:spcPts val="4950"/>
              </a:lnSpc>
              <a:buFont typeface="Arial"/>
              <a:buChar char="•"/>
            </a:pPr>
            <a:r>
              <a:rPr lang="en-US" sz="3535">
                <a:solidFill>
                  <a:srgbClr val="000000"/>
                </a:solidFill>
                <a:latin typeface="Canva Sans"/>
                <a:ea typeface="Canva Sans"/>
                <a:cs typeface="Canva Sans"/>
                <a:sym typeface="Canva Sans"/>
              </a:rPr>
              <a:t>Enhances autonomy and security by means of remote monitoring and fall detection.</a:t>
            </a:r>
          </a:p>
          <a:p>
            <a:pPr algn="ctr">
              <a:lnSpc>
                <a:spcPts val="4950"/>
              </a:lnSpc>
            </a:pPr>
            <a:endParaRPr lang="en-US" sz="3535">
              <a:solidFill>
                <a:srgbClr val="000000"/>
              </a:solidFill>
              <a:latin typeface="Canva Sans"/>
              <a:ea typeface="Canva Sans"/>
              <a:cs typeface="Canva Sans"/>
              <a:sym typeface="Canva Sans"/>
            </a:endParaRPr>
          </a:p>
          <a:p>
            <a:pPr marL="763406" lvl="1" indent="-381703" algn="ctr">
              <a:lnSpc>
                <a:spcPts val="4950"/>
              </a:lnSpc>
              <a:buFont typeface="Arial"/>
              <a:buChar char="•"/>
            </a:pPr>
            <a:r>
              <a:rPr lang="en-US" sz="3535">
                <a:solidFill>
                  <a:srgbClr val="000000"/>
                </a:solidFill>
                <a:latin typeface="Canva Sans"/>
                <a:ea typeface="Canva Sans"/>
                <a:cs typeface="Canva Sans"/>
                <a:sym typeface="Canva Sans"/>
              </a:rPr>
              <a:t>Improves the access to healthcare through telemedicine and digital consultations.</a:t>
            </a:r>
          </a:p>
          <a:p>
            <a:pPr algn="ctr">
              <a:lnSpc>
                <a:spcPts val="4950"/>
              </a:lnSpc>
            </a:pPr>
            <a:endParaRPr lang="en-US" sz="3535">
              <a:solidFill>
                <a:srgbClr val="000000"/>
              </a:solidFill>
              <a:latin typeface="Canva Sans"/>
              <a:ea typeface="Canva Sans"/>
              <a:cs typeface="Canva Sans"/>
              <a:sym typeface="Canva Sans"/>
            </a:endParaRPr>
          </a:p>
          <a:p>
            <a:pPr marL="763406" lvl="1" indent="-381703" algn="ctr">
              <a:lnSpc>
                <a:spcPts val="4950"/>
              </a:lnSpc>
              <a:buFont typeface="Arial"/>
              <a:buChar char="•"/>
            </a:pPr>
            <a:r>
              <a:rPr lang="en-US" sz="3535">
                <a:solidFill>
                  <a:srgbClr val="000000"/>
                </a:solidFill>
                <a:latin typeface="Canva Sans"/>
                <a:ea typeface="Canva Sans"/>
                <a:cs typeface="Canva Sans"/>
                <a:sym typeface="Canva Sans"/>
              </a:rPr>
              <a:t>Promotes social affiliation by using online communities and online inclusivity..</a:t>
            </a:r>
          </a:p>
        </p:txBody>
      </p:sp>
      <p:pic>
        <p:nvPicPr>
          <p:cNvPr id="33" name="Audio 32">
            <a:hlinkClick r:id="" action="ppaction://media"/>
            <a:extLst>
              <a:ext uri="{FF2B5EF4-FFF2-40B4-BE49-F238E27FC236}">
                <a16:creationId xmlns:a16="http://schemas.microsoft.com/office/drawing/2014/main" id="{19446830-EB1C-9B28-BBC7-17BD9ED059BB}"/>
              </a:ext>
            </a:extLst>
          </p:cNvPr>
          <p:cNvPicPr>
            <a:picLocks noChangeAspect="1"/>
          </p:cNvPicPr>
          <p:nvPr>
            <a:audioFile r:link="rId2"/>
            <p:extLst>
              <p:ext uri="{DAA4B4D4-6D71-4841-9C94-3DE7FCFB9230}">
                <p14:media xmlns:p14="http://schemas.microsoft.com/office/powerpoint/2010/main" r:embed="rId1"/>
              </p:ext>
            </p:extLst>
          </p:nvPr>
        </p:nvPicPr>
        <p:blipFill>
          <a:blip r:embed="rId16"/>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1211"/>
    </mc:Choice>
    <mc:Fallback>
      <p:transition spd="slow" advTm="212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DAD7CD"/>
        </a:solidFill>
        <a:effectLst/>
      </p:bgPr>
    </p:bg>
    <p:spTree>
      <p:nvGrpSpPr>
        <p:cNvPr id="1" name=""/>
        <p:cNvGrpSpPr/>
        <p:nvPr/>
      </p:nvGrpSpPr>
      <p:grpSpPr>
        <a:xfrm>
          <a:off x="0" y="0"/>
          <a:ext cx="0" cy="0"/>
          <a:chOff x="0" y="0"/>
          <a:chExt cx="0" cy="0"/>
        </a:xfrm>
      </p:grpSpPr>
      <p:grpSp>
        <p:nvGrpSpPr>
          <p:cNvPr id="2" name="Group 2"/>
          <p:cNvGrpSpPr/>
          <p:nvPr/>
        </p:nvGrpSpPr>
        <p:grpSpPr>
          <a:xfrm>
            <a:off x="256925" y="2159859"/>
            <a:ext cx="3463082" cy="7098441"/>
            <a:chOff x="0" y="0"/>
            <a:chExt cx="912088" cy="1869548"/>
          </a:xfrm>
        </p:grpSpPr>
        <p:sp>
          <p:nvSpPr>
            <p:cNvPr id="3" name="Freeform 3"/>
            <p:cNvSpPr/>
            <p:nvPr/>
          </p:nvSpPr>
          <p:spPr>
            <a:xfrm>
              <a:off x="0" y="0"/>
              <a:ext cx="912088" cy="1869548"/>
            </a:xfrm>
            <a:custGeom>
              <a:avLst/>
              <a:gdLst/>
              <a:ahLst/>
              <a:cxnLst/>
              <a:rect l="l" t="t" r="r" b="b"/>
              <a:pathLst>
                <a:path w="912088" h="1869548">
                  <a:moveTo>
                    <a:pt x="0" y="0"/>
                  </a:moveTo>
                  <a:lnTo>
                    <a:pt x="912088" y="0"/>
                  </a:lnTo>
                  <a:lnTo>
                    <a:pt x="912088" y="1869548"/>
                  </a:lnTo>
                  <a:lnTo>
                    <a:pt x="0" y="1869548"/>
                  </a:lnTo>
                  <a:close/>
                </a:path>
              </a:pathLst>
            </a:custGeom>
            <a:solidFill>
              <a:srgbClr val="BECBB1"/>
            </a:solidFill>
          </p:spPr>
          <p:txBody>
            <a:bodyPr/>
            <a:lstStyle/>
            <a:p>
              <a:endParaRPr lang="en-GB"/>
            </a:p>
          </p:txBody>
        </p:sp>
        <p:sp>
          <p:nvSpPr>
            <p:cNvPr id="4" name="TextBox 4"/>
            <p:cNvSpPr txBox="1"/>
            <p:nvPr/>
          </p:nvSpPr>
          <p:spPr>
            <a:xfrm>
              <a:off x="0" y="-38100"/>
              <a:ext cx="912088" cy="1907648"/>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4051398" y="2159859"/>
            <a:ext cx="3349030" cy="7098441"/>
            <a:chOff x="0" y="0"/>
            <a:chExt cx="882049" cy="1869548"/>
          </a:xfrm>
        </p:grpSpPr>
        <p:sp>
          <p:nvSpPr>
            <p:cNvPr id="6" name="Freeform 6"/>
            <p:cNvSpPr/>
            <p:nvPr/>
          </p:nvSpPr>
          <p:spPr>
            <a:xfrm>
              <a:off x="0" y="0"/>
              <a:ext cx="882049" cy="1869548"/>
            </a:xfrm>
            <a:custGeom>
              <a:avLst/>
              <a:gdLst/>
              <a:ahLst/>
              <a:cxnLst/>
              <a:rect l="l" t="t" r="r" b="b"/>
              <a:pathLst>
                <a:path w="882049" h="1869548">
                  <a:moveTo>
                    <a:pt x="0" y="0"/>
                  </a:moveTo>
                  <a:lnTo>
                    <a:pt x="882049" y="0"/>
                  </a:lnTo>
                  <a:lnTo>
                    <a:pt x="882049" y="1869548"/>
                  </a:lnTo>
                  <a:lnTo>
                    <a:pt x="0" y="1869548"/>
                  </a:lnTo>
                  <a:close/>
                </a:path>
              </a:pathLst>
            </a:custGeom>
            <a:solidFill>
              <a:srgbClr val="9EB18B"/>
            </a:solidFill>
          </p:spPr>
          <p:txBody>
            <a:bodyPr/>
            <a:lstStyle/>
            <a:p>
              <a:endParaRPr lang="en-GB"/>
            </a:p>
          </p:txBody>
        </p:sp>
        <p:sp>
          <p:nvSpPr>
            <p:cNvPr id="7" name="TextBox 7"/>
            <p:cNvSpPr txBox="1"/>
            <p:nvPr/>
          </p:nvSpPr>
          <p:spPr>
            <a:xfrm>
              <a:off x="0" y="-38100"/>
              <a:ext cx="882049" cy="1907648"/>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7733803" y="2159859"/>
            <a:ext cx="3408632" cy="7038231"/>
            <a:chOff x="0" y="0"/>
            <a:chExt cx="897747" cy="1853691"/>
          </a:xfrm>
        </p:grpSpPr>
        <p:sp>
          <p:nvSpPr>
            <p:cNvPr id="9" name="Freeform 9"/>
            <p:cNvSpPr/>
            <p:nvPr/>
          </p:nvSpPr>
          <p:spPr>
            <a:xfrm>
              <a:off x="0" y="0"/>
              <a:ext cx="897747" cy="1853691"/>
            </a:xfrm>
            <a:custGeom>
              <a:avLst/>
              <a:gdLst/>
              <a:ahLst/>
              <a:cxnLst/>
              <a:rect l="l" t="t" r="r" b="b"/>
              <a:pathLst>
                <a:path w="897747" h="1853691">
                  <a:moveTo>
                    <a:pt x="0" y="0"/>
                  </a:moveTo>
                  <a:lnTo>
                    <a:pt x="897747" y="0"/>
                  </a:lnTo>
                  <a:lnTo>
                    <a:pt x="897747" y="1853691"/>
                  </a:lnTo>
                  <a:lnTo>
                    <a:pt x="0" y="1853691"/>
                  </a:lnTo>
                  <a:close/>
                </a:path>
              </a:pathLst>
            </a:custGeom>
            <a:solidFill>
              <a:srgbClr val="7E9765"/>
            </a:solidFill>
          </p:spPr>
          <p:txBody>
            <a:bodyPr/>
            <a:lstStyle/>
            <a:p>
              <a:endParaRPr lang="en-GB"/>
            </a:p>
          </p:txBody>
        </p:sp>
        <p:sp>
          <p:nvSpPr>
            <p:cNvPr id="10" name="TextBox 10"/>
            <p:cNvSpPr txBox="1"/>
            <p:nvPr/>
          </p:nvSpPr>
          <p:spPr>
            <a:xfrm>
              <a:off x="0" y="-38100"/>
              <a:ext cx="897747" cy="1891791"/>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11475810" y="2159859"/>
            <a:ext cx="3086100" cy="7038231"/>
            <a:chOff x="0" y="0"/>
            <a:chExt cx="812800" cy="1853691"/>
          </a:xfrm>
        </p:grpSpPr>
        <p:sp>
          <p:nvSpPr>
            <p:cNvPr id="12" name="Freeform 12"/>
            <p:cNvSpPr/>
            <p:nvPr/>
          </p:nvSpPr>
          <p:spPr>
            <a:xfrm>
              <a:off x="0" y="0"/>
              <a:ext cx="812800" cy="1853691"/>
            </a:xfrm>
            <a:custGeom>
              <a:avLst/>
              <a:gdLst/>
              <a:ahLst/>
              <a:cxnLst/>
              <a:rect l="l" t="t" r="r" b="b"/>
              <a:pathLst>
                <a:path w="812800" h="1853691">
                  <a:moveTo>
                    <a:pt x="0" y="0"/>
                  </a:moveTo>
                  <a:lnTo>
                    <a:pt x="812800" y="0"/>
                  </a:lnTo>
                  <a:lnTo>
                    <a:pt x="812800" y="1853691"/>
                  </a:lnTo>
                  <a:lnTo>
                    <a:pt x="0" y="1853691"/>
                  </a:lnTo>
                  <a:close/>
                </a:path>
              </a:pathLst>
            </a:custGeom>
            <a:solidFill>
              <a:srgbClr val="9EB18B"/>
            </a:solidFill>
          </p:spPr>
          <p:txBody>
            <a:bodyPr/>
            <a:lstStyle/>
            <a:p>
              <a:endParaRPr lang="en-GB"/>
            </a:p>
          </p:txBody>
        </p:sp>
        <p:sp>
          <p:nvSpPr>
            <p:cNvPr id="13" name="TextBox 13"/>
            <p:cNvSpPr txBox="1"/>
            <p:nvPr/>
          </p:nvSpPr>
          <p:spPr>
            <a:xfrm>
              <a:off x="0" y="-38100"/>
              <a:ext cx="812800" cy="1891791"/>
            </a:xfrm>
            <a:prstGeom prst="rect">
              <a:avLst/>
            </a:prstGeom>
          </p:spPr>
          <p:txBody>
            <a:bodyPr lIns="50800" tIns="50800" rIns="50800" bIns="50800" rtlCol="0" anchor="ctr"/>
            <a:lstStyle/>
            <a:p>
              <a:pPr algn="ctr">
                <a:lnSpc>
                  <a:spcPts val="2659"/>
                </a:lnSpc>
              </a:pPr>
              <a:endParaRPr/>
            </a:p>
          </p:txBody>
        </p:sp>
      </p:grpSp>
      <p:sp>
        <p:nvSpPr>
          <p:cNvPr id="14" name="TextBox 14"/>
          <p:cNvSpPr txBox="1"/>
          <p:nvPr/>
        </p:nvSpPr>
        <p:spPr>
          <a:xfrm>
            <a:off x="7949257" y="2521361"/>
            <a:ext cx="2977724" cy="6676729"/>
          </a:xfrm>
          <a:prstGeom prst="rect">
            <a:avLst/>
          </a:prstGeom>
        </p:spPr>
        <p:txBody>
          <a:bodyPr lIns="0" tIns="0" rIns="0" bIns="0" rtlCol="0" anchor="t">
            <a:spAutoFit/>
          </a:bodyPr>
          <a:lstStyle/>
          <a:p>
            <a:pPr algn="ctr">
              <a:lnSpc>
                <a:spcPts val="5296"/>
              </a:lnSpc>
              <a:spcBef>
                <a:spcPct val="0"/>
              </a:spcBef>
            </a:pPr>
            <a:r>
              <a:rPr lang="en-US" sz="3782" b="1">
                <a:solidFill>
                  <a:srgbClr val="000000"/>
                </a:solidFill>
                <a:latin typeface="Canva Sans Bold"/>
                <a:ea typeface="Canva Sans Bold"/>
                <a:cs typeface="Canva Sans Bold"/>
                <a:sym typeface="Canva Sans Bold"/>
              </a:rPr>
              <a:t>Social barriers</a:t>
            </a:r>
            <a:r>
              <a:rPr lang="en-US" sz="3782">
                <a:solidFill>
                  <a:srgbClr val="000000"/>
                </a:solidFill>
                <a:latin typeface="Canva Sans"/>
                <a:ea typeface="Canva Sans"/>
                <a:cs typeface="Canva Sans"/>
                <a:sym typeface="Canva Sans"/>
              </a:rPr>
              <a:t>: less community/family support, isolation, lesser involvement.</a:t>
            </a:r>
          </a:p>
        </p:txBody>
      </p:sp>
      <p:grpSp>
        <p:nvGrpSpPr>
          <p:cNvPr id="15" name="Group 15"/>
          <p:cNvGrpSpPr/>
          <p:nvPr/>
        </p:nvGrpSpPr>
        <p:grpSpPr>
          <a:xfrm>
            <a:off x="14934287" y="2159859"/>
            <a:ext cx="3086100" cy="7038231"/>
            <a:chOff x="0" y="0"/>
            <a:chExt cx="812800" cy="1853691"/>
          </a:xfrm>
        </p:grpSpPr>
        <p:sp>
          <p:nvSpPr>
            <p:cNvPr id="16" name="Freeform 16"/>
            <p:cNvSpPr/>
            <p:nvPr/>
          </p:nvSpPr>
          <p:spPr>
            <a:xfrm>
              <a:off x="0" y="0"/>
              <a:ext cx="812800" cy="1853691"/>
            </a:xfrm>
            <a:custGeom>
              <a:avLst/>
              <a:gdLst/>
              <a:ahLst/>
              <a:cxnLst/>
              <a:rect l="l" t="t" r="r" b="b"/>
              <a:pathLst>
                <a:path w="812800" h="1853691">
                  <a:moveTo>
                    <a:pt x="0" y="0"/>
                  </a:moveTo>
                  <a:lnTo>
                    <a:pt x="812800" y="0"/>
                  </a:lnTo>
                  <a:lnTo>
                    <a:pt x="812800" y="1853691"/>
                  </a:lnTo>
                  <a:lnTo>
                    <a:pt x="0" y="1853691"/>
                  </a:lnTo>
                  <a:close/>
                </a:path>
              </a:pathLst>
            </a:custGeom>
            <a:solidFill>
              <a:srgbClr val="BECBB1"/>
            </a:solidFill>
          </p:spPr>
          <p:txBody>
            <a:bodyPr/>
            <a:lstStyle/>
            <a:p>
              <a:endParaRPr lang="en-GB"/>
            </a:p>
          </p:txBody>
        </p:sp>
        <p:sp>
          <p:nvSpPr>
            <p:cNvPr id="17" name="TextBox 17"/>
            <p:cNvSpPr txBox="1"/>
            <p:nvPr/>
          </p:nvSpPr>
          <p:spPr>
            <a:xfrm>
              <a:off x="0" y="-38100"/>
              <a:ext cx="812800" cy="1891791"/>
            </a:xfrm>
            <a:prstGeom prst="rect">
              <a:avLst/>
            </a:prstGeom>
          </p:spPr>
          <p:txBody>
            <a:bodyPr lIns="50800" tIns="50800" rIns="50800" bIns="50800" rtlCol="0" anchor="ctr"/>
            <a:lstStyle/>
            <a:p>
              <a:pPr algn="ctr">
                <a:lnSpc>
                  <a:spcPts val="2659"/>
                </a:lnSpc>
              </a:pPr>
              <a:endParaRPr/>
            </a:p>
          </p:txBody>
        </p:sp>
      </p:grpSp>
      <p:sp>
        <p:nvSpPr>
          <p:cNvPr id="18" name="TextBox 18"/>
          <p:cNvSpPr txBox="1"/>
          <p:nvPr/>
        </p:nvSpPr>
        <p:spPr>
          <a:xfrm>
            <a:off x="0" y="191769"/>
            <a:ext cx="17827873" cy="1588137"/>
          </a:xfrm>
          <a:prstGeom prst="rect">
            <a:avLst/>
          </a:prstGeom>
        </p:spPr>
        <p:txBody>
          <a:bodyPr lIns="0" tIns="0" rIns="0" bIns="0" rtlCol="0" anchor="t">
            <a:spAutoFit/>
          </a:bodyPr>
          <a:lstStyle/>
          <a:p>
            <a:pPr algn="ctr">
              <a:lnSpc>
                <a:spcPts val="6439"/>
              </a:lnSpc>
              <a:spcBef>
                <a:spcPct val="0"/>
              </a:spcBef>
            </a:pPr>
            <a:r>
              <a:rPr lang="en-US" sz="4599" b="1" u="sng">
                <a:solidFill>
                  <a:srgbClr val="000000"/>
                </a:solidFill>
                <a:latin typeface="Canva Sans Bold"/>
                <a:ea typeface="Canva Sans Bold"/>
                <a:cs typeface="Canva Sans Bold"/>
                <a:sym typeface="Canva Sans Bold"/>
              </a:rPr>
              <a:t>Challenges Faced by Older Adults in Maintaining Independence</a:t>
            </a:r>
          </a:p>
        </p:txBody>
      </p:sp>
      <p:sp>
        <p:nvSpPr>
          <p:cNvPr id="19" name="TextBox 19"/>
          <p:cNvSpPr txBox="1"/>
          <p:nvPr/>
        </p:nvSpPr>
        <p:spPr>
          <a:xfrm>
            <a:off x="256925" y="2570380"/>
            <a:ext cx="3463082" cy="5079565"/>
          </a:xfrm>
          <a:prstGeom prst="rect">
            <a:avLst/>
          </a:prstGeom>
        </p:spPr>
        <p:txBody>
          <a:bodyPr lIns="0" tIns="0" rIns="0" bIns="0" rtlCol="0" anchor="t">
            <a:spAutoFit/>
          </a:bodyPr>
          <a:lstStyle/>
          <a:p>
            <a:pPr algn="ctr">
              <a:lnSpc>
                <a:spcPts val="5098"/>
              </a:lnSpc>
              <a:spcBef>
                <a:spcPct val="0"/>
              </a:spcBef>
            </a:pPr>
            <a:r>
              <a:rPr lang="en-US" sz="3642" b="1">
                <a:solidFill>
                  <a:srgbClr val="000000"/>
                </a:solidFill>
                <a:latin typeface="Canva Sans Bold"/>
                <a:ea typeface="Canva Sans Bold"/>
                <a:cs typeface="Canva Sans Bold"/>
                <a:sym typeface="Canva Sans Bold"/>
              </a:rPr>
              <a:t>Physical obstacles </a:t>
            </a:r>
            <a:r>
              <a:rPr lang="en-US" sz="3642">
                <a:solidFill>
                  <a:srgbClr val="000000"/>
                </a:solidFill>
                <a:latin typeface="Canva Sans"/>
                <a:ea typeface="Canva Sans"/>
                <a:cs typeface="Canva Sans"/>
                <a:sym typeface="Canva Sans"/>
              </a:rPr>
              <a:t>: weakness, chronic diseases, inability to move, hearing problems.</a:t>
            </a:r>
          </a:p>
        </p:txBody>
      </p:sp>
      <p:sp>
        <p:nvSpPr>
          <p:cNvPr id="20" name="TextBox 20"/>
          <p:cNvSpPr txBox="1"/>
          <p:nvPr/>
        </p:nvSpPr>
        <p:spPr>
          <a:xfrm>
            <a:off x="4051398" y="2856366"/>
            <a:ext cx="3151832" cy="4507592"/>
          </a:xfrm>
          <a:prstGeom prst="rect">
            <a:avLst/>
          </a:prstGeom>
        </p:spPr>
        <p:txBody>
          <a:bodyPr lIns="0" tIns="0" rIns="0" bIns="0" rtlCol="0" anchor="t">
            <a:spAutoFit/>
          </a:bodyPr>
          <a:lstStyle/>
          <a:p>
            <a:pPr algn="ctr">
              <a:lnSpc>
                <a:spcPts val="5125"/>
              </a:lnSpc>
              <a:spcBef>
                <a:spcPct val="0"/>
              </a:spcBef>
            </a:pPr>
            <a:r>
              <a:rPr lang="en-US" sz="3660" b="1">
                <a:solidFill>
                  <a:srgbClr val="000000"/>
                </a:solidFill>
                <a:latin typeface="Canva Sans Bold"/>
                <a:ea typeface="Canva Sans Bold"/>
                <a:cs typeface="Canva Sans Bold"/>
                <a:sym typeface="Canva Sans Bold"/>
              </a:rPr>
              <a:t>Psychological aspects</a:t>
            </a:r>
            <a:r>
              <a:rPr lang="en-US" sz="3660">
                <a:solidFill>
                  <a:srgbClr val="000000"/>
                </a:solidFill>
                <a:latin typeface="Canva Sans"/>
                <a:ea typeface="Canva Sans"/>
                <a:cs typeface="Canva Sans"/>
                <a:sym typeface="Canva Sans"/>
              </a:rPr>
              <a:t>: loneliness, depression, lack of confidence in self-care.</a:t>
            </a:r>
          </a:p>
        </p:txBody>
      </p:sp>
      <p:sp>
        <p:nvSpPr>
          <p:cNvPr id="21" name="TextBox 21"/>
          <p:cNvSpPr txBox="1"/>
          <p:nvPr/>
        </p:nvSpPr>
        <p:spPr>
          <a:xfrm>
            <a:off x="11694885" y="2521361"/>
            <a:ext cx="2670830" cy="3901140"/>
          </a:xfrm>
          <a:prstGeom prst="rect">
            <a:avLst/>
          </a:prstGeom>
        </p:spPr>
        <p:txBody>
          <a:bodyPr lIns="0" tIns="0" rIns="0" bIns="0" rtlCol="0" anchor="t">
            <a:spAutoFit/>
          </a:bodyPr>
          <a:lstStyle/>
          <a:p>
            <a:pPr algn="ctr">
              <a:lnSpc>
                <a:spcPts val="5170"/>
              </a:lnSpc>
              <a:spcBef>
                <a:spcPct val="0"/>
              </a:spcBef>
            </a:pPr>
            <a:r>
              <a:rPr lang="en-US" sz="3693" b="1">
                <a:solidFill>
                  <a:srgbClr val="000000"/>
                </a:solidFill>
                <a:latin typeface="Canva Sans Bold"/>
                <a:ea typeface="Canva Sans Bold"/>
                <a:cs typeface="Canva Sans Bold"/>
                <a:sym typeface="Canva Sans Bold"/>
              </a:rPr>
              <a:t>Economic barriers</a:t>
            </a:r>
            <a:r>
              <a:rPr lang="en-US" sz="3693">
                <a:solidFill>
                  <a:srgbClr val="000000"/>
                </a:solidFill>
                <a:latin typeface="Canva Sans"/>
                <a:ea typeface="Canva Sans"/>
                <a:cs typeface="Canva Sans"/>
                <a:sym typeface="Canva Sans"/>
              </a:rPr>
              <a:t>: economic restrictions to care and technology.</a:t>
            </a:r>
          </a:p>
        </p:txBody>
      </p:sp>
      <p:sp>
        <p:nvSpPr>
          <p:cNvPr id="22" name="TextBox 22"/>
          <p:cNvSpPr txBox="1"/>
          <p:nvPr/>
        </p:nvSpPr>
        <p:spPr>
          <a:xfrm>
            <a:off x="14934287" y="2250701"/>
            <a:ext cx="2893586" cy="4442461"/>
          </a:xfrm>
          <a:prstGeom prst="rect">
            <a:avLst/>
          </a:prstGeom>
        </p:spPr>
        <p:txBody>
          <a:bodyPr lIns="0" tIns="0" rIns="0" bIns="0" rtlCol="0" anchor="t">
            <a:spAutoFit/>
          </a:bodyPr>
          <a:lstStyle/>
          <a:p>
            <a:pPr algn="ctr">
              <a:lnSpc>
                <a:spcPts val="5039"/>
              </a:lnSpc>
              <a:spcBef>
                <a:spcPct val="0"/>
              </a:spcBef>
            </a:pPr>
            <a:r>
              <a:rPr lang="en-US" sz="3599" b="1">
                <a:solidFill>
                  <a:srgbClr val="000000"/>
                </a:solidFill>
                <a:latin typeface="Canva Sans Bold"/>
                <a:ea typeface="Canva Sans Bold"/>
                <a:cs typeface="Canva Sans Bold"/>
                <a:sym typeface="Canva Sans Bold"/>
              </a:rPr>
              <a:t>Systemic problems:</a:t>
            </a:r>
            <a:r>
              <a:rPr lang="en-US" sz="3599">
                <a:solidFill>
                  <a:srgbClr val="000000"/>
                </a:solidFill>
                <a:latin typeface="Canva Sans"/>
                <a:ea typeface="Canva Sans"/>
                <a:cs typeface="Canva Sans"/>
                <a:sym typeface="Canva Sans"/>
              </a:rPr>
              <a:t> disjointed health and social care service, long queues.</a:t>
            </a:r>
          </a:p>
        </p:txBody>
      </p:sp>
      <p:pic>
        <p:nvPicPr>
          <p:cNvPr id="36" name="Audio 35">
            <a:hlinkClick r:id="" action="ppaction://media"/>
            <a:extLst>
              <a:ext uri="{FF2B5EF4-FFF2-40B4-BE49-F238E27FC236}">
                <a16:creationId xmlns:a16="http://schemas.microsoft.com/office/drawing/2014/main" id="{9F5A3D3D-FBEE-C545-79E9-E4BF67243DF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5351"/>
    </mc:Choice>
    <mc:Fallback>
      <p:transition spd="slow" advTm="253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DAD7CD"/>
        </a:solidFill>
        <a:effectLst/>
      </p:bgPr>
    </p:bg>
    <p:spTree>
      <p:nvGrpSpPr>
        <p:cNvPr id="1" name=""/>
        <p:cNvGrpSpPr/>
        <p:nvPr/>
      </p:nvGrpSpPr>
      <p:grpSpPr>
        <a:xfrm>
          <a:off x="0" y="0"/>
          <a:ext cx="0" cy="0"/>
          <a:chOff x="0" y="0"/>
          <a:chExt cx="0" cy="0"/>
        </a:xfrm>
      </p:grpSpPr>
      <p:grpSp>
        <p:nvGrpSpPr>
          <p:cNvPr id="2" name="Group 2"/>
          <p:cNvGrpSpPr/>
          <p:nvPr/>
        </p:nvGrpSpPr>
        <p:grpSpPr>
          <a:xfrm>
            <a:off x="0" y="9258300"/>
            <a:ext cx="18288000" cy="1028700"/>
            <a:chOff x="0" y="0"/>
            <a:chExt cx="12372622" cy="695960"/>
          </a:xfrm>
        </p:grpSpPr>
        <p:sp>
          <p:nvSpPr>
            <p:cNvPr id="3" name="Freeform 3"/>
            <p:cNvSpPr/>
            <p:nvPr/>
          </p:nvSpPr>
          <p:spPr>
            <a:xfrm>
              <a:off x="0" y="0"/>
              <a:ext cx="12372622" cy="695960"/>
            </a:xfrm>
            <a:custGeom>
              <a:avLst/>
              <a:gdLst/>
              <a:ahLst/>
              <a:cxnLst/>
              <a:rect l="l" t="t" r="r" b="b"/>
              <a:pathLst>
                <a:path w="12372622" h="695960">
                  <a:moveTo>
                    <a:pt x="0" y="0"/>
                  </a:moveTo>
                  <a:lnTo>
                    <a:pt x="12372622" y="0"/>
                  </a:lnTo>
                  <a:lnTo>
                    <a:pt x="12372622" y="695960"/>
                  </a:lnTo>
                  <a:lnTo>
                    <a:pt x="0" y="695960"/>
                  </a:lnTo>
                  <a:close/>
                </a:path>
              </a:pathLst>
            </a:custGeom>
            <a:solidFill>
              <a:srgbClr val="A3B18A"/>
            </a:solidFill>
          </p:spPr>
          <p:txBody>
            <a:bodyPr/>
            <a:lstStyle/>
            <a:p>
              <a:endParaRPr lang="en-GB"/>
            </a:p>
          </p:txBody>
        </p:sp>
      </p:grpSp>
      <p:sp>
        <p:nvSpPr>
          <p:cNvPr id="4" name="Freeform 4"/>
          <p:cNvSpPr/>
          <p:nvPr/>
        </p:nvSpPr>
        <p:spPr>
          <a:xfrm>
            <a:off x="385297" y="2794558"/>
            <a:ext cx="7122134" cy="6449706"/>
          </a:xfrm>
          <a:custGeom>
            <a:avLst/>
            <a:gdLst/>
            <a:ahLst/>
            <a:cxnLst/>
            <a:rect l="l" t="t" r="r" b="b"/>
            <a:pathLst>
              <a:path w="7122134" h="6449706">
                <a:moveTo>
                  <a:pt x="0" y="0"/>
                </a:moveTo>
                <a:lnTo>
                  <a:pt x="7122133" y="0"/>
                </a:lnTo>
                <a:lnTo>
                  <a:pt x="7122133" y="6449706"/>
                </a:lnTo>
                <a:lnTo>
                  <a:pt x="0" y="6449706"/>
                </a:lnTo>
                <a:lnTo>
                  <a:pt x="0" y="0"/>
                </a:lnTo>
                <a:close/>
              </a:path>
            </a:pathLst>
          </a:custGeom>
          <a:blipFill>
            <a:blip r:embed="rId4"/>
            <a:stretch>
              <a:fillRect l="-490" r="-2219" b="-13417"/>
            </a:stretch>
          </a:blipFill>
        </p:spPr>
        <p:txBody>
          <a:bodyPr/>
          <a:lstStyle/>
          <a:p>
            <a:endParaRPr lang="en-GB"/>
          </a:p>
        </p:txBody>
      </p:sp>
      <p:grpSp>
        <p:nvGrpSpPr>
          <p:cNvPr id="5" name="Group 5"/>
          <p:cNvGrpSpPr/>
          <p:nvPr/>
        </p:nvGrpSpPr>
        <p:grpSpPr>
          <a:xfrm>
            <a:off x="-328662" y="2808594"/>
            <a:ext cx="7845191" cy="361950"/>
            <a:chOff x="0" y="0"/>
            <a:chExt cx="6460723" cy="298075"/>
          </a:xfrm>
        </p:grpSpPr>
        <p:sp>
          <p:nvSpPr>
            <p:cNvPr id="6" name="Freeform 6"/>
            <p:cNvSpPr/>
            <p:nvPr/>
          </p:nvSpPr>
          <p:spPr>
            <a:xfrm>
              <a:off x="0" y="0"/>
              <a:ext cx="6460723" cy="298075"/>
            </a:xfrm>
            <a:custGeom>
              <a:avLst/>
              <a:gdLst/>
              <a:ahLst/>
              <a:cxnLst/>
              <a:rect l="l" t="t" r="r" b="b"/>
              <a:pathLst>
                <a:path w="6460723" h="298075">
                  <a:moveTo>
                    <a:pt x="0" y="0"/>
                  </a:moveTo>
                  <a:lnTo>
                    <a:pt x="6460723" y="0"/>
                  </a:lnTo>
                  <a:lnTo>
                    <a:pt x="6460723" y="298075"/>
                  </a:lnTo>
                  <a:lnTo>
                    <a:pt x="0" y="298075"/>
                  </a:lnTo>
                  <a:close/>
                </a:path>
              </a:pathLst>
            </a:custGeom>
            <a:solidFill>
              <a:srgbClr val="A3B18A"/>
            </a:solidFill>
          </p:spPr>
          <p:txBody>
            <a:bodyPr/>
            <a:lstStyle/>
            <a:p>
              <a:endParaRPr lang="en-GB"/>
            </a:p>
          </p:txBody>
        </p:sp>
      </p:grpSp>
      <p:grpSp>
        <p:nvGrpSpPr>
          <p:cNvPr id="7" name="Group 7"/>
          <p:cNvGrpSpPr/>
          <p:nvPr/>
        </p:nvGrpSpPr>
        <p:grpSpPr>
          <a:xfrm rot="5400000">
            <a:off x="4323128" y="5992896"/>
            <a:ext cx="6705715" cy="337111"/>
            <a:chOff x="0" y="0"/>
            <a:chExt cx="6460723" cy="324794"/>
          </a:xfrm>
        </p:grpSpPr>
        <p:sp>
          <p:nvSpPr>
            <p:cNvPr id="8" name="Freeform 8"/>
            <p:cNvSpPr/>
            <p:nvPr/>
          </p:nvSpPr>
          <p:spPr>
            <a:xfrm>
              <a:off x="0" y="0"/>
              <a:ext cx="6460723" cy="324794"/>
            </a:xfrm>
            <a:custGeom>
              <a:avLst/>
              <a:gdLst/>
              <a:ahLst/>
              <a:cxnLst/>
              <a:rect l="l" t="t" r="r" b="b"/>
              <a:pathLst>
                <a:path w="6460723" h="324794">
                  <a:moveTo>
                    <a:pt x="0" y="0"/>
                  </a:moveTo>
                  <a:lnTo>
                    <a:pt x="6460723" y="0"/>
                  </a:lnTo>
                  <a:lnTo>
                    <a:pt x="6460723" y="324794"/>
                  </a:lnTo>
                  <a:lnTo>
                    <a:pt x="0" y="324794"/>
                  </a:lnTo>
                  <a:close/>
                </a:path>
              </a:pathLst>
            </a:custGeom>
            <a:solidFill>
              <a:srgbClr val="A3B18A"/>
            </a:solidFill>
          </p:spPr>
          <p:txBody>
            <a:bodyPr/>
            <a:lstStyle/>
            <a:p>
              <a:endParaRPr lang="en-GB"/>
            </a:p>
          </p:txBody>
        </p:sp>
      </p:grpSp>
      <p:grpSp>
        <p:nvGrpSpPr>
          <p:cNvPr id="9" name="Group 9"/>
          <p:cNvGrpSpPr/>
          <p:nvPr/>
        </p:nvGrpSpPr>
        <p:grpSpPr>
          <a:xfrm rot="5400000">
            <a:off x="-3610950" y="5494712"/>
            <a:ext cx="6719751" cy="1347515"/>
            <a:chOff x="0" y="0"/>
            <a:chExt cx="6460723" cy="1295572"/>
          </a:xfrm>
        </p:grpSpPr>
        <p:sp>
          <p:nvSpPr>
            <p:cNvPr id="10" name="Freeform 10"/>
            <p:cNvSpPr/>
            <p:nvPr/>
          </p:nvSpPr>
          <p:spPr>
            <a:xfrm>
              <a:off x="0" y="0"/>
              <a:ext cx="6460723" cy="1295572"/>
            </a:xfrm>
            <a:custGeom>
              <a:avLst/>
              <a:gdLst/>
              <a:ahLst/>
              <a:cxnLst/>
              <a:rect l="l" t="t" r="r" b="b"/>
              <a:pathLst>
                <a:path w="6460723" h="1295572">
                  <a:moveTo>
                    <a:pt x="0" y="0"/>
                  </a:moveTo>
                  <a:lnTo>
                    <a:pt x="6460723" y="0"/>
                  </a:lnTo>
                  <a:lnTo>
                    <a:pt x="6460723" y="1295572"/>
                  </a:lnTo>
                  <a:lnTo>
                    <a:pt x="0" y="1295572"/>
                  </a:lnTo>
                  <a:close/>
                </a:path>
              </a:pathLst>
            </a:custGeom>
            <a:solidFill>
              <a:srgbClr val="A3B18A"/>
            </a:solidFill>
          </p:spPr>
          <p:txBody>
            <a:bodyPr/>
            <a:lstStyle/>
            <a:p>
              <a:endParaRPr lang="en-GB"/>
            </a:p>
          </p:txBody>
        </p:sp>
      </p:grpSp>
      <p:sp>
        <p:nvSpPr>
          <p:cNvPr id="11" name="TextBox 11"/>
          <p:cNvSpPr txBox="1"/>
          <p:nvPr/>
        </p:nvSpPr>
        <p:spPr>
          <a:xfrm>
            <a:off x="8338258" y="2760969"/>
            <a:ext cx="9135907" cy="6483294"/>
          </a:xfrm>
          <a:prstGeom prst="rect">
            <a:avLst/>
          </a:prstGeom>
        </p:spPr>
        <p:txBody>
          <a:bodyPr lIns="0" tIns="0" rIns="0" bIns="0" rtlCol="0" anchor="t">
            <a:spAutoFit/>
          </a:bodyPr>
          <a:lstStyle/>
          <a:p>
            <a:pPr marL="616008" lvl="1" indent="-308004" algn="l">
              <a:lnSpc>
                <a:spcPts val="3994"/>
              </a:lnSpc>
              <a:buFont typeface="Arial"/>
              <a:buChar char="•"/>
            </a:pPr>
            <a:r>
              <a:rPr lang="en-US" sz="2853">
                <a:solidFill>
                  <a:srgbClr val="000000"/>
                </a:solidFill>
                <a:latin typeface="Canva Sans"/>
                <a:ea typeface="Canva Sans"/>
                <a:cs typeface="Canva Sans"/>
                <a:sym typeface="Canva Sans"/>
              </a:rPr>
              <a:t>ICS are integrated systems of health and social care, but unequally distributed.</a:t>
            </a:r>
          </a:p>
          <a:p>
            <a:pPr algn="l">
              <a:lnSpc>
                <a:spcPts val="3994"/>
              </a:lnSpc>
            </a:pPr>
            <a:endParaRPr lang="en-US" sz="2853">
              <a:solidFill>
                <a:srgbClr val="000000"/>
              </a:solidFill>
              <a:latin typeface="Canva Sans"/>
              <a:ea typeface="Canva Sans"/>
              <a:cs typeface="Canva Sans"/>
              <a:sym typeface="Canva Sans"/>
            </a:endParaRPr>
          </a:p>
          <a:p>
            <a:pPr marL="616008" lvl="1" indent="-308004" algn="l">
              <a:lnSpc>
                <a:spcPts val="3994"/>
              </a:lnSpc>
              <a:buFont typeface="Arial"/>
              <a:buChar char="•"/>
            </a:pPr>
            <a:r>
              <a:rPr lang="en-US" sz="2853">
                <a:solidFill>
                  <a:srgbClr val="000000"/>
                </a:solidFill>
                <a:latin typeface="Canva Sans"/>
                <a:ea typeface="Canva Sans"/>
                <a:cs typeface="Canva Sans"/>
                <a:sym typeface="Canva Sans"/>
              </a:rPr>
              <a:t>Community and Reablement Services Recovery and Independence.</a:t>
            </a:r>
          </a:p>
          <a:p>
            <a:pPr algn="l">
              <a:lnSpc>
                <a:spcPts val="3994"/>
              </a:lnSpc>
            </a:pPr>
            <a:endParaRPr lang="en-US" sz="2853">
              <a:solidFill>
                <a:srgbClr val="000000"/>
              </a:solidFill>
              <a:latin typeface="Canva Sans"/>
              <a:ea typeface="Canva Sans"/>
              <a:cs typeface="Canva Sans"/>
              <a:sym typeface="Canva Sans"/>
            </a:endParaRPr>
          </a:p>
          <a:p>
            <a:pPr marL="616008" lvl="1" indent="-308004" algn="l">
              <a:lnSpc>
                <a:spcPts val="3994"/>
              </a:lnSpc>
              <a:buFont typeface="Arial"/>
              <a:buChar char="•"/>
            </a:pPr>
            <a:r>
              <a:rPr lang="en-US" sz="2853">
                <a:solidFill>
                  <a:srgbClr val="000000"/>
                </a:solidFill>
                <a:latin typeface="Canva Sans"/>
                <a:ea typeface="Canva Sans"/>
                <a:cs typeface="Canva Sans"/>
                <a:sym typeface="Canva Sans"/>
              </a:rPr>
              <a:t>Age UK &amp; Voluntary Sector meet the gap in services, decrease isolation (Naughton et al., 2022) .</a:t>
            </a:r>
          </a:p>
          <a:p>
            <a:pPr algn="l">
              <a:lnSpc>
                <a:spcPts val="3994"/>
              </a:lnSpc>
            </a:pPr>
            <a:endParaRPr lang="en-US" sz="2853">
              <a:solidFill>
                <a:srgbClr val="000000"/>
              </a:solidFill>
              <a:latin typeface="Canva Sans"/>
              <a:ea typeface="Canva Sans"/>
              <a:cs typeface="Canva Sans"/>
              <a:sym typeface="Canva Sans"/>
            </a:endParaRPr>
          </a:p>
          <a:p>
            <a:pPr marL="616008" lvl="1" indent="-308004" algn="l">
              <a:lnSpc>
                <a:spcPts val="3994"/>
              </a:lnSpc>
              <a:buFont typeface="Arial"/>
              <a:buChar char="•"/>
            </a:pPr>
            <a:r>
              <a:rPr lang="en-US" sz="2853">
                <a:solidFill>
                  <a:srgbClr val="000000"/>
                </a:solidFill>
                <a:latin typeface="Canva Sans"/>
                <a:ea typeface="Canva Sans"/>
                <a:cs typeface="Canva Sans"/>
                <a:sym typeface="Canva Sans"/>
              </a:rPr>
              <a:t>Policies: Care Act 2014, NHS Long Term Plan – emphasized empowerment, but are limited in funding (Feldon, 2025).</a:t>
            </a:r>
          </a:p>
        </p:txBody>
      </p:sp>
      <p:sp>
        <p:nvSpPr>
          <p:cNvPr id="12" name="TextBox 12"/>
          <p:cNvSpPr txBox="1"/>
          <p:nvPr/>
        </p:nvSpPr>
        <p:spPr>
          <a:xfrm>
            <a:off x="2445817" y="191769"/>
            <a:ext cx="12739041" cy="1588137"/>
          </a:xfrm>
          <a:prstGeom prst="rect">
            <a:avLst/>
          </a:prstGeom>
        </p:spPr>
        <p:txBody>
          <a:bodyPr lIns="0" tIns="0" rIns="0" bIns="0" rtlCol="0" anchor="t">
            <a:spAutoFit/>
          </a:bodyPr>
          <a:lstStyle/>
          <a:p>
            <a:pPr algn="ctr">
              <a:lnSpc>
                <a:spcPts val="6439"/>
              </a:lnSpc>
              <a:spcBef>
                <a:spcPct val="0"/>
              </a:spcBef>
            </a:pPr>
            <a:r>
              <a:rPr lang="en-US" sz="4599" b="1" u="sng">
                <a:solidFill>
                  <a:srgbClr val="000000"/>
                </a:solidFill>
                <a:latin typeface="Canva Sans Bold"/>
                <a:ea typeface="Canva Sans Bold"/>
                <a:cs typeface="Canva Sans Bold"/>
                <a:sym typeface="Canva Sans Bold"/>
              </a:rPr>
              <a:t>Effectiveness of Current UK Services Supporting Older Adults</a:t>
            </a:r>
          </a:p>
        </p:txBody>
      </p:sp>
      <p:pic>
        <p:nvPicPr>
          <p:cNvPr id="25" name="Audio 24">
            <a:hlinkClick r:id="" action="ppaction://media"/>
            <a:extLst>
              <a:ext uri="{FF2B5EF4-FFF2-40B4-BE49-F238E27FC236}">
                <a16:creationId xmlns:a16="http://schemas.microsoft.com/office/drawing/2014/main" id="{9D6A265F-2EF3-95A0-ED78-02C00C77F65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9122"/>
    </mc:Choice>
    <mc:Fallback>
      <p:transition spd="slow" advTm="291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DAD7CD"/>
        </a:solidFill>
        <a:effectLst/>
      </p:bgPr>
    </p:bg>
    <p:spTree>
      <p:nvGrpSpPr>
        <p:cNvPr id="1" name=""/>
        <p:cNvGrpSpPr/>
        <p:nvPr/>
      </p:nvGrpSpPr>
      <p:grpSpPr>
        <a:xfrm>
          <a:off x="0" y="0"/>
          <a:ext cx="0" cy="0"/>
          <a:chOff x="0" y="0"/>
          <a:chExt cx="0" cy="0"/>
        </a:xfrm>
      </p:grpSpPr>
      <p:grpSp>
        <p:nvGrpSpPr>
          <p:cNvPr id="2" name="Group 2"/>
          <p:cNvGrpSpPr/>
          <p:nvPr/>
        </p:nvGrpSpPr>
        <p:grpSpPr>
          <a:xfrm>
            <a:off x="16740" y="1593091"/>
            <a:ext cx="7219170" cy="1543050"/>
            <a:chOff x="0" y="0"/>
            <a:chExt cx="1901345" cy="406400"/>
          </a:xfrm>
        </p:grpSpPr>
        <p:sp>
          <p:nvSpPr>
            <p:cNvPr id="3" name="Freeform 3"/>
            <p:cNvSpPr/>
            <p:nvPr/>
          </p:nvSpPr>
          <p:spPr>
            <a:xfrm>
              <a:off x="0" y="0"/>
              <a:ext cx="1901345" cy="406400"/>
            </a:xfrm>
            <a:custGeom>
              <a:avLst/>
              <a:gdLst/>
              <a:ahLst/>
              <a:cxnLst/>
              <a:rect l="l" t="t" r="r" b="b"/>
              <a:pathLst>
                <a:path w="1901345" h="406400">
                  <a:moveTo>
                    <a:pt x="1698145" y="0"/>
                  </a:moveTo>
                  <a:cubicBezTo>
                    <a:pt x="1810369" y="0"/>
                    <a:pt x="1901345" y="90976"/>
                    <a:pt x="1901345" y="203200"/>
                  </a:cubicBezTo>
                  <a:cubicBezTo>
                    <a:pt x="1901345" y="315424"/>
                    <a:pt x="1810369" y="406400"/>
                    <a:pt x="1698145" y="406400"/>
                  </a:cubicBezTo>
                  <a:lnTo>
                    <a:pt x="203200" y="406400"/>
                  </a:lnTo>
                  <a:cubicBezTo>
                    <a:pt x="90976" y="406400"/>
                    <a:pt x="0" y="315424"/>
                    <a:pt x="0" y="203200"/>
                  </a:cubicBezTo>
                  <a:cubicBezTo>
                    <a:pt x="0" y="90976"/>
                    <a:pt x="90976" y="0"/>
                    <a:pt x="203200" y="0"/>
                  </a:cubicBezTo>
                  <a:close/>
                </a:path>
              </a:pathLst>
            </a:custGeom>
            <a:solidFill>
              <a:srgbClr val="A3B18A"/>
            </a:solidFill>
          </p:spPr>
          <p:txBody>
            <a:bodyPr/>
            <a:lstStyle/>
            <a:p>
              <a:endParaRPr lang="en-GB"/>
            </a:p>
          </p:txBody>
        </p:sp>
        <p:sp>
          <p:nvSpPr>
            <p:cNvPr id="4" name="TextBox 4"/>
            <p:cNvSpPr txBox="1"/>
            <p:nvPr/>
          </p:nvSpPr>
          <p:spPr>
            <a:xfrm>
              <a:off x="0" y="-38100"/>
              <a:ext cx="1901345" cy="444500"/>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8405129" y="3619421"/>
            <a:ext cx="6247180" cy="1796498"/>
            <a:chOff x="0" y="0"/>
            <a:chExt cx="1645348" cy="473152"/>
          </a:xfrm>
        </p:grpSpPr>
        <p:sp>
          <p:nvSpPr>
            <p:cNvPr id="6" name="Freeform 6"/>
            <p:cNvSpPr/>
            <p:nvPr/>
          </p:nvSpPr>
          <p:spPr>
            <a:xfrm>
              <a:off x="0" y="0"/>
              <a:ext cx="1645348" cy="473152"/>
            </a:xfrm>
            <a:custGeom>
              <a:avLst/>
              <a:gdLst/>
              <a:ahLst/>
              <a:cxnLst/>
              <a:rect l="l" t="t" r="r" b="b"/>
              <a:pathLst>
                <a:path w="1645348" h="473152">
                  <a:moveTo>
                    <a:pt x="1442148" y="0"/>
                  </a:moveTo>
                  <a:cubicBezTo>
                    <a:pt x="1554372" y="0"/>
                    <a:pt x="1645348" y="105919"/>
                    <a:pt x="1645348" y="236576"/>
                  </a:cubicBezTo>
                  <a:cubicBezTo>
                    <a:pt x="1645348" y="367233"/>
                    <a:pt x="1554372" y="473152"/>
                    <a:pt x="1442148" y="473152"/>
                  </a:cubicBezTo>
                  <a:lnTo>
                    <a:pt x="203200" y="473152"/>
                  </a:lnTo>
                  <a:cubicBezTo>
                    <a:pt x="90976" y="473152"/>
                    <a:pt x="0" y="367233"/>
                    <a:pt x="0" y="236576"/>
                  </a:cubicBezTo>
                  <a:cubicBezTo>
                    <a:pt x="0" y="105919"/>
                    <a:pt x="90976" y="0"/>
                    <a:pt x="203200" y="0"/>
                  </a:cubicBezTo>
                  <a:close/>
                </a:path>
              </a:pathLst>
            </a:custGeom>
            <a:solidFill>
              <a:srgbClr val="A3B18A"/>
            </a:solidFill>
          </p:spPr>
          <p:txBody>
            <a:bodyPr/>
            <a:lstStyle/>
            <a:p>
              <a:endParaRPr lang="en-GB"/>
            </a:p>
          </p:txBody>
        </p:sp>
        <p:sp>
          <p:nvSpPr>
            <p:cNvPr id="7" name="TextBox 7"/>
            <p:cNvSpPr txBox="1"/>
            <p:nvPr/>
          </p:nvSpPr>
          <p:spPr>
            <a:xfrm>
              <a:off x="0" y="-38100"/>
              <a:ext cx="1645348" cy="511252"/>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2480045" y="3698116"/>
            <a:ext cx="5925084" cy="1682198"/>
            <a:chOff x="0" y="0"/>
            <a:chExt cx="1560516" cy="443048"/>
          </a:xfrm>
        </p:grpSpPr>
        <p:sp>
          <p:nvSpPr>
            <p:cNvPr id="9" name="Freeform 9"/>
            <p:cNvSpPr/>
            <p:nvPr/>
          </p:nvSpPr>
          <p:spPr>
            <a:xfrm>
              <a:off x="0" y="0"/>
              <a:ext cx="1560516" cy="443048"/>
            </a:xfrm>
            <a:custGeom>
              <a:avLst/>
              <a:gdLst/>
              <a:ahLst/>
              <a:cxnLst/>
              <a:rect l="l" t="t" r="r" b="b"/>
              <a:pathLst>
                <a:path w="1560516" h="443048">
                  <a:moveTo>
                    <a:pt x="1357316" y="0"/>
                  </a:moveTo>
                  <a:cubicBezTo>
                    <a:pt x="1469540" y="0"/>
                    <a:pt x="1560516" y="99180"/>
                    <a:pt x="1560516" y="221524"/>
                  </a:cubicBezTo>
                  <a:cubicBezTo>
                    <a:pt x="1560516" y="343868"/>
                    <a:pt x="1469540" y="443048"/>
                    <a:pt x="1357316" y="443048"/>
                  </a:cubicBezTo>
                  <a:lnTo>
                    <a:pt x="203200" y="443048"/>
                  </a:lnTo>
                  <a:cubicBezTo>
                    <a:pt x="90976" y="443048"/>
                    <a:pt x="0" y="343868"/>
                    <a:pt x="0" y="221524"/>
                  </a:cubicBezTo>
                  <a:cubicBezTo>
                    <a:pt x="0" y="99180"/>
                    <a:pt x="90976" y="0"/>
                    <a:pt x="203200" y="0"/>
                  </a:cubicBezTo>
                  <a:close/>
                </a:path>
              </a:pathLst>
            </a:custGeom>
            <a:solidFill>
              <a:srgbClr val="A3B18A"/>
            </a:solidFill>
          </p:spPr>
          <p:txBody>
            <a:bodyPr/>
            <a:lstStyle/>
            <a:p>
              <a:endParaRPr lang="en-GB"/>
            </a:p>
          </p:txBody>
        </p:sp>
        <p:sp>
          <p:nvSpPr>
            <p:cNvPr id="10" name="TextBox 10"/>
            <p:cNvSpPr txBox="1"/>
            <p:nvPr/>
          </p:nvSpPr>
          <p:spPr>
            <a:xfrm>
              <a:off x="0" y="-38100"/>
              <a:ext cx="1560516" cy="481148"/>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12350675" y="1474421"/>
            <a:ext cx="5483960" cy="1800109"/>
            <a:chOff x="0" y="0"/>
            <a:chExt cx="1444335" cy="474103"/>
          </a:xfrm>
        </p:grpSpPr>
        <p:sp>
          <p:nvSpPr>
            <p:cNvPr id="12" name="Freeform 12"/>
            <p:cNvSpPr/>
            <p:nvPr/>
          </p:nvSpPr>
          <p:spPr>
            <a:xfrm>
              <a:off x="0" y="0"/>
              <a:ext cx="1444335" cy="474103"/>
            </a:xfrm>
            <a:custGeom>
              <a:avLst/>
              <a:gdLst/>
              <a:ahLst/>
              <a:cxnLst/>
              <a:rect l="l" t="t" r="r" b="b"/>
              <a:pathLst>
                <a:path w="1444335" h="474103">
                  <a:moveTo>
                    <a:pt x="1241135" y="0"/>
                  </a:moveTo>
                  <a:cubicBezTo>
                    <a:pt x="1353359" y="0"/>
                    <a:pt x="1444335" y="106131"/>
                    <a:pt x="1444335" y="237051"/>
                  </a:cubicBezTo>
                  <a:cubicBezTo>
                    <a:pt x="1444335" y="367971"/>
                    <a:pt x="1353359" y="474103"/>
                    <a:pt x="1241135" y="474103"/>
                  </a:cubicBezTo>
                  <a:lnTo>
                    <a:pt x="203200" y="474103"/>
                  </a:lnTo>
                  <a:cubicBezTo>
                    <a:pt x="90976" y="474103"/>
                    <a:pt x="0" y="367971"/>
                    <a:pt x="0" y="237051"/>
                  </a:cubicBezTo>
                  <a:cubicBezTo>
                    <a:pt x="0" y="106131"/>
                    <a:pt x="90976" y="0"/>
                    <a:pt x="203200" y="0"/>
                  </a:cubicBezTo>
                  <a:close/>
                </a:path>
              </a:pathLst>
            </a:custGeom>
            <a:solidFill>
              <a:srgbClr val="A3B18A"/>
            </a:solidFill>
          </p:spPr>
          <p:txBody>
            <a:bodyPr/>
            <a:lstStyle/>
            <a:p>
              <a:endParaRPr lang="en-GB"/>
            </a:p>
          </p:txBody>
        </p:sp>
        <p:sp>
          <p:nvSpPr>
            <p:cNvPr id="13" name="TextBox 13"/>
            <p:cNvSpPr txBox="1"/>
            <p:nvPr/>
          </p:nvSpPr>
          <p:spPr>
            <a:xfrm>
              <a:off x="0" y="-38100"/>
              <a:ext cx="1444335" cy="512203"/>
            </a:xfrm>
            <a:prstGeom prst="rect">
              <a:avLst/>
            </a:prstGeom>
          </p:spPr>
          <p:txBody>
            <a:bodyPr lIns="50800" tIns="50800" rIns="50800" bIns="50800" rtlCol="0" anchor="ctr"/>
            <a:lstStyle/>
            <a:p>
              <a:pPr algn="ctr">
                <a:lnSpc>
                  <a:spcPts val="2659"/>
                </a:lnSpc>
              </a:pPr>
              <a:endParaRPr/>
            </a:p>
          </p:txBody>
        </p:sp>
      </p:grpSp>
      <p:grpSp>
        <p:nvGrpSpPr>
          <p:cNvPr id="14" name="Group 14"/>
          <p:cNvGrpSpPr/>
          <p:nvPr/>
        </p:nvGrpSpPr>
        <p:grpSpPr>
          <a:xfrm>
            <a:off x="7600950" y="1474421"/>
            <a:ext cx="4387775" cy="1661720"/>
            <a:chOff x="0" y="0"/>
            <a:chExt cx="1155628" cy="437655"/>
          </a:xfrm>
        </p:grpSpPr>
        <p:sp>
          <p:nvSpPr>
            <p:cNvPr id="15" name="Freeform 15"/>
            <p:cNvSpPr/>
            <p:nvPr/>
          </p:nvSpPr>
          <p:spPr>
            <a:xfrm>
              <a:off x="0" y="0"/>
              <a:ext cx="1155628" cy="437655"/>
            </a:xfrm>
            <a:custGeom>
              <a:avLst/>
              <a:gdLst/>
              <a:ahLst/>
              <a:cxnLst/>
              <a:rect l="l" t="t" r="r" b="b"/>
              <a:pathLst>
                <a:path w="1155628" h="437655">
                  <a:moveTo>
                    <a:pt x="952428" y="0"/>
                  </a:moveTo>
                  <a:cubicBezTo>
                    <a:pt x="1064652" y="0"/>
                    <a:pt x="1155628" y="97972"/>
                    <a:pt x="1155628" y="218827"/>
                  </a:cubicBezTo>
                  <a:cubicBezTo>
                    <a:pt x="1155628" y="339682"/>
                    <a:pt x="1064652" y="437655"/>
                    <a:pt x="952428" y="437655"/>
                  </a:cubicBezTo>
                  <a:lnTo>
                    <a:pt x="203200" y="437655"/>
                  </a:lnTo>
                  <a:cubicBezTo>
                    <a:pt x="90976" y="437655"/>
                    <a:pt x="0" y="339682"/>
                    <a:pt x="0" y="218827"/>
                  </a:cubicBezTo>
                  <a:cubicBezTo>
                    <a:pt x="0" y="97972"/>
                    <a:pt x="90976" y="0"/>
                    <a:pt x="203200" y="0"/>
                  </a:cubicBezTo>
                  <a:close/>
                </a:path>
              </a:pathLst>
            </a:custGeom>
            <a:solidFill>
              <a:srgbClr val="A3B18A"/>
            </a:solidFill>
          </p:spPr>
          <p:txBody>
            <a:bodyPr/>
            <a:lstStyle/>
            <a:p>
              <a:endParaRPr lang="en-GB"/>
            </a:p>
          </p:txBody>
        </p:sp>
        <p:sp>
          <p:nvSpPr>
            <p:cNvPr id="16" name="TextBox 16"/>
            <p:cNvSpPr txBox="1"/>
            <p:nvPr/>
          </p:nvSpPr>
          <p:spPr>
            <a:xfrm>
              <a:off x="0" y="-38100"/>
              <a:ext cx="1155628" cy="475755"/>
            </a:xfrm>
            <a:prstGeom prst="rect">
              <a:avLst/>
            </a:prstGeom>
          </p:spPr>
          <p:txBody>
            <a:bodyPr lIns="50800" tIns="50800" rIns="50800" bIns="50800" rtlCol="0" anchor="ctr"/>
            <a:lstStyle/>
            <a:p>
              <a:pPr algn="ctr">
                <a:lnSpc>
                  <a:spcPts val="2659"/>
                </a:lnSpc>
              </a:pPr>
              <a:endParaRPr/>
            </a:p>
          </p:txBody>
        </p:sp>
      </p:grpSp>
      <p:sp>
        <p:nvSpPr>
          <p:cNvPr id="17" name="Freeform 17"/>
          <p:cNvSpPr/>
          <p:nvPr/>
        </p:nvSpPr>
        <p:spPr>
          <a:xfrm>
            <a:off x="5271865" y="5760810"/>
            <a:ext cx="6716860" cy="5004470"/>
          </a:xfrm>
          <a:custGeom>
            <a:avLst/>
            <a:gdLst/>
            <a:ahLst/>
            <a:cxnLst/>
            <a:rect l="l" t="t" r="r" b="b"/>
            <a:pathLst>
              <a:path w="6716860" h="5004470">
                <a:moveTo>
                  <a:pt x="0" y="0"/>
                </a:moveTo>
                <a:lnTo>
                  <a:pt x="6716860" y="0"/>
                </a:lnTo>
                <a:lnTo>
                  <a:pt x="6716860" y="5004471"/>
                </a:lnTo>
                <a:lnTo>
                  <a:pt x="0" y="5004471"/>
                </a:lnTo>
                <a:lnTo>
                  <a:pt x="0" y="0"/>
                </a:lnTo>
                <a:close/>
              </a:path>
            </a:pathLst>
          </a:custGeom>
          <a:blipFill>
            <a:blip r:embed="rId4"/>
            <a:stretch>
              <a:fillRect t="-34217"/>
            </a:stretch>
          </a:blipFill>
        </p:spPr>
        <p:txBody>
          <a:bodyPr/>
          <a:lstStyle/>
          <a:p>
            <a:endParaRPr lang="en-GB"/>
          </a:p>
        </p:txBody>
      </p:sp>
      <p:sp>
        <p:nvSpPr>
          <p:cNvPr id="18" name="Freeform 18"/>
          <p:cNvSpPr/>
          <p:nvPr/>
        </p:nvSpPr>
        <p:spPr>
          <a:xfrm>
            <a:off x="12350675" y="5987947"/>
            <a:ext cx="1672722" cy="4299053"/>
          </a:xfrm>
          <a:custGeom>
            <a:avLst/>
            <a:gdLst/>
            <a:ahLst/>
            <a:cxnLst/>
            <a:rect l="l" t="t" r="r" b="b"/>
            <a:pathLst>
              <a:path w="1672722" h="4299053">
                <a:moveTo>
                  <a:pt x="0" y="0"/>
                </a:moveTo>
                <a:lnTo>
                  <a:pt x="1672722" y="0"/>
                </a:lnTo>
                <a:lnTo>
                  <a:pt x="1672722" y="4299053"/>
                </a:lnTo>
                <a:lnTo>
                  <a:pt x="0" y="429905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9" name="TextBox 19"/>
          <p:cNvSpPr txBox="1"/>
          <p:nvPr/>
        </p:nvSpPr>
        <p:spPr>
          <a:xfrm>
            <a:off x="1532136" y="250188"/>
            <a:ext cx="15223728" cy="778512"/>
          </a:xfrm>
          <a:prstGeom prst="rect">
            <a:avLst/>
          </a:prstGeom>
        </p:spPr>
        <p:txBody>
          <a:bodyPr lIns="0" tIns="0" rIns="0" bIns="0" rtlCol="0" anchor="t">
            <a:spAutoFit/>
          </a:bodyPr>
          <a:lstStyle/>
          <a:p>
            <a:pPr algn="ctr">
              <a:lnSpc>
                <a:spcPts val="6439"/>
              </a:lnSpc>
              <a:spcBef>
                <a:spcPct val="0"/>
              </a:spcBef>
            </a:pPr>
            <a:r>
              <a:rPr lang="en-US" sz="4599" b="1" u="sng">
                <a:solidFill>
                  <a:srgbClr val="000000"/>
                </a:solidFill>
                <a:latin typeface="Canva Sans Bold"/>
                <a:ea typeface="Canva Sans Bold"/>
                <a:cs typeface="Canva Sans Bold"/>
                <a:sym typeface="Canva Sans Bold"/>
              </a:rPr>
              <a:t>Limitations of Current UK Care and Support Systems</a:t>
            </a:r>
          </a:p>
        </p:txBody>
      </p:sp>
      <p:sp>
        <p:nvSpPr>
          <p:cNvPr id="20" name="TextBox 20"/>
          <p:cNvSpPr txBox="1"/>
          <p:nvPr/>
        </p:nvSpPr>
        <p:spPr>
          <a:xfrm>
            <a:off x="409472" y="1674330"/>
            <a:ext cx="6828287" cy="1389585"/>
          </a:xfrm>
          <a:prstGeom prst="rect">
            <a:avLst/>
          </a:prstGeom>
        </p:spPr>
        <p:txBody>
          <a:bodyPr lIns="0" tIns="0" rIns="0" bIns="0" rtlCol="0" anchor="t">
            <a:spAutoFit/>
          </a:bodyPr>
          <a:lstStyle/>
          <a:p>
            <a:pPr algn="ctr">
              <a:lnSpc>
                <a:spcPts val="3733"/>
              </a:lnSpc>
              <a:spcBef>
                <a:spcPct val="0"/>
              </a:spcBef>
            </a:pPr>
            <a:r>
              <a:rPr lang="en-US" sz="2666">
                <a:solidFill>
                  <a:srgbClr val="000000"/>
                </a:solidFill>
                <a:latin typeface="Canva Sans"/>
                <a:ea typeface="Canva Sans"/>
                <a:cs typeface="Canva Sans"/>
                <a:sym typeface="Canva Sans"/>
              </a:rPr>
              <a:t>Fragmented Services: Inefficiency in the coordination of NHS, councils and private services (Moran et al., 2021).</a:t>
            </a:r>
          </a:p>
        </p:txBody>
      </p:sp>
      <p:sp>
        <p:nvSpPr>
          <p:cNvPr id="21" name="TextBox 21"/>
          <p:cNvSpPr txBox="1"/>
          <p:nvPr/>
        </p:nvSpPr>
        <p:spPr>
          <a:xfrm>
            <a:off x="7712160" y="1654611"/>
            <a:ext cx="4276565" cy="1417471"/>
          </a:xfrm>
          <a:prstGeom prst="rect">
            <a:avLst/>
          </a:prstGeom>
        </p:spPr>
        <p:txBody>
          <a:bodyPr lIns="0" tIns="0" rIns="0" bIns="0" rtlCol="0" anchor="t">
            <a:spAutoFit/>
          </a:bodyPr>
          <a:lstStyle/>
          <a:p>
            <a:pPr algn="ctr">
              <a:lnSpc>
                <a:spcPts val="3771"/>
              </a:lnSpc>
              <a:spcBef>
                <a:spcPct val="0"/>
              </a:spcBef>
            </a:pPr>
            <a:r>
              <a:rPr lang="en-US" sz="2694">
                <a:solidFill>
                  <a:srgbClr val="000000"/>
                </a:solidFill>
                <a:latin typeface="Canva Sans"/>
                <a:ea typeface="Canva Sans"/>
                <a:cs typeface="Canva Sans"/>
                <a:sym typeface="Canva Sans"/>
              </a:rPr>
              <a:t>Staffing Problems: High turnover, low salaries and geriatric training.</a:t>
            </a:r>
          </a:p>
        </p:txBody>
      </p:sp>
      <p:sp>
        <p:nvSpPr>
          <p:cNvPr id="22" name="TextBox 22"/>
          <p:cNvSpPr txBox="1"/>
          <p:nvPr/>
        </p:nvSpPr>
        <p:spPr>
          <a:xfrm>
            <a:off x="12464975" y="1674330"/>
            <a:ext cx="5369660" cy="1389455"/>
          </a:xfrm>
          <a:prstGeom prst="rect">
            <a:avLst/>
          </a:prstGeom>
        </p:spPr>
        <p:txBody>
          <a:bodyPr lIns="0" tIns="0" rIns="0" bIns="0" rtlCol="0" anchor="t">
            <a:spAutoFit/>
          </a:bodyPr>
          <a:lstStyle/>
          <a:p>
            <a:pPr algn="ctr">
              <a:lnSpc>
                <a:spcPts val="3740"/>
              </a:lnSpc>
              <a:spcBef>
                <a:spcPct val="0"/>
              </a:spcBef>
            </a:pPr>
            <a:r>
              <a:rPr lang="en-US" sz="2672">
                <a:solidFill>
                  <a:srgbClr val="000000"/>
                </a:solidFill>
                <a:latin typeface="Canva Sans"/>
                <a:ea typeface="Canva Sans"/>
                <a:cs typeface="Canva Sans"/>
                <a:sym typeface="Canva Sans"/>
              </a:rPr>
              <a:t>Funding Inequality: Regional Inequality and Low investment in social care.</a:t>
            </a:r>
          </a:p>
        </p:txBody>
      </p:sp>
      <p:sp>
        <p:nvSpPr>
          <p:cNvPr id="23" name="TextBox 23"/>
          <p:cNvSpPr txBox="1"/>
          <p:nvPr/>
        </p:nvSpPr>
        <p:spPr>
          <a:xfrm>
            <a:off x="2480045" y="3922230"/>
            <a:ext cx="5677969" cy="1389421"/>
          </a:xfrm>
          <a:prstGeom prst="rect">
            <a:avLst/>
          </a:prstGeom>
        </p:spPr>
        <p:txBody>
          <a:bodyPr lIns="0" tIns="0" rIns="0" bIns="0" rtlCol="0" anchor="t">
            <a:spAutoFit/>
          </a:bodyPr>
          <a:lstStyle/>
          <a:p>
            <a:pPr algn="ctr">
              <a:lnSpc>
                <a:spcPts val="3742"/>
              </a:lnSpc>
              <a:spcBef>
                <a:spcPct val="0"/>
              </a:spcBef>
            </a:pPr>
            <a:r>
              <a:rPr lang="en-US" sz="2673">
                <a:solidFill>
                  <a:srgbClr val="000000"/>
                </a:solidFill>
                <a:latin typeface="Canva Sans"/>
                <a:ea typeface="Canva Sans"/>
                <a:cs typeface="Canva Sans"/>
                <a:sym typeface="Canva Sans"/>
              </a:rPr>
              <a:t>Minimal Personalisation: One size models inhibit freedom and decision making.</a:t>
            </a:r>
          </a:p>
        </p:txBody>
      </p:sp>
      <p:sp>
        <p:nvSpPr>
          <p:cNvPr id="24" name="TextBox 24"/>
          <p:cNvSpPr txBox="1"/>
          <p:nvPr/>
        </p:nvSpPr>
        <p:spPr>
          <a:xfrm>
            <a:off x="8825152" y="3801777"/>
            <a:ext cx="5407134" cy="1417726"/>
          </a:xfrm>
          <a:prstGeom prst="rect">
            <a:avLst/>
          </a:prstGeom>
        </p:spPr>
        <p:txBody>
          <a:bodyPr lIns="0" tIns="0" rIns="0" bIns="0" rtlCol="0" anchor="t">
            <a:spAutoFit/>
          </a:bodyPr>
          <a:lstStyle/>
          <a:p>
            <a:pPr algn="ctr">
              <a:lnSpc>
                <a:spcPts val="3757"/>
              </a:lnSpc>
              <a:spcBef>
                <a:spcPct val="0"/>
              </a:spcBef>
            </a:pPr>
            <a:r>
              <a:rPr lang="en-US" sz="2684">
                <a:solidFill>
                  <a:srgbClr val="000000"/>
                </a:solidFill>
                <a:latin typeface="Canva Sans"/>
                <a:ea typeface="Canva Sans"/>
                <a:cs typeface="Canva Sans"/>
                <a:sym typeface="Canva Sans"/>
              </a:rPr>
              <a:t>Access Barriers: Long queues and .online inequality amongst the elderly ( Durand et al., 2022).</a:t>
            </a:r>
          </a:p>
        </p:txBody>
      </p:sp>
      <p:pic>
        <p:nvPicPr>
          <p:cNvPr id="37" name="Audio 36">
            <a:hlinkClick r:id="" action="ppaction://media"/>
            <a:extLst>
              <a:ext uri="{FF2B5EF4-FFF2-40B4-BE49-F238E27FC236}">
                <a16:creationId xmlns:a16="http://schemas.microsoft.com/office/drawing/2014/main" id="{F910827C-E49E-FAF5-1C21-4AF0B8B9CFD3}"/>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5196"/>
    </mc:Choice>
    <mc:Fallback>
      <p:transition spd="slow" advTm="251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DAD7CD"/>
        </a:solidFill>
        <a:effectLst/>
      </p:bgPr>
    </p:bg>
    <p:spTree>
      <p:nvGrpSpPr>
        <p:cNvPr id="1" name=""/>
        <p:cNvGrpSpPr/>
        <p:nvPr/>
      </p:nvGrpSpPr>
      <p:grpSpPr>
        <a:xfrm>
          <a:off x="0" y="0"/>
          <a:ext cx="0" cy="0"/>
          <a:chOff x="0" y="0"/>
          <a:chExt cx="0" cy="0"/>
        </a:xfrm>
      </p:grpSpPr>
      <p:grpSp>
        <p:nvGrpSpPr>
          <p:cNvPr id="2" name="Group 2"/>
          <p:cNvGrpSpPr/>
          <p:nvPr/>
        </p:nvGrpSpPr>
        <p:grpSpPr>
          <a:xfrm>
            <a:off x="0" y="9258300"/>
            <a:ext cx="18288000" cy="1028700"/>
            <a:chOff x="0" y="0"/>
            <a:chExt cx="12372622" cy="695960"/>
          </a:xfrm>
        </p:grpSpPr>
        <p:sp>
          <p:nvSpPr>
            <p:cNvPr id="3" name="Freeform 3"/>
            <p:cNvSpPr/>
            <p:nvPr/>
          </p:nvSpPr>
          <p:spPr>
            <a:xfrm>
              <a:off x="0" y="0"/>
              <a:ext cx="12372622" cy="695960"/>
            </a:xfrm>
            <a:custGeom>
              <a:avLst/>
              <a:gdLst/>
              <a:ahLst/>
              <a:cxnLst/>
              <a:rect l="l" t="t" r="r" b="b"/>
              <a:pathLst>
                <a:path w="12372622" h="695960">
                  <a:moveTo>
                    <a:pt x="0" y="0"/>
                  </a:moveTo>
                  <a:lnTo>
                    <a:pt x="12372622" y="0"/>
                  </a:lnTo>
                  <a:lnTo>
                    <a:pt x="12372622" y="695960"/>
                  </a:lnTo>
                  <a:lnTo>
                    <a:pt x="0" y="695960"/>
                  </a:lnTo>
                  <a:close/>
                </a:path>
              </a:pathLst>
            </a:custGeom>
            <a:solidFill>
              <a:srgbClr val="A3B18A"/>
            </a:solidFill>
          </p:spPr>
          <p:txBody>
            <a:bodyPr/>
            <a:lstStyle/>
            <a:p>
              <a:endParaRPr lang="en-GB"/>
            </a:p>
          </p:txBody>
        </p:sp>
      </p:grpSp>
      <p:grpSp>
        <p:nvGrpSpPr>
          <p:cNvPr id="4" name="Group 4"/>
          <p:cNvGrpSpPr/>
          <p:nvPr/>
        </p:nvGrpSpPr>
        <p:grpSpPr>
          <a:xfrm>
            <a:off x="502840" y="4068227"/>
            <a:ext cx="4425506" cy="3803170"/>
            <a:chOff x="0" y="0"/>
            <a:chExt cx="812800" cy="698500"/>
          </a:xfrm>
        </p:grpSpPr>
        <p:sp>
          <p:nvSpPr>
            <p:cNvPr id="5" name="Freeform 5"/>
            <p:cNvSpPr/>
            <p:nvPr/>
          </p:nvSpPr>
          <p:spPr>
            <a:xfrm>
              <a:off x="0" y="0"/>
              <a:ext cx="812800" cy="698500"/>
            </a:xfrm>
            <a:custGeom>
              <a:avLst/>
              <a:gdLst/>
              <a:ahLst/>
              <a:cxnLst/>
              <a:rect l="l" t="t" r="r" b="b"/>
              <a:pathLst>
                <a:path w="812800" h="698500">
                  <a:moveTo>
                    <a:pt x="812800" y="349250"/>
                  </a:moveTo>
                  <a:lnTo>
                    <a:pt x="609600" y="698500"/>
                  </a:lnTo>
                  <a:lnTo>
                    <a:pt x="203200" y="698500"/>
                  </a:lnTo>
                  <a:lnTo>
                    <a:pt x="0" y="349250"/>
                  </a:lnTo>
                  <a:lnTo>
                    <a:pt x="203200" y="0"/>
                  </a:lnTo>
                  <a:lnTo>
                    <a:pt x="609600" y="0"/>
                  </a:lnTo>
                  <a:lnTo>
                    <a:pt x="812800" y="349250"/>
                  </a:lnTo>
                  <a:close/>
                </a:path>
              </a:pathLst>
            </a:custGeom>
            <a:solidFill>
              <a:srgbClr val="7E9765"/>
            </a:solidFill>
          </p:spPr>
          <p:txBody>
            <a:bodyPr/>
            <a:lstStyle/>
            <a:p>
              <a:endParaRPr lang="en-GB"/>
            </a:p>
          </p:txBody>
        </p:sp>
        <p:sp>
          <p:nvSpPr>
            <p:cNvPr id="6" name="TextBox 6"/>
            <p:cNvSpPr txBox="1"/>
            <p:nvPr/>
          </p:nvSpPr>
          <p:spPr>
            <a:xfrm>
              <a:off x="114300" y="-38100"/>
              <a:ext cx="584200" cy="736600"/>
            </a:xfrm>
            <a:prstGeom prst="rect">
              <a:avLst/>
            </a:prstGeom>
          </p:spPr>
          <p:txBody>
            <a:bodyPr lIns="50800" tIns="50800" rIns="50800" bIns="50800" rtlCol="0" anchor="ctr"/>
            <a:lstStyle/>
            <a:p>
              <a:pPr algn="ctr">
                <a:lnSpc>
                  <a:spcPts val="3079"/>
                </a:lnSpc>
              </a:pPr>
              <a:endParaRPr/>
            </a:p>
          </p:txBody>
        </p:sp>
      </p:grpSp>
      <p:grpSp>
        <p:nvGrpSpPr>
          <p:cNvPr id="7" name="Group 7"/>
          <p:cNvGrpSpPr/>
          <p:nvPr/>
        </p:nvGrpSpPr>
        <p:grpSpPr>
          <a:xfrm>
            <a:off x="4767003" y="1744385"/>
            <a:ext cx="4502177" cy="3869058"/>
            <a:chOff x="0" y="0"/>
            <a:chExt cx="812800" cy="698500"/>
          </a:xfrm>
        </p:grpSpPr>
        <p:sp>
          <p:nvSpPr>
            <p:cNvPr id="8" name="Freeform 8"/>
            <p:cNvSpPr/>
            <p:nvPr/>
          </p:nvSpPr>
          <p:spPr>
            <a:xfrm>
              <a:off x="0" y="0"/>
              <a:ext cx="812800" cy="698500"/>
            </a:xfrm>
            <a:custGeom>
              <a:avLst/>
              <a:gdLst/>
              <a:ahLst/>
              <a:cxnLst/>
              <a:rect l="l" t="t" r="r" b="b"/>
              <a:pathLst>
                <a:path w="812800" h="698500">
                  <a:moveTo>
                    <a:pt x="812800" y="349250"/>
                  </a:moveTo>
                  <a:lnTo>
                    <a:pt x="609600" y="698500"/>
                  </a:lnTo>
                  <a:lnTo>
                    <a:pt x="203200" y="698500"/>
                  </a:lnTo>
                  <a:lnTo>
                    <a:pt x="0" y="349250"/>
                  </a:lnTo>
                  <a:lnTo>
                    <a:pt x="203200" y="0"/>
                  </a:lnTo>
                  <a:lnTo>
                    <a:pt x="609600" y="0"/>
                  </a:lnTo>
                  <a:lnTo>
                    <a:pt x="812800" y="349250"/>
                  </a:lnTo>
                  <a:close/>
                </a:path>
              </a:pathLst>
            </a:custGeom>
            <a:solidFill>
              <a:srgbClr val="A3B18A"/>
            </a:solidFill>
          </p:spPr>
          <p:txBody>
            <a:bodyPr/>
            <a:lstStyle/>
            <a:p>
              <a:endParaRPr lang="en-GB"/>
            </a:p>
          </p:txBody>
        </p:sp>
        <p:sp>
          <p:nvSpPr>
            <p:cNvPr id="9" name="TextBox 9"/>
            <p:cNvSpPr txBox="1"/>
            <p:nvPr/>
          </p:nvSpPr>
          <p:spPr>
            <a:xfrm>
              <a:off x="114300" y="-38100"/>
              <a:ext cx="584200" cy="736600"/>
            </a:xfrm>
            <a:prstGeom prst="rect">
              <a:avLst/>
            </a:prstGeom>
          </p:spPr>
          <p:txBody>
            <a:bodyPr lIns="50800" tIns="50800" rIns="50800" bIns="50800" rtlCol="0" anchor="ctr"/>
            <a:lstStyle/>
            <a:p>
              <a:pPr algn="ctr">
                <a:lnSpc>
                  <a:spcPts val="2659"/>
                </a:lnSpc>
              </a:pPr>
              <a:endParaRPr/>
            </a:p>
          </p:txBody>
        </p:sp>
      </p:grpSp>
      <p:grpSp>
        <p:nvGrpSpPr>
          <p:cNvPr id="10" name="Group 10"/>
          <p:cNvGrpSpPr/>
          <p:nvPr/>
        </p:nvGrpSpPr>
        <p:grpSpPr>
          <a:xfrm>
            <a:off x="9267825" y="4068227"/>
            <a:ext cx="4425506" cy="3803170"/>
            <a:chOff x="0" y="0"/>
            <a:chExt cx="812800" cy="698500"/>
          </a:xfrm>
        </p:grpSpPr>
        <p:sp>
          <p:nvSpPr>
            <p:cNvPr id="11" name="Freeform 11"/>
            <p:cNvSpPr/>
            <p:nvPr/>
          </p:nvSpPr>
          <p:spPr>
            <a:xfrm>
              <a:off x="0" y="0"/>
              <a:ext cx="812800" cy="698500"/>
            </a:xfrm>
            <a:custGeom>
              <a:avLst/>
              <a:gdLst/>
              <a:ahLst/>
              <a:cxnLst/>
              <a:rect l="l" t="t" r="r" b="b"/>
              <a:pathLst>
                <a:path w="812800" h="698500">
                  <a:moveTo>
                    <a:pt x="812800" y="349250"/>
                  </a:moveTo>
                  <a:lnTo>
                    <a:pt x="609600" y="698500"/>
                  </a:lnTo>
                  <a:lnTo>
                    <a:pt x="203200" y="698500"/>
                  </a:lnTo>
                  <a:lnTo>
                    <a:pt x="0" y="349250"/>
                  </a:lnTo>
                  <a:lnTo>
                    <a:pt x="203200" y="0"/>
                  </a:lnTo>
                  <a:lnTo>
                    <a:pt x="609600" y="0"/>
                  </a:lnTo>
                  <a:lnTo>
                    <a:pt x="812800" y="349250"/>
                  </a:lnTo>
                  <a:close/>
                </a:path>
              </a:pathLst>
            </a:custGeom>
            <a:solidFill>
              <a:srgbClr val="7E9765"/>
            </a:solidFill>
          </p:spPr>
          <p:txBody>
            <a:bodyPr/>
            <a:lstStyle/>
            <a:p>
              <a:endParaRPr lang="en-GB"/>
            </a:p>
          </p:txBody>
        </p:sp>
        <p:sp>
          <p:nvSpPr>
            <p:cNvPr id="12" name="TextBox 12"/>
            <p:cNvSpPr txBox="1"/>
            <p:nvPr/>
          </p:nvSpPr>
          <p:spPr>
            <a:xfrm>
              <a:off x="114300" y="-38100"/>
              <a:ext cx="584200" cy="736600"/>
            </a:xfrm>
            <a:prstGeom prst="rect">
              <a:avLst/>
            </a:prstGeom>
          </p:spPr>
          <p:txBody>
            <a:bodyPr lIns="50800" tIns="50800" rIns="50800" bIns="50800" rtlCol="0" anchor="ctr"/>
            <a:lstStyle/>
            <a:p>
              <a:pPr algn="ctr">
                <a:lnSpc>
                  <a:spcPts val="2659"/>
                </a:lnSpc>
              </a:pPr>
              <a:endParaRPr/>
            </a:p>
          </p:txBody>
        </p:sp>
      </p:grpSp>
      <p:grpSp>
        <p:nvGrpSpPr>
          <p:cNvPr id="13" name="Group 13"/>
          <p:cNvGrpSpPr/>
          <p:nvPr/>
        </p:nvGrpSpPr>
        <p:grpSpPr>
          <a:xfrm>
            <a:off x="13396398" y="1669551"/>
            <a:ext cx="4445995" cy="3820777"/>
            <a:chOff x="0" y="0"/>
            <a:chExt cx="812800" cy="698500"/>
          </a:xfrm>
        </p:grpSpPr>
        <p:sp>
          <p:nvSpPr>
            <p:cNvPr id="14" name="Freeform 14"/>
            <p:cNvSpPr/>
            <p:nvPr/>
          </p:nvSpPr>
          <p:spPr>
            <a:xfrm>
              <a:off x="0" y="0"/>
              <a:ext cx="812800" cy="698500"/>
            </a:xfrm>
            <a:custGeom>
              <a:avLst/>
              <a:gdLst/>
              <a:ahLst/>
              <a:cxnLst/>
              <a:rect l="l" t="t" r="r" b="b"/>
              <a:pathLst>
                <a:path w="812800" h="698500">
                  <a:moveTo>
                    <a:pt x="812800" y="349250"/>
                  </a:moveTo>
                  <a:lnTo>
                    <a:pt x="609600" y="698500"/>
                  </a:lnTo>
                  <a:lnTo>
                    <a:pt x="203200" y="698500"/>
                  </a:lnTo>
                  <a:lnTo>
                    <a:pt x="0" y="349250"/>
                  </a:lnTo>
                  <a:lnTo>
                    <a:pt x="203200" y="0"/>
                  </a:lnTo>
                  <a:lnTo>
                    <a:pt x="609600" y="0"/>
                  </a:lnTo>
                  <a:lnTo>
                    <a:pt x="812800" y="349250"/>
                  </a:lnTo>
                  <a:close/>
                </a:path>
              </a:pathLst>
            </a:custGeom>
            <a:solidFill>
              <a:srgbClr val="A3B18A"/>
            </a:solidFill>
          </p:spPr>
          <p:txBody>
            <a:bodyPr/>
            <a:lstStyle/>
            <a:p>
              <a:endParaRPr lang="en-GB"/>
            </a:p>
          </p:txBody>
        </p:sp>
        <p:sp>
          <p:nvSpPr>
            <p:cNvPr id="15" name="TextBox 15"/>
            <p:cNvSpPr txBox="1"/>
            <p:nvPr/>
          </p:nvSpPr>
          <p:spPr>
            <a:xfrm>
              <a:off x="114300" y="-38100"/>
              <a:ext cx="584200" cy="736600"/>
            </a:xfrm>
            <a:prstGeom prst="rect">
              <a:avLst/>
            </a:prstGeom>
          </p:spPr>
          <p:txBody>
            <a:bodyPr lIns="50800" tIns="50800" rIns="50800" bIns="50800" rtlCol="0" anchor="ctr"/>
            <a:lstStyle/>
            <a:p>
              <a:pPr algn="ctr">
                <a:lnSpc>
                  <a:spcPts val="2659"/>
                </a:lnSpc>
              </a:pPr>
              <a:endParaRPr/>
            </a:p>
          </p:txBody>
        </p:sp>
      </p:grpSp>
      <p:sp>
        <p:nvSpPr>
          <p:cNvPr id="16" name="TextBox 16"/>
          <p:cNvSpPr txBox="1"/>
          <p:nvPr/>
        </p:nvSpPr>
        <p:spPr>
          <a:xfrm>
            <a:off x="2028577" y="235487"/>
            <a:ext cx="14230846" cy="796260"/>
          </a:xfrm>
          <a:prstGeom prst="rect">
            <a:avLst/>
          </a:prstGeom>
        </p:spPr>
        <p:txBody>
          <a:bodyPr lIns="0" tIns="0" rIns="0" bIns="0" rtlCol="0" anchor="t">
            <a:spAutoFit/>
          </a:bodyPr>
          <a:lstStyle/>
          <a:p>
            <a:pPr algn="ctr">
              <a:lnSpc>
                <a:spcPts val="6511"/>
              </a:lnSpc>
              <a:spcBef>
                <a:spcPct val="0"/>
              </a:spcBef>
            </a:pPr>
            <a:r>
              <a:rPr lang="en-US" sz="4651" b="1" u="sng">
                <a:solidFill>
                  <a:srgbClr val="000000"/>
                </a:solidFill>
                <a:latin typeface="Canva Sans Bold"/>
                <a:ea typeface="Canva Sans Bold"/>
                <a:cs typeface="Canva Sans Bold"/>
                <a:sym typeface="Canva Sans Bold"/>
              </a:rPr>
              <a:t>Emergent Technologies Empowering Older Adults</a:t>
            </a:r>
          </a:p>
        </p:txBody>
      </p:sp>
      <p:sp>
        <p:nvSpPr>
          <p:cNvPr id="17" name="TextBox 17"/>
          <p:cNvSpPr txBox="1"/>
          <p:nvPr/>
        </p:nvSpPr>
        <p:spPr>
          <a:xfrm>
            <a:off x="1340929" y="4702439"/>
            <a:ext cx="2628682" cy="2590801"/>
          </a:xfrm>
          <a:prstGeom prst="rect">
            <a:avLst/>
          </a:prstGeom>
        </p:spPr>
        <p:txBody>
          <a:bodyPr lIns="0" tIns="0" rIns="0" bIns="0" rtlCol="0" anchor="t">
            <a:spAutoFit/>
          </a:bodyPr>
          <a:lstStyle/>
          <a:p>
            <a:pPr algn="ctr">
              <a:lnSpc>
                <a:spcPts val="4199"/>
              </a:lnSpc>
              <a:spcBef>
                <a:spcPct val="0"/>
              </a:spcBef>
            </a:pPr>
            <a:r>
              <a:rPr lang="en-US" sz="2999">
                <a:solidFill>
                  <a:srgbClr val="000000"/>
                </a:solidFill>
                <a:latin typeface="Canva Sans"/>
                <a:ea typeface="Canva Sans"/>
                <a:cs typeface="Canva Sans"/>
                <a:sym typeface="Canva Sans"/>
              </a:rPr>
              <a:t>Smart Homes: Fall, temperature, lighting, and sensor.</a:t>
            </a:r>
          </a:p>
        </p:txBody>
      </p:sp>
      <p:sp>
        <p:nvSpPr>
          <p:cNvPr id="18" name="TextBox 18"/>
          <p:cNvSpPr txBox="1"/>
          <p:nvPr/>
        </p:nvSpPr>
        <p:spPr>
          <a:xfrm>
            <a:off x="9688280" y="4803397"/>
            <a:ext cx="3374743" cy="2369835"/>
          </a:xfrm>
          <a:prstGeom prst="rect">
            <a:avLst/>
          </a:prstGeom>
        </p:spPr>
        <p:txBody>
          <a:bodyPr lIns="0" tIns="0" rIns="0" bIns="0" rtlCol="0" anchor="t">
            <a:spAutoFit/>
          </a:bodyPr>
          <a:lstStyle/>
          <a:p>
            <a:pPr algn="ctr">
              <a:lnSpc>
                <a:spcPts val="4751"/>
              </a:lnSpc>
              <a:spcBef>
                <a:spcPct val="0"/>
              </a:spcBef>
            </a:pPr>
            <a:r>
              <a:rPr lang="en-US" sz="3393">
                <a:solidFill>
                  <a:srgbClr val="000000"/>
                </a:solidFill>
                <a:latin typeface="Canva Sans"/>
                <a:ea typeface="Canva Sans"/>
                <a:cs typeface="Canva Sans"/>
                <a:sym typeface="Canva Sans"/>
              </a:rPr>
              <a:t>Robotics: Companionship/Reminder/Mobility.</a:t>
            </a:r>
          </a:p>
        </p:txBody>
      </p:sp>
      <p:sp>
        <p:nvSpPr>
          <p:cNvPr id="19" name="TextBox 19"/>
          <p:cNvSpPr txBox="1"/>
          <p:nvPr/>
        </p:nvSpPr>
        <p:spPr>
          <a:xfrm>
            <a:off x="14026403" y="2367238"/>
            <a:ext cx="3273390" cy="2776262"/>
          </a:xfrm>
          <a:prstGeom prst="rect">
            <a:avLst/>
          </a:prstGeom>
        </p:spPr>
        <p:txBody>
          <a:bodyPr lIns="0" tIns="0" rIns="0" bIns="0" rtlCol="0" anchor="t">
            <a:spAutoFit/>
          </a:bodyPr>
          <a:lstStyle/>
          <a:p>
            <a:pPr algn="ctr">
              <a:lnSpc>
                <a:spcPts val="3696"/>
              </a:lnSpc>
            </a:pPr>
            <a:r>
              <a:rPr lang="en-US" sz="2640">
                <a:solidFill>
                  <a:srgbClr val="000000"/>
                </a:solidFill>
                <a:latin typeface="Canva Sans"/>
                <a:ea typeface="Canva Sans"/>
                <a:cs typeface="Canva Sans"/>
                <a:sym typeface="Canva Sans"/>
              </a:rPr>
              <a:t>VR: Provide safe , immersive Experience for physical and cognitive rehabilitation</a:t>
            </a:r>
          </a:p>
        </p:txBody>
      </p:sp>
      <p:sp>
        <p:nvSpPr>
          <p:cNvPr id="20" name="TextBox 20"/>
          <p:cNvSpPr txBox="1"/>
          <p:nvPr/>
        </p:nvSpPr>
        <p:spPr>
          <a:xfrm>
            <a:off x="5592067" y="1836546"/>
            <a:ext cx="2852049" cy="3574344"/>
          </a:xfrm>
          <a:prstGeom prst="rect">
            <a:avLst/>
          </a:prstGeom>
        </p:spPr>
        <p:txBody>
          <a:bodyPr lIns="0" tIns="0" rIns="0" bIns="0" rtlCol="0" anchor="t">
            <a:spAutoFit/>
          </a:bodyPr>
          <a:lstStyle/>
          <a:p>
            <a:pPr algn="ctr">
              <a:lnSpc>
                <a:spcPts val="4063"/>
              </a:lnSpc>
            </a:pPr>
            <a:r>
              <a:rPr lang="en-US" sz="2902">
                <a:solidFill>
                  <a:srgbClr val="000000"/>
                </a:solidFill>
                <a:latin typeface="Canva Sans"/>
                <a:ea typeface="Canva Sans"/>
                <a:cs typeface="Canva Sans"/>
                <a:sym typeface="Canva Sans"/>
              </a:rPr>
              <a:t>Artificial Intelligence (AI): Predicts health risks and assists remote care (Shaik et al., 2023).</a:t>
            </a:r>
          </a:p>
        </p:txBody>
      </p:sp>
      <p:pic>
        <p:nvPicPr>
          <p:cNvPr id="34" name="Audio 33">
            <a:hlinkClick r:id="" action="ppaction://media"/>
            <a:extLst>
              <a:ext uri="{FF2B5EF4-FFF2-40B4-BE49-F238E27FC236}">
                <a16:creationId xmlns:a16="http://schemas.microsoft.com/office/drawing/2014/main" id="{682D1017-803E-D4F7-B91D-C2530AFB976A}"/>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4253"/>
    </mc:Choice>
    <mc:Fallback>
      <p:transition spd="slow" advTm="242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DAD7CD"/>
        </a:solidFill>
        <a:effectLst/>
      </p:bgPr>
    </p:bg>
    <p:spTree>
      <p:nvGrpSpPr>
        <p:cNvPr id="1" name=""/>
        <p:cNvGrpSpPr/>
        <p:nvPr/>
      </p:nvGrpSpPr>
      <p:grpSpPr>
        <a:xfrm>
          <a:off x="0" y="0"/>
          <a:ext cx="0" cy="0"/>
          <a:chOff x="0" y="0"/>
          <a:chExt cx="0" cy="0"/>
        </a:xfrm>
      </p:grpSpPr>
      <p:grpSp>
        <p:nvGrpSpPr>
          <p:cNvPr id="2" name="Group 2"/>
          <p:cNvGrpSpPr/>
          <p:nvPr/>
        </p:nvGrpSpPr>
        <p:grpSpPr>
          <a:xfrm>
            <a:off x="0" y="9258300"/>
            <a:ext cx="18288000" cy="1028700"/>
            <a:chOff x="0" y="0"/>
            <a:chExt cx="12372622" cy="695960"/>
          </a:xfrm>
        </p:grpSpPr>
        <p:sp>
          <p:nvSpPr>
            <p:cNvPr id="3" name="Freeform 3"/>
            <p:cNvSpPr/>
            <p:nvPr/>
          </p:nvSpPr>
          <p:spPr>
            <a:xfrm>
              <a:off x="0" y="0"/>
              <a:ext cx="12372622" cy="695960"/>
            </a:xfrm>
            <a:custGeom>
              <a:avLst/>
              <a:gdLst/>
              <a:ahLst/>
              <a:cxnLst/>
              <a:rect l="l" t="t" r="r" b="b"/>
              <a:pathLst>
                <a:path w="12372622" h="695960">
                  <a:moveTo>
                    <a:pt x="0" y="0"/>
                  </a:moveTo>
                  <a:lnTo>
                    <a:pt x="12372622" y="0"/>
                  </a:lnTo>
                  <a:lnTo>
                    <a:pt x="12372622" y="695960"/>
                  </a:lnTo>
                  <a:lnTo>
                    <a:pt x="0" y="695960"/>
                  </a:lnTo>
                  <a:close/>
                </a:path>
              </a:pathLst>
            </a:custGeom>
            <a:solidFill>
              <a:srgbClr val="A3B18A"/>
            </a:solidFill>
          </p:spPr>
          <p:txBody>
            <a:bodyPr/>
            <a:lstStyle/>
            <a:p>
              <a:endParaRPr lang="en-GB"/>
            </a:p>
          </p:txBody>
        </p:sp>
      </p:grpSp>
      <p:sp>
        <p:nvSpPr>
          <p:cNvPr id="4" name="Freeform 4"/>
          <p:cNvSpPr/>
          <p:nvPr/>
        </p:nvSpPr>
        <p:spPr>
          <a:xfrm>
            <a:off x="11571140" y="2550793"/>
            <a:ext cx="6716860" cy="6707507"/>
          </a:xfrm>
          <a:custGeom>
            <a:avLst/>
            <a:gdLst/>
            <a:ahLst/>
            <a:cxnLst/>
            <a:rect l="l" t="t" r="r" b="b"/>
            <a:pathLst>
              <a:path w="6716860" h="6707507">
                <a:moveTo>
                  <a:pt x="0" y="0"/>
                </a:moveTo>
                <a:lnTo>
                  <a:pt x="6716860" y="0"/>
                </a:lnTo>
                <a:lnTo>
                  <a:pt x="6716860" y="6707507"/>
                </a:lnTo>
                <a:lnTo>
                  <a:pt x="0" y="6707507"/>
                </a:lnTo>
                <a:lnTo>
                  <a:pt x="0" y="0"/>
                </a:lnTo>
                <a:close/>
              </a:path>
            </a:pathLst>
          </a:custGeom>
          <a:blipFill>
            <a:blip r:embed="rId4"/>
            <a:stretch>
              <a:fillRect t="-139"/>
            </a:stretch>
          </a:blipFill>
        </p:spPr>
        <p:txBody>
          <a:bodyPr/>
          <a:lstStyle/>
          <a:p>
            <a:endParaRPr lang="en-GB"/>
          </a:p>
        </p:txBody>
      </p:sp>
      <p:sp>
        <p:nvSpPr>
          <p:cNvPr id="5" name="TextBox 5"/>
          <p:cNvSpPr txBox="1"/>
          <p:nvPr/>
        </p:nvSpPr>
        <p:spPr>
          <a:xfrm>
            <a:off x="1650156" y="250188"/>
            <a:ext cx="14987687" cy="778512"/>
          </a:xfrm>
          <a:prstGeom prst="rect">
            <a:avLst/>
          </a:prstGeom>
        </p:spPr>
        <p:txBody>
          <a:bodyPr lIns="0" tIns="0" rIns="0" bIns="0" rtlCol="0" anchor="t">
            <a:spAutoFit/>
          </a:bodyPr>
          <a:lstStyle/>
          <a:p>
            <a:pPr algn="ctr">
              <a:lnSpc>
                <a:spcPts val="6439"/>
              </a:lnSpc>
              <a:spcBef>
                <a:spcPct val="0"/>
              </a:spcBef>
            </a:pPr>
            <a:r>
              <a:rPr lang="en-US" sz="4599" b="1">
                <a:solidFill>
                  <a:srgbClr val="000000"/>
                </a:solidFill>
                <a:latin typeface="Canva Sans Bold"/>
                <a:ea typeface="Canva Sans Bold"/>
                <a:cs typeface="Canva Sans Bold"/>
                <a:sym typeface="Canva Sans Bold"/>
              </a:rPr>
              <a:t>Ethical and Policy Implications in Technological Care</a:t>
            </a:r>
          </a:p>
        </p:txBody>
      </p:sp>
      <p:sp>
        <p:nvSpPr>
          <p:cNvPr id="6" name="TextBox 6"/>
          <p:cNvSpPr txBox="1"/>
          <p:nvPr/>
        </p:nvSpPr>
        <p:spPr>
          <a:xfrm>
            <a:off x="-279363" y="1761806"/>
            <a:ext cx="13352564" cy="1054736"/>
          </a:xfrm>
          <a:prstGeom prst="rect">
            <a:avLst/>
          </a:prstGeom>
        </p:spPr>
        <p:txBody>
          <a:bodyPr lIns="0" tIns="0" rIns="0" bIns="0" rtlCol="0" anchor="t">
            <a:spAutoFit/>
          </a:bodyPr>
          <a:lstStyle/>
          <a:p>
            <a:pPr marL="669283" lvl="1" indent="-334641" algn="l">
              <a:lnSpc>
                <a:spcPts val="4339"/>
              </a:lnSpc>
              <a:buFont typeface="Arial"/>
              <a:buChar char="•"/>
            </a:pPr>
            <a:r>
              <a:rPr lang="en-US" sz="3099">
                <a:solidFill>
                  <a:srgbClr val="000000"/>
                </a:solidFill>
                <a:latin typeface="Canva Sans"/>
                <a:ea typeface="Canva Sans"/>
                <a:cs typeface="Canva Sans"/>
                <a:sym typeface="Canva Sans"/>
              </a:rPr>
              <a:t>Privacy &amp; Data Security: Ensure the sensitive health data is not abused.</a:t>
            </a:r>
          </a:p>
        </p:txBody>
      </p:sp>
      <p:sp>
        <p:nvSpPr>
          <p:cNvPr id="7" name="TextBox 7"/>
          <p:cNvSpPr txBox="1"/>
          <p:nvPr/>
        </p:nvSpPr>
        <p:spPr>
          <a:xfrm>
            <a:off x="-279363" y="7968616"/>
            <a:ext cx="10788998" cy="1054736"/>
          </a:xfrm>
          <a:prstGeom prst="rect">
            <a:avLst/>
          </a:prstGeom>
        </p:spPr>
        <p:txBody>
          <a:bodyPr lIns="0" tIns="0" rIns="0" bIns="0" rtlCol="0" anchor="t">
            <a:spAutoFit/>
          </a:bodyPr>
          <a:lstStyle/>
          <a:p>
            <a:pPr marL="669283" lvl="1" indent="-334641" algn="l">
              <a:lnSpc>
                <a:spcPts val="4339"/>
              </a:lnSpc>
              <a:buFont typeface="Arial"/>
              <a:buChar char="•"/>
            </a:pPr>
            <a:r>
              <a:rPr lang="en-US" sz="3099">
                <a:solidFill>
                  <a:srgbClr val="000000"/>
                </a:solidFill>
                <a:latin typeface="Canva Sans"/>
                <a:ea typeface="Canva Sans"/>
                <a:cs typeface="Canva Sans"/>
                <a:sym typeface="Canva Sans"/>
              </a:rPr>
              <a:t>Autonomy &amp; Consent: Making sure the older adults have control over the use of technology. </a:t>
            </a:r>
          </a:p>
        </p:txBody>
      </p:sp>
      <p:sp>
        <p:nvSpPr>
          <p:cNvPr id="8" name="TextBox 8"/>
          <p:cNvSpPr txBox="1"/>
          <p:nvPr/>
        </p:nvSpPr>
        <p:spPr>
          <a:xfrm>
            <a:off x="-279363" y="3082923"/>
            <a:ext cx="12005393" cy="1054736"/>
          </a:xfrm>
          <a:prstGeom prst="rect">
            <a:avLst/>
          </a:prstGeom>
        </p:spPr>
        <p:txBody>
          <a:bodyPr lIns="0" tIns="0" rIns="0" bIns="0" rtlCol="0" anchor="t">
            <a:spAutoFit/>
          </a:bodyPr>
          <a:lstStyle/>
          <a:p>
            <a:pPr marL="669283" lvl="1" indent="-334641" algn="l">
              <a:lnSpc>
                <a:spcPts val="4339"/>
              </a:lnSpc>
              <a:buFont typeface="Arial"/>
              <a:buChar char="•"/>
            </a:pPr>
            <a:r>
              <a:rPr lang="en-US" sz="3099">
                <a:solidFill>
                  <a:srgbClr val="000000"/>
                </a:solidFill>
                <a:latin typeface="Canva Sans"/>
                <a:ea typeface="Canva Sans"/>
                <a:cs typeface="Canva Sans"/>
                <a:sym typeface="Canva Sans"/>
              </a:rPr>
              <a:t>Equity of Access: Keeping disadvantaged groups out of digital exclusion. </a:t>
            </a:r>
          </a:p>
        </p:txBody>
      </p:sp>
      <p:sp>
        <p:nvSpPr>
          <p:cNvPr id="9" name="TextBox 9"/>
          <p:cNvSpPr txBox="1"/>
          <p:nvPr/>
        </p:nvSpPr>
        <p:spPr>
          <a:xfrm>
            <a:off x="-326975" y="4592320"/>
            <a:ext cx="9470975" cy="1054736"/>
          </a:xfrm>
          <a:prstGeom prst="rect">
            <a:avLst/>
          </a:prstGeom>
        </p:spPr>
        <p:txBody>
          <a:bodyPr lIns="0" tIns="0" rIns="0" bIns="0" rtlCol="0" anchor="t">
            <a:spAutoFit/>
          </a:bodyPr>
          <a:lstStyle/>
          <a:p>
            <a:pPr marL="669283" lvl="1" indent="-334641" algn="l">
              <a:lnSpc>
                <a:spcPts val="4339"/>
              </a:lnSpc>
              <a:buFont typeface="Arial"/>
              <a:buChar char="•"/>
            </a:pPr>
            <a:r>
              <a:rPr lang="en-US" sz="3099">
                <a:solidFill>
                  <a:srgbClr val="000000"/>
                </a:solidFill>
                <a:latin typeface="Canva Sans"/>
                <a:ea typeface="Canva Sans"/>
                <a:cs typeface="Canva Sans"/>
                <a:sym typeface="Canva Sans"/>
              </a:rPr>
              <a:t>Human Connection: Not to be too dependent on robots and lose human feeling.</a:t>
            </a:r>
          </a:p>
        </p:txBody>
      </p:sp>
      <p:sp>
        <p:nvSpPr>
          <p:cNvPr id="10" name="TextBox 10"/>
          <p:cNvSpPr txBox="1"/>
          <p:nvPr/>
        </p:nvSpPr>
        <p:spPr>
          <a:xfrm>
            <a:off x="-326975" y="6009005"/>
            <a:ext cx="10230273" cy="1597661"/>
          </a:xfrm>
          <a:prstGeom prst="rect">
            <a:avLst/>
          </a:prstGeom>
        </p:spPr>
        <p:txBody>
          <a:bodyPr lIns="0" tIns="0" rIns="0" bIns="0" rtlCol="0" anchor="t">
            <a:spAutoFit/>
          </a:bodyPr>
          <a:lstStyle/>
          <a:p>
            <a:pPr marL="669283" lvl="1" indent="-334641" algn="l">
              <a:lnSpc>
                <a:spcPts val="4339"/>
              </a:lnSpc>
              <a:buFont typeface="Arial"/>
              <a:buChar char="•"/>
            </a:pPr>
            <a:r>
              <a:rPr lang="en-US" sz="3099">
                <a:solidFill>
                  <a:srgbClr val="000000"/>
                </a:solidFill>
                <a:latin typeface="Canva Sans"/>
                <a:ea typeface="Canva Sans"/>
                <a:cs typeface="Canva Sans"/>
                <a:sym typeface="Canva Sans"/>
              </a:rPr>
              <a:t>Policy Alignment: NHS Long Term Plan, UK Digital Health Strategy and Guided by Care Act 2014 (Unsworth et al., 201).</a:t>
            </a:r>
          </a:p>
        </p:txBody>
      </p:sp>
      <p:grpSp>
        <p:nvGrpSpPr>
          <p:cNvPr id="11" name="Group 11"/>
          <p:cNvGrpSpPr/>
          <p:nvPr/>
        </p:nvGrpSpPr>
        <p:grpSpPr>
          <a:xfrm>
            <a:off x="11307096" y="2312986"/>
            <a:ext cx="7244948" cy="248601"/>
            <a:chOff x="0" y="0"/>
            <a:chExt cx="4901521" cy="168189"/>
          </a:xfrm>
        </p:grpSpPr>
        <p:sp>
          <p:nvSpPr>
            <p:cNvPr id="12" name="Freeform 12"/>
            <p:cNvSpPr/>
            <p:nvPr/>
          </p:nvSpPr>
          <p:spPr>
            <a:xfrm>
              <a:off x="0" y="0"/>
              <a:ext cx="4901521" cy="168189"/>
            </a:xfrm>
            <a:custGeom>
              <a:avLst/>
              <a:gdLst/>
              <a:ahLst/>
              <a:cxnLst/>
              <a:rect l="l" t="t" r="r" b="b"/>
              <a:pathLst>
                <a:path w="4901521" h="168189">
                  <a:moveTo>
                    <a:pt x="0" y="0"/>
                  </a:moveTo>
                  <a:lnTo>
                    <a:pt x="4901521" y="0"/>
                  </a:lnTo>
                  <a:lnTo>
                    <a:pt x="4901521" y="168189"/>
                  </a:lnTo>
                  <a:lnTo>
                    <a:pt x="0" y="168189"/>
                  </a:lnTo>
                  <a:close/>
                </a:path>
              </a:pathLst>
            </a:custGeom>
            <a:solidFill>
              <a:srgbClr val="A3B18A"/>
            </a:solidFill>
          </p:spPr>
          <p:txBody>
            <a:bodyPr/>
            <a:lstStyle/>
            <a:p>
              <a:endParaRPr lang="en-GB"/>
            </a:p>
          </p:txBody>
        </p:sp>
      </p:grpSp>
      <p:grpSp>
        <p:nvGrpSpPr>
          <p:cNvPr id="13" name="Group 13"/>
          <p:cNvGrpSpPr/>
          <p:nvPr/>
        </p:nvGrpSpPr>
        <p:grpSpPr>
          <a:xfrm>
            <a:off x="11446840" y="9033037"/>
            <a:ext cx="6841160" cy="225263"/>
            <a:chOff x="0" y="0"/>
            <a:chExt cx="4628340" cy="152400"/>
          </a:xfrm>
        </p:grpSpPr>
        <p:sp>
          <p:nvSpPr>
            <p:cNvPr id="14" name="Freeform 14"/>
            <p:cNvSpPr/>
            <p:nvPr/>
          </p:nvSpPr>
          <p:spPr>
            <a:xfrm>
              <a:off x="0" y="0"/>
              <a:ext cx="4628340" cy="152400"/>
            </a:xfrm>
            <a:custGeom>
              <a:avLst/>
              <a:gdLst/>
              <a:ahLst/>
              <a:cxnLst/>
              <a:rect l="l" t="t" r="r" b="b"/>
              <a:pathLst>
                <a:path w="4628340" h="152400">
                  <a:moveTo>
                    <a:pt x="0" y="0"/>
                  </a:moveTo>
                  <a:lnTo>
                    <a:pt x="4628340" y="0"/>
                  </a:lnTo>
                  <a:lnTo>
                    <a:pt x="4628340" y="152400"/>
                  </a:lnTo>
                  <a:lnTo>
                    <a:pt x="0" y="152400"/>
                  </a:lnTo>
                  <a:close/>
                </a:path>
              </a:pathLst>
            </a:custGeom>
            <a:solidFill>
              <a:srgbClr val="A3B18A"/>
            </a:solidFill>
          </p:spPr>
          <p:txBody>
            <a:bodyPr/>
            <a:lstStyle/>
            <a:p>
              <a:endParaRPr lang="en-GB"/>
            </a:p>
          </p:txBody>
        </p:sp>
      </p:grpSp>
      <p:grpSp>
        <p:nvGrpSpPr>
          <p:cNvPr id="15" name="Group 15"/>
          <p:cNvGrpSpPr/>
          <p:nvPr/>
        </p:nvGrpSpPr>
        <p:grpSpPr>
          <a:xfrm rot="5400000">
            <a:off x="7824366" y="5811160"/>
            <a:ext cx="7244948" cy="248601"/>
            <a:chOff x="0" y="0"/>
            <a:chExt cx="4901521" cy="168189"/>
          </a:xfrm>
        </p:grpSpPr>
        <p:sp>
          <p:nvSpPr>
            <p:cNvPr id="16" name="Freeform 16"/>
            <p:cNvSpPr/>
            <p:nvPr/>
          </p:nvSpPr>
          <p:spPr>
            <a:xfrm>
              <a:off x="0" y="0"/>
              <a:ext cx="4901521" cy="168189"/>
            </a:xfrm>
            <a:custGeom>
              <a:avLst/>
              <a:gdLst/>
              <a:ahLst/>
              <a:cxnLst/>
              <a:rect l="l" t="t" r="r" b="b"/>
              <a:pathLst>
                <a:path w="4901521" h="168189">
                  <a:moveTo>
                    <a:pt x="0" y="0"/>
                  </a:moveTo>
                  <a:lnTo>
                    <a:pt x="4901521" y="0"/>
                  </a:lnTo>
                  <a:lnTo>
                    <a:pt x="4901521" y="168189"/>
                  </a:lnTo>
                  <a:lnTo>
                    <a:pt x="0" y="168189"/>
                  </a:lnTo>
                  <a:close/>
                </a:path>
              </a:pathLst>
            </a:custGeom>
            <a:solidFill>
              <a:srgbClr val="A3B18A"/>
            </a:solidFill>
          </p:spPr>
          <p:txBody>
            <a:bodyPr/>
            <a:lstStyle/>
            <a:p>
              <a:endParaRPr lang="en-GB"/>
            </a:p>
          </p:txBody>
        </p:sp>
      </p:grpSp>
      <p:grpSp>
        <p:nvGrpSpPr>
          <p:cNvPr id="17" name="Group 17"/>
          <p:cNvGrpSpPr/>
          <p:nvPr/>
        </p:nvGrpSpPr>
        <p:grpSpPr>
          <a:xfrm rot="5400000">
            <a:off x="14541225" y="5811160"/>
            <a:ext cx="7244948" cy="248601"/>
            <a:chOff x="0" y="0"/>
            <a:chExt cx="4901521" cy="168189"/>
          </a:xfrm>
        </p:grpSpPr>
        <p:sp>
          <p:nvSpPr>
            <p:cNvPr id="18" name="Freeform 18"/>
            <p:cNvSpPr/>
            <p:nvPr/>
          </p:nvSpPr>
          <p:spPr>
            <a:xfrm>
              <a:off x="0" y="0"/>
              <a:ext cx="4901521" cy="168189"/>
            </a:xfrm>
            <a:custGeom>
              <a:avLst/>
              <a:gdLst/>
              <a:ahLst/>
              <a:cxnLst/>
              <a:rect l="l" t="t" r="r" b="b"/>
              <a:pathLst>
                <a:path w="4901521" h="168189">
                  <a:moveTo>
                    <a:pt x="0" y="0"/>
                  </a:moveTo>
                  <a:lnTo>
                    <a:pt x="4901521" y="0"/>
                  </a:lnTo>
                  <a:lnTo>
                    <a:pt x="4901521" y="168189"/>
                  </a:lnTo>
                  <a:lnTo>
                    <a:pt x="0" y="168189"/>
                  </a:lnTo>
                  <a:close/>
                </a:path>
              </a:pathLst>
            </a:custGeom>
            <a:solidFill>
              <a:srgbClr val="A3B18A"/>
            </a:solidFill>
          </p:spPr>
          <p:txBody>
            <a:bodyPr/>
            <a:lstStyle/>
            <a:p>
              <a:endParaRPr lang="en-GB"/>
            </a:p>
          </p:txBody>
        </p:sp>
      </p:grpSp>
      <p:pic>
        <p:nvPicPr>
          <p:cNvPr id="49" name="Audio 48">
            <a:hlinkClick r:id="" action="ppaction://media"/>
            <a:extLst>
              <a:ext uri="{FF2B5EF4-FFF2-40B4-BE49-F238E27FC236}">
                <a16:creationId xmlns:a16="http://schemas.microsoft.com/office/drawing/2014/main" id="{D6737FDE-6CC0-8BA0-7930-37408E428A0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2385"/>
    </mc:Choice>
    <mc:Fallback>
      <p:transition spd="slow" advTm="223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9"/>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DAD7CD"/>
        </a:solidFill>
        <a:effectLst/>
      </p:bgPr>
    </p:bg>
    <p:spTree>
      <p:nvGrpSpPr>
        <p:cNvPr id="1" name=""/>
        <p:cNvGrpSpPr/>
        <p:nvPr/>
      </p:nvGrpSpPr>
      <p:grpSpPr>
        <a:xfrm>
          <a:off x="0" y="0"/>
          <a:ext cx="0" cy="0"/>
          <a:chOff x="0" y="0"/>
          <a:chExt cx="0" cy="0"/>
        </a:xfrm>
      </p:grpSpPr>
      <p:sp>
        <p:nvSpPr>
          <p:cNvPr id="2" name="Freeform 2"/>
          <p:cNvSpPr/>
          <p:nvPr/>
        </p:nvSpPr>
        <p:spPr>
          <a:xfrm>
            <a:off x="5288830" y="3570140"/>
            <a:ext cx="6716860" cy="6716860"/>
          </a:xfrm>
          <a:custGeom>
            <a:avLst/>
            <a:gdLst/>
            <a:ahLst/>
            <a:cxnLst/>
            <a:rect l="l" t="t" r="r" b="b"/>
            <a:pathLst>
              <a:path w="6716860" h="6716860">
                <a:moveTo>
                  <a:pt x="0" y="0"/>
                </a:moveTo>
                <a:lnTo>
                  <a:pt x="6716860" y="0"/>
                </a:lnTo>
                <a:lnTo>
                  <a:pt x="6716860" y="6716860"/>
                </a:lnTo>
                <a:lnTo>
                  <a:pt x="0" y="6716860"/>
                </a:lnTo>
                <a:lnTo>
                  <a:pt x="0" y="0"/>
                </a:lnTo>
                <a:close/>
              </a:path>
            </a:pathLst>
          </a:custGeom>
          <a:blipFill>
            <a:blip r:embed="rId4"/>
            <a:stretch>
              <a:fillRect/>
            </a:stretch>
          </a:blipFill>
        </p:spPr>
        <p:txBody>
          <a:bodyPr/>
          <a:lstStyle/>
          <a:p>
            <a:endParaRPr lang="en-GB"/>
          </a:p>
        </p:txBody>
      </p:sp>
      <p:sp>
        <p:nvSpPr>
          <p:cNvPr id="3" name="TextBox 3"/>
          <p:cNvSpPr txBox="1"/>
          <p:nvPr/>
        </p:nvSpPr>
        <p:spPr>
          <a:xfrm>
            <a:off x="4221784" y="191769"/>
            <a:ext cx="9844432" cy="1588137"/>
          </a:xfrm>
          <a:prstGeom prst="rect">
            <a:avLst/>
          </a:prstGeom>
        </p:spPr>
        <p:txBody>
          <a:bodyPr lIns="0" tIns="0" rIns="0" bIns="0" rtlCol="0" anchor="t">
            <a:spAutoFit/>
          </a:bodyPr>
          <a:lstStyle/>
          <a:p>
            <a:pPr algn="ctr">
              <a:lnSpc>
                <a:spcPts val="6439"/>
              </a:lnSpc>
              <a:spcBef>
                <a:spcPct val="0"/>
              </a:spcBef>
            </a:pPr>
            <a:r>
              <a:rPr lang="en-US" sz="4599" b="1" u="sng">
                <a:solidFill>
                  <a:srgbClr val="000000"/>
                </a:solidFill>
                <a:latin typeface="Canva Sans Bold"/>
                <a:ea typeface="Canva Sans Bold"/>
                <a:cs typeface="Canva Sans Bold"/>
                <a:sym typeface="Canva Sans Bold"/>
              </a:rPr>
              <a:t>Case Study: Ageing Well Torbay (Empowering Older Adults)</a:t>
            </a:r>
          </a:p>
        </p:txBody>
      </p:sp>
      <p:sp>
        <p:nvSpPr>
          <p:cNvPr id="4" name="TextBox 4"/>
          <p:cNvSpPr txBox="1"/>
          <p:nvPr/>
        </p:nvSpPr>
        <p:spPr>
          <a:xfrm>
            <a:off x="-125049" y="4049395"/>
            <a:ext cx="5286474" cy="2140586"/>
          </a:xfrm>
          <a:prstGeom prst="rect">
            <a:avLst/>
          </a:prstGeom>
        </p:spPr>
        <p:txBody>
          <a:bodyPr lIns="0" tIns="0" rIns="0" bIns="0" rtlCol="0" anchor="t">
            <a:spAutoFit/>
          </a:bodyPr>
          <a:lstStyle/>
          <a:p>
            <a:pPr marL="669283" lvl="1" indent="-334641" algn="ctr">
              <a:lnSpc>
                <a:spcPts val="4339"/>
              </a:lnSpc>
              <a:buFont typeface="Arial"/>
              <a:buChar char="•"/>
            </a:pPr>
            <a:r>
              <a:rPr lang="en-US" sz="3099">
                <a:solidFill>
                  <a:srgbClr val="000000"/>
                </a:solidFill>
                <a:latin typeface="Canva Sans"/>
                <a:ea typeface="Canva Sans"/>
                <a:cs typeface="Canva Sans"/>
                <a:sym typeface="Canva Sans"/>
              </a:rPr>
              <a:t>It is supported by National Lottery Community Fund (20152022).</a:t>
            </a:r>
          </a:p>
        </p:txBody>
      </p:sp>
      <p:sp>
        <p:nvSpPr>
          <p:cNvPr id="5" name="TextBox 5"/>
          <p:cNvSpPr txBox="1"/>
          <p:nvPr/>
        </p:nvSpPr>
        <p:spPr>
          <a:xfrm>
            <a:off x="1669101" y="2166619"/>
            <a:ext cx="13956318" cy="1206501"/>
          </a:xfrm>
          <a:prstGeom prst="rect">
            <a:avLst/>
          </a:prstGeom>
        </p:spPr>
        <p:txBody>
          <a:bodyPr lIns="0" tIns="0" rIns="0" bIns="0" rtlCol="0" anchor="t">
            <a:spAutoFit/>
          </a:bodyPr>
          <a:lstStyle/>
          <a:p>
            <a:pPr marL="755641" lvl="1" indent="-377820" algn="ctr">
              <a:lnSpc>
                <a:spcPts val="4899"/>
              </a:lnSpc>
              <a:buFont typeface="Arial"/>
              <a:buChar char="•"/>
            </a:pPr>
            <a:r>
              <a:rPr lang="en-US" sz="3499">
                <a:solidFill>
                  <a:srgbClr val="000000"/>
                </a:solidFill>
                <a:latin typeface="Canva Sans"/>
                <a:ea typeface="Canva Sans"/>
                <a:cs typeface="Canva Sans"/>
                <a:sym typeface="Canva Sans"/>
              </a:rPr>
              <a:t>Objective: to alleviate the feeling of loneliness and enhance the involvement of 50+ residents in the community.</a:t>
            </a:r>
          </a:p>
        </p:txBody>
      </p:sp>
      <p:sp>
        <p:nvSpPr>
          <p:cNvPr id="6" name="TextBox 6"/>
          <p:cNvSpPr txBox="1"/>
          <p:nvPr/>
        </p:nvSpPr>
        <p:spPr>
          <a:xfrm>
            <a:off x="12336708" y="3325495"/>
            <a:ext cx="4518839" cy="3226436"/>
          </a:xfrm>
          <a:prstGeom prst="rect">
            <a:avLst/>
          </a:prstGeom>
        </p:spPr>
        <p:txBody>
          <a:bodyPr lIns="0" tIns="0" rIns="0" bIns="0" rtlCol="0" anchor="t">
            <a:spAutoFit/>
          </a:bodyPr>
          <a:lstStyle/>
          <a:p>
            <a:pPr algn="ctr">
              <a:lnSpc>
                <a:spcPts val="4339"/>
              </a:lnSpc>
            </a:pPr>
            <a:endParaRPr/>
          </a:p>
          <a:p>
            <a:pPr marL="669283" lvl="1" indent="-334641" algn="ctr">
              <a:lnSpc>
                <a:spcPts val="4339"/>
              </a:lnSpc>
              <a:buFont typeface="Arial"/>
              <a:buChar char="•"/>
            </a:pPr>
            <a:r>
              <a:rPr lang="en-US" sz="3099">
                <a:solidFill>
                  <a:srgbClr val="000000"/>
                </a:solidFill>
                <a:latin typeface="Canva Sans"/>
                <a:ea typeface="Canva Sans"/>
                <a:cs typeface="Canva Sans"/>
                <a:sym typeface="Canva Sans"/>
              </a:rPr>
              <a:t>Provokes co-design - older people contribute to the development of local services. </a:t>
            </a:r>
          </a:p>
        </p:txBody>
      </p:sp>
      <p:sp>
        <p:nvSpPr>
          <p:cNvPr id="7" name="TextBox 7"/>
          <p:cNvSpPr txBox="1"/>
          <p:nvPr/>
        </p:nvSpPr>
        <p:spPr>
          <a:xfrm>
            <a:off x="-125049" y="7060564"/>
            <a:ext cx="4879248" cy="3226436"/>
          </a:xfrm>
          <a:prstGeom prst="rect">
            <a:avLst/>
          </a:prstGeom>
        </p:spPr>
        <p:txBody>
          <a:bodyPr lIns="0" tIns="0" rIns="0" bIns="0" rtlCol="0" anchor="t">
            <a:spAutoFit/>
          </a:bodyPr>
          <a:lstStyle/>
          <a:p>
            <a:pPr algn="ctr">
              <a:lnSpc>
                <a:spcPts val="4339"/>
              </a:lnSpc>
            </a:pPr>
            <a:endParaRPr/>
          </a:p>
          <a:p>
            <a:pPr marL="669283" lvl="1" indent="-334641" algn="ctr">
              <a:lnSpc>
                <a:spcPts val="4339"/>
              </a:lnSpc>
              <a:buFont typeface="Arial"/>
              <a:buChar char="•"/>
            </a:pPr>
            <a:r>
              <a:rPr lang="en-US" sz="3099">
                <a:solidFill>
                  <a:srgbClr val="000000"/>
                </a:solidFill>
                <a:latin typeface="Canva Sans"/>
                <a:ea typeface="Canva Sans"/>
                <a:cs typeface="Canva Sans"/>
                <a:sym typeface="Canva Sans"/>
              </a:rPr>
              <a:t>Develops confidence by means of peer support, volunteering and social groups.</a:t>
            </a:r>
          </a:p>
          <a:p>
            <a:pPr algn="ctr">
              <a:lnSpc>
                <a:spcPts val="4339"/>
              </a:lnSpc>
            </a:pPr>
            <a:endParaRPr lang="en-US" sz="3099">
              <a:solidFill>
                <a:srgbClr val="000000"/>
              </a:solidFill>
              <a:latin typeface="Canva Sans"/>
              <a:ea typeface="Canva Sans"/>
              <a:cs typeface="Canva Sans"/>
              <a:sym typeface="Canva Sans"/>
            </a:endParaRPr>
          </a:p>
        </p:txBody>
      </p:sp>
      <p:sp>
        <p:nvSpPr>
          <p:cNvPr id="8" name="TextBox 8"/>
          <p:cNvSpPr txBox="1"/>
          <p:nvPr/>
        </p:nvSpPr>
        <p:spPr>
          <a:xfrm>
            <a:off x="12333034" y="7312999"/>
            <a:ext cx="4522513" cy="2974001"/>
          </a:xfrm>
          <a:prstGeom prst="rect">
            <a:avLst/>
          </a:prstGeom>
        </p:spPr>
        <p:txBody>
          <a:bodyPr lIns="0" tIns="0" rIns="0" bIns="0" rtlCol="0" anchor="t">
            <a:spAutoFit/>
          </a:bodyPr>
          <a:lstStyle/>
          <a:p>
            <a:pPr marL="616134" lvl="1" indent="-308067" algn="ctr">
              <a:lnSpc>
                <a:spcPts val="3995"/>
              </a:lnSpc>
              <a:buFont typeface="Arial"/>
              <a:buChar char="•"/>
            </a:pPr>
            <a:r>
              <a:rPr lang="en-US" sz="2853">
                <a:solidFill>
                  <a:srgbClr val="000000"/>
                </a:solidFill>
                <a:latin typeface="Canva Sans"/>
                <a:ea typeface="Canva Sans"/>
                <a:cs typeface="Canva Sans"/>
                <a:sym typeface="Canva Sans"/>
              </a:rPr>
              <a:t>Torbay Community Development Trust in collaboration with the local health and care teams (Jackson, 2022).</a:t>
            </a:r>
          </a:p>
        </p:txBody>
      </p:sp>
      <p:pic>
        <p:nvPicPr>
          <p:cNvPr id="26" name="Audio 25">
            <a:hlinkClick r:id="" action="ppaction://media"/>
            <a:extLst>
              <a:ext uri="{FF2B5EF4-FFF2-40B4-BE49-F238E27FC236}">
                <a16:creationId xmlns:a16="http://schemas.microsoft.com/office/drawing/2014/main" id="{7C249DC8-72FE-2C3C-447A-925E04A637E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4204"/>
    </mc:Choice>
    <mc:Fallback>
      <p:transition spd="slow" advTm="242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DAD7CD"/>
        </a:solidFill>
        <a:effectLst/>
      </p:bgPr>
    </p:bg>
    <p:spTree>
      <p:nvGrpSpPr>
        <p:cNvPr id="1" name=""/>
        <p:cNvGrpSpPr/>
        <p:nvPr/>
      </p:nvGrpSpPr>
      <p:grpSpPr>
        <a:xfrm>
          <a:off x="0" y="0"/>
          <a:ext cx="0" cy="0"/>
          <a:chOff x="0" y="0"/>
          <a:chExt cx="0" cy="0"/>
        </a:xfrm>
      </p:grpSpPr>
      <p:grpSp>
        <p:nvGrpSpPr>
          <p:cNvPr id="2" name="Group 2"/>
          <p:cNvGrpSpPr/>
          <p:nvPr/>
        </p:nvGrpSpPr>
        <p:grpSpPr>
          <a:xfrm>
            <a:off x="0" y="2560568"/>
            <a:ext cx="4417736" cy="4417736"/>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7E9765"/>
            </a:solidFill>
          </p:spPr>
          <p:txBody>
            <a:bodyPr/>
            <a:lstStyle/>
            <a:p>
              <a:endParaRPr lang="en-GB"/>
            </a:p>
          </p:txBody>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7982280" y="20774"/>
            <a:ext cx="1869423" cy="1869423"/>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AABD9C"/>
            </a:solidFill>
          </p:spPr>
          <p:txBody>
            <a:bodyPr/>
            <a:lstStyle/>
            <a:p>
              <a:endParaRPr lang="en-GB"/>
            </a:p>
          </p:txBody>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8127889" y="8454381"/>
            <a:ext cx="1832619" cy="1832619"/>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AABD9C"/>
            </a:solidFill>
          </p:spPr>
          <p:txBody>
            <a:bodyPr/>
            <a:lstStyle/>
            <a:p>
              <a:endParaRPr lang="en-GB"/>
            </a:p>
          </p:txBody>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8127889" y="6400834"/>
            <a:ext cx="1852619" cy="1852619"/>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AABD9C"/>
            </a:solidFill>
          </p:spPr>
          <p:txBody>
            <a:bodyPr/>
            <a:lstStyle/>
            <a:p>
              <a:endParaRPr lang="en-GB"/>
            </a:p>
          </p:txBody>
        </p:sp>
        <p:sp>
          <p:nvSpPr>
            <p:cNvPr id="13" name="TextBox 1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4" name="Group 14"/>
          <p:cNvGrpSpPr/>
          <p:nvPr/>
        </p:nvGrpSpPr>
        <p:grpSpPr>
          <a:xfrm>
            <a:off x="8127889" y="4343645"/>
            <a:ext cx="1852619" cy="1852619"/>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AABD9C"/>
            </a:solidFill>
          </p:spPr>
          <p:txBody>
            <a:bodyPr/>
            <a:lstStyle/>
            <a:p>
              <a:endParaRPr lang="en-GB"/>
            </a:p>
          </p:txBody>
        </p:sp>
        <p:sp>
          <p:nvSpPr>
            <p:cNvPr id="16" name="TextBox 16"/>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7" name="Group 17"/>
          <p:cNvGrpSpPr/>
          <p:nvPr/>
        </p:nvGrpSpPr>
        <p:grpSpPr>
          <a:xfrm>
            <a:off x="8127889" y="2157651"/>
            <a:ext cx="1852619" cy="1852619"/>
            <a:chOff x="0" y="0"/>
            <a:chExt cx="812800" cy="812800"/>
          </a:xfrm>
        </p:grpSpPr>
        <p:sp>
          <p:nvSpPr>
            <p:cNvPr id="18" name="Freeform 1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AABD9C"/>
            </a:solidFill>
          </p:spPr>
          <p:txBody>
            <a:bodyPr/>
            <a:lstStyle/>
            <a:p>
              <a:endParaRPr lang="en-GB"/>
            </a:p>
          </p:txBody>
        </p:sp>
        <p:sp>
          <p:nvSpPr>
            <p:cNvPr id="19" name="TextBox 19"/>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20" name="Freeform 20"/>
          <p:cNvSpPr/>
          <p:nvPr/>
        </p:nvSpPr>
        <p:spPr>
          <a:xfrm>
            <a:off x="8400478" y="6746483"/>
            <a:ext cx="1307441" cy="1157679"/>
          </a:xfrm>
          <a:custGeom>
            <a:avLst/>
            <a:gdLst/>
            <a:ahLst/>
            <a:cxnLst/>
            <a:rect l="l" t="t" r="r" b="b"/>
            <a:pathLst>
              <a:path w="1307441" h="1157679">
                <a:moveTo>
                  <a:pt x="0" y="0"/>
                </a:moveTo>
                <a:lnTo>
                  <a:pt x="1307441" y="0"/>
                </a:lnTo>
                <a:lnTo>
                  <a:pt x="1307441" y="1157679"/>
                </a:lnTo>
                <a:lnTo>
                  <a:pt x="0" y="115767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1" name="Freeform 21"/>
          <p:cNvSpPr/>
          <p:nvPr/>
        </p:nvSpPr>
        <p:spPr>
          <a:xfrm>
            <a:off x="8246648" y="391911"/>
            <a:ext cx="1288839" cy="1127148"/>
          </a:xfrm>
          <a:custGeom>
            <a:avLst/>
            <a:gdLst/>
            <a:ahLst/>
            <a:cxnLst/>
            <a:rect l="l" t="t" r="r" b="b"/>
            <a:pathLst>
              <a:path w="1288839" h="1127148">
                <a:moveTo>
                  <a:pt x="0" y="0"/>
                </a:moveTo>
                <a:lnTo>
                  <a:pt x="1288839" y="0"/>
                </a:lnTo>
                <a:lnTo>
                  <a:pt x="1288839" y="1127148"/>
                </a:lnTo>
                <a:lnTo>
                  <a:pt x="0" y="112714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2" name="Freeform 22"/>
          <p:cNvSpPr/>
          <p:nvPr/>
        </p:nvSpPr>
        <p:spPr>
          <a:xfrm>
            <a:off x="8391902" y="8693622"/>
            <a:ext cx="1324593" cy="1354138"/>
          </a:xfrm>
          <a:custGeom>
            <a:avLst/>
            <a:gdLst/>
            <a:ahLst/>
            <a:cxnLst/>
            <a:rect l="l" t="t" r="r" b="b"/>
            <a:pathLst>
              <a:path w="1324593" h="1354138">
                <a:moveTo>
                  <a:pt x="0" y="0"/>
                </a:moveTo>
                <a:lnTo>
                  <a:pt x="1324593" y="0"/>
                </a:lnTo>
                <a:lnTo>
                  <a:pt x="1324593" y="1354137"/>
                </a:lnTo>
                <a:lnTo>
                  <a:pt x="0" y="135413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23" name="TextBox 23"/>
          <p:cNvSpPr txBox="1"/>
          <p:nvPr/>
        </p:nvSpPr>
        <p:spPr>
          <a:xfrm>
            <a:off x="-338226" y="3122880"/>
            <a:ext cx="5271837" cy="3207387"/>
          </a:xfrm>
          <a:prstGeom prst="rect">
            <a:avLst/>
          </a:prstGeom>
        </p:spPr>
        <p:txBody>
          <a:bodyPr lIns="0" tIns="0" rIns="0" bIns="0" rtlCol="0" anchor="t">
            <a:spAutoFit/>
          </a:bodyPr>
          <a:lstStyle/>
          <a:p>
            <a:pPr algn="ctr">
              <a:lnSpc>
                <a:spcPts val="6439"/>
              </a:lnSpc>
              <a:spcBef>
                <a:spcPct val="0"/>
              </a:spcBef>
            </a:pPr>
            <a:r>
              <a:rPr lang="en-US" sz="4599" b="1">
                <a:solidFill>
                  <a:srgbClr val="000000"/>
                </a:solidFill>
                <a:latin typeface="Canva Sans Bold"/>
                <a:ea typeface="Canva Sans Bold"/>
                <a:cs typeface="Canva Sans Bold"/>
                <a:sym typeface="Canva Sans Bold"/>
              </a:rPr>
              <a:t>Impact and Outcomes of Ageing Well Torbay</a:t>
            </a:r>
          </a:p>
        </p:txBody>
      </p:sp>
      <p:sp>
        <p:nvSpPr>
          <p:cNvPr id="24" name="TextBox 24"/>
          <p:cNvSpPr txBox="1"/>
          <p:nvPr/>
        </p:nvSpPr>
        <p:spPr>
          <a:xfrm>
            <a:off x="10513864" y="206057"/>
            <a:ext cx="7624490" cy="1597661"/>
          </a:xfrm>
          <a:prstGeom prst="rect">
            <a:avLst/>
          </a:prstGeom>
        </p:spPr>
        <p:txBody>
          <a:bodyPr lIns="0" tIns="0" rIns="0" bIns="0" rtlCol="0" anchor="t">
            <a:spAutoFit/>
          </a:bodyPr>
          <a:lstStyle/>
          <a:p>
            <a:pPr algn="l">
              <a:lnSpc>
                <a:spcPts val="4339"/>
              </a:lnSpc>
              <a:spcBef>
                <a:spcPct val="0"/>
              </a:spcBef>
            </a:pPr>
            <a:r>
              <a:rPr lang="en-US" sz="3099">
                <a:solidFill>
                  <a:srgbClr val="000000"/>
                </a:solidFill>
                <a:latin typeface="Canva Sans"/>
                <a:ea typeface="Canva Sans"/>
                <a:cs typeface="Canva Sans"/>
                <a:sym typeface="Canva Sans"/>
              </a:rPr>
              <a:t>Decreased Loneliness: 50 percent of the participants perceived that social connection had been enhanced</a:t>
            </a:r>
          </a:p>
        </p:txBody>
      </p:sp>
      <p:sp>
        <p:nvSpPr>
          <p:cNvPr id="25" name="TextBox 25"/>
          <p:cNvSpPr txBox="1"/>
          <p:nvPr/>
        </p:nvSpPr>
        <p:spPr>
          <a:xfrm>
            <a:off x="10504339" y="2110026"/>
            <a:ext cx="7624490" cy="1597661"/>
          </a:xfrm>
          <a:prstGeom prst="rect">
            <a:avLst/>
          </a:prstGeom>
        </p:spPr>
        <p:txBody>
          <a:bodyPr lIns="0" tIns="0" rIns="0" bIns="0" rtlCol="0" anchor="t">
            <a:spAutoFit/>
          </a:bodyPr>
          <a:lstStyle/>
          <a:p>
            <a:pPr algn="l">
              <a:lnSpc>
                <a:spcPts val="4339"/>
              </a:lnSpc>
              <a:spcBef>
                <a:spcPct val="0"/>
              </a:spcBef>
            </a:pPr>
            <a:r>
              <a:rPr lang="en-US" sz="3099">
                <a:solidFill>
                  <a:srgbClr val="000000"/>
                </a:solidFill>
                <a:latin typeface="Canva Sans"/>
                <a:ea typeface="Canva Sans"/>
                <a:cs typeface="Canva Sans"/>
                <a:sym typeface="Canva Sans"/>
              </a:rPr>
              <a:t>Greater Confidence: A large number of them returned to volunteering or community work.</a:t>
            </a:r>
          </a:p>
        </p:txBody>
      </p:sp>
      <p:sp>
        <p:nvSpPr>
          <p:cNvPr id="26" name="TextBox 26"/>
          <p:cNvSpPr txBox="1"/>
          <p:nvPr/>
        </p:nvSpPr>
        <p:spPr>
          <a:xfrm>
            <a:off x="10494858" y="6353209"/>
            <a:ext cx="7624490" cy="1597661"/>
          </a:xfrm>
          <a:prstGeom prst="rect">
            <a:avLst/>
          </a:prstGeom>
        </p:spPr>
        <p:txBody>
          <a:bodyPr lIns="0" tIns="0" rIns="0" bIns="0" rtlCol="0" anchor="t">
            <a:spAutoFit/>
          </a:bodyPr>
          <a:lstStyle/>
          <a:p>
            <a:pPr algn="l">
              <a:lnSpc>
                <a:spcPts val="4339"/>
              </a:lnSpc>
              <a:spcBef>
                <a:spcPct val="0"/>
              </a:spcBef>
            </a:pPr>
            <a:r>
              <a:rPr lang="en-US" sz="3099">
                <a:solidFill>
                  <a:srgbClr val="000000"/>
                </a:solidFill>
                <a:latin typeface="Canva Sans"/>
                <a:ea typeface="Canva Sans"/>
                <a:cs typeface="Canva Sans"/>
                <a:sym typeface="Canva Sans"/>
              </a:rPr>
              <a:t>Activities and service design Empowerment in Action: Co-leaders were the older adults.</a:t>
            </a:r>
          </a:p>
        </p:txBody>
      </p:sp>
      <p:sp>
        <p:nvSpPr>
          <p:cNvPr id="27" name="TextBox 27"/>
          <p:cNvSpPr txBox="1"/>
          <p:nvPr/>
        </p:nvSpPr>
        <p:spPr>
          <a:xfrm>
            <a:off x="10494858" y="4231674"/>
            <a:ext cx="7624490" cy="1607185"/>
          </a:xfrm>
          <a:prstGeom prst="rect">
            <a:avLst/>
          </a:prstGeom>
        </p:spPr>
        <p:txBody>
          <a:bodyPr lIns="0" tIns="0" rIns="0" bIns="0" rtlCol="0" anchor="t">
            <a:spAutoFit/>
          </a:bodyPr>
          <a:lstStyle/>
          <a:p>
            <a:pPr algn="l">
              <a:lnSpc>
                <a:spcPts val="4340"/>
              </a:lnSpc>
            </a:pPr>
            <a:r>
              <a:rPr lang="en-US" sz="3100">
                <a:solidFill>
                  <a:srgbClr val="000000"/>
                </a:solidFill>
                <a:latin typeface="Canva Sans"/>
                <a:ea typeface="Canva Sans"/>
                <a:cs typeface="Canva Sans"/>
                <a:sym typeface="Canva Sans"/>
              </a:rPr>
              <a:t>Improved Wellbeing : Enhanced self-esteem and mind with the support networks.                                         </a:t>
            </a:r>
          </a:p>
        </p:txBody>
      </p:sp>
      <p:sp>
        <p:nvSpPr>
          <p:cNvPr id="28" name="TextBox 28"/>
          <p:cNvSpPr txBox="1"/>
          <p:nvPr/>
        </p:nvSpPr>
        <p:spPr>
          <a:xfrm>
            <a:off x="10335687" y="8387706"/>
            <a:ext cx="7793142" cy="1780540"/>
          </a:xfrm>
          <a:prstGeom prst="rect">
            <a:avLst/>
          </a:prstGeom>
        </p:spPr>
        <p:txBody>
          <a:bodyPr lIns="0" tIns="0" rIns="0" bIns="0" rtlCol="0" anchor="t">
            <a:spAutoFit/>
          </a:bodyPr>
          <a:lstStyle/>
          <a:p>
            <a:pPr algn="l">
              <a:lnSpc>
                <a:spcPts val="4759"/>
              </a:lnSpc>
            </a:pPr>
            <a:r>
              <a:rPr lang="en-US" sz="3399">
                <a:solidFill>
                  <a:srgbClr val="000000"/>
                </a:solidFill>
                <a:latin typeface="Canva Sans"/>
                <a:ea typeface="Canva Sans"/>
                <a:cs typeface="Canva Sans"/>
                <a:sym typeface="Canva Sans"/>
              </a:rPr>
              <a:t>Legacy : Affected broader UK Ageing Better programmes and models of community (Elston et al., 2022).</a:t>
            </a:r>
          </a:p>
        </p:txBody>
      </p:sp>
      <p:sp>
        <p:nvSpPr>
          <p:cNvPr id="29" name="AutoShape 29"/>
          <p:cNvSpPr/>
          <p:nvPr/>
        </p:nvSpPr>
        <p:spPr>
          <a:xfrm>
            <a:off x="4833681" y="5305792"/>
            <a:ext cx="3041729" cy="19049"/>
          </a:xfrm>
          <a:prstGeom prst="line">
            <a:avLst/>
          </a:prstGeom>
          <a:ln w="38100" cap="flat">
            <a:solidFill>
              <a:srgbClr val="000000"/>
            </a:solidFill>
            <a:prstDash val="solid"/>
            <a:headEnd type="none" w="sm" len="sm"/>
            <a:tailEnd type="arrow" w="med" len="sm"/>
          </a:ln>
        </p:spPr>
        <p:txBody>
          <a:bodyPr/>
          <a:lstStyle/>
          <a:p>
            <a:endParaRPr lang="en-GB"/>
          </a:p>
        </p:txBody>
      </p:sp>
      <p:sp>
        <p:nvSpPr>
          <p:cNvPr id="30" name="AutoShape 30"/>
          <p:cNvSpPr/>
          <p:nvPr/>
        </p:nvSpPr>
        <p:spPr>
          <a:xfrm flipV="1">
            <a:off x="4941243" y="3386560"/>
            <a:ext cx="2881825" cy="1025479"/>
          </a:xfrm>
          <a:prstGeom prst="line">
            <a:avLst/>
          </a:prstGeom>
          <a:ln w="38100" cap="flat">
            <a:solidFill>
              <a:srgbClr val="000000"/>
            </a:solidFill>
            <a:prstDash val="solid"/>
            <a:headEnd type="none" w="sm" len="sm"/>
            <a:tailEnd type="arrow" w="med" len="sm"/>
          </a:ln>
        </p:spPr>
        <p:txBody>
          <a:bodyPr/>
          <a:lstStyle/>
          <a:p>
            <a:endParaRPr lang="en-GB"/>
          </a:p>
        </p:txBody>
      </p:sp>
      <p:sp>
        <p:nvSpPr>
          <p:cNvPr id="31" name="AutoShape 31"/>
          <p:cNvSpPr/>
          <p:nvPr/>
        </p:nvSpPr>
        <p:spPr>
          <a:xfrm flipV="1">
            <a:off x="4576948" y="1535608"/>
            <a:ext cx="3246120" cy="1850951"/>
          </a:xfrm>
          <a:prstGeom prst="line">
            <a:avLst/>
          </a:prstGeom>
          <a:ln w="38100" cap="flat">
            <a:solidFill>
              <a:srgbClr val="000000"/>
            </a:solidFill>
            <a:prstDash val="solid"/>
            <a:headEnd type="none" w="sm" len="sm"/>
            <a:tailEnd type="arrow" w="med" len="sm"/>
          </a:ln>
        </p:spPr>
        <p:txBody>
          <a:bodyPr/>
          <a:lstStyle/>
          <a:p>
            <a:endParaRPr lang="en-GB"/>
          </a:p>
        </p:txBody>
      </p:sp>
      <p:sp>
        <p:nvSpPr>
          <p:cNvPr id="32" name="AutoShape 32"/>
          <p:cNvSpPr/>
          <p:nvPr/>
        </p:nvSpPr>
        <p:spPr>
          <a:xfrm>
            <a:off x="4003432" y="7128738"/>
            <a:ext cx="3810969" cy="1947139"/>
          </a:xfrm>
          <a:prstGeom prst="line">
            <a:avLst/>
          </a:prstGeom>
          <a:ln w="38100" cap="flat">
            <a:solidFill>
              <a:srgbClr val="000000"/>
            </a:solidFill>
            <a:prstDash val="solid"/>
            <a:headEnd type="none" w="sm" len="sm"/>
            <a:tailEnd type="arrow" w="med" len="sm"/>
          </a:ln>
        </p:spPr>
        <p:txBody>
          <a:bodyPr/>
          <a:lstStyle/>
          <a:p>
            <a:endParaRPr lang="en-GB"/>
          </a:p>
        </p:txBody>
      </p:sp>
      <p:sp>
        <p:nvSpPr>
          <p:cNvPr id="33" name="AutoShape 33"/>
          <p:cNvSpPr/>
          <p:nvPr/>
        </p:nvSpPr>
        <p:spPr>
          <a:xfrm>
            <a:off x="4581420" y="6348785"/>
            <a:ext cx="3159206" cy="762990"/>
          </a:xfrm>
          <a:prstGeom prst="line">
            <a:avLst/>
          </a:prstGeom>
          <a:ln w="38100" cap="flat">
            <a:solidFill>
              <a:srgbClr val="000000"/>
            </a:solidFill>
            <a:prstDash val="solid"/>
            <a:headEnd type="none" w="sm" len="sm"/>
            <a:tailEnd type="arrow" w="med" len="sm"/>
          </a:ln>
        </p:spPr>
        <p:txBody>
          <a:bodyPr/>
          <a:lstStyle/>
          <a:p>
            <a:endParaRPr lang="en-GB"/>
          </a:p>
        </p:txBody>
      </p:sp>
      <p:sp>
        <p:nvSpPr>
          <p:cNvPr id="34" name="Freeform 34"/>
          <p:cNvSpPr/>
          <p:nvPr/>
        </p:nvSpPr>
        <p:spPr>
          <a:xfrm>
            <a:off x="8551148" y="2653536"/>
            <a:ext cx="984339" cy="860849"/>
          </a:xfrm>
          <a:custGeom>
            <a:avLst/>
            <a:gdLst/>
            <a:ahLst/>
            <a:cxnLst/>
            <a:rect l="l" t="t" r="r" b="b"/>
            <a:pathLst>
              <a:path w="984339" h="860849">
                <a:moveTo>
                  <a:pt x="0" y="0"/>
                </a:moveTo>
                <a:lnTo>
                  <a:pt x="984339" y="0"/>
                </a:lnTo>
                <a:lnTo>
                  <a:pt x="984339" y="860849"/>
                </a:lnTo>
                <a:lnTo>
                  <a:pt x="0" y="86084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35" name="Freeform 35"/>
          <p:cNvSpPr/>
          <p:nvPr/>
        </p:nvSpPr>
        <p:spPr>
          <a:xfrm>
            <a:off x="8562029" y="4772270"/>
            <a:ext cx="984339" cy="860849"/>
          </a:xfrm>
          <a:custGeom>
            <a:avLst/>
            <a:gdLst/>
            <a:ahLst/>
            <a:cxnLst/>
            <a:rect l="l" t="t" r="r" b="b"/>
            <a:pathLst>
              <a:path w="984339" h="860849">
                <a:moveTo>
                  <a:pt x="0" y="0"/>
                </a:moveTo>
                <a:lnTo>
                  <a:pt x="984339" y="0"/>
                </a:lnTo>
                <a:lnTo>
                  <a:pt x="984339" y="860849"/>
                </a:lnTo>
                <a:lnTo>
                  <a:pt x="0" y="86084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pic>
        <p:nvPicPr>
          <p:cNvPr id="39" name="Audio 38">
            <a:hlinkClick r:id="" action="ppaction://media"/>
            <a:extLst>
              <a:ext uri="{FF2B5EF4-FFF2-40B4-BE49-F238E27FC236}">
                <a16:creationId xmlns:a16="http://schemas.microsoft.com/office/drawing/2014/main" id="{5514D53E-2511-7E08-A590-F9EDD1F951A8}"/>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7552"/>
    </mc:Choice>
    <mc:Fallback>
      <p:transition spd="slow" advTm="275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9"/>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DAD7CD"/>
        </a:solidFill>
        <a:effectLst/>
      </p:bgPr>
    </p:bg>
    <p:spTree>
      <p:nvGrpSpPr>
        <p:cNvPr id="1" name=""/>
        <p:cNvGrpSpPr/>
        <p:nvPr/>
      </p:nvGrpSpPr>
      <p:grpSpPr>
        <a:xfrm>
          <a:off x="0" y="0"/>
          <a:ext cx="0" cy="0"/>
          <a:chOff x="0" y="0"/>
          <a:chExt cx="0" cy="0"/>
        </a:xfrm>
      </p:grpSpPr>
      <p:grpSp>
        <p:nvGrpSpPr>
          <p:cNvPr id="2" name="Group 2"/>
          <p:cNvGrpSpPr/>
          <p:nvPr/>
        </p:nvGrpSpPr>
        <p:grpSpPr>
          <a:xfrm rot="-5400000">
            <a:off x="-9087274" y="5754786"/>
            <a:ext cx="18288000" cy="502840"/>
            <a:chOff x="0" y="0"/>
            <a:chExt cx="12372622" cy="340193"/>
          </a:xfrm>
        </p:grpSpPr>
        <p:sp>
          <p:nvSpPr>
            <p:cNvPr id="3" name="Freeform 3"/>
            <p:cNvSpPr/>
            <p:nvPr/>
          </p:nvSpPr>
          <p:spPr>
            <a:xfrm>
              <a:off x="0" y="0"/>
              <a:ext cx="12372622" cy="340193"/>
            </a:xfrm>
            <a:custGeom>
              <a:avLst/>
              <a:gdLst/>
              <a:ahLst/>
              <a:cxnLst/>
              <a:rect l="l" t="t" r="r" b="b"/>
              <a:pathLst>
                <a:path w="12372622" h="340193">
                  <a:moveTo>
                    <a:pt x="0" y="0"/>
                  </a:moveTo>
                  <a:lnTo>
                    <a:pt x="12372622" y="0"/>
                  </a:lnTo>
                  <a:lnTo>
                    <a:pt x="12372622" y="340193"/>
                  </a:lnTo>
                  <a:lnTo>
                    <a:pt x="0" y="340193"/>
                  </a:lnTo>
                  <a:close/>
                </a:path>
              </a:pathLst>
            </a:custGeom>
            <a:solidFill>
              <a:srgbClr val="A3B18A"/>
            </a:solidFill>
          </p:spPr>
          <p:txBody>
            <a:bodyPr/>
            <a:lstStyle/>
            <a:p>
              <a:endParaRPr lang="en-GB"/>
            </a:p>
          </p:txBody>
        </p:sp>
      </p:grpSp>
      <p:grpSp>
        <p:nvGrpSpPr>
          <p:cNvPr id="4" name="Group 4"/>
          <p:cNvGrpSpPr/>
          <p:nvPr/>
        </p:nvGrpSpPr>
        <p:grpSpPr>
          <a:xfrm>
            <a:off x="7518571" y="2778180"/>
            <a:ext cx="3086100" cy="6504187"/>
            <a:chOff x="0" y="0"/>
            <a:chExt cx="812800" cy="1713037"/>
          </a:xfrm>
        </p:grpSpPr>
        <p:sp>
          <p:nvSpPr>
            <p:cNvPr id="5" name="Freeform 5"/>
            <p:cNvSpPr/>
            <p:nvPr/>
          </p:nvSpPr>
          <p:spPr>
            <a:xfrm>
              <a:off x="0" y="0"/>
              <a:ext cx="812800" cy="1713037"/>
            </a:xfrm>
            <a:custGeom>
              <a:avLst/>
              <a:gdLst/>
              <a:ahLst/>
              <a:cxnLst/>
              <a:rect l="l" t="t" r="r" b="b"/>
              <a:pathLst>
                <a:path w="812800" h="1713037">
                  <a:moveTo>
                    <a:pt x="0" y="0"/>
                  </a:moveTo>
                  <a:lnTo>
                    <a:pt x="812800" y="0"/>
                  </a:lnTo>
                  <a:lnTo>
                    <a:pt x="812800" y="1713037"/>
                  </a:lnTo>
                  <a:lnTo>
                    <a:pt x="0" y="1713037"/>
                  </a:lnTo>
                  <a:close/>
                </a:path>
              </a:pathLst>
            </a:custGeom>
            <a:solidFill>
              <a:srgbClr val="7E9765"/>
            </a:solidFill>
          </p:spPr>
          <p:txBody>
            <a:bodyPr/>
            <a:lstStyle/>
            <a:p>
              <a:endParaRPr lang="en-GB"/>
            </a:p>
          </p:txBody>
        </p:sp>
        <p:sp>
          <p:nvSpPr>
            <p:cNvPr id="6" name="TextBox 6"/>
            <p:cNvSpPr txBox="1"/>
            <p:nvPr/>
          </p:nvSpPr>
          <p:spPr>
            <a:xfrm>
              <a:off x="0" y="-38100"/>
              <a:ext cx="812800" cy="1751137"/>
            </a:xfrm>
            <a:prstGeom prst="rect">
              <a:avLst/>
            </a:prstGeom>
          </p:spPr>
          <p:txBody>
            <a:bodyPr lIns="50800" tIns="50800" rIns="50800" bIns="50800" rtlCol="0" anchor="ctr"/>
            <a:lstStyle/>
            <a:p>
              <a:pPr algn="ctr">
                <a:lnSpc>
                  <a:spcPts val="2659"/>
                </a:lnSpc>
              </a:pPr>
              <a:endParaRPr/>
            </a:p>
          </p:txBody>
        </p:sp>
      </p:grpSp>
      <p:grpSp>
        <p:nvGrpSpPr>
          <p:cNvPr id="7" name="Group 7"/>
          <p:cNvGrpSpPr/>
          <p:nvPr/>
        </p:nvGrpSpPr>
        <p:grpSpPr>
          <a:xfrm>
            <a:off x="14526764" y="2778180"/>
            <a:ext cx="3086100" cy="6456053"/>
            <a:chOff x="0" y="0"/>
            <a:chExt cx="812800" cy="1700360"/>
          </a:xfrm>
        </p:grpSpPr>
        <p:sp>
          <p:nvSpPr>
            <p:cNvPr id="8" name="Freeform 8"/>
            <p:cNvSpPr/>
            <p:nvPr/>
          </p:nvSpPr>
          <p:spPr>
            <a:xfrm>
              <a:off x="0" y="0"/>
              <a:ext cx="812800" cy="1700360"/>
            </a:xfrm>
            <a:custGeom>
              <a:avLst/>
              <a:gdLst/>
              <a:ahLst/>
              <a:cxnLst/>
              <a:rect l="l" t="t" r="r" b="b"/>
              <a:pathLst>
                <a:path w="812800" h="1700360">
                  <a:moveTo>
                    <a:pt x="0" y="0"/>
                  </a:moveTo>
                  <a:lnTo>
                    <a:pt x="812800" y="0"/>
                  </a:lnTo>
                  <a:lnTo>
                    <a:pt x="812800" y="1700360"/>
                  </a:lnTo>
                  <a:lnTo>
                    <a:pt x="0" y="1700360"/>
                  </a:lnTo>
                  <a:close/>
                </a:path>
              </a:pathLst>
            </a:custGeom>
            <a:solidFill>
              <a:srgbClr val="7E9765"/>
            </a:solidFill>
          </p:spPr>
          <p:txBody>
            <a:bodyPr/>
            <a:lstStyle/>
            <a:p>
              <a:endParaRPr lang="en-GB"/>
            </a:p>
          </p:txBody>
        </p:sp>
        <p:sp>
          <p:nvSpPr>
            <p:cNvPr id="9" name="TextBox 9"/>
            <p:cNvSpPr txBox="1"/>
            <p:nvPr/>
          </p:nvSpPr>
          <p:spPr>
            <a:xfrm>
              <a:off x="0" y="-38100"/>
              <a:ext cx="812800" cy="1738460"/>
            </a:xfrm>
            <a:prstGeom prst="rect">
              <a:avLst/>
            </a:prstGeom>
          </p:spPr>
          <p:txBody>
            <a:bodyPr lIns="50800" tIns="50800" rIns="50800" bIns="50800" rtlCol="0" anchor="ctr"/>
            <a:lstStyle/>
            <a:p>
              <a:pPr algn="ctr">
                <a:lnSpc>
                  <a:spcPts val="2659"/>
                </a:lnSpc>
              </a:pPr>
              <a:endParaRPr/>
            </a:p>
          </p:txBody>
        </p:sp>
      </p:grpSp>
      <p:grpSp>
        <p:nvGrpSpPr>
          <p:cNvPr id="10" name="Group 10"/>
          <p:cNvGrpSpPr/>
          <p:nvPr/>
        </p:nvGrpSpPr>
        <p:grpSpPr>
          <a:xfrm>
            <a:off x="10999872" y="2754113"/>
            <a:ext cx="3086100" cy="6449976"/>
            <a:chOff x="0" y="0"/>
            <a:chExt cx="812800" cy="1698759"/>
          </a:xfrm>
        </p:grpSpPr>
        <p:sp>
          <p:nvSpPr>
            <p:cNvPr id="11" name="Freeform 11"/>
            <p:cNvSpPr/>
            <p:nvPr/>
          </p:nvSpPr>
          <p:spPr>
            <a:xfrm>
              <a:off x="0" y="0"/>
              <a:ext cx="812800" cy="1698759"/>
            </a:xfrm>
            <a:custGeom>
              <a:avLst/>
              <a:gdLst/>
              <a:ahLst/>
              <a:cxnLst/>
              <a:rect l="l" t="t" r="r" b="b"/>
              <a:pathLst>
                <a:path w="812800" h="1698759">
                  <a:moveTo>
                    <a:pt x="0" y="0"/>
                  </a:moveTo>
                  <a:lnTo>
                    <a:pt x="812800" y="0"/>
                  </a:lnTo>
                  <a:lnTo>
                    <a:pt x="812800" y="1698759"/>
                  </a:lnTo>
                  <a:lnTo>
                    <a:pt x="0" y="1698759"/>
                  </a:lnTo>
                  <a:close/>
                </a:path>
              </a:pathLst>
            </a:custGeom>
            <a:solidFill>
              <a:srgbClr val="7E9765"/>
            </a:solidFill>
          </p:spPr>
          <p:txBody>
            <a:bodyPr/>
            <a:lstStyle/>
            <a:p>
              <a:endParaRPr lang="en-GB"/>
            </a:p>
          </p:txBody>
        </p:sp>
        <p:sp>
          <p:nvSpPr>
            <p:cNvPr id="12" name="TextBox 12"/>
            <p:cNvSpPr txBox="1"/>
            <p:nvPr/>
          </p:nvSpPr>
          <p:spPr>
            <a:xfrm>
              <a:off x="0" y="-38100"/>
              <a:ext cx="812800" cy="1736859"/>
            </a:xfrm>
            <a:prstGeom prst="rect">
              <a:avLst/>
            </a:prstGeom>
          </p:spPr>
          <p:txBody>
            <a:bodyPr lIns="50800" tIns="50800" rIns="50800" bIns="50800" rtlCol="0" anchor="ctr"/>
            <a:lstStyle/>
            <a:p>
              <a:pPr algn="ctr">
                <a:lnSpc>
                  <a:spcPts val="2659"/>
                </a:lnSpc>
              </a:pPr>
              <a:endParaRPr/>
            </a:p>
          </p:txBody>
        </p:sp>
      </p:grpSp>
      <p:grpSp>
        <p:nvGrpSpPr>
          <p:cNvPr id="13" name="Group 13"/>
          <p:cNvGrpSpPr/>
          <p:nvPr/>
        </p:nvGrpSpPr>
        <p:grpSpPr>
          <a:xfrm>
            <a:off x="4077641" y="2754113"/>
            <a:ext cx="3086100" cy="6504187"/>
            <a:chOff x="0" y="0"/>
            <a:chExt cx="812800" cy="1713037"/>
          </a:xfrm>
        </p:grpSpPr>
        <p:sp>
          <p:nvSpPr>
            <p:cNvPr id="14" name="Freeform 14"/>
            <p:cNvSpPr/>
            <p:nvPr/>
          </p:nvSpPr>
          <p:spPr>
            <a:xfrm>
              <a:off x="0" y="0"/>
              <a:ext cx="812800" cy="1713037"/>
            </a:xfrm>
            <a:custGeom>
              <a:avLst/>
              <a:gdLst/>
              <a:ahLst/>
              <a:cxnLst/>
              <a:rect l="l" t="t" r="r" b="b"/>
              <a:pathLst>
                <a:path w="812800" h="1713037">
                  <a:moveTo>
                    <a:pt x="0" y="0"/>
                  </a:moveTo>
                  <a:lnTo>
                    <a:pt x="812800" y="0"/>
                  </a:lnTo>
                  <a:lnTo>
                    <a:pt x="812800" y="1713037"/>
                  </a:lnTo>
                  <a:lnTo>
                    <a:pt x="0" y="1713037"/>
                  </a:lnTo>
                  <a:close/>
                </a:path>
              </a:pathLst>
            </a:custGeom>
            <a:solidFill>
              <a:srgbClr val="7E9765"/>
            </a:solidFill>
          </p:spPr>
          <p:txBody>
            <a:bodyPr/>
            <a:lstStyle/>
            <a:p>
              <a:endParaRPr lang="en-GB"/>
            </a:p>
          </p:txBody>
        </p:sp>
        <p:sp>
          <p:nvSpPr>
            <p:cNvPr id="15" name="TextBox 15"/>
            <p:cNvSpPr txBox="1"/>
            <p:nvPr/>
          </p:nvSpPr>
          <p:spPr>
            <a:xfrm>
              <a:off x="0" y="-38100"/>
              <a:ext cx="812800" cy="1751137"/>
            </a:xfrm>
            <a:prstGeom prst="rect">
              <a:avLst/>
            </a:prstGeom>
          </p:spPr>
          <p:txBody>
            <a:bodyPr lIns="50800" tIns="50800" rIns="50800" bIns="50800" rtlCol="0" anchor="ctr"/>
            <a:lstStyle/>
            <a:p>
              <a:pPr algn="ctr">
                <a:lnSpc>
                  <a:spcPts val="2659"/>
                </a:lnSpc>
              </a:pPr>
              <a:endParaRPr/>
            </a:p>
          </p:txBody>
        </p:sp>
      </p:grpSp>
      <p:grpSp>
        <p:nvGrpSpPr>
          <p:cNvPr id="16" name="Group 16"/>
          <p:cNvGrpSpPr/>
          <p:nvPr/>
        </p:nvGrpSpPr>
        <p:grpSpPr>
          <a:xfrm>
            <a:off x="522705" y="2699902"/>
            <a:ext cx="3086100" cy="6504187"/>
            <a:chOff x="0" y="0"/>
            <a:chExt cx="812800" cy="1713037"/>
          </a:xfrm>
        </p:grpSpPr>
        <p:sp>
          <p:nvSpPr>
            <p:cNvPr id="17" name="Freeform 17"/>
            <p:cNvSpPr/>
            <p:nvPr/>
          </p:nvSpPr>
          <p:spPr>
            <a:xfrm>
              <a:off x="0" y="0"/>
              <a:ext cx="812800" cy="1713037"/>
            </a:xfrm>
            <a:custGeom>
              <a:avLst/>
              <a:gdLst/>
              <a:ahLst/>
              <a:cxnLst/>
              <a:rect l="l" t="t" r="r" b="b"/>
              <a:pathLst>
                <a:path w="812800" h="1713037">
                  <a:moveTo>
                    <a:pt x="0" y="0"/>
                  </a:moveTo>
                  <a:lnTo>
                    <a:pt x="812800" y="0"/>
                  </a:lnTo>
                  <a:lnTo>
                    <a:pt x="812800" y="1713037"/>
                  </a:lnTo>
                  <a:lnTo>
                    <a:pt x="0" y="1713037"/>
                  </a:lnTo>
                  <a:close/>
                </a:path>
              </a:pathLst>
            </a:custGeom>
            <a:solidFill>
              <a:srgbClr val="7E9765"/>
            </a:solidFill>
          </p:spPr>
          <p:txBody>
            <a:bodyPr/>
            <a:lstStyle/>
            <a:p>
              <a:endParaRPr lang="en-GB"/>
            </a:p>
          </p:txBody>
        </p:sp>
        <p:sp>
          <p:nvSpPr>
            <p:cNvPr id="18" name="TextBox 18"/>
            <p:cNvSpPr txBox="1"/>
            <p:nvPr/>
          </p:nvSpPr>
          <p:spPr>
            <a:xfrm>
              <a:off x="0" y="-38100"/>
              <a:ext cx="812800" cy="1751137"/>
            </a:xfrm>
            <a:prstGeom prst="rect">
              <a:avLst/>
            </a:prstGeom>
          </p:spPr>
          <p:txBody>
            <a:bodyPr lIns="50800" tIns="50800" rIns="50800" bIns="50800" rtlCol="0" anchor="ctr"/>
            <a:lstStyle/>
            <a:p>
              <a:pPr algn="ctr">
                <a:lnSpc>
                  <a:spcPts val="2659"/>
                </a:lnSpc>
              </a:pPr>
              <a:endParaRPr/>
            </a:p>
          </p:txBody>
        </p:sp>
      </p:grpSp>
      <p:sp>
        <p:nvSpPr>
          <p:cNvPr id="19" name="TextBox 19"/>
          <p:cNvSpPr txBox="1"/>
          <p:nvPr/>
        </p:nvSpPr>
        <p:spPr>
          <a:xfrm>
            <a:off x="3116162" y="676830"/>
            <a:ext cx="11410603" cy="1588137"/>
          </a:xfrm>
          <a:prstGeom prst="rect">
            <a:avLst/>
          </a:prstGeom>
        </p:spPr>
        <p:txBody>
          <a:bodyPr lIns="0" tIns="0" rIns="0" bIns="0" rtlCol="0" anchor="t">
            <a:spAutoFit/>
          </a:bodyPr>
          <a:lstStyle/>
          <a:p>
            <a:pPr algn="ctr">
              <a:lnSpc>
                <a:spcPts val="6439"/>
              </a:lnSpc>
              <a:spcBef>
                <a:spcPct val="0"/>
              </a:spcBef>
            </a:pPr>
            <a:r>
              <a:rPr lang="en-US" sz="4599" b="1" u="sng">
                <a:solidFill>
                  <a:srgbClr val="000000"/>
                </a:solidFill>
                <a:latin typeface="Canva Sans Bold"/>
                <a:ea typeface="Canva Sans Bold"/>
                <a:cs typeface="Canva Sans Bold"/>
                <a:sym typeface="Canva Sans Bold"/>
              </a:rPr>
              <a:t>Recommendations to Strengthen Empowerment and Care</a:t>
            </a:r>
          </a:p>
        </p:txBody>
      </p:sp>
      <p:sp>
        <p:nvSpPr>
          <p:cNvPr id="20" name="TextBox 20"/>
          <p:cNvSpPr txBox="1"/>
          <p:nvPr/>
        </p:nvSpPr>
        <p:spPr>
          <a:xfrm>
            <a:off x="479596" y="2708570"/>
            <a:ext cx="3086100" cy="1144906"/>
          </a:xfrm>
          <a:prstGeom prst="rect">
            <a:avLst/>
          </a:prstGeom>
        </p:spPr>
        <p:txBody>
          <a:bodyPr lIns="0" tIns="0" rIns="0" bIns="0" rtlCol="0" anchor="t">
            <a:spAutoFit/>
          </a:bodyPr>
          <a:lstStyle/>
          <a:p>
            <a:pPr algn="ctr">
              <a:lnSpc>
                <a:spcPts val="4619"/>
              </a:lnSpc>
              <a:spcBef>
                <a:spcPct val="0"/>
              </a:spcBef>
            </a:pPr>
            <a:r>
              <a:rPr lang="en-US" sz="3299" b="1">
                <a:solidFill>
                  <a:srgbClr val="000000"/>
                </a:solidFill>
                <a:latin typeface="Canva Sans Bold"/>
                <a:ea typeface="Canva Sans Bold"/>
                <a:cs typeface="Canva Sans Bold"/>
                <a:sym typeface="Canva Sans Bold"/>
              </a:rPr>
              <a:t>1. Integrated Care Pathways</a:t>
            </a:r>
          </a:p>
        </p:txBody>
      </p:sp>
      <p:sp>
        <p:nvSpPr>
          <p:cNvPr id="21" name="TextBox 21"/>
          <p:cNvSpPr txBox="1"/>
          <p:nvPr/>
        </p:nvSpPr>
        <p:spPr>
          <a:xfrm>
            <a:off x="3984876" y="2687438"/>
            <a:ext cx="3086100" cy="1144906"/>
          </a:xfrm>
          <a:prstGeom prst="rect">
            <a:avLst/>
          </a:prstGeom>
        </p:spPr>
        <p:txBody>
          <a:bodyPr lIns="0" tIns="0" rIns="0" bIns="0" rtlCol="0" anchor="t">
            <a:spAutoFit/>
          </a:bodyPr>
          <a:lstStyle/>
          <a:p>
            <a:pPr algn="ctr">
              <a:lnSpc>
                <a:spcPts val="4619"/>
              </a:lnSpc>
              <a:spcBef>
                <a:spcPct val="0"/>
              </a:spcBef>
            </a:pPr>
            <a:r>
              <a:rPr lang="en-US" sz="3299" b="1">
                <a:solidFill>
                  <a:srgbClr val="000000"/>
                </a:solidFill>
                <a:latin typeface="Canva Sans Bold"/>
                <a:ea typeface="Canva Sans Bold"/>
                <a:cs typeface="Canva Sans Bold"/>
                <a:sym typeface="Canva Sans Bold"/>
              </a:rPr>
              <a:t>2. Workforce Training</a:t>
            </a:r>
          </a:p>
        </p:txBody>
      </p:sp>
      <p:sp>
        <p:nvSpPr>
          <p:cNvPr id="22" name="TextBox 22"/>
          <p:cNvSpPr txBox="1"/>
          <p:nvPr/>
        </p:nvSpPr>
        <p:spPr>
          <a:xfrm>
            <a:off x="7582841" y="2711505"/>
            <a:ext cx="3086100" cy="1144906"/>
          </a:xfrm>
          <a:prstGeom prst="rect">
            <a:avLst/>
          </a:prstGeom>
        </p:spPr>
        <p:txBody>
          <a:bodyPr lIns="0" tIns="0" rIns="0" bIns="0" rtlCol="0" anchor="t">
            <a:spAutoFit/>
          </a:bodyPr>
          <a:lstStyle/>
          <a:p>
            <a:pPr algn="ctr">
              <a:lnSpc>
                <a:spcPts val="4619"/>
              </a:lnSpc>
              <a:spcBef>
                <a:spcPct val="0"/>
              </a:spcBef>
            </a:pPr>
            <a:r>
              <a:rPr lang="en-US" sz="3299" b="1">
                <a:solidFill>
                  <a:srgbClr val="000000"/>
                </a:solidFill>
                <a:latin typeface="Canva Sans Bold"/>
                <a:ea typeface="Canva Sans Bold"/>
                <a:cs typeface="Canva Sans Bold"/>
                <a:sym typeface="Canva Sans Bold"/>
              </a:rPr>
              <a:t>3. Community-Led Models</a:t>
            </a:r>
          </a:p>
        </p:txBody>
      </p:sp>
      <p:sp>
        <p:nvSpPr>
          <p:cNvPr id="23" name="TextBox 23"/>
          <p:cNvSpPr txBox="1"/>
          <p:nvPr/>
        </p:nvSpPr>
        <p:spPr>
          <a:xfrm>
            <a:off x="10999872" y="2687438"/>
            <a:ext cx="3086100" cy="1144906"/>
          </a:xfrm>
          <a:prstGeom prst="rect">
            <a:avLst/>
          </a:prstGeom>
        </p:spPr>
        <p:txBody>
          <a:bodyPr lIns="0" tIns="0" rIns="0" bIns="0" rtlCol="0" anchor="t">
            <a:spAutoFit/>
          </a:bodyPr>
          <a:lstStyle/>
          <a:p>
            <a:pPr algn="ctr">
              <a:lnSpc>
                <a:spcPts val="4619"/>
              </a:lnSpc>
              <a:spcBef>
                <a:spcPct val="0"/>
              </a:spcBef>
            </a:pPr>
            <a:r>
              <a:rPr lang="en-US" sz="3299" b="1">
                <a:solidFill>
                  <a:srgbClr val="000000"/>
                </a:solidFill>
                <a:latin typeface="Canva Sans Bold"/>
                <a:ea typeface="Canva Sans Bold"/>
                <a:cs typeface="Canva Sans Bold"/>
                <a:sym typeface="Canva Sans Bold"/>
              </a:rPr>
              <a:t>4. Sustainable Funding</a:t>
            </a:r>
          </a:p>
        </p:txBody>
      </p:sp>
      <p:sp>
        <p:nvSpPr>
          <p:cNvPr id="24" name="TextBox 24"/>
          <p:cNvSpPr txBox="1"/>
          <p:nvPr/>
        </p:nvSpPr>
        <p:spPr>
          <a:xfrm>
            <a:off x="14552697" y="2711505"/>
            <a:ext cx="2749552" cy="1725931"/>
          </a:xfrm>
          <a:prstGeom prst="rect">
            <a:avLst/>
          </a:prstGeom>
        </p:spPr>
        <p:txBody>
          <a:bodyPr lIns="0" tIns="0" rIns="0" bIns="0" rtlCol="0" anchor="t">
            <a:spAutoFit/>
          </a:bodyPr>
          <a:lstStyle/>
          <a:p>
            <a:pPr algn="ctr">
              <a:lnSpc>
                <a:spcPts val="4619"/>
              </a:lnSpc>
              <a:spcBef>
                <a:spcPct val="0"/>
              </a:spcBef>
            </a:pPr>
            <a:r>
              <a:rPr lang="en-US" sz="3299" b="1">
                <a:solidFill>
                  <a:srgbClr val="000000"/>
                </a:solidFill>
                <a:latin typeface="Canva Sans Bold"/>
                <a:ea typeface="Canva Sans Bold"/>
                <a:cs typeface="Canva Sans Bold"/>
                <a:sym typeface="Canva Sans Bold"/>
              </a:rPr>
              <a:t>5. Digital Inclusion Programmes</a:t>
            </a:r>
          </a:p>
        </p:txBody>
      </p:sp>
      <p:sp>
        <p:nvSpPr>
          <p:cNvPr id="25" name="TextBox 25"/>
          <p:cNvSpPr txBox="1"/>
          <p:nvPr/>
        </p:nvSpPr>
        <p:spPr>
          <a:xfrm>
            <a:off x="684630" y="4350640"/>
            <a:ext cx="2745136" cy="4315013"/>
          </a:xfrm>
          <a:prstGeom prst="rect">
            <a:avLst/>
          </a:prstGeom>
        </p:spPr>
        <p:txBody>
          <a:bodyPr lIns="0" tIns="0" rIns="0" bIns="0" rtlCol="0" anchor="t">
            <a:spAutoFit/>
          </a:bodyPr>
          <a:lstStyle/>
          <a:p>
            <a:pPr algn="ctr">
              <a:lnSpc>
                <a:spcPts val="4954"/>
              </a:lnSpc>
              <a:spcBef>
                <a:spcPct val="0"/>
              </a:spcBef>
            </a:pPr>
            <a:r>
              <a:rPr lang="en-US" sz="3538">
                <a:solidFill>
                  <a:srgbClr val="000000"/>
                </a:solidFill>
                <a:latin typeface="Canva Sans"/>
                <a:ea typeface="Canva Sans"/>
                <a:cs typeface="Canva Sans"/>
                <a:sym typeface="Canva Sans"/>
              </a:rPr>
              <a:t>Greater liaisons among NHS, local councils and voluntary groups.</a:t>
            </a:r>
          </a:p>
        </p:txBody>
      </p:sp>
      <p:sp>
        <p:nvSpPr>
          <p:cNvPr id="26" name="TextBox 26"/>
          <p:cNvSpPr txBox="1"/>
          <p:nvPr/>
        </p:nvSpPr>
        <p:spPr>
          <a:xfrm>
            <a:off x="4099022" y="3983378"/>
            <a:ext cx="2929332" cy="5298989"/>
          </a:xfrm>
          <a:prstGeom prst="rect">
            <a:avLst/>
          </a:prstGeom>
        </p:spPr>
        <p:txBody>
          <a:bodyPr lIns="0" tIns="0" rIns="0" bIns="0" rtlCol="0" anchor="t">
            <a:spAutoFit/>
          </a:bodyPr>
          <a:lstStyle/>
          <a:p>
            <a:pPr algn="ctr">
              <a:lnSpc>
                <a:spcPts val="4671"/>
              </a:lnSpc>
              <a:spcBef>
                <a:spcPct val="0"/>
              </a:spcBef>
            </a:pPr>
            <a:r>
              <a:rPr lang="en-US" sz="3336">
                <a:solidFill>
                  <a:srgbClr val="000000"/>
                </a:solidFill>
                <a:latin typeface="Canva Sans"/>
                <a:ea typeface="Canva Sans"/>
                <a:cs typeface="Canva Sans"/>
                <a:sym typeface="Canva Sans"/>
              </a:rPr>
              <a:t>Professional geriatric and online inclusion education among caregivers (Wen et al., 2023).</a:t>
            </a:r>
          </a:p>
        </p:txBody>
      </p:sp>
      <p:sp>
        <p:nvSpPr>
          <p:cNvPr id="27" name="TextBox 27"/>
          <p:cNvSpPr txBox="1"/>
          <p:nvPr/>
        </p:nvSpPr>
        <p:spPr>
          <a:xfrm>
            <a:off x="7887815" y="3796326"/>
            <a:ext cx="2235373" cy="4302126"/>
          </a:xfrm>
          <a:prstGeom prst="rect">
            <a:avLst/>
          </a:prstGeom>
        </p:spPr>
        <p:txBody>
          <a:bodyPr lIns="0" tIns="0" rIns="0" bIns="0" rtlCol="0" anchor="t">
            <a:spAutoFit/>
          </a:bodyPr>
          <a:lstStyle/>
          <a:p>
            <a:pPr algn="ctr">
              <a:lnSpc>
                <a:spcPts val="4899"/>
              </a:lnSpc>
              <a:spcBef>
                <a:spcPct val="0"/>
              </a:spcBef>
            </a:pPr>
            <a:endParaRPr/>
          </a:p>
          <a:p>
            <a:pPr algn="ctr">
              <a:lnSpc>
                <a:spcPts val="4899"/>
              </a:lnSpc>
              <a:spcBef>
                <a:spcPct val="0"/>
              </a:spcBef>
            </a:pPr>
            <a:r>
              <a:rPr lang="en-US" sz="3499">
                <a:solidFill>
                  <a:srgbClr val="000000"/>
                </a:solidFill>
                <a:latin typeface="Canva Sans"/>
                <a:ea typeface="Canva Sans"/>
                <a:cs typeface="Canva Sans"/>
                <a:sym typeface="Canva Sans"/>
              </a:rPr>
              <a:t>Increase co-design such as Ageing Well Torbay.</a:t>
            </a:r>
          </a:p>
        </p:txBody>
      </p:sp>
      <p:sp>
        <p:nvSpPr>
          <p:cNvPr id="28" name="TextBox 28"/>
          <p:cNvSpPr txBox="1"/>
          <p:nvPr/>
        </p:nvSpPr>
        <p:spPr>
          <a:xfrm>
            <a:off x="11004721" y="4380286"/>
            <a:ext cx="3086100" cy="3063876"/>
          </a:xfrm>
          <a:prstGeom prst="rect">
            <a:avLst/>
          </a:prstGeom>
        </p:spPr>
        <p:txBody>
          <a:bodyPr lIns="0" tIns="0" rIns="0" bIns="0" rtlCol="0" anchor="t">
            <a:spAutoFit/>
          </a:bodyPr>
          <a:lstStyle/>
          <a:p>
            <a:pPr algn="ctr">
              <a:lnSpc>
                <a:spcPts val="4899"/>
              </a:lnSpc>
              <a:spcBef>
                <a:spcPct val="0"/>
              </a:spcBef>
            </a:pPr>
            <a:r>
              <a:rPr lang="en-US" sz="3499">
                <a:solidFill>
                  <a:srgbClr val="000000"/>
                </a:solidFill>
                <a:latin typeface="Canva Sans"/>
                <a:ea typeface="Canva Sans"/>
                <a:cs typeface="Canva Sans"/>
                <a:sym typeface="Canva Sans"/>
              </a:rPr>
              <a:t>Last-term prevention and social care(Kim et al., 2022).</a:t>
            </a:r>
          </a:p>
        </p:txBody>
      </p:sp>
      <p:sp>
        <p:nvSpPr>
          <p:cNvPr id="29" name="TextBox 29"/>
          <p:cNvSpPr txBox="1"/>
          <p:nvPr/>
        </p:nvSpPr>
        <p:spPr>
          <a:xfrm>
            <a:off x="14662321" y="4779323"/>
            <a:ext cx="2712591" cy="3683001"/>
          </a:xfrm>
          <a:prstGeom prst="rect">
            <a:avLst/>
          </a:prstGeom>
        </p:spPr>
        <p:txBody>
          <a:bodyPr lIns="0" tIns="0" rIns="0" bIns="0" rtlCol="0" anchor="t">
            <a:spAutoFit/>
          </a:bodyPr>
          <a:lstStyle/>
          <a:p>
            <a:pPr algn="ctr">
              <a:lnSpc>
                <a:spcPts val="4899"/>
              </a:lnSpc>
              <a:spcBef>
                <a:spcPct val="0"/>
              </a:spcBef>
            </a:pPr>
            <a:r>
              <a:rPr lang="en-US" sz="3499">
                <a:solidFill>
                  <a:srgbClr val="000000"/>
                </a:solidFill>
                <a:latin typeface="Canva Sans"/>
                <a:ea typeface="Canva Sans"/>
                <a:cs typeface="Canva Sans"/>
                <a:sym typeface="Canva Sans"/>
              </a:rPr>
              <a:t>Easy to use training and low-cost equipment (Prokopenko et al., 2025). </a:t>
            </a:r>
          </a:p>
        </p:txBody>
      </p:sp>
      <p:grpSp>
        <p:nvGrpSpPr>
          <p:cNvPr id="30" name="Group 30"/>
          <p:cNvGrpSpPr/>
          <p:nvPr/>
        </p:nvGrpSpPr>
        <p:grpSpPr>
          <a:xfrm>
            <a:off x="0" y="-327620"/>
            <a:ext cx="18288000" cy="655240"/>
            <a:chOff x="0" y="0"/>
            <a:chExt cx="12372622" cy="443298"/>
          </a:xfrm>
        </p:grpSpPr>
        <p:sp>
          <p:nvSpPr>
            <p:cNvPr id="31" name="Freeform 31"/>
            <p:cNvSpPr/>
            <p:nvPr/>
          </p:nvSpPr>
          <p:spPr>
            <a:xfrm>
              <a:off x="0" y="0"/>
              <a:ext cx="12372622" cy="443298"/>
            </a:xfrm>
            <a:custGeom>
              <a:avLst/>
              <a:gdLst/>
              <a:ahLst/>
              <a:cxnLst/>
              <a:rect l="l" t="t" r="r" b="b"/>
              <a:pathLst>
                <a:path w="12372622" h="443298">
                  <a:moveTo>
                    <a:pt x="0" y="0"/>
                  </a:moveTo>
                  <a:lnTo>
                    <a:pt x="12372622" y="0"/>
                  </a:lnTo>
                  <a:lnTo>
                    <a:pt x="12372622" y="443298"/>
                  </a:lnTo>
                  <a:lnTo>
                    <a:pt x="0" y="443298"/>
                  </a:lnTo>
                  <a:close/>
                </a:path>
              </a:pathLst>
            </a:custGeom>
            <a:solidFill>
              <a:srgbClr val="A3B18A"/>
            </a:solidFill>
          </p:spPr>
          <p:txBody>
            <a:bodyPr/>
            <a:lstStyle/>
            <a:p>
              <a:endParaRPr lang="en-GB"/>
            </a:p>
          </p:txBody>
        </p:sp>
      </p:grpSp>
      <p:grpSp>
        <p:nvGrpSpPr>
          <p:cNvPr id="32" name="Group 32"/>
          <p:cNvGrpSpPr/>
          <p:nvPr/>
        </p:nvGrpSpPr>
        <p:grpSpPr>
          <a:xfrm rot="5400000">
            <a:off x="9053660" y="3356388"/>
            <a:ext cx="18288000" cy="502840"/>
            <a:chOff x="0" y="0"/>
            <a:chExt cx="12372622" cy="340193"/>
          </a:xfrm>
        </p:grpSpPr>
        <p:sp>
          <p:nvSpPr>
            <p:cNvPr id="33" name="Freeform 33"/>
            <p:cNvSpPr/>
            <p:nvPr/>
          </p:nvSpPr>
          <p:spPr>
            <a:xfrm>
              <a:off x="0" y="0"/>
              <a:ext cx="12372622" cy="340193"/>
            </a:xfrm>
            <a:custGeom>
              <a:avLst/>
              <a:gdLst/>
              <a:ahLst/>
              <a:cxnLst/>
              <a:rect l="l" t="t" r="r" b="b"/>
              <a:pathLst>
                <a:path w="12372622" h="340193">
                  <a:moveTo>
                    <a:pt x="0" y="0"/>
                  </a:moveTo>
                  <a:lnTo>
                    <a:pt x="12372622" y="0"/>
                  </a:lnTo>
                  <a:lnTo>
                    <a:pt x="12372622" y="340193"/>
                  </a:lnTo>
                  <a:lnTo>
                    <a:pt x="0" y="340193"/>
                  </a:lnTo>
                  <a:close/>
                </a:path>
              </a:pathLst>
            </a:custGeom>
            <a:solidFill>
              <a:srgbClr val="A3B18A"/>
            </a:solidFill>
          </p:spPr>
          <p:txBody>
            <a:bodyPr/>
            <a:lstStyle/>
            <a:p>
              <a:endParaRPr lang="en-GB"/>
            </a:p>
          </p:txBody>
        </p:sp>
      </p:grpSp>
      <p:grpSp>
        <p:nvGrpSpPr>
          <p:cNvPr id="34" name="Group 34"/>
          <p:cNvGrpSpPr/>
          <p:nvPr/>
        </p:nvGrpSpPr>
        <p:grpSpPr>
          <a:xfrm>
            <a:off x="161080" y="10035580"/>
            <a:ext cx="18288000" cy="502840"/>
            <a:chOff x="0" y="0"/>
            <a:chExt cx="12372622" cy="340193"/>
          </a:xfrm>
        </p:grpSpPr>
        <p:sp>
          <p:nvSpPr>
            <p:cNvPr id="35" name="Freeform 35"/>
            <p:cNvSpPr/>
            <p:nvPr/>
          </p:nvSpPr>
          <p:spPr>
            <a:xfrm>
              <a:off x="0" y="0"/>
              <a:ext cx="12372622" cy="340193"/>
            </a:xfrm>
            <a:custGeom>
              <a:avLst/>
              <a:gdLst/>
              <a:ahLst/>
              <a:cxnLst/>
              <a:rect l="l" t="t" r="r" b="b"/>
              <a:pathLst>
                <a:path w="12372622" h="340193">
                  <a:moveTo>
                    <a:pt x="0" y="0"/>
                  </a:moveTo>
                  <a:lnTo>
                    <a:pt x="12372622" y="0"/>
                  </a:lnTo>
                  <a:lnTo>
                    <a:pt x="12372622" y="340193"/>
                  </a:lnTo>
                  <a:lnTo>
                    <a:pt x="0" y="340193"/>
                  </a:lnTo>
                  <a:close/>
                </a:path>
              </a:pathLst>
            </a:custGeom>
            <a:solidFill>
              <a:srgbClr val="A3B18A"/>
            </a:solidFill>
          </p:spPr>
          <p:txBody>
            <a:bodyPr/>
            <a:lstStyle/>
            <a:p>
              <a:endParaRPr lang="en-GB"/>
            </a:p>
          </p:txBody>
        </p:sp>
      </p:grpSp>
      <p:pic>
        <p:nvPicPr>
          <p:cNvPr id="39" name="Audio 38">
            <a:hlinkClick r:id="" action="ppaction://media"/>
            <a:extLst>
              <a:ext uri="{FF2B5EF4-FFF2-40B4-BE49-F238E27FC236}">
                <a16:creationId xmlns:a16="http://schemas.microsoft.com/office/drawing/2014/main" id="{7764C948-8B41-7B6D-353A-CB6E0786459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3990"/>
    </mc:Choice>
    <mc:Fallback>
      <p:transition spd="slow" advTm="239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9"/>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DAD7CD"/>
        </a:solidFill>
        <a:effectLst/>
      </p:bgPr>
    </p:bg>
    <p:spTree>
      <p:nvGrpSpPr>
        <p:cNvPr id="1" name=""/>
        <p:cNvGrpSpPr/>
        <p:nvPr/>
      </p:nvGrpSpPr>
      <p:grpSpPr>
        <a:xfrm>
          <a:off x="0" y="0"/>
          <a:ext cx="0" cy="0"/>
          <a:chOff x="0" y="0"/>
          <a:chExt cx="0" cy="0"/>
        </a:xfrm>
      </p:grpSpPr>
      <p:sp>
        <p:nvSpPr>
          <p:cNvPr id="2" name="Freeform 2"/>
          <p:cNvSpPr/>
          <p:nvPr/>
        </p:nvSpPr>
        <p:spPr>
          <a:xfrm>
            <a:off x="10791445" y="2881504"/>
            <a:ext cx="7496555" cy="4997703"/>
          </a:xfrm>
          <a:custGeom>
            <a:avLst/>
            <a:gdLst/>
            <a:ahLst/>
            <a:cxnLst/>
            <a:rect l="l" t="t" r="r" b="b"/>
            <a:pathLst>
              <a:path w="7496555" h="4997703">
                <a:moveTo>
                  <a:pt x="0" y="0"/>
                </a:moveTo>
                <a:lnTo>
                  <a:pt x="7496555" y="0"/>
                </a:lnTo>
                <a:lnTo>
                  <a:pt x="7496555" y="4997704"/>
                </a:lnTo>
                <a:lnTo>
                  <a:pt x="0" y="4997704"/>
                </a:lnTo>
                <a:lnTo>
                  <a:pt x="0" y="0"/>
                </a:lnTo>
                <a:close/>
              </a:path>
            </a:pathLst>
          </a:custGeom>
          <a:blipFill>
            <a:blip r:embed="rId4"/>
            <a:stretch>
              <a:fillRect/>
            </a:stretch>
          </a:blipFill>
        </p:spPr>
        <p:txBody>
          <a:bodyPr/>
          <a:lstStyle/>
          <a:p>
            <a:endParaRPr lang="en-GB"/>
          </a:p>
        </p:txBody>
      </p:sp>
      <p:sp>
        <p:nvSpPr>
          <p:cNvPr id="3" name="TextBox 3"/>
          <p:cNvSpPr txBox="1"/>
          <p:nvPr/>
        </p:nvSpPr>
        <p:spPr>
          <a:xfrm>
            <a:off x="2405758" y="-85725"/>
            <a:ext cx="14202121" cy="1588137"/>
          </a:xfrm>
          <a:prstGeom prst="rect">
            <a:avLst/>
          </a:prstGeom>
        </p:spPr>
        <p:txBody>
          <a:bodyPr lIns="0" tIns="0" rIns="0" bIns="0" rtlCol="0" anchor="t">
            <a:spAutoFit/>
          </a:bodyPr>
          <a:lstStyle/>
          <a:p>
            <a:pPr algn="ctr">
              <a:lnSpc>
                <a:spcPts val="6439"/>
              </a:lnSpc>
              <a:spcBef>
                <a:spcPct val="0"/>
              </a:spcBef>
            </a:pPr>
            <a:r>
              <a:rPr lang="en-US" sz="4599" b="1" u="sng">
                <a:solidFill>
                  <a:srgbClr val="000000"/>
                </a:solidFill>
                <a:latin typeface="Canva Sans Bold"/>
                <a:ea typeface="Canva Sans Bold"/>
                <a:cs typeface="Canva Sans Bold"/>
                <a:sym typeface="Canva Sans Bold"/>
              </a:rPr>
              <a:t>Implementing Recommendations for Sustainable Change</a:t>
            </a:r>
          </a:p>
        </p:txBody>
      </p:sp>
      <p:sp>
        <p:nvSpPr>
          <p:cNvPr id="4" name="TextBox 4"/>
          <p:cNvSpPr txBox="1"/>
          <p:nvPr/>
        </p:nvSpPr>
        <p:spPr>
          <a:xfrm>
            <a:off x="0" y="1771836"/>
            <a:ext cx="10516978" cy="8515164"/>
          </a:xfrm>
          <a:prstGeom prst="rect">
            <a:avLst/>
          </a:prstGeom>
        </p:spPr>
        <p:txBody>
          <a:bodyPr lIns="0" tIns="0" rIns="0" bIns="0" rtlCol="0" anchor="t">
            <a:spAutoFit/>
          </a:bodyPr>
          <a:lstStyle/>
          <a:p>
            <a:pPr marL="649280" lvl="1" indent="-324640" algn="just">
              <a:lnSpc>
                <a:spcPts val="4210"/>
              </a:lnSpc>
              <a:buFont typeface="Arial"/>
              <a:buChar char="•"/>
            </a:pPr>
            <a:r>
              <a:rPr lang="en-US" sz="3007" b="1">
                <a:solidFill>
                  <a:srgbClr val="000000"/>
                </a:solidFill>
                <a:latin typeface="Canva Sans Bold"/>
                <a:ea typeface="Canva Sans Bold"/>
                <a:cs typeface="Canva Sans Bold"/>
                <a:sym typeface="Canva Sans Bold"/>
              </a:rPr>
              <a:t>Policy Integration</a:t>
            </a:r>
            <a:r>
              <a:rPr lang="en-US" sz="3007">
                <a:solidFill>
                  <a:srgbClr val="000000"/>
                </a:solidFill>
                <a:latin typeface="Canva Sans"/>
                <a:ea typeface="Canva Sans"/>
                <a:cs typeface="Canva Sans"/>
                <a:sym typeface="Canva Sans"/>
              </a:rPr>
              <a:t>: Coordinate the NHS, local government, and community plans of joined-up care (Miller et al., 2021).</a:t>
            </a:r>
          </a:p>
          <a:p>
            <a:pPr algn="just">
              <a:lnSpc>
                <a:spcPts val="4210"/>
              </a:lnSpc>
            </a:pPr>
            <a:endParaRPr lang="en-US" sz="3007">
              <a:solidFill>
                <a:srgbClr val="000000"/>
              </a:solidFill>
              <a:latin typeface="Canva Sans"/>
              <a:ea typeface="Canva Sans"/>
              <a:cs typeface="Canva Sans"/>
              <a:sym typeface="Canva Sans"/>
            </a:endParaRPr>
          </a:p>
          <a:p>
            <a:pPr marL="649280" lvl="1" indent="-324640" algn="just">
              <a:lnSpc>
                <a:spcPts val="4210"/>
              </a:lnSpc>
              <a:buFont typeface="Arial"/>
              <a:buChar char="•"/>
            </a:pPr>
            <a:r>
              <a:rPr lang="en-US" sz="3007" b="1">
                <a:solidFill>
                  <a:srgbClr val="000000"/>
                </a:solidFill>
                <a:latin typeface="Canva Sans Bold"/>
                <a:ea typeface="Canva Sans Bold"/>
                <a:cs typeface="Canva Sans Bold"/>
                <a:sym typeface="Canva Sans Bold"/>
              </a:rPr>
              <a:t>Funding Partnerships:</a:t>
            </a:r>
            <a:r>
              <a:rPr lang="en-US" sz="3007">
                <a:solidFill>
                  <a:srgbClr val="000000"/>
                </a:solidFill>
                <a:latin typeface="Canva Sans"/>
                <a:ea typeface="Canva Sans"/>
                <a:cs typeface="Canva Sans"/>
                <a:sym typeface="Canva Sans"/>
              </a:rPr>
              <a:t> Integrate government, institutional, and non-governmental investment. </a:t>
            </a:r>
          </a:p>
          <a:p>
            <a:pPr algn="just">
              <a:lnSpc>
                <a:spcPts val="4210"/>
              </a:lnSpc>
            </a:pPr>
            <a:endParaRPr lang="en-US" sz="3007">
              <a:solidFill>
                <a:srgbClr val="000000"/>
              </a:solidFill>
              <a:latin typeface="Canva Sans"/>
              <a:ea typeface="Canva Sans"/>
              <a:cs typeface="Canva Sans"/>
              <a:sym typeface="Canva Sans"/>
            </a:endParaRPr>
          </a:p>
          <a:p>
            <a:pPr marL="649280" lvl="1" indent="-324640" algn="just">
              <a:lnSpc>
                <a:spcPts val="4210"/>
              </a:lnSpc>
              <a:buFont typeface="Arial"/>
              <a:buChar char="•"/>
            </a:pPr>
            <a:r>
              <a:rPr lang="en-US" sz="3007" b="1">
                <a:solidFill>
                  <a:srgbClr val="000000"/>
                </a:solidFill>
                <a:latin typeface="Canva Sans Bold"/>
                <a:ea typeface="Canva Sans Bold"/>
                <a:cs typeface="Canva Sans Bold"/>
                <a:sym typeface="Canva Sans Bold"/>
              </a:rPr>
              <a:t>Monitoring &amp; Evaluation:</a:t>
            </a:r>
            <a:r>
              <a:rPr lang="en-US" sz="3007">
                <a:solidFill>
                  <a:srgbClr val="000000"/>
                </a:solidFill>
                <a:latin typeface="Canva Sans"/>
                <a:ea typeface="Canva Sans"/>
                <a:cs typeface="Canva Sans"/>
                <a:sym typeface="Canva Sans"/>
              </a:rPr>
              <a:t> Monitor empowerment, well-being, and autonomy results.</a:t>
            </a:r>
          </a:p>
          <a:p>
            <a:pPr algn="just">
              <a:lnSpc>
                <a:spcPts val="4210"/>
              </a:lnSpc>
            </a:pPr>
            <a:endParaRPr lang="en-US" sz="3007">
              <a:solidFill>
                <a:srgbClr val="000000"/>
              </a:solidFill>
              <a:latin typeface="Canva Sans"/>
              <a:ea typeface="Canva Sans"/>
              <a:cs typeface="Canva Sans"/>
              <a:sym typeface="Canva Sans"/>
            </a:endParaRPr>
          </a:p>
          <a:p>
            <a:pPr marL="649280" lvl="1" indent="-324640" algn="just">
              <a:lnSpc>
                <a:spcPts val="4210"/>
              </a:lnSpc>
              <a:buFont typeface="Arial"/>
              <a:buChar char="•"/>
            </a:pPr>
            <a:r>
              <a:rPr lang="en-US" sz="3007" b="1">
                <a:solidFill>
                  <a:srgbClr val="000000"/>
                </a:solidFill>
                <a:latin typeface="Canva Sans Bold"/>
                <a:ea typeface="Canva Sans Bold"/>
                <a:cs typeface="Canva Sans Bold"/>
                <a:sym typeface="Canva Sans Bold"/>
              </a:rPr>
              <a:t>Staff Development:</a:t>
            </a:r>
            <a:r>
              <a:rPr lang="en-US" sz="3007">
                <a:solidFill>
                  <a:srgbClr val="000000"/>
                </a:solidFill>
                <a:latin typeface="Canva Sans"/>
                <a:ea typeface="Canva Sans"/>
                <a:cs typeface="Canva Sans"/>
                <a:sym typeface="Canva Sans"/>
              </a:rPr>
              <a:t> Compulsory electronic and informal care education.</a:t>
            </a:r>
          </a:p>
          <a:p>
            <a:pPr algn="just">
              <a:lnSpc>
                <a:spcPts val="4210"/>
              </a:lnSpc>
            </a:pPr>
            <a:endParaRPr lang="en-US" sz="3007">
              <a:solidFill>
                <a:srgbClr val="000000"/>
              </a:solidFill>
              <a:latin typeface="Canva Sans"/>
              <a:ea typeface="Canva Sans"/>
              <a:cs typeface="Canva Sans"/>
              <a:sym typeface="Canva Sans"/>
            </a:endParaRPr>
          </a:p>
          <a:p>
            <a:pPr marL="649280" lvl="1" indent="-324640" algn="just">
              <a:lnSpc>
                <a:spcPts val="4210"/>
              </a:lnSpc>
              <a:buFont typeface="Arial"/>
              <a:buChar char="•"/>
            </a:pPr>
            <a:r>
              <a:rPr lang="en-US" sz="3007" b="1">
                <a:solidFill>
                  <a:srgbClr val="000000"/>
                </a:solidFill>
                <a:latin typeface="Canva Sans Bold"/>
                <a:ea typeface="Canva Sans Bold"/>
                <a:cs typeface="Canva Sans Bold"/>
                <a:sym typeface="Canva Sans Bold"/>
              </a:rPr>
              <a:t>Community Leadership:</a:t>
            </a:r>
            <a:r>
              <a:rPr lang="en-US" sz="3007">
                <a:solidFill>
                  <a:srgbClr val="000000"/>
                </a:solidFill>
                <a:latin typeface="Canva Sans"/>
                <a:ea typeface="Canva Sans"/>
                <a:cs typeface="Canva Sans"/>
                <a:sym typeface="Canva Sans"/>
              </a:rPr>
              <a:t> Enable the elderly to become peer educators and mentors(Osterhouse et al., 2023).</a:t>
            </a:r>
          </a:p>
        </p:txBody>
      </p:sp>
      <p:grpSp>
        <p:nvGrpSpPr>
          <p:cNvPr id="5" name="Group 5"/>
          <p:cNvGrpSpPr/>
          <p:nvPr/>
        </p:nvGrpSpPr>
        <p:grpSpPr>
          <a:xfrm>
            <a:off x="10669378" y="2749185"/>
            <a:ext cx="7808444" cy="264639"/>
            <a:chOff x="0" y="0"/>
            <a:chExt cx="12372622" cy="419325"/>
          </a:xfrm>
        </p:grpSpPr>
        <p:sp>
          <p:nvSpPr>
            <p:cNvPr id="6" name="Freeform 6"/>
            <p:cNvSpPr/>
            <p:nvPr/>
          </p:nvSpPr>
          <p:spPr>
            <a:xfrm>
              <a:off x="0" y="0"/>
              <a:ext cx="12372622" cy="419325"/>
            </a:xfrm>
            <a:custGeom>
              <a:avLst/>
              <a:gdLst/>
              <a:ahLst/>
              <a:cxnLst/>
              <a:rect l="l" t="t" r="r" b="b"/>
              <a:pathLst>
                <a:path w="12372622" h="419325">
                  <a:moveTo>
                    <a:pt x="0" y="0"/>
                  </a:moveTo>
                  <a:lnTo>
                    <a:pt x="12372622" y="0"/>
                  </a:lnTo>
                  <a:lnTo>
                    <a:pt x="12372622" y="419325"/>
                  </a:lnTo>
                  <a:lnTo>
                    <a:pt x="0" y="419325"/>
                  </a:lnTo>
                  <a:close/>
                </a:path>
              </a:pathLst>
            </a:custGeom>
            <a:solidFill>
              <a:srgbClr val="A3B18A"/>
            </a:solidFill>
          </p:spPr>
          <p:txBody>
            <a:bodyPr/>
            <a:lstStyle/>
            <a:p>
              <a:endParaRPr lang="en-GB"/>
            </a:p>
          </p:txBody>
        </p:sp>
      </p:grpSp>
      <p:grpSp>
        <p:nvGrpSpPr>
          <p:cNvPr id="7" name="Group 7"/>
          <p:cNvGrpSpPr/>
          <p:nvPr/>
        </p:nvGrpSpPr>
        <p:grpSpPr>
          <a:xfrm>
            <a:off x="10669378" y="7702949"/>
            <a:ext cx="7808444" cy="264639"/>
            <a:chOff x="0" y="0"/>
            <a:chExt cx="12372622" cy="419325"/>
          </a:xfrm>
        </p:grpSpPr>
        <p:sp>
          <p:nvSpPr>
            <p:cNvPr id="8" name="Freeform 8"/>
            <p:cNvSpPr/>
            <p:nvPr/>
          </p:nvSpPr>
          <p:spPr>
            <a:xfrm>
              <a:off x="0" y="0"/>
              <a:ext cx="12372622" cy="419325"/>
            </a:xfrm>
            <a:custGeom>
              <a:avLst/>
              <a:gdLst/>
              <a:ahLst/>
              <a:cxnLst/>
              <a:rect l="l" t="t" r="r" b="b"/>
              <a:pathLst>
                <a:path w="12372622" h="419325">
                  <a:moveTo>
                    <a:pt x="0" y="0"/>
                  </a:moveTo>
                  <a:lnTo>
                    <a:pt x="12372622" y="0"/>
                  </a:lnTo>
                  <a:lnTo>
                    <a:pt x="12372622" y="419325"/>
                  </a:lnTo>
                  <a:lnTo>
                    <a:pt x="0" y="419325"/>
                  </a:lnTo>
                  <a:close/>
                </a:path>
              </a:pathLst>
            </a:custGeom>
            <a:solidFill>
              <a:srgbClr val="A3B18A"/>
            </a:solidFill>
          </p:spPr>
          <p:txBody>
            <a:bodyPr/>
            <a:lstStyle/>
            <a:p>
              <a:endParaRPr lang="en-GB"/>
            </a:p>
          </p:txBody>
        </p:sp>
      </p:grpSp>
      <p:grpSp>
        <p:nvGrpSpPr>
          <p:cNvPr id="9" name="Group 9"/>
          <p:cNvGrpSpPr/>
          <p:nvPr/>
        </p:nvGrpSpPr>
        <p:grpSpPr>
          <a:xfrm rot="5400000">
            <a:off x="8049281" y="5216882"/>
            <a:ext cx="5218402" cy="283007"/>
            <a:chOff x="0" y="0"/>
            <a:chExt cx="8322494" cy="451350"/>
          </a:xfrm>
        </p:grpSpPr>
        <p:sp>
          <p:nvSpPr>
            <p:cNvPr id="10" name="Freeform 10"/>
            <p:cNvSpPr/>
            <p:nvPr/>
          </p:nvSpPr>
          <p:spPr>
            <a:xfrm>
              <a:off x="0" y="0"/>
              <a:ext cx="8322494" cy="451350"/>
            </a:xfrm>
            <a:custGeom>
              <a:avLst/>
              <a:gdLst/>
              <a:ahLst/>
              <a:cxnLst/>
              <a:rect l="l" t="t" r="r" b="b"/>
              <a:pathLst>
                <a:path w="8322494" h="451350">
                  <a:moveTo>
                    <a:pt x="0" y="0"/>
                  </a:moveTo>
                  <a:lnTo>
                    <a:pt x="8322494" y="0"/>
                  </a:lnTo>
                  <a:lnTo>
                    <a:pt x="8322494" y="451350"/>
                  </a:lnTo>
                  <a:lnTo>
                    <a:pt x="0" y="451350"/>
                  </a:lnTo>
                  <a:close/>
                </a:path>
              </a:pathLst>
            </a:custGeom>
            <a:solidFill>
              <a:srgbClr val="A3B18A"/>
            </a:solidFill>
          </p:spPr>
          <p:txBody>
            <a:bodyPr/>
            <a:lstStyle/>
            <a:p>
              <a:endParaRPr lang="en-GB"/>
            </a:p>
          </p:txBody>
        </p:sp>
      </p:grpSp>
      <p:grpSp>
        <p:nvGrpSpPr>
          <p:cNvPr id="11" name="Group 11"/>
          <p:cNvGrpSpPr/>
          <p:nvPr/>
        </p:nvGrpSpPr>
        <p:grpSpPr>
          <a:xfrm rot="5400000">
            <a:off x="15537295" y="5238852"/>
            <a:ext cx="5218402" cy="283007"/>
            <a:chOff x="0" y="0"/>
            <a:chExt cx="8322494" cy="451350"/>
          </a:xfrm>
        </p:grpSpPr>
        <p:sp>
          <p:nvSpPr>
            <p:cNvPr id="12" name="Freeform 12"/>
            <p:cNvSpPr/>
            <p:nvPr/>
          </p:nvSpPr>
          <p:spPr>
            <a:xfrm>
              <a:off x="0" y="0"/>
              <a:ext cx="8322494" cy="451350"/>
            </a:xfrm>
            <a:custGeom>
              <a:avLst/>
              <a:gdLst/>
              <a:ahLst/>
              <a:cxnLst/>
              <a:rect l="l" t="t" r="r" b="b"/>
              <a:pathLst>
                <a:path w="8322494" h="451350">
                  <a:moveTo>
                    <a:pt x="0" y="0"/>
                  </a:moveTo>
                  <a:lnTo>
                    <a:pt x="8322494" y="0"/>
                  </a:lnTo>
                  <a:lnTo>
                    <a:pt x="8322494" y="451350"/>
                  </a:lnTo>
                  <a:lnTo>
                    <a:pt x="0" y="451350"/>
                  </a:lnTo>
                  <a:close/>
                </a:path>
              </a:pathLst>
            </a:custGeom>
            <a:solidFill>
              <a:srgbClr val="A3B18A"/>
            </a:solidFill>
          </p:spPr>
          <p:txBody>
            <a:bodyPr/>
            <a:lstStyle/>
            <a:p>
              <a:endParaRPr lang="en-GB"/>
            </a:p>
          </p:txBody>
        </p:sp>
      </p:grpSp>
      <p:pic>
        <p:nvPicPr>
          <p:cNvPr id="15" name="Audio 14">
            <a:hlinkClick r:id="" action="ppaction://media"/>
            <a:extLst>
              <a:ext uri="{FF2B5EF4-FFF2-40B4-BE49-F238E27FC236}">
                <a16:creationId xmlns:a16="http://schemas.microsoft.com/office/drawing/2014/main" id="{1C626D4E-A3E9-3A0E-C109-1584EDD705F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4065"/>
    </mc:Choice>
    <mc:Fallback>
      <p:transition spd="slow" advTm="240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DAD7CD"/>
        </a:solidFill>
        <a:effectLst/>
      </p:bgPr>
    </p:bg>
    <p:spTree>
      <p:nvGrpSpPr>
        <p:cNvPr id="1" name=""/>
        <p:cNvGrpSpPr/>
        <p:nvPr/>
      </p:nvGrpSpPr>
      <p:grpSpPr>
        <a:xfrm>
          <a:off x="0" y="0"/>
          <a:ext cx="0" cy="0"/>
          <a:chOff x="0" y="0"/>
          <a:chExt cx="0" cy="0"/>
        </a:xfrm>
      </p:grpSpPr>
      <p:sp>
        <p:nvSpPr>
          <p:cNvPr id="2" name="Freeform 2"/>
          <p:cNvSpPr/>
          <p:nvPr/>
        </p:nvSpPr>
        <p:spPr>
          <a:xfrm>
            <a:off x="4126966" y="1225897"/>
            <a:ext cx="9481866" cy="8808086"/>
          </a:xfrm>
          <a:custGeom>
            <a:avLst/>
            <a:gdLst/>
            <a:ahLst/>
            <a:cxnLst/>
            <a:rect l="l" t="t" r="r" b="b"/>
            <a:pathLst>
              <a:path w="9481866" h="8808086">
                <a:moveTo>
                  <a:pt x="0" y="0"/>
                </a:moveTo>
                <a:lnTo>
                  <a:pt x="9481865" y="0"/>
                </a:lnTo>
                <a:lnTo>
                  <a:pt x="9481865" y="8808087"/>
                </a:lnTo>
                <a:lnTo>
                  <a:pt x="0" y="8808087"/>
                </a:lnTo>
                <a:lnTo>
                  <a:pt x="0" y="0"/>
                </a:lnTo>
                <a:close/>
              </a:path>
            </a:pathLst>
          </a:custGeom>
          <a:blipFill>
            <a:blip r:embed="rId4"/>
            <a:stretch>
              <a:fillRect t="-3824" b="-3824"/>
            </a:stretch>
          </a:blipFill>
        </p:spPr>
        <p:txBody>
          <a:bodyPr/>
          <a:lstStyle/>
          <a:p>
            <a:endParaRPr lang="en-GB"/>
          </a:p>
        </p:txBody>
      </p:sp>
      <p:sp>
        <p:nvSpPr>
          <p:cNvPr id="3" name="TextBox 3"/>
          <p:cNvSpPr txBox="1"/>
          <p:nvPr/>
        </p:nvSpPr>
        <p:spPr>
          <a:xfrm>
            <a:off x="4468800" y="250188"/>
            <a:ext cx="8699599" cy="778512"/>
          </a:xfrm>
          <a:prstGeom prst="rect">
            <a:avLst/>
          </a:prstGeom>
        </p:spPr>
        <p:txBody>
          <a:bodyPr lIns="0" tIns="0" rIns="0" bIns="0" rtlCol="0" anchor="t">
            <a:spAutoFit/>
          </a:bodyPr>
          <a:lstStyle/>
          <a:p>
            <a:pPr algn="ctr">
              <a:lnSpc>
                <a:spcPts val="6439"/>
              </a:lnSpc>
              <a:spcBef>
                <a:spcPct val="0"/>
              </a:spcBef>
            </a:pPr>
            <a:r>
              <a:rPr lang="en-US" sz="4599" b="1" u="sng">
                <a:solidFill>
                  <a:srgbClr val="000000"/>
                </a:solidFill>
                <a:latin typeface="Canva Sans Bold"/>
                <a:ea typeface="Canva Sans Bold"/>
                <a:cs typeface="Canva Sans Bold"/>
                <a:sym typeface="Canva Sans Bold"/>
              </a:rPr>
              <a:t>Expected Outcomes of Reform</a:t>
            </a:r>
          </a:p>
        </p:txBody>
      </p:sp>
      <p:grpSp>
        <p:nvGrpSpPr>
          <p:cNvPr id="4" name="Group 4"/>
          <p:cNvGrpSpPr/>
          <p:nvPr/>
        </p:nvGrpSpPr>
        <p:grpSpPr>
          <a:xfrm>
            <a:off x="152400" y="10033984"/>
            <a:ext cx="18288000" cy="405416"/>
            <a:chOff x="0" y="0"/>
            <a:chExt cx="12372622" cy="274282"/>
          </a:xfrm>
        </p:grpSpPr>
        <p:sp>
          <p:nvSpPr>
            <p:cNvPr id="5" name="Freeform 5"/>
            <p:cNvSpPr/>
            <p:nvPr/>
          </p:nvSpPr>
          <p:spPr>
            <a:xfrm>
              <a:off x="0" y="0"/>
              <a:ext cx="12372622" cy="274282"/>
            </a:xfrm>
            <a:custGeom>
              <a:avLst/>
              <a:gdLst/>
              <a:ahLst/>
              <a:cxnLst/>
              <a:rect l="l" t="t" r="r" b="b"/>
              <a:pathLst>
                <a:path w="12372622" h="274282">
                  <a:moveTo>
                    <a:pt x="0" y="0"/>
                  </a:moveTo>
                  <a:lnTo>
                    <a:pt x="12372622" y="0"/>
                  </a:lnTo>
                  <a:lnTo>
                    <a:pt x="12372622" y="274282"/>
                  </a:lnTo>
                  <a:lnTo>
                    <a:pt x="0" y="274282"/>
                  </a:lnTo>
                  <a:close/>
                </a:path>
              </a:pathLst>
            </a:custGeom>
            <a:solidFill>
              <a:srgbClr val="A3B18A"/>
            </a:solidFill>
          </p:spPr>
          <p:txBody>
            <a:bodyPr/>
            <a:lstStyle/>
            <a:p>
              <a:endParaRPr lang="en-GB"/>
            </a:p>
          </p:txBody>
        </p:sp>
      </p:grpSp>
      <p:grpSp>
        <p:nvGrpSpPr>
          <p:cNvPr id="6" name="Group 6"/>
          <p:cNvGrpSpPr/>
          <p:nvPr/>
        </p:nvGrpSpPr>
        <p:grpSpPr>
          <a:xfrm>
            <a:off x="0" y="-69503"/>
            <a:ext cx="18288000" cy="405416"/>
            <a:chOff x="0" y="0"/>
            <a:chExt cx="12372622" cy="274282"/>
          </a:xfrm>
        </p:grpSpPr>
        <p:sp>
          <p:nvSpPr>
            <p:cNvPr id="7" name="Freeform 7"/>
            <p:cNvSpPr/>
            <p:nvPr/>
          </p:nvSpPr>
          <p:spPr>
            <a:xfrm>
              <a:off x="0" y="0"/>
              <a:ext cx="12372622" cy="274282"/>
            </a:xfrm>
            <a:custGeom>
              <a:avLst/>
              <a:gdLst/>
              <a:ahLst/>
              <a:cxnLst/>
              <a:rect l="l" t="t" r="r" b="b"/>
              <a:pathLst>
                <a:path w="12372622" h="274282">
                  <a:moveTo>
                    <a:pt x="0" y="0"/>
                  </a:moveTo>
                  <a:lnTo>
                    <a:pt x="12372622" y="0"/>
                  </a:lnTo>
                  <a:lnTo>
                    <a:pt x="12372622" y="274282"/>
                  </a:lnTo>
                  <a:lnTo>
                    <a:pt x="0" y="274282"/>
                  </a:lnTo>
                  <a:close/>
                </a:path>
              </a:pathLst>
            </a:custGeom>
            <a:solidFill>
              <a:srgbClr val="A3B18A"/>
            </a:solidFill>
          </p:spPr>
          <p:txBody>
            <a:bodyPr/>
            <a:lstStyle/>
            <a:p>
              <a:endParaRPr lang="en-GB"/>
            </a:p>
          </p:txBody>
        </p:sp>
      </p:grpSp>
      <p:grpSp>
        <p:nvGrpSpPr>
          <p:cNvPr id="8" name="Group 8"/>
          <p:cNvGrpSpPr/>
          <p:nvPr/>
        </p:nvGrpSpPr>
        <p:grpSpPr>
          <a:xfrm rot="-5400000">
            <a:off x="-8991600" y="3961111"/>
            <a:ext cx="18288000" cy="405416"/>
            <a:chOff x="0" y="0"/>
            <a:chExt cx="12372622" cy="274282"/>
          </a:xfrm>
        </p:grpSpPr>
        <p:sp>
          <p:nvSpPr>
            <p:cNvPr id="9" name="Freeform 9"/>
            <p:cNvSpPr/>
            <p:nvPr/>
          </p:nvSpPr>
          <p:spPr>
            <a:xfrm>
              <a:off x="0" y="0"/>
              <a:ext cx="12372622" cy="274282"/>
            </a:xfrm>
            <a:custGeom>
              <a:avLst/>
              <a:gdLst/>
              <a:ahLst/>
              <a:cxnLst/>
              <a:rect l="l" t="t" r="r" b="b"/>
              <a:pathLst>
                <a:path w="12372622" h="274282">
                  <a:moveTo>
                    <a:pt x="0" y="0"/>
                  </a:moveTo>
                  <a:lnTo>
                    <a:pt x="12372622" y="0"/>
                  </a:lnTo>
                  <a:lnTo>
                    <a:pt x="12372622" y="274282"/>
                  </a:lnTo>
                  <a:lnTo>
                    <a:pt x="0" y="274282"/>
                  </a:lnTo>
                  <a:close/>
                </a:path>
              </a:pathLst>
            </a:custGeom>
            <a:solidFill>
              <a:srgbClr val="A3B18A"/>
            </a:solidFill>
          </p:spPr>
          <p:txBody>
            <a:bodyPr/>
            <a:lstStyle/>
            <a:p>
              <a:endParaRPr lang="en-GB"/>
            </a:p>
          </p:txBody>
        </p:sp>
      </p:grpSp>
      <p:grpSp>
        <p:nvGrpSpPr>
          <p:cNvPr id="10" name="Group 10"/>
          <p:cNvGrpSpPr/>
          <p:nvPr/>
        </p:nvGrpSpPr>
        <p:grpSpPr>
          <a:xfrm rot="-5400000">
            <a:off x="8941292" y="3028926"/>
            <a:ext cx="18288000" cy="405416"/>
            <a:chOff x="0" y="0"/>
            <a:chExt cx="12372622" cy="274282"/>
          </a:xfrm>
        </p:grpSpPr>
        <p:sp>
          <p:nvSpPr>
            <p:cNvPr id="11" name="Freeform 11"/>
            <p:cNvSpPr/>
            <p:nvPr/>
          </p:nvSpPr>
          <p:spPr>
            <a:xfrm>
              <a:off x="0" y="0"/>
              <a:ext cx="12372622" cy="274282"/>
            </a:xfrm>
            <a:custGeom>
              <a:avLst/>
              <a:gdLst/>
              <a:ahLst/>
              <a:cxnLst/>
              <a:rect l="l" t="t" r="r" b="b"/>
              <a:pathLst>
                <a:path w="12372622" h="274282">
                  <a:moveTo>
                    <a:pt x="0" y="0"/>
                  </a:moveTo>
                  <a:lnTo>
                    <a:pt x="12372622" y="0"/>
                  </a:lnTo>
                  <a:lnTo>
                    <a:pt x="12372622" y="274282"/>
                  </a:lnTo>
                  <a:lnTo>
                    <a:pt x="0" y="274282"/>
                  </a:lnTo>
                  <a:close/>
                </a:path>
              </a:pathLst>
            </a:custGeom>
            <a:solidFill>
              <a:srgbClr val="A3B18A"/>
            </a:solidFill>
          </p:spPr>
          <p:txBody>
            <a:bodyPr/>
            <a:lstStyle/>
            <a:p>
              <a:endParaRPr lang="en-GB"/>
            </a:p>
          </p:txBody>
        </p:sp>
      </p:grpSp>
      <p:pic>
        <p:nvPicPr>
          <p:cNvPr id="14" name="Audio 13">
            <a:hlinkClick r:id="" action="ppaction://media"/>
            <a:extLst>
              <a:ext uri="{FF2B5EF4-FFF2-40B4-BE49-F238E27FC236}">
                <a16:creationId xmlns:a16="http://schemas.microsoft.com/office/drawing/2014/main" id="{447B04BD-487A-6818-8D51-3BEAE6D9FE6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2933"/>
    </mc:Choice>
    <mc:Fallback>
      <p:transition spd="slow" advTm="229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DAD7CD"/>
        </a:solidFill>
        <a:effectLst/>
      </p:bgPr>
    </p:bg>
    <p:spTree>
      <p:nvGrpSpPr>
        <p:cNvPr id="1" name=""/>
        <p:cNvGrpSpPr/>
        <p:nvPr/>
      </p:nvGrpSpPr>
      <p:grpSpPr>
        <a:xfrm>
          <a:off x="0" y="0"/>
          <a:ext cx="0" cy="0"/>
          <a:chOff x="0" y="0"/>
          <a:chExt cx="0" cy="0"/>
        </a:xfrm>
      </p:grpSpPr>
      <p:grpSp>
        <p:nvGrpSpPr>
          <p:cNvPr id="2" name="Group 2"/>
          <p:cNvGrpSpPr/>
          <p:nvPr/>
        </p:nvGrpSpPr>
        <p:grpSpPr>
          <a:xfrm>
            <a:off x="1965569" y="1496002"/>
            <a:ext cx="6438455" cy="3907756"/>
            <a:chOff x="0" y="0"/>
            <a:chExt cx="1695725" cy="1029203"/>
          </a:xfrm>
        </p:grpSpPr>
        <p:sp>
          <p:nvSpPr>
            <p:cNvPr id="3" name="Freeform 3"/>
            <p:cNvSpPr/>
            <p:nvPr/>
          </p:nvSpPr>
          <p:spPr>
            <a:xfrm>
              <a:off x="0" y="0"/>
              <a:ext cx="1695725" cy="1029203"/>
            </a:xfrm>
            <a:custGeom>
              <a:avLst/>
              <a:gdLst/>
              <a:ahLst/>
              <a:cxnLst/>
              <a:rect l="l" t="t" r="r" b="b"/>
              <a:pathLst>
                <a:path w="1695725" h="1029203">
                  <a:moveTo>
                    <a:pt x="0" y="0"/>
                  </a:moveTo>
                  <a:lnTo>
                    <a:pt x="1695725" y="0"/>
                  </a:lnTo>
                  <a:lnTo>
                    <a:pt x="1695725" y="1029203"/>
                  </a:lnTo>
                  <a:lnTo>
                    <a:pt x="0" y="1029203"/>
                  </a:lnTo>
                  <a:close/>
                </a:path>
              </a:pathLst>
            </a:custGeom>
            <a:solidFill>
              <a:srgbClr val="7E9765"/>
            </a:solidFill>
          </p:spPr>
          <p:txBody>
            <a:bodyPr/>
            <a:lstStyle/>
            <a:p>
              <a:endParaRPr lang="en-GB"/>
            </a:p>
          </p:txBody>
        </p:sp>
        <p:sp>
          <p:nvSpPr>
            <p:cNvPr id="4" name="TextBox 4"/>
            <p:cNvSpPr txBox="1"/>
            <p:nvPr/>
          </p:nvSpPr>
          <p:spPr>
            <a:xfrm>
              <a:off x="0" y="-38100"/>
              <a:ext cx="1695725" cy="1067303"/>
            </a:xfrm>
            <a:prstGeom prst="rect">
              <a:avLst/>
            </a:prstGeom>
          </p:spPr>
          <p:txBody>
            <a:bodyPr lIns="50800" tIns="50800" rIns="50800" bIns="50800" rtlCol="0" anchor="ctr"/>
            <a:lstStyle/>
            <a:p>
              <a:pPr algn="ctr">
                <a:lnSpc>
                  <a:spcPts val="2659"/>
                </a:lnSpc>
              </a:pPr>
              <a:endParaRPr/>
            </a:p>
          </p:txBody>
        </p:sp>
      </p:grpSp>
      <p:sp>
        <p:nvSpPr>
          <p:cNvPr id="5" name="TextBox 5"/>
          <p:cNvSpPr txBox="1"/>
          <p:nvPr/>
        </p:nvSpPr>
        <p:spPr>
          <a:xfrm>
            <a:off x="3061568" y="276223"/>
            <a:ext cx="11573273" cy="752477"/>
          </a:xfrm>
          <a:prstGeom prst="rect">
            <a:avLst/>
          </a:prstGeom>
        </p:spPr>
        <p:txBody>
          <a:bodyPr lIns="0" tIns="0" rIns="0" bIns="0" rtlCol="0" anchor="t">
            <a:spAutoFit/>
          </a:bodyPr>
          <a:lstStyle/>
          <a:p>
            <a:pPr algn="ctr">
              <a:lnSpc>
                <a:spcPts val="6299"/>
              </a:lnSpc>
              <a:spcBef>
                <a:spcPct val="0"/>
              </a:spcBef>
            </a:pPr>
            <a:r>
              <a:rPr lang="en-US" sz="4499" b="1" u="sng">
                <a:solidFill>
                  <a:srgbClr val="000000"/>
                </a:solidFill>
                <a:latin typeface="Canva Sans Bold"/>
                <a:ea typeface="Canva Sans Bold"/>
                <a:cs typeface="Canva Sans Bold"/>
                <a:sym typeface="Canva Sans Bold"/>
              </a:rPr>
              <a:t>Barriers to Implementation and Solutions</a:t>
            </a:r>
          </a:p>
        </p:txBody>
      </p:sp>
      <p:grpSp>
        <p:nvGrpSpPr>
          <p:cNvPr id="6" name="Group 6"/>
          <p:cNvGrpSpPr/>
          <p:nvPr/>
        </p:nvGrpSpPr>
        <p:grpSpPr>
          <a:xfrm>
            <a:off x="1965569" y="5871059"/>
            <a:ext cx="6438455" cy="3907756"/>
            <a:chOff x="0" y="0"/>
            <a:chExt cx="1695725" cy="1029203"/>
          </a:xfrm>
        </p:grpSpPr>
        <p:sp>
          <p:nvSpPr>
            <p:cNvPr id="7" name="Freeform 7"/>
            <p:cNvSpPr/>
            <p:nvPr/>
          </p:nvSpPr>
          <p:spPr>
            <a:xfrm>
              <a:off x="0" y="0"/>
              <a:ext cx="1695725" cy="1029203"/>
            </a:xfrm>
            <a:custGeom>
              <a:avLst/>
              <a:gdLst/>
              <a:ahLst/>
              <a:cxnLst/>
              <a:rect l="l" t="t" r="r" b="b"/>
              <a:pathLst>
                <a:path w="1695725" h="1029203">
                  <a:moveTo>
                    <a:pt x="0" y="0"/>
                  </a:moveTo>
                  <a:lnTo>
                    <a:pt x="1695725" y="0"/>
                  </a:lnTo>
                  <a:lnTo>
                    <a:pt x="1695725" y="1029203"/>
                  </a:lnTo>
                  <a:lnTo>
                    <a:pt x="0" y="1029203"/>
                  </a:lnTo>
                  <a:close/>
                </a:path>
              </a:pathLst>
            </a:custGeom>
            <a:solidFill>
              <a:srgbClr val="A3B18A"/>
            </a:solidFill>
          </p:spPr>
          <p:txBody>
            <a:bodyPr/>
            <a:lstStyle/>
            <a:p>
              <a:endParaRPr lang="en-GB"/>
            </a:p>
          </p:txBody>
        </p:sp>
        <p:sp>
          <p:nvSpPr>
            <p:cNvPr id="8" name="TextBox 8"/>
            <p:cNvSpPr txBox="1"/>
            <p:nvPr/>
          </p:nvSpPr>
          <p:spPr>
            <a:xfrm>
              <a:off x="0" y="-38100"/>
              <a:ext cx="1695725" cy="1067303"/>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a:off x="8848204" y="1496002"/>
            <a:ext cx="6504187" cy="3907756"/>
            <a:chOff x="0" y="0"/>
            <a:chExt cx="1713037" cy="1029203"/>
          </a:xfrm>
        </p:grpSpPr>
        <p:sp>
          <p:nvSpPr>
            <p:cNvPr id="10" name="Freeform 10"/>
            <p:cNvSpPr/>
            <p:nvPr/>
          </p:nvSpPr>
          <p:spPr>
            <a:xfrm>
              <a:off x="0" y="0"/>
              <a:ext cx="1713037" cy="1029203"/>
            </a:xfrm>
            <a:custGeom>
              <a:avLst/>
              <a:gdLst/>
              <a:ahLst/>
              <a:cxnLst/>
              <a:rect l="l" t="t" r="r" b="b"/>
              <a:pathLst>
                <a:path w="1713037" h="1029203">
                  <a:moveTo>
                    <a:pt x="0" y="0"/>
                  </a:moveTo>
                  <a:lnTo>
                    <a:pt x="1713037" y="0"/>
                  </a:lnTo>
                  <a:lnTo>
                    <a:pt x="1713037" y="1029203"/>
                  </a:lnTo>
                  <a:lnTo>
                    <a:pt x="0" y="1029203"/>
                  </a:lnTo>
                  <a:close/>
                </a:path>
              </a:pathLst>
            </a:custGeom>
            <a:solidFill>
              <a:srgbClr val="A3B18A"/>
            </a:solidFill>
          </p:spPr>
          <p:txBody>
            <a:bodyPr/>
            <a:lstStyle/>
            <a:p>
              <a:endParaRPr lang="en-GB"/>
            </a:p>
          </p:txBody>
        </p:sp>
        <p:sp>
          <p:nvSpPr>
            <p:cNvPr id="11" name="TextBox 11"/>
            <p:cNvSpPr txBox="1"/>
            <p:nvPr/>
          </p:nvSpPr>
          <p:spPr>
            <a:xfrm>
              <a:off x="0" y="-38100"/>
              <a:ext cx="1713037" cy="1067303"/>
            </a:xfrm>
            <a:prstGeom prst="rect">
              <a:avLst/>
            </a:prstGeom>
          </p:spPr>
          <p:txBody>
            <a:bodyPr lIns="50800" tIns="50800" rIns="50800" bIns="50800" rtlCol="0" anchor="ctr"/>
            <a:lstStyle/>
            <a:p>
              <a:pPr algn="ctr">
                <a:lnSpc>
                  <a:spcPts val="2659"/>
                </a:lnSpc>
              </a:pPr>
              <a:endParaRPr/>
            </a:p>
          </p:txBody>
        </p:sp>
      </p:grpSp>
      <p:grpSp>
        <p:nvGrpSpPr>
          <p:cNvPr id="12" name="Group 12"/>
          <p:cNvGrpSpPr/>
          <p:nvPr/>
        </p:nvGrpSpPr>
        <p:grpSpPr>
          <a:xfrm>
            <a:off x="8848204" y="5871059"/>
            <a:ext cx="6504187" cy="3907756"/>
            <a:chOff x="0" y="0"/>
            <a:chExt cx="1713037" cy="1029203"/>
          </a:xfrm>
        </p:grpSpPr>
        <p:sp>
          <p:nvSpPr>
            <p:cNvPr id="13" name="Freeform 13"/>
            <p:cNvSpPr/>
            <p:nvPr/>
          </p:nvSpPr>
          <p:spPr>
            <a:xfrm>
              <a:off x="0" y="0"/>
              <a:ext cx="1713037" cy="1029203"/>
            </a:xfrm>
            <a:custGeom>
              <a:avLst/>
              <a:gdLst/>
              <a:ahLst/>
              <a:cxnLst/>
              <a:rect l="l" t="t" r="r" b="b"/>
              <a:pathLst>
                <a:path w="1713037" h="1029203">
                  <a:moveTo>
                    <a:pt x="0" y="0"/>
                  </a:moveTo>
                  <a:lnTo>
                    <a:pt x="1713037" y="0"/>
                  </a:lnTo>
                  <a:lnTo>
                    <a:pt x="1713037" y="1029203"/>
                  </a:lnTo>
                  <a:lnTo>
                    <a:pt x="0" y="1029203"/>
                  </a:lnTo>
                  <a:close/>
                </a:path>
              </a:pathLst>
            </a:custGeom>
            <a:solidFill>
              <a:srgbClr val="7E9765"/>
            </a:solidFill>
          </p:spPr>
          <p:txBody>
            <a:bodyPr/>
            <a:lstStyle/>
            <a:p>
              <a:endParaRPr lang="en-GB"/>
            </a:p>
          </p:txBody>
        </p:sp>
        <p:sp>
          <p:nvSpPr>
            <p:cNvPr id="14" name="TextBox 14"/>
            <p:cNvSpPr txBox="1"/>
            <p:nvPr/>
          </p:nvSpPr>
          <p:spPr>
            <a:xfrm>
              <a:off x="0" y="-38100"/>
              <a:ext cx="1713037" cy="1067303"/>
            </a:xfrm>
            <a:prstGeom prst="rect">
              <a:avLst/>
            </a:prstGeom>
          </p:spPr>
          <p:txBody>
            <a:bodyPr lIns="50800" tIns="50800" rIns="50800" bIns="50800" rtlCol="0" anchor="ctr"/>
            <a:lstStyle/>
            <a:p>
              <a:pPr algn="ctr">
                <a:lnSpc>
                  <a:spcPts val="2659"/>
                </a:lnSpc>
              </a:pPr>
              <a:endParaRPr/>
            </a:p>
          </p:txBody>
        </p:sp>
      </p:grpSp>
      <p:sp>
        <p:nvSpPr>
          <p:cNvPr id="15" name="TextBox 15"/>
          <p:cNvSpPr txBox="1"/>
          <p:nvPr/>
        </p:nvSpPr>
        <p:spPr>
          <a:xfrm>
            <a:off x="2737926" y="1429327"/>
            <a:ext cx="4893742" cy="580391"/>
          </a:xfrm>
          <a:prstGeom prst="rect">
            <a:avLst/>
          </a:prstGeom>
        </p:spPr>
        <p:txBody>
          <a:bodyPr lIns="0" tIns="0" rIns="0" bIns="0" rtlCol="0" anchor="t">
            <a:spAutoFit/>
          </a:bodyPr>
          <a:lstStyle/>
          <a:p>
            <a:pPr algn="ctr">
              <a:lnSpc>
                <a:spcPts val="4759"/>
              </a:lnSpc>
              <a:spcBef>
                <a:spcPct val="0"/>
              </a:spcBef>
            </a:pPr>
            <a:r>
              <a:rPr lang="en-US" sz="3399" b="1">
                <a:solidFill>
                  <a:srgbClr val="000000"/>
                </a:solidFill>
                <a:latin typeface="Canva Sans Bold"/>
                <a:ea typeface="Canva Sans Bold"/>
                <a:cs typeface="Canva Sans Bold"/>
                <a:sym typeface="Canva Sans Bold"/>
              </a:rPr>
              <a:t>Funding Constraints</a:t>
            </a:r>
          </a:p>
        </p:txBody>
      </p:sp>
      <p:sp>
        <p:nvSpPr>
          <p:cNvPr id="16" name="TextBox 16"/>
          <p:cNvSpPr txBox="1"/>
          <p:nvPr/>
        </p:nvSpPr>
        <p:spPr>
          <a:xfrm>
            <a:off x="1965569" y="2173549"/>
            <a:ext cx="6438455" cy="1543051"/>
          </a:xfrm>
          <a:prstGeom prst="rect">
            <a:avLst/>
          </a:prstGeom>
        </p:spPr>
        <p:txBody>
          <a:bodyPr lIns="0" tIns="0" rIns="0" bIns="0" rtlCol="0" anchor="t">
            <a:spAutoFit/>
          </a:bodyPr>
          <a:lstStyle/>
          <a:p>
            <a:pPr algn="l">
              <a:lnSpc>
                <a:spcPts val="4199"/>
              </a:lnSpc>
              <a:spcBef>
                <a:spcPct val="0"/>
              </a:spcBef>
            </a:pPr>
            <a:r>
              <a:rPr lang="en-US" sz="2999">
                <a:solidFill>
                  <a:srgbClr val="000000"/>
                </a:solidFill>
                <a:latin typeface="Canva Sans"/>
                <a:ea typeface="Canva Sans"/>
                <a:cs typeface="Canva Sans"/>
                <a:sym typeface="Canva Sans"/>
              </a:rPr>
              <a:t>Long term reform is constrained by funding Constraints Limited budgets (Wenjuan and Zhao, 2023).</a:t>
            </a:r>
          </a:p>
        </p:txBody>
      </p:sp>
      <p:sp>
        <p:nvSpPr>
          <p:cNvPr id="17" name="TextBox 17"/>
          <p:cNvSpPr txBox="1"/>
          <p:nvPr/>
        </p:nvSpPr>
        <p:spPr>
          <a:xfrm>
            <a:off x="8848204" y="1429327"/>
            <a:ext cx="6504187" cy="580391"/>
          </a:xfrm>
          <a:prstGeom prst="rect">
            <a:avLst/>
          </a:prstGeom>
        </p:spPr>
        <p:txBody>
          <a:bodyPr lIns="0" tIns="0" rIns="0" bIns="0" rtlCol="0" anchor="t">
            <a:spAutoFit/>
          </a:bodyPr>
          <a:lstStyle/>
          <a:p>
            <a:pPr algn="ctr">
              <a:lnSpc>
                <a:spcPts val="4759"/>
              </a:lnSpc>
              <a:spcBef>
                <a:spcPct val="0"/>
              </a:spcBef>
            </a:pPr>
            <a:r>
              <a:rPr lang="en-US" sz="3399" b="1">
                <a:solidFill>
                  <a:srgbClr val="000000"/>
                </a:solidFill>
                <a:latin typeface="Canva Sans Bold"/>
                <a:ea typeface="Canva Sans Bold"/>
                <a:cs typeface="Canva Sans Bold"/>
                <a:sym typeface="Canva Sans Bold"/>
              </a:rPr>
              <a:t>Workforce Shortages</a:t>
            </a:r>
          </a:p>
        </p:txBody>
      </p:sp>
      <p:sp>
        <p:nvSpPr>
          <p:cNvPr id="18" name="TextBox 18"/>
          <p:cNvSpPr txBox="1"/>
          <p:nvPr/>
        </p:nvSpPr>
        <p:spPr>
          <a:xfrm>
            <a:off x="8848204" y="2173549"/>
            <a:ext cx="6504187" cy="1019176"/>
          </a:xfrm>
          <a:prstGeom prst="rect">
            <a:avLst/>
          </a:prstGeom>
        </p:spPr>
        <p:txBody>
          <a:bodyPr lIns="0" tIns="0" rIns="0" bIns="0" rtlCol="0" anchor="t">
            <a:spAutoFit/>
          </a:bodyPr>
          <a:lstStyle/>
          <a:p>
            <a:pPr algn="ctr">
              <a:lnSpc>
                <a:spcPts val="4199"/>
              </a:lnSpc>
              <a:spcBef>
                <a:spcPct val="0"/>
              </a:spcBef>
            </a:pPr>
            <a:r>
              <a:rPr lang="en-US" sz="2999">
                <a:solidFill>
                  <a:srgbClr val="000000"/>
                </a:solidFill>
                <a:latin typeface="Canva Sans"/>
                <a:ea typeface="Canva Sans"/>
                <a:cs typeface="Canva Sans"/>
                <a:sym typeface="Canva Sans"/>
              </a:rPr>
              <a:t>Labor Shortages Skilled carers will slow service innovation.</a:t>
            </a:r>
          </a:p>
        </p:txBody>
      </p:sp>
      <p:sp>
        <p:nvSpPr>
          <p:cNvPr id="19" name="TextBox 19"/>
          <p:cNvSpPr txBox="1"/>
          <p:nvPr/>
        </p:nvSpPr>
        <p:spPr>
          <a:xfrm>
            <a:off x="1965569" y="5804384"/>
            <a:ext cx="6438455" cy="580391"/>
          </a:xfrm>
          <a:prstGeom prst="rect">
            <a:avLst/>
          </a:prstGeom>
        </p:spPr>
        <p:txBody>
          <a:bodyPr lIns="0" tIns="0" rIns="0" bIns="0" rtlCol="0" anchor="t">
            <a:spAutoFit/>
          </a:bodyPr>
          <a:lstStyle/>
          <a:p>
            <a:pPr algn="ctr">
              <a:lnSpc>
                <a:spcPts val="4759"/>
              </a:lnSpc>
              <a:spcBef>
                <a:spcPct val="0"/>
              </a:spcBef>
            </a:pPr>
            <a:r>
              <a:rPr lang="en-US" sz="3399" b="1">
                <a:solidFill>
                  <a:srgbClr val="000000"/>
                </a:solidFill>
                <a:latin typeface="Canva Sans Bold"/>
                <a:ea typeface="Canva Sans Bold"/>
                <a:cs typeface="Canva Sans Bold"/>
                <a:sym typeface="Canva Sans Bold"/>
              </a:rPr>
              <a:t>Digital Exclusion</a:t>
            </a:r>
          </a:p>
        </p:txBody>
      </p:sp>
      <p:sp>
        <p:nvSpPr>
          <p:cNvPr id="20" name="TextBox 20"/>
          <p:cNvSpPr txBox="1"/>
          <p:nvPr/>
        </p:nvSpPr>
        <p:spPr>
          <a:xfrm>
            <a:off x="9852398" y="5803807"/>
            <a:ext cx="4495800" cy="580391"/>
          </a:xfrm>
          <a:prstGeom prst="rect">
            <a:avLst/>
          </a:prstGeom>
        </p:spPr>
        <p:txBody>
          <a:bodyPr lIns="0" tIns="0" rIns="0" bIns="0" rtlCol="0" anchor="t">
            <a:spAutoFit/>
          </a:bodyPr>
          <a:lstStyle/>
          <a:p>
            <a:pPr algn="ctr">
              <a:lnSpc>
                <a:spcPts val="4759"/>
              </a:lnSpc>
              <a:spcBef>
                <a:spcPct val="0"/>
              </a:spcBef>
            </a:pPr>
            <a:r>
              <a:rPr lang="en-US" sz="3399" b="1">
                <a:solidFill>
                  <a:srgbClr val="000000"/>
                </a:solidFill>
                <a:latin typeface="Canva Sans Bold"/>
                <a:ea typeface="Canva Sans Bold"/>
                <a:cs typeface="Canva Sans Bold"/>
                <a:sym typeface="Canva Sans Bold"/>
              </a:rPr>
              <a:t>Policy Fragmentation</a:t>
            </a:r>
          </a:p>
        </p:txBody>
      </p:sp>
      <p:sp>
        <p:nvSpPr>
          <p:cNvPr id="21" name="TextBox 21"/>
          <p:cNvSpPr txBox="1"/>
          <p:nvPr/>
        </p:nvSpPr>
        <p:spPr>
          <a:xfrm>
            <a:off x="2154550" y="6803875"/>
            <a:ext cx="5419825" cy="1019176"/>
          </a:xfrm>
          <a:prstGeom prst="rect">
            <a:avLst/>
          </a:prstGeom>
        </p:spPr>
        <p:txBody>
          <a:bodyPr lIns="0" tIns="0" rIns="0" bIns="0" rtlCol="0" anchor="t">
            <a:spAutoFit/>
          </a:bodyPr>
          <a:lstStyle/>
          <a:p>
            <a:pPr algn="l">
              <a:lnSpc>
                <a:spcPts val="4199"/>
              </a:lnSpc>
              <a:spcBef>
                <a:spcPct val="0"/>
              </a:spcBef>
            </a:pPr>
            <a:r>
              <a:rPr lang="en-US" sz="2999">
                <a:solidFill>
                  <a:srgbClr val="000000"/>
                </a:solidFill>
                <a:latin typeface="Canva Sans"/>
                <a:ea typeface="Canva Sans"/>
                <a:cs typeface="Canva Sans"/>
                <a:sym typeface="Canva Sans"/>
              </a:rPr>
              <a:t>The older generation not skilled in using technology.</a:t>
            </a:r>
          </a:p>
        </p:txBody>
      </p:sp>
      <p:sp>
        <p:nvSpPr>
          <p:cNvPr id="22" name="TextBox 22"/>
          <p:cNvSpPr txBox="1"/>
          <p:nvPr/>
        </p:nvSpPr>
        <p:spPr>
          <a:xfrm>
            <a:off x="9000407" y="6541937"/>
            <a:ext cx="5924647" cy="1543051"/>
          </a:xfrm>
          <a:prstGeom prst="rect">
            <a:avLst/>
          </a:prstGeom>
        </p:spPr>
        <p:txBody>
          <a:bodyPr lIns="0" tIns="0" rIns="0" bIns="0" rtlCol="0" anchor="t">
            <a:spAutoFit/>
          </a:bodyPr>
          <a:lstStyle/>
          <a:p>
            <a:pPr algn="l">
              <a:lnSpc>
                <a:spcPts val="4199"/>
              </a:lnSpc>
              <a:spcBef>
                <a:spcPct val="0"/>
              </a:spcBef>
            </a:pPr>
            <a:r>
              <a:rPr lang="en-US" sz="2999">
                <a:solidFill>
                  <a:srgbClr val="000000"/>
                </a:solidFill>
                <a:latin typeface="Canva Sans"/>
                <a:ea typeface="Canva Sans"/>
                <a:cs typeface="Canva Sans"/>
                <a:sym typeface="Canva Sans"/>
              </a:rPr>
              <a:t>Fragmentation of Policy ineffective intersector coordination.</a:t>
            </a:r>
          </a:p>
        </p:txBody>
      </p:sp>
      <p:sp>
        <p:nvSpPr>
          <p:cNvPr id="23" name="TextBox 23"/>
          <p:cNvSpPr txBox="1"/>
          <p:nvPr/>
        </p:nvSpPr>
        <p:spPr>
          <a:xfrm>
            <a:off x="2154550" y="4126175"/>
            <a:ext cx="6438455" cy="1047750"/>
          </a:xfrm>
          <a:prstGeom prst="rect">
            <a:avLst/>
          </a:prstGeom>
        </p:spPr>
        <p:txBody>
          <a:bodyPr lIns="0" tIns="0" rIns="0" bIns="0" rtlCol="0" anchor="t">
            <a:spAutoFit/>
          </a:bodyPr>
          <a:lstStyle/>
          <a:p>
            <a:pPr algn="l">
              <a:lnSpc>
                <a:spcPts val="4200"/>
              </a:lnSpc>
            </a:pPr>
            <a:r>
              <a:rPr lang="en-US" sz="3000">
                <a:solidFill>
                  <a:srgbClr val="000000"/>
                </a:solidFill>
                <a:latin typeface="Canva Sans"/>
                <a:ea typeface="Canva Sans"/>
                <a:cs typeface="Canva Sans"/>
                <a:sym typeface="Canva Sans"/>
              </a:rPr>
              <a:t>Solution:  Public private ventures and special investments.</a:t>
            </a:r>
          </a:p>
        </p:txBody>
      </p:sp>
      <p:sp>
        <p:nvSpPr>
          <p:cNvPr id="24" name="TextBox 24"/>
          <p:cNvSpPr txBox="1"/>
          <p:nvPr/>
        </p:nvSpPr>
        <p:spPr>
          <a:xfrm>
            <a:off x="9036346" y="4126175"/>
            <a:ext cx="5598494" cy="1047750"/>
          </a:xfrm>
          <a:prstGeom prst="rect">
            <a:avLst/>
          </a:prstGeom>
        </p:spPr>
        <p:txBody>
          <a:bodyPr lIns="0" tIns="0" rIns="0" bIns="0" rtlCol="0" anchor="t">
            <a:spAutoFit/>
          </a:bodyPr>
          <a:lstStyle/>
          <a:p>
            <a:pPr algn="l">
              <a:lnSpc>
                <a:spcPts val="4200"/>
              </a:lnSpc>
            </a:pPr>
            <a:r>
              <a:rPr lang="en-US" sz="3000">
                <a:solidFill>
                  <a:srgbClr val="000000"/>
                </a:solidFill>
                <a:latin typeface="Canva Sans"/>
                <a:ea typeface="Canva Sans"/>
                <a:cs typeface="Canva Sans"/>
                <a:sym typeface="Canva Sans"/>
              </a:rPr>
              <a:t>Solution : Training and enhance retention.</a:t>
            </a:r>
          </a:p>
        </p:txBody>
      </p:sp>
      <p:sp>
        <p:nvSpPr>
          <p:cNvPr id="25" name="TextBox 25"/>
          <p:cNvSpPr txBox="1"/>
          <p:nvPr/>
        </p:nvSpPr>
        <p:spPr>
          <a:xfrm>
            <a:off x="2154550" y="8425111"/>
            <a:ext cx="5386290" cy="1047750"/>
          </a:xfrm>
          <a:prstGeom prst="rect">
            <a:avLst/>
          </a:prstGeom>
        </p:spPr>
        <p:txBody>
          <a:bodyPr lIns="0" tIns="0" rIns="0" bIns="0" rtlCol="0" anchor="t">
            <a:spAutoFit/>
          </a:bodyPr>
          <a:lstStyle/>
          <a:p>
            <a:pPr algn="l">
              <a:lnSpc>
                <a:spcPts val="4200"/>
              </a:lnSpc>
            </a:pPr>
            <a:r>
              <a:rPr lang="en-US" sz="3000">
                <a:solidFill>
                  <a:srgbClr val="000000"/>
                </a:solidFill>
                <a:latin typeface="Canva Sans"/>
                <a:ea typeface="Canva Sans"/>
                <a:cs typeface="Canva Sans"/>
                <a:sym typeface="Canva Sans"/>
              </a:rPr>
              <a:t>Solution : Community technology and mentors.</a:t>
            </a:r>
          </a:p>
        </p:txBody>
      </p:sp>
      <p:sp>
        <p:nvSpPr>
          <p:cNvPr id="26" name="TextBox 26"/>
          <p:cNvSpPr txBox="1"/>
          <p:nvPr/>
        </p:nvSpPr>
        <p:spPr>
          <a:xfrm>
            <a:off x="9000407" y="8498749"/>
            <a:ext cx="6779321" cy="1047750"/>
          </a:xfrm>
          <a:prstGeom prst="rect">
            <a:avLst/>
          </a:prstGeom>
        </p:spPr>
        <p:txBody>
          <a:bodyPr lIns="0" tIns="0" rIns="0" bIns="0" rtlCol="0" anchor="t">
            <a:spAutoFit/>
          </a:bodyPr>
          <a:lstStyle/>
          <a:p>
            <a:pPr algn="l">
              <a:lnSpc>
                <a:spcPts val="4200"/>
              </a:lnSpc>
            </a:pPr>
            <a:r>
              <a:rPr lang="en-US" sz="3000">
                <a:solidFill>
                  <a:srgbClr val="000000"/>
                </a:solidFill>
                <a:latin typeface="Canva Sans"/>
                <a:ea typeface="Canva Sans"/>
                <a:cs typeface="Canva Sans"/>
                <a:sym typeface="Canva Sans"/>
              </a:rPr>
              <a:t>Solution: Develop a standardised national ageing strategy. </a:t>
            </a:r>
          </a:p>
        </p:txBody>
      </p:sp>
      <p:pic>
        <p:nvPicPr>
          <p:cNvPr id="29" name="Audio 28">
            <a:hlinkClick r:id="" action="ppaction://media"/>
            <a:extLst>
              <a:ext uri="{FF2B5EF4-FFF2-40B4-BE49-F238E27FC236}">
                <a16:creationId xmlns:a16="http://schemas.microsoft.com/office/drawing/2014/main" id="{F6E68393-1F18-F008-FD47-CBA831A7A46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4885"/>
    </mc:Choice>
    <mc:Fallback>
      <p:transition spd="slow" advTm="248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9"/>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DAD7CD"/>
        </a:solidFill>
        <a:effectLst/>
      </p:bgPr>
    </p:bg>
    <p:spTree>
      <p:nvGrpSpPr>
        <p:cNvPr id="1" name=""/>
        <p:cNvGrpSpPr/>
        <p:nvPr/>
      </p:nvGrpSpPr>
      <p:grpSpPr>
        <a:xfrm>
          <a:off x="0" y="0"/>
          <a:ext cx="0" cy="0"/>
          <a:chOff x="0" y="0"/>
          <a:chExt cx="0" cy="0"/>
        </a:xfrm>
      </p:grpSpPr>
      <p:grpSp>
        <p:nvGrpSpPr>
          <p:cNvPr id="2" name="Group 2"/>
          <p:cNvGrpSpPr/>
          <p:nvPr/>
        </p:nvGrpSpPr>
        <p:grpSpPr>
          <a:xfrm>
            <a:off x="0" y="9258300"/>
            <a:ext cx="18288000" cy="1028700"/>
            <a:chOff x="0" y="0"/>
            <a:chExt cx="12372622" cy="695960"/>
          </a:xfrm>
        </p:grpSpPr>
        <p:sp>
          <p:nvSpPr>
            <p:cNvPr id="3" name="Freeform 3"/>
            <p:cNvSpPr/>
            <p:nvPr/>
          </p:nvSpPr>
          <p:spPr>
            <a:xfrm>
              <a:off x="0" y="0"/>
              <a:ext cx="12372622" cy="695960"/>
            </a:xfrm>
            <a:custGeom>
              <a:avLst/>
              <a:gdLst/>
              <a:ahLst/>
              <a:cxnLst/>
              <a:rect l="l" t="t" r="r" b="b"/>
              <a:pathLst>
                <a:path w="12372622" h="695960">
                  <a:moveTo>
                    <a:pt x="0" y="0"/>
                  </a:moveTo>
                  <a:lnTo>
                    <a:pt x="12372622" y="0"/>
                  </a:lnTo>
                  <a:lnTo>
                    <a:pt x="12372622" y="695960"/>
                  </a:lnTo>
                  <a:lnTo>
                    <a:pt x="0" y="695960"/>
                  </a:lnTo>
                  <a:close/>
                </a:path>
              </a:pathLst>
            </a:custGeom>
            <a:solidFill>
              <a:srgbClr val="A3B18A"/>
            </a:solidFill>
          </p:spPr>
          <p:txBody>
            <a:bodyPr/>
            <a:lstStyle/>
            <a:p>
              <a:endParaRPr lang="en-GB"/>
            </a:p>
          </p:txBody>
        </p:sp>
      </p:grpSp>
      <p:sp>
        <p:nvSpPr>
          <p:cNvPr id="4" name="TextBox 4"/>
          <p:cNvSpPr txBox="1"/>
          <p:nvPr/>
        </p:nvSpPr>
        <p:spPr>
          <a:xfrm>
            <a:off x="2564458" y="2232083"/>
            <a:ext cx="12582449" cy="6647181"/>
          </a:xfrm>
          <a:prstGeom prst="rect">
            <a:avLst/>
          </a:prstGeom>
        </p:spPr>
        <p:txBody>
          <a:bodyPr lIns="0" tIns="0" rIns="0" bIns="0" rtlCol="0" anchor="t">
            <a:spAutoFit/>
          </a:bodyPr>
          <a:lstStyle/>
          <a:p>
            <a:pPr algn="just">
              <a:lnSpc>
                <a:spcPts val="5319"/>
              </a:lnSpc>
              <a:spcBef>
                <a:spcPct val="0"/>
              </a:spcBef>
            </a:pPr>
            <a:r>
              <a:rPr lang="en-US" sz="3799">
                <a:solidFill>
                  <a:srgbClr val="000000"/>
                </a:solidFill>
                <a:latin typeface="Canva Sans"/>
                <a:ea typeface="Canva Sans"/>
                <a:cs typeface="Canva Sans"/>
                <a:sym typeface="Canva Sans"/>
              </a:rPr>
              <a:t>A person-centred approach that incorporates health, social care, and technology is what is required to empower older adults. It takes empowerment through innovation and compassion to make sure that digital advancement serves to add dignity and autonomy and not to displace human interaction. Increasing workforce competence, policies, and active communities will establish long-lasting, inclusive systems in which all older individuals will be able to age with confidence, purpose, and wellbeing.</a:t>
            </a:r>
          </a:p>
        </p:txBody>
      </p:sp>
      <p:sp>
        <p:nvSpPr>
          <p:cNvPr id="5" name="TextBox 5"/>
          <p:cNvSpPr txBox="1"/>
          <p:nvPr/>
        </p:nvSpPr>
        <p:spPr>
          <a:xfrm>
            <a:off x="5723907" y="517524"/>
            <a:ext cx="4625554" cy="927102"/>
          </a:xfrm>
          <a:prstGeom prst="rect">
            <a:avLst/>
          </a:prstGeom>
        </p:spPr>
        <p:txBody>
          <a:bodyPr lIns="0" tIns="0" rIns="0" bIns="0" rtlCol="0" anchor="t">
            <a:spAutoFit/>
          </a:bodyPr>
          <a:lstStyle/>
          <a:p>
            <a:pPr algn="ctr">
              <a:lnSpc>
                <a:spcPts val="7699"/>
              </a:lnSpc>
              <a:spcBef>
                <a:spcPct val="0"/>
              </a:spcBef>
            </a:pPr>
            <a:r>
              <a:rPr lang="en-US" sz="5499" b="1" u="sng">
                <a:solidFill>
                  <a:srgbClr val="000000"/>
                </a:solidFill>
                <a:latin typeface="Canva Sans Bold"/>
                <a:ea typeface="Canva Sans Bold"/>
                <a:cs typeface="Canva Sans Bold"/>
                <a:sym typeface="Canva Sans Bold"/>
              </a:rPr>
              <a:t> Conclusion</a:t>
            </a:r>
          </a:p>
        </p:txBody>
      </p:sp>
      <p:pic>
        <p:nvPicPr>
          <p:cNvPr id="8" name="Audio 7">
            <a:hlinkClick r:id="" action="ppaction://media"/>
            <a:extLst>
              <a:ext uri="{FF2B5EF4-FFF2-40B4-BE49-F238E27FC236}">
                <a16:creationId xmlns:a16="http://schemas.microsoft.com/office/drawing/2014/main" id="{0FCD444B-7E07-FDE3-CBD6-D77F02BE794A}"/>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1427"/>
    </mc:Choice>
    <mc:Fallback>
      <p:transition spd="slow" advTm="214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DAD7CD"/>
        </a:solidFill>
        <a:effectLst/>
      </p:bgPr>
    </p:bg>
    <p:spTree>
      <p:nvGrpSpPr>
        <p:cNvPr id="1" name=""/>
        <p:cNvGrpSpPr/>
        <p:nvPr/>
      </p:nvGrpSpPr>
      <p:grpSpPr>
        <a:xfrm>
          <a:off x="0" y="0"/>
          <a:ext cx="0" cy="0"/>
          <a:chOff x="0" y="0"/>
          <a:chExt cx="0" cy="0"/>
        </a:xfrm>
      </p:grpSpPr>
      <p:grpSp>
        <p:nvGrpSpPr>
          <p:cNvPr id="2" name="Group 2"/>
          <p:cNvGrpSpPr/>
          <p:nvPr/>
        </p:nvGrpSpPr>
        <p:grpSpPr>
          <a:xfrm>
            <a:off x="0" y="9258300"/>
            <a:ext cx="18288000" cy="1028700"/>
            <a:chOff x="0" y="0"/>
            <a:chExt cx="12372622" cy="695960"/>
          </a:xfrm>
        </p:grpSpPr>
        <p:sp>
          <p:nvSpPr>
            <p:cNvPr id="3" name="Freeform 3"/>
            <p:cNvSpPr/>
            <p:nvPr/>
          </p:nvSpPr>
          <p:spPr>
            <a:xfrm>
              <a:off x="0" y="0"/>
              <a:ext cx="12372622" cy="695960"/>
            </a:xfrm>
            <a:custGeom>
              <a:avLst/>
              <a:gdLst/>
              <a:ahLst/>
              <a:cxnLst/>
              <a:rect l="l" t="t" r="r" b="b"/>
              <a:pathLst>
                <a:path w="12372622" h="695960">
                  <a:moveTo>
                    <a:pt x="0" y="0"/>
                  </a:moveTo>
                  <a:lnTo>
                    <a:pt x="12372622" y="0"/>
                  </a:lnTo>
                  <a:lnTo>
                    <a:pt x="12372622" y="695960"/>
                  </a:lnTo>
                  <a:lnTo>
                    <a:pt x="0" y="695960"/>
                  </a:lnTo>
                  <a:close/>
                </a:path>
              </a:pathLst>
            </a:custGeom>
            <a:solidFill>
              <a:srgbClr val="A3B18A"/>
            </a:solidFill>
          </p:spPr>
          <p:txBody>
            <a:bodyPr/>
            <a:lstStyle/>
            <a:p>
              <a:endParaRPr lang="en-GB"/>
            </a:p>
          </p:txBody>
        </p:sp>
      </p:grpSp>
      <p:sp>
        <p:nvSpPr>
          <p:cNvPr id="4" name="TextBox 4"/>
          <p:cNvSpPr txBox="1"/>
          <p:nvPr/>
        </p:nvSpPr>
        <p:spPr>
          <a:xfrm>
            <a:off x="-1413248" y="148603"/>
            <a:ext cx="7216131" cy="880097"/>
          </a:xfrm>
          <a:prstGeom prst="rect">
            <a:avLst/>
          </a:prstGeom>
        </p:spPr>
        <p:txBody>
          <a:bodyPr lIns="0" tIns="0" rIns="0" bIns="0" rtlCol="0" anchor="t">
            <a:spAutoFit/>
          </a:bodyPr>
          <a:lstStyle/>
          <a:p>
            <a:pPr algn="ctr">
              <a:lnSpc>
                <a:spcPts val="7140"/>
              </a:lnSpc>
            </a:pPr>
            <a:r>
              <a:rPr lang="en-US" sz="5100" b="1" u="sng">
                <a:solidFill>
                  <a:srgbClr val="000000"/>
                </a:solidFill>
                <a:latin typeface="Canva Sans Bold"/>
                <a:ea typeface="Canva Sans Bold"/>
                <a:cs typeface="Canva Sans Bold"/>
                <a:sym typeface="Canva Sans Bold"/>
              </a:rPr>
              <a:t>References :</a:t>
            </a:r>
          </a:p>
        </p:txBody>
      </p:sp>
      <p:sp>
        <p:nvSpPr>
          <p:cNvPr id="5" name="TextBox 5"/>
          <p:cNvSpPr txBox="1"/>
          <p:nvPr/>
        </p:nvSpPr>
        <p:spPr>
          <a:xfrm>
            <a:off x="141312" y="1249212"/>
            <a:ext cx="18665164" cy="941071"/>
          </a:xfrm>
          <a:prstGeom prst="rect">
            <a:avLst/>
          </a:prstGeom>
        </p:spPr>
        <p:txBody>
          <a:bodyPr lIns="0" tIns="0" rIns="0" bIns="0" rtlCol="0" anchor="t">
            <a:spAutoFit/>
          </a:bodyPr>
          <a:lstStyle/>
          <a:p>
            <a:pPr marL="582925" lvl="1" indent="-291463" algn="l">
              <a:lnSpc>
                <a:spcPts val="3779"/>
              </a:lnSpc>
              <a:buFont typeface="Arial"/>
              <a:buChar char="•"/>
            </a:pPr>
            <a:r>
              <a:rPr lang="en-US" sz="2699">
                <a:solidFill>
                  <a:srgbClr val="000000"/>
                </a:solidFill>
                <a:latin typeface="Canva Sans"/>
                <a:ea typeface="Canva Sans"/>
                <a:cs typeface="Canva Sans"/>
                <a:sym typeface="Canva Sans"/>
              </a:rPr>
              <a:t>Zheng, H., Long, Y., Wood, R., Moran, D., Zhang, Z., Meng, J., Feng, K., Hertwich, E. and Guan, D., 2022. Ageing society in developed countries challenges carbon mitigation. Nature Climate Change, 12(3), pp.241-248.</a:t>
            </a:r>
          </a:p>
        </p:txBody>
      </p:sp>
      <p:sp>
        <p:nvSpPr>
          <p:cNvPr id="6" name="TextBox 6"/>
          <p:cNvSpPr txBox="1"/>
          <p:nvPr/>
        </p:nvSpPr>
        <p:spPr>
          <a:xfrm>
            <a:off x="141312" y="2409358"/>
            <a:ext cx="17259300" cy="941071"/>
          </a:xfrm>
          <a:prstGeom prst="rect">
            <a:avLst/>
          </a:prstGeom>
        </p:spPr>
        <p:txBody>
          <a:bodyPr lIns="0" tIns="0" rIns="0" bIns="0" rtlCol="0" anchor="t">
            <a:spAutoFit/>
          </a:bodyPr>
          <a:lstStyle/>
          <a:p>
            <a:pPr marL="582925" lvl="1" indent="-291463" algn="ctr">
              <a:lnSpc>
                <a:spcPts val="3779"/>
              </a:lnSpc>
              <a:buFont typeface="Arial"/>
              <a:buChar char="•"/>
            </a:pPr>
            <a:r>
              <a:rPr lang="en-US" sz="2699">
                <a:solidFill>
                  <a:srgbClr val="000000"/>
                </a:solidFill>
                <a:latin typeface="Canva Sans"/>
                <a:ea typeface="Canva Sans"/>
                <a:cs typeface="Canva Sans"/>
                <a:sym typeface="Canva Sans"/>
              </a:rPr>
              <a:t>Jessop, T. and Peisah, C., 2021. Human rights and empowerment in aged care: Restraint, consent and dying with dignity. International Journal of Environmental Research and Public Health, 18(15), p.7899.</a:t>
            </a:r>
          </a:p>
        </p:txBody>
      </p:sp>
      <p:sp>
        <p:nvSpPr>
          <p:cNvPr id="7" name="TextBox 7"/>
          <p:cNvSpPr txBox="1"/>
          <p:nvPr/>
        </p:nvSpPr>
        <p:spPr>
          <a:xfrm>
            <a:off x="157745" y="3569503"/>
            <a:ext cx="17841045" cy="1417321"/>
          </a:xfrm>
          <a:prstGeom prst="rect">
            <a:avLst/>
          </a:prstGeom>
        </p:spPr>
        <p:txBody>
          <a:bodyPr lIns="0" tIns="0" rIns="0" bIns="0" rtlCol="0" anchor="t">
            <a:spAutoFit/>
          </a:bodyPr>
          <a:lstStyle/>
          <a:p>
            <a:pPr marL="582925" lvl="1" indent="-291463" algn="l">
              <a:lnSpc>
                <a:spcPts val="3779"/>
              </a:lnSpc>
              <a:buFont typeface="Arial"/>
              <a:buChar char="•"/>
            </a:pPr>
            <a:r>
              <a:rPr lang="en-US" sz="2699">
                <a:solidFill>
                  <a:srgbClr val="000000"/>
                </a:solidFill>
                <a:latin typeface="Canva Sans"/>
                <a:ea typeface="Canva Sans"/>
                <a:cs typeface="Canva Sans"/>
                <a:sym typeface="Canva Sans"/>
              </a:rPr>
              <a:t>Jane Osareme, O., Muonde, M., Maduka, C.P., Olorunsogo, T.O. and Omotayo, O., 2024. Demographic shifts and healthcare: A review of aging populations and systemic challenges. Int. J. Sci. Res. Arch, 11, pp.383-395.</a:t>
            </a:r>
          </a:p>
        </p:txBody>
      </p:sp>
      <p:sp>
        <p:nvSpPr>
          <p:cNvPr id="8" name="TextBox 8"/>
          <p:cNvSpPr txBox="1"/>
          <p:nvPr/>
        </p:nvSpPr>
        <p:spPr>
          <a:xfrm>
            <a:off x="157745" y="5086350"/>
            <a:ext cx="18146688" cy="1417321"/>
          </a:xfrm>
          <a:prstGeom prst="rect">
            <a:avLst/>
          </a:prstGeom>
        </p:spPr>
        <p:txBody>
          <a:bodyPr lIns="0" tIns="0" rIns="0" bIns="0" rtlCol="0" anchor="t">
            <a:spAutoFit/>
          </a:bodyPr>
          <a:lstStyle/>
          <a:p>
            <a:pPr marL="582925" lvl="1" indent="-291463" algn="l">
              <a:lnSpc>
                <a:spcPts val="3779"/>
              </a:lnSpc>
              <a:buFont typeface="Arial"/>
              <a:buChar char="•"/>
            </a:pPr>
            <a:r>
              <a:rPr lang="en-US" sz="2699">
                <a:solidFill>
                  <a:srgbClr val="000000"/>
                </a:solidFill>
                <a:latin typeface="Canva Sans"/>
                <a:ea typeface="Canva Sans"/>
                <a:cs typeface="Canva Sans"/>
                <a:sym typeface="Canva Sans"/>
              </a:rPr>
              <a:t>van Corven, C.T., Bielderman, A., Wijnen, M., Leontjevas, R., Lucassen, P.L., Graff, M.J. and Gerritsen, D.L., 2021. Defining empowerment for older people living with dementia from multiple perspectives: A qualitative study. International journal of nursing studies, 114, p.103823.</a:t>
            </a:r>
          </a:p>
        </p:txBody>
      </p:sp>
      <p:sp>
        <p:nvSpPr>
          <p:cNvPr id="9" name="TextBox 9"/>
          <p:cNvSpPr txBox="1"/>
          <p:nvPr/>
        </p:nvSpPr>
        <p:spPr>
          <a:xfrm>
            <a:off x="157745" y="6623452"/>
            <a:ext cx="17982357" cy="941071"/>
          </a:xfrm>
          <a:prstGeom prst="rect">
            <a:avLst/>
          </a:prstGeom>
        </p:spPr>
        <p:txBody>
          <a:bodyPr lIns="0" tIns="0" rIns="0" bIns="0" rtlCol="0" anchor="t">
            <a:spAutoFit/>
          </a:bodyPr>
          <a:lstStyle/>
          <a:p>
            <a:pPr marL="582925" lvl="1" indent="-291463" algn="l">
              <a:lnSpc>
                <a:spcPts val="3779"/>
              </a:lnSpc>
              <a:buFont typeface="Arial"/>
              <a:buChar char="•"/>
            </a:pPr>
            <a:r>
              <a:rPr lang="en-US" sz="2699">
                <a:solidFill>
                  <a:srgbClr val="000000"/>
                </a:solidFill>
                <a:latin typeface="Canva Sans"/>
                <a:ea typeface="Canva Sans"/>
                <a:cs typeface="Canva Sans"/>
                <a:sym typeface="Canva Sans"/>
              </a:rPr>
              <a:t>Juba, O.O., Olumide, A.O. and Azeez, O., 2024. The influence of family involvement on the quality of care for aged adults: A comparative study. Research Corridor Journal of Engineering Science, 1(1), pp.284-304.</a:t>
            </a:r>
          </a:p>
        </p:txBody>
      </p:sp>
      <p:sp>
        <p:nvSpPr>
          <p:cNvPr id="10" name="TextBox 10"/>
          <p:cNvSpPr txBox="1"/>
          <p:nvPr/>
        </p:nvSpPr>
        <p:spPr>
          <a:xfrm>
            <a:off x="157745" y="7912301"/>
            <a:ext cx="16995432" cy="941071"/>
          </a:xfrm>
          <a:prstGeom prst="rect">
            <a:avLst/>
          </a:prstGeom>
        </p:spPr>
        <p:txBody>
          <a:bodyPr lIns="0" tIns="0" rIns="0" bIns="0" rtlCol="0" anchor="t">
            <a:spAutoFit/>
          </a:bodyPr>
          <a:lstStyle/>
          <a:p>
            <a:pPr marL="582925" lvl="1" indent="-291463" algn="l">
              <a:lnSpc>
                <a:spcPts val="3779"/>
              </a:lnSpc>
              <a:buFont typeface="Arial"/>
              <a:buChar char="•"/>
            </a:pPr>
            <a:r>
              <a:rPr lang="en-US" sz="2699">
                <a:solidFill>
                  <a:srgbClr val="000000"/>
                </a:solidFill>
                <a:latin typeface="Canva Sans"/>
                <a:ea typeface="Canva Sans"/>
                <a:cs typeface="Canva Sans"/>
                <a:sym typeface="Canva Sans"/>
              </a:rPr>
              <a:t>Cameron, A., Johnson, E.K., Lloyd, L., Willis, P. and Smith, R., 2022. The contribution of volunteers in social care services for older people. Voluntary Sector Review, 13(2), pp.260-277.</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DAD7CD"/>
        </a:solidFill>
        <a:effectLst/>
      </p:bgPr>
    </p:bg>
    <p:spTree>
      <p:nvGrpSpPr>
        <p:cNvPr id="1" name=""/>
        <p:cNvGrpSpPr/>
        <p:nvPr/>
      </p:nvGrpSpPr>
      <p:grpSpPr>
        <a:xfrm>
          <a:off x="0" y="0"/>
          <a:ext cx="0" cy="0"/>
          <a:chOff x="0" y="0"/>
          <a:chExt cx="0" cy="0"/>
        </a:xfrm>
      </p:grpSpPr>
      <p:grpSp>
        <p:nvGrpSpPr>
          <p:cNvPr id="2" name="Group 2"/>
          <p:cNvGrpSpPr/>
          <p:nvPr/>
        </p:nvGrpSpPr>
        <p:grpSpPr>
          <a:xfrm>
            <a:off x="0" y="9772650"/>
            <a:ext cx="18288000" cy="514350"/>
            <a:chOff x="0" y="0"/>
            <a:chExt cx="12372622" cy="347980"/>
          </a:xfrm>
        </p:grpSpPr>
        <p:sp>
          <p:nvSpPr>
            <p:cNvPr id="3" name="Freeform 3"/>
            <p:cNvSpPr/>
            <p:nvPr/>
          </p:nvSpPr>
          <p:spPr>
            <a:xfrm>
              <a:off x="0" y="0"/>
              <a:ext cx="12372622" cy="347980"/>
            </a:xfrm>
            <a:custGeom>
              <a:avLst/>
              <a:gdLst/>
              <a:ahLst/>
              <a:cxnLst/>
              <a:rect l="l" t="t" r="r" b="b"/>
              <a:pathLst>
                <a:path w="12372622" h="347980">
                  <a:moveTo>
                    <a:pt x="0" y="0"/>
                  </a:moveTo>
                  <a:lnTo>
                    <a:pt x="12372622" y="0"/>
                  </a:lnTo>
                  <a:lnTo>
                    <a:pt x="12372622" y="347980"/>
                  </a:lnTo>
                  <a:lnTo>
                    <a:pt x="0" y="347980"/>
                  </a:lnTo>
                  <a:close/>
                </a:path>
              </a:pathLst>
            </a:custGeom>
            <a:solidFill>
              <a:srgbClr val="A3B18A"/>
            </a:solidFill>
          </p:spPr>
          <p:txBody>
            <a:bodyPr/>
            <a:lstStyle/>
            <a:p>
              <a:endParaRPr lang="en-GB"/>
            </a:p>
          </p:txBody>
        </p:sp>
      </p:grpSp>
      <p:sp>
        <p:nvSpPr>
          <p:cNvPr id="4" name="TextBox 4"/>
          <p:cNvSpPr txBox="1"/>
          <p:nvPr/>
        </p:nvSpPr>
        <p:spPr>
          <a:xfrm>
            <a:off x="62862" y="-57150"/>
            <a:ext cx="17826230" cy="1417321"/>
          </a:xfrm>
          <a:prstGeom prst="rect">
            <a:avLst/>
          </a:prstGeom>
        </p:spPr>
        <p:txBody>
          <a:bodyPr lIns="0" tIns="0" rIns="0" bIns="0" rtlCol="0" anchor="t">
            <a:spAutoFit/>
          </a:bodyPr>
          <a:lstStyle/>
          <a:p>
            <a:pPr marL="582925" lvl="1" indent="-291463" algn="l">
              <a:lnSpc>
                <a:spcPts val="3779"/>
              </a:lnSpc>
              <a:buFont typeface="Arial"/>
              <a:buChar char="•"/>
            </a:pPr>
            <a:r>
              <a:rPr lang="en-US" sz="2699">
                <a:solidFill>
                  <a:srgbClr val="000000"/>
                </a:solidFill>
                <a:latin typeface="Canva Sans"/>
                <a:ea typeface="Canva Sans"/>
                <a:cs typeface="Canva Sans"/>
                <a:sym typeface="Canva Sans"/>
              </a:rPr>
              <a:t>Naughton-Doe, R., Wigfield, A. and Martin, C., 2023. Lessons from a voluntary sector organisation working to address loneliness and isolation among older people during the COVID-19 pandemic. Voluntary Sector Review, 14(1), pp.155-165.</a:t>
            </a:r>
          </a:p>
        </p:txBody>
      </p:sp>
      <p:sp>
        <p:nvSpPr>
          <p:cNvPr id="5" name="TextBox 5"/>
          <p:cNvSpPr txBox="1"/>
          <p:nvPr/>
        </p:nvSpPr>
        <p:spPr>
          <a:xfrm>
            <a:off x="0" y="1581307"/>
            <a:ext cx="13316091" cy="464821"/>
          </a:xfrm>
          <a:prstGeom prst="rect">
            <a:avLst/>
          </a:prstGeom>
        </p:spPr>
        <p:txBody>
          <a:bodyPr lIns="0" tIns="0" rIns="0" bIns="0" rtlCol="0" anchor="t">
            <a:spAutoFit/>
          </a:bodyPr>
          <a:lstStyle/>
          <a:p>
            <a:pPr marL="582925" lvl="1" indent="-291463" algn="ctr">
              <a:lnSpc>
                <a:spcPts val="3779"/>
              </a:lnSpc>
              <a:buFont typeface="Arial"/>
              <a:buChar char="•"/>
            </a:pPr>
            <a:r>
              <a:rPr lang="en-US" sz="2699">
                <a:solidFill>
                  <a:srgbClr val="000000"/>
                </a:solidFill>
                <a:latin typeface="Canva Sans"/>
                <a:ea typeface="Canva Sans"/>
                <a:cs typeface="Canva Sans"/>
                <a:sym typeface="Canva Sans"/>
              </a:rPr>
              <a:t>Feldon, P., 2025. The Social worker's guide to the Care Act 2014. Routledge.</a:t>
            </a:r>
          </a:p>
        </p:txBody>
      </p:sp>
      <p:sp>
        <p:nvSpPr>
          <p:cNvPr id="6" name="TextBox 6"/>
          <p:cNvSpPr txBox="1"/>
          <p:nvPr/>
        </p:nvSpPr>
        <p:spPr>
          <a:xfrm>
            <a:off x="62862" y="2537696"/>
            <a:ext cx="16230600" cy="941071"/>
          </a:xfrm>
          <a:prstGeom prst="rect">
            <a:avLst/>
          </a:prstGeom>
        </p:spPr>
        <p:txBody>
          <a:bodyPr lIns="0" tIns="0" rIns="0" bIns="0" rtlCol="0" anchor="t">
            <a:spAutoFit/>
          </a:bodyPr>
          <a:lstStyle/>
          <a:p>
            <a:pPr marL="582925" lvl="1" indent="-291463" algn="l">
              <a:lnSpc>
                <a:spcPts val="3779"/>
              </a:lnSpc>
              <a:buFont typeface="Arial"/>
              <a:buChar char="•"/>
            </a:pPr>
            <a:r>
              <a:rPr lang="en-US" sz="2699">
                <a:solidFill>
                  <a:srgbClr val="000000"/>
                </a:solidFill>
                <a:latin typeface="Canva Sans"/>
                <a:ea typeface="Canva Sans"/>
                <a:cs typeface="Canva Sans"/>
                <a:sym typeface="Canva Sans"/>
              </a:rPr>
              <a:t>Durand, A., Zijlstra, T., van Oort, N., Hoogendoorn-Lanser, S. and Hoogendoorn, S., 2022. Access denied? Digital inequality in transport services. Transport Reviews, 42(1), pp.32-57.</a:t>
            </a:r>
          </a:p>
        </p:txBody>
      </p:sp>
      <p:sp>
        <p:nvSpPr>
          <p:cNvPr id="7" name="TextBox 7"/>
          <p:cNvSpPr txBox="1"/>
          <p:nvPr/>
        </p:nvSpPr>
        <p:spPr>
          <a:xfrm>
            <a:off x="0" y="3974067"/>
            <a:ext cx="17490185" cy="1893571"/>
          </a:xfrm>
          <a:prstGeom prst="rect">
            <a:avLst/>
          </a:prstGeom>
        </p:spPr>
        <p:txBody>
          <a:bodyPr lIns="0" tIns="0" rIns="0" bIns="0" rtlCol="0" anchor="t">
            <a:spAutoFit/>
          </a:bodyPr>
          <a:lstStyle/>
          <a:p>
            <a:pPr marL="582925" lvl="1" indent="-291463" algn="l">
              <a:lnSpc>
                <a:spcPts val="3779"/>
              </a:lnSpc>
              <a:buFont typeface="Arial"/>
              <a:buChar char="•"/>
            </a:pPr>
            <a:r>
              <a:rPr lang="en-US" sz="2699">
                <a:solidFill>
                  <a:srgbClr val="000000"/>
                </a:solidFill>
                <a:latin typeface="Canva Sans"/>
                <a:ea typeface="Canva Sans"/>
                <a:cs typeface="Canva Sans"/>
                <a:sym typeface="Canva Sans"/>
              </a:rPr>
              <a:t>Moran, V., Allen, P., Sanderson, M., McDermott, I. and Osipovic, D., 2021. Challenges of maintaining accountability in networks of health and care organisations: A study of developing Sustainability and Transformation Partnerships in the English National Health Service. Social Science &amp; Medicine, 268, p.113512.</a:t>
            </a:r>
          </a:p>
        </p:txBody>
      </p:sp>
      <p:sp>
        <p:nvSpPr>
          <p:cNvPr id="8" name="TextBox 8"/>
          <p:cNvSpPr txBox="1"/>
          <p:nvPr/>
        </p:nvSpPr>
        <p:spPr>
          <a:xfrm>
            <a:off x="-52580" y="6086712"/>
            <a:ext cx="16230600" cy="1417321"/>
          </a:xfrm>
          <a:prstGeom prst="rect">
            <a:avLst/>
          </a:prstGeom>
        </p:spPr>
        <p:txBody>
          <a:bodyPr lIns="0" tIns="0" rIns="0" bIns="0" rtlCol="0" anchor="t">
            <a:spAutoFit/>
          </a:bodyPr>
          <a:lstStyle/>
          <a:p>
            <a:pPr marL="582925" lvl="1" indent="-291463" algn="l">
              <a:lnSpc>
                <a:spcPts val="3779"/>
              </a:lnSpc>
              <a:buFont typeface="Arial"/>
              <a:buChar char="•"/>
            </a:pPr>
            <a:r>
              <a:rPr lang="en-US" sz="2699">
                <a:solidFill>
                  <a:srgbClr val="000000"/>
                </a:solidFill>
                <a:latin typeface="Canva Sans"/>
                <a:ea typeface="Canva Sans"/>
                <a:cs typeface="Canva Sans"/>
                <a:sym typeface="Canva Sans"/>
              </a:rPr>
              <a:t>Shaik, T., Tao, X., Higgins, N., Li, L., Gururajan, R., Zhou, X. and Acharya, U.R., 2023. Remote patient monitoring using artificial intelligence: Current state, applications, and challenges. Wiley Interdisciplinary Reviews: Data Mining and Knowledge Discovery, 13(2), p.e1485.</a:t>
            </a:r>
          </a:p>
        </p:txBody>
      </p:sp>
      <p:sp>
        <p:nvSpPr>
          <p:cNvPr id="9" name="TextBox 9"/>
          <p:cNvSpPr txBox="1"/>
          <p:nvPr/>
        </p:nvSpPr>
        <p:spPr>
          <a:xfrm>
            <a:off x="-52580" y="7879079"/>
            <a:ext cx="18057115" cy="1893571"/>
          </a:xfrm>
          <a:prstGeom prst="rect">
            <a:avLst/>
          </a:prstGeom>
        </p:spPr>
        <p:txBody>
          <a:bodyPr lIns="0" tIns="0" rIns="0" bIns="0" rtlCol="0" anchor="t">
            <a:spAutoFit/>
          </a:bodyPr>
          <a:lstStyle/>
          <a:p>
            <a:pPr marL="582925" lvl="1" indent="-291463" algn="l">
              <a:lnSpc>
                <a:spcPts val="3779"/>
              </a:lnSpc>
              <a:buFont typeface="Arial"/>
              <a:buChar char="•"/>
            </a:pPr>
            <a:r>
              <a:rPr lang="en-US" sz="2699">
                <a:solidFill>
                  <a:srgbClr val="000000"/>
                </a:solidFill>
                <a:latin typeface="Canva Sans"/>
                <a:ea typeface="Canva Sans"/>
                <a:cs typeface="Canva Sans"/>
                <a:sym typeface="Canva Sans"/>
              </a:rPr>
              <a:t>Unsworth, H., Dillon, B., Collinson, L., Powell, H., Salmon, M., Oladapo, T., Ayiku, L., Shield, G., Holden, J., Patel, N. and Campbell, M., 2021. The NICE evidence standards framework for digital health and care technologies–developing and maintaining an innovative evidence framework with global impact. Digital health, 7, p.20552076211018617.</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DAD7CD"/>
        </a:solidFill>
        <a:effectLst/>
      </p:bgPr>
    </p:bg>
    <p:spTree>
      <p:nvGrpSpPr>
        <p:cNvPr id="1" name=""/>
        <p:cNvGrpSpPr/>
        <p:nvPr/>
      </p:nvGrpSpPr>
      <p:grpSpPr>
        <a:xfrm>
          <a:off x="0" y="0"/>
          <a:ext cx="0" cy="0"/>
          <a:chOff x="0" y="0"/>
          <a:chExt cx="0" cy="0"/>
        </a:xfrm>
      </p:grpSpPr>
      <p:grpSp>
        <p:nvGrpSpPr>
          <p:cNvPr id="2" name="Group 2"/>
          <p:cNvGrpSpPr/>
          <p:nvPr/>
        </p:nvGrpSpPr>
        <p:grpSpPr>
          <a:xfrm>
            <a:off x="0" y="9258300"/>
            <a:ext cx="18288000" cy="1028700"/>
            <a:chOff x="0" y="0"/>
            <a:chExt cx="12372622" cy="695960"/>
          </a:xfrm>
        </p:grpSpPr>
        <p:sp>
          <p:nvSpPr>
            <p:cNvPr id="3" name="Freeform 3"/>
            <p:cNvSpPr/>
            <p:nvPr/>
          </p:nvSpPr>
          <p:spPr>
            <a:xfrm>
              <a:off x="0" y="0"/>
              <a:ext cx="12372622" cy="695960"/>
            </a:xfrm>
            <a:custGeom>
              <a:avLst/>
              <a:gdLst/>
              <a:ahLst/>
              <a:cxnLst/>
              <a:rect l="l" t="t" r="r" b="b"/>
              <a:pathLst>
                <a:path w="12372622" h="695960">
                  <a:moveTo>
                    <a:pt x="0" y="0"/>
                  </a:moveTo>
                  <a:lnTo>
                    <a:pt x="12372622" y="0"/>
                  </a:lnTo>
                  <a:lnTo>
                    <a:pt x="12372622" y="695960"/>
                  </a:lnTo>
                  <a:lnTo>
                    <a:pt x="0" y="695960"/>
                  </a:lnTo>
                  <a:close/>
                </a:path>
              </a:pathLst>
            </a:custGeom>
            <a:solidFill>
              <a:srgbClr val="A3B18A"/>
            </a:solidFill>
          </p:spPr>
          <p:txBody>
            <a:bodyPr/>
            <a:lstStyle/>
            <a:p>
              <a:endParaRPr lang="en-GB"/>
            </a:p>
          </p:txBody>
        </p:sp>
      </p:grpSp>
      <p:sp>
        <p:nvSpPr>
          <p:cNvPr id="4" name="TextBox 4"/>
          <p:cNvSpPr txBox="1"/>
          <p:nvPr/>
        </p:nvSpPr>
        <p:spPr>
          <a:xfrm>
            <a:off x="237095" y="87629"/>
            <a:ext cx="18050905" cy="941071"/>
          </a:xfrm>
          <a:prstGeom prst="rect">
            <a:avLst/>
          </a:prstGeom>
        </p:spPr>
        <p:txBody>
          <a:bodyPr lIns="0" tIns="0" rIns="0" bIns="0" rtlCol="0" anchor="t">
            <a:spAutoFit/>
          </a:bodyPr>
          <a:lstStyle/>
          <a:p>
            <a:pPr marL="582925" lvl="1" indent="-291463" algn="l">
              <a:lnSpc>
                <a:spcPts val="3779"/>
              </a:lnSpc>
              <a:buFont typeface="Arial"/>
              <a:buChar char="•"/>
            </a:pPr>
            <a:r>
              <a:rPr lang="en-US" sz="2699">
                <a:solidFill>
                  <a:srgbClr val="000000"/>
                </a:solidFill>
                <a:latin typeface="Canva Sans"/>
                <a:ea typeface="Canva Sans"/>
                <a:cs typeface="Canva Sans"/>
                <a:sym typeface="Canva Sans"/>
              </a:rPr>
              <a:t>Jackson, C., 2022. Torbay and South Devon NHS Foundation Trust Integrated Workforce Education Strategy Report-Key Findings and Recommendations.</a:t>
            </a:r>
          </a:p>
        </p:txBody>
      </p:sp>
      <p:sp>
        <p:nvSpPr>
          <p:cNvPr id="5" name="TextBox 5"/>
          <p:cNvSpPr txBox="1"/>
          <p:nvPr/>
        </p:nvSpPr>
        <p:spPr>
          <a:xfrm>
            <a:off x="237095" y="1302236"/>
            <a:ext cx="16230600" cy="1417321"/>
          </a:xfrm>
          <a:prstGeom prst="rect">
            <a:avLst/>
          </a:prstGeom>
        </p:spPr>
        <p:txBody>
          <a:bodyPr lIns="0" tIns="0" rIns="0" bIns="0" rtlCol="0" anchor="t">
            <a:spAutoFit/>
          </a:bodyPr>
          <a:lstStyle/>
          <a:p>
            <a:pPr marL="582925" lvl="1" indent="-291463" algn="l">
              <a:lnSpc>
                <a:spcPts val="3779"/>
              </a:lnSpc>
              <a:buFont typeface="Arial"/>
              <a:buChar char="•"/>
            </a:pPr>
            <a:r>
              <a:rPr lang="en-US" sz="2699">
                <a:solidFill>
                  <a:srgbClr val="000000"/>
                </a:solidFill>
                <a:latin typeface="Canva Sans"/>
                <a:ea typeface="Canva Sans"/>
                <a:cs typeface="Canva Sans"/>
                <a:sym typeface="Canva Sans"/>
              </a:rPr>
              <a:t>Elston, J., Gradinger, F., Asthana, S., Fox, M., Dawson, L., Butler, D. and Byng, R., 2022. Impact of ‘enhanced’intermediate care integrating acute, primary and community care and the voluntary sector in Torbay and South Devon, UK. International journal of integrated care, 22(1), p.14.</a:t>
            </a:r>
          </a:p>
        </p:txBody>
      </p:sp>
      <p:sp>
        <p:nvSpPr>
          <p:cNvPr id="6" name="TextBox 6"/>
          <p:cNvSpPr txBox="1"/>
          <p:nvPr/>
        </p:nvSpPr>
        <p:spPr>
          <a:xfrm>
            <a:off x="237095" y="2995781"/>
            <a:ext cx="16230600" cy="1417321"/>
          </a:xfrm>
          <a:prstGeom prst="rect">
            <a:avLst/>
          </a:prstGeom>
        </p:spPr>
        <p:txBody>
          <a:bodyPr lIns="0" tIns="0" rIns="0" bIns="0" rtlCol="0" anchor="t">
            <a:spAutoFit/>
          </a:bodyPr>
          <a:lstStyle/>
          <a:p>
            <a:pPr marL="582925" lvl="1" indent="-291463" algn="l">
              <a:lnSpc>
                <a:spcPts val="3779"/>
              </a:lnSpc>
              <a:buFont typeface="Arial"/>
              <a:buChar char="•"/>
            </a:pPr>
            <a:r>
              <a:rPr lang="en-US" sz="2699">
                <a:solidFill>
                  <a:srgbClr val="000000"/>
                </a:solidFill>
                <a:latin typeface="Canva Sans"/>
                <a:ea typeface="Canva Sans"/>
                <a:cs typeface="Canva Sans"/>
                <a:sym typeface="Canva Sans"/>
              </a:rPr>
              <a:t>Wen, Y., Xing, Y., Ding, Y., Xu, W. and Wang, X., 2023. Challenges of conducting of online educational programs for family caregivers of people with dementia living at home: An integrative review. International Journal of Nursing Sciences, 10(1), pp.121-128.</a:t>
            </a:r>
          </a:p>
        </p:txBody>
      </p:sp>
      <p:sp>
        <p:nvSpPr>
          <p:cNvPr id="7" name="TextBox 7"/>
          <p:cNvSpPr txBox="1"/>
          <p:nvPr/>
        </p:nvSpPr>
        <p:spPr>
          <a:xfrm>
            <a:off x="237095" y="4689327"/>
            <a:ext cx="16230600" cy="1417321"/>
          </a:xfrm>
          <a:prstGeom prst="rect">
            <a:avLst/>
          </a:prstGeom>
        </p:spPr>
        <p:txBody>
          <a:bodyPr lIns="0" tIns="0" rIns="0" bIns="0" rtlCol="0" anchor="t">
            <a:spAutoFit/>
          </a:bodyPr>
          <a:lstStyle/>
          <a:p>
            <a:pPr marL="582925" lvl="1" indent="-291463" algn="l">
              <a:lnSpc>
                <a:spcPts val="3779"/>
              </a:lnSpc>
              <a:buFont typeface="Arial"/>
              <a:buChar char="•"/>
            </a:pPr>
            <a:r>
              <a:rPr lang="en-US" sz="2699">
                <a:solidFill>
                  <a:srgbClr val="000000"/>
                </a:solidFill>
                <a:latin typeface="Canva Sans"/>
                <a:ea typeface="Canva Sans"/>
                <a:cs typeface="Canva Sans"/>
                <a:sym typeface="Canva Sans"/>
              </a:rPr>
              <a:t>Kim, C., MacMillan, F., Osuagwu, U.L. and Simmons, D., 2022. Peer support facilitator and peer perspectives of an inner‐regional Australian diabetes prevention and self‐management peer support program. Health &amp; social care in the community, 30(6), pp.e4051-e4064.</a:t>
            </a:r>
          </a:p>
        </p:txBody>
      </p:sp>
      <p:sp>
        <p:nvSpPr>
          <p:cNvPr id="8" name="TextBox 8"/>
          <p:cNvSpPr txBox="1"/>
          <p:nvPr/>
        </p:nvSpPr>
        <p:spPr>
          <a:xfrm>
            <a:off x="237095" y="6336591"/>
            <a:ext cx="16230600" cy="1417321"/>
          </a:xfrm>
          <a:prstGeom prst="rect">
            <a:avLst/>
          </a:prstGeom>
        </p:spPr>
        <p:txBody>
          <a:bodyPr lIns="0" tIns="0" rIns="0" bIns="0" rtlCol="0" anchor="t">
            <a:spAutoFit/>
          </a:bodyPr>
          <a:lstStyle/>
          <a:p>
            <a:pPr marL="582925" lvl="1" indent="-291463" algn="l">
              <a:lnSpc>
                <a:spcPts val="3779"/>
              </a:lnSpc>
              <a:buFont typeface="Arial"/>
              <a:buChar char="•"/>
            </a:pPr>
            <a:r>
              <a:rPr lang="en-US" sz="2699">
                <a:solidFill>
                  <a:srgbClr val="000000"/>
                </a:solidFill>
                <a:latin typeface="Canva Sans"/>
                <a:ea typeface="Canva Sans"/>
                <a:cs typeface="Canva Sans"/>
                <a:sym typeface="Canva Sans"/>
              </a:rPr>
              <a:t>Prokopenko, O., Ivliіeva, O., Korshevniuk, T., Koldovskiy, A. and Shostak, I., 2025. The role of digital technologies in ensuring the inclusivity of distance education. Revista Conrado, 21(103), pp.e4431-e4431.</a:t>
            </a:r>
          </a:p>
        </p:txBody>
      </p:sp>
      <p:sp>
        <p:nvSpPr>
          <p:cNvPr id="9" name="TextBox 9"/>
          <p:cNvSpPr txBox="1"/>
          <p:nvPr/>
        </p:nvSpPr>
        <p:spPr>
          <a:xfrm>
            <a:off x="237095" y="7982511"/>
            <a:ext cx="16230600" cy="941071"/>
          </a:xfrm>
          <a:prstGeom prst="rect">
            <a:avLst/>
          </a:prstGeom>
        </p:spPr>
        <p:txBody>
          <a:bodyPr lIns="0" tIns="0" rIns="0" bIns="0" rtlCol="0" anchor="t">
            <a:spAutoFit/>
          </a:bodyPr>
          <a:lstStyle/>
          <a:p>
            <a:pPr marL="582925" lvl="1" indent="-291463" algn="l">
              <a:lnSpc>
                <a:spcPts val="3779"/>
              </a:lnSpc>
              <a:buFont typeface="Arial"/>
              <a:buChar char="•"/>
            </a:pPr>
            <a:r>
              <a:rPr lang="en-US" sz="2699">
                <a:solidFill>
                  <a:srgbClr val="000000"/>
                </a:solidFill>
                <a:latin typeface="Canva Sans"/>
                <a:ea typeface="Canva Sans"/>
                <a:cs typeface="Canva Sans"/>
                <a:sym typeface="Canva Sans"/>
              </a:rPr>
              <a:t>Miller, R., Glasby, J. and Dickinson, H., 2021. Integrated health and social care in England: ten years on. International journal of integrated care, 21(4), p.6.</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DAD7CD"/>
        </a:solidFill>
        <a:effectLst/>
      </p:bgPr>
    </p:bg>
    <p:spTree>
      <p:nvGrpSpPr>
        <p:cNvPr id="1" name=""/>
        <p:cNvGrpSpPr/>
        <p:nvPr/>
      </p:nvGrpSpPr>
      <p:grpSpPr>
        <a:xfrm>
          <a:off x="0" y="0"/>
          <a:ext cx="0" cy="0"/>
          <a:chOff x="0" y="0"/>
          <a:chExt cx="0" cy="0"/>
        </a:xfrm>
      </p:grpSpPr>
      <p:grpSp>
        <p:nvGrpSpPr>
          <p:cNvPr id="2" name="Group 2"/>
          <p:cNvGrpSpPr/>
          <p:nvPr/>
        </p:nvGrpSpPr>
        <p:grpSpPr>
          <a:xfrm>
            <a:off x="0" y="9258300"/>
            <a:ext cx="18288000" cy="1028700"/>
            <a:chOff x="0" y="0"/>
            <a:chExt cx="12372622" cy="695960"/>
          </a:xfrm>
        </p:grpSpPr>
        <p:sp>
          <p:nvSpPr>
            <p:cNvPr id="3" name="Freeform 3"/>
            <p:cNvSpPr/>
            <p:nvPr/>
          </p:nvSpPr>
          <p:spPr>
            <a:xfrm>
              <a:off x="0" y="0"/>
              <a:ext cx="12372622" cy="695960"/>
            </a:xfrm>
            <a:custGeom>
              <a:avLst/>
              <a:gdLst/>
              <a:ahLst/>
              <a:cxnLst/>
              <a:rect l="l" t="t" r="r" b="b"/>
              <a:pathLst>
                <a:path w="12372622" h="695960">
                  <a:moveTo>
                    <a:pt x="0" y="0"/>
                  </a:moveTo>
                  <a:lnTo>
                    <a:pt x="12372622" y="0"/>
                  </a:lnTo>
                  <a:lnTo>
                    <a:pt x="12372622" y="695960"/>
                  </a:lnTo>
                  <a:lnTo>
                    <a:pt x="0" y="695960"/>
                  </a:lnTo>
                  <a:close/>
                </a:path>
              </a:pathLst>
            </a:custGeom>
            <a:solidFill>
              <a:srgbClr val="A3B18A"/>
            </a:solidFill>
          </p:spPr>
          <p:txBody>
            <a:bodyPr/>
            <a:lstStyle/>
            <a:p>
              <a:endParaRPr lang="en-GB"/>
            </a:p>
          </p:txBody>
        </p:sp>
      </p:grpSp>
      <p:sp>
        <p:nvSpPr>
          <p:cNvPr id="4" name="TextBox 4"/>
          <p:cNvSpPr txBox="1"/>
          <p:nvPr/>
        </p:nvSpPr>
        <p:spPr>
          <a:xfrm>
            <a:off x="0" y="291465"/>
            <a:ext cx="18288000" cy="1417321"/>
          </a:xfrm>
          <a:prstGeom prst="rect">
            <a:avLst/>
          </a:prstGeom>
        </p:spPr>
        <p:txBody>
          <a:bodyPr lIns="0" tIns="0" rIns="0" bIns="0" rtlCol="0" anchor="t">
            <a:spAutoFit/>
          </a:bodyPr>
          <a:lstStyle/>
          <a:p>
            <a:pPr marL="582925" lvl="1" indent="-291463" algn="l">
              <a:lnSpc>
                <a:spcPts val="3779"/>
              </a:lnSpc>
              <a:buFont typeface="Arial"/>
              <a:buChar char="•"/>
            </a:pPr>
            <a:r>
              <a:rPr lang="en-US" sz="2699">
                <a:solidFill>
                  <a:srgbClr val="000000"/>
                </a:solidFill>
                <a:latin typeface="Canva Sans"/>
                <a:ea typeface="Canva Sans"/>
                <a:cs typeface="Canva Sans"/>
                <a:sym typeface="Canva Sans"/>
              </a:rPr>
              <a:t>Oosterhouse, K., Skemp, L., Williams, G., Lesperance, L., Heid-Grubman, J., Hill, C. and Banks-Wright, H., 2023. Community engagement in the development of see me: the student-elder* engaged mentoring experience. Innovation in Aging, 7(Supplement_1), pp.1007-1007.</a:t>
            </a:r>
          </a:p>
        </p:txBody>
      </p:sp>
      <p:sp>
        <p:nvSpPr>
          <p:cNvPr id="5" name="TextBox 5"/>
          <p:cNvSpPr txBox="1"/>
          <p:nvPr/>
        </p:nvSpPr>
        <p:spPr>
          <a:xfrm>
            <a:off x="0" y="2062773"/>
            <a:ext cx="14713357" cy="1417321"/>
          </a:xfrm>
          <a:prstGeom prst="rect">
            <a:avLst/>
          </a:prstGeom>
        </p:spPr>
        <p:txBody>
          <a:bodyPr lIns="0" tIns="0" rIns="0" bIns="0" rtlCol="0" anchor="t">
            <a:spAutoFit/>
          </a:bodyPr>
          <a:lstStyle/>
          <a:p>
            <a:pPr marL="582925" lvl="1" indent="-291463" algn="l">
              <a:lnSpc>
                <a:spcPts val="3779"/>
              </a:lnSpc>
              <a:buFont typeface="Arial"/>
              <a:buChar char="•"/>
            </a:pPr>
            <a:r>
              <a:rPr lang="en-US" sz="2699">
                <a:solidFill>
                  <a:srgbClr val="000000"/>
                </a:solidFill>
                <a:latin typeface="Canva Sans"/>
                <a:ea typeface="Canva Sans"/>
                <a:cs typeface="Canva Sans"/>
                <a:sym typeface="Canva Sans"/>
              </a:rPr>
              <a:t>Wenjuan, S. and Zhao, K., 2023. Balancing fiscal expenditure competition and long-term innovation investment: Exploring trade-offs and policy implications for local governments. Plos one, 18(11), p.e0293158.</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DAD7CD"/>
        </a:solidFill>
        <a:effectLst/>
      </p:bgPr>
    </p:bg>
    <p:spTree>
      <p:nvGrpSpPr>
        <p:cNvPr id="1" name=""/>
        <p:cNvGrpSpPr/>
        <p:nvPr/>
      </p:nvGrpSpPr>
      <p:grpSpPr>
        <a:xfrm>
          <a:off x="0" y="0"/>
          <a:ext cx="0" cy="0"/>
          <a:chOff x="0" y="0"/>
          <a:chExt cx="0" cy="0"/>
        </a:xfrm>
      </p:grpSpPr>
      <p:grpSp>
        <p:nvGrpSpPr>
          <p:cNvPr id="2" name="Group 2"/>
          <p:cNvGrpSpPr/>
          <p:nvPr/>
        </p:nvGrpSpPr>
        <p:grpSpPr>
          <a:xfrm>
            <a:off x="0" y="9258300"/>
            <a:ext cx="18288000" cy="1028700"/>
            <a:chOff x="0" y="0"/>
            <a:chExt cx="12372622" cy="695960"/>
          </a:xfrm>
        </p:grpSpPr>
        <p:sp>
          <p:nvSpPr>
            <p:cNvPr id="3" name="Freeform 3"/>
            <p:cNvSpPr/>
            <p:nvPr/>
          </p:nvSpPr>
          <p:spPr>
            <a:xfrm>
              <a:off x="0" y="0"/>
              <a:ext cx="12372622" cy="695960"/>
            </a:xfrm>
            <a:custGeom>
              <a:avLst/>
              <a:gdLst/>
              <a:ahLst/>
              <a:cxnLst/>
              <a:rect l="l" t="t" r="r" b="b"/>
              <a:pathLst>
                <a:path w="12372622" h="695960">
                  <a:moveTo>
                    <a:pt x="0" y="0"/>
                  </a:moveTo>
                  <a:lnTo>
                    <a:pt x="12372622" y="0"/>
                  </a:lnTo>
                  <a:lnTo>
                    <a:pt x="12372622" y="695960"/>
                  </a:lnTo>
                  <a:lnTo>
                    <a:pt x="0" y="695960"/>
                  </a:lnTo>
                  <a:close/>
                </a:path>
              </a:pathLst>
            </a:custGeom>
            <a:solidFill>
              <a:srgbClr val="A3B18A"/>
            </a:solidFill>
          </p:spPr>
          <p:txBody>
            <a:bodyPr/>
            <a:lstStyle/>
            <a:p>
              <a:endParaRPr lang="en-GB"/>
            </a:p>
          </p:txBody>
        </p:sp>
      </p:grpSp>
      <p:sp>
        <p:nvSpPr>
          <p:cNvPr id="4" name="Freeform 4"/>
          <p:cNvSpPr/>
          <p:nvPr/>
        </p:nvSpPr>
        <p:spPr>
          <a:xfrm>
            <a:off x="-349383" y="6483405"/>
            <a:ext cx="1835326" cy="4114800"/>
          </a:xfrm>
          <a:custGeom>
            <a:avLst/>
            <a:gdLst/>
            <a:ahLst/>
            <a:cxnLst/>
            <a:rect l="l" t="t" r="r" b="b"/>
            <a:pathLst>
              <a:path w="1835326" h="4114800">
                <a:moveTo>
                  <a:pt x="0" y="0"/>
                </a:moveTo>
                <a:lnTo>
                  <a:pt x="1835325" y="0"/>
                </a:lnTo>
                <a:lnTo>
                  <a:pt x="1835325"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5" name="Freeform 5"/>
          <p:cNvSpPr/>
          <p:nvPr/>
        </p:nvSpPr>
        <p:spPr>
          <a:xfrm rot="1663495">
            <a:off x="502419" y="6674119"/>
            <a:ext cx="1835326" cy="4114800"/>
          </a:xfrm>
          <a:custGeom>
            <a:avLst/>
            <a:gdLst/>
            <a:ahLst/>
            <a:cxnLst/>
            <a:rect l="l" t="t" r="r" b="b"/>
            <a:pathLst>
              <a:path w="1835326" h="4114800">
                <a:moveTo>
                  <a:pt x="0" y="0"/>
                </a:moveTo>
                <a:lnTo>
                  <a:pt x="1835326" y="0"/>
                </a:lnTo>
                <a:lnTo>
                  <a:pt x="1835326"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6" name="TextBox 6"/>
          <p:cNvSpPr txBox="1"/>
          <p:nvPr/>
        </p:nvSpPr>
        <p:spPr>
          <a:xfrm>
            <a:off x="3370258" y="4493895"/>
            <a:ext cx="12734892" cy="1518285"/>
          </a:xfrm>
          <a:prstGeom prst="rect">
            <a:avLst/>
          </a:prstGeom>
        </p:spPr>
        <p:txBody>
          <a:bodyPr lIns="0" tIns="0" rIns="0" bIns="0" rtlCol="0" anchor="t">
            <a:spAutoFit/>
          </a:bodyPr>
          <a:lstStyle/>
          <a:p>
            <a:pPr algn="ctr">
              <a:lnSpc>
                <a:spcPts val="11400"/>
              </a:lnSpc>
            </a:pPr>
            <a:r>
              <a:rPr lang="en-US" sz="11400">
                <a:solidFill>
                  <a:srgbClr val="344E41"/>
                </a:solidFill>
                <a:latin typeface="Prata"/>
                <a:ea typeface="Prata"/>
                <a:cs typeface="Prata"/>
                <a:sym typeface="Prata"/>
              </a:rPr>
              <a:t>THANK YOU </a:t>
            </a:r>
          </a:p>
        </p:txBody>
      </p:sp>
      <p:sp>
        <p:nvSpPr>
          <p:cNvPr id="7" name="Freeform 7"/>
          <p:cNvSpPr/>
          <p:nvPr/>
        </p:nvSpPr>
        <p:spPr>
          <a:xfrm>
            <a:off x="5056986" y="5803118"/>
            <a:ext cx="9086317" cy="379973"/>
          </a:xfrm>
          <a:custGeom>
            <a:avLst/>
            <a:gdLst/>
            <a:ahLst/>
            <a:cxnLst/>
            <a:rect l="l" t="t" r="r" b="b"/>
            <a:pathLst>
              <a:path w="9086317" h="379973">
                <a:moveTo>
                  <a:pt x="0" y="0"/>
                </a:moveTo>
                <a:lnTo>
                  <a:pt x="9086317" y="0"/>
                </a:lnTo>
                <a:lnTo>
                  <a:pt x="9086317" y="379974"/>
                </a:lnTo>
                <a:lnTo>
                  <a:pt x="0" y="37997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8" name="TextBox 8"/>
          <p:cNvSpPr txBox="1"/>
          <p:nvPr/>
        </p:nvSpPr>
        <p:spPr>
          <a:xfrm>
            <a:off x="2446719" y="2366956"/>
            <a:ext cx="12734892" cy="873125"/>
          </a:xfrm>
          <a:prstGeom prst="rect">
            <a:avLst/>
          </a:prstGeom>
        </p:spPr>
        <p:txBody>
          <a:bodyPr lIns="0" tIns="0" rIns="0" bIns="0" rtlCol="0" anchor="t">
            <a:spAutoFit/>
          </a:bodyPr>
          <a:lstStyle/>
          <a:p>
            <a:pPr algn="ctr">
              <a:lnSpc>
                <a:spcPts val="7000"/>
              </a:lnSpc>
            </a:pPr>
            <a:r>
              <a:rPr lang="en-US" sz="5000">
                <a:solidFill>
                  <a:srgbClr val="344E41"/>
                </a:solidFill>
                <a:latin typeface="Raleway"/>
                <a:ea typeface="Raleway"/>
                <a:cs typeface="Raleway"/>
                <a:sym typeface="Raleway"/>
              </a:rPr>
              <a:t>THE END</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55</TotalTime>
  <Words>2431</Words>
  <Application>Microsoft Office PowerPoint</Application>
  <PresentationFormat>Custom</PresentationFormat>
  <Paragraphs>166</Paragraphs>
  <Slides>24</Slides>
  <Notes>0</Notes>
  <HiddenSlides>0</HiddenSlides>
  <MMClips>19</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24</vt:i4>
      </vt:variant>
    </vt:vector>
  </HeadingPairs>
  <TitlesOfParts>
    <vt:vector size="31" baseType="lpstr">
      <vt:lpstr>Calibri</vt:lpstr>
      <vt:lpstr>Prata</vt:lpstr>
      <vt:lpstr>Raleway</vt:lpstr>
      <vt:lpstr>Canva Sans Bold</vt:lpstr>
      <vt:lpstr>Canva Sans</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Empowering the Older Person: Evaluating Care, Support, and Technological Interventions in the UK</dc:title>
  <cp:lastModifiedBy>aatekabanu daudmia</cp:lastModifiedBy>
  <cp:revision>2</cp:revision>
  <dcterms:created xsi:type="dcterms:W3CDTF">2006-08-16T00:00:00Z</dcterms:created>
  <dcterms:modified xsi:type="dcterms:W3CDTF">2025-10-24T18:16:44Z</dcterms:modified>
  <dc:identifier>DAG1mijsQYE</dc:identifier>
</cp:coreProperties>
</file>