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x-wav"/>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776" r:id="rId4"/>
  </p:sldMasterIdLst>
  <p:notesMasterIdLst>
    <p:notesMasterId r:id="rId37"/>
  </p:notesMasterIdLst>
  <p:handoutMasterIdLst>
    <p:handoutMasterId r:id="rId38"/>
  </p:handoutMasterIdLst>
  <p:sldIdLst>
    <p:sldId id="297" r:id="rId5"/>
    <p:sldId id="304" r:id="rId6"/>
    <p:sldId id="298" r:id="rId7"/>
    <p:sldId id="300" r:id="rId8"/>
    <p:sldId id="301" r:id="rId9"/>
    <p:sldId id="303" r:id="rId10"/>
    <p:sldId id="302" r:id="rId11"/>
    <p:sldId id="299" r:id="rId12"/>
    <p:sldId id="312" r:id="rId13"/>
    <p:sldId id="281" r:id="rId14"/>
    <p:sldId id="282" r:id="rId15"/>
    <p:sldId id="309" r:id="rId16"/>
    <p:sldId id="283" r:id="rId17"/>
    <p:sldId id="284" r:id="rId18"/>
    <p:sldId id="310" r:id="rId19"/>
    <p:sldId id="311" r:id="rId20"/>
    <p:sldId id="290" r:id="rId21"/>
    <p:sldId id="305" r:id="rId22"/>
    <p:sldId id="306" r:id="rId23"/>
    <p:sldId id="307" r:id="rId24"/>
    <p:sldId id="308" r:id="rId25"/>
    <p:sldId id="285" r:id="rId26"/>
    <p:sldId id="286" r:id="rId27"/>
    <p:sldId id="287" r:id="rId28"/>
    <p:sldId id="288" r:id="rId29"/>
    <p:sldId id="291" r:id="rId30"/>
    <p:sldId id="292" r:id="rId31"/>
    <p:sldId id="293" r:id="rId32"/>
    <p:sldId id="294" r:id="rId33"/>
    <p:sldId id="295" r:id="rId34"/>
    <p:sldId id="296" r:id="rId35"/>
    <p:sldId id="313" r:id="rId36"/>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6395" autoAdjust="0"/>
  </p:normalViewPr>
  <p:slideViewPr>
    <p:cSldViewPr showGuides="1">
      <p:cViewPr varScale="1">
        <p:scale>
          <a:sx n="111" d="100"/>
          <a:sy n="111" d="100"/>
        </p:scale>
        <p:origin x="1596" y="102"/>
      </p:cViewPr>
      <p:guideLst>
        <p:guide orient="horz" pos="2160"/>
        <p:guide pos="2880"/>
      </p:guideLst>
    </p:cSldViewPr>
  </p:slideViewPr>
  <p:outlineViewPr>
    <p:cViewPr>
      <p:scale>
        <a:sx n="33" d="100"/>
        <a:sy n="33" d="100"/>
      </p:scale>
      <p:origin x="0" y="-5604"/>
    </p:cViewPr>
  </p:outlineViewPr>
  <p:notesTextViewPr>
    <p:cViewPr>
      <p:scale>
        <a:sx n="3" d="2"/>
        <a:sy n="3" d="2"/>
      </p:scale>
      <p:origin x="0" y="0"/>
    </p:cViewPr>
  </p:notesTextViewPr>
  <p:sorterViewPr>
    <p:cViewPr>
      <p:scale>
        <a:sx n="100" d="100"/>
        <a:sy n="100" d="100"/>
      </p:scale>
      <p:origin x="0" y="0"/>
    </p:cViewPr>
  </p:sorterViewPr>
  <p:notesViewPr>
    <p:cSldViewPr showGuides="1">
      <p:cViewPr>
        <p:scale>
          <a:sx n="75" d="100"/>
          <a:sy n="75" d="100"/>
        </p:scale>
        <p:origin x="-1788" y="48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123"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House" userId="S::chris.house@uwtsd.ac.uk::5059c1ca-85b5-4287-8a2b-cb2ea54da421" providerId="AD" clId="Web-{30EB5B68-2FC0-4E3A-A902-8822DB702144}"/>
    <pc:docChg chg="modSld">
      <pc:chgData name="Chris House" userId="S::chris.house@uwtsd.ac.uk::5059c1ca-85b5-4287-8a2b-cb2ea54da421" providerId="AD" clId="Web-{30EB5B68-2FC0-4E3A-A902-8822DB702144}" dt="2018-11-23T08:55:39.401" v="9" actId="20577"/>
      <pc:docMkLst>
        <pc:docMk/>
      </pc:docMkLst>
      <pc:sldChg chg="modSp">
        <pc:chgData name="Chris House" userId="S::chris.house@uwtsd.ac.uk::5059c1ca-85b5-4287-8a2b-cb2ea54da421" providerId="AD" clId="Web-{30EB5B68-2FC0-4E3A-A902-8822DB702144}" dt="2018-11-23T08:55:39.245" v="7" actId="20577"/>
        <pc:sldMkLst>
          <pc:docMk/>
          <pc:sldMk cId="0" sldId="321"/>
        </pc:sldMkLst>
        <pc:spChg chg="mod">
          <ac:chgData name="Chris House" userId="S::chris.house@uwtsd.ac.uk::5059c1ca-85b5-4287-8a2b-cb2ea54da421" providerId="AD" clId="Web-{30EB5B68-2FC0-4E3A-A902-8822DB702144}" dt="2018-11-23T08:55:33.135" v="4" actId="1076"/>
          <ac:spMkLst>
            <pc:docMk/>
            <pc:sldMk cId="0" sldId="321"/>
            <ac:spMk id="12292" creationId="{00000000-0000-0000-0000-000000000000}"/>
          </ac:spMkLst>
        </pc:spChg>
        <pc:spChg chg="mod">
          <ac:chgData name="Chris House" userId="S::chris.house@uwtsd.ac.uk::5059c1ca-85b5-4287-8a2b-cb2ea54da421" providerId="AD" clId="Web-{30EB5B68-2FC0-4E3A-A902-8822DB702144}" dt="2018-11-23T08:55:39.245" v="7" actId="20577"/>
          <ac:spMkLst>
            <pc:docMk/>
            <pc:sldMk cId="0" sldId="321"/>
            <ac:spMk id="35846" creationId="{00000000-0000-0000-0000-000000000000}"/>
          </ac:spMkLst>
        </pc:spChg>
      </pc:sldChg>
      <pc:sldChg chg="modSp">
        <pc:chgData name="Chris House" userId="S::chris.house@uwtsd.ac.uk::5059c1ca-85b5-4287-8a2b-cb2ea54da421" providerId="AD" clId="Web-{30EB5B68-2FC0-4E3A-A902-8822DB702144}" dt="2018-11-23T08:55:08.339" v="3" actId="20577"/>
        <pc:sldMkLst>
          <pc:docMk/>
          <pc:sldMk cId="0" sldId="325"/>
        </pc:sldMkLst>
        <pc:spChg chg="mod">
          <ac:chgData name="Chris House" userId="S::chris.house@uwtsd.ac.uk::5059c1ca-85b5-4287-8a2b-cb2ea54da421" providerId="AD" clId="Web-{30EB5B68-2FC0-4E3A-A902-8822DB702144}" dt="2018-11-23T08:55:08.339" v="3" actId="20577"/>
          <ac:spMkLst>
            <pc:docMk/>
            <pc:sldMk cId="0" sldId="325"/>
            <ac:spMk id="34819" creationId="{00000000-0000-0000-0000-000000000000}"/>
          </ac:spMkLst>
        </pc:spChg>
      </pc:sldChg>
    </pc:docChg>
  </pc:docChgLst>
  <pc:docChgLst>
    <pc:chgData name="Chris House" userId="S::chris.house@uwtsd.ac.uk::5059c1ca-85b5-4287-8a2b-cb2ea54da421" providerId="AD" clId="Web-{AD7BE266-30CD-33BD-AB43-E66AEA12E9F4}"/>
    <pc:docChg chg="modSld">
      <pc:chgData name="Chris House" userId="S::chris.house@uwtsd.ac.uk::5059c1ca-85b5-4287-8a2b-cb2ea54da421" providerId="AD" clId="Web-{AD7BE266-30CD-33BD-AB43-E66AEA12E9F4}" dt="2019-01-25T10:21:20.630" v="5" actId="20577"/>
      <pc:docMkLst>
        <pc:docMk/>
      </pc:docMkLst>
      <pc:sldChg chg="modSp">
        <pc:chgData name="Chris House" userId="S::chris.house@uwtsd.ac.uk::5059c1ca-85b5-4287-8a2b-cb2ea54da421" providerId="AD" clId="Web-{AD7BE266-30CD-33BD-AB43-E66AEA12E9F4}" dt="2019-01-25T10:21:20.614" v="4" actId="20577"/>
        <pc:sldMkLst>
          <pc:docMk/>
          <pc:sldMk cId="0" sldId="260"/>
        </pc:sldMkLst>
        <pc:spChg chg="mod">
          <ac:chgData name="Chris House" userId="S::chris.house@uwtsd.ac.uk::5059c1ca-85b5-4287-8a2b-cb2ea54da421" providerId="AD" clId="Web-{AD7BE266-30CD-33BD-AB43-E66AEA12E9F4}" dt="2019-01-25T10:21:20.614" v="4" actId="20577"/>
          <ac:spMkLst>
            <pc:docMk/>
            <pc:sldMk cId="0" sldId="260"/>
            <ac:spMk id="26627" creationId="{00000000-0000-0000-0000-000000000000}"/>
          </ac:spMkLst>
        </pc:spChg>
      </pc:sldChg>
    </pc:docChg>
  </pc:docChgLst>
  <pc:docChgLst>
    <pc:chgData name="Chris House" userId="S::chris.house@uwtsd.ac.uk::5059c1ca-85b5-4287-8a2b-cb2ea54da421" providerId="AD" clId="Web-{4E55A4FF-264F-95AC-021F-ACC6506CE960}"/>
    <pc:docChg chg="addSld delSld modSld">
      <pc:chgData name="Chris House" userId="S::chris.house@uwtsd.ac.uk::5059c1ca-85b5-4287-8a2b-cb2ea54da421" providerId="AD" clId="Web-{4E55A4FF-264F-95AC-021F-ACC6506CE960}" dt="2018-12-07T08:56:18.079" v="149" actId="20577"/>
      <pc:docMkLst>
        <pc:docMk/>
      </pc:docMkLst>
      <pc:sldChg chg="modSp">
        <pc:chgData name="Chris House" userId="S::chris.house@uwtsd.ac.uk::5059c1ca-85b5-4287-8a2b-cb2ea54da421" providerId="AD" clId="Web-{4E55A4FF-264F-95AC-021F-ACC6506CE960}" dt="2018-12-07T08:44:25.321" v="0" actId="20577"/>
        <pc:sldMkLst>
          <pc:docMk/>
          <pc:sldMk cId="0" sldId="330"/>
        </pc:sldMkLst>
        <pc:spChg chg="mod">
          <ac:chgData name="Chris House" userId="S::chris.house@uwtsd.ac.uk::5059c1ca-85b5-4287-8a2b-cb2ea54da421" providerId="AD" clId="Web-{4E55A4FF-264F-95AC-021F-ACC6506CE960}" dt="2018-12-07T08:44:25.321" v="0" actId="20577"/>
          <ac:spMkLst>
            <pc:docMk/>
            <pc:sldMk cId="0" sldId="330"/>
            <ac:spMk id="3" creationId="{00000000-0000-0000-0000-000000000000}"/>
          </ac:spMkLst>
        </pc:spChg>
      </pc:sldChg>
      <pc:sldChg chg="modSp">
        <pc:chgData name="Chris House" userId="S::chris.house@uwtsd.ac.uk::5059c1ca-85b5-4287-8a2b-cb2ea54da421" providerId="AD" clId="Web-{4E55A4FF-264F-95AC-021F-ACC6506CE960}" dt="2018-12-07T08:56:18.079" v="149" actId="20577"/>
        <pc:sldMkLst>
          <pc:docMk/>
          <pc:sldMk cId="0" sldId="353"/>
        </pc:sldMkLst>
        <pc:spChg chg="mod">
          <ac:chgData name="Chris House" userId="S::chris.house@uwtsd.ac.uk::5059c1ca-85b5-4287-8a2b-cb2ea54da421" providerId="AD" clId="Web-{4E55A4FF-264F-95AC-021F-ACC6506CE960}" dt="2018-12-07T08:56:18.079" v="149" actId="20577"/>
          <ac:spMkLst>
            <pc:docMk/>
            <pc:sldMk cId="0" sldId="353"/>
            <ac:spMk id="44035" creationId="{00000000-0000-0000-0000-000000000000}"/>
          </ac:spMkLst>
        </pc:spChg>
      </pc:sldChg>
      <pc:sldChg chg="new del">
        <pc:chgData name="Chris House" userId="S::chris.house@uwtsd.ac.uk::5059c1ca-85b5-4287-8a2b-cb2ea54da421" providerId="AD" clId="Web-{4E55A4FF-264F-95AC-021F-ACC6506CE960}" dt="2018-12-07T08:46:40.788" v="5"/>
        <pc:sldMkLst>
          <pc:docMk/>
          <pc:sldMk cId="560173841" sldId="364"/>
        </pc:sldMkLst>
      </pc:sldChg>
      <pc:sldChg chg="addSp delSp modSp new">
        <pc:chgData name="Chris House" userId="S::chris.house@uwtsd.ac.uk::5059c1ca-85b5-4287-8a2b-cb2ea54da421" providerId="AD" clId="Web-{4E55A4FF-264F-95AC-021F-ACC6506CE960}" dt="2018-12-07T08:55:01.236" v="148" actId="1076"/>
        <pc:sldMkLst>
          <pc:docMk/>
          <pc:sldMk cId="1621324737" sldId="365"/>
        </pc:sldMkLst>
        <pc:spChg chg="mod">
          <ac:chgData name="Chris House" userId="S::chris.house@uwtsd.ac.uk::5059c1ca-85b5-4287-8a2b-cb2ea54da421" providerId="AD" clId="Web-{4E55A4FF-264F-95AC-021F-ACC6506CE960}" dt="2018-12-07T08:52:02.332" v="133" actId="20577"/>
          <ac:spMkLst>
            <pc:docMk/>
            <pc:sldMk cId="1621324737" sldId="365"/>
            <ac:spMk id="2" creationId="{30527837-777A-4BBF-B665-5C16781B9023}"/>
          </ac:spMkLst>
        </pc:spChg>
        <pc:spChg chg="mod">
          <ac:chgData name="Chris House" userId="S::chris.house@uwtsd.ac.uk::5059c1ca-85b5-4287-8a2b-cb2ea54da421" providerId="AD" clId="Web-{4E55A4FF-264F-95AC-021F-ACC6506CE960}" dt="2018-12-07T08:54:34.830" v="141" actId="20577"/>
          <ac:spMkLst>
            <pc:docMk/>
            <pc:sldMk cId="1621324737" sldId="365"/>
            <ac:spMk id="3" creationId="{A16CE20B-9CF8-424C-B3B2-58BB8C685A7E}"/>
          </ac:spMkLst>
        </pc:spChg>
        <pc:spChg chg="del">
          <ac:chgData name="Chris House" userId="S::chris.house@uwtsd.ac.uk::5059c1ca-85b5-4287-8a2b-cb2ea54da421" providerId="AD" clId="Web-{4E55A4FF-264F-95AC-021F-ACC6506CE960}" dt="2018-12-07T08:51:02.863" v="113"/>
          <ac:spMkLst>
            <pc:docMk/>
            <pc:sldMk cId="1621324737" sldId="365"/>
            <ac:spMk id="4" creationId="{EB5954BA-0AA9-4142-A7DF-685BE67AB94B}"/>
          </ac:spMkLst>
        </pc:spChg>
        <pc:picChg chg="add mod ord">
          <ac:chgData name="Chris House" userId="S::chris.house@uwtsd.ac.uk::5059c1ca-85b5-4287-8a2b-cb2ea54da421" providerId="AD" clId="Web-{4E55A4FF-264F-95AC-021F-ACC6506CE960}" dt="2018-12-07T08:54:57.564" v="147" actId="14100"/>
          <ac:picMkLst>
            <pc:docMk/>
            <pc:sldMk cId="1621324737" sldId="365"/>
            <ac:picMk id="6" creationId="{75D3B1BF-8A7B-4580-8CD2-B3E6CA6FBD52}"/>
          </ac:picMkLst>
        </pc:picChg>
        <pc:picChg chg="add mod">
          <ac:chgData name="Chris House" userId="S::chris.house@uwtsd.ac.uk::5059c1ca-85b5-4287-8a2b-cb2ea54da421" providerId="AD" clId="Web-{4E55A4FF-264F-95AC-021F-ACC6506CE960}" dt="2018-12-07T08:55:01.236" v="148" actId="1076"/>
          <ac:picMkLst>
            <pc:docMk/>
            <pc:sldMk cId="1621324737" sldId="365"/>
            <ac:picMk id="8" creationId="{ADE2D4C1-3C7A-4E16-8280-496FD42779FC}"/>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bwMode="auto">
          <a:xfrm>
            <a:off x="0" y="0"/>
            <a:ext cx="2944813"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5" name="Rectangle 3"/>
          <p:cNvSpPr>
            <a:spLocks noGrp="1" noChangeArrowheads="1"/>
          </p:cNvSpPr>
          <p:nvPr>
            <p:ph type="dt" sz="quarter" idx="1"/>
          </p:nvPr>
        </p:nvSpPr>
        <p:spPr bwMode="auto">
          <a:xfrm>
            <a:off x="3852863" y="0"/>
            <a:ext cx="2944812"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US"/>
          </a:p>
        </p:txBody>
      </p:sp>
      <p:sp>
        <p:nvSpPr>
          <p:cNvPr id="79876" name="Rectangle 4"/>
          <p:cNvSpPr>
            <a:spLocks noGrp="1" noChangeArrowheads="1"/>
          </p:cNvSpPr>
          <p:nvPr>
            <p:ph type="ftr" sz="quarter" idx="2"/>
          </p:nvPr>
        </p:nvSpPr>
        <p:spPr bwMode="auto">
          <a:xfrm>
            <a:off x="0" y="9439275"/>
            <a:ext cx="2944813"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7" name="Rectangle 5"/>
          <p:cNvSpPr>
            <a:spLocks noGrp="1" noChangeArrowheads="1"/>
          </p:cNvSpPr>
          <p:nvPr>
            <p:ph type="sldNum" sz="quarter" idx="3"/>
          </p:nvPr>
        </p:nvSpPr>
        <p:spPr bwMode="auto">
          <a:xfrm>
            <a:off x="3852863" y="9439275"/>
            <a:ext cx="2944812"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7FE6ED02-0177-4FFF-BF7B-92CD0BCF8E38}" type="slidenum">
              <a:rPr lang="en-US" altLang="en-US"/>
              <a:pPr>
                <a:defRPr/>
              </a:pPr>
              <a:t>‹#›</a:t>
            </a:fld>
            <a:endParaRPr lang="en-US" altLang="en-US"/>
          </a:p>
        </p:txBody>
      </p:sp>
    </p:spTree>
    <p:extLst>
      <p:ext uri="{BB962C8B-B14F-4D97-AF65-F5344CB8AC3E}">
        <p14:creationId xmlns:p14="http://schemas.microsoft.com/office/powerpoint/2010/main" val="40217521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2944813"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3" name="Rectangle 3"/>
          <p:cNvSpPr>
            <a:spLocks noGrp="1" noChangeArrowheads="1"/>
          </p:cNvSpPr>
          <p:nvPr>
            <p:ph type="dt" idx="1"/>
          </p:nvPr>
        </p:nvSpPr>
        <p:spPr bwMode="auto">
          <a:xfrm>
            <a:off x="3852863" y="0"/>
            <a:ext cx="2944812"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GB"/>
          </a:p>
        </p:txBody>
      </p:sp>
      <p:sp>
        <p:nvSpPr>
          <p:cNvPr id="5124" name="Rectangle 4"/>
          <p:cNvSpPr>
            <a:spLocks noGrp="1" noRot="1" noChangeAspect="1" noChangeArrowheads="1" noTextEdit="1"/>
          </p:cNvSpPr>
          <p:nvPr>
            <p:ph type="sldImg" idx="2"/>
          </p:nvPr>
        </p:nvSpPr>
        <p:spPr bwMode="auto">
          <a:xfrm>
            <a:off x="917575" y="744538"/>
            <a:ext cx="4960938"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5" name="Rectangle 5"/>
          <p:cNvSpPr>
            <a:spLocks noGrp="1" noChangeArrowheads="1"/>
          </p:cNvSpPr>
          <p:nvPr>
            <p:ph type="body" sz="quarter" idx="3"/>
          </p:nvPr>
        </p:nvSpPr>
        <p:spPr bwMode="auto">
          <a:xfrm>
            <a:off x="906463" y="4716463"/>
            <a:ext cx="4984750" cy="4465637"/>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0486" name="Rectangle 6"/>
          <p:cNvSpPr>
            <a:spLocks noGrp="1" noChangeArrowheads="1"/>
          </p:cNvSpPr>
          <p:nvPr>
            <p:ph type="ftr" sz="quarter" idx="4"/>
          </p:nvPr>
        </p:nvSpPr>
        <p:spPr bwMode="auto">
          <a:xfrm>
            <a:off x="0" y="9429750"/>
            <a:ext cx="2944813"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7" name="Rectangle 7"/>
          <p:cNvSpPr>
            <a:spLocks noGrp="1" noChangeArrowheads="1"/>
          </p:cNvSpPr>
          <p:nvPr>
            <p:ph type="sldNum" sz="quarter" idx="5"/>
          </p:nvPr>
        </p:nvSpPr>
        <p:spPr bwMode="auto">
          <a:xfrm>
            <a:off x="3852863" y="9429750"/>
            <a:ext cx="2944812"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5C806932-4CA5-47F6-A5CD-97E823B60184}" type="slidenum">
              <a:rPr lang="en-GB" altLang="en-US"/>
              <a:pPr>
                <a:defRPr/>
              </a:pPr>
              <a:t>‹#›</a:t>
            </a:fld>
            <a:endParaRPr lang="en-GB" altLang="en-US"/>
          </a:p>
        </p:txBody>
      </p:sp>
    </p:spTree>
    <p:extLst>
      <p:ext uri="{BB962C8B-B14F-4D97-AF65-F5344CB8AC3E}">
        <p14:creationId xmlns:p14="http://schemas.microsoft.com/office/powerpoint/2010/main" val="33625010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A12E2BF-E39D-4CCF-9C21-B51EE72F5686}" type="slidenum">
              <a:rPr lang="en-GB" altLang="en-US" smtClean="0"/>
              <a:pPr>
                <a:spcBef>
                  <a:spcPct val="0"/>
                </a:spcBef>
              </a:pPr>
              <a:t>3</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400" dirty="0"/>
              <a:t>(line format)			pros		 </a:t>
            </a:r>
          </a:p>
          <a:p>
            <a:r>
              <a:rPr lang="en-GB" altLang="en-US" sz="1400" dirty="0"/>
              <a:t>Originally the agreement was to reduce the production of ozone </a:t>
            </a:r>
            <a:r>
              <a:rPr lang="en-GB" altLang="en-US" sz="1400" dirty="0" err="1"/>
              <a:t>depleters</a:t>
            </a:r>
            <a:r>
              <a:rPr lang="en-GB" altLang="en-US" sz="1400" dirty="0"/>
              <a:t> by 35&amp;percnt; by 1999. The green movement criticized the agreement as inadequate, arguing that an 85&amp;percnt; reduction in ozone </a:t>
            </a:r>
            <a:r>
              <a:rPr lang="en-GB" altLang="en-US" sz="1400" dirty="0" err="1"/>
              <a:t>depleters</a:t>
            </a:r>
            <a:r>
              <a:rPr lang="en-GB" altLang="en-US" sz="1400" dirty="0"/>
              <a:t> would be necessary just to stabilize the ozone layer at 1987 levels. The protocol (under the Vienna Convention for the Protection of the Ozone Layer) was reviewed in 1992. Amendments added another 11 chemicals to the original list of eight chemicals suspected of harming the ozone layer. A controversial amendment concerns a fund established to pay for the transfer of ozone-safe technology to poor countries</a:t>
            </a:r>
            <a:r>
              <a:rPr lang="en-GB" altLang="en-US" sz="1400" dirty="0" smtClean="0"/>
              <a:t>.</a:t>
            </a:r>
          </a:p>
          <a:p>
            <a:r>
              <a:rPr lang="en-GB" altLang="en-US" sz="1400" dirty="0" smtClean="0"/>
              <a:t>https://www.myseatime.com/discussion/what-is-the-difference-between-a-convention-and-a-protocol</a:t>
            </a:r>
          </a:p>
          <a:p>
            <a:r>
              <a:rPr lang="en-GB" altLang="en-US" sz="1400" dirty="0"/>
              <a:t/>
            </a:r>
            <a:br>
              <a:rPr lang="en-GB" altLang="en-US" sz="1400" dirty="0"/>
            </a:br>
            <a:endParaRPr lang="en-GB" altLang="en-US" sz="1400" dirty="0"/>
          </a:p>
          <a:p>
            <a:endParaRPr lang="en-GB" altLang="en-US" sz="1400" dirty="0"/>
          </a:p>
        </p:txBody>
      </p:sp>
      <p:sp>
        <p:nvSpPr>
          <p:cNvPr id="86021" name="Line 4"/>
          <p:cNvSpPr>
            <a:spLocks noChangeShapeType="1"/>
          </p:cNvSpPr>
          <p:nvPr/>
        </p:nvSpPr>
        <p:spPr bwMode="auto">
          <a:xfrm>
            <a:off x="2038350" y="5045075"/>
            <a:ext cx="18891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2" name="Line 5"/>
          <p:cNvSpPr>
            <a:spLocks noChangeShapeType="1"/>
          </p:cNvSpPr>
          <p:nvPr/>
        </p:nvSpPr>
        <p:spPr bwMode="auto">
          <a:xfrm>
            <a:off x="1963738" y="5210175"/>
            <a:ext cx="1812925" cy="3333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1696193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A12E2BF-E39D-4CCF-9C21-B51EE72F5686}" type="slidenum">
              <a:rPr lang="en-GB" altLang="en-US" smtClean="0"/>
              <a:pPr>
                <a:spcBef>
                  <a:spcPct val="0"/>
                </a:spcBef>
              </a:pPr>
              <a:t>6</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400" dirty="0"/>
              <a:t>(line format)			pros		 </a:t>
            </a:r>
          </a:p>
          <a:p>
            <a:r>
              <a:rPr lang="en-GB" altLang="en-US" sz="1400" dirty="0"/>
              <a:t>Originally the agreement was to reduce the production of ozone </a:t>
            </a:r>
            <a:r>
              <a:rPr lang="en-GB" altLang="en-US" sz="1400" dirty="0" err="1"/>
              <a:t>depleters</a:t>
            </a:r>
            <a:r>
              <a:rPr lang="en-GB" altLang="en-US" sz="1400" dirty="0"/>
              <a:t> by 35&amp;percnt; by 1999. The green movement criticized the agreement as inadequate, arguing that an 85&amp;percnt; reduction in ozone </a:t>
            </a:r>
            <a:r>
              <a:rPr lang="en-GB" altLang="en-US" sz="1400" dirty="0" err="1"/>
              <a:t>depleters</a:t>
            </a:r>
            <a:r>
              <a:rPr lang="en-GB" altLang="en-US" sz="1400" dirty="0"/>
              <a:t> would be necessary just to stabilize the ozone layer at 1987 levels. The protocol (under the Vienna Convention for the Protection of the Ozone Layer) was reviewed in 1992. Amendments added another 11 chemicals to the original list of eight chemicals suspected of harming the ozone layer. A controversial amendment concerns a fund established to pay for the transfer of ozone-safe technology to poor countries.</a:t>
            </a:r>
            <a:br>
              <a:rPr lang="en-GB" altLang="en-US" sz="1400" dirty="0"/>
            </a:br>
            <a:endParaRPr lang="en-GB" altLang="en-US" sz="1400" dirty="0"/>
          </a:p>
          <a:p>
            <a:r>
              <a:rPr lang="en-GB" altLang="en-US" sz="1400" dirty="0" smtClean="0"/>
              <a:t>https://unfccc.int/process-and-meetings/the-paris-agreement/what-is-the-paris-agreement</a:t>
            </a:r>
          </a:p>
          <a:p>
            <a:endParaRPr lang="en-GB" altLang="en-US" sz="1400" dirty="0"/>
          </a:p>
        </p:txBody>
      </p:sp>
      <p:sp>
        <p:nvSpPr>
          <p:cNvPr id="86021" name="Line 4"/>
          <p:cNvSpPr>
            <a:spLocks noChangeShapeType="1"/>
          </p:cNvSpPr>
          <p:nvPr/>
        </p:nvSpPr>
        <p:spPr bwMode="auto">
          <a:xfrm>
            <a:off x="2038350" y="5045075"/>
            <a:ext cx="18891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2" name="Line 5"/>
          <p:cNvSpPr>
            <a:spLocks noChangeShapeType="1"/>
          </p:cNvSpPr>
          <p:nvPr/>
        </p:nvSpPr>
        <p:spPr bwMode="auto">
          <a:xfrm>
            <a:off x="1963738" y="5210175"/>
            <a:ext cx="1812925" cy="3333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676290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https://www.un.org/sustainabledevelopment/blog/2018/11/montreal-protocol-assessment-reveals-healing-ozone-untapped-potential-for-climate-action/</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12</a:t>
            </a:fld>
            <a:endParaRPr lang="en-GB" altLang="en-US"/>
          </a:p>
        </p:txBody>
      </p:sp>
    </p:spTree>
    <p:extLst>
      <p:ext uri="{BB962C8B-B14F-4D97-AF65-F5344CB8AC3E}">
        <p14:creationId xmlns:p14="http://schemas.microsoft.com/office/powerpoint/2010/main" val="4008606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https://unfccc.int/timeline/</a:t>
            </a:r>
          </a:p>
          <a:p>
            <a:r>
              <a:rPr lang="en-GB" dirty="0" smtClean="0"/>
              <a:t>https://unfccc.int/process/the-convention/history-of-the-convention</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19</a:t>
            </a:fld>
            <a:endParaRPr lang="en-GB" altLang="en-US"/>
          </a:p>
        </p:txBody>
      </p:sp>
    </p:spTree>
    <p:extLst>
      <p:ext uri="{BB962C8B-B14F-4D97-AF65-F5344CB8AC3E}">
        <p14:creationId xmlns:p14="http://schemas.microsoft.com/office/powerpoint/2010/main" val="1461090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https://www.unenvironment.org/news-and-stories/press-release/planting-trees-has-never-been-easier</a:t>
            </a:r>
          </a:p>
          <a:p>
            <a:r>
              <a:rPr lang="en-GB" dirty="0" smtClean="0"/>
              <a:t>https://sustainabledevelopment.un.org/partnership/?p=32508</a:t>
            </a:r>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22</a:t>
            </a:fld>
            <a:endParaRPr lang="en-GB" altLang="en-US"/>
          </a:p>
        </p:txBody>
      </p:sp>
    </p:spTree>
    <p:extLst>
      <p:ext uri="{BB962C8B-B14F-4D97-AF65-F5344CB8AC3E}">
        <p14:creationId xmlns:p14="http://schemas.microsoft.com/office/powerpoint/2010/main" val="19078955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https://www.unenvironment.org/news-and-stories/press-release/planting-trees-has-never-been-easier</a:t>
            </a:r>
          </a:p>
          <a:p>
            <a:r>
              <a:rPr lang="en-GB" dirty="0" smtClean="0"/>
              <a:t>https://sustainabledevelopment.un.org/partnership/?p=32508</a:t>
            </a:r>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23</a:t>
            </a:fld>
            <a:endParaRPr lang="en-GB" altLang="en-US"/>
          </a:p>
        </p:txBody>
      </p:sp>
    </p:spTree>
    <p:extLst>
      <p:ext uri="{BB962C8B-B14F-4D97-AF65-F5344CB8AC3E}">
        <p14:creationId xmlns:p14="http://schemas.microsoft.com/office/powerpoint/2010/main" val="16170922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https://www.fastcompany.com/90137827/trees-can-save-a-city-500-million-every-year</a:t>
            </a:r>
          </a:p>
          <a:p>
            <a:r>
              <a:rPr lang="en-GB" dirty="0" smtClean="0"/>
              <a:t>https://www.eurekalert.org/pub_releases/2017-08/scoe-wta082217.php</a:t>
            </a:r>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24</a:t>
            </a:fld>
            <a:endParaRPr lang="en-GB" altLang="en-US"/>
          </a:p>
        </p:txBody>
      </p:sp>
    </p:spTree>
    <p:extLst>
      <p:ext uri="{BB962C8B-B14F-4D97-AF65-F5344CB8AC3E}">
        <p14:creationId xmlns:p14="http://schemas.microsoft.com/office/powerpoint/2010/main" val="12283144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https://spark.adobe.com/page/YMcTxosemfSVJ/</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26</a:t>
            </a:fld>
            <a:endParaRPr lang="en-GB" altLang="en-US"/>
          </a:p>
        </p:txBody>
      </p:sp>
    </p:spTree>
    <p:extLst>
      <p:ext uri="{BB962C8B-B14F-4D97-AF65-F5344CB8AC3E}">
        <p14:creationId xmlns:p14="http://schemas.microsoft.com/office/powerpoint/2010/main" val="1387131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https://spark.adobe.com/page/YMcTxosemfSVJ/</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27</a:t>
            </a:fld>
            <a:endParaRPr lang="en-GB" altLang="en-US"/>
          </a:p>
        </p:txBody>
      </p:sp>
    </p:spTree>
    <p:extLst>
      <p:ext uri="{BB962C8B-B14F-4D97-AF65-F5344CB8AC3E}">
        <p14:creationId xmlns:p14="http://schemas.microsoft.com/office/powerpoint/2010/main" val="12564401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https://www.unenvironment.org/explore-topics/environmental-rights-and-governance</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28</a:t>
            </a:fld>
            <a:endParaRPr lang="en-GB" altLang="en-US"/>
          </a:p>
        </p:txBody>
      </p:sp>
    </p:spTree>
    <p:extLst>
      <p:ext uri="{BB962C8B-B14F-4D97-AF65-F5344CB8AC3E}">
        <p14:creationId xmlns:p14="http://schemas.microsoft.com/office/powerpoint/2010/main" val="35028079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http://sdg.iisd.org/events/2020-un-biodiversity-conference/</a:t>
            </a:r>
          </a:p>
          <a:p>
            <a:r>
              <a:rPr lang="en-GB" dirty="0" smtClean="0"/>
              <a:t>https://www.cbd.int/sp/targets/</a:t>
            </a:r>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30</a:t>
            </a:fld>
            <a:endParaRPr lang="en-GB" altLang="en-US"/>
          </a:p>
        </p:txBody>
      </p:sp>
    </p:spTree>
    <p:extLst>
      <p:ext uri="{BB962C8B-B14F-4D97-AF65-F5344CB8AC3E}">
        <p14:creationId xmlns:p14="http://schemas.microsoft.com/office/powerpoint/2010/main" val="26517790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https://www.cbd.int/sp/targets/</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31</a:t>
            </a:fld>
            <a:endParaRPr lang="en-GB" altLang="en-US"/>
          </a:p>
        </p:txBody>
      </p:sp>
    </p:spTree>
    <p:extLst>
      <p:ext uri="{BB962C8B-B14F-4D97-AF65-F5344CB8AC3E}">
        <p14:creationId xmlns:p14="http://schemas.microsoft.com/office/powerpoint/2010/main" val="4258705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57350" y="4464028"/>
            <a:ext cx="6858000" cy="1194650"/>
          </a:xfrm>
        </p:spPr>
        <p:txBody>
          <a:bodyPr wrap="none" anchor="t">
            <a:normAutofit/>
          </a:bodyPr>
          <a:lstStyle>
            <a:lvl1pPr algn="r">
              <a:defRPr sz="7200" b="0" spc="-225">
                <a:gradFill flip="none" rotWithShape="1">
                  <a:gsLst>
                    <a:gs pos="32000">
                      <a:schemeClr val="tx1">
                        <a:lumMod val="89000"/>
                      </a:schemeClr>
                    </a:gs>
                    <a:gs pos="100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3" name="Subtitle 2"/>
          <p:cNvSpPr>
            <a:spLocks noGrp="1"/>
          </p:cNvSpPr>
          <p:nvPr>
            <p:ph type="subTitle" idx="1"/>
          </p:nvPr>
        </p:nvSpPr>
        <p:spPr>
          <a:xfrm>
            <a:off x="1657349" y="3829878"/>
            <a:ext cx="6858000" cy="618523"/>
          </a:xfrm>
        </p:spPr>
        <p:txBody>
          <a:bodyPr anchor="b">
            <a:normAutofit/>
          </a:bodyPr>
          <a:lstStyle>
            <a:lvl1pPr marL="0" indent="0" algn="r">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r>
              <a:rPr lang="en-GB" smtClean="0"/>
              <a:t>CH2009</a:t>
            </a:r>
            <a:endParaRPr lang="en-GB"/>
          </a:p>
        </p:txBody>
      </p:sp>
      <p:sp>
        <p:nvSpPr>
          <p:cNvPr id="9" name="Slide Number Placeholder 8"/>
          <p:cNvSpPr>
            <a:spLocks noGrp="1"/>
          </p:cNvSpPr>
          <p:nvPr>
            <p:ph type="sldNum" sz="quarter" idx="12"/>
          </p:nvPr>
        </p:nvSpPr>
        <p:spPr/>
        <p:txBody>
          <a:bodyPr/>
          <a:lstStyle/>
          <a:p>
            <a:pPr>
              <a:defRPr/>
            </a:pPr>
            <a:fld id="{BBF10501-945D-43AF-BF6F-0FE526563D3A}" type="slidenum">
              <a:rPr lang="en-GB" altLang="en-US" smtClean="0"/>
              <a:pPr>
                <a:defRPr/>
              </a:pPr>
              <a:t>‹#›</a:t>
            </a:fld>
            <a:endParaRPr lang="en-GB" altLang="en-US"/>
          </a:p>
        </p:txBody>
      </p:sp>
    </p:spTree>
    <p:extLst>
      <p:ext uri="{BB962C8B-B14F-4D97-AF65-F5344CB8AC3E}">
        <p14:creationId xmlns:p14="http://schemas.microsoft.com/office/powerpoint/2010/main" val="2556825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CH2009</a:t>
            </a:r>
            <a:endParaRPr lang="en-GB"/>
          </a:p>
        </p:txBody>
      </p:sp>
      <p:sp>
        <p:nvSpPr>
          <p:cNvPr id="6" name="Slide Number Placeholder 5"/>
          <p:cNvSpPr>
            <a:spLocks noGrp="1"/>
          </p:cNvSpPr>
          <p:nvPr>
            <p:ph type="sldNum" sz="quarter" idx="12"/>
          </p:nvPr>
        </p:nvSpPr>
        <p:spPr/>
        <p:txBody>
          <a:bodyPr/>
          <a:lstStyle/>
          <a:p>
            <a:pPr>
              <a:defRPr/>
            </a:pPr>
            <a:fld id="{2A2D1FC4-343E-40E0-885C-2B093CC69763}" type="slidenum">
              <a:rPr lang="en-GB" altLang="en-US" smtClean="0"/>
              <a:pPr>
                <a:defRPr/>
              </a:pPr>
              <a:t>‹#›</a:t>
            </a:fld>
            <a:endParaRPr lang="en-GB" altLang="en-US"/>
          </a:p>
        </p:txBody>
      </p:sp>
    </p:spTree>
    <p:extLst>
      <p:ext uri="{BB962C8B-B14F-4D97-AF65-F5344CB8AC3E}">
        <p14:creationId xmlns:p14="http://schemas.microsoft.com/office/powerpoint/2010/main" val="383620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640899" y="4464028"/>
            <a:ext cx="6858000" cy="1194650"/>
          </a:xfrm>
        </p:spPr>
        <p:txBody>
          <a:bodyPr wrap="none" anchor="t">
            <a:normAutofit/>
          </a:bodyPr>
          <a:lstStyle>
            <a:lvl1pPr algn="l">
              <a:defRPr sz="7200" b="0" spc="-225">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8" name="Subtitle 2"/>
          <p:cNvSpPr>
            <a:spLocks noGrp="1"/>
          </p:cNvSpPr>
          <p:nvPr>
            <p:ph type="subTitle" idx="1"/>
          </p:nvPr>
        </p:nvSpPr>
        <p:spPr>
          <a:xfrm>
            <a:off x="640899" y="3829878"/>
            <a:ext cx="6858000" cy="617822"/>
          </a:xfrm>
        </p:spPr>
        <p:txBody>
          <a:bodyPr anchor="b">
            <a:normAutofit/>
          </a:bodyPr>
          <a:lstStyle>
            <a:lvl1pPr marL="0" indent="0" algn="l">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CH2009</a:t>
            </a:r>
            <a:endParaRPr lang="en-GB"/>
          </a:p>
        </p:txBody>
      </p:sp>
      <p:sp>
        <p:nvSpPr>
          <p:cNvPr id="6" name="Slide Number Placeholder 5"/>
          <p:cNvSpPr>
            <a:spLocks noGrp="1"/>
          </p:cNvSpPr>
          <p:nvPr>
            <p:ph type="sldNum" sz="quarter" idx="12"/>
          </p:nvPr>
        </p:nvSpPr>
        <p:spPr/>
        <p:txBody>
          <a:bodyPr/>
          <a:lstStyle/>
          <a:p>
            <a:pPr>
              <a:defRPr/>
            </a:pPr>
            <a:fld id="{17A7E45C-71B8-4C4A-B131-0C67A51C03AA}" type="slidenum">
              <a:rPr lang="en-GB" altLang="en-US" smtClean="0"/>
              <a:pPr>
                <a:defRPr/>
              </a:pPr>
              <a:t>‹#›</a:t>
            </a:fld>
            <a:endParaRPr lang="en-GB" altLang="en-US"/>
          </a:p>
        </p:txBody>
      </p:sp>
    </p:spTree>
    <p:extLst>
      <p:ext uri="{BB962C8B-B14F-4D97-AF65-F5344CB8AC3E}">
        <p14:creationId xmlns:p14="http://schemas.microsoft.com/office/powerpoint/2010/main" val="3996585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40000" y="1825625"/>
            <a:ext cx="3768912"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39880" y="1825625"/>
            <a:ext cx="377547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CH2009</a:t>
            </a:r>
            <a:endParaRPr lang="en-GB"/>
          </a:p>
        </p:txBody>
      </p:sp>
      <p:sp>
        <p:nvSpPr>
          <p:cNvPr id="7" name="Slide Number Placeholder 6"/>
          <p:cNvSpPr>
            <a:spLocks noGrp="1"/>
          </p:cNvSpPr>
          <p:nvPr>
            <p:ph type="sldNum" sz="quarter" idx="12"/>
          </p:nvPr>
        </p:nvSpPr>
        <p:spPr/>
        <p:txBody>
          <a:bodyPr/>
          <a:lstStyle/>
          <a:p>
            <a:pPr>
              <a:defRPr/>
            </a:pPr>
            <a:fld id="{61FDC438-E651-4A6B-8C50-15A8467CF880}" type="slidenum">
              <a:rPr lang="en-GB" altLang="en-US" smtClean="0"/>
              <a:pPr>
                <a:defRPr/>
              </a:pPr>
              <a:t>‹#›</a:t>
            </a:fld>
            <a:endParaRPr lang="en-GB" altLang="en-US"/>
          </a:p>
        </p:txBody>
      </p:sp>
    </p:spTree>
    <p:extLst>
      <p:ext uri="{BB962C8B-B14F-4D97-AF65-F5344CB8AC3E}">
        <p14:creationId xmlns:p14="http://schemas.microsoft.com/office/powerpoint/2010/main" val="39719435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40000" y="1681163"/>
            <a:ext cx="3768912" cy="823912"/>
          </a:xfrm>
        </p:spPr>
        <p:txBody>
          <a:bodyPr anchor="b">
            <a:normAutofit/>
          </a:bodyPr>
          <a:lstStyle>
            <a:lvl1pPr marL="0" indent="0">
              <a:buNone/>
              <a:defRPr sz="20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840000" y="2505075"/>
            <a:ext cx="3768912"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39880" y="1681163"/>
            <a:ext cx="3776661" cy="823912"/>
          </a:xfrm>
        </p:spPr>
        <p:txBody>
          <a:bodyPr vert="horz" lIns="91440" tIns="45720" rIns="91440" bIns="45720" rtlCol="0" anchor="b">
            <a:normAutofit/>
          </a:bodyPr>
          <a:lstStyle>
            <a:lvl1pPr>
              <a:buNone/>
              <a:defRPr lang="en-US" sz="20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Edit Master text styles</a:t>
            </a:r>
          </a:p>
        </p:txBody>
      </p:sp>
      <p:sp>
        <p:nvSpPr>
          <p:cNvPr id="6" name="Content Placeholder 5"/>
          <p:cNvSpPr>
            <a:spLocks noGrp="1"/>
          </p:cNvSpPr>
          <p:nvPr>
            <p:ph sz="quarter" idx="4"/>
          </p:nvPr>
        </p:nvSpPr>
        <p:spPr>
          <a:xfrm>
            <a:off x="4739880" y="2505075"/>
            <a:ext cx="377666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r>
              <a:rPr lang="en-GB" smtClean="0"/>
              <a:t>CH2009</a:t>
            </a:r>
            <a:endParaRPr lang="en-GB"/>
          </a:p>
        </p:txBody>
      </p:sp>
      <p:sp>
        <p:nvSpPr>
          <p:cNvPr id="9" name="Slide Number Placeholder 8"/>
          <p:cNvSpPr>
            <a:spLocks noGrp="1"/>
          </p:cNvSpPr>
          <p:nvPr>
            <p:ph type="sldNum" sz="quarter" idx="12"/>
          </p:nvPr>
        </p:nvSpPr>
        <p:spPr/>
        <p:txBody>
          <a:bodyPr/>
          <a:lstStyle/>
          <a:p>
            <a:pPr>
              <a:defRPr/>
            </a:pPr>
            <a:fld id="{6F7AF0B1-73C7-41D4-895C-053E83B76939}" type="slidenum">
              <a:rPr lang="en-GB" altLang="en-US" smtClean="0"/>
              <a:pPr>
                <a:defRPr/>
              </a:pPr>
              <a:t>‹#›</a:t>
            </a:fld>
            <a:endParaRPr lang="en-GB" altLang="en-US"/>
          </a:p>
        </p:txBody>
      </p:sp>
    </p:spTree>
    <p:extLst>
      <p:ext uri="{BB962C8B-B14F-4D97-AF65-F5344CB8AC3E}">
        <p14:creationId xmlns:p14="http://schemas.microsoft.com/office/powerpoint/2010/main" val="2945553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r>
              <a:rPr lang="en-GB" smtClean="0"/>
              <a:t>CH2009</a:t>
            </a:r>
            <a:endParaRPr lang="en-GB"/>
          </a:p>
        </p:txBody>
      </p:sp>
      <p:sp>
        <p:nvSpPr>
          <p:cNvPr id="5" name="Slide Number Placeholder 4"/>
          <p:cNvSpPr>
            <a:spLocks noGrp="1"/>
          </p:cNvSpPr>
          <p:nvPr>
            <p:ph type="sldNum" sz="quarter" idx="12"/>
          </p:nvPr>
        </p:nvSpPr>
        <p:spPr/>
        <p:txBody>
          <a:bodyPr/>
          <a:lstStyle/>
          <a:p>
            <a:pPr>
              <a:defRPr/>
            </a:pPr>
            <a:fld id="{1D677BDB-2D3D-4A89-86AB-36809887CB54}" type="slidenum">
              <a:rPr lang="en-GB" altLang="en-US" smtClean="0"/>
              <a:pPr>
                <a:defRPr/>
              </a:pPr>
              <a:t>‹#›</a:t>
            </a:fld>
            <a:endParaRPr lang="en-GB" altLang="en-US"/>
          </a:p>
        </p:txBody>
      </p:sp>
    </p:spTree>
    <p:extLst>
      <p:ext uri="{BB962C8B-B14F-4D97-AF65-F5344CB8AC3E}">
        <p14:creationId xmlns:p14="http://schemas.microsoft.com/office/powerpoint/2010/main" val="874169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r>
              <a:rPr lang="en-GB" smtClean="0"/>
              <a:t>CH2009</a:t>
            </a:r>
            <a:endParaRPr lang="en-GB"/>
          </a:p>
        </p:txBody>
      </p:sp>
      <p:sp>
        <p:nvSpPr>
          <p:cNvPr id="4" name="Slide Number Placeholder 3"/>
          <p:cNvSpPr>
            <a:spLocks noGrp="1"/>
          </p:cNvSpPr>
          <p:nvPr>
            <p:ph type="sldNum" sz="quarter" idx="12"/>
          </p:nvPr>
        </p:nvSpPr>
        <p:spPr/>
        <p:txBody>
          <a:bodyPr/>
          <a:lstStyle/>
          <a:p>
            <a:pPr>
              <a:defRPr/>
            </a:pPr>
            <a:fld id="{BDCFD96D-E5EF-491A-AD5D-CE2EC92F372F}" type="slidenum">
              <a:rPr lang="en-GB" altLang="en-US" smtClean="0"/>
              <a:pPr>
                <a:defRPr/>
              </a:pPr>
              <a:t>‹#›</a:t>
            </a:fld>
            <a:endParaRPr lang="en-GB" altLang="en-US"/>
          </a:p>
        </p:txBody>
      </p:sp>
    </p:spTree>
    <p:extLst>
      <p:ext uri="{BB962C8B-B14F-4D97-AF65-F5344CB8AC3E}">
        <p14:creationId xmlns:p14="http://schemas.microsoft.com/office/powerpoint/2010/main" val="2904232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0000" y="2057400"/>
            <a:ext cx="2739019" cy="3811588"/>
          </a:xfrm>
        </p:spPr>
        <p:txBody>
          <a:bodyPr>
            <a:normAutofit/>
          </a:bodyPr>
          <a:lstStyle>
            <a:lvl1pPr marL="0" indent="0">
              <a:buNone/>
              <a:defRPr sz="1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CH2009</a:t>
            </a:r>
            <a:endParaRPr lang="en-GB"/>
          </a:p>
        </p:txBody>
      </p:sp>
      <p:sp>
        <p:nvSpPr>
          <p:cNvPr id="7" name="Slide Number Placeholder 6"/>
          <p:cNvSpPr>
            <a:spLocks noGrp="1"/>
          </p:cNvSpPr>
          <p:nvPr>
            <p:ph type="sldNum" sz="quarter" idx="12"/>
          </p:nvPr>
        </p:nvSpPr>
        <p:spPr/>
        <p:txBody>
          <a:bodyPr/>
          <a:lstStyle/>
          <a:p>
            <a:pPr>
              <a:defRPr/>
            </a:pPr>
            <a:fld id="{6782F6C2-7DDE-4621-98B7-51A446788DFE}" type="slidenum">
              <a:rPr lang="en-GB" altLang="en-US" smtClean="0"/>
              <a:pPr>
                <a:defRPr/>
              </a:pPr>
              <a:t>‹#›</a:t>
            </a:fld>
            <a:endParaRPr lang="en-GB" altLang="en-US"/>
          </a:p>
        </p:txBody>
      </p:sp>
    </p:spTree>
    <p:extLst>
      <p:ext uri="{BB962C8B-B14F-4D97-AF65-F5344CB8AC3E}">
        <p14:creationId xmlns:p14="http://schemas.microsoft.com/office/powerpoint/2010/main" val="3570441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840000" y="2057400"/>
            <a:ext cx="2739019" cy="3811588"/>
          </a:xfrm>
        </p:spPr>
        <p:txBody>
          <a:bodyPr>
            <a:normAutofit/>
          </a:bodyPr>
          <a:lstStyle>
            <a:lvl1pPr marL="0" indent="0">
              <a:buNone/>
              <a:defRPr sz="1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CH2009</a:t>
            </a:r>
            <a:endParaRPr lang="en-GB"/>
          </a:p>
        </p:txBody>
      </p:sp>
      <p:sp>
        <p:nvSpPr>
          <p:cNvPr id="7" name="Slide Number Placeholder 6"/>
          <p:cNvSpPr>
            <a:spLocks noGrp="1"/>
          </p:cNvSpPr>
          <p:nvPr>
            <p:ph type="sldNum" sz="quarter" idx="12"/>
          </p:nvPr>
        </p:nvSpPr>
        <p:spPr/>
        <p:txBody>
          <a:bodyPr/>
          <a:lstStyle/>
          <a:p>
            <a:pPr>
              <a:defRPr/>
            </a:pPr>
            <a:fld id="{436AA968-6ABE-4FDA-BC86-0DA0E6820E29}" type="slidenum">
              <a:rPr lang="en-GB" altLang="en-US" smtClean="0"/>
              <a:pPr>
                <a:defRPr/>
              </a:pPr>
              <a:t>‹#›</a:t>
            </a:fld>
            <a:endParaRPr lang="en-GB" altLang="en-US"/>
          </a:p>
        </p:txBody>
      </p:sp>
    </p:spTree>
    <p:extLst>
      <p:ext uri="{BB962C8B-B14F-4D97-AF65-F5344CB8AC3E}">
        <p14:creationId xmlns:p14="http://schemas.microsoft.com/office/powerpoint/2010/main" val="556157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367161"/>
            <a:ext cx="7886700" cy="819355"/>
          </a:xfrm>
        </p:spPr>
        <p:txBody>
          <a:bodyPr anchor="b"/>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29841" y="987426"/>
            <a:ext cx="7886700" cy="337973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29841" y="5186516"/>
            <a:ext cx="7885509" cy="682472"/>
          </a:xfrm>
        </p:spPr>
        <p:txBody>
          <a:bodyPr/>
          <a:lstStyle>
            <a:lvl1pPr marL="0" indent="0">
              <a:buNone/>
              <a:defRPr sz="12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CH2009</a:t>
            </a:r>
            <a:endParaRPr lang="en-GB"/>
          </a:p>
        </p:txBody>
      </p:sp>
      <p:sp>
        <p:nvSpPr>
          <p:cNvPr id="7" name="Slide Number Placeholder 6"/>
          <p:cNvSpPr>
            <a:spLocks noGrp="1"/>
          </p:cNvSpPr>
          <p:nvPr>
            <p:ph type="sldNum" sz="quarter" idx="12"/>
          </p:nvPr>
        </p:nvSpPr>
        <p:spPr/>
        <p:txBody>
          <a:bodyPr/>
          <a:lstStyle/>
          <a:p>
            <a:pPr>
              <a:defRPr/>
            </a:pPr>
            <a:fld id="{026E978E-FE6E-4ABC-97AC-98D8DBDADBF4}" type="slidenum">
              <a:rPr lang="en-GB" altLang="en-US" smtClean="0"/>
              <a:pPr>
                <a:defRPr/>
              </a:pPr>
              <a:t>‹#›</a:t>
            </a:fld>
            <a:endParaRPr lang="en-GB" altLang="en-US"/>
          </a:p>
        </p:txBody>
      </p:sp>
    </p:spTree>
    <p:extLst>
      <p:ext uri="{BB962C8B-B14F-4D97-AF65-F5344CB8AC3E}">
        <p14:creationId xmlns:p14="http://schemas.microsoft.com/office/powerpoint/2010/main" val="419084621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5"/>
            <a:ext cx="7886700" cy="3534344"/>
          </a:xfrm>
        </p:spPr>
        <p:txBody>
          <a:bodyPr anchor="ctr"/>
          <a:lstStyle>
            <a:lvl1pPr>
              <a:defRPr sz="2400"/>
            </a:lvl1pPr>
          </a:lstStyle>
          <a:p>
            <a:r>
              <a:rPr lang="en-US" smtClean="0"/>
              <a:t>Click to edit Master title style</a:t>
            </a:r>
            <a:endParaRPr lang="en-US" dirty="0"/>
          </a:p>
        </p:txBody>
      </p:sp>
      <p:sp>
        <p:nvSpPr>
          <p:cNvPr id="4" name="Text Placeholder 3"/>
          <p:cNvSpPr>
            <a:spLocks noGrp="1"/>
          </p:cNvSpPr>
          <p:nvPr>
            <p:ph type="body" sz="half" idx="2"/>
          </p:nvPr>
        </p:nvSpPr>
        <p:spPr>
          <a:xfrm>
            <a:off x="629841" y="4489399"/>
            <a:ext cx="7885509" cy="1501826"/>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CH2009</a:t>
            </a:r>
            <a:endParaRPr lang="en-GB"/>
          </a:p>
        </p:txBody>
      </p:sp>
      <p:sp>
        <p:nvSpPr>
          <p:cNvPr id="7" name="Slide Number Placeholder 6"/>
          <p:cNvSpPr>
            <a:spLocks noGrp="1"/>
          </p:cNvSpPr>
          <p:nvPr>
            <p:ph type="sldNum" sz="quarter" idx="12"/>
          </p:nvPr>
        </p:nvSpPr>
        <p:spPr/>
        <p:txBody>
          <a:bodyPr/>
          <a:lstStyle/>
          <a:p>
            <a:pPr>
              <a:defRPr/>
            </a:pPr>
            <a:fld id="{026E978E-FE6E-4ABC-97AC-98D8DBDADBF4}" type="slidenum">
              <a:rPr lang="en-GB" altLang="en-US" smtClean="0"/>
              <a:pPr>
                <a:defRPr/>
              </a:pPr>
              <a:t>‹#›</a:t>
            </a:fld>
            <a:endParaRPr lang="en-GB" altLang="en-US"/>
          </a:p>
        </p:txBody>
      </p:sp>
    </p:spTree>
    <p:extLst>
      <p:ext uri="{BB962C8B-B14F-4D97-AF65-F5344CB8AC3E}">
        <p14:creationId xmlns:p14="http://schemas.microsoft.com/office/powerpoint/2010/main" val="925498416"/>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365125"/>
            <a:ext cx="6977064" cy="2992904"/>
          </a:xfrm>
        </p:spPr>
        <p:txBody>
          <a:bodyPr anchor="ctr"/>
          <a:lstStyle>
            <a:lvl1pPr>
              <a:defRPr sz="33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4" name="Text Placeholder 3"/>
          <p:cNvSpPr>
            <a:spLocks noGrp="1"/>
          </p:cNvSpPr>
          <p:nvPr>
            <p:ph type="body" sz="half" idx="2"/>
          </p:nvPr>
        </p:nvSpPr>
        <p:spPr>
          <a:xfrm>
            <a:off x="628650" y="4501729"/>
            <a:ext cx="7884318" cy="1489496"/>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CH2009</a:t>
            </a:r>
            <a:endParaRPr lang="en-GB"/>
          </a:p>
        </p:txBody>
      </p:sp>
      <p:sp>
        <p:nvSpPr>
          <p:cNvPr id="7" name="Slide Number Placeholder 6"/>
          <p:cNvSpPr>
            <a:spLocks noGrp="1"/>
          </p:cNvSpPr>
          <p:nvPr>
            <p:ph type="sldNum" sz="quarter" idx="12"/>
          </p:nvPr>
        </p:nvSpPr>
        <p:spPr/>
        <p:txBody>
          <a:bodyPr/>
          <a:lstStyle/>
          <a:p>
            <a:pPr>
              <a:defRPr/>
            </a:pPr>
            <a:fld id="{026E978E-FE6E-4ABC-97AC-98D8DBDADBF4}" type="slidenum">
              <a:rPr lang="en-GB" altLang="en-US" smtClean="0"/>
              <a:pPr>
                <a:defRPr/>
              </a:pPr>
              <a:t>‹#›</a:t>
            </a:fld>
            <a:endParaRPr lang="en-GB" altLang="en-US"/>
          </a:p>
        </p:txBody>
      </p:sp>
      <p:sp>
        <p:nvSpPr>
          <p:cNvPr id="9" name="TextBox 8"/>
          <p:cNvSpPr txBox="1"/>
          <p:nvPr/>
        </p:nvSpPr>
        <p:spPr>
          <a:xfrm>
            <a:off x="833283" y="786824"/>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0" name="TextBox 9"/>
          <p:cNvSpPr txBox="1"/>
          <p:nvPr/>
        </p:nvSpPr>
        <p:spPr>
          <a:xfrm>
            <a:off x="7828359" y="2743200"/>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13453192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29841" y="2326968"/>
            <a:ext cx="7886700" cy="2511835"/>
          </a:xfrm>
        </p:spPr>
        <p:txBody>
          <a:bodyPr anchor="b">
            <a:normAutofit/>
          </a:bodyPr>
          <a:lstStyle>
            <a:lvl1pPr>
              <a:defRPr sz="4050"/>
            </a:lvl1pPr>
          </a:lstStyle>
          <a:p>
            <a:r>
              <a:rPr lang="en-US" smtClean="0"/>
              <a:t>Click to edit Master title style</a:t>
            </a:r>
            <a:endParaRPr lang="en-US" dirty="0"/>
          </a:p>
        </p:txBody>
      </p:sp>
      <p:sp>
        <p:nvSpPr>
          <p:cNvPr id="4" name="Text Placeholder 3"/>
          <p:cNvSpPr>
            <a:spLocks noGrp="1"/>
          </p:cNvSpPr>
          <p:nvPr>
            <p:ph type="body" sz="half" idx="2"/>
          </p:nvPr>
        </p:nvSpPr>
        <p:spPr>
          <a:xfrm>
            <a:off x="629841" y="4850581"/>
            <a:ext cx="7885509" cy="1140644"/>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CH2009</a:t>
            </a:r>
            <a:endParaRPr lang="en-GB"/>
          </a:p>
        </p:txBody>
      </p:sp>
      <p:sp>
        <p:nvSpPr>
          <p:cNvPr id="7" name="Slide Number Placeholder 6"/>
          <p:cNvSpPr>
            <a:spLocks noGrp="1"/>
          </p:cNvSpPr>
          <p:nvPr>
            <p:ph type="sldNum" sz="quarter" idx="12"/>
          </p:nvPr>
        </p:nvSpPr>
        <p:spPr/>
        <p:txBody>
          <a:bodyPr/>
          <a:lstStyle/>
          <a:p>
            <a:pPr>
              <a:defRPr/>
            </a:pPr>
            <a:fld id="{026E978E-FE6E-4ABC-97AC-98D8DBDADBF4}" type="slidenum">
              <a:rPr lang="en-GB" altLang="en-US" smtClean="0"/>
              <a:pPr>
                <a:defRPr/>
              </a:pPr>
              <a:t>‹#›</a:t>
            </a:fld>
            <a:endParaRPr lang="en-GB" altLang="en-US"/>
          </a:p>
        </p:txBody>
      </p:sp>
    </p:spTree>
    <p:extLst>
      <p:ext uri="{BB962C8B-B14F-4D97-AF65-F5344CB8AC3E}">
        <p14:creationId xmlns:p14="http://schemas.microsoft.com/office/powerpoint/2010/main" val="2858870234"/>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28650" y="365126"/>
            <a:ext cx="7886700"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002961" y="1885950"/>
            <a:ext cx="2210150" cy="576262"/>
          </a:xfrm>
        </p:spPr>
        <p:txBody>
          <a:bodyPr anchor="b">
            <a:noAutofit/>
          </a:bodyPr>
          <a:lstStyle>
            <a:lvl1pPr marL="0" indent="0">
              <a:buNone/>
              <a:defRPr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8" name="Text Placeholder 3"/>
          <p:cNvSpPr>
            <a:spLocks noGrp="1"/>
          </p:cNvSpPr>
          <p:nvPr>
            <p:ph type="body" sz="half" idx="15"/>
          </p:nvPr>
        </p:nvSpPr>
        <p:spPr>
          <a:xfrm>
            <a:off x="1017598" y="2571750"/>
            <a:ext cx="2195513"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9" name="Text Placeholder 4"/>
          <p:cNvSpPr>
            <a:spLocks noGrp="1"/>
          </p:cNvSpPr>
          <p:nvPr>
            <p:ph type="body" sz="quarter" idx="3"/>
          </p:nvPr>
        </p:nvSpPr>
        <p:spPr>
          <a:xfrm>
            <a:off x="3440996" y="1885950"/>
            <a:ext cx="2202181" cy="576262"/>
          </a:xfrm>
        </p:spPr>
        <p:txBody>
          <a:bodyPr vert="horz" lIns="91440" tIns="45720" rIns="91440" bIns="45720" rtlCol="0" anchor="b">
            <a:noAutofit/>
          </a:bodyPr>
          <a:lstStyle>
            <a:lvl1pPr>
              <a:buNone/>
              <a:defRPr lang="en-US"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Edit Master text styles</a:t>
            </a:r>
          </a:p>
        </p:txBody>
      </p:sp>
      <p:sp>
        <p:nvSpPr>
          <p:cNvPr id="10" name="Text Placeholder 3"/>
          <p:cNvSpPr>
            <a:spLocks noGrp="1"/>
          </p:cNvSpPr>
          <p:nvPr>
            <p:ph type="body" sz="half" idx="16"/>
          </p:nvPr>
        </p:nvSpPr>
        <p:spPr>
          <a:xfrm>
            <a:off x="3433081" y="2571750"/>
            <a:ext cx="2210096"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11" name="Text Placeholder 4"/>
          <p:cNvSpPr>
            <a:spLocks noGrp="1"/>
          </p:cNvSpPr>
          <p:nvPr>
            <p:ph type="body" sz="quarter" idx="13"/>
          </p:nvPr>
        </p:nvSpPr>
        <p:spPr>
          <a:xfrm>
            <a:off x="5871777" y="1885950"/>
            <a:ext cx="2199085" cy="576262"/>
          </a:xfrm>
        </p:spPr>
        <p:txBody>
          <a:bodyPr vert="horz" lIns="91440" tIns="45720" rIns="91440" bIns="45720" rtlCol="0" anchor="b">
            <a:noAutofit/>
          </a:bodyPr>
          <a:lstStyle>
            <a:lvl1pPr>
              <a:buNone/>
              <a:defRPr lang="en-US" sz="18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Edit Master text styles</a:t>
            </a:r>
          </a:p>
        </p:txBody>
      </p:sp>
      <p:sp>
        <p:nvSpPr>
          <p:cNvPr id="12" name="Text Placeholder 3"/>
          <p:cNvSpPr>
            <a:spLocks noGrp="1"/>
          </p:cNvSpPr>
          <p:nvPr>
            <p:ph type="body" sz="half" idx="17"/>
          </p:nvPr>
        </p:nvSpPr>
        <p:spPr>
          <a:xfrm>
            <a:off x="5871777" y="2571750"/>
            <a:ext cx="2199085"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r>
              <a:rPr lang="en-GB" smtClean="0"/>
              <a:t>CH2009</a:t>
            </a:r>
            <a:endParaRPr lang="en-GB"/>
          </a:p>
        </p:txBody>
      </p:sp>
      <p:sp>
        <p:nvSpPr>
          <p:cNvPr id="5" name="Slide Number Placeholder 4"/>
          <p:cNvSpPr>
            <a:spLocks noGrp="1"/>
          </p:cNvSpPr>
          <p:nvPr>
            <p:ph type="sldNum" sz="quarter" idx="12"/>
          </p:nvPr>
        </p:nvSpPr>
        <p:spPr/>
        <p:txBody>
          <a:bodyPr/>
          <a:lstStyle/>
          <a:p>
            <a:pPr>
              <a:defRPr/>
            </a:pPr>
            <a:fld id="{026E978E-FE6E-4ABC-97AC-98D8DBDADBF4}" type="slidenum">
              <a:rPr lang="en-GB" altLang="en-US" smtClean="0"/>
              <a:pPr>
                <a:defRPr/>
              </a:pPr>
              <a:t>‹#›</a:t>
            </a:fld>
            <a:endParaRPr lang="en-GB" altLang="en-US"/>
          </a:p>
        </p:txBody>
      </p:sp>
    </p:spTree>
    <p:extLst>
      <p:ext uri="{BB962C8B-B14F-4D97-AF65-F5344CB8AC3E}">
        <p14:creationId xmlns:p14="http://schemas.microsoft.com/office/powerpoint/2010/main" val="398789012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28650" y="365126"/>
            <a:ext cx="7886700"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99064" y="4297503"/>
            <a:ext cx="2205038"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20" name="Picture Placeholder 2"/>
          <p:cNvSpPr>
            <a:spLocks noGrp="1" noChangeAspect="1"/>
          </p:cNvSpPr>
          <p:nvPr>
            <p:ph type="pic" idx="15"/>
          </p:nvPr>
        </p:nvSpPr>
        <p:spPr>
          <a:xfrm>
            <a:off x="999064" y="2256354"/>
            <a:ext cx="220503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smtClean="0"/>
              <a:t>Click icon to add picture</a:t>
            </a:r>
            <a:endParaRPr lang="en-US" dirty="0"/>
          </a:p>
        </p:txBody>
      </p:sp>
      <p:sp>
        <p:nvSpPr>
          <p:cNvPr id="21" name="Text Placeholder 3"/>
          <p:cNvSpPr>
            <a:spLocks noGrp="1"/>
          </p:cNvSpPr>
          <p:nvPr>
            <p:ph type="body" sz="half" idx="18"/>
          </p:nvPr>
        </p:nvSpPr>
        <p:spPr>
          <a:xfrm>
            <a:off x="999064" y="4873766"/>
            <a:ext cx="220503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22" name="Text Placeholder 4"/>
          <p:cNvSpPr>
            <a:spLocks noGrp="1"/>
          </p:cNvSpPr>
          <p:nvPr>
            <p:ph type="body" sz="quarter" idx="3"/>
          </p:nvPr>
        </p:nvSpPr>
        <p:spPr>
          <a:xfrm>
            <a:off x="3426748" y="4297503"/>
            <a:ext cx="2197894"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23" name="Picture Placeholder 2"/>
          <p:cNvSpPr>
            <a:spLocks noGrp="1" noChangeAspect="1"/>
          </p:cNvSpPr>
          <p:nvPr>
            <p:ph type="pic" idx="21"/>
          </p:nvPr>
        </p:nvSpPr>
        <p:spPr>
          <a:xfrm>
            <a:off x="3426747" y="2256354"/>
            <a:ext cx="2197894"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smtClean="0"/>
              <a:t>Click icon to add picture</a:t>
            </a:r>
            <a:endParaRPr lang="en-US" dirty="0"/>
          </a:p>
        </p:txBody>
      </p:sp>
      <p:sp>
        <p:nvSpPr>
          <p:cNvPr id="24" name="Text Placeholder 3"/>
          <p:cNvSpPr>
            <a:spLocks noGrp="1"/>
          </p:cNvSpPr>
          <p:nvPr>
            <p:ph type="body" sz="half" idx="19"/>
          </p:nvPr>
        </p:nvSpPr>
        <p:spPr>
          <a:xfrm>
            <a:off x="3425733" y="4873765"/>
            <a:ext cx="2200805"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25" name="Text Placeholder 4"/>
          <p:cNvSpPr>
            <a:spLocks noGrp="1"/>
          </p:cNvSpPr>
          <p:nvPr>
            <p:ph type="body" sz="quarter" idx="13"/>
          </p:nvPr>
        </p:nvSpPr>
        <p:spPr>
          <a:xfrm>
            <a:off x="5853242" y="4297503"/>
            <a:ext cx="2199085"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26" name="Picture Placeholder 2"/>
          <p:cNvSpPr>
            <a:spLocks noGrp="1" noChangeAspect="1"/>
          </p:cNvSpPr>
          <p:nvPr>
            <p:ph type="pic" idx="22"/>
          </p:nvPr>
        </p:nvSpPr>
        <p:spPr>
          <a:xfrm>
            <a:off x="5853241" y="2256354"/>
            <a:ext cx="219908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smtClean="0"/>
              <a:t>Click icon to add picture</a:t>
            </a:r>
            <a:endParaRPr lang="en-US" dirty="0"/>
          </a:p>
        </p:txBody>
      </p:sp>
      <p:sp>
        <p:nvSpPr>
          <p:cNvPr id="27" name="Text Placeholder 3"/>
          <p:cNvSpPr>
            <a:spLocks noGrp="1"/>
          </p:cNvSpPr>
          <p:nvPr>
            <p:ph type="body" sz="half" idx="20"/>
          </p:nvPr>
        </p:nvSpPr>
        <p:spPr>
          <a:xfrm>
            <a:off x="5853148" y="4873763"/>
            <a:ext cx="220199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r>
              <a:rPr lang="en-GB" smtClean="0"/>
              <a:t>CH2009</a:t>
            </a:r>
            <a:endParaRPr lang="en-GB"/>
          </a:p>
        </p:txBody>
      </p:sp>
      <p:sp>
        <p:nvSpPr>
          <p:cNvPr id="5" name="Slide Number Placeholder 4"/>
          <p:cNvSpPr>
            <a:spLocks noGrp="1"/>
          </p:cNvSpPr>
          <p:nvPr>
            <p:ph type="sldNum" sz="quarter" idx="12"/>
          </p:nvPr>
        </p:nvSpPr>
        <p:spPr/>
        <p:txBody>
          <a:bodyPr/>
          <a:lstStyle/>
          <a:p>
            <a:pPr>
              <a:defRPr/>
            </a:pPr>
            <a:fld id="{026E978E-FE6E-4ABC-97AC-98D8DBDADBF4}" type="slidenum">
              <a:rPr lang="en-GB" altLang="en-US" smtClean="0"/>
              <a:pPr>
                <a:defRPr/>
              </a:pPr>
              <a:t>‹#›</a:t>
            </a:fld>
            <a:endParaRPr lang="en-GB" altLang="en-US"/>
          </a:p>
        </p:txBody>
      </p:sp>
    </p:spTree>
    <p:extLst>
      <p:ext uri="{BB962C8B-B14F-4D97-AF65-F5344CB8AC3E}">
        <p14:creationId xmlns:p14="http://schemas.microsoft.com/office/powerpoint/2010/main" val="213596296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CH2009</a:t>
            </a:r>
            <a:endParaRPr lang="en-GB"/>
          </a:p>
        </p:txBody>
      </p:sp>
      <p:sp>
        <p:nvSpPr>
          <p:cNvPr id="6" name="Slide Number Placeholder 5"/>
          <p:cNvSpPr>
            <a:spLocks noGrp="1"/>
          </p:cNvSpPr>
          <p:nvPr>
            <p:ph type="sldNum" sz="quarter" idx="12"/>
          </p:nvPr>
        </p:nvSpPr>
        <p:spPr/>
        <p:txBody>
          <a:bodyPr/>
          <a:lstStyle/>
          <a:p>
            <a:pPr>
              <a:defRPr/>
            </a:pPr>
            <a:fld id="{E20F3765-C88C-4452-9317-D4315E16939C}" type="slidenum">
              <a:rPr lang="en-GB" altLang="en-US" smtClean="0"/>
              <a:pPr>
                <a:defRPr/>
              </a:pPr>
              <a:t>‹#›</a:t>
            </a:fld>
            <a:endParaRPr lang="en-GB" altLang="en-US"/>
          </a:p>
        </p:txBody>
      </p:sp>
    </p:spTree>
    <p:extLst>
      <p:ext uri="{BB962C8B-B14F-4D97-AF65-F5344CB8AC3E}">
        <p14:creationId xmlns:p14="http://schemas.microsoft.com/office/powerpoint/2010/main" val="31553354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CH2009</a:t>
            </a:r>
            <a:endParaRPr lang="en-GB"/>
          </a:p>
        </p:txBody>
      </p:sp>
      <p:sp>
        <p:nvSpPr>
          <p:cNvPr id="6" name="Slide Number Placeholder 5"/>
          <p:cNvSpPr>
            <a:spLocks noGrp="1"/>
          </p:cNvSpPr>
          <p:nvPr>
            <p:ph type="sldNum" sz="quarter" idx="12"/>
          </p:nvPr>
        </p:nvSpPr>
        <p:spPr/>
        <p:txBody>
          <a:bodyPr/>
          <a:lstStyle/>
          <a:p>
            <a:pPr>
              <a:defRPr/>
            </a:pPr>
            <a:fld id="{86CE340F-A42E-4253-8F90-F6843914E5ED}" type="slidenum">
              <a:rPr lang="en-GB" altLang="en-US" smtClean="0"/>
              <a:pPr>
                <a:defRPr/>
              </a:pPr>
              <a:t>‹#›</a:t>
            </a:fld>
            <a:endParaRPr lang="en-GB" altLang="en-US"/>
          </a:p>
        </p:txBody>
      </p:sp>
    </p:spTree>
    <p:extLst>
      <p:ext uri="{BB962C8B-B14F-4D97-AF65-F5344CB8AC3E}">
        <p14:creationId xmlns:p14="http://schemas.microsoft.com/office/powerpoint/2010/main" val="30089570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317500" y="722313"/>
            <a:ext cx="8637588" cy="762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328613" y="1941513"/>
            <a:ext cx="4027487" cy="4114800"/>
          </a:xfrm>
        </p:spPr>
        <p:txBody>
          <a:bodyPr rtlCol="0">
            <a:normAutofit/>
          </a:bodyPr>
          <a:lstStyle/>
          <a:p>
            <a:pPr lvl="0"/>
            <a:endParaRPr lang="en-GB" noProof="0"/>
          </a:p>
        </p:txBody>
      </p:sp>
      <p:sp>
        <p:nvSpPr>
          <p:cNvPr id="4" name="Text Placeholder 3"/>
          <p:cNvSpPr>
            <a:spLocks noGrp="1"/>
          </p:cNvSpPr>
          <p:nvPr>
            <p:ph type="body" sz="half" idx="2"/>
          </p:nvPr>
        </p:nvSpPr>
        <p:spPr>
          <a:xfrm>
            <a:off x="4508500" y="1941513"/>
            <a:ext cx="402907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9402D31E-6AE7-46C5-95BE-1EF7986D1519}" type="slidenum">
              <a:rPr lang="en-GB" altLang="en-US"/>
              <a:pPr>
                <a:defRPr/>
              </a:pPr>
              <a:t>‹#›</a:t>
            </a:fld>
            <a:endParaRPr lang="en-GB" altLang="en-US"/>
          </a:p>
        </p:txBody>
      </p:sp>
    </p:spTree>
    <p:extLst>
      <p:ext uri="{BB962C8B-B14F-4D97-AF65-F5344CB8AC3E}">
        <p14:creationId xmlns:p14="http://schemas.microsoft.com/office/powerpoint/2010/main" val="3137830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l="-17000" r="-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40000" y="1825625"/>
            <a:ext cx="767535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a:defRPr/>
            </a:pPr>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a:defRPr/>
            </a:pPr>
            <a:r>
              <a:rPr lang="en-GB" smtClean="0"/>
              <a:t>CH2009</a:t>
            </a:r>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a:defRPr/>
            </a:pPr>
            <a:fld id="{026E978E-FE6E-4ABC-97AC-98D8DBDADBF4}" type="slidenum">
              <a:rPr lang="en-GB" altLang="en-US" smtClean="0"/>
              <a:pPr>
                <a:defRPr/>
              </a:pPr>
              <a:t>‹#›</a:t>
            </a:fld>
            <a:endParaRPr lang="en-GB" altLang="en-US"/>
          </a:p>
        </p:txBody>
      </p:sp>
    </p:spTree>
    <p:extLst>
      <p:ext uri="{BB962C8B-B14F-4D97-AF65-F5344CB8AC3E}">
        <p14:creationId xmlns:p14="http://schemas.microsoft.com/office/powerpoint/2010/main" val="2461360499"/>
      </p:ext>
    </p:extLst>
  </p:cSld>
  <p:clrMap bg1="dk1" tx1="lt1" bg2="dk2" tx2="lt2" accent1="accent1" accent2="accent2" accent3="accent3" accent4="accent4" accent5="accent5" accent6="accent6" hlink="hlink" folHlink="folHlink"/>
  <p:sldLayoutIdLst>
    <p:sldLayoutId id="2147484777" r:id="rId1"/>
    <p:sldLayoutId id="2147484778" r:id="rId2"/>
    <p:sldLayoutId id="2147484779" r:id="rId3"/>
    <p:sldLayoutId id="2147484780" r:id="rId4"/>
    <p:sldLayoutId id="2147484781" r:id="rId5"/>
    <p:sldLayoutId id="2147484782" r:id="rId6"/>
    <p:sldLayoutId id="2147484783" r:id="rId7"/>
    <p:sldLayoutId id="2147484784" r:id="rId8"/>
    <p:sldLayoutId id="2147484785" r:id="rId9"/>
    <p:sldLayoutId id="2147484786" r:id="rId10"/>
    <p:sldLayoutId id="2147484787" r:id="rId11"/>
    <p:sldLayoutId id="2147484788" r:id="rId12"/>
    <p:sldLayoutId id="2147484789" r:id="rId13"/>
    <p:sldLayoutId id="2147484790" r:id="rId14"/>
    <p:sldLayoutId id="2147484791" r:id="rId15"/>
    <p:sldLayoutId id="2147484792" r:id="rId16"/>
    <p:sldLayoutId id="2147484793" r:id="rId17"/>
    <p:sldLayoutId id="2147484794" r:id="rId18"/>
  </p:sldLayoutIdLst>
  <p:hf hdr="0" ftr="0" dt="0"/>
  <p:txStyles>
    <p:titleStyle>
      <a:lvl1pPr algn="l" defTabSz="685800" rtl="0" eaLnBrk="1" latinLnBrk="0" hangingPunct="1">
        <a:lnSpc>
          <a:spcPct val="90000"/>
        </a:lnSpc>
        <a:spcBef>
          <a:spcPct val="0"/>
        </a:spcBef>
        <a:buNone/>
        <a:defRPr sz="4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6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unenvironment.org/news-and-stories/press-release/global-commitment-2020-progress-made-acceleration-needed-meet" TargetMode="External"/><Relationship Id="rId2" Type="http://schemas.openxmlformats.org/officeDocument/2006/relationships/hyperlink" Target="https://www.unenvironment.org/news-and-stories/video/unea2-video-day-1" TargetMode="Externa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hyperlink" Target="https://greennews.ie/world-ozone-day-celebrate-montreal-protocol/" TargetMode="External"/><Relationship Id="rId2" Type="http://schemas.openxmlformats.org/officeDocument/2006/relationships/hyperlink" Target="https://www.unenvironment.org/news-and-stories/video/unea2-video-day-1" TargetMode="Externa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clickv.ie/w/dN-o" TargetMode="External"/><Relationship Id="rId2" Type="http://schemas.openxmlformats.org/officeDocument/2006/relationships/hyperlink" Target="https://online.clickview.co.uk/exchange/videos/70754/climate-chang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youtube.com/watch?v=3hxE7Af98AI&amp;feature=youtu.be&amp;utm_source=newsletter&amp;utm_medium=social&amp;utm_campaign=weekly-newsletter&amp;utm_source=TED-Ed+Subscribers&amp;utm_campaign=bd82689d94-2013_09_219_19_2013_COPY_01&amp;utm_medium=email&amp;utm_term=0_1aaccced48-bd82689d94-46674425&amp;mc_cid=bd82689d94&amp;mc_eid=dee4876321"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unenvironment.org/resources/newsletter/environmental-governance-update-july-2018"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7.xml.rels><?xml version="1.0" encoding="UTF-8" standalone="yes"?>
<Relationships xmlns="http://schemas.openxmlformats.org/package/2006/relationships"><Relationship Id="rId3" Type="http://schemas.openxmlformats.org/officeDocument/2006/relationships/hyperlink" Target="https://www.unenvironment.org/resources/newsletter/environmental-governance-update-july-2018"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28.xml.rels><?xml version="1.0" encoding="UTF-8" standalone="yes"?>
<Relationships xmlns="http://schemas.openxmlformats.org/package/2006/relationships"><Relationship Id="rId3" Type="http://schemas.openxmlformats.org/officeDocument/2006/relationships/hyperlink" Target="https://www.unenvironment.org/resources/report/environmental-governance-update-october-2020" TargetMode="External"/><Relationship Id="rId7" Type="http://schemas.openxmlformats.org/officeDocument/2006/relationships/image" Target="../media/image38.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hyperlink" Target="https://www.unenvironment.org/resources/newsletter/environmental-governance-update-july-2018"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International Strategic Management</a:t>
            </a:r>
            <a:endParaRPr lang="en-GB" dirty="0"/>
          </a:p>
        </p:txBody>
      </p:sp>
      <p:sp>
        <p:nvSpPr>
          <p:cNvPr id="6" name="Content Placeholder 5"/>
          <p:cNvSpPr>
            <a:spLocks noGrp="1"/>
          </p:cNvSpPr>
          <p:nvPr>
            <p:ph idx="1"/>
          </p:nvPr>
        </p:nvSpPr>
        <p:spPr/>
        <p:txBody>
          <a:bodyPr/>
          <a:lstStyle/>
          <a:p>
            <a:r>
              <a:rPr lang="en-GB" dirty="0" smtClean="0"/>
              <a:t>The case of the UN</a:t>
            </a:r>
            <a:endParaRPr lang="en-GB" dirty="0"/>
          </a:p>
        </p:txBody>
      </p:sp>
      <p:sp>
        <p:nvSpPr>
          <p:cNvPr id="4" name="Slide Number Placeholder 3"/>
          <p:cNvSpPr>
            <a:spLocks noGrp="1"/>
          </p:cNvSpPr>
          <p:nvPr>
            <p:ph type="sldNum" sz="quarter" idx="12"/>
          </p:nvPr>
        </p:nvSpPr>
        <p:spPr/>
        <p:txBody>
          <a:bodyPr/>
          <a:lstStyle/>
          <a:p>
            <a:pPr>
              <a:defRPr/>
            </a:pPr>
            <a:fld id="{BBF10501-945D-43AF-BF6F-0FE526563D3A}" type="slidenum">
              <a:rPr lang="en-GB" altLang="en-US" smtClean="0"/>
              <a:pPr>
                <a:defRPr/>
              </a:pPr>
              <a:t>1</a:t>
            </a:fld>
            <a:endParaRPr lang="en-GB" altLang="en-US"/>
          </a:p>
        </p:txBody>
      </p:sp>
      <p:pic>
        <p:nvPicPr>
          <p:cNvPr id="7" name="Picture 6"/>
          <p:cNvPicPr>
            <a:picLocks noChangeAspect="1"/>
          </p:cNvPicPr>
          <p:nvPr/>
        </p:nvPicPr>
        <p:blipFill>
          <a:blip r:embed="rId2"/>
          <a:stretch>
            <a:fillRect/>
          </a:stretch>
        </p:blipFill>
        <p:spPr>
          <a:xfrm>
            <a:off x="1488976" y="2927059"/>
            <a:ext cx="5997674" cy="3429292"/>
          </a:xfrm>
          <a:prstGeom prst="rect">
            <a:avLst/>
          </a:prstGeom>
        </p:spPr>
      </p:pic>
    </p:spTree>
    <p:extLst>
      <p:ext uri="{BB962C8B-B14F-4D97-AF65-F5344CB8AC3E}">
        <p14:creationId xmlns:p14="http://schemas.microsoft.com/office/powerpoint/2010/main" val="19752617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 history</a:t>
            </a:r>
            <a:endParaRPr lang="en-GB" dirty="0"/>
          </a:p>
        </p:txBody>
      </p:sp>
      <p:pic>
        <p:nvPicPr>
          <p:cNvPr id="5" name="Content Placeholder 4"/>
          <p:cNvPicPr>
            <a:picLocks noGrp="1" noChangeAspect="1"/>
          </p:cNvPicPr>
          <p:nvPr>
            <p:ph sz="half" idx="1"/>
          </p:nvPr>
        </p:nvPicPr>
        <p:blipFill>
          <a:blip r:embed="rId2"/>
          <a:stretch>
            <a:fillRect/>
          </a:stretch>
        </p:blipFill>
        <p:spPr>
          <a:xfrm>
            <a:off x="251520" y="2564904"/>
            <a:ext cx="4196151" cy="2592288"/>
          </a:xfrm>
          <a:prstGeom prst="rect">
            <a:avLst/>
          </a:prstGeom>
        </p:spPr>
      </p:pic>
      <p:sp>
        <p:nvSpPr>
          <p:cNvPr id="6" name="Content Placeholder 5"/>
          <p:cNvSpPr>
            <a:spLocks noGrp="1"/>
          </p:cNvSpPr>
          <p:nvPr>
            <p:ph sz="half" idx="2"/>
          </p:nvPr>
        </p:nvSpPr>
        <p:spPr>
          <a:xfrm>
            <a:off x="4754552" y="1893406"/>
            <a:ext cx="3775470" cy="4351338"/>
          </a:xfrm>
        </p:spPr>
        <p:txBody>
          <a:bodyPr/>
          <a:lstStyle/>
          <a:p>
            <a:r>
              <a:rPr lang="en-GB" dirty="0" smtClean="0"/>
              <a:t>League of Nations</a:t>
            </a:r>
          </a:p>
          <a:p>
            <a:r>
              <a:rPr lang="en-GB" dirty="0" smtClean="0"/>
              <a:t>UN 1945</a:t>
            </a:r>
          </a:p>
          <a:p>
            <a:r>
              <a:rPr lang="en-GB" i="1" dirty="0" smtClean="0">
                <a:solidFill>
                  <a:srgbClr val="FFFF00"/>
                </a:solidFill>
              </a:rPr>
              <a:t>Peace, dignity and equality on a healthy planet</a:t>
            </a:r>
            <a:endParaRPr lang="en-GB" i="1" dirty="0">
              <a:solidFill>
                <a:srgbClr val="FFFF00"/>
              </a:solidFill>
            </a:endParaRPr>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2</a:t>
            </a:fld>
            <a:endParaRPr lang="en-GB" altLang="en-US"/>
          </a:p>
        </p:txBody>
      </p:sp>
    </p:spTree>
    <p:extLst>
      <p:ext uri="{BB962C8B-B14F-4D97-AF65-F5344CB8AC3E}">
        <p14:creationId xmlns:p14="http://schemas.microsoft.com/office/powerpoint/2010/main" val="431198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250825" y="188913"/>
            <a:ext cx="8605838" cy="1190625"/>
          </a:xfrm>
        </p:spPr>
        <p:txBody>
          <a:bodyPr rtlCol="0">
            <a:normAutofit fontScale="90000"/>
          </a:bodyPr>
          <a:lstStyle/>
          <a:p>
            <a:pPr eaLnBrk="1" fontAlgn="auto" hangingPunct="1">
              <a:spcAft>
                <a:spcPts val="0"/>
              </a:spcAft>
              <a:defRPr/>
            </a:pPr>
            <a:r>
              <a:rPr lang="en-US" altLang="en-US" dirty="0" smtClean="0"/>
              <a:t>UN Terms Relevant to the Environment</a:t>
            </a:r>
            <a:endParaRPr lang="en-US" altLang="en-US" dirty="0"/>
          </a:p>
        </p:txBody>
      </p:sp>
      <p:sp>
        <p:nvSpPr>
          <p:cNvPr id="33795" name="Rectangle 3"/>
          <p:cNvSpPr>
            <a:spLocks noGrp="1" noChangeArrowheads="1"/>
          </p:cNvSpPr>
          <p:nvPr>
            <p:ph idx="1"/>
          </p:nvPr>
        </p:nvSpPr>
        <p:spPr>
          <a:xfrm>
            <a:off x="174625" y="1379538"/>
            <a:ext cx="4541838" cy="5084762"/>
          </a:xfrm>
        </p:spPr>
        <p:txBody>
          <a:bodyPr rtlCol="0">
            <a:normAutofit/>
          </a:bodyPr>
          <a:lstStyle/>
          <a:p>
            <a:pPr marL="274320" indent="-274320" eaLnBrk="1" fontAlgn="auto" hangingPunct="1">
              <a:lnSpc>
                <a:spcPct val="90000"/>
              </a:lnSpc>
              <a:spcAft>
                <a:spcPts val="0"/>
              </a:spcAft>
              <a:buClr>
                <a:schemeClr val="accent3"/>
              </a:buClr>
              <a:buFont typeface="Wingdings 2"/>
              <a:buChar char=""/>
              <a:defRPr/>
            </a:pPr>
            <a:r>
              <a:rPr lang="en-US" altLang="en-US" sz="2400" dirty="0"/>
              <a:t>Treaty </a:t>
            </a:r>
            <a:r>
              <a:rPr lang="en-GB" altLang="en-US" dirty="0" smtClean="0"/>
              <a:t>is </a:t>
            </a:r>
            <a:r>
              <a:rPr lang="en-GB" altLang="en-US" dirty="0"/>
              <a:t>a formal </a:t>
            </a:r>
            <a:r>
              <a:rPr lang="en-GB" altLang="en-US" dirty="0" smtClean="0"/>
              <a:t>agreement</a:t>
            </a:r>
          </a:p>
          <a:p>
            <a:pPr marL="617220" lvl="1" indent="-274320">
              <a:buClr>
                <a:schemeClr val="accent3"/>
              </a:buClr>
              <a:buFont typeface="Wingdings 2"/>
              <a:buChar char=""/>
              <a:defRPr/>
            </a:pPr>
            <a:r>
              <a:rPr lang="en-GB" altLang="en-US" dirty="0">
                <a:solidFill>
                  <a:srgbClr val="FFFF00"/>
                </a:solidFill>
              </a:rPr>
              <a:t>B</a:t>
            </a:r>
            <a:r>
              <a:rPr lang="en-GB" altLang="en-US" dirty="0" smtClean="0">
                <a:solidFill>
                  <a:srgbClr val="FFFF00"/>
                </a:solidFill>
              </a:rPr>
              <a:t>inding</a:t>
            </a:r>
            <a:endParaRPr lang="en-US" altLang="en-US" dirty="0">
              <a:solidFill>
                <a:srgbClr val="FFFF00"/>
              </a:solidFill>
            </a:endParaRPr>
          </a:p>
          <a:p>
            <a:pPr marL="617220" lvl="1" indent="-274320">
              <a:buClr>
                <a:schemeClr val="accent3"/>
              </a:buClr>
              <a:buFont typeface="Wingdings 2"/>
              <a:buChar char=""/>
              <a:defRPr/>
            </a:pPr>
            <a:r>
              <a:rPr lang="en-US" altLang="en-US" dirty="0" smtClean="0">
                <a:solidFill>
                  <a:srgbClr val="FFFF00"/>
                </a:solidFill>
              </a:rPr>
              <a:t>Bound </a:t>
            </a:r>
            <a:r>
              <a:rPr lang="en-US" altLang="en-US" dirty="0">
                <a:solidFill>
                  <a:srgbClr val="FFFF00"/>
                </a:solidFill>
              </a:rPr>
              <a:t>by international </a:t>
            </a:r>
            <a:r>
              <a:rPr lang="en-US" altLang="en-US" dirty="0" smtClean="0">
                <a:solidFill>
                  <a:srgbClr val="FFFF00"/>
                </a:solidFill>
              </a:rPr>
              <a:t>law</a:t>
            </a:r>
          </a:p>
          <a:p>
            <a:pPr marL="617220" lvl="1" indent="-274320">
              <a:buClr>
                <a:schemeClr val="accent3"/>
              </a:buClr>
              <a:buFont typeface="Wingdings 2"/>
              <a:buChar char=""/>
              <a:defRPr/>
            </a:pPr>
            <a:r>
              <a:rPr lang="en-US" altLang="en-US" dirty="0" smtClean="0">
                <a:solidFill>
                  <a:srgbClr val="FFFF00"/>
                </a:solidFill>
              </a:rPr>
              <a:t>In writing</a:t>
            </a:r>
          </a:p>
          <a:p>
            <a:pPr marL="274320" indent="-274320">
              <a:buClr>
                <a:schemeClr val="accent3"/>
              </a:buClr>
              <a:buFont typeface="Wingdings 2"/>
              <a:buChar char=""/>
              <a:defRPr/>
            </a:pPr>
            <a:r>
              <a:rPr lang="en-GB" altLang="en-US" dirty="0"/>
              <a:t>Conventions (similar to treaties but </a:t>
            </a:r>
            <a:r>
              <a:rPr lang="en-GB" altLang="en-US" dirty="0" smtClean="0"/>
              <a:t>tend to be more focused)</a:t>
            </a:r>
            <a:endParaRPr lang="en-GB" altLang="en-US" dirty="0"/>
          </a:p>
          <a:p>
            <a:pPr marL="617220" lvl="1" indent="-274320">
              <a:buClr>
                <a:schemeClr val="accent3"/>
              </a:buClr>
              <a:buFont typeface="Wingdings 2"/>
              <a:buChar char=""/>
              <a:defRPr/>
            </a:pPr>
            <a:r>
              <a:rPr lang="en-GB" altLang="en-US" dirty="0" err="1">
                <a:solidFill>
                  <a:srgbClr val="FFFF00"/>
                </a:solidFill>
              </a:rPr>
              <a:t>V.imp</a:t>
            </a:r>
            <a:r>
              <a:rPr lang="en-GB" altLang="en-US" dirty="0">
                <a:solidFill>
                  <a:srgbClr val="FFFF00"/>
                </a:solidFill>
              </a:rPr>
              <a:t> to the </a:t>
            </a:r>
            <a:r>
              <a:rPr lang="en-GB" altLang="en-US" dirty="0" err="1">
                <a:solidFill>
                  <a:srgbClr val="FFFF00"/>
                </a:solidFill>
              </a:rPr>
              <a:t>env</a:t>
            </a:r>
            <a:r>
              <a:rPr lang="en-GB" altLang="en-US" dirty="0" smtClean="0">
                <a:solidFill>
                  <a:srgbClr val="FFFF00"/>
                </a:solidFill>
              </a:rPr>
              <a:t>.</a:t>
            </a:r>
            <a:endParaRPr lang="en-GB" altLang="en-US" dirty="0">
              <a:solidFill>
                <a:srgbClr val="FFFF00"/>
              </a:solidFill>
            </a:endParaRPr>
          </a:p>
          <a:p>
            <a:pPr marL="617220" lvl="1" indent="-274320">
              <a:buClr>
                <a:schemeClr val="accent3"/>
              </a:buClr>
              <a:buFont typeface="Wingdings 2"/>
              <a:buChar char=""/>
              <a:defRPr/>
            </a:pPr>
            <a:r>
              <a:rPr lang="en-GB" altLang="en-US" dirty="0">
                <a:solidFill>
                  <a:srgbClr val="FFFF00"/>
                </a:solidFill>
              </a:rPr>
              <a:t>Veto points can cause difficulties</a:t>
            </a:r>
          </a:p>
          <a:p>
            <a:pPr marL="617220" lvl="1" indent="-274320">
              <a:buClr>
                <a:schemeClr val="accent3"/>
              </a:buClr>
              <a:buFont typeface="Wingdings 2"/>
              <a:buChar char=""/>
              <a:defRPr/>
            </a:pPr>
            <a:r>
              <a:rPr lang="en-GB" altLang="en-US" dirty="0">
                <a:solidFill>
                  <a:srgbClr val="FFFF00"/>
                </a:solidFill>
              </a:rPr>
              <a:t>General </a:t>
            </a:r>
            <a:r>
              <a:rPr lang="en-GB" altLang="en-US" dirty="0" smtClean="0">
                <a:solidFill>
                  <a:srgbClr val="FFFF00"/>
                </a:solidFill>
              </a:rPr>
              <a:t>principles</a:t>
            </a:r>
          </a:p>
          <a:p>
            <a:pPr marL="274320" indent="-274320">
              <a:buClr>
                <a:schemeClr val="accent3"/>
              </a:buClr>
              <a:buFont typeface="Wingdings 2"/>
              <a:buChar char=""/>
              <a:defRPr/>
            </a:pPr>
            <a:r>
              <a:rPr lang="en-GB" altLang="en-US" dirty="0" smtClean="0"/>
              <a:t>Protocol</a:t>
            </a:r>
          </a:p>
          <a:p>
            <a:pPr marL="617220" lvl="1" indent="-274320">
              <a:buClr>
                <a:schemeClr val="accent3"/>
              </a:buClr>
              <a:buFont typeface="Wingdings 2"/>
              <a:buChar char=""/>
              <a:defRPr/>
            </a:pPr>
            <a:r>
              <a:rPr lang="en-GB" altLang="en-US" dirty="0" smtClean="0">
                <a:solidFill>
                  <a:srgbClr val="FFFF00"/>
                </a:solidFill>
              </a:rPr>
              <a:t>Is one of the ways a Convention/Treaty can be complemented/modified</a:t>
            </a:r>
            <a:endParaRPr lang="en-GB" altLang="en-US" dirty="0">
              <a:solidFill>
                <a:srgbClr val="FFFF00"/>
              </a:solidFill>
            </a:endParaRPr>
          </a:p>
          <a:p>
            <a:pPr marL="274320" indent="-274320">
              <a:buClr>
                <a:schemeClr val="accent3"/>
              </a:buClr>
              <a:buFont typeface="Wingdings 2"/>
              <a:buChar char=""/>
              <a:defRPr/>
            </a:pPr>
            <a:endParaRPr lang="en-US" altLang="en-US" dirty="0"/>
          </a:p>
          <a:p>
            <a:pPr marL="365760" lvl="1" indent="0" eaLnBrk="1" fontAlgn="auto" hangingPunct="1">
              <a:lnSpc>
                <a:spcPct val="90000"/>
              </a:lnSpc>
              <a:spcAft>
                <a:spcPts val="0"/>
              </a:spcAft>
              <a:buFont typeface="Wingdings 2" panose="05020102010507070707" pitchFamily="18" charset="2"/>
              <a:buNone/>
              <a:defRPr/>
            </a:pPr>
            <a:endParaRPr lang="en-US" altLang="en-US" dirty="0"/>
          </a:p>
        </p:txBody>
      </p:sp>
      <p:sp>
        <p:nvSpPr>
          <p:cNvPr id="84996"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6B5246AF-4BCA-4A5C-B856-2753633F36CA}" type="slidenum">
              <a:rPr lang="en-GB" altLang="en-US" sz="1100" smtClean="0">
                <a:solidFill>
                  <a:srgbClr val="4D4D4D"/>
                </a:solidFill>
                <a:latin typeface="Times New Roman" panose="02020603050405020304" pitchFamily="18" charset="0"/>
              </a:rPr>
              <a:pPr>
                <a:spcBef>
                  <a:spcPct val="0"/>
                </a:spcBef>
                <a:buClrTx/>
                <a:buSzTx/>
                <a:buFontTx/>
                <a:buNone/>
              </a:pPr>
              <a:t>3</a:t>
            </a:fld>
            <a:endParaRPr lang="en-GB" altLang="en-US" sz="1100">
              <a:solidFill>
                <a:srgbClr val="4D4D4D"/>
              </a:solidFill>
              <a:latin typeface="Times New Roman" panose="02020603050405020304" pitchFamily="18" charset="0"/>
            </a:endParaRPr>
          </a:p>
        </p:txBody>
      </p:sp>
      <p:pic>
        <p:nvPicPr>
          <p:cNvPr id="84997"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867400" y="2224088"/>
            <a:ext cx="2819400" cy="427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31315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33794">
                                            <p:txEl>
                                              <p:pRg st="0" end="0"/>
                                            </p:txEl>
                                          </p:spTgt>
                                        </p:tgtEl>
                                        <p:attrNameLst>
                                          <p:attrName>style.visibility</p:attrName>
                                        </p:attrNameLst>
                                      </p:cBhvr>
                                      <p:to>
                                        <p:strVal val="visible"/>
                                      </p:to>
                                    </p:set>
                                    <p:anim calcmode="lin" valueType="num">
                                      <p:cBhvr additive="base">
                                        <p:cTn id="7" dur="500" fill="hold"/>
                                        <p:tgtEl>
                                          <p:spTgt spid="3379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379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3795">
                                            <p:txEl>
                                              <p:pRg st="0" end="0"/>
                                            </p:txEl>
                                          </p:spTgt>
                                        </p:tgtEl>
                                        <p:attrNameLst>
                                          <p:attrName>style.visibility</p:attrName>
                                        </p:attrNameLst>
                                      </p:cBhvr>
                                      <p:to>
                                        <p:strVal val="visible"/>
                                      </p:to>
                                    </p:set>
                                    <p:anim calcmode="lin" valueType="num">
                                      <p:cBhvr additive="base">
                                        <p:cTn id="13" dur="500" fill="hold"/>
                                        <p:tgtEl>
                                          <p:spTgt spid="3379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379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par>
                                <p:cTn id="15" presetID="2" presetClass="entr" presetSubtype="8" fill="hold" grpId="0" nodeType="withEffect">
                                  <p:stCondLst>
                                    <p:cond delay="0"/>
                                  </p:stCondLst>
                                  <p:childTnLst>
                                    <p:set>
                                      <p:cBhvr>
                                        <p:cTn id="16" dur="1" fill="hold">
                                          <p:stCondLst>
                                            <p:cond delay="0"/>
                                          </p:stCondLst>
                                        </p:cTn>
                                        <p:tgtEl>
                                          <p:spTgt spid="33795">
                                            <p:txEl>
                                              <p:pRg st="1" end="1"/>
                                            </p:txEl>
                                          </p:spTgt>
                                        </p:tgtEl>
                                        <p:attrNameLst>
                                          <p:attrName>style.visibility</p:attrName>
                                        </p:attrNameLst>
                                      </p:cBhvr>
                                      <p:to>
                                        <p:strVal val="visible"/>
                                      </p:to>
                                    </p:set>
                                    <p:anim calcmode="lin" valueType="num">
                                      <p:cBhvr additive="base">
                                        <p:cTn id="17" dur="500" fill="hold"/>
                                        <p:tgtEl>
                                          <p:spTgt spid="33795">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3795">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5"/>
                                            </p:cond>
                                          </p:stCondLst>
                                          <p:endCondLst>
                                            <p:cond evt="onStopAudio" delay="0">
                                              <p:tgtEl>
                                                <p:sldTgt/>
                                              </p:tgtEl>
                                            </p:cond>
                                          </p:endCondLst>
                                        </p:cTn>
                                        <p:tgtEl>
                                          <p:sndTgt r:embed="rId3" name="WHOOSH.WAV"/>
                                        </p:tgtEl>
                                      </p:cMediaNode>
                                    </p:audio>
                                  </p:subTnLst>
                                </p:cTn>
                              </p:par>
                              <p:par>
                                <p:cTn id="19" presetID="2" presetClass="entr" presetSubtype="8" fill="hold" grpId="0" nodeType="withEffect">
                                  <p:stCondLst>
                                    <p:cond delay="0"/>
                                  </p:stCondLst>
                                  <p:childTnLst>
                                    <p:set>
                                      <p:cBhvr>
                                        <p:cTn id="20" dur="1" fill="hold">
                                          <p:stCondLst>
                                            <p:cond delay="0"/>
                                          </p:stCondLst>
                                        </p:cTn>
                                        <p:tgtEl>
                                          <p:spTgt spid="33795">
                                            <p:txEl>
                                              <p:pRg st="2" end="2"/>
                                            </p:txEl>
                                          </p:spTgt>
                                        </p:tgtEl>
                                        <p:attrNameLst>
                                          <p:attrName>style.visibility</p:attrName>
                                        </p:attrNameLst>
                                      </p:cBhvr>
                                      <p:to>
                                        <p:strVal val="visible"/>
                                      </p:to>
                                    </p:set>
                                    <p:anim calcmode="lin" valueType="num">
                                      <p:cBhvr additive="base">
                                        <p:cTn id="21" dur="500" fill="hold"/>
                                        <p:tgtEl>
                                          <p:spTgt spid="33795">
                                            <p:txEl>
                                              <p:pRg st="2" end="2"/>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379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9"/>
                                            </p:cond>
                                          </p:stCondLst>
                                          <p:endCondLst>
                                            <p:cond evt="onStopAudio" delay="0">
                                              <p:tgtEl>
                                                <p:sldTgt/>
                                              </p:tgtEl>
                                            </p:cond>
                                          </p:endCondLst>
                                        </p:cTn>
                                        <p:tgtEl>
                                          <p:sndTgt r:embed="rId3" name="WHOOSH.WAV"/>
                                        </p:tgtEl>
                                      </p:cMediaNode>
                                    </p:audio>
                                  </p:subTnLst>
                                </p:cTn>
                              </p:par>
                              <p:par>
                                <p:cTn id="23" presetID="2" presetClass="entr" presetSubtype="8" fill="hold" grpId="0" nodeType="withEffect">
                                  <p:stCondLst>
                                    <p:cond delay="0"/>
                                  </p:stCondLst>
                                  <p:childTnLst>
                                    <p:set>
                                      <p:cBhvr>
                                        <p:cTn id="24" dur="1" fill="hold">
                                          <p:stCondLst>
                                            <p:cond delay="0"/>
                                          </p:stCondLst>
                                        </p:cTn>
                                        <p:tgtEl>
                                          <p:spTgt spid="33795">
                                            <p:txEl>
                                              <p:pRg st="3" end="3"/>
                                            </p:txEl>
                                          </p:spTgt>
                                        </p:tgtEl>
                                        <p:attrNameLst>
                                          <p:attrName>style.visibility</p:attrName>
                                        </p:attrNameLst>
                                      </p:cBhvr>
                                      <p:to>
                                        <p:strVal val="visible"/>
                                      </p:to>
                                    </p:set>
                                    <p:anim calcmode="lin" valueType="num">
                                      <p:cBhvr additive="base">
                                        <p:cTn id="25" dur="500" fill="hold"/>
                                        <p:tgtEl>
                                          <p:spTgt spid="3379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379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3795">
                                            <p:txEl>
                                              <p:pRg st="4" end="4"/>
                                            </p:txEl>
                                          </p:spTgt>
                                        </p:tgtEl>
                                        <p:attrNameLst>
                                          <p:attrName>style.visibility</p:attrName>
                                        </p:attrNameLst>
                                      </p:cBhvr>
                                      <p:to>
                                        <p:strVal val="visible"/>
                                      </p:to>
                                    </p:set>
                                    <p:anim calcmode="lin" valueType="num">
                                      <p:cBhvr additive="base">
                                        <p:cTn id="31" dur="500" fill="hold"/>
                                        <p:tgtEl>
                                          <p:spTgt spid="3379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379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par>
                                <p:cTn id="33" presetID="2" presetClass="entr" presetSubtype="8" fill="hold" grpId="0" nodeType="withEffect">
                                  <p:stCondLst>
                                    <p:cond delay="0"/>
                                  </p:stCondLst>
                                  <p:childTnLst>
                                    <p:set>
                                      <p:cBhvr>
                                        <p:cTn id="34" dur="1" fill="hold">
                                          <p:stCondLst>
                                            <p:cond delay="0"/>
                                          </p:stCondLst>
                                        </p:cTn>
                                        <p:tgtEl>
                                          <p:spTgt spid="33795">
                                            <p:txEl>
                                              <p:pRg st="5" end="5"/>
                                            </p:txEl>
                                          </p:spTgt>
                                        </p:tgtEl>
                                        <p:attrNameLst>
                                          <p:attrName>style.visibility</p:attrName>
                                        </p:attrNameLst>
                                      </p:cBhvr>
                                      <p:to>
                                        <p:strVal val="visible"/>
                                      </p:to>
                                    </p:set>
                                    <p:anim calcmode="lin" valueType="num">
                                      <p:cBhvr additive="base">
                                        <p:cTn id="35" dur="500" fill="hold"/>
                                        <p:tgtEl>
                                          <p:spTgt spid="33795">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3795">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3"/>
                                            </p:cond>
                                          </p:stCondLst>
                                          <p:endCondLst>
                                            <p:cond evt="onStopAudio" delay="0">
                                              <p:tgtEl>
                                                <p:sldTgt/>
                                              </p:tgtEl>
                                            </p:cond>
                                          </p:endCondLst>
                                        </p:cTn>
                                        <p:tgtEl>
                                          <p:sndTgt r:embed="rId3" name="WHOOSH.WAV"/>
                                        </p:tgtEl>
                                      </p:cMediaNode>
                                    </p:audio>
                                  </p:subTnLst>
                                </p:cTn>
                              </p:par>
                              <p:par>
                                <p:cTn id="37" presetID="2" presetClass="entr" presetSubtype="8" fill="hold" grpId="0" nodeType="withEffect">
                                  <p:stCondLst>
                                    <p:cond delay="0"/>
                                  </p:stCondLst>
                                  <p:childTnLst>
                                    <p:set>
                                      <p:cBhvr>
                                        <p:cTn id="38" dur="1" fill="hold">
                                          <p:stCondLst>
                                            <p:cond delay="0"/>
                                          </p:stCondLst>
                                        </p:cTn>
                                        <p:tgtEl>
                                          <p:spTgt spid="33795">
                                            <p:txEl>
                                              <p:pRg st="6" end="6"/>
                                            </p:txEl>
                                          </p:spTgt>
                                        </p:tgtEl>
                                        <p:attrNameLst>
                                          <p:attrName>style.visibility</p:attrName>
                                        </p:attrNameLst>
                                      </p:cBhvr>
                                      <p:to>
                                        <p:strVal val="visible"/>
                                      </p:to>
                                    </p:set>
                                    <p:anim calcmode="lin" valueType="num">
                                      <p:cBhvr additive="base">
                                        <p:cTn id="39" dur="500" fill="hold"/>
                                        <p:tgtEl>
                                          <p:spTgt spid="33795">
                                            <p:txEl>
                                              <p:pRg st="6" end="6"/>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33795">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7"/>
                                            </p:cond>
                                          </p:stCondLst>
                                          <p:endCondLst>
                                            <p:cond evt="onStopAudio" delay="0">
                                              <p:tgtEl>
                                                <p:sldTgt/>
                                              </p:tgtEl>
                                            </p:cond>
                                          </p:endCondLst>
                                        </p:cTn>
                                        <p:tgtEl>
                                          <p:sndTgt r:embed="rId3" name="WHOOSH.WAV"/>
                                        </p:tgtEl>
                                      </p:cMediaNode>
                                    </p:audio>
                                  </p:subTnLst>
                                </p:cTn>
                              </p:par>
                              <p:par>
                                <p:cTn id="41" presetID="2" presetClass="entr" presetSubtype="8" fill="hold" grpId="0" nodeType="withEffect">
                                  <p:stCondLst>
                                    <p:cond delay="0"/>
                                  </p:stCondLst>
                                  <p:childTnLst>
                                    <p:set>
                                      <p:cBhvr>
                                        <p:cTn id="42" dur="1" fill="hold">
                                          <p:stCondLst>
                                            <p:cond delay="0"/>
                                          </p:stCondLst>
                                        </p:cTn>
                                        <p:tgtEl>
                                          <p:spTgt spid="33795">
                                            <p:txEl>
                                              <p:pRg st="7" end="7"/>
                                            </p:txEl>
                                          </p:spTgt>
                                        </p:tgtEl>
                                        <p:attrNameLst>
                                          <p:attrName>style.visibility</p:attrName>
                                        </p:attrNameLst>
                                      </p:cBhvr>
                                      <p:to>
                                        <p:strVal val="visible"/>
                                      </p:to>
                                    </p:set>
                                    <p:anim calcmode="lin" valueType="num">
                                      <p:cBhvr additive="base">
                                        <p:cTn id="43" dur="500" fill="hold"/>
                                        <p:tgtEl>
                                          <p:spTgt spid="33795">
                                            <p:txEl>
                                              <p:pRg st="7" end="7"/>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33795">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3" name="WHOOSH.WAV"/>
                                        </p:tgtEl>
                                      </p:cMediaNode>
                                    </p:audio>
                                  </p:sub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33795">
                                            <p:txEl>
                                              <p:pRg st="8" end="8"/>
                                            </p:txEl>
                                          </p:spTgt>
                                        </p:tgtEl>
                                        <p:attrNameLst>
                                          <p:attrName>style.visibility</p:attrName>
                                        </p:attrNameLst>
                                      </p:cBhvr>
                                      <p:to>
                                        <p:strVal val="visible"/>
                                      </p:to>
                                    </p:set>
                                    <p:anim calcmode="lin" valueType="num">
                                      <p:cBhvr additive="base">
                                        <p:cTn id="49" dur="500" fill="hold"/>
                                        <p:tgtEl>
                                          <p:spTgt spid="33795">
                                            <p:txEl>
                                              <p:pRg st="8" end="8"/>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33795">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7"/>
                                            </p:cond>
                                          </p:stCondLst>
                                          <p:endCondLst>
                                            <p:cond evt="onStopAudio" delay="0">
                                              <p:tgtEl>
                                                <p:sldTgt/>
                                              </p:tgtEl>
                                            </p:cond>
                                          </p:endCondLst>
                                        </p:cTn>
                                        <p:tgtEl>
                                          <p:sndTgt r:embed="rId3" name="WHOOSH.WAV"/>
                                        </p:tgtEl>
                                      </p:cMediaNode>
                                    </p:audio>
                                  </p:subTnLst>
                                </p:cTn>
                              </p:par>
                              <p:par>
                                <p:cTn id="51" presetID="2" presetClass="entr" presetSubtype="8" fill="hold" grpId="0" nodeType="withEffect">
                                  <p:stCondLst>
                                    <p:cond delay="0"/>
                                  </p:stCondLst>
                                  <p:childTnLst>
                                    <p:set>
                                      <p:cBhvr>
                                        <p:cTn id="52" dur="1" fill="hold">
                                          <p:stCondLst>
                                            <p:cond delay="0"/>
                                          </p:stCondLst>
                                        </p:cTn>
                                        <p:tgtEl>
                                          <p:spTgt spid="33795">
                                            <p:txEl>
                                              <p:pRg st="9" end="9"/>
                                            </p:txEl>
                                          </p:spTgt>
                                        </p:tgtEl>
                                        <p:attrNameLst>
                                          <p:attrName>style.visibility</p:attrName>
                                        </p:attrNameLst>
                                      </p:cBhvr>
                                      <p:to>
                                        <p:strVal val="visible"/>
                                      </p:to>
                                    </p:set>
                                    <p:anim calcmode="lin" valueType="num">
                                      <p:cBhvr additive="base">
                                        <p:cTn id="53" dur="500" fill="hold"/>
                                        <p:tgtEl>
                                          <p:spTgt spid="33795">
                                            <p:txEl>
                                              <p:pRg st="9" end="9"/>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33795">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1"/>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build="p" autoUpdateAnimBg="0" advAuto="0"/>
      <p:bldP spid="33795"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p:cNvSpPr>
          <p:nvPr>
            <p:ph type="title"/>
          </p:nvPr>
        </p:nvSpPr>
        <p:spPr/>
        <p:txBody>
          <a:bodyPr/>
          <a:lstStyle/>
          <a:p>
            <a:r>
              <a:rPr lang="en-GB" altLang="en-US"/>
              <a:t>Protocols</a:t>
            </a:r>
          </a:p>
        </p:txBody>
      </p:sp>
      <p:sp>
        <p:nvSpPr>
          <p:cNvPr id="3" name="Content Placeholder 2"/>
          <p:cNvSpPr>
            <a:spLocks noGrp="1"/>
          </p:cNvSpPr>
          <p:nvPr>
            <p:ph idx="1"/>
          </p:nvPr>
        </p:nvSpPr>
        <p:spPr/>
        <p:txBody>
          <a:bodyPr/>
          <a:lstStyle/>
          <a:p>
            <a:pPr marL="0" indent="0" eaLnBrk="1" fontAlgn="auto" hangingPunct="1">
              <a:lnSpc>
                <a:spcPct val="90000"/>
              </a:lnSpc>
              <a:spcAft>
                <a:spcPts val="0"/>
              </a:spcAft>
              <a:buClr>
                <a:schemeClr val="accent3"/>
              </a:buClr>
              <a:buNone/>
              <a:defRPr/>
            </a:pPr>
            <a:r>
              <a:rPr lang="en-US" altLang="en-US" sz="2400" dirty="0"/>
              <a:t>Protocol</a:t>
            </a:r>
          </a:p>
          <a:p>
            <a:pPr marL="640080" lvl="1" indent="-274320" eaLnBrk="1" fontAlgn="auto" hangingPunct="1">
              <a:lnSpc>
                <a:spcPct val="90000"/>
              </a:lnSpc>
              <a:spcAft>
                <a:spcPts val="0"/>
              </a:spcAft>
              <a:buFont typeface="Wingdings 2"/>
              <a:buChar char=""/>
              <a:defRPr/>
            </a:pPr>
            <a:r>
              <a:rPr lang="en-US" altLang="en-US" sz="2000" dirty="0">
                <a:solidFill>
                  <a:srgbClr val="FFFF00"/>
                </a:solidFill>
              </a:rPr>
              <a:t>Signed at a diplomatic conference (E.g. Montreal 1987 CFC’s Ozone Success) (Barrett, 2018)</a:t>
            </a:r>
          </a:p>
          <a:p>
            <a:pPr marL="640080" lvl="1" indent="-274320" eaLnBrk="1" fontAlgn="auto" hangingPunct="1">
              <a:lnSpc>
                <a:spcPct val="90000"/>
              </a:lnSpc>
              <a:spcAft>
                <a:spcPts val="0"/>
              </a:spcAft>
              <a:buFont typeface="Wingdings 2"/>
              <a:buChar char=""/>
              <a:defRPr/>
            </a:pPr>
            <a:r>
              <a:rPr lang="en-US" altLang="en-US" sz="2000" dirty="0">
                <a:solidFill>
                  <a:srgbClr val="FFFF00"/>
                </a:solidFill>
              </a:rPr>
              <a:t>Follow-on from a convention specific obligations/areas </a:t>
            </a:r>
          </a:p>
          <a:p>
            <a:pPr marL="640080" lvl="1" indent="-274320" eaLnBrk="1" fontAlgn="auto" hangingPunct="1">
              <a:lnSpc>
                <a:spcPct val="90000"/>
              </a:lnSpc>
              <a:spcAft>
                <a:spcPts val="0"/>
              </a:spcAft>
              <a:buFont typeface="Wingdings 2"/>
              <a:buChar char=""/>
              <a:defRPr/>
            </a:pPr>
            <a:r>
              <a:rPr lang="en-US" altLang="en-US" sz="2000" dirty="0">
                <a:solidFill>
                  <a:srgbClr val="FFFF00"/>
                </a:solidFill>
              </a:rPr>
              <a:t>Convention on long-Range Transboundary Air Pollution associated with 8 protocols</a:t>
            </a:r>
          </a:p>
          <a:p>
            <a:pPr>
              <a:defRPr/>
            </a:pPr>
            <a:endParaRPr lang="en-GB" dirty="0"/>
          </a:p>
        </p:txBody>
      </p:sp>
      <p:sp>
        <p:nvSpPr>
          <p:cNvPr id="88068"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8523D3DC-F55A-4976-ACB7-63BB75FFB548}" type="slidenum">
              <a:rPr lang="en-GB" altLang="en-US" sz="1200" smtClean="0">
                <a:solidFill>
                  <a:srgbClr val="045C75"/>
                </a:solidFill>
              </a:rPr>
              <a:pPr/>
              <a:t>4</a:t>
            </a:fld>
            <a:endParaRPr lang="en-GB" altLang="en-US" sz="1200">
              <a:solidFill>
                <a:srgbClr val="045C75"/>
              </a:solidFill>
            </a:endParaRPr>
          </a:p>
        </p:txBody>
      </p:sp>
      <p:pic>
        <p:nvPicPr>
          <p:cNvPr id="88069"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771775" y="4129088"/>
            <a:ext cx="2919413" cy="234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535972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p:cNvSpPr>
            <a:spLocks noGrp="1"/>
          </p:cNvSpPr>
          <p:nvPr>
            <p:ph type="title"/>
          </p:nvPr>
        </p:nvSpPr>
        <p:spPr/>
        <p:txBody>
          <a:bodyPr/>
          <a:lstStyle/>
          <a:p>
            <a:r>
              <a:rPr lang="en-GB" altLang="en-US"/>
              <a:t>Protocol on Strategic Environmental Assessment </a:t>
            </a:r>
          </a:p>
        </p:txBody>
      </p:sp>
      <p:sp>
        <p:nvSpPr>
          <p:cNvPr id="3" name="Content Placeholder 2"/>
          <p:cNvSpPr>
            <a:spLocks noGrp="1"/>
          </p:cNvSpPr>
          <p:nvPr>
            <p:ph idx="1"/>
          </p:nvPr>
        </p:nvSpPr>
        <p:spPr/>
        <p:txBody>
          <a:bodyPr/>
          <a:lstStyle/>
          <a:p>
            <a:pPr>
              <a:defRPr/>
            </a:pPr>
            <a:r>
              <a:rPr lang="en-GB" sz="1600" dirty="0">
                <a:solidFill>
                  <a:srgbClr val="FFFF00"/>
                </a:solidFill>
              </a:rPr>
              <a:t>The Kyiv (SEA) Protocol, requires its Parties to evaluate the environmental consequences of their official draft plans and programmes. </a:t>
            </a:r>
          </a:p>
          <a:p>
            <a:pPr>
              <a:defRPr/>
            </a:pPr>
            <a:endParaRPr lang="en-GB" sz="1600" dirty="0">
              <a:solidFill>
                <a:srgbClr val="FFFF00"/>
              </a:solidFill>
            </a:endParaRPr>
          </a:p>
          <a:p>
            <a:pPr>
              <a:defRPr/>
            </a:pPr>
            <a:r>
              <a:rPr lang="en-GB" sz="1600" dirty="0">
                <a:solidFill>
                  <a:schemeClr val="tx1"/>
                </a:solidFill>
              </a:rPr>
              <a:t>Strategic environmental assessment (SEA) is undertaken much earlier in the decision-making process than project environmental impact assessment (EIA), and it is therefore seen as a key tool for sustainable development. </a:t>
            </a:r>
          </a:p>
          <a:p>
            <a:pPr>
              <a:defRPr/>
            </a:pPr>
            <a:endParaRPr lang="en-GB" sz="1600" dirty="0">
              <a:solidFill>
                <a:srgbClr val="FFFF00"/>
              </a:solidFill>
            </a:endParaRPr>
          </a:p>
          <a:p>
            <a:pPr>
              <a:defRPr/>
            </a:pPr>
            <a:r>
              <a:rPr lang="en-GB" sz="1600" dirty="0">
                <a:solidFill>
                  <a:srgbClr val="FFFF00"/>
                </a:solidFill>
              </a:rPr>
              <a:t>The Protocol also provides for extensive public participation in government decision-making in numerous development sectors. </a:t>
            </a:r>
          </a:p>
          <a:p>
            <a:pPr>
              <a:defRPr/>
            </a:pPr>
            <a:endParaRPr lang="en-GB" sz="1600" dirty="0">
              <a:solidFill>
                <a:srgbClr val="FFFF00"/>
              </a:solidFill>
            </a:endParaRPr>
          </a:p>
          <a:p>
            <a:pPr>
              <a:defRPr/>
            </a:pPr>
            <a:r>
              <a:rPr lang="en-GB" sz="1600" dirty="0">
                <a:solidFill>
                  <a:schemeClr val="tx1"/>
                </a:solidFill>
              </a:rPr>
              <a:t>The Protocol was adopted by an  Extraordinary meeting of the Parties to the Espoo Convention, held on 21 May 2003 during the Ministerial 'Environment for Europe' Conference (Kyiv)</a:t>
            </a:r>
          </a:p>
          <a:p>
            <a:pPr>
              <a:defRPr/>
            </a:pPr>
            <a:endParaRPr lang="en-GB" sz="1600" dirty="0">
              <a:solidFill>
                <a:prstClr val="black"/>
              </a:solidFill>
            </a:endParaRPr>
          </a:p>
          <a:p>
            <a:pPr marL="0" indent="0" algn="r">
              <a:buFont typeface="Wingdings 2" panose="05020102010507070707" pitchFamily="18" charset="2"/>
              <a:buNone/>
              <a:defRPr/>
            </a:pPr>
            <a:r>
              <a:rPr lang="en-GB" sz="1600" dirty="0">
                <a:solidFill>
                  <a:schemeClr val="tx1"/>
                </a:solidFill>
              </a:rPr>
              <a:t>(</a:t>
            </a:r>
            <a:r>
              <a:rPr lang="en-US" sz="1600" dirty="0">
                <a:solidFill>
                  <a:schemeClr val="tx1"/>
                </a:solidFill>
              </a:rPr>
              <a:t>United Nations Economic Commission for Europe (UNECE)</a:t>
            </a:r>
            <a:r>
              <a:rPr lang="en-GB" sz="1600" dirty="0">
                <a:solidFill>
                  <a:schemeClr val="tx1"/>
                </a:solidFill>
              </a:rPr>
              <a:t>, 2017)</a:t>
            </a:r>
          </a:p>
          <a:p>
            <a:pPr marL="0" indent="0">
              <a:buFont typeface="Wingdings 2" panose="05020102010507070707" pitchFamily="18" charset="2"/>
              <a:buNone/>
              <a:defRPr/>
            </a:pPr>
            <a:endParaRPr lang="en-GB" sz="2800" dirty="0"/>
          </a:p>
        </p:txBody>
      </p:sp>
      <p:sp>
        <p:nvSpPr>
          <p:cNvPr id="89092"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13189448-D62C-47F5-982B-8878EE254754}" type="slidenum">
              <a:rPr lang="en-GB" altLang="en-US" sz="1200" smtClean="0">
                <a:solidFill>
                  <a:srgbClr val="045C75"/>
                </a:solidFill>
              </a:rPr>
              <a:pPr/>
              <a:t>5</a:t>
            </a:fld>
            <a:endParaRPr lang="en-GB" altLang="en-US" sz="1200">
              <a:solidFill>
                <a:srgbClr val="045C75"/>
              </a:solidFill>
            </a:endParaRPr>
          </a:p>
        </p:txBody>
      </p:sp>
    </p:spTree>
    <p:extLst>
      <p:ext uri="{BB962C8B-B14F-4D97-AF65-F5344CB8AC3E}">
        <p14:creationId xmlns:p14="http://schemas.microsoft.com/office/powerpoint/2010/main" val="25915547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2000"/>
                                        <p:tgtEl>
                                          <p:spTgt spid="3">
                                            <p:txEl>
                                              <p:pRg st="2" end="2"/>
                                            </p:txEl>
                                          </p:spTgt>
                                        </p:tgtEl>
                                      </p:cBhvr>
                                    </p:animEffect>
                                    <p:anim calcmode="lin" valueType="num">
                                      <p:cBhvr>
                                        <p:cTn id="15"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2000"/>
                                        <p:tgtEl>
                                          <p:spTgt spid="3">
                                            <p:txEl>
                                              <p:pRg st="4" end="4"/>
                                            </p:txEl>
                                          </p:spTgt>
                                        </p:tgtEl>
                                      </p:cBhvr>
                                    </p:animEffect>
                                    <p:anim calcmode="lin" valueType="num">
                                      <p:cBhvr>
                                        <p:cTn id="22"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5"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2000"/>
                                        <p:tgtEl>
                                          <p:spTgt spid="3">
                                            <p:txEl>
                                              <p:pRg st="6" end="6"/>
                                            </p:txEl>
                                          </p:spTgt>
                                        </p:tgtEl>
                                      </p:cBhvr>
                                    </p:animEffect>
                                    <p:anim calcmode="lin" valueType="num">
                                      <p:cBhvr>
                                        <p:cTn id="29"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30" dur="2000" fill="hold"/>
                                        <p:tgtEl>
                                          <p:spTgt spid="3">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5"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2000"/>
                                        <p:tgtEl>
                                          <p:spTgt spid="3">
                                            <p:txEl>
                                              <p:pRg st="8" end="8"/>
                                            </p:txEl>
                                          </p:spTgt>
                                        </p:tgtEl>
                                      </p:cBhvr>
                                    </p:animEffect>
                                    <p:anim calcmode="lin" valueType="num">
                                      <p:cBhvr>
                                        <p:cTn id="36" dur="2000" fill="hold"/>
                                        <p:tgtEl>
                                          <p:spTgt spid="3">
                                            <p:txEl>
                                              <p:pRg st="8" end="8"/>
                                            </p:txEl>
                                          </p:spTgt>
                                        </p:tgtEl>
                                        <p:attrNameLst>
                                          <p:attrName>ppt_w</p:attrName>
                                        </p:attrNameLst>
                                      </p:cBhvr>
                                      <p:tavLst>
                                        <p:tav tm="0" fmla="#ppt_w*sin(2.5*pi*$)">
                                          <p:val>
                                            <p:fltVal val="0"/>
                                          </p:val>
                                        </p:tav>
                                        <p:tav tm="100000">
                                          <p:val>
                                            <p:fltVal val="1"/>
                                          </p:val>
                                        </p:tav>
                                      </p:tavLst>
                                    </p:anim>
                                    <p:anim calcmode="lin" valueType="num">
                                      <p:cBhvr>
                                        <p:cTn id="37" dur="2000" fill="hold"/>
                                        <p:tgtEl>
                                          <p:spTgt spid="3">
                                            <p:txEl>
                                              <p:pRg st="8" end="8"/>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250825" y="188913"/>
            <a:ext cx="8605838" cy="1190625"/>
          </a:xfrm>
        </p:spPr>
        <p:txBody>
          <a:bodyPr rtlCol="0">
            <a:normAutofit/>
          </a:bodyPr>
          <a:lstStyle/>
          <a:p>
            <a:pPr eaLnBrk="1" fontAlgn="auto" hangingPunct="1">
              <a:spcAft>
                <a:spcPts val="0"/>
              </a:spcAft>
              <a:defRPr/>
            </a:pPr>
            <a:r>
              <a:rPr lang="en-US" altLang="en-US" dirty="0" smtClean="0"/>
              <a:t>Agreements (Accord)</a:t>
            </a:r>
            <a:endParaRPr lang="en-US" altLang="en-US" dirty="0"/>
          </a:p>
        </p:txBody>
      </p:sp>
      <p:sp>
        <p:nvSpPr>
          <p:cNvPr id="33795" name="Rectangle 3"/>
          <p:cNvSpPr>
            <a:spLocks noGrp="1" noChangeArrowheads="1"/>
          </p:cNvSpPr>
          <p:nvPr>
            <p:ph idx="1"/>
          </p:nvPr>
        </p:nvSpPr>
        <p:spPr>
          <a:xfrm>
            <a:off x="132704" y="1383402"/>
            <a:ext cx="5577918" cy="5338074"/>
          </a:xfrm>
        </p:spPr>
        <p:txBody>
          <a:bodyPr rtlCol="0">
            <a:normAutofit fontScale="92500" lnSpcReduction="20000"/>
          </a:bodyPr>
          <a:lstStyle/>
          <a:p>
            <a:pPr marL="274320" indent="-274320" eaLnBrk="1" fontAlgn="auto" hangingPunct="1">
              <a:lnSpc>
                <a:spcPct val="90000"/>
              </a:lnSpc>
              <a:spcAft>
                <a:spcPts val="0"/>
              </a:spcAft>
              <a:buClr>
                <a:schemeClr val="accent3"/>
              </a:buClr>
              <a:buFont typeface="Wingdings 2"/>
              <a:buChar char=""/>
              <a:defRPr/>
            </a:pPr>
            <a:r>
              <a:rPr lang="en-US" altLang="en-US" sz="2400" dirty="0" smtClean="0">
                <a:latin typeface="Calibri" panose="020F0502020204030204" pitchFamily="34" charset="0"/>
                <a:cs typeface="Calibri" panose="020F0502020204030204" pitchFamily="34" charset="0"/>
              </a:rPr>
              <a:t>Agreement </a:t>
            </a:r>
          </a:p>
          <a:p>
            <a:pPr marL="617220" lvl="1" indent="-274320">
              <a:buClr>
                <a:schemeClr val="accent3"/>
              </a:buClr>
              <a:buFont typeface="Wingdings 2"/>
              <a:buChar char=""/>
              <a:defRPr/>
            </a:pPr>
            <a:r>
              <a:rPr lang="en-US" altLang="en-US" dirty="0" smtClean="0">
                <a:latin typeface="Calibri" panose="020F0502020204030204" pitchFamily="34" charset="0"/>
                <a:cs typeface="Calibri" panose="020F0502020204030204" pitchFamily="34" charset="0"/>
              </a:rPr>
              <a:t>Accord is a formal agreement </a:t>
            </a:r>
            <a:endParaRPr lang="en-US" altLang="en-US" dirty="0">
              <a:latin typeface="Calibri" panose="020F0502020204030204" pitchFamily="34" charset="0"/>
              <a:cs typeface="Calibri" panose="020F0502020204030204" pitchFamily="34" charset="0"/>
            </a:endParaRPr>
          </a:p>
          <a:p>
            <a:pPr marL="617220" lvl="1" indent="-274320">
              <a:buClr>
                <a:schemeClr val="accent3"/>
              </a:buClr>
              <a:buFont typeface="Wingdings 2"/>
              <a:buChar char=""/>
              <a:defRPr/>
            </a:pPr>
            <a:r>
              <a:rPr lang="en-US" altLang="en-US" dirty="0" smtClean="0">
                <a:latin typeface="Calibri" panose="020F0502020204030204" pitchFamily="34" charset="0"/>
                <a:cs typeface="Calibri" panose="020F0502020204030204" pitchFamily="34" charset="0"/>
              </a:rPr>
              <a:t>Head of Government/executive) (</a:t>
            </a:r>
            <a:r>
              <a:rPr lang="en-US" altLang="en-US" dirty="0">
                <a:latin typeface="Calibri" panose="020F0502020204030204" pitchFamily="34" charset="0"/>
                <a:cs typeface="Calibri" panose="020F0502020204030204" pitchFamily="34" charset="0"/>
              </a:rPr>
              <a:t>not legally binding)</a:t>
            </a:r>
          </a:p>
          <a:p>
            <a:pPr marL="365760" lvl="1" indent="0" eaLnBrk="1" fontAlgn="auto" hangingPunct="1">
              <a:lnSpc>
                <a:spcPct val="90000"/>
              </a:lnSpc>
              <a:spcAft>
                <a:spcPts val="0"/>
              </a:spcAft>
              <a:buFont typeface="Wingdings 2" panose="05020102010507070707" pitchFamily="18" charset="2"/>
              <a:buNone/>
              <a:defRPr/>
            </a:pPr>
            <a:endParaRPr lang="en-US" altLang="en-US" dirty="0" smtClean="0">
              <a:latin typeface="Calibri" panose="020F0502020204030204" pitchFamily="34" charset="0"/>
              <a:cs typeface="Calibri" panose="020F0502020204030204" pitchFamily="34" charset="0"/>
            </a:endParaRPr>
          </a:p>
          <a:p>
            <a:pPr marL="365760" lvl="1" indent="0">
              <a:buNone/>
              <a:defRPr/>
            </a:pPr>
            <a:r>
              <a:rPr lang="en-GB" altLang="en-US" dirty="0" smtClean="0">
                <a:latin typeface="Calibri" panose="020F0502020204030204" pitchFamily="34" charset="0"/>
                <a:cs typeface="Calibri" panose="020F0502020204030204" pitchFamily="34" charset="0"/>
              </a:rPr>
              <a:t>e.g. The </a:t>
            </a:r>
            <a:r>
              <a:rPr lang="en-GB" altLang="en-US" b="1" dirty="0">
                <a:latin typeface="Calibri" panose="020F0502020204030204" pitchFamily="34" charset="0"/>
                <a:cs typeface="Calibri" panose="020F0502020204030204" pitchFamily="34" charset="0"/>
              </a:rPr>
              <a:t>Paris Agreement </a:t>
            </a:r>
            <a:r>
              <a:rPr lang="en-GB" altLang="en-US" dirty="0">
                <a:latin typeface="Calibri" panose="020F0502020204030204" pitchFamily="34" charset="0"/>
                <a:cs typeface="Calibri" panose="020F0502020204030204" pitchFamily="34" charset="0"/>
              </a:rPr>
              <a:t>builds </a:t>
            </a:r>
            <a:r>
              <a:rPr lang="en-GB" altLang="en-US" dirty="0" smtClean="0">
                <a:latin typeface="Calibri" panose="020F0502020204030204" pitchFamily="34" charset="0"/>
                <a:cs typeface="Calibri" panose="020F0502020204030204" pitchFamily="34" charset="0"/>
              </a:rPr>
              <a:t>upon United </a:t>
            </a:r>
            <a:r>
              <a:rPr lang="en-GB" altLang="en-US" dirty="0">
                <a:latin typeface="Calibri" panose="020F0502020204030204" pitchFamily="34" charset="0"/>
                <a:cs typeface="Calibri" panose="020F0502020204030204" pitchFamily="34" charset="0"/>
              </a:rPr>
              <a:t>Nations Framework Convention on Climate </a:t>
            </a:r>
            <a:r>
              <a:rPr lang="en-GB" altLang="en-US" dirty="0" smtClean="0">
                <a:latin typeface="Calibri" panose="020F0502020204030204" pitchFamily="34" charset="0"/>
                <a:cs typeface="Calibri" panose="020F0502020204030204" pitchFamily="34" charset="0"/>
              </a:rPr>
              <a:t>Change</a:t>
            </a:r>
          </a:p>
          <a:p>
            <a:pPr marL="365760" lvl="1" indent="0">
              <a:buNone/>
              <a:defRPr/>
            </a:pPr>
            <a:endParaRPr lang="en-GB" altLang="en-US" dirty="0" smtClean="0">
              <a:latin typeface="Calibri" panose="020F0502020204030204" pitchFamily="34" charset="0"/>
              <a:cs typeface="Calibri" panose="020F0502020204030204" pitchFamily="34" charset="0"/>
            </a:endParaRPr>
          </a:p>
          <a:p>
            <a:pPr marL="708660" lvl="1" indent="-342900">
              <a:defRPr/>
            </a:pPr>
            <a:r>
              <a:rPr lang="en-GB" altLang="en-US" dirty="0" smtClean="0">
                <a:solidFill>
                  <a:srgbClr val="FFFF00"/>
                </a:solidFill>
                <a:latin typeface="Calibri" panose="020F0502020204030204" pitchFamily="34" charset="0"/>
                <a:cs typeface="Calibri" panose="020F0502020204030204" pitchFamily="34" charset="0"/>
              </a:rPr>
              <a:t>The </a:t>
            </a:r>
            <a:r>
              <a:rPr lang="en-GB" altLang="en-US" dirty="0">
                <a:solidFill>
                  <a:srgbClr val="FFFF00"/>
                </a:solidFill>
                <a:latin typeface="Calibri" panose="020F0502020204030204" pitchFamily="34" charset="0"/>
                <a:cs typeface="Calibri" panose="020F0502020204030204" pitchFamily="34" charset="0"/>
              </a:rPr>
              <a:t>Paris Agreement requires all Parties to put forward their best efforts through </a:t>
            </a:r>
            <a:r>
              <a:rPr lang="en-GB" altLang="en-US" b="1" dirty="0">
                <a:solidFill>
                  <a:schemeClr val="tx1"/>
                </a:solidFill>
                <a:latin typeface="Calibri" panose="020F0502020204030204" pitchFamily="34" charset="0"/>
                <a:cs typeface="Calibri" panose="020F0502020204030204" pitchFamily="34" charset="0"/>
              </a:rPr>
              <a:t>“nationally determined contributions” </a:t>
            </a:r>
            <a:r>
              <a:rPr lang="en-GB" altLang="en-US" dirty="0">
                <a:solidFill>
                  <a:srgbClr val="FFFF00"/>
                </a:solidFill>
                <a:latin typeface="Calibri" panose="020F0502020204030204" pitchFamily="34" charset="0"/>
                <a:cs typeface="Calibri" panose="020F0502020204030204" pitchFamily="34" charset="0"/>
              </a:rPr>
              <a:t>(NDCs</a:t>
            </a:r>
            <a:r>
              <a:rPr lang="en-GB" altLang="en-US" dirty="0" smtClean="0">
                <a:solidFill>
                  <a:srgbClr val="FFFF00"/>
                </a:solidFill>
                <a:latin typeface="Calibri" panose="020F0502020204030204" pitchFamily="34" charset="0"/>
                <a:cs typeface="Calibri" panose="020F0502020204030204" pitchFamily="34" charset="0"/>
              </a:rPr>
              <a:t>)</a:t>
            </a:r>
          </a:p>
          <a:p>
            <a:pPr marL="365760" lvl="1" indent="0">
              <a:buNone/>
              <a:defRPr/>
            </a:pPr>
            <a:endParaRPr lang="en-GB" altLang="en-US" dirty="0" smtClean="0">
              <a:solidFill>
                <a:srgbClr val="FFFF00"/>
              </a:solidFill>
              <a:latin typeface="Calibri" panose="020F0502020204030204" pitchFamily="34" charset="0"/>
              <a:cs typeface="Calibri" panose="020F0502020204030204" pitchFamily="34" charset="0"/>
            </a:endParaRPr>
          </a:p>
          <a:p>
            <a:pPr marL="708660" lvl="1" indent="-342900">
              <a:defRPr/>
            </a:pPr>
            <a:r>
              <a:rPr lang="en-GB" altLang="en-US" dirty="0">
                <a:solidFill>
                  <a:srgbClr val="FFFF00"/>
                </a:solidFill>
                <a:latin typeface="Calibri" panose="020F0502020204030204" pitchFamily="34" charset="0"/>
                <a:cs typeface="Calibri" panose="020F0502020204030204" pitchFamily="34" charset="0"/>
              </a:rPr>
              <a:t>A</a:t>
            </a:r>
            <a:r>
              <a:rPr lang="en-GB" altLang="en-US" dirty="0" smtClean="0">
                <a:solidFill>
                  <a:srgbClr val="FFFF00"/>
                </a:solidFill>
                <a:latin typeface="Calibri" panose="020F0502020204030204" pitchFamily="34" charset="0"/>
                <a:cs typeface="Calibri" panose="020F0502020204030204" pitchFamily="34" charset="0"/>
              </a:rPr>
              <a:t>im </a:t>
            </a:r>
            <a:r>
              <a:rPr lang="en-GB" altLang="en-US" dirty="0">
                <a:solidFill>
                  <a:srgbClr val="FFFF00"/>
                </a:solidFill>
                <a:latin typeface="Calibri" panose="020F0502020204030204" pitchFamily="34" charset="0"/>
                <a:cs typeface="Calibri" panose="020F0502020204030204" pitchFamily="34" charset="0"/>
              </a:rPr>
              <a:t>is to strengthen the global response to the threat of climate change by keeping a global temperature rise this century well below 2 degrees Celsius above pre-industrial levels and to pursue efforts to limit the temperature increase even further to 1.5 degrees </a:t>
            </a:r>
            <a:r>
              <a:rPr lang="en-GB" altLang="en-US" dirty="0" smtClean="0">
                <a:solidFill>
                  <a:srgbClr val="FFFF00"/>
                </a:solidFill>
                <a:latin typeface="Calibri" panose="020F0502020204030204" pitchFamily="34" charset="0"/>
                <a:cs typeface="Calibri" panose="020F0502020204030204" pitchFamily="34" charset="0"/>
              </a:rPr>
              <a:t>Celsius</a:t>
            </a:r>
          </a:p>
          <a:p>
            <a:pPr marL="708660" lvl="1" indent="-342900">
              <a:defRPr/>
            </a:pPr>
            <a:endParaRPr lang="en-GB" altLang="en-US" dirty="0" smtClean="0">
              <a:solidFill>
                <a:srgbClr val="FFFF00"/>
              </a:solidFill>
              <a:latin typeface="Calibri" panose="020F0502020204030204" pitchFamily="34" charset="0"/>
              <a:cs typeface="Calibri" panose="020F0502020204030204" pitchFamily="34" charset="0"/>
            </a:endParaRPr>
          </a:p>
          <a:p>
            <a:pPr marL="708660" lvl="1" indent="-342900">
              <a:defRPr/>
            </a:pPr>
            <a:r>
              <a:rPr lang="en-GB" altLang="en-US" dirty="0" smtClean="0">
                <a:solidFill>
                  <a:srgbClr val="FFFF00"/>
                </a:solidFill>
                <a:latin typeface="Calibri" panose="020F0502020204030204" pitchFamily="34" charset="0"/>
                <a:cs typeface="Calibri" panose="020F0502020204030204" pitchFamily="34" charset="0"/>
              </a:rPr>
              <a:t>To facilitate the signatures agree to  provide:</a:t>
            </a:r>
          </a:p>
          <a:p>
            <a:pPr marL="1051560" lvl="2" indent="-342900">
              <a:defRPr/>
            </a:pPr>
            <a:r>
              <a:rPr lang="en-GB" altLang="en-US" dirty="0" smtClean="0">
                <a:solidFill>
                  <a:schemeClr val="tx1"/>
                </a:solidFill>
                <a:latin typeface="Calibri" panose="020F0502020204030204" pitchFamily="34" charset="0"/>
                <a:cs typeface="Calibri" panose="020F0502020204030204" pitchFamily="34" charset="0"/>
              </a:rPr>
              <a:t>financial </a:t>
            </a:r>
            <a:r>
              <a:rPr lang="en-GB" altLang="en-US" dirty="0">
                <a:solidFill>
                  <a:schemeClr val="tx1"/>
                </a:solidFill>
                <a:latin typeface="Calibri" panose="020F0502020204030204" pitchFamily="34" charset="0"/>
                <a:cs typeface="Calibri" panose="020F0502020204030204" pitchFamily="34" charset="0"/>
              </a:rPr>
              <a:t>resources, </a:t>
            </a:r>
          </a:p>
          <a:p>
            <a:pPr marL="1051560" lvl="2" indent="-342900">
              <a:defRPr/>
            </a:pPr>
            <a:r>
              <a:rPr lang="en-GB" altLang="en-US" dirty="0" smtClean="0">
                <a:solidFill>
                  <a:schemeClr val="tx1"/>
                </a:solidFill>
                <a:latin typeface="Calibri" panose="020F0502020204030204" pitchFamily="34" charset="0"/>
                <a:cs typeface="Calibri" panose="020F0502020204030204" pitchFamily="34" charset="0"/>
              </a:rPr>
              <a:t>new </a:t>
            </a:r>
            <a:r>
              <a:rPr lang="en-GB" altLang="en-US" dirty="0">
                <a:solidFill>
                  <a:schemeClr val="tx1"/>
                </a:solidFill>
                <a:latin typeface="Calibri" panose="020F0502020204030204" pitchFamily="34" charset="0"/>
                <a:cs typeface="Calibri" panose="020F0502020204030204" pitchFamily="34" charset="0"/>
              </a:rPr>
              <a:t>technology framework and </a:t>
            </a:r>
            <a:endParaRPr lang="en-GB" altLang="en-US" dirty="0" smtClean="0">
              <a:solidFill>
                <a:schemeClr val="tx1"/>
              </a:solidFill>
              <a:latin typeface="Calibri" panose="020F0502020204030204" pitchFamily="34" charset="0"/>
              <a:cs typeface="Calibri" panose="020F0502020204030204" pitchFamily="34" charset="0"/>
            </a:endParaRPr>
          </a:p>
          <a:p>
            <a:pPr marL="1051560" lvl="2" indent="-342900">
              <a:defRPr/>
            </a:pPr>
            <a:r>
              <a:rPr lang="en-GB" altLang="en-US" dirty="0" smtClean="0">
                <a:solidFill>
                  <a:schemeClr val="tx1"/>
                </a:solidFill>
                <a:latin typeface="Calibri" panose="020F0502020204030204" pitchFamily="34" charset="0"/>
                <a:cs typeface="Calibri" panose="020F0502020204030204" pitchFamily="34" charset="0"/>
              </a:rPr>
              <a:t>enhanced </a:t>
            </a:r>
            <a:r>
              <a:rPr lang="en-GB" altLang="en-US" dirty="0">
                <a:solidFill>
                  <a:schemeClr val="tx1"/>
                </a:solidFill>
                <a:latin typeface="Calibri" panose="020F0502020204030204" pitchFamily="34" charset="0"/>
                <a:cs typeface="Calibri" panose="020F0502020204030204" pitchFamily="34" charset="0"/>
              </a:rPr>
              <a:t>capacity-building</a:t>
            </a:r>
            <a:endParaRPr lang="en-US" altLang="en-US" dirty="0">
              <a:solidFill>
                <a:schemeClr val="tx1"/>
              </a:solidFill>
              <a:latin typeface="Calibri" panose="020F0502020204030204" pitchFamily="34" charset="0"/>
              <a:cs typeface="Calibri" panose="020F0502020204030204" pitchFamily="34" charset="0"/>
            </a:endParaRPr>
          </a:p>
        </p:txBody>
      </p:sp>
      <p:sp>
        <p:nvSpPr>
          <p:cNvPr id="84996"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6B5246AF-4BCA-4A5C-B856-2753633F36CA}" type="slidenum">
              <a:rPr lang="en-GB" altLang="en-US" sz="1100" smtClean="0">
                <a:solidFill>
                  <a:srgbClr val="4D4D4D"/>
                </a:solidFill>
                <a:latin typeface="Times New Roman" panose="02020603050405020304" pitchFamily="18" charset="0"/>
              </a:rPr>
              <a:pPr>
                <a:spcBef>
                  <a:spcPct val="0"/>
                </a:spcBef>
                <a:buClrTx/>
                <a:buSzTx/>
                <a:buFontTx/>
                <a:buNone/>
              </a:pPr>
              <a:t>6</a:t>
            </a:fld>
            <a:endParaRPr lang="en-GB" altLang="en-US" sz="1100">
              <a:solidFill>
                <a:srgbClr val="4D4D4D"/>
              </a:solidFill>
              <a:latin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5710622" y="1310098"/>
            <a:ext cx="2960551" cy="1614846"/>
          </a:xfrm>
          <a:prstGeom prst="rect">
            <a:avLst/>
          </a:prstGeom>
        </p:spPr>
      </p:pic>
    </p:spTree>
    <p:extLst>
      <p:ext uri="{BB962C8B-B14F-4D97-AF65-F5344CB8AC3E}">
        <p14:creationId xmlns:p14="http://schemas.microsoft.com/office/powerpoint/2010/main" val="3705724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3795">
                                            <p:txEl>
                                              <p:pRg st="6" end="6"/>
                                            </p:txEl>
                                          </p:spTgt>
                                        </p:tgtEl>
                                        <p:attrNameLst>
                                          <p:attrName>style.visibility</p:attrName>
                                        </p:attrNameLst>
                                      </p:cBhvr>
                                      <p:to>
                                        <p:strVal val="visible"/>
                                      </p:to>
                                    </p:set>
                                    <p:animEffect transition="in" filter="randombar(horizontal)">
                                      <p:cBhvr>
                                        <p:cTn id="7" dur="500"/>
                                        <p:tgtEl>
                                          <p:spTgt spid="33795">
                                            <p:txEl>
                                              <p:pRg st="6" end="6"/>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3795">
                                            <p:txEl>
                                              <p:pRg st="8" end="8"/>
                                            </p:txEl>
                                          </p:spTgt>
                                        </p:tgtEl>
                                        <p:attrNameLst>
                                          <p:attrName>style.visibility</p:attrName>
                                        </p:attrNameLst>
                                      </p:cBhvr>
                                      <p:to>
                                        <p:strVal val="visible"/>
                                      </p:to>
                                    </p:set>
                                    <p:animEffect transition="in" filter="randombar(horizontal)">
                                      <p:cBhvr>
                                        <p:cTn id="10" dur="500"/>
                                        <p:tgtEl>
                                          <p:spTgt spid="33795">
                                            <p:txEl>
                                              <p:pRg st="8" end="8"/>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3795">
                                            <p:txEl>
                                              <p:pRg st="10" end="10"/>
                                            </p:txEl>
                                          </p:spTgt>
                                        </p:tgtEl>
                                        <p:attrNameLst>
                                          <p:attrName>style.visibility</p:attrName>
                                        </p:attrNameLst>
                                      </p:cBhvr>
                                      <p:to>
                                        <p:strVal val="visible"/>
                                      </p:to>
                                    </p:set>
                                    <p:animEffect transition="in" filter="randombar(horizontal)">
                                      <p:cBhvr>
                                        <p:cTn id="13" dur="500"/>
                                        <p:tgtEl>
                                          <p:spTgt spid="33795">
                                            <p:txEl>
                                              <p:pRg st="10" end="10"/>
                                            </p:txEl>
                                          </p:spTgt>
                                        </p:tgtEl>
                                      </p:cBhvr>
                                    </p:animEffect>
                                  </p:childTnLst>
                                </p:cTn>
                              </p:par>
                              <p:par>
                                <p:cTn id="14" presetID="14" presetClass="entr" presetSubtype="10" fill="hold" nodeType="withEffect">
                                  <p:stCondLst>
                                    <p:cond delay="0"/>
                                  </p:stCondLst>
                                  <p:childTnLst>
                                    <p:set>
                                      <p:cBhvr>
                                        <p:cTn id="15" dur="1" fill="hold">
                                          <p:stCondLst>
                                            <p:cond delay="0"/>
                                          </p:stCondLst>
                                        </p:cTn>
                                        <p:tgtEl>
                                          <p:spTgt spid="33795">
                                            <p:txEl>
                                              <p:pRg st="11" end="11"/>
                                            </p:txEl>
                                          </p:spTgt>
                                        </p:tgtEl>
                                        <p:attrNameLst>
                                          <p:attrName>style.visibility</p:attrName>
                                        </p:attrNameLst>
                                      </p:cBhvr>
                                      <p:to>
                                        <p:strVal val="visible"/>
                                      </p:to>
                                    </p:set>
                                    <p:animEffect transition="in" filter="randombar(horizontal)">
                                      <p:cBhvr>
                                        <p:cTn id="16" dur="500"/>
                                        <p:tgtEl>
                                          <p:spTgt spid="33795">
                                            <p:txEl>
                                              <p:pRg st="11" end="11"/>
                                            </p:txEl>
                                          </p:spTgt>
                                        </p:tgtEl>
                                      </p:cBhvr>
                                    </p:animEffect>
                                  </p:childTnLst>
                                </p:cTn>
                              </p:par>
                              <p:par>
                                <p:cTn id="17" presetID="14" presetClass="entr" presetSubtype="10" fill="hold" nodeType="withEffect">
                                  <p:stCondLst>
                                    <p:cond delay="0"/>
                                  </p:stCondLst>
                                  <p:childTnLst>
                                    <p:set>
                                      <p:cBhvr>
                                        <p:cTn id="18" dur="1" fill="hold">
                                          <p:stCondLst>
                                            <p:cond delay="0"/>
                                          </p:stCondLst>
                                        </p:cTn>
                                        <p:tgtEl>
                                          <p:spTgt spid="33795">
                                            <p:txEl>
                                              <p:pRg st="12" end="12"/>
                                            </p:txEl>
                                          </p:spTgt>
                                        </p:tgtEl>
                                        <p:attrNameLst>
                                          <p:attrName>style.visibility</p:attrName>
                                        </p:attrNameLst>
                                      </p:cBhvr>
                                      <p:to>
                                        <p:strVal val="visible"/>
                                      </p:to>
                                    </p:set>
                                    <p:animEffect transition="in" filter="randombar(horizontal)">
                                      <p:cBhvr>
                                        <p:cTn id="19" dur="500"/>
                                        <p:tgtEl>
                                          <p:spTgt spid="33795">
                                            <p:txEl>
                                              <p:pRg st="12" end="12"/>
                                            </p:txEl>
                                          </p:spTgt>
                                        </p:tgtEl>
                                      </p:cBhvr>
                                    </p:animEffect>
                                  </p:childTnLst>
                                </p:cTn>
                              </p:par>
                              <p:par>
                                <p:cTn id="20" presetID="14" presetClass="entr" presetSubtype="10" fill="hold" nodeType="withEffect">
                                  <p:stCondLst>
                                    <p:cond delay="0"/>
                                  </p:stCondLst>
                                  <p:childTnLst>
                                    <p:set>
                                      <p:cBhvr>
                                        <p:cTn id="21" dur="1" fill="hold">
                                          <p:stCondLst>
                                            <p:cond delay="0"/>
                                          </p:stCondLst>
                                        </p:cTn>
                                        <p:tgtEl>
                                          <p:spTgt spid="33795">
                                            <p:txEl>
                                              <p:pRg st="13" end="13"/>
                                            </p:txEl>
                                          </p:spTgt>
                                        </p:tgtEl>
                                        <p:attrNameLst>
                                          <p:attrName>style.visibility</p:attrName>
                                        </p:attrNameLst>
                                      </p:cBhvr>
                                      <p:to>
                                        <p:strVal val="visible"/>
                                      </p:to>
                                    </p:set>
                                    <p:animEffect transition="in" filter="randombar(horizontal)">
                                      <p:cBhvr>
                                        <p:cTn id="22" dur="500"/>
                                        <p:tgtEl>
                                          <p:spTgt spid="33795">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p:cNvSpPr>
            <a:spLocks noGrp="1"/>
          </p:cNvSpPr>
          <p:nvPr>
            <p:ph type="title"/>
          </p:nvPr>
        </p:nvSpPr>
        <p:spPr/>
        <p:txBody>
          <a:bodyPr>
            <a:normAutofit fontScale="90000"/>
          </a:bodyPr>
          <a:lstStyle/>
          <a:p>
            <a:r>
              <a:rPr lang="en-US" altLang="en-US" sz="5400"/>
              <a:t>Non-binding agreements</a:t>
            </a:r>
            <a:br>
              <a:rPr lang="en-US" altLang="en-US" sz="5400"/>
            </a:br>
            <a:endParaRPr lang="en-GB" altLang="en-US"/>
          </a:p>
        </p:txBody>
      </p:sp>
      <p:sp>
        <p:nvSpPr>
          <p:cNvPr id="90115" name="Content Placeholder 2"/>
          <p:cNvSpPr>
            <a:spLocks noGrp="1"/>
          </p:cNvSpPr>
          <p:nvPr>
            <p:ph idx="1"/>
          </p:nvPr>
        </p:nvSpPr>
        <p:spPr/>
        <p:txBody>
          <a:bodyPr/>
          <a:lstStyle/>
          <a:p>
            <a:r>
              <a:rPr lang="en-GB" altLang="en-US" dirty="0"/>
              <a:t>A non-binding resolution is a written motion adopted by a deliberative body that cannot progress into a law. The substance of the resolution can be anything that can normally be proposed as a motion.</a:t>
            </a:r>
          </a:p>
          <a:p>
            <a:endParaRPr lang="en-GB" altLang="en-US" dirty="0"/>
          </a:p>
          <a:p>
            <a:r>
              <a:rPr lang="en-GB" altLang="en-US" dirty="0">
                <a:solidFill>
                  <a:srgbClr val="FFFF00"/>
                </a:solidFill>
              </a:rPr>
              <a:t>Non-binding resolutions are usually specific simple or concurrent resolutions that are not passed on to the executive branch to be signed into law.</a:t>
            </a:r>
          </a:p>
          <a:p>
            <a:pPr marL="0" indent="0">
              <a:buNone/>
            </a:pPr>
            <a:r>
              <a:rPr lang="en-GB" altLang="en-US" dirty="0"/>
              <a:t> </a:t>
            </a:r>
          </a:p>
          <a:p>
            <a:pPr marL="0" indent="0" algn="r">
              <a:buNone/>
            </a:pPr>
            <a:r>
              <a:rPr lang="en-GB" altLang="en-US" dirty="0"/>
              <a:t>(Associated Press, 2017: 78)</a:t>
            </a:r>
          </a:p>
        </p:txBody>
      </p:sp>
      <p:sp>
        <p:nvSpPr>
          <p:cNvPr id="90116"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9A126484-1093-4B12-B241-E76BE51F1D96}" type="slidenum">
              <a:rPr lang="en-GB" altLang="en-US" sz="1200" smtClean="0">
                <a:solidFill>
                  <a:srgbClr val="045C75"/>
                </a:solidFill>
              </a:rPr>
              <a:pPr/>
              <a:t>7</a:t>
            </a:fld>
            <a:endParaRPr lang="en-GB" altLang="en-US" sz="1200">
              <a:solidFill>
                <a:srgbClr val="045C75"/>
              </a:solidFill>
            </a:endParaRPr>
          </a:p>
        </p:txBody>
      </p:sp>
    </p:spTree>
    <p:extLst>
      <p:ext uri="{BB962C8B-B14F-4D97-AF65-F5344CB8AC3E}">
        <p14:creationId xmlns:p14="http://schemas.microsoft.com/office/powerpoint/2010/main" val="23402581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p:cNvSpPr>
            <a:spLocks noGrp="1"/>
          </p:cNvSpPr>
          <p:nvPr>
            <p:ph type="title"/>
          </p:nvPr>
        </p:nvSpPr>
        <p:spPr>
          <a:xfrm>
            <a:off x="467544" y="404664"/>
            <a:ext cx="2935238" cy="3423914"/>
          </a:xfrm>
        </p:spPr>
        <p:txBody>
          <a:bodyPr>
            <a:normAutofit fontScale="90000"/>
          </a:bodyPr>
          <a:lstStyle/>
          <a:p>
            <a:r>
              <a:rPr lang="en-GB" altLang="en-US" dirty="0" smtClean="0"/>
              <a:t>Select one of these Conventions and present an overview</a:t>
            </a:r>
            <a:endParaRPr lang="en-GB" altLang="en-US" dirty="0"/>
          </a:p>
        </p:txBody>
      </p:sp>
      <p:pic>
        <p:nvPicPr>
          <p:cNvPr id="87043"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779912" y="186042"/>
            <a:ext cx="5040312" cy="6548438"/>
          </a:xfrm>
        </p:spPr>
      </p:pic>
      <p:sp>
        <p:nvSpPr>
          <p:cNvPr id="8704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06468862-DA32-494E-BD99-0DB2054A3EB7}" type="slidenum">
              <a:rPr lang="en-GB" altLang="en-US" sz="1200" smtClean="0">
                <a:solidFill>
                  <a:srgbClr val="045C75"/>
                </a:solidFill>
              </a:rPr>
              <a:pPr/>
              <a:t>8</a:t>
            </a:fld>
            <a:endParaRPr lang="en-GB" altLang="en-US" sz="1200">
              <a:solidFill>
                <a:srgbClr val="045C75"/>
              </a:solidFill>
            </a:endParaRPr>
          </a:p>
        </p:txBody>
      </p:sp>
    </p:spTree>
    <p:extLst>
      <p:ext uri="{BB962C8B-B14F-4D97-AF65-F5344CB8AC3E}">
        <p14:creationId xmlns:p14="http://schemas.microsoft.com/office/powerpoint/2010/main" val="33652126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 and strategic Environmental assessment</a:t>
            </a:r>
            <a:endParaRPr lang="en-GB" dirty="0"/>
          </a:p>
        </p:txBody>
      </p:sp>
      <p:sp>
        <p:nvSpPr>
          <p:cNvPr id="3" name="Content Placeholder 2"/>
          <p:cNvSpPr>
            <a:spLocks noGrp="1"/>
          </p:cNvSpPr>
          <p:nvPr>
            <p:ph idx="1"/>
          </p:nvPr>
        </p:nvSpPr>
        <p:spPr/>
        <p:txBody>
          <a:bodyPr/>
          <a:lstStyle/>
          <a:p>
            <a:pPr marL="0" indent="0">
              <a:buNone/>
            </a:pPr>
            <a:r>
              <a:rPr lang="en-GB" dirty="0" smtClean="0">
                <a:solidFill>
                  <a:srgbClr val="FFFF00"/>
                </a:solidFill>
              </a:rPr>
              <a:t>To what extent are international issues successfully addressed?</a:t>
            </a:r>
          </a:p>
          <a:p>
            <a:pPr marL="0" indent="0">
              <a:buNone/>
            </a:pPr>
            <a:r>
              <a:rPr lang="en-GB" dirty="0" smtClean="0">
                <a:solidFill>
                  <a:srgbClr val="FFFF00"/>
                </a:solidFill>
              </a:rPr>
              <a:t>Can we learn from the assessment?</a:t>
            </a:r>
            <a:endParaRPr lang="en-GB" dirty="0">
              <a:solidFill>
                <a:srgbClr val="FFFF00"/>
              </a:solidFill>
            </a:endParaRPr>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9</a:t>
            </a:fld>
            <a:endParaRPr lang="en-GB" altLang="en-US"/>
          </a:p>
        </p:txBody>
      </p:sp>
      <p:pic>
        <p:nvPicPr>
          <p:cNvPr id="5" name="Picture 4"/>
          <p:cNvPicPr>
            <a:picLocks noChangeAspect="1"/>
          </p:cNvPicPr>
          <p:nvPr/>
        </p:nvPicPr>
        <p:blipFill>
          <a:blip r:embed="rId2"/>
          <a:stretch>
            <a:fillRect/>
          </a:stretch>
        </p:blipFill>
        <p:spPr>
          <a:xfrm>
            <a:off x="2051720" y="3148785"/>
            <a:ext cx="4760485" cy="3372010"/>
          </a:xfrm>
          <a:prstGeom prst="rect">
            <a:avLst/>
          </a:prstGeom>
        </p:spPr>
      </p:pic>
    </p:spTree>
    <p:extLst>
      <p:ext uri="{BB962C8B-B14F-4D97-AF65-F5344CB8AC3E}">
        <p14:creationId xmlns:p14="http://schemas.microsoft.com/office/powerpoint/2010/main" val="1952844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r>
              <a:rPr lang="en-GB" altLang="en-US" dirty="0"/>
              <a:t>United Nations</a:t>
            </a:r>
          </a:p>
        </p:txBody>
      </p:sp>
      <p:sp>
        <p:nvSpPr>
          <p:cNvPr id="3" name="Content Placeholder 2"/>
          <p:cNvSpPr>
            <a:spLocks noGrp="1"/>
          </p:cNvSpPr>
          <p:nvPr>
            <p:ph idx="1"/>
          </p:nvPr>
        </p:nvSpPr>
        <p:spPr/>
        <p:txBody>
          <a:bodyPr rtlCol="0">
            <a:normAutofit/>
          </a:bodyPr>
          <a:lstStyle/>
          <a:p>
            <a:pPr marL="274320" indent="-274320" eaLnBrk="1" fontAlgn="auto" hangingPunct="1">
              <a:spcAft>
                <a:spcPts val="0"/>
              </a:spcAft>
              <a:buClr>
                <a:schemeClr val="accent3"/>
              </a:buClr>
              <a:buFont typeface="Wingdings 2"/>
              <a:buChar char=""/>
              <a:defRPr/>
            </a:pPr>
            <a:r>
              <a:rPr lang="en-GB" dirty="0">
                <a:latin typeface="+mj-lt"/>
              </a:rPr>
              <a:t>UNEP Responsibilities</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Climate Change</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Disasters and conflict</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Ecosystem Management</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Environmental governance</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Harmful substances</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Resource </a:t>
            </a:r>
            <a:r>
              <a:rPr lang="en-GB" dirty="0" smtClean="0">
                <a:solidFill>
                  <a:schemeClr val="accent6">
                    <a:lumMod val="75000"/>
                  </a:schemeClr>
                </a:solidFill>
                <a:latin typeface="+mj-lt"/>
              </a:rPr>
              <a:t>efficiency</a:t>
            </a:r>
            <a:endParaRPr lang="en-GB" dirty="0">
              <a:solidFill>
                <a:schemeClr val="accent6">
                  <a:lumMod val="75000"/>
                </a:schemeClr>
              </a:solidFill>
              <a:latin typeface="+mj-lt"/>
            </a:endParaRPr>
          </a:p>
        </p:txBody>
      </p:sp>
      <p:sp>
        <p:nvSpPr>
          <p:cNvPr id="3994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FAD669F-2C05-40FD-A154-BEEB29BACB5D}" type="slidenum">
              <a:rPr lang="en-GB" altLang="en-US" sz="1100" smtClean="0">
                <a:solidFill>
                  <a:srgbClr val="4D4D4D"/>
                </a:solidFill>
                <a:latin typeface="Times New Roman" panose="02020603050405020304" pitchFamily="18" charset="0"/>
              </a:rPr>
              <a:pPr>
                <a:spcBef>
                  <a:spcPct val="0"/>
                </a:spcBef>
                <a:buClrTx/>
                <a:buSzTx/>
                <a:buFontTx/>
                <a:buNone/>
              </a:pPr>
              <a:t>10</a:t>
            </a:fld>
            <a:endParaRPr lang="en-GB" altLang="en-US" sz="1100">
              <a:solidFill>
                <a:srgbClr val="4D4D4D"/>
              </a:solidFill>
              <a:latin typeface="Times New Roman" panose="02020603050405020304" pitchFamily="18" charset="0"/>
            </a:endParaRPr>
          </a:p>
        </p:txBody>
      </p:sp>
      <p:pic>
        <p:nvPicPr>
          <p:cNvPr id="39941" name="Picture 2" descr="http://www.enviroblog.org/unep.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4168" y="2132856"/>
            <a:ext cx="2005013"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01531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ircle(in)">
                                      <p:cBhvr>
                                        <p:cTn id="13" dur="2000"/>
                                        <p:tgtEl>
                                          <p:spTgt spid="3">
                                            <p:txEl>
                                              <p:pRg st="2" end="2"/>
                                            </p:txEl>
                                          </p:spTgt>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par>
                                <p:cTn id="17" presetID="6" presetClass="entr" presetSubtype="16"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circle(in)">
                                      <p:cBhvr>
                                        <p:cTn id="19" dur="2000"/>
                                        <p:tgtEl>
                                          <p:spTgt spid="3">
                                            <p:txEl>
                                              <p:pRg st="4" end="4"/>
                                            </p:txEl>
                                          </p:spTgt>
                                        </p:tgtEl>
                                      </p:cBhvr>
                                    </p:animEffect>
                                  </p:childTnLst>
                                </p:cTn>
                              </p:par>
                              <p:par>
                                <p:cTn id="20" presetID="6" presetClass="entr" presetSubtype="16"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circle(in)">
                                      <p:cBhvr>
                                        <p:cTn id="22" dur="2000"/>
                                        <p:tgtEl>
                                          <p:spTgt spid="3">
                                            <p:txEl>
                                              <p:pRg st="5" end="5"/>
                                            </p:txEl>
                                          </p:spTgt>
                                        </p:tgtEl>
                                      </p:cBhvr>
                                    </p:animEffect>
                                  </p:childTnLst>
                                </p:cTn>
                              </p:par>
                              <p:par>
                                <p:cTn id="23" presetID="6" presetClass="entr" presetSubtype="16"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circle(in)">
                                      <p:cBhvr>
                                        <p:cTn id="25"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r>
              <a:rPr lang="en-GB" altLang="en-US" dirty="0" smtClean="0"/>
              <a:t>UNEA</a:t>
            </a:r>
            <a:endParaRPr lang="en-GB" altLang="en-US" dirty="0"/>
          </a:p>
        </p:txBody>
      </p:sp>
      <p:sp>
        <p:nvSpPr>
          <p:cNvPr id="3" name="Content Placeholder 2"/>
          <p:cNvSpPr>
            <a:spLocks noGrp="1"/>
          </p:cNvSpPr>
          <p:nvPr>
            <p:ph idx="1"/>
          </p:nvPr>
        </p:nvSpPr>
        <p:spPr>
          <a:xfrm>
            <a:off x="96813" y="2468563"/>
            <a:ext cx="8229600" cy="4389437"/>
          </a:xfrm>
        </p:spPr>
        <p:txBody>
          <a:bodyPr rtlCol="0">
            <a:normAutofit/>
          </a:bodyPr>
          <a:lstStyle/>
          <a:p>
            <a:pPr marL="274320" indent="-274320" eaLnBrk="1" fontAlgn="auto" hangingPunct="1">
              <a:spcAft>
                <a:spcPts val="0"/>
              </a:spcAft>
              <a:buClr>
                <a:schemeClr val="accent3"/>
              </a:buClr>
              <a:buFont typeface="Wingdings 2"/>
              <a:buChar char=""/>
              <a:defRPr/>
            </a:pPr>
            <a:r>
              <a:rPr lang="en-GB" dirty="0" smtClean="0">
                <a:latin typeface="+mj-lt"/>
              </a:rPr>
              <a:t>UNEA </a:t>
            </a:r>
            <a:r>
              <a:rPr lang="en-GB" dirty="0">
                <a:latin typeface="+mj-lt"/>
              </a:rPr>
              <a:t>(Environment Assembly) (May 2016, Nairobi, Kenya)</a:t>
            </a:r>
          </a:p>
          <a:p>
            <a:pPr marL="640715" lvl="1" indent="-274320" eaLnBrk="1" fontAlgn="auto" hangingPunct="1">
              <a:spcAft>
                <a:spcPts val="0"/>
              </a:spcAft>
              <a:buClr>
                <a:schemeClr val="accent3"/>
              </a:buClr>
              <a:buFont typeface="Wingdings 2"/>
              <a:buChar char=""/>
              <a:defRPr/>
            </a:pPr>
            <a:r>
              <a:rPr lang="en-GB" dirty="0">
                <a:latin typeface="+mj-lt"/>
                <a:hlinkClick r:id="rId2"/>
              </a:rPr>
              <a:t>UNEA </a:t>
            </a:r>
            <a:r>
              <a:rPr lang="en-GB" dirty="0" smtClean="0">
                <a:latin typeface="+mj-lt"/>
                <a:hlinkClick r:id="rId2"/>
              </a:rPr>
              <a:t>2016</a:t>
            </a:r>
          </a:p>
          <a:p>
            <a:pPr marL="640715" lvl="1" indent="-274320" eaLnBrk="1" fontAlgn="auto" hangingPunct="1">
              <a:spcAft>
                <a:spcPts val="0"/>
              </a:spcAft>
              <a:buClr>
                <a:schemeClr val="accent3"/>
              </a:buClr>
              <a:buFont typeface="Wingdings 2"/>
              <a:buChar char=""/>
              <a:defRPr/>
            </a:pPr>
            <a:r>
              <a:rPr lang="en-GB" dirty="0" smtClean="0">
                <a:latin typeface="+mj-lt"/>
                <a:cs typeface="Calibri"/>
              </a:rPr>
              <a:t>e.g. environment assembly commitment with Ellen  MacArthur Foundation 2020</a:t>
            </a:r>
          </a:p>
          <a:p>
            <a:pPr marL="640715" lvl="1" indent="-274320" eaLnBrk="1" fontAlgn="auto" hangingPunct="1">
              <a:spcAft>
                <a:spcPts val="0"/>
              </a:spcAft>
              <a:buClr>
                <a:schemeClr val="accent3"/>
              </a:buClr>
              <a:buFont typeface="Wingdings 2"/>
              <a:buChar char=""/>
              <a:defRPr/>
            </a:pPr>
            <a:r>
              <a:rPr lang="en-GB" dirty="0" smtClean="0">
                <a:latin typeface="+mj-lt"/>
                <a:cs typeface="Calibri"/>
                <a:hlinkClick r:id="rId3"/>
              </a:rPr>
              <a:t>Plastics report 2020</a:t>
            </a:r>
            <a:r>
              <a:rPr lang="en-GB" dirty="0" smtClean="0">
                <a:latin typeface="+mj-lt"/>
                <a:cs typeface="Calibri"/>
              </a:rPr>
              <a:t> discuss</a:t>
            </a:r>
          </a:p>
          <a:p>
            <a:pPr marL="366395" lvl="1" indent="0" eaLnBrk="1" fontAlgn="auto" hangingPunct="1">
              <a:spcAft>
                <a:spcPts val="0"/>
              </a:spcAft>
              <a:buClr>
                <a:schemeClr val="accent3"/>
              </a:buClr>
              <a:buNone/>
              <a:defRPr/>
            </a:pPr>
            <a:endParaRPr lang="en-GB" dirty="0">
              <a:latin typeface="+mj-lt"/>
              <a:cs typeface="Calibri"/>
              <a:hlinkClick r:id="rId2"/>
            </a:endParaRPr>
          </a:p>
        </p:txBody>
      </p:sp>
      <p:sp>
        <p:nvSpPr>
          <p:cNvPr id="3994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FAD669F-2C05-40FD-A154-BEEB29BACB5D}" type="slidenum">
              <a:rPr lang="en-GB" altLang="en-US" sz="1100" smtClean="0">
                <a:solidFill>
                  <a:srgbClr val="4D4D4D"/>
                </a:solidFill>
                <a:latin typeface="Times New Roman" panose="02020603050405020304" pitchFamily="18" charset="0"/>
              </a:rPr>
              <a:pPr>
                <a:spcBef>
                  <a:spcPct val="0"/>
                </a:spcBef>
                <a:buClrTx/>
                <a:buSzTx/>
                <a:buFontTx/>
                <a:buNone/>
              </a:pPr>
              <a:t>11</a:t>
            </a:fld>
            <a:endParaRPr lang="en-GB" altLang="en-US" sz="1100">
              <a:solidFill>
                <a:srgbClr val="4D4D4D"/>
              </a:solidFill>
              <a:latin typeface="Times New Roman" panose="02020603050405020304" pitchFamily="18" charset="0"/>
            </a:endParaRPr>
          </a:p>
        </p:txBody>
      </p:sp>
      <p:pic>
        <p:nvPicPr>
          <p:cNvPr id="39942" name="Picture 8" descr="http://www.unep.org/images/unea_logo.png"/>
          <p:cNvPicPr>
            <a:picLocks noChangeAspect="1" noChangeArrowheads="1"/>
          </p:cNvPicPr>
          <p:nvPr/>
        </p:nvPicPr>
        <p:blipFill>
          <a:blip r:embed="rId4">
            <a:extLst>
              <a:ext uri="{BEBA8EAE-BF5A-486C-A8C5-ECC9F3942E4B}">
                <a14:imgProps xmlns:a14="http://schemas.microsoft.com/office/drawing/2010/main">
                  <a14:imgLayer r:embed="rId5">
                    <a14:imgEffect>
                      <a14:saturation sat="354000"/>
                    </a14:imgEffect>
                  </a14:imgLayer>
                </a14:imgProps>
              </a:ext>
              <a:ext uri="{28A0092B-C50C-407E-A947-70E740481C1C}">
                <a14:useLocalDpi xmlns:a14="http://schemas.microsoft.com/office/drawing/2010/main" val="0"/>
              </a:ext>
            </a:extLst>
          </a:blip>
          <a:srcRect/>
          <a:stretch>
            <a:fillRect/>
          </a:stretch>
        </p:blipFill>
        <p:spPr bwMode="auto">
          <a:xfrm>
            <a:off x="4548161" y="476672"/>
            <a:ext cx="4410102" cy="1579141"/>
          </a:xfrm>
          <a:prstGeom prst="rect">
            <a:avLst/>
          </a:prstGeom>
          <a:solidFill>
            <a:schemeClr val="accent1"/>
          </a:solidFill>
          <a:ln>
            <a:noFill/>
          </a:ln>
          <a:extLst/>
        </p:spPr>
      </p:pic>
    </p:spTree>
    <p:extLst>
      <p:ext uri="{BB962C8B-B14F-4D97-AF65-F5344CB8AC3E}">
        <p14:creationId xmlns:p14="http://schemas.microsoft.com/office/powerpoint/2010/main" val="3074699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ircle(in)">
                                      <p:cBhvr>
                                        <p:cTn id="13" dur="2000"/>
                                        <p:tgtEl>
                                          <p:spTgt spid="3">
                                            <p:txEl>
                                              <p:pRg st="2" end="2"/>
                                            </p:txEl>
                                          </p:spTgt>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smtClean="0"/>
              <a:t>An International success.  The example of Ozone</a:t>
            </a:r>
            <a:endParaRPr lang="en-GB" dirty="0"/>
          </a:p>
        </p:txBody>
      </p:sp>
      <p:pic>
        <p:nvPicPr>
          <p:cNvPr id="10" name="Content Placeholder 9"/>
          <p:cNvPicPr>
            <a:picLocks noGrp="1" noChangeAspect="1"/>
          </p:cNvPicPr>
          <p:nvPr>
            <p:ph idx="1"/>
          </p:nvPr>
        </p:nvPicPr>
        <p:blipFill>
          <a:blip r:embed="rId3"/>
          <a:stretch>
            <a:fillRect/>
          </a:stretch>
        </p:blipFill>
        <p:spPr>
          <a:xfrm>
            <a:off x="6575941" y="1675480"/>
            <a:ext cx="1972372" cy="2323455"/>
          </a:xfrm>
          <a:prstGeom prst="rect">
            <a:avLst/>
          </a:prstGeom>
        </p:spPr>
      </p:pic>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12</a:t>
            </a:fld>
            <a:endParaRPr lang="en-GB" altLang="en-US"/>
          </a:p>
        </p:txBody>
      </p:sp>
      <p:pic>
        <p:nvPicPr>
          <p:cNvPr id="7" name="Picture 6"/>
          <p:cNvPicPr>
            <a:picLocks noChangeAspect="1"/>
          </p:cNvPicPr>
          <p:nvPr/>
        </p:nvPicPr>
        <p:blipFill>
          <a:blip r:embed="rId4"/>
          <a:stretch>
            <a:fillRect/>
          </a:stretch>
        </p:blipFill>
        <p:spPr>
          <a:xfrm>
            <a:off x="2843808" y="4634836"/>
            <a:ext cx="4437494" cy="2088232"/>
          </a:xfrm>
          <a:prstGeom prst="rect">
            <a:avLst/>
          </a:prstGeom>
        </p:spPr>
      </p:pic>
      <p:pic>
        <p:nvPicPr>
          <p:cNvPr id="9" name="Picture 8"/>
          <p:cNvPicPr>
            <a:picLocks noChangeAspect="1"/>
          </p:cNvPicPr>
          <p:nvPr/>
        </p:nvPicPr>
        <p:blipFill>
          <a:blip r:embed="rId5"/>
          <a:stretch>
            <a:fillRect/>
          </a:stretch>
        </p:blipFill>
        <p:spPr>
          <a:xfrm>
            <a:off x="251520" y="1869129"/>
            <a:ext cx="4722068" cy="2711999"/>
          </a:xfrm>
          <a:prstGeom prst="rect">
            <a:avLst/>
          </a:prstGeom>
        </p:spPr>
      </p:pic>
    </p:spTree>
    <p:extLst>
      <p:ext uri="{BB962C8B-B14F-4D97-AF65-F5344CB8AC3E}">
        <p14:creationId xmlns:p14="http://schemas.microsoft.com/office/powerpoint/2010/main" val="2248071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r>
              <a:rPr lang="en-GB" altLang="en-US" dirty="0" smtClean="0"/>
              <a:t>Montreal Protocol</a:t>
            </a:r>
            <a:endParaRPr lang="en-GB" altLang="en-US" dirty="0"/>
          </a:p>
        </p:txBody>
      </p:sp>
      <p:sp>
        <p:nvSpPr>
          <p:cNvPr id="3" name="Content Placeholder 2"/>
          <p:cNvSpPr>
            <a:spLocks noGrp="1"/>
          </p:cNvSpPr>
          <p:nvPr>
            <p:ph idx="1"/>
          </p:nvPr>
        </p:nvSpPr>
        <p:spPr/>
        <p:txBody>
          <a:bodyPr rtlCol="0">
            <a:normAutofit/>
          </a:bodyPr>
          <a:lstStyle/>
          <a:p>
            <a:pPr marL="366395" lvl="1" indent="0" eaLnBrk="1" fontAlgn="auto" hangingPunct="1">
              <a:spcAft>
                <a:spcPts val="0"/>
              </a:spcAft>
              <a:buClr>
                <a:schemeClr val="accent3"/>
              </a:buClr>
              <a:buNone/>
              <a:defRPr/>
            </a:pPr>
            <a:endParaRPr lang="en-GB" dirty="0">
              <a:latin typeface="+mj-lt"/>
              <a:cs typeface="Calibri"/>
              <a:hlinkClick r:id="rId2"/>
            </a:endParaRPr>
          </a:p>
          <a:p>
            <a:pPr marL="0" indent="0" eaLnBrk="1" fontAlgn="auto" hangingPunct="1">
              <a:spcAft>
                <a:spcPts val="0"/>
              </a:spcAft>
              <a:buClr>
                <a:schemeClr val="accent3"/>
              </a:buClr>
              <a:buNone/>
              <a:defRPr/>
            </a:pPr>
            <a:r>
              <a:rPr lang="en-GB" dirty="0">
                <a:latin typeface="+mj-lt"/>
              </a:rPr>
              <a:t>25 years Montreal Protocol history</a:t>
            </a:r>
          </a:p>
          <a:p>
            <a:pPr marL="641033" lvl="1" indent="-274320" eaLnBrk="1" fontAlgn="auto" hangingPunct="1">
              <a:spcAft>
                <a:spcPts val="0"/>
              </a:spcAft>
              <a:buClr>
                <a:schemeClr val="accent3"/>
              </a:buClr>
              <a:buFont typeface="Wingdings 2"/>
              <a:buChar char=""/>
              <a:defRPr/>
            </a:pPr>
            <a:r>
              <a:rPr lang="en-GB" dirty="0">
                <a:latin typeface="+mj-lt"/>
                <a:hlinkClick r:id="rId3"/>
              </a:rPr>
              <a:t>5 min success the Montreal Protocol on </a:t>
            </a:r>
            <a:r>
              <a:rPr lang="en-GB" dirty="0" smtClean="0">
                <a:latin typeface="+mj-lt"/>
                <a:hlinkClick r:id="rId3"/>
              </a:rPr>
              <a:t>CFC</a:t>
            </a:r>
            <a:endParaRPr lang="en-GB" dirty="0" smtClean="0">
              <a:latin typeface="+mj-lt"/>
            </a:endParaRPr>
          </a:p>
          <a:p>
            <a:pPr marL="366713" lvl="1" indent="0" eaLnBrk="1" fontAlgn="auto" hangingPunct="1">
              <a:spcAft>
                <a:spcPts val="0"/>
              </a:spcAft>
              <a:buClr>
                <a:schemeClr val="accent3"/>
              </a:buClr>
              <a:buNone/>
              <a:defRPr/>
            </a:pPr>
            <a:endParaRPr lang="en-GB" dirty="0">
              <a:latin typeface="+mj-lt"/>
            </a:endParaRPr>
          </a:p>
        </p:txBody>
      </p:sp>
      <p:sp>
        <p:nvSpPr>
          <p:cNvPr id="3994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FAD669F-2C05-40FD-A154-BEEB29BACB5D}" type="slidenum">
              <a:rPr lang="en-GB" altLang="en-US" sz="1100" smtClean="0">
                <a:solidFill>
                  <a:srgbClr val="4D4D4D"/>
                </a:solidFill>
                <a:latin typeface="Times New Roman" panose="02020603050405020304" pitchFamily="18" charset="0"/>
              </a:rPr>
              <a:pPr>
                <a:spcBef>
                  <a:spcPct val="0"/>
                </a:spcBef>
                <a:buClrTx/>
                <a:buSzTx/>
                <a:buFontTx/>
                <a:buNone/>
              </a:pPr>
              <a:t>13</a:t>
            </a:fld>
            <a:endParaRPr lang="en-GB" altLang="en-US" sz="1100">
              <a:solidFill>
                <a:srgbClr val="4D4D4D"/>
              </a:solidFill>
              <a:latin typeface="Times New Roman" panose="02020603050405020304" pitchFamily="18" charset="0"/>
            </a:endParaRPr>
          </a:p>
        </p:txBody>
      </p:sp>
      <p:pic>
        <p:nvPicPr>
          <p:cNvPr id="39942" name="Picture 8" descr="http://www.unep.org/images/unea_logo.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6325" y="1052513"/>
            <a:ext cx="2801938" cy="100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5"/>
          <a:stretch>
            <a:fillRect/>
          </a:stretch>
        </p:blipFill>
        <p:spPr>
          <a:xfrm>
            <a:off x="1958826" y="3695844"/>
            <a:ext cx="5226347" cy="2675627"/>
          </a:xfrm>
          <a:prstGeom prst="rect">
            <a:avLst/>
          </a:prstGeom>
        </p:spPr>
      </p:pic>
    </p:spTree>
    <p:extLst>
      <p:ext uri="{BB962C8B-B14F-4D97-AF65-F5344CB8AC3E}">
        <p14:creationId xmlns:p14="http://schemas.microsoft.com/office/powerpoint/2010/main" val="1174817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circle(in)">
                                      <p:cBhvr>
                                        <p:cTn id="10"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endParaRPr lang="en-GB" altLang="en-US"/>
          </a:p>
        </p:txBody>
      </p:sp>
      <p:sp>
        <p:nvSpPr>
          <p:cNvPr id="40963"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67486BC3-1B7C-459A-AA44-3281B9B2967B}" type="slidenum">
              <a:rPr lang="en-GB" altLang="en-US" sz="1200" smtClean="0">
                <a:solidFill>
                  <a:srgbClr val="045C75"/>
                </a:solidFill>
                <a:latin typeface="Times New Roman" panose="02020603050405020304" pitchFamily="18" charset="0"/>
              </a:rPr>
              <a:pPr>
                <a:spcBef>
                  <a:spcPct val="0"/>
                </a:spcBef>
                <a:buClrTx/>
                <a:buSzTx/>
                <a:buFontTx/>
                <a:buNone/>
              </a:pPr>
              <a:t>14</a:t>
            </a:fld>
            <a:endParaRPr lang="en-GB" altLang="en-US" sz="1200">
              <a:solidFill>
                <a:srgbClr val="045C75"/>
              </a:solidFill>
              <a:latin typeface="Times New Roman" panose="02020603050405020304" pitchFamily="18" charset="0"/>
            </a:endParaRPr>
          </a:p>
        </p:txBody>
      </p:sp>
      <p:pic>
        <p:nvPicPr>
          <p:cNvPr id="31749" name="Picture 2" descr="http://www.esrl.noaa.gov/csd/assessments/ozone/2010/twentyquestions/images/Q0-1.jpg"/>
          <p:cNvPicPr>
            <a:picLocks noChangeAspect="1" noChangeArrowheads="1"/>
          </p:cNvPicPr>
          <p:nvPr/>
        </p:nvPicPr>
        <p:blipFill>
          <a:blip r:embed="rId2">
            <a:extLst>
              <a:ext uri="{28A0092B-C50C-407E-A947-70E740481C1C}">
                <a14:useLocalDpi xmlns:a14="http://schemas.microsoft.com/office/drawing/2010/main" val="0"/>
              </a:ext>
            </a:extLst>
          </a:blip>
          <a:srcRect b="56871"/>
          <a:stretch>
            <a:fillRect/>
          </a:stretch>
        </p:blipFill>
        <p:spPr bwMode="auto">
          <a:xfrm>
            <a:off x="47625" y="0"/>
            <a:ext cx="9128125" cy="610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0" name="Picture 6"/>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43811"/>
          <a:stretch>
            <a:fillRect/>
          </a:stretch>
        </p:blipFill>
        <p:spPr>
          <a:xfrm>
            <a:off x="-15875" y="30163"/>
            <a:ext cx="9159875" cy="6827837"/>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634363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16" fill="hold" nodeType="clickEffect">
                                  <p:stCondLst>
                                    <p:cond delay="0"/>
                                  </p:stCondLst>
                                  <p:childTnLst>
                                    <p:set>
                                      <p:cBhvr>
                                        <p:cTn id="6" dur="1" fill="hold">
                                          <p:stCondLst>
                                            <p:cond delay="0"/>
                                          </p:stCondLst>
                                        </p:cTn>
                                        <p:tgtEl>
                                          <p:spTgt spid="31749"/>
                                        </p:tgtEl>
                                        <p:attrNameLst>
                                          <p:attrName>style.visibility</p:attrName>
                                        </p:attrNameLst>
                                      </p:cBhvr>
                                      <p:to>
                                        <p:strVal val="visible"/>
                                      </p:to>
                                    </p:set>
                                    <p:animEffect transition="in" filter="circle(in)">
                                      <p:cBhvr>
                                        <p:cTn id="7" dur="2000"/>
                                        <p:tgtEl>
                                          <p:spTgt spid="3174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31750"/>
                                        </p:tgtEl>
                                        <p:attrNameLst>
                                          <p:attrName>style.visibility</p:attrName>
                                        </p:attrNameLst>
                                      </p:cBhvr>
                                      <p:to>
                                        <p:strVal val="visible"/>
                                      </p:to>
                                    </p:set>
                                    <p:animEffect transition="in" filter="barn(inVertical)">
                                      <p:cBhvr>
                                        <p:cTn id="12" dur="500"/>
                                        <p:tgtEl>
                                          <p:spTgt spid="317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Montreal and SDGs</a:t>
            </a:r>
            <a:endParaRPr lang="en-GB" dirty="0"/>
          </a:p>
        </p:txBody>
      </p:sp>
      <p:sp>
        <p:nvSpPr>
          <p:cNvPr id="3" name="Content Placeholder 2"/>
          <p:cNvSpPr>
            <a:spLocks noGrp="1"/>
          </p:cNvSpPr>
          <p:nvPr>
            <p:ph idx="1"/>
          </p:nvPr>
        </p:nvSpPr>
        <p:spPr>
          <a:xfrm>
            <a:off x="7068184" y="5537687"/>
            <a:ext cx="2075816" cy="983108"/>
          </a:xfrm>
        </p:spPr>
        <p:txBody>
          <a:bodyPr/>
          <a:lstStyle/>
          <a:p>
            <a:pPr marL="0" indent="0">
              <a:buNone/>
            </a:pPr>
            <a:r>
              <a:rPr lang="en-GB" dirty="0" smtClean="0"/>
              <a:t>University of Miami, 2020</a:t>
            </a:r>
            <a:endParaRPr lang="en-GB" dirty="0"/>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15</a:t>
            </a:fld>
            <a:endParaRPr lang="en-GB" altLang="en-US"/>
          </a:p>
        </p:txBody>
      </p:sp>
      <p:pic>
        <p:nvPicPr>
          <p:cNvPr id="5" name="Picture 4"/>
          <p:cNvPicPr>
            <a:picLocks noChangeAspect="1"/>
          </p:cNvPicPr>
          <p:nvPr/>
        </p:nvPicPr>
        <p:blipFill>
          <a:blip r:embed="rId2"/>
          <a:stretch>
            <a:fillRect/>
          </a:stretch>
        </p:blipFill>
        <p:spPr>
          <a:xfrm>
            <a:off x="179512" y="1547287"/>
            <a:ext cx="6888672" cy="5146935"/>
          </a:xfrm>
          <a:prstGeom prst="rect">
            <a:avLst/>
          </a:prstGeom>
        </p:spPr>
      </p:pic>
    </p:spTree>
    <p:extLst>
      <p:ext uri="{BB962C8B-B14F-4D97-AF65-F5344CB8AC3E}">
        <p14:creationId xmlns:p14="http://schemas.microsoft.com/office/powerpoint/2010/main" val="14868036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we be successful with climate change?</a:t>
            </a:r>
            <a:endParaRPr lang="en-GB" dirty="0"/>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16</a:t>
            </a:fld>
            <a:endParaRPr lang="en-GB" altLang="en-US"/>
          </a:p>
        </p:txBody>
      </p:sp>
      <p:pic>
        <p:nvPicPr>
          <p:cNvPr id="5" name="Picture 4"/>
          <p:cNvPicPr>
            <a:picLocks noChangeAspect="1"/>
          </p:cNvPicPr>
          <p:nvPr/>
        </p:nvPicPr>
        <p:blipFill>
          <a:blip r:embed="rId2"/>
          <a:stretch>
            <a:fillRect/>
          </a:stretch>
        </p:blipFill>
        <p:spPr>
          <a:xfrm>
            <a:off x="163862" y="2492896"/>
            <a:ext cx="8512594" cy="4190447"/>
          </a:xfrm>
          <a:prstGeom prst="rect">
            <a:avLst/>
          </a:prstGeom>
        </p:spPr>
      </p:pic>
    </p:spTree>
    <p:extLst>
      <p:ext uri="{BB962C8B-B14F-4D97-AF65-F5344CB8AC3E}">
        <p14:creationId xmlns:p14="http://schemas.microsoft.com/office/powerpoint/2010/main" val="11662850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27837-777A-4BBF-B665-5C16781B9023}"/>
              </a:ext>
            </a:extLst>
          </p:cNvPr>
          <p:cNvSpPr>
            <a:spLocks noGrp="1"/>
          </p:cNvSpPr>
          <p:nvPr>
            <p:ph type="title"/>
          </p:nvPr>
        </p:nvSpPr>
        <p:spPr>
          <a:xfrm>
            <a:off x="380451" y="237076"/>
            <a:ext cx="8582389" cy="1143000"/>
          </a:xfrm>
        </p:spPr>
        <p:txBody>
          <a:bodyPr/>
          <a:lstStyle/>
          <a:p>
            <a:r>
              <a:rPr lang="en-US" dirty="0">
                <a:cs typeface="Calibri"/>
              </a:rPr>
              <a:t>Climate Change Meeting</a:t>
            </a:r>
            <a:br>
              <a:rPr lang="en-US" dirty="0">
                <a:cs typeface="Calibri"/>
              </a:rPr>
            </a:br>
            <a:r>
              <a:rPr lang="en-US" sz="3200" dirty="0">
                <a:cs typeface="Calibri"/>
              </a:rPr>
              <a:t>Poland 2018  </a:t>
            </a:r>
            <a:r>
              <a:rPr lang="en-US" sz="3200" dirty="0" smtClean="0">
                <a:cs typeface="Calibri"/>
              </a:rPr>
              <a:t> Chile (Madrid) 2019 Glasgow 2021</a:t>
            </a:r>
            <a:endParaRPr lang="en-US" sz="3200" dirty="0"/>
          </a:p>
        </p:txBody>
      </p:sp>
      <p:sp>
        <p:nvSpPr>
          <p:cNvPr id="3" name="Content Placeholder 2">
            <a:extLst>
              <a:ext uri="{FF2B5EF4-FFF2-40B4-BE49-F238E27FC236}">
                <a16:creationId xmlns:a16="http://schemas.microsoft.com/office/drawing/2014/main" id="{A16CE20B-9CF8-424C-B3B2-58BB8C685A7E}"/>
              </a:ext>
            </a:extLst>
          </p:cNvPr>
          <p:cNvSpPr>
            <a:spLocks noGrp="1"/>
          </p:cNvSpPr>
          <p:nvPr>
            <p:ph sz="half" idx="1"/>
          </p:nvPr>
        </p:nvSpPr>
        <p:spPr>
          <a:xfrm>
            <a:off x="0" y="1484784"/>
            <a:ext cx="4644292" cy="4434840"/>
          </a:xfrm>
        </p:spPr>
        <p:txBody>
          <a:bodyPr/>
          <a:lstStyle/>
          <a:p>
            <a:r>
              <a:rPr lang="en-US" dirty="0">
                <a:cs typeface="Calibri"/>
              </a:rPr>
              <a:t>In groups of 2/3 find a video </a:t>
            </a:r>
            <a:r>
              <a:rPr lang="en-US" dirty="0" smtClean="0">
                <a:cs typeface="Calibri"/>
              </a:rPr>
              <a:t>clip </a:t>
            </a:r>
            <a:r>
              <a:rPr lang="en-US" dirty="0">
                <a:cs typeface="Calibri"/>
              </a:rPr>
              <a:t>of no more than 5 </a:t>
            </a:r>
            <a:r>
              <a:rPr lang="en-US" dirty="0" err="1">
                <a:cs typeface="Calibri"/>
              </a:rPr>
              <a:t>mins</a:t>
            </a:r>
            <a:r>
              <a:rPr lang="en-US" dirty="0">
                <a:cs typeface="Calibri"/>
              </a:rPr>
              <a:t> </a:t>
            </a:r>
            <a:r>
              <a:rPr lang="en-US" dirty="0" smtClean="0">
                <a:cs typeface="Calibri"/>
              </a:rPr>
              <a:t>or website on climate change meetings.</a:t>
            </a:r>
            <a:endParaRPr lang="en-US" dirty="0"/>
          </a:p>
          <a:p>
            <a:r>
              <a:rPr lang="en-US" dirty="0">
                <a:cs typeface="Calibri"/>
              </a:rPr>
              <a:t>Present the principal findings of the </a:t>
            </a:r>
            <a:r>
              <a:rPr lang="en-US" dirty="0" smtClean="0">
                <a:cs typeface="Calibri"/>
              </a:rPr>
              <a:t>video/web </a:t>
            </a:r>
            <a:r>
              <a:rPr lang="en-US" dirty="0">
                <a:cs typeface="Calibri"/>
              </a:rPr>
              <a:t>to the other groups.</a:t>
            </a:r>
          </a:p>
          <a:p>
            <a:r>
              <a:rPr lang="en-US" dirty="0">
                <a:cs typeface="Calibri"/>
              </a:rPr>
              <a:t>Consider in what ways this is: </a:t>
            </a:r>
          </a:p>
          <a:p>
            <a:pPr marL="639445" lvl="1" indent="-245745"/>
            <a:r>
              <a:rPr lang="en-US" dirty="0">
                <a:solidFill>
                  <a:srgbClr val="FFFF00"/>
                </a:solidFill>
                <a:cs typeface="Calibri"/>
              </a:rPr>
              <a:t>Good </a:t>
            </a:r>
            <a:r>
              <a:rPr lang="en-US" dirty="0" smtClean="0">
                <a:solidFill>
                  <a:srgbClr val="FFFF00"/>
                </a:solidFill>
                <a:cs typeface="Calibri"/>
              </a:rPr>
              <a:t>strategic management</a:t>
            </a:r>
            <a:endParaRPr lang="en-US" dirty="0">
              <a:solidFill>
                <a:srgbClr val="FFFF00"/>
              </a:solidFill>
              <a:cs typeface="Calibri"/>
            </a:endParaRPr>
          </a:p>
          <a:p>
            <a:pPr marL="639445" lvl="1" indent="-245745"/>
            <a:r>
              <a:rPr lang="en-US" dirty="0">
                <a:solidFill>
                  <a:srgbClr val="FFFF00"/>
                </a:solidFill>
                <a:cs typeface="Calibri"/>
              </a:rPr>
              <a:t>Bad </a:t>
            </a:r>
            <a:r>
              <a:rPr lang="en-US" dirty="0" smtClean="0">
                <a:solidFill>
                  <a:srgbClr val="FFFF00"/>
                </a:solidFill>
                <a:cs typeface="Calibri"/>
              </a:rPr>
              <a:t>strategic management</a:t>
            </a:r>
            <a:endParaRPr lang="en-US" dirty="0">
              <a:solidFill>
                <a:srgbClr val="FFFF00"/>
              </a:solidFill>
              <a:cs typeface="Calibri"/>
            </a:endParaRPr>
          </a:p>
          <a:p>
            <a:pPr marL="639445" lvl="1" indent="-245745"/>
            <a:r>
              <a:rPr lang="en-US" dirty="0">
                <a:solidFill>
                  <a:srgbClr val="FFFF00"/>
                </a:solidFill>
                <a:cs typeface="Calibri"/>
              </a:rPr>
              <a:t>Send links for upload to </a:t>
            </a:r>
            <a:r>
              <a:rPr lang="en-US" dirty="0" smtClean="0">
                <a:solidFill>
                  <a:srgbClr val="FFFF00"/>
                </a:solidFill>
                <a:cs typeface="Calibri"/>
              </a:rPr>
              <a:t>Moodle</a:t>
            </a:r>
          </a:p>
          <a:p>
            <a:pPr marL="393700" lvl="1" indent="0" algn="r">
              <a:buNone/>
            </a:pPr>
            <a:r>
              <a:rPr lang="en-US" sz="1600" dirty="0" smtClean="0">
                <a:cs typeface="Calibri"/>
              </a:rPr>
              <a:t>COP (Conference of the Parties</a:t>
            </a:r>
            <a:r>
              <a:rPr lang="en-US" dirty="0" smtClean="0">
                <a:cs typeface="Calibri"/>
              </a:rPr>
              <a:t>)</a:t>
            </a:r>
            <a:endParaRPr lang="en-US" dirty="0">
              <a:cs typeface="Calibri"/>
            </a:endParaRPr>
          </a:p>
        </p:txBody>
      </p:sp>
      <p:pic>
        <p:nvPicPr>
          <p:cNvPr id="6" name="Picture 6" descr="A group of people in front of a sign&#10;&#10;Description generated with very high confidence">
            <a:extLst>
              <a:ext uri="{FF2B5EF4-FFF2-40B4-BE49-F238E27FC236}">
                <a16:creationId xmlns:a16="http://schemas.microsoft.com/office/drawing/2014/main" id="{75D3B1BF-8A7B-4580-8CD2-B3E6CA6FBD52}"/>
              </a:ext>
            </a:extLst>
          </p:cNvPr>
          <p:cNvPicPr>
            <a:picLocks noGrp="1" noChangeAspect="1"/>
          </p:cNvPicPr>
          <p:nvPr>
            <p:ph sz="half" idx="2"/>
          </p:nvPr>
        </p:nvPicPr>
        <p:blipFill>
          <a:blip r:embed="rId2"/>
          <a:stretch>
            <a:fillRect/>
          </a:stretch>
        </p:blipFill>
        <p:spPr>
          <a:xfrm>
            <a:off x="4541836" y="1602279"/>
            <a:ext cx="4497753" cy="2499440"/>
          </a:xfrm>
          <a:prstGeom prst="rect">
            <a:avLst/>
          </a:prstGeom>
        </p:spPr>
      </p:pic>
      <p:sp>
        <p:nvSpPr>
          <p:cNvPr id="5" name="Slide Number Placeholder 4">
            <a:extLst>
              <a:ext uri="{FF2B5EF4-FFF2-40B4-BE49-F238E27FC236}">
                <a16:creationId xmlns:a16="http://schemas.microsoft.com/office/drawing/2014/main" id="{EA05BB8A-005D-47A1-A4C3-1399E4AD7E38}"/>
              </a:ext>
            </a:extLst>
          </p:cNvPr>
          <p:cNvSpPr>
            <a:spLocks noGrp="1"/>
          </p:cNvSpPr>
          <p:nvPr>
            <p:ph type="sldNum" sz="quarter" idx="12"/>
          </p:nvPr>
        </p:nvSpPr>
        <p:spPr/>
        <p:txBody>
          <a:bodyPr/>
          <a:lstStyle/>
          <a:p>
            <a:pPr>
              <a:defRPr/>
            </a:pPr>
            <a:fld id="{61FDC438-E651-4A6B-8C50-15A8467CF880}" type="slidenum">
              <a:rPr lang="en-GB" altLang="en-US"/>
              <a:pPr>
                <a:defRPr/>
              </a:pPr>
              <a:t>17</a:t>
            </a:fld>
            <a:endParaRPr lang="en-GB" altLang="en-US"/>
          </a:p>
        </p:txBody>
      </p:sp>
      <p:pic>
        <p:nvPicPr>
          <p:cNvPr id="8" name="Picture 8" descr="A group of people holding a sign posing for the camera&#10;&#10;Description generated with very high confidence">
            <a:extLst>
              <a:ext uri="{FF2B5EF4-FFF2-40B4-BE49-F238E27FC236}">
                <a16:creationId xmlns:a16="http://schemas.microsoft.com/office/drawing/2014/main" id="{ADE2D4C1-3C7A-4E16-8280-496FD42779FC}"/>
              </a:ext>
            </a:extLst>
          </p:cNvPr>
          <p:cNvPicPr>
            <a:picLocks noChangeAspect="1"/>
          </p:cNvPicPr>
          <p:nvPr/>
        </p:nvPicPr>
        <p:blipFill>
          <a:blip r:embed="rId3"/>
          <a:stretch>
            <a:fillRect/>
          </a:stretch>
        </p:blipFill>
        <p:spPr>
          <a:xfrm>
            <a:off x="5214815" y="4293096"/>
            <a:ext cx="3260969" cy="2375550"/>
          </a:xfrm>
          <a:prstGeom prst="rect">
            <a:avLst/>
          </a:prstGeom>
        </p:spPr>
      </p:pic>
    </p:spTree>
    <p:extLst>
      <p:ext uri="{BB962C8B-B14F-4D97-AF65-F5344CB8AC3E}">
        <p14:creationId xmlns:p14="http://schemas.microsoft.com/office/powerpoint/2010/main" val="164598334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Conference of the Parties</a:t>
            </a:r>
            <a:endParaRPr lang="en-GB" dirty="0"/>
          </a:p>
        </p:txBody>
      </p:sp>
      <p:sp>
        <p:nvSpPr>
          <p:cNvPr id="3" name="Content Placeholder 2"/>
          <p:cNvSpPr>
            <a:spLocks noGrp="1"/>
          </p:cNvSpPr>
          <p:nvPr>
            <p:ph idx="1"/>
          </p:nvPr>
        </p:nvSpPr>
        <p:spPr/>
        <p:txBody>
          <a:bodyPr/>
          <a:lstStyle/>
          <a:p>
            <a:r>
              <a:rPr lang="en-GB" dirty="0"/>
              <a:t>The COP is the supreme decision-making body of a</a:t>
            </a:r>
            <a:r>
              <a:rPr lang="en-GB" dirty="0" smtClean="0"/>
              <a:t> </a:t>
            </a:r>
            <a:r>
              <a:rPr lang="en-GB" dirty="0"/>
              <a:t>Convention. </a:t>
            </a:r>
            <a:endParaRPr lang="en-GB" dirty="0" smtClean="0"/>
          </a:p>
          <a:p>
            <a:r>
              <a:rPr lang="en-GB" dirty="0" smtClean="0"/>
              <a:t>All </a:t>
            </a:r>
            <a:r>
              <a:rPr lang="en-GB" dirty="0"/>
              <a:t>States that are Parties to the Convention are represented at the COP, at which they review the implementation of the Convention and any other legal instruments that the COP adopts and take decisions necessary to promote the effective implementation of the Convention, including institutional and administrative </a:t>
            </a:r>
            <a:r>
              <a:rPr lang="en-GB" dirty="0" smtClean="0"/>
              <a:t>arrangements</a:t>
            </a:r>
          </a:p>
          <a:p>
            <a:r>
              <a:rPr lang="en-GB" dirty="0" smtClean="0">
                <a:solidFill>
                  <a:srgbClr val="FFFF00"/>
                </a:solidFill>
              </a:rPr>
              <a:t>E.g. climate change COP</a:t>
            </a:r>
            <a:endParaRPr lang="en-GB" dirty="0">
              <a:solidFill>
                <a:srgbClr val="FFFF00"/>
              </a:solidFill>
            </a:endParaRPr>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18</a:t>
            </a:fld>
            <a:endParaRPr lang="en-GB" altLang="en-US"/>
          </a:p>
        </p:txBody>
      </p:sp>
    </p:spTree>
    <p:extLst>
      <p:ext uri="{BB962C8B-B14F-4D97-AF65-F5344CB8AC3E}">
        <p14:creationId xmlns:p14="http://schemas.microsoft.com/office/powerpoint/2010/main" val="39286170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108" y="1378511"/>
            <a:ext cx="9472126" cy="854968"/>
          </a:xfrm>
        </p:spPr>
        <p:txBody>
          <a:bodyPr>
            <a:normAutofit fontScale="90000"/>
          </a:bodyPr>
          <a:lstStyle/>
          <a:p>
            <a:r>
              <a:rPr lang="en-GB" dirty="0" smtClean="0"/>
              <a:t>A diachronic approach</a:t>
            </a:r>
            <a:br>
              <a:rPr lang="en-GB" dirty="0" smtClean="0"/>
            </a:br>
            <a:r>
              <a:rPr lang="en-GB" dirty="0" smtClean="0"/>
              <a:t>IPCC Practical</a:t>
            </a:r>
            <a:endParaRPr lang="en-GB" dirty="0"/>
          </a:p>
        </p:txBody>
      </p:sp>
      <p:sp>
        <p:nvSpPr>
          <p:cNvPr id="3" name="Content Placeholder 2"/>
          <p:cNvSpPr>
            <a:spLocks noGrp="1"/>
          </p:cNvSpPr>
          <p:nvPr>
            <p:ph idx="1"/>
          </p:nvPr>
        </p:nvSpPr>
        <p:spPr>
          <a:xfrm>
            <a:off x="193108" y="2335106"/>
            <a:ext cx="5698976" cy="4389437"/>
          </a:xfrm>
        </p:spPr>
        <p:txBody>
          <a:bodyPr/>
          <a:lstStyle/>
          <a:p>
            <a:r>
              <a:rPr lang="en-GB" sz="1800" i="1" dirty="0" smtClean="0">
                <a:solidFill>
                  <a:schemeClr val="accent5">
                    <a:lumMod val="75000"/>
                  </a:schemeClr>
                </a:solidFill>
              </a:rPr>
              <a:t>President Biden, China and Europe are increasingly committed to dealing with climate Change.  The IPCC is the principal focus of the worlds changing recognition, governance and focus on the issue.  Hence the evolution of climate change governance helps understand the successes, failures and lessons.</a:t>
            </a:r>
          </a:p>
          <a:p>
            <a:pPr marL="0" indent="0">
              <a:buNone/>
            </a:pPr>
            <a:endParaRPr lang="en-GB" sz="1800" i="1" dirty="0" smtClean="0">
              <a:solidFill>
                <a:schemeClr val="accent5">
                  <a:lumMod val="75000"/>
                </a:schemeClr>
              </a:solidFill>
            </a:endParaRPr>
          </a:p>
          <a:p>
            <a:r>
              <a:rPr lang="en-GB" sz="1800" dirty="0" smtClean="0"/>
              <a:t>Choose a time period and present a PowerPoint slide overview of what </a:t>
            </a:r>
            <a:r>
              <a:rPr lang="en-GB" sz="1800" dirty="0"/>
              <a:t>h</a:t>
            </a:r>
            <a:r>
              <a:rPr lang="en-GB" sz="1800" dirty="0" smtClean="0"/>
              <a:t>appened at a global level. (NEXT SLIDE) </a:t>
            </a:r>
          </a:p>
          <a:p>
            <a:pPr marL="0" indent="0">
              <a:buNone/>
            </a:pPr>
            <a:endParaRPr lang="en-GB" sz="1800" dirty="0" smtClean="0"/>
          </a:p>
          <a:p>
            <a:r>
              <a:rPr lang="en-GB" sz="1800" dirty="0"/>
              <a:t>https://unfccc.int/timeline/</a:t>
            </a:r>
          </a:p>
          <a:p>
            <a:pPr marL="0" indent="0">
              <a:buNone/>
            </a:pPr>
            <a:endParaRPr lang="en-GB" dirty="0" smtClean="0"/>
          </a:p>
          <a:p>
            <a:pPr marL="0" indent="0">
              <a:buNone/>
            </a:pPr>
            <a:endParaRPr lang="en-GB" dirty="0" smtClean="0"/>
          </a:p>
          <a:p>
            <a:endParaRPr lang="en-GB" dirty="0"/>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19</a:t>
            </a:fld>
            <a:endParaRPr lang="en-GB" altLang="en-US"/>
          </a:p>
        </p:txBody>
      </p:sp>
      <p:pic>
        <p:nvPicPr>
          <p:cNvPr id="5" name="Picture 4"/>
          <p:cNvPicPr>
            <a:picLocks noChangeAspect="1"/>
          </p:cNvPicPr>
          <p:nvPr/>
        </p:nvPicPr>
        <p:blipFill>
          <a:blip r:embed="rId3"/>
          <a:stretch>
            <a:fillRect/>
          </a:stretch>
        </p:blipFill>
        <p:spPr>
          <a:xfrm>
            <a:off x="6089313" y="147612"/>
            <a:ext cx="2982470" cy="1995961"/>
          </a:xfrm>
          <a:prstGeom prst="rect">
            <a:avLst/>
          </a:prstGeom>
        </p:spPr>
      </p:pic>
      <p:pic>
        <p:nvPicPr>
          <p:cNvPr id="6" name="Picture 5"/>
          <p:cNvPicPr>
            <a:picLocks noChangeAspect="1"/>
          </p:cNvPicPr>
          <p:nvPr/>
        </p:nvPicPr>
        <p:blipFill>
          <a:blip r:embed="rId4"/>
          <a:stretch>
            <a:fillRect/>
          </a:stretch>
        </p:blipFill>
        <p:spPr>
          <a:xfrm>
            <a:off x="5862228" y="4528007"/>
            <a:ext cx="3436640" cy="2013656"/>
          </a:xfrm>
          <a:prstGeom prst="rect">
            <a:avLst/>
          </a:prstGeom>
        </p:spPr>
      </p:pic>
      <p:sp>
        <p:nvSpPr>
          <p:cNvPr id="7" name="Down Arrow 6"/>
          <p:cNvSpPr/>
          <p:nvPr/>
        </p:nvSpPr>
        <p:spPr>
          <a:xfrm>
            <a:off x="7236296" y="2204864"/>
            <a:ext cx="688504" cy="201622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62035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circle(in)">
                                      <p:cBhvr>
                                        <p:cTn id="1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229600" cy="491902"/>
          </a:xfrm>
        </p:spPr>
        <p:txBody>
          <a:bodyPr>
            <a:normAutofit fontScale="90000"/>
          </a:bodyPr>
          <a:lstStyle/>
          <a:p>
            <a:r>
              <a:rPr lang="en-GB" sz="3200" dirty="0" smtClean="0"/>
              <a:t>Climate </a:t>
            </a:r>
            <a:r>
              <a:rPr lang="en-GB" sz="3200" dirty="0"/>
              <a:t>C</a:t>
            </a:r>
            <a:r>
              <a:rPr lang="en-GB" sz="3200" dirty="0" smtClean="0"/>
              <a:t>hange Global Governance Evolution</a:t>
            </a:r>
            <a:endParaRPr lang="en-GB" sz="32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088892463"/>
              </p:ext>
            </p:extLst>
          </p:nvPr>
        </p:nvGraphicFramePr>
        <p:xfrm>
          <a:off x="179512" y="1196751"/>
          <a:ext cx="8856984" cy="5159599"/>
        </p:xfrm>
        <a:graphic>
          <a:graphicData uri="http://schemas.openxmlformats.org/drawingml/2006/table">
            <a:tbl>
              <a:tblPr firstRow="1" bandRow="1">
                <a:tableStyleId>{5C22544A-7EE6-4342-B048-85BDC9FD1C3A}</a:tableStyleId>
              </a:tblPr>
              <a:tblGrid>
                <a:gridCol w="1251093">
                  <a:extLst>
                    <a:ext uri="{9D8B030D-6E8A-4147-A177-3AD203B41FA5}">
                      <a16:colId xmlns:a16="http://schemas.microsoft.com/office/drawing/2014/main" val="3159345023"/>
                    </a:ext>
                  </a:extLst>
                </a:gridCol>
                <a:gridCol w="3177399">
                  <a:extLst>
                    <a:ext uri="{9D8B030D-6E8A-4147-A177-3AD203B41FA5}">
                      <a16:colId xmlns:a16="http://schemas.microsoft.com/office/drawing/2014/main" val="3195852948"/>
                    </a:ext>
                  </a:extLst>
                </a:gridCol>
                <a:gridCol w="1239961">
                  <a:extLst>
                    <a:ext uri="{9D8B030D-6E8A-4147-A177-3AD203B41FA5}">
                      <a16:colId xmlns:a16="http://schemas.microsoft.com/office/drawing/2014/main" val="3829668114"/>
                    </a:ext>
                  </a:extLst>
                </a:gridCol>
                <a:gridCol w="3188531">
                  <a:extLst>
                    <a:ext uri="{9D8B030D-6E8A-4147-A177-3AD203B41FA5}">
                      <a16:colId xmlns:a16="http://schemas.microsoft.com/office/drawing/2014/main" val="1390114266"/>
                    </a:ext>
                  </a:extLst>
                </a:gridCol>
              </a:tblGrid>
              <a:tr h="546266">
                <a:tc>
                  <a:txBody>
                    <a:bodyPr/>
                    <a:lstStyle/>
                    <a:p>
                      <a:r>
                        <a:rPr lang="en-GB" dirty="0" smtClean="0"/>
                        <a:t>Date</a:t>
                      </a:r>
                      <a:endParaRPr lang="en-GB" dirty="0"/>
                    </a:p>
                  </a:txBody>
                  <a:tcPr/>
                </a:tc>
                <a:tc>
                  <a:txBody>
                    <a:bodyPr/>
                    <a:lstStyle/>
                    <a:p>
                      <a:r>
                        <a:rPr lang="en-GB" dirty="0" smtClean="0"/>
                        <a:t>Main events/Q’s</a:t>
                      </a:r>
                      <a:endParaRPr lang="en-GB" dirty="0"/>
                    </a:p>
                  </a:txBody>
                  <a:tcPr/>
                </a:tc>
                <a:tc>
                  <a:txBody>
                    <a:bodyPr/>
                    <a:lstStyle/>
                    <a:p>
                      <a:r>
                        <a:rPr lang="en-GB" dirty="0" smtClean="0"/>
                        <a:t>Date</a:t>
                      </a:r>
                      <a:endParaRPr lang="en-GB" dirty="0"/>
                    </a:p>
                  </a:txBody>
                  <a:tcPr/>
                </a:tc>
                <a:tc>
                  <a:txBody>
                    <a:bodyPr/>
                    <a:lstStyle/>
                    <a:p>
                      <a:r>
                        <a:rPr lang="en-GB" dirty="0" smtClean="0"/>
                        <a:t>Main events/Q’s</a:t>
                      </a:r>
                      <a:endParaRPr lang="en-GB" dirty="0"/>
                    </a:p>
                  </a:txBody>
                  <a:tcPr/>
                </a:tc>
                <a:extLst>
                  <a:ext uri="{0D108BD9-81ED-4DB2-BD59-A6C34878D82A}">
                    <a16:rowId xmlns:a16="http://schemas.microsoft.com/office/drawing/2014/main" val="4015505845"/>
                  </a:ext>
                </a:extLst>
              </a:tr>
              <a:tr h="1043893">
                <a:tc>
                  <a:txBody>
                    <a:bodyPr/>
                    <a:lstStyle/>
                    <a:p>
                      <a:r>
                        <a:rPr lang="en-GB" dirty="0" smtClean="0"/>
                        <a:t>Pre 1988</a:t>
                      </a:r>
                      <a:endParaRPr lang="en-GB" dirty="0"/>
                    </a:p>
                  </a:txBody>
                  <a:tcPr/>
                </a:tc>
                <a:tc>
                  <a:txBody>
                    <a:bodyPr/>
                    <a:lstStyle/>
                    <a:p>
                      <a:r>
                        <a:rPr lang="en-GB" dirty="0" smtClean="0"/>
                        <a:t>Why was the IPCC set up?</a:t>
                      </a:r>
                      <a:endParaRPr lang="en-GB" dirty="0"/>
                    </a:p>
                  </a:txBody>
                  <a:tcPr/>
                </a:tc>
                <a:tc>
                  <a:txBody>
                    <a:bodyPr/>
                    <a:lstStyle/>
                    <a:p>
                      <a:r>
                        <a:rPr lang="en-GB" dirty="0" smtClean="0"/>
                        <a:t>2007-2013</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Copenhagen Accord (COP15), Cancun (COP16), Doha Climate Gateway </a:t>
                      </a:r>
                    </a:p>
                    <a:p>
                      <a:r>
                        <a:rPr lang="en-GB" dirty="0" smtClean="0"/>
                        <a:t> (COP18) what was the impact?</a:t>
                      </a:r>
                      <a:endParaRPr lang="en-GB" dirty="0"/>
                    </a:p>
                  </a:txBody>
                  <a:tcPr/>
                </a:tc>
                <a:extLst>
                  <a:ext uri="{0D108BD9-81ED-4DB2-BD59-A6C34878D82A}">
                    <a16:rowId xmlns:a16="http://schemas.microsoft.com/office/drawing/2014/main" val="36044098"/>
                  </a:ext>
                </a:extLst>
              </a:tr>
              <a:tr h="1043893">
                <a:tc>
                  <a:txBody>
                    <a:bodyPr/>
                    <a:lstStyle/>
                    <a:p>
                      <a:r>
                        <a:rPr lang="en-GB" dirty="0" smtClean="0">
                          <a:solidFill>
                            <a:schemeClr val="accent5">
                              <a:lumMod val="75000"/>
                            </a:schemeClr>
                          </a:solidFill>
                        </a:rPr>
                        <a:t>1988-1992</a:t>
                      </a:r>
                      <a:endParaRPr lang="en-GB" dirty="0">
                        <a:solidFill>
                          <a:schemeClr val="accent5">
                            <a:lumMod val="75000"/>
                          </a:schemeClr>
                        </a:solidFill>
                      </a:endParaRPr>
                    </a:p>
                  </a:txBody>
                  <a:tcPr/>
                </a:tc>
                <a:tc>
                  <a:txBody>
                    <a:bodyPr/>
                    <a:lstStyle/>
                    <a:p>
                      <a:r>
                        <a:rPr lang="en-GB" dirty="0" smtClean="0">
                          <a:solidFill>
                            <a:schemeClr val="accent5">
                              <a:lumMod val="75000"/>
                            </a:schemeClr>
                          </a:solidFill>
                        </a:rPr>
                        <a:t>How did Rio set the scene?</a:t>
                      </a:r>
                      <a:endParaRPr lang="en-GB" dirty="0">
                        <a:solidFill>
                          <a:schemeClr val="accent5">
                            <a:lumMod val="75000"/>
                          </a:schemeClr>
                        </a:solidFill>
                      </a:endParaRPr>
                    </a:p>
                  </a:txBody>
                  <a:tcPr/>
                </a:tc>
                <a:tc>
                  <a:txBody>
                    <a:bodyPr/>
                    <a:lstStyle/>
                    <a:p>
                      <a:r>
                        <a:rPr lang="en-GB" dirty="0" smtClean="0">
                          <a:solidFill>
                            <a:schemeClr val="accent5">
                              <a:lumMod val="75000"/>
                            </a:schemeClr>
                          </a:solidFill>
                        </a:rPr>
                        <a:t>2013-2015</a:t>
                      </a:r>
                      <a:endParaRPr lang="en-GB" dirty="0">
                        <a:solidFill>
                          <a:schemeClr val="accent5">
                            <a:lumMod val="75000"/>
                          </a:schemeClr>
                        </a:solidFill>
                      </a:endParaRPr>
                    </a:p>
                  </a:txBody>
                  <a:tcPr/>
                </a:tc>
                <a:tc>
                  <a:txBody>
                    <a:bodyPr/>
                    <a:lstStyle/>
                    <a:p>
                      <a:r>
                        <a:rPr lang="en-GB" dirty="0" smtClean="0">
                          <a:solidFill>
                            <a:schemeClr val="accent5">
                              <a:lumMod val="75000"/>
                            </a:schemeClr>
                          </a:solidFill>
                        </a:rPr>
                        <a:t>Warsaw (COP 19 and Paris Agreement (COP</a:t>
                      </a:r>
                      <a:r>
                        <a:rPr lang="en-GB" baseline="0" dirty="0" smtClean="0">
                          <a:solidFill>
                            <a:schemeClr val="accent5">
                              <a:lumMod val="75000"/>
                            </a:schemeClr>
                          </a:solidFill>
                        </a:rPr>
                        <a:t> 21), fifth assessment report.  How did these change the situation?</a:t>
                      </a:r>
                      <a:endParaRPr lang="en-GB" dirty="0">
                        <a:solidFill>
                          <a:schemeClr val="accent5">
                            <a:lumMod val="75000"/>
                          </a:schemeClr>
                        </a:solidFill>
                      </a:endParaRPr>
                    </a:p>
                  </a:txBody>
                  <a:tcPr/>
                </a:tc>
                <a:extLst>
                  <a:ext uri="{0D108BD9-81ED-4DB2-BD59-A6C34878D82A}">
                    <a16:rowId xmlns:a16="http://schemas.microsoft.com/office/drawing/2014/main" val="2936802330"/>
                  </a:ext>
                </a:extLst>
              </a:tr>
              <a:tr h="1043893">
                <a:tc>
                  <a:txBody>
                    <a:bodyPr/>
                    <a:lstStyle/>
                    <a:p>
                      <a:r>
                        <a:rPr lang="en-GB" dirty="0" smtClean="0"/>
                        <a:t>1992-2001</a:t>
                      </a:r>
                      <a:endParaRPr lang="en-GB" dirty="0"/>
                    </a:p>
                  </a:txBody>
                  <a:tcPr/>
                </a:tc>
                <a:tc>
                  <a:txBody>
                    <a:bodyPr/>
                    <a:lstStyle/>
                    <a:p>
                      <a:r>
                        <a:rPr lang="en-GB" dirty="0" smtClean="0"/>
                        <a:t>The fundamentals of Kyoto Protocol and Marrakesh</a:t>
                      </a:r>
                      <a:r>
                        <a:rPr lang="en-GB" baseline="0" dirty="0" smtClean="0"/>
                        <a:t> Accords</a:t>
                      </a:r>
                      <a:endParaRPr lang="en-GB" dirty="0"/>
                    </a:p>
                  </a:txBody>
                  <a:tcPr/>
                </a:tc>
                <a:tc>
                  <a:txBody>
                    <a:bodyPr/>
                    <a:lstStyle/>
                    <a:p>
                      <a:r>
                        <a:rPr lang="en-GB" dirty="0" smtClean="0"/>
                        <a:t>2017-2020</a:t>
                      </a:r>
                      <a:endParaRPr lang="en-GB" dirty="0"/>
                    </a:p>
                  </a:txBody>
                  <a:tcPr/>
                </a:tc>
                <a:tc>
                  <a:txBody>
                    <a:bodyPr/>
                    <a:lstStyle/>
                    <a:p>
                      <a:r>
                        <a:rPr lang="en-GB" dirty="0" smtClean="0"/>
                        <a:t>One Planet Summit</a:t>
                      </a:r>
                      <a:r>
                        <a:rPr lang="en-GB" baseline="0" dirty="0" smtClean="0"/>
                        <a:t> (2017) </a:t>
                      </a:r>
                      <a:r>
                        <a:rPr lang="en-GB" dirty="0" smtClean="0"/>
                        <a:t>Climate change weeks, COP 25 (Madrid, Chile).  What were these?</a:t>
                      </a:r>
                      <a:endParaRPr lang="en-GB" dirty="0"/>
                    </a:p>
                  </a:txBody>
                  <a:tcPr/>
                </a:tc>
                <a:extLst>
                  <a:ext uri="{0D108BD9-81ED-4DB2-BD59-A6C34878D82A}">
                    <a16:rowId xmlns:a16="http://schemas.microsoft.com/office/drawing/2014/main" val="3999801455"/>
                  </a:ext>
                </a:extLst>
              </a:tr>
              <a:tr h="740827">
                <a:tc>
                  <a:txBody>
                    <a:bodyPr/>
                    <a:lstStyle/>
                    <a:p>
                      <a:r>
                        <a:rPr lang="en-GB" dirty="0" smtClean="0">
                          <a:solidFill>
                            <a:schemeClr val="accent5">
                              <a:lumMod val="75000"/>
                            </a:schemeClr>
                          </a:solidFill>
                        </a:rPr>
                        <a:t>2001-2005</a:t>
                      </a:r>
                      <a:endParaRPr lang="en-GB" dirty="0">
                        <a:solidFill>
                          <a:schemeClr val="accent5">
                            <a:lumMod val="75000"/>
                          </a:schemeClr>
                        </a:solidFill>
                      </a:endParaRPr>
                    </a:p>
                  </a:txBody>
                  <a:tcPr/>
                </a:tc>
                <a:tc>
                  <a:txBody>
                    <a:bodyPr/>
                    <a:lstStyle/>
                    <a:p>
                      <a:r>
                        <a:rPr lang="en-GB" dirty="0" smtClean="0">
                          <a:solidFill>
                            <a:schemeClr val="accent5">
                              <a:lumMod val="75000"/>
                            </a:schemeClr>
                          </a:solidFill>
                        </a:rPr>
                        <a:t>Kyoto entered into force. What did this mean?</a:t>
                      </a:r>
                      <a:endParaRPr lang="en-GB" dirty="0">
                        <a:solidFill>
                          <a:schemeClr val="accent5">
                            <a:lumMod val="75000"/>
                          </a:schemeClr>
                        </a:solidFill>
                      </a:endParaRPr>
                    </a:p>
                  </a:txBody>
                  <a:tcPr/>
                </a:tc>
                <a:tc>
                  <a:txBody>
                    <a:bodyPr/>
                    <a:lstStyle/>
                    <a:p>
                      <a:r>
                        <a:rPr lang="en-GB" dirty="0" smtClean="0">
                          <a:solidFill>
                            <a:schemeClr val="accent5">
                              <a:lumMod val="75000"/>
                            </a:schemeClr>
                          </a:solidFill>
                        </a:rPr>
                        <a:t>2021-</a:t>
                      </a:r>
                      <a:endParaRPr lang="en-GB" dirty="0">
                        <a:solidFill>
                          <a:schemeClr val="accent5">
                            <a:lumMod val="75000"/>
                          </a:schemeClr>
                        </a:solidFill>
                      </a:endParaRPr>
                    </a:p>
                  </a:txBody>
                  <a:tcPr/>
                </a:tc>
                <a:tc>
                  <a:txBody>
                    <a:bodyPr/>
                    <a:lstStyle/>
                    <a:p>
                      <a:r>
                        <a:rPr lang="en-GB" dirty="0" smtClean="0">
                          <a:solidFill>
                            <a:schemeClr val="accent5">
                              <a:lumMod val="75000"/>
                            </a:schemeClr>
                          </a:solidFill>
                        </a:rPr>
                        <a:t>What</a:t>
                      </a:r>
                      <a:r>
                        <a:rPr lang="en-GB" baseline="0" dirty="0" smtClean="0">
                          <a:solidFill>
                            <a:schemeClr val="accent5">
                              <a:lumMod val="75000"/>
                            </a:schemeClr>
                          </a:solidFill>
                        </a:rPr>
                        <a:t> is likely to happen in Glasgow (COP25) 2021</a:t>
                      </a:r>
                      <a:endParaRPr lang="en-GB" dirty="0">
                        <a:solidFill>
                          <a:schemeClr val="accent5">
                            <a:lumMod val="75000"/>
                          </a:schemeClr>
                        </a:solidFill>
                      </a:endParaRPr>
                    </a:p>
                  </a:txBody>
                  <a:tcPr/>
                </a:tc>
                <a:extLst>
                  <a:ext uri="{0D108BD9-81ED-4DB2-BD59-A6C34878D82A}">
                    <a16:rowId xmlns:a16="http://schemas.microsoft.com/office/drawing/2014/main" val="3580225905"/>
                  </a:ext>
                </a:extLst>
              </a:tr>
              <a:tr h="740827">
                <a:tc>
                  <a:txBody>
                    <a:bodyPr/>
                    <a:lstStyle/>
                    <a:p>
                      <a:r>
                        <a:rPr lang="en-GB" dirty="0" smtClean="0"/>
                        <a:t>2005-2007</a:t>
                      </a:r>
                      <a:endParaRPr lang="en-GB" dirty="0"/>
                    </a:p>
                  </a:txBody>
                  <a:tcPr/>
                </a:tc>
                <a:tc>
                  <a:txBody>
                    <a:bodyPr/>
                    <a:lstStyle/>
                    <a:p>
                      <a:r>
                        <a:rPr lang="en-GB" dirty="0" smtClean="0"/>
                        <a:t>What was the IPCC 4</a:t>
                      </a:r>
                      <a:r>
                        <a:rPr lang="en-GB" baseline="30000" dirty="0" smtClean="0"/>
                        <a:t>th</a:t>
                      </a:r>
                      <a:r>
                        <a:rPr lang="en-GB" dirty="0" smtClean="0"/>
                        <a:t> Assessment report</a:t>
                      </a:r>
                      <a:r>
                        <a:rPr lang="en-GB" baseline="0" dirty="0" smtClean="0"/>
                        <a:t> and the</a:t>
                      </a:r>
                      <a:r>
                        <a:rPr lang="en-GB" dirty="0" smtClean="0"/>
                        <a:t>  COP 13 Bali road Map</a:t>
                      </a:r>
                      <a:endParaRPr lang="en-GB" dirty="0"/>
                    </a:p>
                  </a:txBody>
                  <a:tcPr/>
                </a:tc>
                <a:tc>
                  <a:txBody>
                    <a:bodyPr/>
                    <a:lstStyle/>
                    <a:p>
                      <a:r>
                        <a:rPr lang="en-GB" dirty="0" smtClean="0"/>
                        <a:t>2030-2060</a:t>
                      </a:r>
                      <a:endParaRPr lang="en-GB" dirty="0"/>
                    </a:p>
                  </a:txBody>
                  <a:tcPr/>
                </a:tc>
                <a:tc>
                  <a:txBody>
                    <a:bodyPr/>
                    <a:lstStyle/>
                    <a:p>
                      <a:r>
                        <a:rPr lang="en-GB" dirty="0" smtClean="0"/>
                        <a:t>What is</a:t>
                      </a:r>
                      <a:r>
                        <a:rPr lang="en-GB" baseline="0" dirty="0" smtClean="0"/>
                        <a:t> proposed? China, US </a:t>
                      </a:r>
                      <a:r>
                        <a:rPr lang="en-GB" baseline="0" dirty="0" err="1" smtClean="0"/>
                        <a:t>etc</a:t>
                      </a:r>
                      <a:endParaRPr lang="en-GB" dirty="0"/>
                    </a:p>
                  </a:txBody>
                  <a:tcPr/>
                </a:tc>
                <a:extLst>
                  <a:ext uri="{0D108BD9-81ED-4DB2-BD59-A6C34878D82A}">
                    <a16:rowId xmlns:a16="http://schemas.microsoft.com/office/drawing/2014/main" val="2694856558"/>
                  </a:ext>
                </a:extLst>
              </a:tr>
            </a:tbl>
          </a:graphicData>
        </a:graphic>
      </p:graphicFrame>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20</a:t>
            </a:fld>
            <a:endParaRPr lang="en-GB" altLang="en-US"/>
          </a:p>
        </p:txBody>
      </p:sp>
    </p:spTree>
    <p:extLst>
      <p:ext uri="{BB962C8B-B14F-4D97-AF65-F5344CB8AC3E}">
        <p14:creationId xmlns:p14="http://schemas.microsoft.com/office/powerpoint/2010/main" val="395374885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568" y="620688"/>
            <a:ext cx="8579296" cy="1143000"/>
          </a:xfrm>
        </p:spPr>
        <p:txBody>
          <a:bodyPr>
            <a:normAutofit fontScale="90000"/>
          </a:bodyPr>
          <a:lstStyle/>
          <a:p>
            <a:r>
              <a:rPr lang="en-GB" dirty="0">
                <a:solidFill>
                  <a:schemeClr val="tx1"/>
                </a:solidFill>
              </a:rPr>
              <a:t>The development of climate change in society</a:t>
            </a:r>
            <a:br>
              <a:rPr lang="en-GB" dirty="0">
                <a:solidFill>
                  <a:schemeClr val="tx1"/>
                </a:solidFill>
              </a:rPr>
            </a:br>
            <a:endParaRPr lang="en-GB" dirty="0">
              <a:solidFill>
                <a:schemeClr val="tx1"/>
              </a:solidFill>
            </a:endParaRPr>
          </a:p>
        </p:txBody>
      </p:sp>
      <p:sp>
        <p:nvSpPr>
          <p:cNvPr id="3" name="Content Placeholder 2"/>
          <p:cNvSpPr>
            <a:spLocks noGrp="1"/>
          </p:cNvSpPr>
          <p:nvPr>
            <p:ph idx="1"/>
          </p:nvPr>
        </p:nvSpPr>
        <p:spPr>
          <a:xfrm>
            <a:off x="457200" y="2204864"/>
            <a:ext cx="8229600" cy="4525963"/>
          </a:xfrm>
        </p:spPr>
        <p:txBody>
          <a:bodyPr>
            <a:normAutofit/>
          </a:bodyPr>
          <a:lstStyle/>
          <a:p>
            <a:r>
              <a:rPr lang="en-GB" dirty="0" smtClean="0">
                <a:solidFill>
                  <a:srgbClr val="FFFF00"/>
                </a:solidFill>
                <a:hlinkClick r:id="rId2"/>
              </a:rPr>
              <a:t>Horizon</a:t>
            </a:r>
            <a:r>
              <a:rPr lang="en-GB" dirty="0" smtClean="0">
                <a:solidFill>
                  <a:srgbClr val="FFFF00"/>
                </a:solidFill>
              </a:rPr>
              <a:t> (50 </a:t>
            </a:r>
            <a:r>
              <a:rPr lang="en-GB" dirty="0" err="1" smtClean="0">
                <a:solidFill>
                  <a:srgbClr val="FFFF00"/>
                </a:solidFill>
              </a:rPr>
              <a:t>mins</a:t>
            </a:r>
            <a:r>
              <a:rPr lang="en-GB" dirty="0" smtClean="0">
                <a:solidFill>
                  <a:srgbClr val="FFFF00"/>
                </a:solidFill>
              </a:rPr>
              <a:t>) Dr Helen </a:t>
            </a:r>
            <a:r>
              <a:rPr lang="en-GB" dirty="0" err="1" smtClean="0">
                <a:solidFill>
                  <a:srgbClr val="FFFF00"/>
                </a:solidFill>
              </a:rPr>
              <a:t>Czerski</a:t>
            </a:r>
            <a:r>
              <a:rPr lang="en-GB" dirty="0" smtClean="0">
                <a:solidFill>
                  <a:srgbClr val="FFFF00"/>
                </a:solidFill>
              </a:rPr>
              <a:t> 2016</a:t>
            </a:r>
          </a:p>
          <a:p>
            <a:r>
              <a:rPr lang="en-GB" dirty="0" smtClean="0">
                <a:solidFill>
                  <a:srgbClr val="FFFF00"/>
                </a:solidFill>
              </a:rPr>
              <a:t>If it doesn’t work try </a:t>
            </a:r>
            <a:r>
              <a:rPr lang="en-GB" dirty="0">
                <a:solidFill>
                  <a:srgbClr val="FFFF00"/>
                </a:solidFill>
              </a:rPr>
              <a:t>this link </a:t>
            </a:r>
            <a:r>
              <a:rPr lang="en-GB" dirty="0">
                <a:solidFill>
                  <a:srgbClr val="FFFF00"/>
                </a:solidFill>
                <a:hlinkClick r:id="rId3"/>
              </a:rPr>
              <a:t>https://</a:t>
            </a:r>
            <a:r>
              <a:rPr lang="en-GB" dirty="0" smtClean="0">
                <a:solidFill>
                  <a:srgbClr val="FFFF00"/>
                </a:solidFill>
                <a:hlinkClick r:id="rId3"/>
              </a:rPr>
              <a:t>clickv.ie/w/dN-o</a:t>
            </a:r>
            <a:endParaRPr lang="en-GB" dirty="0" smtClean="0">
              <a:solidFill>
                <a:srgbClr val="FFFF00"/>
              </a:solidFill>
            </a:endParaRPr>
          </a:p>
          <a:p>
            <a:pPr marL="0" indent="0">
              <a:buNone/>
            </a:pPr>
            <a:endParaRPr lang="en-GB" dirty="0" smtClean="0">
              <a:solidFill>
                <a:srgbClr val="FFFF00"/>
              </a:solidFill>
            </a:endParaRPr>
          </a:p>
          <a:p>
            <a:r>
              <a:rPr lang="en-GB" dirty="0">
                <a:solidFill>
                  <a:srgbClr val="FFFF00"/>
                </a:solidFill>
              </a:rPr>
              <a:t>How did climate change evolve?</a:t>
            </a:r>
          </a:p>
          <a:p>
            <a:r>
              <a:rPr lang="en-GB" dirty="0" smtClean="0">
                <a:solidFill>
                  <a:schemeClr val="tx1"/>
                </a:solidFill>
              </a:rPr>
              <a:t>What was the strategic importance of science, governments and societal change during the evolution of a response to climate change</a:t>
            </a:r>
            <a:r>
              <a:rPr lang="en-GB" dirty="0" smtClean="0">
                <a:solidFill>
                  <a:schemeClr val="tx1"/>
                </a:solidFill>
              </a:rPr>
              <a:t>?</a:t>
            </a:r>
            <a:endParaRPr lang="en-GB" dirty="0" smtClean="0">
              <a:solidFill>
                <a:schemeClr val="tx1"/>
              </a:solidFill>
            </a:endParaRPr>
          </a:p>
          <a:p>
            <a:r>
              <a:rPr lang="en-GB" dirty="0" smtClean="0">
                <a:solidFill>
                  <a:srgbClr val="FFFF00"/>
                </a:solidFill>
              </a:rPr>
              <a:t>How does this video inform other international environmental issues</a:t>
            </a:r>
            <a:r>
              <a:rPr lang="en-GB" dirty="0" smtClean="0">
                <a:solidFill>
                  <a:srgbClr val="FFFF00"/>
                </a:solidFill>
              </a:rPr>
              <a:t>?</a:t>
            </a:r>
            <a:endParaRPr lang="en-GB" dirty="0" smtClean="0">
              <a:solidFill>
                <a:srgbClr val="FFFF00"/>
              </a:solidFill>
            </a:endParaRPr>
          </a:p>
          <a:p>
            <a:r>
              <a:rPr lang="en-GB" dirty="0" smtClean="0">
                <a:solidFill>
                  <a:schemeClr val="tx1"/>
                </a:solidFill>
              </a:rPr>
              <a:t>What is the future strategic approach for climate change</a:t>
            </a:r>
            <a:r>
              <a:rPr lang="en-GB" dirty="0" smtClean="0">
                <a:solidFill>
                  <a:schemeClr val="tx1"/>
                </a:solidFill>
              </a:rPr>
              <a:t>?</a:t>
            </a:r>
            <a:endParaRPr lang="en-GB" dirty="0" smtClean="0">
              <a:solidFill>
                <a:schemeClr val="tx1"/>
              </a:solidFill>
            </a:endParaRPr>
          </a:p>
        </p:txBody>
      </p:sp>
    </p:spTree>
    <p:extLst>
      <p:ext uri="{BB962C8B-B14F-4D97-AF65-F5344CB8AC3E}">
        <p14:creationId xmlns:p14="http://schemas.microsoft.com/office/powerpoint/2010/main" val="176056800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92" y="70782"/>
            <a:ext cx="8229600" cy="1143000"/>
          </a:xfrm>
        </p:spPr>
        <p:txBody>
          <a:bodyPr>
            <a:normAutofit fontScale="90000"/>
          </a:bodyPr>
          <a:lstStyle/>
          <a:p>
            <a:r>
              <a:rPr lang="en-GB" dirty="0" smtClean="0"/>
              <a:t>What else does the UN do for the Environment? </a:t>
            </a:r>
            <a:endParaRPr lang="en-GB" dirty="0"/>
          </a:p>
        </p:txBody>
      </p:sp>
      <p:sp>
        <p:nvSpPr>
          <p:cNvPr id="3" name="Content Placeholder 2"/>
          <p:cNvSpPr>
            <a:spLocks noGrp="1"/>
          </p:cNvSpPr>
          <p:nvPr>
            <p:ph idx="1"/>
          </p:nvPr>
        </p:nvSpPr>
        <p:spPr>
          <a:xfrm>
            <a:off x="251520" y="1556792"/>
            <a:ext cx="8589640" cy="4389437"/>
          </a:xfrm>
        </p:spPr>
        <p:txBody>
          <a:bodyPr>
            <a:normAutofit fontScale="92500" lnSpcReduction="20000"/>
          </a:bodyPr>
          <a:lstStyle/>
          <a:p>
            <a:pPr marL="0" indent="0">
              <a:buNone/>
            </a:pPr>
            <a:r>
              <a:rPr lang="en-GB" sz="1800" dirty="0">
                <a:solidFill>
                  <a:srgbClr val="FFFF00"/>
                </a:solidFill>
              </a:rPr>
              <a:t>Should the UN plant trees?</a:t>
            </a:r>
          </a:p>
          <a:p>
            <a:r>
              <a:rPr lang="en-GB" sz="1800" dirty="0" smtClean="0"/>
              <a:t>Climate</a:t>
            </a:r>
            <a:r>
              <a:rPr lang="en-GB" sz="1800" dirty="0"/>
              <a:t>, carbon sequestration and trees</a:t>
            </a:r>
            <a:r>
              <a:rPr lang="en-GB" sz="1800" dirty="0" smtClean="0"/>
              <a:t>.</a:t>
            </a:r>
          </a:p>
          <a:p>
            <a:pPr marL="0" indent="0">
              <a:buNone/>
            </a:pPr>
            <a:endParaRPr lang="en-GB" sz="1800" dirty="0"/>
          </a:p>
          <a:p>
            <a:r>
              <a:rPr lang="en-GB" sz="1800" dirty="0" smtClean="0"/>
              <a:t>New </a:t>
            </a:r>
            <a:r>
              <a:rPr lang="en-GB" sz="1800" dirty="0"/>
              <a:t>York, 28 September 2019 </a:t>
            </a:r>
            <a:r>
              <a:rPr lang="en-GB" sz="1800" dirty="0" smtClean="0"/>
              <a:t>– “</a:t>
            </a:r>
            <a:r>
              <a:rPr lang="en-GB" sz="1800" i="1" dirty="0" smtClean="0">
                <a:solidFill>
                  <a:schemeClr val="accent1">
                    <a:lumMod val="60000"/>
                    <a:lumOff val="40000"/>
                  </a:schemeClr>
                </a:solidFill>
              </a:rPr>
              <a:t>For </a:t>
            </a:r>
            <a:r>
              <a:rPr lang="en-GB" sz="1800" i="1" dirty="0">
                <a:solidFill>
                  <a:schemeClr val="accent1">
                    <a:lumMod val="60000"/>
                    <a:lumOff val="40000"/>
                  </a:schemeClr>
                </a:solidFill>
              </a:rPr>
              <a:t>the first time ever, some of the best community-led tree planting projects from over 20 countries have come together to deliver a massive boost to the world’s reforestation efforts.   Now, with the Plant-for-the-Planet App, everyone can plant trees worldwide with just a few clicks. 100 per cent of the money raised goes directly to the tree </a:t>
            </a:r>
            <a:r>
              <a:rPr lang="en-GB" sz="1800" i="1" dirty="0" smtClean="0">
                <a:solidFill>
                  <a:schemeClr val="accent1">
                    <a:lumMod val="60000"/>
                    <a:lumOff val="40000"/>
                  </a:schemeClr>
                </a:solidFill>
              </a:rPr>
              <a:t>planters”.</a:t>
            </a:r>
          </a:p>
          <a:p>
            <a:pPr marL="0" indent="0">
              <a:buNone/>
            </a:pPr>
            <a:endParaRPr lang="en-GB" sz="1800" i="1" dirty="0" smtClean="0">
              <a:solidFill>
                <a:schemeClr val="accent1">
                  <a:lumMod val="60000"/>
                  <a:lumOff val="40000"/>
                </a:schemeClr>
              </a:solidFill>
            </a:endParaRPr>
          </a:p>
          <a:p>
            <a:r>
              <a:rPr lang="en-GB" sz="1800" i="1" dirty="0">
                <a:solidFill>
                  <a:schemeClr val="accent1">
                    <a:lumMod val="60000"/>
                    <a:lumOff val="40000"/>
                  </a:schemeClr>
                </a:solidFill>
              </a:rPr>
              <a:t>“Wide-spread restoration requires us to reach out to large numbers of people, cost-effectively and quickly. Apps like Trillion Trees can go a long way in boosting nature-based solutions for climate action, livelihoods and sustainability," </a:t>
            </a:r>
            <a:r>
              <a:rPr lang="en-GB" sz="1800" dirty="0"/>
              <a:t>said </a:t>
            </a:r>
            <a:r>
              <a:rPr lang="en-GB" sz="1800" dirty="0" err="1"/>
              <a:t>Inger</a:t>
            </a:r>
            <a:r>
              <a:rPr lang="en-GB" sz="1800" dirty="0"/>
              <a:t> Andersen, Executive Director of the UN Environment Programme (</a:t>
            </a:r>
            <a:r>
              <a:rPr lang="en-GB" sz="1800" dirty="0" smtClean="0"/>
              <a:t>UNEP, 2020)</a:t>
            </a:r>
          </a:p>
          <a:p>
            <a:endParaRPr lang="en-GB" sz="1800" dirty="0" smtClean="0"/>
          </a:p>
          <a:p>
            <a:r>
              <a:rPr lang="en-GB" sz="1800" dirty="0" smtClean="0"/>
              <a:t>Just another cosmetic target?  In 2011 the UN set 12 billion tree target</a:t>
            </a:r>
          </a:p>
          <a:p>
            <a:endParaRPr lang="en-GB" sz="1800" dirty="0"/>
          </a:p>
          <a:p>
            <a:r>
              <a:rPr lang="en-GB" sz="2000" dirty="0" smtClean="0">
                <a:solidFill>
                  <a:schemeClr val="accent1">
                    <a:lumMod val="60000"/>
                    <a:lumOff val="40000"/>
                  </a:schemeClr>
                </a:solidFill>
              </a:rPr>
              <a:t>What is the UN role? Should, can and how?</a:t>
            </a:r>
          </a:p>
          <a:p>
            <a:pPr marL="0" indent="0">
              <a:buNone/>
            </a:pPr>
            <a:endParaRPr lang="en-GB" dirty="0" smtClean="0"/>
          </a:p>
          <a:p>
            <a:pPr marL="0" indent="0">
              <a:buNone/>
            </a:pPr>
            <a:endParaRPr lang="en-GB" dirty="0"/>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22</a:t>
            </a:fld>
            <a:endParaRPr lang="en-GB" altLang="en-US"/>
          </a:p>
        </p:txBody>
      </p:sp>
      <p:pic>
        <p:nvPicPr>
          <p:cNvPr id="5" name="Picture 4"/>
          <p:cNvPicPr>
            <a:picLocks noChangeAspect="1"/>
          </p:cNvPicPr>
          <p:nvPr/>
        </p:nvPicPr>
        <p:blipFill>
          <a:blip r:embed="rId3"/>
          <a:stretch>
            <a:fillRect/>
          </a:stretch>
        </p:blipFill>
        <p:spPr>
          <a:xfrm>
            <a:off x="7164288" y="23482"/>
            <a:ext cx="1932806" cy="1932806"/>
          </a:xfrm>
          <a:prstGeom prst="rect">
            <a:avLst/>
          </a:prstGeom>
        </p:spPr>
      </p:pic>
      <p:pic>
        <p:nvPicPr>
          <p:cNvPr id="6" name="Picture 5"/>
          <p:cNvPicPr>
            <a:picLocks noChangeAspect="1"/>
          </p:cNvPicPr>
          <p:nvPr/>
        </p:nvPicPr>
        <p:blipFill>
          <a:blip r:embed="rId4"/>
          <a:stretch>
            <a:fillRect/>
          </a:stretch>
        </p:blipFill>
        <p:spPr>
          <a:xfrm>
            <a:off x="5121237" y="5231384"/>
            <a:ext cx="3847890" cy="1490092"/>
          </a:xfrm>
          <a:prstGeom prst="rect">
            <a:avLst/>
          </a:prstGeom>
        </p:spPr>
      </p:pic>
    </p:spTree>
    <p:extLst>
      <p:ext uri="{BB962C8B-B14F-4D97-AF65-F5344CB8AC3E}">
        <p14:creationId xmlns:p14="http://schemas.microsoft.com/office/powerpoint/2010/main" val="329111036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48592"/>
            <a:ext cx="5844141" cy="1143000"/>
          </a:xfrm>
        </p:spPr>
        <p:txBody>
          <a:bodyPr/>
          <a:lstStyle/>
          <a:p>
            <a:r>
              <a:rPr lang="en-GB" dirty="0" smtClean="0"/>
              <a:t>Trees in Cities Challenge</a:t>
            </a:r>
            <a:endParaRPr lang="en-GB" dirty="0"/>
          </a:p>
        </p:txBody>
      </p:sp>
      <p:sp>
        <p:nvSpPr>
          <p:cNvPr id="3" name="Content Placeholder 2"/>
          <p:cNvSpPr>
            <a:spLocks noGrp="1"/>
          </p:cNvSpPr>
          <p:nvPr>
            <p:ph idx="1"/>
          </p:nvPr>
        </p:nvSpPr>
        <p:spPr>
          <a:xfrm>
            <a:off x="251520" y="1556792"/>
            <a:ext cx="7920880" cy="4389437"/>
          </a:xfrm>
        </p:spPr>
        <p:txBody>
          <a:bodyPr/>
          <a:lstStyle/>
          <a:p>
            <a:r>
              <a:rPr lang="en-GB" sz="2000" dirty="0" smtClean="0"/>
              <a:t>Raising awareness or/and directly dealing with the challenge?</a:t>
            </a:r>
          </a:p>
          <a:p>
            <a:pPr marL="0" indent="0">
              <a:buNone/>
            </a:pPr>
            <a:endParaRPr lang="en-GB" sz="2000" dirty="0"/>
          </a:p>
          <a:p>
            <a:r>
              <a:rPr lang="en-GB" sz="2000" dirty="0" smtClean="0"/>
              <a:t>“Cities </a:t>
            </a:r>
            <a:r>
              <a:rPr lang="en-GB" sz="2000" dirty="0"/>
              <a:t>are now at the </a:t>
            </a:r>
            <a:r>
              <a:rPr lang="en-GB" sz="2000" dirty="0" err="1"/>
              <a:t>center</a:t>
            </a:r>
            <a:r>
              <a:rPr lang="en-GB" sz="2000" dirty="0"/>
              <a:t> of global efforts towards achieving the Sustainable Development Goals (SDGs). Moreover, it is increasingly recognized that cities are at the forefront of battle against climate change, at the same time being most vulnerable to its effects but also embodying the potential to counter </a:t>
            </a:r>
            <a:r>
              <a:rPr lang="en-GB" sz="2000" dirty="0" smtClean="0"/>
              <a:t>it”.</a:t>
            </a:r>
            <a:endParaRPr lang="en-GB" sz="2000" dirty="0"/>
          </a:p>
          <a:p>
            <a:endParaRPr lang="en-GB" sz="2000" dirty="0"/>
          </a:p>
          <a:p>
            <a:r>
              <a:rPr lang="en-GB" sz="2000" dirty="0" smtClean="0">
                <a:solidFill>
                  <a:schemeClr val="accent1">
                    <a:lumMod val="60000"/>
                    <a:lumOff val="40000"/>
                  </a:schemeClr>
                </a:solidFill>
              </a:rPr>
              <a:t>“Planting </a:t>
            </a:r>
            <a:r>
              <a:rPr lang="en-GB" sz="2000" dirty="0">
                <a:solidFill>
                  <a:schemeClr val="accent1">
                    <a:lumMod val="60000"/>
                    <a:lumOff val="40000"/>
                  </a:schemeClr>
                </a:solidFill>
              </a:rPr>
              <a:t>more trees in urban areas holds a considerable potential to tackle some effects of climate change and contribute to the achievement of urban-related SDGs. Under auspices of the UNECE, mayors are invited to undertake a “Trees in Cities Challenge”, whereby they will pledge to plant a pre-determined number of trees in their </a:t>
            </a:r>
            <a:r>
              <a:rPr lang="en-GB" sz="2000" dirty="0" smtClean="0">
                <a:solidFill>
                  <a:schemeClr val="accent1">
                    <a:lumMod val="60000"/>
                    <a:lumOff val="40000"/>
                  </a:schemeClr>
                </a:solidFill>
              </a:rPr>
              <a:t>city”. </a:t>
            </a:r>
            <a:r>
              <a:rPr lang="en-GB" sz="2000" dirty="0" smtClean="0"/>
              <a:t>(SDG Partnership Platform, 2020)</a:t>
            </a:r>
            <a:endParaRPr lang="en-GB" sz="2000" dirty="0"/>
          </a:p>
          <a:p>
            <a:pPr marL="0" indent="0">
              <a:buNone/>
            </a:pPr>
            <a:endParaRPr lang="en-GB" dirty="0" smtClean="0"/>
          </a:p>
          <a:p>
            <a:pPr marL="0" indent="0">
              <a:buNone/>
            </a:pPr>
            <a:endParaRPr lang="en-GB" dirty="0"/>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23</a:t>
            </a:fld>
            <a:endParaRPr lang="en-GB" altLang="en-US"/>
          </a:p>
        </p:txBody>
      </p:sp>
      <p:pic>
        <p:nvPicPr>
          <p:cNvPr id="5" name="Picture 4"/>
          <p:cNvPicPr>
            <a:picLocks noChangeAspect="1"/>
          </p:cNvPicPr>
          <p:nvPr/>
        </p:nvPicPr>
        <p:blipFill>
          <a:blip r:embed="rId3"/>
          <a:stretch>
            <a:fillRect/>
          </a:stretch>
        </p:blipFill>
        <p:spPr>
          <a:xfrm>
            <a:off x="6455701" y="-20576"/>
            <a:ext cx="2688299" cy="1512168"/>
          </a:xfrm>
          <a:prstGeom prst="rect">
            <a:avLst/>
          </a:prstGeom>
        </p:spPr>
      </p:pic>
      <p:pic>
        <p:nvPicPr>
          <p:cNvPr id="6" name="Picture 5"/>
          <p:cNvPicPr>
            <a:picLocks noChangeAspect="1"/>
          </p:cNvPicPr>
          <p:nvPr/>
        </p:nvPicPr>
        <p:blipFill>
          <a:blip r:embed="rId4"/>
          <a:stretch>
            <a:fillRect/>
          </a:stretch>
        </p:blipFill>
        <p:spPr>
          <a:xfrm>
            <a:off x="496383" y="1660307"/>
            <a:ext cx="8435280" cy="5061168"/>
          </a:xfrm>
          <a:prstGeom prst="rect">
            <a:avLst/>
          </a:prstGeom>
        </p:spPr>
      </p:pic>
      <p:pic>
        <p:nvPicPr>
          <p:cNvPr id="7" name="Picture 6"/>
          <p:cNvPicPr>
            <a:picLocks noChangeAspect="1"/>
          </p:cNvPicPr>
          <p:nvPr/>
        </p:nvPicPr>
        <p:blipFill>
          <a:blip r:embed="rId5"/>
          <a:stretch>
            <a:fillRect/>
          </a:stretch>
        </p:blipFill>
        <p:spPr>
          <a:xfrm>
            <a:off x="4142034" y="1556792"/>
            <a:ext cx="4544767" cy="3024336"/>
          </a:xfrm>
          <a:prstGeom prst="rect">
            <a:avLst/>
          </a:prstGeom>
        </p:spPr>
      </p:pic>
      <p:pic>
        <p:nvPicPr>
          <p:cNvPr id="8" name="Picture 7"/>
          <p:cNvPicPr>
            <a:picLocks noChangeAspect="1"/>
          </p:cNvPicPr>
          <p:nvPr/>
        </p:nvPicPr>
        <p:blipFill>
          <a:blip r:embed="rId6"/>
          <a:stretch>
            <a:fillRect/>
          </a:stretch>
        </p:blipFill>
        <p:spPr>
          <a:xfrm>
            <a:off x="225000" y="1556792"/>
            <a:ext cx="8486202" cy="4968552"/>
          </a:xfrm>
          <a:prstGeom prst="rect">
            <a:avLst/>
          </a:prstGeom>
        </p:spPr>
      </p:pic>
      <p:pic>
        <p:nvPicPr>
          <p:cNvPr id="9" name="Picture 8"/>
          <p:cNvPicPr>
            <a:picLocks noChangeAspect="1"/>
          </p:cNvPicPr>
          <p:nvPr/>
        </p:nvPicPr>
        <p:blipFill>
          <a:blip r:embed="rId7"/>
          <a:stretch>
            <a:fillRect/>
          </a:stretch>
        </p:blipFill>
        <p:spPr>
          <a:xfrm>
            <a:off x="1567453" y="1706126"/>
            <a:ext cx="7143750" cy="4762500"/>
          </a:xfrm>
          <a:prstGeom prst="rect">
            <a:avLst/>
          </a:prstGeom>
        </p:spPr>
      </p:pic>
      <p:pic>
        <p:nvPicPr>
          <p:cNvPr id="10" name="Picture 9"/>
          <p:cNvPicPr>
            <a:picLocks noChangeAspect="1"/>
          </p:cNvPicPr>
          <p:nvPr/>
        </p:nvPicPr>
        <p:blipFill>
          <a:blip r:embed="rId8"/>
          <a:stretch>
            <a:fillRect/>
          </a:stretch>
        </p:blipFill>
        <p:spPr>
          <a:xfrm>
            <a:off x="4539" y="-20576"/>
            <a:ext cx="9139461" cy="6950240"/>
          </a:xfrm>
          <a:prstGeom prst="rect">
            <a:avLst/>
          </a:prstGeom>
        </p:spPr>
      </p:pic>
    </p:spTree>
    <p:extLst>
      <p:ext uri="{BB962C8B-B14F-4D97-AF65-F5344CB8AC3E}">
        <p14:creationId xmlns:p14="http://schemas.microsoft.com/office/powerpoint/2010/main" val="3095283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heel(1)">
                                      <p:cBhvr>
                                        <p:cTn id="15" dur="20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8"/>
                                        </p:tgtEl>
                                        <p:attrNameLst>
                                          <p:attrName>style.visibility</p:attrName>
                                        </p:attrNameLst>
                                      </p:cBhvr>
                                      <p:to>
                                        <p:strVal val="visible"/>
                                      </p:to>
                                    </p:set>
                                    <p:anim calcmode="lin" valueType="num">
                                      <p:cBhvr additive="base">
                                        <p:cTn id="20" dur="500" fill="hold"/>
                                        <p:tgtEl>
                                          <p:spTgt spid="8"/>
                                        </p:tgtEl>
                                        <p:attrNameLst>
                                          <p:attrName>ppt_x</p:attrName>
                                        </p:attrNameLst>
                                      </p:cBhvr>
                                      <p:tavLst>
                                        <p:tav tm="0">
                                          <p:val>
                                            <p:strVal val="#ppt_x"/>
                                          </p:val>
                                        </p:tav>
                                        <p:tav tm="100000">
                                          <p:val>
                                            <p:strVal val="#ppt_x"/>
                                          </p:val>
                                        </p:tav>
                                      </p:tavLst>
                                    </p:anim>
                                    <p:anim calcmode="lin" valueType="num">
                                      <p:cBhvr additive="base">
                                        <p:cTn id="2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6" presetClass="entr" presetSubtype="0" fill="hold"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wipe(down)">
                                      <p:cBhvr>
                                        <p:cTn id="26" dur="580">
                                          <p:stCondLst>
                                            <p:cond delay="0"/>
                                          </p:stCondLst>
                                        </p:cTn>
                                        <p:tgtEl>
                                          <p:spTgt spid="9"/>
                                        </p:tgtEl>
                                      </p:cBhvr>
                                    </p:animEffect>
                                    <p:anim calcmode="lin" valueType="num">
                                      <p:cBhvr>
                                        <p:cTn id="27"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28"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29"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30"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31"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32" dur="26">
                                          <p:stCondLst>
                                            <p:cond delay="650"/>
                                          </p:stCondLst>
                                        </p:cTn>
                                        <p:tgtEl>
                                          <p:spTgt spid="9"/>
                                        </p:tgtEl>
                                      </p:cBhvr>
                                      <p:to x="100000" y="60000"/>
                                    </p:animScale>
                                    <p:animScale>
                                      <p:cBhvr>
                                        <p:cTn id="33" dur="166" decel="50000">
                                          <p:stCondLst>
                                            <p:cond delay="676"/>
                                          </p:stCondLst>
                                        </p:cTn>
                                        <p:tgtEl>
                                          <p:spTgt spid="9"/>
                                        </p:tgtEl>
                                      </p:cBhvr>
                                      <p:to x="100000" y="100000"/>
                                    </p:animScale>
                                    <p:animScale>
                                      <p:cBhvr>
                                        <p:cTn id="34" dur="26">
                                          <p:stCondLst>
                                            <p:cond delay="1312"/>
                                          </p:stCondLst>
                                        </p:cTn>
                                        <p:tgtEl>
                                          <p:spTgt spid="9"/>
                                        </p:tgtEl>
                                      </p:cBhvr>
                                      <p:to x="100000" y="80000"/>
                                    </p:animScale>
                                    <p:animScale>
                                      <p:cBhvr>
                                        <p:cTn id="35" dur="166" decel="50000">
                                          <p:stCondLst>
                                            <p:cond delay="1338"/>
                                          </p:stCondLst>
                                        </p:cTn>
                                        <p:tgtEl>
                                          <p:spTgt spid="9"/>
                                        </p:tgtEl>
                                      </p:cBhvr>
                                      <p:to x="100000" y="100000"/>
                                    </p:animScale>
                                    <p:animScale>
                                      <p:cBhvr>
                                        <p:cTn id="36" dur="26">
                                          <p:stCondLst>
                                            <p:cond delay="1642"/>
                                          </p:stCondLst>
                                        </p:cTn>
                                        <p:tgtEl>
                                          <p:spTgt spid="9"/>
                                        </p:tgtEl>
                                      </p:cBhvr>
                                      <p:to x="100000" y="90000"/>
                                    </p:animScale>
                                    <p:animScale>
                                      <p:cBhvr>
                                        <p:cTn id="37" dur="166" decel="50000">
                                          <p:stCondLst>
                                            <p:cond delay="1668"/>
                                          </p:stCondLst>
                                        </p:cTn>
                                        <p:tgtEl>
                                          <p:spTgt spid="9"/>
                                        </p:tgtEl>
                                      </p:cBhvr>
                                      <p:to x="100000" y="100000"/>
                                    </p:animScale>
                                    <p:animScale>
                                      <p:cBhvr>
                                        <p:cTn id="38" dur="26">
                                          <p:stCondLst>
                                            <p:cond delay="1808"/>
                                          </p:stCondLst>
                                        </p:cTn>
                                        <p:tgtEl>
                                          <p:spTgt spid="9"/>
                                        </p:tgtEl>
                                      </p:cBhvr>
                                      <p:to x="100000" y="95000"/>
                                    </p:animScale>
                                    <p:animScale>
                                      <p:cBhvr>
                                        <p:cTn id="39" dur="166" decel="50000">
                                          <p:stCondLst>
                                            <p:cond delay="1834"/>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32656"/>
            <a:ext cx="8229600" cy="1143000"/>
          </a:xfrm>
        </p:spPr>
        <p:txBody>
          <a:bodyPr/>
          <a:lstStyle/>
          <a:p>
            <a:r>
              <a:rPr lang="en-GB" dirty="0" smtClean="0"/>
              <a:t>Trees save Cities money</a:t>
            </a:r>
            <a:endParaRPr lang="en-GB" dirty="0"/>
          </a:p>
        </p:txBody>
      </p:sp>
      <p:sp>
        <p:nvSpPr>
          <p:cNvPr id="3" name="Content Placeholder 2"/>
          <p:cNvSpPr>
            <a:spLocks noGrp="1"/>
          </p:cNvSpPr>
          <p:nvPr>
            <p:ph idx="1"/>
          </p:nvPr>
        </p:nvSpPr>
        <p:spPr>
          <a:xfrm>
            <a:off x="94674" y="1556792"/>
            <a:ext cx="6997606" cy="4893493"/>
          </a:xfrm>
        </p:spPr>
        <p:txBody>
          <a:bodyPr/>
          <a:lstStyle/>
          <a:p>
            <a:r>
              <a:rPr lang="en-GB" sz="2000" dirty="0"/>
              <a:t>Trees have a proven positive impact on cities: They lower wind speed and thus energy consumption. They reduce pollution and heat. They generally improve how </a:t>
            </a:r>
            <a:r>
              <a:rPr lang="en-GB" sz="2000" dirty="0" smtClean="0"/>
              <a:t>neighbourhoods </a:t>
            </a:r>
            <a:r>
              <a:rPr lang="en-GB" sz="2000" dirty="0"/>
              <a:t>are perceived. They make cities more </a:t>
            </a:r>
            <a:r>
              <a:rPr lang="en-GB" sz="2000" dirty="0" smtClean="0"/>
              <a:t>liveable. </a:t>
            </a:r>
          </a:p>
          <a:p>
            <a:r>
              <a:rPr lang="en-GB" sz="2000" dirty="0" smtClean="0">
                <a:solidFill>
                  <a:schemeClr val="accent1">
                    <a:lumMod val="60000"/>
                    <a:lumOff val="40000"/>
                  </a:schemeClr>
                </a:solidFill>
              </a:rPr>
              <a:t>But </a:t>
            </a:r>
            <a:r>
              <a:rPr lang="en-GB" sz="2000" dirty="0">
                <a:solidFill>
                  <a:schemeClr val="accent1">
                    <a:lumMod val="60000"/>
                    <a:lumOff val="40000"/>
                  </a:schemeClr>
                </a:solidFill>
              </a:rPr>
              <a:t>the best way to prove why cities should plant more trees might be the fact that they have a significant economic impact</a:t>
            </a:r>
            <a:r>
              <a:rPr lang="en-GB" sz="2000" dirty="0" smtClean="0">
                <a:solidFill>
                  <a:schemeClr val="accent1">
                    <a:lumMod val="60000"/>
                    <a:lumOff val="40000"/>
                  </a:schemeClr>
                </a:solidFill>
              </a:rPr>
              <a:t>.</a:t>
            </a:r>
            <a:endParaRPr lang="en-GB" sz="2000" dirty="0">
              <a:solidFill>
                <a:schemeClr val="accent1">
                  <a:lumMod val="60000"/>
                  <a:lumOff val="40000"/>
                </a:schemeClr>
              </a:solidFill>
            </a:endParaRPr>
          </a:p>
          <a:p>
            <a:r>
              <a:rPr lang="en-GB" sz="2000" dirty="0" smtClean="0"/>
              <a:t>Journal </a:t>
            </a:r>
            <a:r>
              <a:rPr lang="en-GB" sz="2000" dirty="0"/>
              <a:t>Ecological </a:t>
            </a:r>
            <a:r>
              <a:rPr lang="en-GB" sz="2000" dirty="0" smtClean="0"/>
              <a:t>Modelling (2017) </a:t>
            </a:r>
            <a:r>
              <a:rPr lang="en-GB" sz="2000" dirty="0"/>
              <a:t>puts a number on just how much money trees save cities. </a:t>
            </a:r>
            <a:endParaRPr lang="en-GB" sz="2000" dirty="0" smtClean="0"/>
          </a:p>
          <a:p>
            <a:pPr lvl="1"/>
            <a:r>
              <a:rPr lang="en-GB" sz="1600" dirty="0" smtClean="0">
                <a:solidFill>
                  <a:srgbClr val="FFFF00"/>
                </a:solidFill>
              </a:rPr>
              <a:t>Studied </a:t>
            </a:r>
            <a:r>
              <a:rPr lang="en-GB" sz="1600" dirty="0">
                <a:solidFill>
                  <a:srgbClr val="FFFF00"/>
                </a:solidFill>
              </a:rPr>
              <a:t>10 megacities </a:t>
            </a:r>
            <a:r>
              <a:rPr lang="en-GB" sz="1600" dirty="0" smtClean="0">
                <a:solidFill>
                  <a:srgbClr val="FFFF00"/>
                </a:solidFill>
              </a:rPr>
              <a:t>and </a:t>
            </a:r>
            <a:r>
              <a:rPr lang="en-GB" sz="1600" dirty="0">
                <a:solidFill>
                  <a:srgbClr val="FFFF00"/>
                </a:solidFill>
              </a:rPr>
              <a:t>taking into account air pollution, storm water, building energy, and carbon emissions, the researchers found that trees have an economic benefit of about $505 million every year. </a:t>
            </a:r>
            <a:endParaRPr lang="en-GB" sz="1600" dirty="0" smtClean="0">
              <a:solidFill>
                <a:srgbClr val="FFFF00"/>
              </a:solidFill>
            </a:endParaRPr>
          </a:p>
          <a:p>
            <a:pPr lvl="1"/>
            <a:r>
              <a:rPr lang="en-GB" sz="1600" dirty="0">
                <a:solidFill>
                  <a:srgbClr val="FFFF00"/>
                </a:solidFill>
              </a:rPr>
              <a:t>T</a:t>
            </a:r>
            <a:r>
              <a:rPr lang="en-GB" sz="1600" dirty="0" smtClean="0">
                <a:solidFill>
                  <a:srgbClr val="FFFF00"/>
                </a:solidFill>
              </a:rPr>
              <a:t>rees </a:t>
            </a:r>
            <a:r>
              <a:rPr lang="en-GB" sz="1600" dirty="0">
                <a:solidFill>
                  <a:srgbClr val="FFFF00"/>
                </a:solidFill>
              </a:rPr>
              <a:t>are worth $1.2 million per </a:t>
            </a:r>
            <a:r>
              <a:rPr lang="en-GB" sz="1600" dirty="0" smtClean="0">
                <a:solidFill>
                  <a:srgbClr val="FFFF00"/>
                </a:solidFill>
              </a:rPr>
              <a:t>km</a:t>
            </a:r>
            <a:r>
              <a:rPr lang="en-GB" sz="1600" baseline="30000" dirty="0" smtClean="0">
                <a:solidFill>
                  <a:srgbClr val="FFFF00"/>
                </a:solidFill>
              </a:rPr>
              <a:t>2</a:t>
            </a:r>
            <a:r>
              <a:rPr lang="en-GB" sz="1600" dirty="0" smtClean="0">
                <a:solidFill>
                  <a:srgbClr val="FFFF00"/>
                </a:solidFill>
              </a:rPr>
              <a:t>, </a:t>
            </a:r>
            <a:r>
              <a:rPr lang="en-GB" sz="1600" dirty="0">
                <a:solidFill>
                  <a:srgbClr val="FFFF00"/>
                </a:solidFill>
              </a:rPr>
              <a:t>or $35 per </a:t>
            </a:r>
            <a:r>
              <a:rPr lang="en-GB" sz="1600" dirty="0" smtClean="0">
                <a:solidFill>
                  <a:srgbClr val="FFFF00"/>
                </a:solidFill>
              </a:rPr>
              <a:t>capita</a:t>
            </a:r>
          </a:p>
          <a:p>
            <a:pPr lvl="1"/>
            <a:r>
              <a:rPr lang="en-GB" sz="1600" dirty="0" smtClean="0">
                <a:solidFill>
                  <a:srgbClr val="FFFF00"/>
                </a:solidFill>
              </a:rPr>
              <a:t>Hence, is the UN tree planting policy useful for the economy and climate?</a:t>
            </a:r>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24</a:t>
            </a:fld>
            <a:endParaRPr lang="en-GB" altLang="en-US"/>
          </a:p>
        </p:txBody>
      </p:sp>
      <p:pic>
        <p:nvPicPr>
          <p:cNvPr id="5" name="Picture 4"/>
          <p:cNvPicPr>
            <a:picLocks noChangeAspect="1"/>
          </p:cNvPicPr>
          <p:nvPr/>
        </p:nvPicPr>
        <p:blipFill>
          <a:blip r:embed="rId3"/>
          <a:stretch>
            <a:fillRect/>
          </a:stretch>
        </p:blipFill>
        <p:spPr>
          <a:xfrm flipH="1">
            <a:off x="7226478" y="85472"/>
            <a:ext cx="1784490" cy="2623448"/>
          </a:xfrm>
          <a:prstGeom prst="rect">
            <a:avLst/>
          </a:prstGeom>
        </p:spPr>
      </p:pic>
      <p:sp>
        <p:nvSpPr>
          <p:cNvPr id="6" name="TextBox 5"/>
          <p:cNvSpPr txBox="1"/>
          <p:nvPr/>
        </p:nvSpPr>
        <p:spPr>
          <a:xfrm flipH="1">
            <a:off x="7226477" y="2955659"/>
            <a:ext cx="1784490" cy="1169551"/>
          </a:xfrm>
          <a:prstGeom prst="rect">
            <a:avLst/>
          </a:prstGeom>
          <a:noFill/>
        </p:spPr>
        <p:txBody>
          <a:bodyPr wrap="square" rtlCol="0">
            <a:spAutoFit/>
          </a:bodyPr>
          <a:lstStyle/>
          <a:p>
            <a:pPr lvl="0" algn="r">
              <a:spcBef>
                <a:spcPct val="20000"/>
              </a:spcBef>
              <a:buClr>
                <a:srgbClr val="0BD0D9"/>
              </a:buClr>
              <a:buSzPct val="95000"/>
            </a:pPr>
            <a:r>
              <a:rPr lang="en-GB" sz="1400" dirty="0">
                <a:solidFill>
                  <a:srgbClr val="FFFF00"/>
                </a:solidFill>
                <a:latin typeface="Calibri"/>
              </a:rPr>
              <a:t>SUNY College of Environmental Science and Forestry and Parthenope University of Naples</a:t>
            </a:r>
          </a:p>
        </p:txBody>
      </p:sp>
    </p:spTree>
    <p:extLst>
      <p:ext uri="{BB962C8B-B14F-4D97-AF65-F5344CB8AC3E}">
        <p14:creationId xmlns:p14="http://schemas.microsoft.com/office/powerpoint/2010/main" val="959068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par>
                                <p:cTn id="18" presetID="6" presetClass="entr" presetSubtype="16"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circle(in)">
                                      <p:cBhvr>
                                        <p:cTn id="20" dur="2000"/>
                                        <p:tgtEl>
                                          <p:spTgt spid="3">
                                            <p:txEl>
                                              <p:pRg st="3" end="3"/>
                                            </p:txEl>
                                          </p:spTgt>
                                        </p:tgtEl>
                                      </p:cBhvr>
                                    </p:animEffect>
                                  </p:childTnLst>
                                </p:cTn>
                              </p:par>
                              <p:par>
                                <p:cTn id="21" presetID="6" presetClass="entr" presetSubtype="16"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circle(in)">
                                      <p:cBhvr>
                                        <p:cTn id="23" dur="2000"/>
                                        <p:tgtEl>
                                          <p:spTgt spid="3">
                                            <p:txEl>
                                              <p:pRg st="4" end="4"/>
                                            </p:txEl>
                                          </p:spTgt>
                                        </p:tgtEl>
                                      </p:cBhvr>
                                    </p:animEffect>
                                  </p:childTnLst>
                                </p:cTn>
                              </p:par>
                              <p:par>
                                <p:cTn id="24" presetID="6" presetClass="entr" presetSubtype="16"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circle(in)">
                                      <p:cBhvr>
                                        <p:cTn id="26"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824108"/>
            <a:ext cx="8229600" cy="1143000"/>
          </a:xfrm>
        </p:spPr>
        <p:txBody>
          <a:bodyPr>
            <a:normAutofit fontScale="90000"/>
          </a:bodyPr>
          <a:lstStyle/>
          <a:p>
            <a:r>
              <a:rPr lang="en-GB" dirty="0" smtClean="0"/>
              <a:t>Should the UN plant trees? It’s complicated</a:t>
            </a:r>
            <a:endParaRPr lang="en-GB" dirty="0"/>
          </a:p>
        </p:txBody>
      </p:sp>
      <p:sp>
        <p:nvSpPr>
          <p:cNvPr id="3" name="Content Placeholder 2"/>
          <p:cNvSpPr>
            <a:spLocks noGrp="1"/>
          </p:cNvSpPr>
          <p:nvPr>
            <p:ph idx="1"/>
          </p:nvPr>
        </p:nvSpPr>
        <p:spPr>
          <a:xfrm>
            <a:off x="-4972" y="2122421"/>
            <a:ext cx="8589640" cy="4389437"/>
          </a:xfrm>
        </p:spPr>
        <p:txBody>
          <a:bodyPr/>
          <a:lstStyle/>
          <a:p>
            <a:pPr lvl="0"/>
            <a:r>
              <a:rPr lang="en-GB" dirty="0">
                <a:solidFill>
                  <a:srgbClr val="FFFF00"/>
                </a:solidFill>
              </a:rPr>
              <a:t>Watch this 5 min TED Ed (2020) talk and consider how the information can inform international environmental policy and governance? </a:t>
            </a:r>
          </a:p>
          <a:p>
            <a:pPr marL="0" lvl="0" indent="0">
              <a:buNone/>
            </a:pPr>
            <a:r>
              <a:rPr lang="en-GB" dirty="0">
                <a:solidFill>
                  <a:prstClr val="black"/>
                </a:solidFill>
                <a:hlinkClick r:id="rId2"/>
              </a:rPr>
              <a:t>We need a trillion trees? How</a:t>
            </a:r>
            <a:r>
              <a:rPr lang="en-GB" dirty="0" smtClean="0">
                <a:solidFill>
                  <a:prstClr val="black"/>
                </a:solidFill>
                <a:hlinkClick r:id="rId2"/>
              </a:rPr>
              <a:t>?</a:t>
            </a:r>
            <a:endParaRPr lang="en-GB" dirty="0" smtClean="0"/>
          </a:p>
          <a:p>
            <a:pPr marL="0" indent="0">
              <a:buNone/>
            </a:pPr>
            <a:r>
              <a:rPr lang="en-GB" dirty="0" smtClean="0"/>
              <a:t>Lessons from the seminar</a:t>
            </a:r>
          </a:p>
          <a:p>
            <a:r>
              <a:rPr lang="en-GB" dirty="0" smtClean="0"/>
              <a:t>International responses are complicated</a:t>
            </a:r>
          </a:p>
          <a:p>
            <a:r>
              <a:rPr lang="en-GB" dirty="0" smtClean="0"/>
              <a:t>The science and ecological interface</a:t>
            </a:r>
          </a:p>
          <a:p>
            <a:r>
              <a:rPr lang="en-GB" dirty="0" smtClean="0"/>
              <a:t>The economics</a:t>
            </a:r>
          </a:p>
          <a:p>
            <a:r>
              <a:rPr lang="en-GB" dirty="0" smtClean="0"/>
              <a:t>The social implications</a:t>
            </a:r>
          </a:p>
          <a:p>
            <a:r>
              <a:rPr lang="en-GB" dirty="0" smtClean="0"/>
              <a:t>The politics</a:t>
            </a:r>
            <a:endParaRPr lang="en-GB" dirty="0"/>
          </a:p>
          <a:p>
            <a:pPr marL="0" indent="0">
              <a:buNone/>
            </a:pPr>
            <a:endParaRPr lang="en-GB" dirty="0" smtClean="0"/>
          </a:p>
          <a:p>
            <a:pPr marL="0" indent="0">
              <a:buNone/>
            </a:pPr>
            <a:endParaRPr lang="en-GB" dirty="0"/>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25</a:t>
            </a:fld>
            <a:endParaRPr lang="en-GB" altLang="en-US"/>
          </a:p>
        </p:txBody>
      </p:sp>
      <p:pic>
        <p:nvPicPr>
          <p:cNvPr id="5" name="Picture 4"/>
          <p:cNvPicPr>
            <a:picLocks noChangeAspect="1"/>
          </p:cNvPicPr>
          <p:nvPr/>
        </p:nvPicPr>
        <p:blipFill>
          <a:blip r:embed="rId3"/>
          <a:stretch>
            <a:fillRect/>
          </a:stretch>
        </p:blipFill>
        <p:spPr>
          <a:xfrm rot="16200000">
            <a:off x="5595762" y="3891607"/>
            <a:ext cx="3495560" cy="1954560"/>
          </a:xfrm>
          <a:prstGeom prst="rect">
            <a:avLst/>
          </a:prstGeom>
        </p:spPr>
      </p:pic>
    </p:spTree>
    <p:extLst>
      <p:ext uri="{BB962C8B-B14F-4D97-AF65-F5344CB8AC3E}">
        <p14:creationId xmlns:p14="http://schemas.microsoft.com/office/powerpoint/2010/main" val="392592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circle(in)">
                                      <p:cBhvr>
                                        <p:cTn id="4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111537" y="260648"/>
            <a:ext cx="5515790" cy="1932062"/>
          </a:xfrm>
        </p:spPr>
        <p:txBody>
          <a:bodyPr/>
          <a:lstStyle/>
          <a:p>
            <a:r>
              <a:rPr lang="en-GB" altLang="en-US" sz="4000" dirty="0" smtClean="0"/>
              <a:t>Environmental Governance update?</a:t>
            </a:r>
            <a:endParaRPr lang="en-GB" altLang="en-US" sz="4000" dirty="0"/>
          </a:p>
        </p:txBody>
      </p:sp>
      <p:sp>
        <p:nvSpPr>
          <p:cNvPr id="44035" name="Content Placeholder 2"/>
          <p:cNvSpPr>
            <a:spLocks noGrp="1"/>
          </p:cNvSpPr>
          <p:nvPr>
            <p:ph idx="1"/>
          </p:nvPr>
        </p:nvSpPr>
        <p:spPr>
          <a:xfrm>
            <a:off x="0" y="2352965"/>
            <a:ext cx="5596458" cy="4389437"/>
          </a:xfrm>
        </p:spPr>
        <p:txBody>
          <a:bodyPr/>
          <a:lstStyle/>
          <a:p>
            <a:pPr marL="0" indent="0">
              <a:buNone/>
            </a:pPr>
            <a:r>
              <a:rPr lang="en-GB" altLang="en-US" sz="1800" dirty="0" smtClean="0"/>
              <a:t>This regular report is based on the idea that </a:t>
            </a:r>
          </a:p>
          <a:p>
            <a:r>
              <a:rPr lang="en-GB" altLang="en-US" sz="1800" dirty="0" smtClean="0">
                <a:solidFill>
                  <a:srgbClr val="00B050"/>
                </a:solidFill>
              </a:rPr>
              <a:t>1. </a:t>
            </a:r>
            <a:r>
              <a:rPr lang="en-GB" altLang="en-US" sz="1800" dirty="0">
                <a:solidFill>
                  <a:srgbClr val="00B050"/>
                </a:solidFill>
              </a:rPr>
              <a:t>P</a:t>
            </a:r>
            <a:r>
              <a:rPr lang="en-GB" altLang="en-US" sz="1800" dirty="0" smtClean="0">
                <a:solidFill>
                  <a:srgbClr val="00B050"/>
                </a:solidFill>
              </a:rPr>
              <a:t>olicy </a:t>
            </a:r>
            <a:r>
              <a:rPr lang="en-GB" altLang="en-US" sz="1800" dirty="0">
                <a:solidFill>
                  <a:srgbClr val="00B050"/>
                </a:solidFill>
              </a:rPr>
              <a:t>coherence and effective laws and institutions are foundational to address climate change, pollution and nature loss and achieve the environmental dimension of sustainable development. </a:t>
            </a:r>
            <a:endParaRPr lang="en-GB" altLang="en-US" sz="1800" dirty="0" smtClean="0">
              <a:solidFill>
                <a:srgbClr val="00B050"/>
              </a:solidFill>
            </a:endParaRPr>
          </a:p>
          <a:p>
            <a:r>
              <a:rPr lang="en-GB" altLang="en-US" sz="1800" dirty="0" smtClean="0"/>
              <a:t>2. Environmental </a:t>
            </a:r>
            <a:r>
              <a:rPr lang="en-GB" altLang="en-US" sz="1800" dirty="0"/>
              <a:t>governance provides the enabling framework and institutional and legal architecture needed to make environmental policy goals a </a:t>
            </a:r>
            <a:r>
              <a:rPr lang="en-GB" altLang="en-US" sz="1800" dirty="0" smtClean="0"/>
              <a:t>reality.</a:t>
            </a:r>
          </a:p>
          <a:p>
            <a:r>
              <a:rPr lang="en-GB" altLang="en-US" sz="1800" dirty="0" smtClean="0">
                <a:solidFill>
                  <a:srgbClr val="00B050"/>
                </a:solidFill>
              </a:rPr>
              <a:t>3. The update </a:t>
            </a:r>
            <a:r>
              <a:rPr lang="en-GB" altLang="en-US" sz="1800" dirty="0">
                <a:solidFill>
                  <a:srgbClr val="00B050"/>
                </a:solidFill>
              </a:rPr>
              <a:t>is designed to </a:t>
            </a:r>
            <a:r>
              <a:rPr lang="en-GB" altLang="en-US" sz="1800" dirty="0" smtClean="0">
                <a:solidFill>
                  <a:srgbClr val="00B050"/>
                </a:solidFill>
              </a:rPr>
              <a:t>inform us </a:t>
            </a:r>
            <a:r>
              <a:rPr lang="en-GB" altLang="en-US" sz="1800" dirty="0">
                <a:solidFill>
                  <a:srgbClr val="00B050"/>
                </a:solidFill>
              </a:rPr>
              <a:t>of the work that UNEP and </a:t>
            </a:r>
            <a:r>
              <a:rPr lang="en-GB" altLang="en-US" sz="1800" dirty="0" smtClean="0">
                <a:solidFill>
                  <a:srgbClr val="00B050"/>
                </a:solidFill>
              </a:rPr>
              <a:t>their </a:t>
            </a:r>
            <a:r>
              <a:rPr lang="en-GB" altLang="en-US" sz="1800" dirty="0">
                <a:solidFill>
                  <a:srgbClr val="00B050"/>
                </a:solidFill>
              </a:rPr>
              <a:t>partners are doing to advance sound environmental governance.</a:t>
            </a:r>
            <a:endParaRPr lang="en-GB" altLang="en-US" sz="1800" dirty="0">
              <a:solidFill>
                <a:srgbClr val="00B050"/>
              </a:solidFill>
              <a:hlinkClick r:id="rId3"/>
            </a:endParaRPr>
          </a:p>
        </p:txBody>
      </p:sp>
      <p:sp>
        <p:nvSpPr>
          <p:cNvPr id="44036"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F953C9FA-A7F2-4E85-AA8A-4D64F1631D36}" type="slidenum">
              <a:rPr lang="en-GB" altLang="en-US" sz="1200" smtClean="0">
                <a:solidFill>
                  <a:srgbClr val="045C75"/>
                </a:solidFill>
              </a:rPr>
              <a:pPr/>
              <a:t>26</a:t>
            </a:fld>
            <a:endParaRPr lang="en-GB" altLang="en-US" sz="1200">
              <a:solidFill>
                <a:srgbClr val="045C75"/>
              </a:solidFill>
            </a:endParaRPr>
          </a:p>
        </p:txBody>
      </p:sp>
      <p:pic>
        <p:nvPicPr>
          <p:cNvPr id="3" name="Picture 2"/>
          <p:cNvPicPr>
            <a:picLocks noChangeAspect="1"/>
          </p:cNvPicPr>
          <p:nvPr/>
        </p:nvPicPr>
        <p:blipFill>
          <a:blip r:embed="rId4"/>
          <a:stretch>
            <a:fillRect/>
          </a:stretch>
        </p:blipFill>
        <p:spPr>
          <a:xfrm>
            <a:off x="6022057" y="0"/>
            <a:ext cx="3121943" cy="3572827"/>
          </a:xfrm>
          <a:prstGeom prst="rect">
            <a:avLst/>
          </a:prstGeom>
        </p:spPr>
      </p:pic>
    </p:spTree>
    <p:extLst>
      <p:ext uri="{BB962C8B-B14F-4D97-AF65-F5344CB8AC3E}">
        <p14:creationId xmlns:p14="http://schemas.microsoft.com/office/powerpoint/2010/main" val="269927446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147589" y="-675456"/>
            <a:ext cx="5885727" cy="1932062"/>
          </a:xfrm>
        </p:spPr>
        <p:txBody>
          <a:bodyPr/>
          <a:lstStyle/>
          <a:p>
            <a:r>
              <a:rPr lang="en-GB" altLang="en-US" sz="4000" dirty="0" smtClean="0"/>
              <a:t>UNEP ‘Sound@ Environmental Governance</a:t>
            </a:r>
            <a:endParaRPr lang="en-GB" altLang="en-US" sz="4000" dirty="0"/>
          </a:p>
        </p:txBody>
      </p:sp>
      <p:sp>
        <p:nvSpPr>
          <p:cNvPr id="44035" name="Content Placeholder 2"/>
          <p:cNvSpPr>
            <a:spLocks noGrp="1"/>
          </p:cNvSpPr>
          <p:nvPr>
            <p:ph idx="1"/>
          </p:nvPr>
        </p:nvSpPr>
        <p:spPr>
          <a:xfrm>
            <a:off x="467544" y="1340769"/>
            <a:ext cx="6022057" cy="432048"/>
          </a:xfrm>
        </p:spPr>
        <p:txBody>
          <a:bodyPr/>
          <a:lstStyle/>
          <a:p>
            <a:pPr marL="0" indent="0">
              <a:buNone/>
            </a:pPr>
            <a:r>
              <a:rPr lang="en-GB" altLang="en-US" sz="1800" dirty="0" smtClean="0"/>
              <a:t>Regular updates aim to note UNEP contribution in:</a:t>
            </a:r>
          </a:p>
          <a:p>
            <a:endParaRPr lang="en-GB" altLang="en-US" sz="1800" dirty="0">
              <a:solidFill>
                <a:srgbClr val="00B050"/>
              </a:solidFill>
              <a:hlinkClick r:id="rId3"/>
            </a:endParaRPr>
          </a:p>
        </p:txBody>
      </p:sp>
      <p:sp>
        <p:nvSpPr>
          <p:cNvPr id="44036"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F953C9FA-A7F2-4E85-AA8A-4D64F1631D36}" type="slidenum">
              <a:rPr lang="en-GB" altLang="en-US" sz="1200" smtClean="0">
                <a:solidFill>
                  <a:srgbClr val="045C75"/>
                </a:solidFill>
              </a:rPr>
              <a:pPr/>
              <a:t>27</a:t>
            </a:fld>
            <a:endParaRPr lang="en-GB" altLang="en-US" sz="1200">
              <a:solidFill>
                <a:srgbClr val="045C75"/>
              </a:solidFill>
            </a:endParaRPr>
          </a:p>
        </p:txBody>
      </p:sp>
      <p:pic>
        <p:nvPicPr>
          <p:cNvPr id="3" name="Picture 2"/>
          <p:cNvPicPr>
            <a:picLocks noChangeAspect="1"/>
          </p:cNvPicPr>
          <p:nvPr/>
        </p:nvPicPr>
        <p:blipFill>
          <a:blip r:embed="rId4"/>
          <a:stretch>
            <a:fillRect/>
          </a:stretch>
        </p:blipFill>
        <p:spPr>
          <a:xfrm>
            <a:off x="6022057" y="0"/>
            <a:ext cx="3121943" cy="3572827"/>
          </a:xfrm>
          <a:prstGeom prst="rect">
            <a:avLst/>
          </a:prstGeom>
        </p:spPr>
      </p:pic>
      <p:sp>
        <p:nvSpPr>
          <p:cNvPr id="2" name="TextBox 1"/>
          <p:cNvSpPr txBox="1"/>
          <p:nvPr/>
        </p:nvSpPr>
        <p:spPr>
          <a:xfrm>
            <a:off x="111992" y="1856980"/>
            <a:ext cx="5328592" cy="4801314"/>
          </a:xfrm>
          <a:prstGeom prst="rect">
            <a:avLst/>
          </a:prstGeom>
          <a:noFill/>
        </p:spPr>
        <p:txBody>
          <a:bodyPr wrap="square" rtlCol="0">
            <a:spAutoFit/>
          </a:bodyPr>
          <a:lstStyle/>
          <a:p>
            <a:pPr marL="342900" lvl="0" indent="-342900">
              <a:spcBef>
                <a:spcPct val="20000"/>
              </a:spcBef>
              <a:buClr>
                <a:srgbClr val="0BD0D9"/>
              </a:buClr>
              <a:buSzPct val="95000"/>
              <a:buFont typeface="+mj-lt"/>
              <a:buAutoNum type="arabicPeriod"/>
            </a:pPr>
            <a:r>
              <a:rPr lang="en-GB" sz="1800" dirty="0">
                <a:solidFill>
                  <a:srgbClr val="00B050"/>
                </a:solidFill>
                <a:latin typeface="Calibri"/>
              </a:rPr>
              <a:t>Commitment by United Nations entities, international organisations and forums of environmental policy issues or approaches;</a:t>
            </a:r>
          </a:p>
          <a:p>
            <a:pPr marL="342900" lvl="0" indent="-342900">
              <a:spcBef>
                <a:spcPct val="20000"/>
              </a:spcBef>
              <a:buClr>
                <a:srgbClr val="0BD0D9"/>
              </a:buClr>
              <a:buSzPct val="95000"/>
              <a:buFont typeface="+mj-lt"/>
              <a:buAutoNum type="arabicPeriod"/>
            </a:pPr>
            <a:r>
              <a:rPr lang="en-GB" sz="1800" dirty="0">
                <a:solidFill>
                  <a:srgbClr val="FFFF00"/>
                </a:solidFill>
                <a:latin typeface="Calibri"/>
              </a:rPr>
              <a:t>Commitment of approaches for the coherent implementation of multilateral environmental agreements or other multilateral institutional mechanisms;</a:t>
            </a:r>
          </a:p>
          <a:p>
            <a:pPr marL="342900" lvl="0" indent="-342900">
              <a:spcBef>
                <a:spcPct val="20000"/>
              </a:spcBef>
              <a:buClr>
                <a:srgbClr val="0BD0D9"/>
              </a:buClr>
              <a:buSzPct val="95000"/>
              <a:buFont typeface="+mj-lt"/>
              <a:buAutoNum type="arabicPeriod"/>
            </a:pPr>
            <a:r>
              <a:rPr lang="en-GB" sz="1800" dirty="0">
                <a:solidFill>
                  <a:srgbClr val="00B050"/>
                </a:solidFill>
                <a:latin typeface="Calibri"/>
              </a:rPr>
              <a:t>Concerted policy action taken by countries on environmental issues of international concern;</a:t>
            </a:r>
          </a:p>
          <a:p>
            <a:pPr marL="342900" lvl="0" indent="-342900">
              <a:spcBef>
                <a:spcPct val="20000"/>
              </a:spcBef>
              <a:buClr>
                <a:srgbClr val="0BD0D9"/>
              </a:buClr>
              <a:buSzPct val="95000"/>
              <a:buFont typeface="+mj-lt"/>
              <a:buAutoNum type="arabicPeriod"/>
            </a:pPr>
            <a:r>
              <a:rPr lang="en-GB" sz="1800" dirty="0">
                <a:solidFill>
                  <a:srgbClr val="FFFF00"/>
                </a:solidFill>
                <a:latin typeface="Calibri"/>
              </a:rPr>
              <a:t>Enhanced institutional capacity and legal frameworks to fully implement the Multilateral Environmental Agreements (MEAs) </a:t>
            </a:r>
          </a:p>
          <a:p>
            <a:pPr marL="342900" lvl="0" indent="-342900">
              <a:spcBef>
                <a:spcPct val="20000"/>
              </a:spcBef>
              <a:buClr>
                <a:srgbClr val="0BD0D9"/>
              </a:buClr>
              <a:buSzPct val="95000"/>
              <a:buFont typeface="+mj-lt"/>
              <a:buAutoNum type="arabicPeriod"/>
            </a:pPr>
            <a:r>
              <a:rPr lang="en-GB" sz="1800" dirty="0">
                <a:solidFill>
                  <a:srgbClr val="00B050"/>
                </a:solidFill>
                <a:latin typeface="Calibri"/>
              </a:rPr>
              <a:t>Integration of the environment into sustainable development planning;</a:t>
            </a:r>
          </a:p>
          <a:p>
            <a:pPr marL="342900" lvl="0" indent="-342900">
              <a:spcBef>
                <a:spcPct val="20000"/>
              </a:spcBef>
              <a:buClr>
                <a:srgbClr val="0BD0D9"/>
              </a:buClr>
              <a:buSzPct val="95000"/>
              <a:buFont typeface="+mj-lt"/>
              <a:buAutoNum type="arabicPeriod"/>
            </a:pPr>
            <a:r>
              <a:rPr lang="en-GB" sz="1800" dirty="0">
                <a:solidFill>
                  <a:srgbClr val="FFFF00"/>
                </a:solidFill>
                <a:latin typeface="Calibri"/>
              </a:rPr>
              <a:t>Partnerships between UNEP and major groups and stakeholders</a:t>
            </a:r>
            <a:endParaRPr lang="en-GB" altLang="en-US" sz="1800" dirty="0">
              <a:solidFill>
                <a:srgbClr val="FFFF00"/>
              </a:solidFill>
              <a:latin typeface="Calibri"/>
            </a:endParaRPr>
          </a:p>
        </p:txBody>
      </p:sp>
      <p:pic>
        <p:nvPicPr>
          <p:cNvPr id="4" name="Picture 3"/>
          <p:cNvPicPr>
            <a:picLocks noChangeAspect="1"/>
          </p:cNvPicPr>
          <p:nvPr/>
        </p:nvPicPr>
        <p:blipFill>
          <a:blip r:embed="rId5"/>
          <a:stretch>
            <a:fillRect/>
          </a:stretch>
        </p:blipFill>
        <p:spPr>
          <a:xfrm>
            <a:off x="6228184" y="3577867"/>
            <a:ext cx="2819400" cy="2819400"/>
          </a:xfrm>
          <a:prstGeom prst="rect">
            <a:avLst/>
          </a:prstGeom>
        </p:spPr>
      </p:pic>
    </p:spTree>
    <p:extLst>
      <p:ext uri="{BB962C8B-B14F-4D97-AF65-F5344CB8AC3E}">
        <p14:creationId xmlns:p14="http://schemas.microsoft.com/office/powerpoint/2010/main" val="58156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circle(in)">
                                      <p:cBhvr>
                                        <p:cTn id="7" dur="20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circle(in)">
                                      <p:cBhvr>
                                        <p:cTn id="12" dur="20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circle(in)">
                                      <p:cBhvr>
                                        <p:cTn id="17" dur="20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circle(in)">
                                      <p:cBhvr>
                                        <p:cTn id="22" dur="20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circle(in)">
                                      <p:cBhvr>
                                        <p:cTn id="27" dur="20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circle(in)">
                                      <p:cBhvr>
                                        <p:cTn id="32" dur="20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175" y="-299587"/>
            <a:ext cx="3505585" cy="1932062"/>
          </a:xfrm>
        </p:spPr>
        <p:txBody>
          <a:bodyPr/>
          <a:lstStyle/>
          <a:p>
            <a:r>
              <a:rPr lang="en-GB" altLang="en-US" sz="4000" dirty="0"/>
              <a:t>What is the UN doing now?</a:t>
            </a:r>
          </a:p>
        </p:txBody>
      </p:sp>
      <p:sp>
        <p:nvSpPr>
          <p:cNvPr id="44035" name="Content Placeholder 2"/>
          <p:cNvSpPr>
            <a:spLocks noGrp="1"/>
          </p:cNvSpPr>
          <p:nvPr>
            <p:ph idx="1"/>
          </p:nvPr>
        </p:nvSpPr>
        <p:spPr>
          <a:xfrm>
            <a:off x="127670" y="1776491"/>
            <a:ext cx="3522904" cy="4389437"/>
          </a:xfrm>
        </p:spPr>
        <p:txBody>
          <a:bodyPr>
            <a:normAutofit lnSpcReduction="10000"/>
          </a:bodyPr>
          <a:lstStyle/>
          <a:p>
            <a:r>
              <a:rPr lang="en-GB" altLang="en-US" dirty="0">
                <a:hlinkClick r:id="rId3"/>
              </a:rPr>
              <a:t>UN </a:t>
            </a:r>
            <a:r>
              <a:rPr lang="en-GB" altLang="en-US" dirty="0" smtClean="0">
                <a:hlinkClick r:id="rId3"/>
              </a:rPr>
              <a:t>update</a:t>
            </a:r>
            <a:endParaRPr lang="en-GB" altLang="en-US" dirty="0" smtClean="0"/>
          </a:p>
          <a:p>
            <a:pPr marL="0" indent="0">
              <a:buNone/>
            </a:pPr>
            <a:endParaRPr lang="en-GB" altLang="en-US" dirty="0" smtClean="0"/>
          </a:p>
          <a:p>
            <a:r>
              <a:rPr lang="en-GB" altLang="en-US" dirty="0" smtClean="0"/>
              <a:t>Select a topic from 2020 Environmental Governance website. Present an overview</a:t>
            </a:r>
          </a:p>
          <a:p>
            <a:pPr marL="342900" indent="-342900">
              <a:buFont typeface="+mj-lt"/>
              <a:buAutoNum type="arabicPeriod"/>
            </a:pPr>
            <a:r>
              <a:rPr lang="en-GB" altLang="en-US" sz="1800" dirty="0" smtClean="0">
                <a:solidFill>
                  <a:schemeClr val="accent5">
                    <a:lumMod val="75000"/>
                  </a:schemeClr>
                </a:solidFill>
              </a:rPr>
              <a:t>Advancing environmental rights</a:t>
            </a:r>
          </a:p>
          <a:p>
            <a:pPr marL="342900" indent="-342900">
              <a:buFont typeface="+mj-lt"/>
              <a:buAutoNum type="arabicPeriod"/>
            </a:pPr>
            <a:r>
              <a:rPr lang="en-GB" altLang="en-US" sz="1800" dirty="0" smtClean="0">
                <a:solidFill>
                  <a:schemeClr val="accent5">
                    <a:lumMod val="75000"/>
                  </a:schemeClr>
                </a:solidFill>
              </a:rPr>
              <a:t>The future we want 2030</a:t>
            </a:r>
          </a:p>
          <a:p>
            <a:pPr marL="342900" indent="-342900">
              <a:buFont typeface="+mj-lt"/>
              <a:buAutoNum type="arabicPeriod"/>
            </a:pPr>
            <a:r>
              <a:rPr lang="en-GB" altLang="en-US" sz="1800" dirty="0" smtClean="0">
                <a:solidFill>
                  <a:schemeClr val="accent5">
                    <a:lumMod val="75000"/>
                  </a:schemeClr>
                </a:solidFill>
              </a:rPr>
              <a:t>Strengthening institutions</a:t>
            </a:r>
          </a:p>
          <a:p>
            <a:pPr marL="342900" indent="-342900">
              <a:buFont typeface="+mj-lt"/>
              <a:buAutoNum type="arabicPeriod"/>
            </a:pPr>
            <a:r>
              <a:rPr lang="en-GB" altLang="en-US" sz="1800" dirty="0" smtClean="0">
                <a:solidFill>
                  <a:schemeClr val="accent5">
                    <a:lumMod val="75000"/>
                  </a:schemeClr>
                </a:solidFill>
              </a:rPr>
              <a:t>Promoting Environmental rule of law</a:t>
            </a:r>
          </a:p>
          <a:p>
            <a:pPr marL="342900" indent="-342900">
              <a:buFont typeface="+mj-lt"/>
              <a:buAutoNum type="arabicPeriod"/>
            </a:pPr>
            <a:r>
              <a:rPr lang="en-GB" altLang="en-US" sz="1800" dirty="0" smtClean="0">
                <a:solidFill>
                  <a:schemeClr val="accent5">
                    <a:lumMod val="75000"/>
                  </a:schemeClr>
                </a:solidFill>
              </a:rPr>
              <a:t>Global environmental commitments</a:t>
            </a:r>
            <a:endParaRPr lang="en-GB" altLang="en-US" sz="1800" dirty="0">
              <a:solidFill>
                <a:schemeClr val="accent5">
                  <a:lumMod val="75000"/>
                </a:schemeClr>
              </a:solidFill>
              <a:hlinkClick r:id="rId4"/>
            </a:endParaRPr>
          </a:p>
        </p:txBody>
      </p:sp>
      <p:sp>
        <p:nvSpPr>
          <p:cNvPr id="44036"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F953C9FA-A7F2-4E85-AA8A-4D64F1631D36}" type="slidenum">
              <a:rPr lang="en-GB" altLang="en-US" sz="1200" smtClean="0">
                <a:solidFill>
                  <a:srgbClr val="045C75"/>
                </a:solidFill>
              </a:rPr>
              <a:pPr/>
              <a:t>28</a:t>
            </a:fld>
            <a:endParaRPr lang="en-GB" altLang="en-US" sz="1200">
              <a:solidFill>
                <a:srgbClr val="045C75"/>
              </a:solidFill>
            </a:endParaRPr>
          </a:p>
        </p:txBody>
      </p:sp>
      <p:pic>
        <p:nvPicPr>
          <p:cNvPr id="4" name="Picture 3"/>
          <p:cNvPicPr>
            <a:picLocks noChangeAspect="1"/>
          </p:cNvPicPr>
          <p:nvPr/>
        </p:nvPicPr>
        <p:blipFill>
          <a:blip r:embed="rId5"/>
          <a:stretch>
            <a:fillRect/>
          </a:stretch>
        </p:blipFill>
        <p:spPr>
          <a:xfrm>
            <a:off x="2294802" y="1268760"/>
            <a:ext cx="1512168" cy="1296144"/>
          </a:xfrm>
          <a:prstGeom prst="rect">
            <a:avLst/>
          </a:prstGeom>
        </p:spPr>
      </p:pic>
      <p:cxnSp>
        <p:nvCxnSpPr>
          <p:cNvPr id="6" name="Straight Arrow Connector 5"/>
          <p:cNvCxnSpPr/>
          <p:nvPr/>
        </p:nvCxnSpPr>
        <p:spPr>
          <a:xfrm>
            <a:off x="1547664" y="2276872"/>
            <a:ext cx="72008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p:nvPicPr>
        <p:blipFill>
          <a:blip r:embed="rId6"/>
          <a:stretch>
            <a:fillRect/>
          </a:stretch>
        </p:blipFill>
        <p:spPr>
          <a:xfrm>
            <a:off x="4067944" y="188640"/>
            <a:ext cx="4917362" cy="3690147"/>
          </a:xfrm>
          <a:prstGeom prst="rect">
            <a:avLst/>
          </a:prstGeom>
        </p:spPr>
      </p:pic>
      <p:pic>
        <p:nvPicPr>
          <p:cNvPr id="5" name="Picture 4"/>
          <p:cNvPicPr>
            <a:picLocks noChangeAspect="1"/>
          </p:cNvPicPr>
          <p:nvPr/>
        </p:nvPicPr>
        <p:blipFill>
          <a:blip r:embed="rId7"/>
          <a:stretch>
            <a:fillRect/>
          </a:stretch>
        </p:blipFill>
        <p:spPr>
          <a:xfrm>
            <a:off x="4073667" y="4293096"/>
            <a:ext cx="4911639" cy="2096080"/>
          </a:xfrm>
          <a:prstGeom prst="rect">
            <a:avLst/>
          </a:prstGeom>
        </p:spPr>
      </p:pic>
    </p:spTree>
    <p:extLst>
      <p:ext uri="{BB962C8B-B14F-4D97-AF65-F5344CB8AC3E}">
        <p14:creationId xmlns:p14="http://schemas.microsoft.com/office/powerpoint/2010/main" val="3409145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xit" presetSubtype="0" fill="hold" nodeType="clickEffect">
                                  <p:stCondLst>
                                    <p:cond delay="0"/>
                                  </p:stCondLst>
                                  <p:childTnLst>
                                    <p:anim calcmode="lin" valueType="num">
                                      <p:cBhvr>
                                        <p:cTn id="6" dur="1000"/>
                                        <p:tgtEl>
                                          <p:spTgt spid="2"/>
                                        </p:tgtEl>
                                        <p:attrNameLst>
                                          <p:attrName>ppt_w</p:attrName>
                                        </p:attrNameLst>
                                      </p:cBhvr>
                                      <p:tavLst>
                                        <p:tav tm="0">
                                          <p:val>
                                            <p:strVal val="ppt_w"/>
                                          </p:val>
                                        </p:tav>
                                        <p:tav tm="100000">
                                          <p:val>
                                            <p:fltVal val="0"/>
                                          </p:val>
                                        </p:tav>
                                      </p:tavLst>
                                    </p:anim>
                                    <p:anim calcmode="lin" valueType="num">
                                      <p:cBhvr>
                                        <p:cTn id="7" dur="1000"/>
                                        <p:tgtEl>
                                          <p:spTgt spid="2"/>
                                        </p:tgtEl>
                                        <p:attrNameLst>
                                          <p:attrName>ppt_h</p:attrName>
                                        </p:attrNameLst>
                                      </p:cBhvr>
                                      <p:tavLst>
                                        <p:tav tm="0">
                                          <p:val>
                                            <p:strVal val="ppt_h"/>
                                          </p:val>
                                        </p:tav>
                                        <p:tav tm="100000">
                                          <p:val>
                                            <p:fltVal val="0"/>
                                          </p:val>
                                        </p:tav>
                                      </p:tavLst>
                                    </p:anim>
                                    <p:anim calcmode="lin" valueType="num">
                                      <p:cBhvr>
                                        <p:cTn id="8" dur="1000"/>
                                        <p:tgtEl>
                                          <p:spTgt spid="2"/>
                                        </p:tgtEl>
                                        <p:attrNameLst>
                                          <p:attrName>style.rotation</p:attrName>
                                        </p:attrNameLst>
                                      </p:cBhvr>
                                      <p:tavLst>
                                        <p:tav tm="0">
                                          <p:val>
                                            <p:fltVal val="0"/>
                                          </p:val>
                                        </p:tav>
                                        <p:tav tm="100000">
                                          <p:val>
                                            <p:fltVal val="90"/>
                                          </p:val>
                                        </p:tav>
                                      </p:tavLst>
                                    </p:anim>
                                    <p:animEffect transition="out" filter="fade">
                                      <p:cBhvr>
                                        <p:cTn id="9" dur="1000"/>
                                        <p:tgtEl>
                                          <p:spTgt spid="2"/>
                                        </p:tgtEl>
                                      </p:cBhvr>
                                    </p:animEffect>
                                    <p:set>
                                      <p:cBhvr>
                                        <p:cTn id="10" dur="1" fill="hold">
                                          <p:stCondLst>
                                            <p:cond delay="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1768" y="1196752"/>
            <a:ext cx="8637588" cy="762000"/>
          </a:xfrm>
        </p:spPr>
        <p:txBody>
          <a:bodyPr>
            <a:normAutofit fontScale="90000"/>
          </a:bodyPr>
          <a:lstStyle/>
          <a:p>
            <a:r>
              <a:rPr lang="en-GB" sz="3600" dirty="0" smtClean="0"/>
              <a:t>Another example relevant to conservation:</a:t>
            </a:r>
            <a:br>
              <a:rPr lang="en-GB" sz="3600" dirty="0" smtClean="0"/>
            </a:br>
            <a:r>
              <a:rPr lang="en-GB" sz="3600" dirty="0" smtClean="0"/>
              <a:t>UN Convention on </a:t>
            </a:r>
            <a:r>
              <a:rPr lang="en-GB" sz="3600" dirty="0" smtClean="0"/>
              <a:t>Biodiversity. Success?</a:t>
            </a:r>
            <a:endParaRPr lang="en-GB" sz="3600" dirty="0"/>
          </a:p>
        </p:txBody>
      </p:sp>
      <p:sp>
        <p:nvSpPr>
          <p:cNvPr id="5" name="Slide Number Placeholder 4"/>
          <p:cNvSpPr>
            <a:spLocks noGrp="1"/>
          </p:cNvSpPr>
          <p:nvPr>
            <p:ph type="sldNum" sz="quarter" idx="12"/>
          </p:nvPr>
        </p:nvSpPr>
        <p:spPr/>
        <p:txBody>
          <a:bodyPr/>
          <a:lstStyle/>
          <a:p>
            <a:pPr>
              <a:defRPr/>
            </a:pPr>
            <a:fld id="{9402D31E-6AE7-46C5-95BE-1EF7986D1519}" type="slidenum">
              <a:rPr lang="en-GB" altLang="en-US" smtClean="0"/>
              <a:pPr>
                <a:defRPr/>
              </a:pPr>
              <a:t>29</a:t>
            </a:fld>
            <a:endParaRPr lang="en-GB" altLang="en-US"/>
          </a:p>
        </p:txBody>
      </p:sp>
      <p:sp>
        <p:nvSpPr>
          <p:cNvPr id="6" name="TextBox 5"/>
          <p:cNvSpPr txBox="1"/>
          <p:nvPr/>
        </p:nvSpPr>
        <p:spPr>
          <a:xfrm>
            <a:off x="429940" y="2564904"/>
            <a:ext cx="7494860" cy="2031325"/>
          </a:xfrm>
          <a:prstGeom prst="rect">
            <a:avLst/>
          </a:prstGeom>
          <a:noFill/>
        </p:spPr>
        <p:txBody>
          <a:bodyPr wrap="square" rtlCol="0">
            <a:spAutoFit/>
          </a:bodyPr>
          <a:lstStyle/>
          <a:p>
            <a:r>
              <a:rPr lang="en-GB" dirty="0">
                <a:solidFill>
                  <a:schemeClr val="tx1"/>
                </a:solidFill>
                <a:latin typeface="+mn-lt"/>
              </a:rPr>
              <a:t>The Convention on Biological Diversity (CBD) </a:t>
            </a:r>
            <a:r>
              <a:rPr lang="en-GB" dirty="0" smtClean="0">
                <a:solidFill>
                  <a:schemeClr val="tx1"/>
                </a:solidFill>
                <a:latin typeface="+mn-lt"/>
              </a:rPr>
              <a:t>29 </a:t>
            </a:r>
            <a:r>
              <a:rPr lang="en-GB" dirty="0">
                <a:solidFill>
                  <a:schemeClr val="tx1"/>
                </a:solidFill>
                <a:latin typeface="+mn-lt"/>
              </a:rPr>
              <a:t>December 1993. </a:t>
            </a:r>
            <a:endParaRPr lang="en-GB" dirty="0" smtClean="0">
              <a:solidFill>
                <a:schemeClr val="tx1"/>
              </a:solidFill>
              <a:latin typeface="+mn-lt"/>
            </a:endParaRPr>
          </a:p>
          <a:p>
            <a:r>
              <a:rPr lang="en-GB" dirty="0" smtClean="0">
                <a:solidFill>
                  <a:schemeClr val="tx1"/>
                </a:solidFill>
                <a:latin typeface="+mn-lt"/>
              </a:rPr>
              <a:t>3 </a:t>
            </a:r>
            <a:r>
              <a:rPr lang="en-GB" dirty="0">
                <a:solidFill>
                  <a:schemeClr val="tx1"/>
                </a:solidFill>
                <a:latin typeface="+mn-lt"/>
              </a:rPr>
              <a:t>main objectives:</a:t>
            </a:r>
          </a:p>
          <a:p>
            <a:endParaRPr lang="en-GB" dirty="0">
              <a:solidFill>
                <a:srgbClr val="FFFF00"/>
              </a:solidFill>
              <a:latin typeface="+mn-lt"/>
            </a:endParaRPr>
          </a:p>
          <a:p>
            <a:pPr marL="457200" indent="-457200">
              <a:buFont typeface="+mj-lt"/>
              <a:buAutoNum type="arabicPeriod"/>
            </a:pPr>
            <a:r>
              <a:rPr lang="en-GB" dirty="0" smtClean="0">
                <a:solidFill>
                  <a:srgbClr val="FFFF00"/>
                </a:solidFill>
                <a:latin typeface="+mn-lt"/>
              </a:rPr>
              <a:t>The </a:t>
            </a:r>
            <a:r>
              <a:rPr lang="en-GB" dirty="0">
                <a:solidFill>
                  <a:srgbClr val="FFFF00"/>
                </a:solidFill>
                <a:latin typeface="+mn-lt"/>
              </a:rPr>
              <a:t>conservation of biological diversity</a:t>
            </a:r>
          </a:p>
          <a:p>
            <a:pPr marL="457200" indent="-457200">
              <a:buFont typeface="+mj-lt"/>
              <a:buAutoNum type="arabicPeriod"/>
            </a:pPr>
            <a:r>
              <a:rPr lang="en-GB" dirty="0" smtClean="0">
                <a:solidFill>
                  <a:srgbClr val="FFFF00"/>
                </a:solidFill>
                <a:latin typeface="+mn-lt"/>
              </a:rPr>
              <a:t>The </a:t>
            </a:r>
            <a:r>
              <a:rPr lang="en-GB" dirty="0">
                <a:solidFill>
                  <a:srgbClr val="FFFF00"/>
                </a:solidFill>
                <a:latin typeface="+mn-lt"/>
              </a:rPr>
              <a:t>sustainable use of the components of biological diversity</a:t>
            </a:r>
          </a:p>
          <a:p>
            <a:pPr marL="457200" indent="-457200">
              <a:buFont typeface="+mj-lt"/>
              <a:buAutoNum type="arabicPeriod"/>
            </a:pPr>
            <a:r>
              <a:rPr lang="en-GB" dirty="0" smtClean="0">
                <a:solidFill>
                  <a:srgbClr val="FFFF00"/>
                </a:solidFill>
                <a:latin typeface="+mn-lt"/>
              </a:rPr>
              <a:t>The </a:t>
            </a:r>
            <a:r>
              <a:rPr lang="en-GB" dirty="0">
                <a:solidFill>
                  <a:srgbClr val="FFFF00"/>
                </a:solidFill>
                <a:latin typeface="+mn-lt"/>
              </a:rPr>
              <a:t>fair and equitable sharing of the benefits arising out of the </a:t>
            </a:r>
            <a:r>
              <a:rPr lang="en-GB" dirty="0" smtClean="0">
                <a:solidFill>
                  <a:srgbClr val="FFFF00"/>
                </a:solidFill>
                <a:latin typeface="+mn-lt"/>
              </a:rPr>
              <a:t>utilisation </a:t>
            </a:r>
            <a:r>
              <a:rPr lang="en-GB" dirty="0">
                <a:solidFill>
                  <a:srgbClr val="FFFF00"/>
                </a:solidFill>
                <a:latin typeface="+mn-lt"/>
              </a:rPr>
              <a:t>of genetic resources</a:t>
            </a:r>
          </a:p>
        </p:txBody>
      </p:sp>
      <p:pic>
        <p:nvPicPr>
          <p:cNvPr id="3" name="Picture 2"/>
          <p:cNvPicPr>
            <a:picLocks noChangeAspect="1"/>
          </p:cNvPicPr>
          <p:nvPr/>
        </p:nvPicPr>
        <p:blipFill>
          <a:blip r:embed="rId2"/>
          <a:stretch>
            <a:fillRect/>
          </a:stretch>
        </p:blipFill>
        <p:spPr>
          <a:xfrm>
            <a:off x="3923928" y="4649084"/>
            <a:ext cx="3359696" cy="1889829"/>
          </a:xfrm>
          <a:prstGeom prst="rect">
            <a:avLst/>
          </a:prstGeom>
        </p:spPr>
      </p:pic>
    </p:spTree>
    <p:extLst>
      <p:ext uri="{BB962C8B-B14F-4D97-AF65-F5344CB8AC3E}">
        <p14:creationId xmlns:p14="http://schemas.microsoft.com/office/powerpoint/2010/main" val="33467431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507" y="135914"/>
            <a:ext cx="8637588" cy="762000"/>
          </a:xfrm>
        </p:spPr>
        <p:txBody>
          <a:bodyPr>
            <a:normAutofit/>
          </a:bodyPr>
          <a:lstStyle/>
          <a:p>
            <a:r>
              <a:rPr lang="en-GB" sz="3600" dirty="0"/>
              <a:t>UN Biodiversity Conference (CBD COP 15)</a:t>
            </a:r>
          </a:p>
        </p:txBody>
      </p:sp>
      <p:sp>
        <p:nvSpPr>
          <p:cNvPr id="4" name="Text Placeholder 3"/>
          <p:cNvSpPr>
            <a:spLocks noGrp="1"/>
          </p:cNvSpPr>
          <p:nvPr>
            <p:ph type="body" sz="half" idx="2"/>
          </p:nvPr>
        </p:nvSpPr>
        <p:spPr>
          <a:xfrm>
            <a:off x="5292080" y="2208163"/>
            <a:ext cx="3223270" cy="4114800"/>
          </a:xfrm>
        </p:spPr>
        <p:txBody>
          <a:bodyPr>
            <a:normAutofit lnSpcReduction="10000"/>
          </a:bodyPr>
          <a:lstStyle/>
          <a:p>
            <a:r>
              <a:rPr lang="en-GB" dirty="0" smtClean="0"/>
              <a:t>Protocols to the Convention:</a:t>
            </a:r>
          </a:p>
          <a:p>
            <a:r>
              <a:rPr lang="en-GB" dirty="0" smtClean="0"/>
              <a:t>Cartagena </a:t>
            </a:r>
            <a:r>
              <a:rPr lang="en-GB" dirty="0"/>
              <a:t>Protocol on Biosafety </a:t>
            </a:r>
            <a:endParaRPr lang="en-GB" dirty="0" smtClean="0"/>
          </a:p>
          <a:p>
            <a:r>
              <a:rPr lang="en-GB" dirty="0" smtClean="0"/>
              <a:t>Nagoya </a:t>
            </a:r>
            <a:r>
              <a:rPr lang="en-GB" dirty="0"/>
              <a:t>Protocol on Access and Benefit-sharing </a:t>
            </a:r>
            <a:endParaRPr lang="en-GB" dirty="0" smtClean="0"/>
          </a:p>
          <a:p>
            <a:r>
              <a:rPr lang="en-GB" dirty="0" smtClean="0"/>
              <a:t>The conference will discuss the implementation </a:t>
            </a:r>
            <a:r>
              <a:rPr lang="en-GB" dirty="0"/>
              <a:t>of the Convention and its Protocols</a:t>
            </a:r>
          </a:p>
          <a:p>
            <a:endParaRPr lang="en-GB" dirty="0"/>
          </a:p>
        </p:txBody>
      </p:sp>
      <p:sp>
        <p:nvSpPr>
          <p:cNvPr id="5" name="Slide Number Placeholder 4"/>
          <p:cNvSpPr>
            <a:spLocks noGrp="1"/>
          </p:cNvSpPr>
          <p:nvPr>
            <p:ph type="sldNum" sz="quarter" idx="12"/>
          </p:nvPr>
        </p:nvSpPr>
        <p:spPr/>
        <p:txBody>
          <a:bodyPr/>
          <a:lstStyle/>
          <a:p>
            <a:pPr>
              <a:defRPr/>
            </a:pPr>
            <a:fld id="{9402D31E-6AE7-46C5-95BE-1EF7986D1519}" type="slidenum">
              <a:rPr lang="en-GB" altLang="en-US" smtClean="0"/>
              <a:pPr>
                <a:defRPr/>
              </a:pPr>
              <a:t>30</a:t>
            </a:fld>
            <a:endParaRPr lang="en-GB" altLang="en-US"/>
          </a:p>
        </p:txBody>
      </p:sp>
      <p:sp>
        <p:nvSpPr>
          <p:cNvPr id="6" name="Text Placeholder 3"/>
          <p:cNvSpPr>
            <a:spLocks noGrp="1"/>
          </p:cNvSpPr>
          <p:nvPr>
            <p:ph type="body" sz="half" idx="2"/>
          </p:nvPr>
        </p:nvSpPr>
        <p:spPr>
          <a:xfrm rot="19604455">
            <a:off x="184464" y="1391952"/>
            <a:ext cx="4029075" cy="2197997"/>
          </a:xfrm>
        </p:spPr>
        <p:txBody>
          <a:bodyPr/>
          <a:lstStyle/>
          <a:p>
            <a:r>
              <a:rPr lang="en-GB" dirty="0">
                <a:solidFill>
                  <a:srgbClr val="FFFF00"/>
                </a:solidFill>
              </a:rPr>
              <a:t>The 15th meeting of the Conference of the Parties (COP 15) to the Convention on Biological Diversity (CBD</a:t>
            </a:r>
            <a:r>
              <a:rPr lang="en-GB" dirty="0" smtClean="0">
                <a:solidFill>
                  <a:srgbClr val="FFFF00"/>
                </a:solidFill>
              </a:rPr>
              <a:t>) May 2021.</a:t>
            </a:r>
          </a:p>
        </p:txBody>
      </p:sp>
      <p:pic>
        <p:nvPicPr>
          <p:cNvPr id="1026" name="Picture 2" descr="UN Biodiversity (@UNBiodiversity) | Twit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507" y="4149080"/>
            <a:ext cx="4977434" cy="26048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45484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224" y="-35657"/>
            <a:ext cx="9367068" cy="762000"/>
          </a:xfrm>
        </p:spPr>
        <p:txBody>
          <a:bodyPr/>
          <a:lstStyle/>
          <a:p>
            <a:r>
              <a:rPr lang="en-GB" sz="3600" dirty="0"/>
              <a:t>Aichi Biodiversity </a:t>
            </a:r>
            <a:r>
              <a:rPr lang="en-GB" sz="3600" dirty="0" smtClean="0"/>
              <a:t>Targets 2011-2020</a:t>
            </a:r>
            <a:endParaRPr lang="en-GB" sz="3600" dirty="0"/>
          </a:p>
        </p:txBody>
      </p:sp>
      <p:sp>
        <p:nvSpPr>
          <p:cNvPr id="4" name="Text Placeholder 3"/>
          <p:cNvSpPr>
            <a:spLocks noGrp="1"/>
          </p:cNvSpPr>
          <p:nvPr>
            <p:ph type="body" sz="half" idx="2"/>
          </p:nvPr>
        </p:nvSpPr>
        <p:spPr/>
        <p:txBody>
          <a:bodyPr/>
          <a:lstStyle/>
          <a:p>
            <a:endParaRPr lang="en-GB" dirty="0"/>
          </a:p>
          <a:p>
            <a:endParaRPr lang="en-GB" dirty="0"/>
          </a:p>
          <a:p>
            <a:endParaRPr lang="en-GB" dirty="0"/>
          </a:p>
          <a:p>
            <a:endParaRPr lang="en-GB" dirty="0"/>
          </a:p>
        </p:txBody>
      </p:sp>
      <p:sp>
        <p:nvSpPr>
          <p:cNvPr id="5" name="Slide Number Placeholder 4"/>
          <p:cNvSpPr>
            <a:spLocks noGrp="1"/>
          </p:cNvSpPr>
          <p:nvPr>
            <p:ph type="sldNum" sz="quarter" idx="12"/>
          </p:nvPr>
        </p:nvSpPr>
        <p:spPr/>
        <p:txBody>
          <a:bodyPr/>
          <a:lstStyle/>
          <a:p>
            <a:pPr>
              <a:defRPr/>
            </a:pPr>
            <a:fld id="{9402D31E-6AE7-46C5-95BE-1EF7986D1519}" type="slidenum">
              <a:rPr lang="en-GB" altLang="en-US" smtClean="0"/>
              <a:pPr>
                <a:defRPr/>
              </a:pPr>
              <a:t>31</a:t>
            </a:fld>
            <a:endParaRPr lang="en-GB" altLang="en-US"/>
          </a:p>
        </p:txBody>
      </p:sp>
      <p:sp>
        <p:nvSpPr>
          <p:cNvPr id="7" name="TextBox 6"/>
          <p:cNvSpPr txBox="1"/>
          <p:nvPr/>
        </p:nvSpPr>
        <p:spPr>
          <a:xfrm rot="1696512">
            <a:off x="177056" y="2478061"/>
            <a:ext cx="2022252" cy="1754326"/>
          </a:xfrm>
          <a:prstGeom prst="rect">
            <a:avLst/>
          </a:prstGeom>
          <a:noFill/>
        </p:spPr>
        <p:txBody>
          <a:bodyPr wrap="square" rtlCol="0">
            <a:spAutoFit/>
          </a:bodyPr>
          <a:lstStyle/>
          <a:p>
            <a:pPr lvl="0">
              <a:spcBef>
                <a:spcPct val="20000"/>
              </a:spcBef>
              <a:buClr>
                <a:srgbClr val="0BD0D9"/>
              </a:buClr>
              <a:buSzPct val="95000"/>
            </a:pPr>
            <a:r>
              <a:rPr lang="en-GB" sz="1800" dirty="0">
                <a:solidFill>
                  <a:srgbClr val="00B050"/>
                </a:solidFill>
                <a:latin typeface="Calibri"/>
              </a:rPr>
              <a:t>Strategic Goal B: </a:t>
            </a:r>
            <a:r>
              <a:rPr lang="en-GB" sz="1800" dirty="0">
                <a:solidFill>
                  <a:srgbClr val="FFFF00"/>
                </a:solidFill>
                <a:latin typeface="Calibri"/>
              </a:rPr>
              <a:t>Reduce the direct pressures on biodiversity and promote sustainable use</a:t>
            </a:r>
          </a:p>
        </p:txBody>
      </p:sp>
      <p:sp>
        <p:nvSpPr>
          <p:cNvPr id="8" name="TextBox 7"/>
          <p:cNvSpPr txBox="1"/>
          <p:nvPr/>
        </p:nvSpPr>
        <p:spPr>
          <a:xfrm>
            <a:off x="1475656" y="2060848"/>
            <a:ext cx="184731" cy="461665"/>
          </a:xfrm>
          <a:prstGeom prst="rect">
            <a:avLst/>
          </a:prstGeom>
          <a:noFill/>
        </p:spPr>
        <p:txBody>
          <a:bodyPr wrap="none" rtlCol="0">
            <a:spAutoFit/>
          </a:bodyPr>
          <a:lstStyle/>
          <a:p>
            <a:endParaRPr lang="en-GB" dirty="0"/>
          </a:p>
        </p:txBody>
      </p:sp>
      <p:sp>
        <p:nvSpPr>
          <p:cNvPr id="9" name="TextBox 8"/>
          <p:cNvSpPr txBox="1"/>
          <p:nvPr/>
        </p:nvSpPr>
        <p:spPr>
          <a:xfrm rot="20289968">
            <a:off x="5907142" y="1777720"/>
            <a:ext cx="3168353" cy="1600438"/>
          </a:xfrm>
          <a:prstGeom prst="rect">
            <a:avLst/>
          </a:prstGeom>
          <a:noFill/>
        </p:spPr>
        <p:txBody>
          <a:bodyPr wrap="square" rtlCol="0">
            <a:spAutoFit/>
          </a:bodyPr>
          <a:lstStyle/>
          <a:p>
            <a:r>
              <a:rPr lang="en-GB" sz="2600" dirty="0">
                <a:solidFill>
                  <a:prstClr val="black"/>
                </a:solidFill>
                <a:latin typeface="Calibri"/>
              </a:rPr>
              <a:t> </a:t>
            </a:r>
            <a:r>
              <a:rPr lang="en-GB" sz="1800" dirty="0">
                <a:solidFill>
                  <a:schemeClr val="tx2">
                    <a:lumMod val="60000"/>
                    <a:lumOff val="40000"/>
                  </a:schemeClr>
                </a:solidFill>
                <a:latin typeface="Calibri"/>
              </a:rPr>
              <a:t>Strategic Goal A: </a:t>
            </a:r>
            <a:r>
              <a:rPr lang="en-GB" sz="1800" dirty="0">
                <a:solidFill>
                  <a:srgbClr val="FFFF00"/>
                </a:solidFill>
                <a:latin typeface="Calibri"/>
              </a:rPr>
              <a:t>Address the underlying causes of biodiversity loss by mainstreaming biodiversity across government and society</a:t>
            </a:r>
            <a:endParaRPr lang="en-GB" sz="1800" dirty="0">
              <a:solidFill>
                <a:srgbClr val="FFFF00"/>
              </a:solidFill>
            </a:endParaRPr>
          </a:p>
        </p:txBody>
      </p:sp>
      <p:sp>
        <p:nvSpPr>
          <p:cNvPr id="10" name="TextBox 9"/>
          <p:cNvSpPr txBox="1"/>
          <p:nvPr/>
        </p:nvSpPr>
        <p:spPr>
          <a:xfrm rot="834881">
            <a:off x="2174299" y="3388306"/>
            <a:ext cx="4392488" cy="923330"/>
          </a:xfrm>
          <a:prstGeom prst="rect">
            <a:avLst/>
          </a:prstGeom>
          <a:noFill/>
        </p:spPr>
        <p:txBody>
          <a:bodyPr wrap="square" rtlCol="0">
            <a:spAutoFit/>
          </a:bodyPr>
          <a:lstStyle/>
          <a:p>
            <a:pPr lvl="0">
              <a:spcBef>
                <a:spcPct val="20000"/>
              </a:spcBef>
              <a:buClr>
                <a:srgbClr val="0BD0D9"/>
              </a:buClr>
              <a:buSzPct val="95000"/>
            </a:pPr>
            <a:r>
              <a:rPr lang="en-GB" sz="1800" dirty="0">
                <a:solidFill>
                  <a:schemeClr val="accent6">
                    <a:lumMod val="20000"/>
                    <a:lumOff val="80000"/>
                  </a:schemeClr>
                </a:solidFill>
                <a:latin typeface="Calibri"/>
              </a:rPr>
              <a:t>Strategic Goal C: </a:t>
            </a:r>
            <a:r>
              <a:rPr lang="en-GB" sz="1800" dirty="0">
                <a:solidFill>
                  <a:srgbClr val="FFFF00"/>
                </a:solidFill>
                <a:latin typeface="Calibri"/>
              </a:rPr>
              <a:t>To improve the status of biodiversity by safeguarding ecosystems, species and genetic diversity</a:t>
            </a:r>
          </a:p>
        </p:txBody>
      </p:sp>
      <p:sp>
        <p:nvSpPr>
          <p:cNvPr id="11" name="TextBox 10"/>
          <p:cNvSpPr txBox="1"/>
          <p:nvPr/>
        </p:nvSpPr>
        <p:spPr>
          <a:xfrm rot="19804529">
            <a:off x="258750" y="5253200"/>
            <a:ext cx="3744416" cy="923330"/>
          </a:xfrm>
          <a:prstGeom prst="rect">
            <a:avLst/>
          </a:prstGeom>
          <a:noFill/>
        </p:spPr>
        <p:txBody>
          <a:bodyPr wrap="square" rtlCol="0">
            <a:spAutoFit/>
          </a:bodyPr>
          <a:lstStyle/>
          <a:p>
            <a:pPr lvl="0">
              <a:spcBef>
                <a:spcPct val="20000"/>
              </a:spcBef>
              <a:buClr>
                <a:srgbClr val="0BD0D9"/>
              </a:buClr>
              <a:buSzPct val="95000"/>
            </a:pPr>
            <a:r>
              <a:rPr lang="en-GB" sz="1800" dirty="0">
                <a:solidFill>
                  <a:srgbClr val="FF9900"/>
                </a:solidFill>
                <a:latin typeface="Calibri"/>
              </a:rPr>
              <a:t>Strategic Goal D: </a:t>
            </a:r>
            <a:r>
              <a:rPr lang="en-GB" sz="1800" dirty="0">
                <a:solidFill>
                  <a:srgbClr val="FFFF00"/>
                </a:solidFill>
                <a:latin typeface="Calibri"/>
              </a:rPr>
              <a:t>Enhance the benefits to all from biodiversity and ecosystem services</a:t>
            </a:r>
          </a:p>
        </p:txBody>
      </p:sp>
      <p:sp>
        <p:nvSpPr>
          <p:cNvPr id="12" name="TextBox 11"/>
          <p:cNvSpPr txBox="1"/>
          <p:nvPr/>
        </p:nvSpPr>
        <p:spPr>
          <a:xfrm rot="1393765">
            <a:off x="4989529" y="5163299"/>
            <a:ext cx="4172270" cy="923330"/>
          </a:xfrm>
          <a:prstGeom prst="rect">
            <a:avLst/>
          </a:prstGeom>
          <a:noFill/>
        </p:spPr>
        <p:txBody>
          <a:bodyPr wrap="square" rtlCol="0">
            <a:spAutoFit/>
          </a:bodyPr>
          <a:lstStyle/>
          <a:p>
            <a:pPr lvl="0">
              <a:spcBef>
                <a:spcPct val="20000"/>
              </a:spcBef>
              <a:buClr>
                <a:srgbClr val="0BD0D9"/>
              </a:buClr>
              <a:buSzPct val="95000"/>
            </a:pPr>
            <a:r>
              <a:rPr lang="en-GB" sz="1800" dirty="0">
                <a:solidFill>
                  <a:srgbClr val="FF0000"/>
                </a:solidFill>
                <a:latin typeface="Calibri"/>
              </a:rPr>
              <a:t>Strategic Goal E</a:t>
            </a:r>
            <a:r>
              <a:rPr lang="en-GB" sz="1800" dirty="0">
                <a:solidFill>
                  <a:prstClr val="black"/>
                </a:solidFill>
                <a:latin typeface="Calibri"/>
              </a:rPr>
              <a:t>: </a:t>
            </a:r>
            <a:r>
              <a:rPr lang="en-GB" sz="1800" dirty="0">
                <a:solidFill>
                  <a:srgbClr val="FFFF00"/>
                </a:solidFill>
                <a:latin typeface="Calibri"/>
              </a:rPr>
              <a:t>Enhance implementation through participatory planning, knowledge management and capacity building</a:t>
            </a:r>
          </a:p>
        </p:txBody>
      </p:sp>
      <p:sp>
        <p:nvSpPr>
          <p:cNvPr id="13" name="TextBox 12"/>
          <p:cNvSpPr txBox="1"/>
          <p:nvPr/>
        </p:nvSpPr>
        <p:spPr>
          <a:xfrm>
            <a:off x="611560" y="908720"/>
            <a:ext cx="8208912" cy="830997"/>
          </a:xfrm>
          <a:prstGeom prst="rect">
            <a:avLst/>
          </a:prstGeom>
          <a:noFill/>
        </p:spPr>
        <p:txBody>
          <a:bodyPr wrap="square" rtlCol="0">
            <a:spAutoFit/>
          </a:bodyPr>
          <a:lstStyle/>
          <a:p>
            <a:pPr marL="342900" indent="-342900">
              <a:buFont typeface="Arial" panose="020B0604020202020204" pitchFamily="34" charset="0"/>
              <a:buChar char="•"/>
            </a:pPr>
            <a:r>
              <a:rPr lang="en-GB" dirty="0" smtClean="0">
                <a:solidFill>
                  <a:schemeClr val="accent2">
                    <a:lumMod val="75000"/>
                  </a:schemeClr>
                </a:solidFill>
                <a:latin typeface="+mn-lt"/>
              </a:rPr>
              <a:t>Go on the website and select one Strategic Goal.</a:t>
            </a:r>
          </a:p>
          <a:p>
            <a:pPr marL="342900" indent="-342900">
              <a:buFont typeface="Arial" panose="020B0604020202020204" pitchFamily="34" charset="0"/>
              <a:buChar char="•"/>
            </a:pPr>
            <a:r>
              <a:rPr lang="en-GB" dirty="0">
                <a:solidFill>
                  <a:schemeClr val="accent2">
                    <a:lumMod val="75000"/>
                  </a:schemeClr>
                </a:solidFill>
                <a:latin typeface="+mn-lt"/>
              </a:rPr>
              <a:t>S</a:t>
            </a:r>
            <a:r>
              <a:rPr lang="en-GB" dirty="0" smtClean="0">
                <a:solidFill>
                  <a:schemeClr val="accent2">
                    <a:lumMod val="75000"/>
                  </a:schemeClr>
                </a:solidFill>
                <a:latin typeface="+mn-lt"/>
              </a:rPr>
              <a:t>ummarise the Targets for each Strategic </a:t>
            </a:r>
            <a:r>
              <a:rPr lang="en-GB" dirty="0">
                <a:solidFill>
                  <a:schemeClr val="accent2">
                    <a:lumMod val="75000"/>
                  </a:schemeClr>
                </a:solidFill>
                <a:latin typeface="+mn-lt"/>
              </a:rPr>
              <a:t>G</a:t>
            </a:r>
            <a:r>
              <a:rPr lang="en-GB" dirty="0" smtClean="0">
                <a:solidFill>
                  <a:schemeClr val="accent2">
                    <a:lumMod val="75000"/>
                  </a:schemeClr>
                </a:solidFill>
                <a:latin typeface="+mn-lt"/>
              </a:rPr>
              <a:t>oal</a:t>
            </a:r>
            <a:endParaRPr lang="en-GB" dirty="0">
              <a:solidFill>
                <a:schemeClr val="accent2">
                  <a:lumMod val="75000"/>
                </a:schemeClr>
              </a:solidFill>
              <a:latin typeface="+mn-lt"/>
            </a:endParaRPr>
          </a:p>
        </p:txBody>
      </p:sp>
    </p:spTree>
    <p:extLst>
      <p:ext uri="{BB962C8B-B14F-4D97-AF65-F5344CB8AC3E}">
        <p14:creationId xmlns:p14="http://schemas.microsoft.com/office/powerpoint/2010/main" val="28125496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188" y="96047"/>
            <a:ext cx="8637588" cy="762000"/>
          </a:xfrm>
        </p:spPr>
        <p:txBody>
          <a:bodyPr/>
          <a:lstStyle/>
          <a:p>
            <a:r>
              <a:rPr lang="en-GB" dirty="0" smtClean="0"/>
              <a:t>Conclusion</a:t>
            </a:r>
            <a:endParaRPr lang="en-GB" dirty="0"/>
          </a:p>
        </p:txBody>
      </p:sp>
      <p:pic>
        <p:nvPicPr>
          <p:cNvPr id="6" name="Online Image Placeholder 5"/>
          <p:cNvPicPr>
            <a:picLocks noGrp="1" noChangeAspect="1"/>
          </p:cNvPicPr>
          <p:nvPr>
            <p:ph type="clipArt" sz="half" idx="1"/>
          </p:nvPr>
        </p:nvPicPr>
        <p:blipFill>
          <a:blip r:embed="rId2"/>
          <a:stretch>
            <a:fillRect/>
          </a:stretch>
        </p:blipFill>
        <p:spPr>
          <a:xfrm>
            <a:off x="4966297" y="613065"/>
            <a:ext cx="3679097" cy="2448272"/>
          </a:xfrm>
          <a:prstGeom prst="rect">
            <a:avLst/>
          </a:prstGeom>
        </p:spPr>
      </p:pic>
      <p:sp>
        <p:nvSpPr>
          <p:cNvPr id="4" name="Text Placeholder 3"/>
          <p:cNvSpPr>
            <a:spLocks noGrp="1"/>
          </p:cNvSpPr>
          <p:nvPr>
            <p:ph type="body" sz="half" idx="2"/>
          </p:nvPr>
        </p:nvSpPr>
        <p:spPr>
          <a:xfrm>
            <a:off x="323528" y="970384"/>
            <a:ext cx="4248472" cy="4114800"/>
          </a:xfrm>
        </p:spPr>
        <p:txBody>
          <a:bodyPr/>
          <a:lstStyle/>
          <a:p>
            <a:r>
              <a:rPr lang="en-GB" dirty="0" smtClean="0"/>
              <a:t>Can we be successful with strategic environmental policies at an international level?</a:t>
            </a:r>
          </a:p>
          <a:p>
            <a:r>
              <a:rPr lang="en-GB" dirty="0" smtClean="0">
                <a:solidFill>
                  <a:srgbClr val="FFFF00"/>
                </a:solidFill>
              </a:rPr>
              <a:t>What are the lessons to be learnt?</a:t>
            </a:r>
          </a:p>
          <a:p>
            <a:r>
              <a:rPr lang="en-GB" dirty="0" smtClean="0"/>
              <a:t>Can we develop a successful approach than can apply to a range of environmental issues?</a:t>
            </a:r>
          </a:p>
          <a:p>
            <a:r>
              <a:rPr lang="en-GB" dirty="0" smtClean="0">
                <a:solidFill>
                  <a:srgbClr val="FFFF00"/>
                </a:solidFill>
              </a:rPr>
              <a:t>How? Discuss</a:t>
            </a:r>
            <a:endParaRPr lang="en-GB" dirty="0">
              <a:solidFill>
                <a:srgbClr val="FFFF00"/>
              </a:solidFill>
            </a:endParaRPr>
          </a:p>
        </p:txBody>
      </p:sp>
      <p:sp>
        <p:nvSpPr>
          <p:cNvPr id="5" name="Slide Number Placeholder 4"/>
          <p:cNvSpPr>
            <a:spLocks noGrp="1"/>
          </p:cNvSpPr>
          <p:nvPr>
            <p:ph type="sldNum" sz="quarter" idx="12"/>
          </p:nvPr>
        </p:nvSpPr>
        <p:spPr/>
        <p:txBody>
          <a:bodyPr/>
          <a:lstStyle/>
          <a:p>
            <a:pPr>
              <a:defRPr/>
            </a:pPr>
            <a:fld id="{9402D31E-6AE7-46C5-95BE-1EF7986D1519}" type="slidenum">
              <a:rPr lang="en-GB" altLang="en-US" smtClean="0"/>
              <a:pPr>
                <a:defRPr/>
              </a:pPr>
              <a:t>32</a:t>
            </a:fld>
            <a:endParaRPr lang="en-GB" altLang="en-US"/>
          </a:p>
        </p:txBody>
      </p:sp>
      <p:pic>
        <p:nvPicPr>
          <p:cNvPr id="7" name="Picture 6"/>
          <p:cNvPicPr>
            <a:picLocks noChangeAspect="1"/>
          </p:cNvPicPr>
          <p:nvPr/>
        </p:nvPicPr>
        <p:blipFill>
          <a:blip r:embed="rId3"/>
          <a:stretch>
            <a:fillRect/>
          </a:stretch>
        </p:blipFill>
        <p:spPr>
          <a:xfrm>
            <a:off x="1907704" y="4802936"/>
            <a:ext cx="5554588" cy="1944106"/>
          </a:xfrm>
          <a:prstGeom prst="rect">
            <a:avLst/>
          </a:prstGeom>
        </p:spPr>
      </p:pic>
    </p:spTree>
    <p:extLst>
      <p:ext uri="{BB962C8B-B14F-4D97-AF65-F5344CB8AC3E}">
        <p14:creationId xmlns:p14="http://schemas.microsoft.com/office/powerpoint/2010/main" val="1785910974"/>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BF5694-052B-456A-BDB4-2B08114922D7}">
  <ds:schemaRefs>
    <ds:schemaRef ds:uri="http://purl.org/dc/elements/1.1/"/>
    <ds:schemaRef ds:uri="http://schemas.microsoft.com/office/2006/metadata/properties"/>
    <ds:schemaRef ds:uri="http://purl.org/dc/terms/"/>
    <ds:schemaRef ds:uri="http://schemas.openxmlformats.org/package/2006/metadata/core-properties"/>
    <ds:schemaRef ds:uri="http://purl.org/dc/dcmitype/"/>
    <ds:schemaRef ds:uri="d2d6d51c-be45-489c-bfaa-c0c3d4c0c982"/>
    <ds:schemaRef ds:uri="http://schemas.microsoft.com/office/2006/documentManagement/types"/>
    <ds:schemaRef ds:uri="http://schemas.microsoft.com/office/infopath/2007/PartnerControls"/>
    <ds:schemaRef ds:uri="696490a5-0429-499a-a254-a60426c02ef0"/>
    <ds:schemaRef ds:uri="http://www.w3.org/XML/1998/namespace"/>
  </ds:schemaRefs>
</ds:datastoreItem>
</file>

<file path=customXml/itemProps2.xml><?xml version="1.0" encoding="utf-8"?>
<ds:datastoreItem xmlns:ds="http://schemas.openxmlformats.org/officeDocument/2006/customXml" ds:itemID="{8CADE0A4-ED47-4F7C-9FDE-D8325BA0067C}">
  <ds:schemaRefs>
    <ds:schemaRef ds:uri="http://schemas.microsoft.com/sharepoint/v3/contenttype/forms"/>
  </ds:schemaRefs>
</ds:datastoreItem>
</file>

<file path=customXml/itemProps3.xml><?xml version="1.0" encoding="utf-8"?>
<ds:datastoreItem xmlns:ds="http://schemas.openxmlformats.org/officeDocument/2006/customXml" ds:itemID="{27B9E0A2-6251-4882-8251-EE10678CD9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TM04033923[[fn=Depth]]</Template>
  <TotalTime>4584</TotalTime>
  <Words>2353</Words>
  <Application>Microsoft Office PowerPoint</Application>
  <PresentationFormat>On-screen Show (4:3)</PresentationFormat>
  <Paragraphs>280</Paragraphs>
  <Slides>32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Corbel</vt:lpstr>
      <vt:lpstr>Times New Roman</vt:lpstr>
      <vt:lpstr>Wingdings 2</vt:lpstr>
      <vt:lpstr>Depth</vt:lpstr>
      <vt:lpstr>International Strategic Management</vt:lpstr>
      <vt:lpstr>Background history</vt:lpstr>
      <vt:lpstr>UN Terms Relevant to the Environment</vt:lpstr>
      <vt:lpstr>Protocols</vt:lpstr>
      <vt:lpstr>Protocol on Strategic Environmental Assessment </vt:lpstr>
      <vt:lpstr>Agreements (Accord)</vt:lpstr>
      <vt:lpstr>Non-binding agreements </vt:lpstr>
      <vt:lpstr>Select one of these Conventions and present an overview</vt:lpstr>
      <vt:lpstr>UN and strategic Environmental assessment</vt:lpstr>
      <vt:lpstr>United Nations</vt:lpstr>
      <vt:lpstr>UNEA</vt:lpstr>
      <vt:lpstr>An International success.  The example of Ozone</vt:lpstr>
      <vt:lpstr>Montreal Protocol</vt:lpstr>
      <vt:lpstr>PowerPoint Presentation</vt:lpstr>
      <vt:lpstr>Montreal and SDGs</vt:lpstr>
      <vt:lpstr>Can we be successful with climate change?</vt:lpstr>
      <vt:lpstr>Climate Change Meeting Poland 2018   Chile (Madrid) 2019 Glasgow 2021</vt:lpstr>
      <vt:lpstr>Conference of the Parties</vt:lpstr>
      <vt:lpstr>A diachronic approach IPCC Practical</vt:lpstr>
      <vt:lpstr>Climate Change Global Governance Evolution</vt:lpstr>
      <vt:lpstr>The development of climate change in society </vt:lpstr>
      <vt:lpstr>What else does the UN do for the Environment? </vt:lpstr>
      <vt:lpstr>Trees in Cities Challenge</vt:lpstr>
      <vt:lpstr>Trees save Cities money</vt:lpstr>
      <vt:lpstr>Should the UN plant trees? It’s complicated</vt:lpstr>
      <vt:lpstr>Environmental Governance update?</vt:lpstr>
      <vt:lpstr>UNEP ‘Sound@ Environmental Governance</vt:lpstr>
      <vt:lpstr>What is the UN doing now?</vt:lpstr>
      <vt:lpstr>Another example relevant to conservation: UN Convention on Biodiversity. Success?</vt:lpstr>
      <vt:lpstr>UN Biodiversity Conference (CBD COP 15)</vt:lpstr>
      <vt:lpstr>Aichi Biodiversity Targets 2011-2020</vt:lpstr>
      <vt:lpstr>Conclusion</vt:lpstr>
    </vt:vector>
  </TitlesOfParts>
  <Company>swan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Planned System</dc:title>
  <dc:creator>chris</dc:creator>
  <cp:lastModifiedBy>Chris House</cp:lastModifiedBy>
  <cp:revision>339</cp:revision>
  <cp:lastPrinted>2002-03-04T13:59:26Z</cp:lastPrinted>
  <dcterms:created xsi:type="dcterms:W3CDTF">2001-11-15T19:13:35Z</dcterms:created>
  <dcterms:modified xsi:type="dcterms:W3CDTF">2020-12-09T19:14:49Z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