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93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7" r:id="rId27"/>
    <p:sldId id="291" r:id="rId28"/>
    <p:sldId id="292" r:id="rId29"/>
  </p:sldIdLst>
  <p:sldSz cx="12192000" cy="6858000"/>
  <p:notesSz cx="6858000" cy="9144000"/>
  <p:custShowLst>
    <p:custShow name="Custom Show 1" id="0">
      <p:sldLst>
        <p:sld r:id="rId13"/>
      </p:sldLst>
    </p:custShow>
  </p:custShow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87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3D09F-2332-4BF4-9960-7FB246D8A97B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5747F-BCCA-4701-85FD-776982BFE7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688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current exchange rate for buying or selling a currency immediately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5747F-BCCA-4701-85FD-776982BFE7E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313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price or value that an asset or liability would reasonably have in the market</a:t>
            </a:r>
            <a:r>
              <a:rPr lang="en-US" dirty="0"/>
              <a:t>, based on what buyers and sellers would agree on under normal conditions.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5747F-BCCA-4701-85FD-776982BFE7E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7105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Answer: £24,000/ Answer: £22,500/ Answer: £1,500 gain </a:t>
            </a:r>
            <a:r>
              <a:rPr lang="en-GB" dirty="0"/>
              <a:t>Creditor is monetary; GBP liability fell from £24,000 to £22,500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5747F-BCCA-4701-85FD-776982BFE7E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276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0160"/>
            <a:ext cx="12191695" cy="6858000"/>
          </a:xfrm>
          <a:prstGeom prst="rect">
            <a:avLst/>
          </a:prstGeom>
          <a:solidFill>
            <a:srgbClr val="1F30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1234440"/>
            <a:ext cx="4691862" cy="12054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800" b="1">
                <a:solidFill>
                  <a:srgbClr val="FFFFFF"/>
                </a:solidFill>
              </a:defRPr>
            </a:pPr>
            <a:r>
              <a:rPr dirty="0"/>
              <a:t>FRS 102 Section 30</a:t>
            </a:r>
          </a:p>
          <a:p>
            <a:pPr>
              <a:spcBef>
                <a:spcPts val="1600"/>
              </a:spcBef>
              <a:defRPr sz="2100">
                <a:solidFill>
                  <a:srgbClr val="E1EDF8"/>
                </a:solidFill>
              </a:defRPr>
            </a:pPr>
            <a:r>
              <a:rPr dirty="0"/>
              <a:t>Foreign Currency Translation —</a:t>
            </a:r>
            <a:r>
              <a:rPr lang="en-GB" dirty="0"/>
              <a:t> </a:t>
            </a:r>
            <a:r>
              <a:rPr dirty="0"/>
              <a:t>Lecture</a:t>
            </a:r>
            <a:r>
              <a:rPr lang="en-GB" dirty="0"/>
              <a:t> 1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Learning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3272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By the end of the lecture, you should be able to: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1. Explain the purpose of FRS 102 Section 30.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2. Distinguish functional currency from presentation currency.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3. Translate a foreign currency transaction on initial recognition.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4. Classify balances as monetary or non-monetary.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5. Apply the correct exchange rate at the reporting date.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6. Calculate exchange gains and losses.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7. Explain where exchange differences are </a:t>
            </a:r>
            <a:r>
              <a:rPr dirty="0" err="1"/>
              <a:t>recognised</a:t>
            </a:r>
            <a:r>
              <a:rPr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1ED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6791667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F3048"/>
                </a:solidFill>
              </a:defRPr>
            </a:pPr>
            <a:r>
              <a:rPr dirty="0"/>
              <a:t>Part 1 </a:t>
            </a:r>
            <a:r>
              <a:rPr lang="en-GB" dirty="0"/>
              <a:t>- </a:t>
            </a:r>
            <a:r>
              <a:rPr dirty="0"/>
              <a:t>Why do we need Section 30?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2743200"/>
            <a:ext cx="10876311" cy="11541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A UK company may buy, sell, borrow or hold assets in another currency. </a:t>
            </a:r>
            <a:endParaRPr lang="en-GB" dirty="0"/>
          </a:p>
          <a:p>
            <a:pPr>
              <a:defRPr sz="2300">
                <a:solidFill>
                  <a:srgbClr val="191919"/>
                </a:solidFill>
              </a:defRPr>
            </a:pPr>
            <a:endParaRPr lang="en-GB" dirty="0"/>
          </a:p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Section 30 tells us how to convert those amounts into the company’s functional currency.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6394186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lang="en-GB" dirty="0"/>
              <a:t>Example</a:t>
            </a:r>
            <a:r>
              <a:rPr dirty="0"/>
              <a:t>: a UK company buys from the USA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371600"/>
            <a:ext cx="3291840" cy="182880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t>Transaction</a:t>
            </a:r>
          </a:p>
          <a:p>
            <a:pPr>
              <a:defRPr sz="2100">
                <a:solidFill>
                  <a:srgbClr val="191919"/>
                </a:solidFill>
              </a:defRPr>
            </a:pPr>
            <a:r>
              <a:t>Company buys goods for</a:t>
            </a:r>
            <a:br/>
            <a:r>
              <a:t>$10,000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371600"/>
            <a:ext cx="3291840" cy="182880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3769A0"/>
                </a:solidFill>
              </a:defRPr>
            </a:pPr>
            <a:r>
              <a:rPr dirty="0"/>
              <a:t>Exchange rate</a:t>
            </a:r>
          </a:p>
          <a:p>
            <a:pPr>
              <a:defRPr sz="2100">
                <a:solidFill>
                  <a:srgbClr val="191919"/>
                </a:solidFill>
              </a:defRPr>
            </a:pPr>
            <a:r>
              <a:rPr dirty="0"/>
              <a:t>On purchase date:</a:t>
            </a:r>
            <a:br>
              <a:rPr dirty="0"/>
            </a:br>
            <a:r>
              <a:rPr dirty="0"/>
              <a:t>$1 = £0.80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0" y="1371600"/>
            <a:ext cx="3291840" cy="182880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Accounting</a:t>
            </a:r>
          </a:p>
          <a:p>
            <a:pPr>
              <a:defRPr sz="2100">
                <a:solidFill>
                  <a:srgbClr val="191919"/>
                </a:solidFill>
              </a:defRPr>
            </a:pPr>
            <a:r>
              <a:t>Record:</a:t>
            </a:r>
            <a:br/>
            <a:r>
              <a:t>$10,000 × £0.80 = £8,000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371600" y="3840480"/>
            <a:ext cx="9326880" cy="1371600"/>
          </a:xfrm>
          <a:prstGeom prst="roundRect">
            <a:avLst/>
          </a:prstGeom>
          <a:solidFill>
            <a:srgbClr val="F2F4F7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rPr dirty="0"/>
              <a:t>The key question</a:t>
            </a:r>
          </a:p>
          <a:p>
            <a:pPr>
              <a:defRPr sz="2100">
                <a:solidFill>
                  <a:srgbClr val="191919"/>
                </a:solidFill>
              </a:defRPr>
            </a:pPr>
            <a:r>
              <a:rPr dirty="0"/>
              <a:t>Which exchange rate should we use</a:t>
            </a:r>
            <a:r>
              <a:rPr lang="en-GB" dirty="0"/>
              <a:t>,</a:t>
            </a:r>
            <a:r>
              <a:rPr dirty="0"/>
              <a:t> and should we change the amount again at year end?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Two currencies you must know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5212080" cy="292608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t>Functional currency</a:t>
            </a:r>
          </a:p>
          <a:p>
            <a:pPr>
              <a:defRPr sz="2000">
                <a:solidFill>
                  <a:srgbClr val="191919"/>
                </a:solidFill>
              </a:defRPr>
            </a:pPr>
            <a:r>
              <a:t>The currency of the primary economic environment in which the entity operates.</a:t>
            </a:r>
            <a:br/>
            <a:br/>
            <a:r>
              <a:t>Think: “What currency does the business mainly operate in?”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63640" y="1417320"/>
            <a:ext cx="5212080" cy="292608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Presentation currency</a:t>
            </a:r>
          </a:p>
          <a:p>
            <a:pPr>
              <a:defRPr sz="2000">
                <a:solidFill>
                  <a:srgbClr val="191919"/>
                </a:solidFill>
              </a:defRPr>
            </a:pPr>
            <a:r>
              <a:t>The currency in which the financial statements are presented.</a:t>
            </a:r>
            <a:br/>
            <a:br/>
            <a:r>
              <a:t>Think: “What currency are the accounts shown in?”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011680" y="4709160"/>
            <a:ext cx="8138160" cy="82296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1700">
                <a:solidFill>
                  <a:srgbClr val="191919"/>
                </a:solidFill>
              </a:defRPr>
            </a:pPr>
            <a:r>
              <a:rPr dirty="0"/>
              <a:t>FUNCTIONAL = business environment   |   PRESENTATION = published accounts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7059048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dirty="0"/>
              <a:t>Functional currency</a:t>
            </a:r>
            <a:r>
              <a:rPr lang="en-GB" dirty="0"/>
              <a:t> -</a:t>
            </a:r>
            <a:r>
              <a:rPr dirty="0"/>
              <a:t> how do we think about it?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“What currency mainly drives the company’s sales and costs?”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Usually, a UK company that mainly trades in the UK will have GBP (£) as its functional currency.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But do not assume</a:t>
            </a:r>
            <a:r>
              <a:rPr lang="en-GB" dirty="0"/>
              <a:t>, </a:t>
            </a:r>
            <a:r>
              <a:rPr dirty="0"/>
              <a:t>the functional currency depends on the entity’s economic environment.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If the functional currency is GBP, foreign currency transactions such as USD or EUR must be translated into GBP.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005840" y="4892040"/>
            <a:ext cx="10149840" cy="82296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1600">
                <a:solidFill>
                  <a:srgbClr val="191919"/>
                </a:solidFill>
              </a:defRPr>
            </a:pPr>
            <a:r>
              <a:rPr dirty="0"/>
              <a:t>A UK company earns most revenue in euros and pays most costs in euros. Could its functional currency be EUR?  → Yes, depending on the facts.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3340979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dirty="0"/>
              <a:t>Presentation currency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The presentation currency is simply the currency used to present the financial statements.</a:t>
            </a:r>
          </a:p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It can be the same as the functional currency.</a:t>
            </a:r>
          </a:p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It can also be different.</a:t>
            </a:r>
          </a:p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Example: functional currency = EUR, but a group may present its consolidated accounts in GBP.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1ED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4772973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F3048"/>
                </a:solidFill>
              </a:defRPr>
            </a:pPr>
            <a:r>
              <a:rPr dirty="0"/>
              <a:t>Part 2</a:t>
            </a:r>
            <a:r>
              <a:rPr lang="en-GB" dirty="0"/>
              <a:t> - </a:t>
            </a:r>
            <a:r>
              <a:rPr dirty="0"/>
              <a:t>Initial recognition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2743200"/>
            <a:ext cx="9431493" cy="80021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At the date of the transaction, translate the foreign currency amount into the</a:t>
            </a:r>
            <a:endParaRPr lang="en-GB" dirty="0"/>
          </a:p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 functional currency using the spot exchange rate.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Initial recognition: the basic rule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46760" y="1417320"/>
            <a:ext cx="10698480" cy="109728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t>Rule</a:t>
            </a:r>
          </a:p>
          <a:p>
            <a:pPr>
              <a:defRPr sz="2200">
                <a:solidFill>
                  <a:srgbClr val="191919"/>
                </a:solidFill>
              </a:defRPr>
            </a:pPr>
            <a:r>
              <a:t>Foreign currency transaction → translate into functional currency at the exchange rate on the transaction date.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2926080"/>
            <a:ext cx="2926080" cy="182880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rPr dirty="0"/>
              <a:t>Step 1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rPr dirty="0"/>
              <a:t>Identify the foreign amount</a:t>
            </a:r>
            <a:br>
              <a:rPr dirty="0"/>
            </a:br>
            <a:r>
              <a:rPr dirty="0"/>
              <a:t>Example: $5,000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617720" y="2926080"/>
            <a:ext cx="2926080" cy="182880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3769A0"/>
                </a:solidFill>
              </a:defRPr>
            </a:pPr>
            <a:r>
              <a:t>Step 2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Find transaction-date rate</a:t>
            </a:r>
            <a:br/>
            <a:r>
              <a:t>$1 = £0.78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321040" y="2926080"/>
            <a:ext cx="2926080" cy="182880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Step 3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Convert</a:t>
            </a:r>
            <a:br/>
            <a:r>
              <a:t>$5,000 × £0.78 = £3,900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7072192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dirty="0"/>
              <a:t>Average exchange rates</a:t>
            </a:r>
            <a:r>
              <a:rPr lang="en-GB" dirty="0"/>
              <a:t> - </a:t>
            </a:r>
            <a:r>
              <a:rPr dirty="0"/>
              <a:t>when can we use one?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FRS 102 allows a rate that approximates the actual transaction-date rate to be used for practical reasons.</a:t>
            </a:r>
          </a:p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An average rate for a week or month may be used when exchange rates do not fluctuate significantly.</a:t>
            </a:r>
          </a:p>
          <a:p>
            <a:pPr>
              <a:spcAft>
                <a:spcPts val="800"/>
              </a:spcAft>
              <a:defRPr sz="2100">
                <a:solidFill>
                  <a:srgbClr val="191919"/>
                </a:solidFill>
              </a:defRPr>
            </a:pPr>
            <a:r>
              <a:t>If exchange rates fluctuate significantly, using an average rate is inappropriate.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5053628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lang="en-GB" dirty="0"/>
              <a:t>E</a:t>
            </a:r>
            <a:r>
              <a:rPr dirty="0" err="1"/>
              <a:t>xample</a:t>
            </a:r>
            <a:r>
              <a:rPr dirty="0"/>
              <a:t> 1 </a:t>
            </a:r>
            <a:r>
              <a:rPr lang="en-GB" dirty="0"/>
              <a:t>-</a:t>
            </a:r>
            <a:r>
              <a:rPr dirty="0"/>
              <a:t> purchase of inventory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t>On 1 November, a UK company buys inventory from a US supplier for $20,000.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t>Exchange rate on 1 November: $1 = £0.79.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t>Question: What amount should initially be recognised?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3246120"/>
            <a:ext cx="10241280" cy="123444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2600">
                <a:solidFill>
                  <a:srgbClr val="191919"/>
                </a:solidFill>
              </a:defRPr>
            </a:pPr>
            <a:r>
              <a:rPr dirty="0"/>
              <a:t>$20,000 × £0.79 = £15,800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14400" y="4709160"/>
            <a:ext cx="10241280" cy="82296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1800">
                <a:solidFill>
                  <a:srgbClr val="191919"/>
                </a:solidFill>
              </a:defRPr>
            </a:pPr>
            <a:r>
              <a:rPr dirty="0"/>
              <a:t>Inventory / purchase transaction is initially recorded at £15,800.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731520" y="1280160"/>
            <a:ext cx="10698480" cy="132588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t>Question</a:t>
            </a:r>
          </a:p>
          <a:p>
            <a:pPr>
              <a:defRPr sz="2200">
                <a:solidFill>
                  <a:srgbClr val="191919"/>
                </a:solidFill>
              </a:defRPr>
            </a:pPr>
            <a:r>
              <a:t>A company buys equipment for €30,000. On the transaction date, €1 = £0.84. What is the initial GBP amount?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2971800"/>
            <a:ext cx="5212080" cy="141732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2200">
                <a:solidFill>
                  <a:srgbClr val="191919"/>
                </a:solidFill>
              </a:defRPr>
            </a:pPr>
            <a:r>
              <a:rPr dirty="0"/>
              <a:t>€30,000 × £0.84</a:t>
            </a:r>
            <a:br>
              <a:rPr dirty="0"/>
            </a:br>
            <a:r>
              <a:rPr dirty="0"/>
              <a:t>= £25,200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17920" y="2971800"/>
            <a:ext cx="5212080" cy="141732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1900">
                <a:solidFill>
                  <a:srgbClr val="191919"/>
                </a:solidFill>
              </a:defRPr>
            </a:pPr>
            <a:r>
              <a:rPr dirty="0"/>
              <a:t>Do not use the year-end rate for initial recognition.</a:t>
            </a:r>
            <a:br>
              <a:rPr dirty="0"/>
            </a:br>
            <a:r>
              <a:rPr dirty="0"/>
              <a:t>Use the transaction-date rate.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1ED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6547946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F3048"/>
                </a:solidFill>
              </a:defRPr>
            </a:pPr>
            <a:r>
              <a:rPr dirty="0"/>
              <a:t>Part 3 </a:t>
            </a:r>
            <a:r>
              <a:rPr lang="en-GB" dirty="0"/>
              <a:t>-</a:t>
            </a:r>
            <a:r>
              <a:rPr dirty="0"/>
              <a:t> What happens at year end?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2743200"/>
            <a:ext cx="8355749" cy="80021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The big distinction: monetary items are retranslated; </a:t>
            </a:r>
            <a:endParaRPr lang="en-GB" dirty="0"/>
          </a:p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non-monetary historical-cost items stay at the transaction-date rate.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4132991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dirty="0"/>
              <a:t>Monetary vs non-monetary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25880"/>
            <a:ext cx="5303520" cy="338328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rPr dirty="0"/>
              <a:t>MONETARY</a:t>
            </a:r>
          </a:p>
          <a:p>
            <a:pPr>
              <a:defRPr sz="1800">
                <a:solidFill>
                  <a:srgbClr val="191919"/>
                </a:solidFill>
              </a:defRPr>
            </a:pPr>
            <a:r>
              <a:rPr dirty="0"/>
              <a:t>An amount of money will be received or paid.</a:t>
            </a:r>
            <a:br>
              <a:rPr dirty="0"/>
            </a:br>
            <a:br>
              <a:rPr dirty="0"/>
            </a:br>
            <a:r>
              <a:rPr dirty="0"/>
              <a:t>Examples:</a:t>
            </a:r>
            <a:br>
              <a:rPr dirty="0"/>
            </a:br>
            <a:r>
              <a:rPr dirty="0"/>
              <a:t>• Cash / bank</a:t>
            </a:r>
            <a:br>
              <a:rPr dirty="0"/>
            </a:br>
            <a:r>
              <a:rPr dirty="0"/>
              <a:t>• Trade receivables (debtors)</a:t>
            </a:r>
            <a:br>
              <a:rPr dirty="0"/>
            </a:br>
            <a:r>
              <a:rPr dirty="0"/>
              <a:t>• Trade payables (creditors)</a:t>
            </a:r>
            <a:br>
              <a:rPr dirty="0"/>
            </a:br>
            <a:r>
              <a:rPr dirty="0"/>
              <a:t>• Loans</a:t>
            </a:r>
            <a:br>
              <a:rPr dirty="0"/>
            </a:br>
            <a:r>
              <a:rPr dirty="0"/>
              <a:t>• Accrued expenses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0" y="1325880"/>
            <a:ext cx="5303520" cy="338328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NON-MONETARY</a:t>
            </a:r>
          </a:p>
          <a:p>
            <a:pPr>
              <a:defRPr sz="1800">
                <a:solidFill>
                  <a:srgbClr val="191919"/>
                </a:solidFill>
              </a:defRPr>
            </a:pPr>
            <a:r>
              <a:t>Not a fixed/determinable amount of money.</a:t>
            </a:r>
            <a:br/>
            <a:br/>
            <a:r>
              <a:t>Examples:</a:t>
            </a:r>
            <a:br/>
            <a:r>
              <a:t>• Inventory</a:t>
            </a:r>
            <a:br/>
            <a:r>
              <a:t>• Property, plant &amp; equipment</a:t>
            </a:r>
            <a:br/>
            <a:r>
              <a:t>• Intangibles</a:t>
            </a:r>
            <a:br/>
            <a:r>
              <a:t>• Goodwill</a:t>
            </a:r>
            <a:br/>
            <a:br/>
            <a:r>
              <a:t>For historical cost items: keep transaction-date rate.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Year-end rule: three cases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4678635"/>
              </p:ext>
            </p:extLst>
          </p:nvPr>
        </p:nvGraphicFramePr>
        <p:xfrm>
          <a:off x="640080" y="1463040"/>
          <a:ext cx="1097280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22960">
                <a:tc>
                  <a:txBody>
                    <a:bodyPr/>
                    <a:lstStyle/>
                    <a:p>
                      <a:pPr>
                        <a:defRPr sz="1700" b="1">
                          <a:solidFill>
                            <a:srgbClr val="FFFFFF"/>
                          </a:solidFill>
                        </a:defRPr>
                      </a:pPr>
                      <a:r>
                        <a:t>Item at reporting date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 b="1">
                          <a:solidFill>
                            <a:srgbClr val="FFFFFF"/>
                          </a:solidFill>
                        </a:defRPr>
                      </a:pPr>
                      <a:r>
                        <a:t>Exchange rate used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E</a:t>
                      </a:r>
                      <a:r>
                        <a:rPr dirty="0" err="1"/>
                        <a:t>xample</a:t>
                      </a:r>
                      <a:endParaRPr dirty="0"/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Monetary item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Closing rate at year end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Foreign debtor / creditor / loan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rPr dirty="0"/>
                        <a:t>Non-monetary </a:t>
                      </a:r>
                      <a:r>
                        <a:rPr lang="en-GB" dirty="0"/>
                        <a:t>- </a:t>
                      </a:r>
                      <a:r>
                        <a:rPr dirty="0"/>
                        <a:t>historical cost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Transaction-date rate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Inventory / fixed asset at cost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rPr dirty="0"/>
                        <a:t>Non-monetary </a:t>
                      </a:r>
                      <a:r>
                        <a:rPr lang="en-GB" dirty="0"/>
                        <a:t>-</a:t>
                      </a:r>
                      <a:r>
                        <a:rPr dirty="0"/>
                        <a:t> fair value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rPr dirty="0"/>
                        <a:t>Rate when fair value was determined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rPr dirty="0"/>
                        <a:t>Certain assets measured at fair value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BA1DF031-5423-C27F-DC31-C4574FC37F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9" r="22680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B783D1-4CFF-46F1-5721-080820AFA1F9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Example: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company owns a property measured at </a:t>
            </a:r>
            <a:r>
              <a:rPr lang="en-US" sz="2000" b="1" dirty="0"/>
              <a:t>fair value</a:t>
            </a:r>
            <a:r>
              <a:rPr lang="en-US" sz="2000" dirty="0"/>
              <a:t>.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Fair value on 31 December = </a:t>
            </a:r>
            <a:r>
              <a:rPr lang="en-US" sz="2000" b="1" dirty="0"/>
              <a:t>$120,000</a:t>
            </a:r>
            <a:r>
              <a:rPr lang="en-US" sz="2000" dirty="0"/>
              <a:t> 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Exchange rate on the </a:t>
            </a:r>
            <a:r>
              <a:rPr lang="en-US" sz="2000" b="1" dirty="0"/>
              <a:t>date the fair value was determined</a:t>
            </a:r>
            <a:r>
              <a:rPr lang="en-US" sz="2000" dirty="0"/>
              <a:t> = £1 = $1.20 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Therefore: $120,000 ÷ 1.20 = </a:t>
            </a:r>
            <a:r>
              <a:rPr lang="en-US" sz="2000" b="1" dirty="0"/>
              <a:t>£100,000</a:t>
            </a:r>
            <a:r>
              <a:rPr lang="en-US" sz="2000" dirty="0"/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Key point:</a:t>
            </a:r>
            <a:r>
              <a:rPr lang="en-US" sz="2000" dirty="0"/>
              <a:t> For a </a:t>
            </a:r>
            <a:r>
              <a:rPr lang="en-US" sz="2000" b="1" dirty="0"/>
              <a:t>non-monetary asset measured at fair value</a:t>
            </a:r>
            <a:r>
              <a:rPr lang="en-US" sz="2000" dirty="0"/>
              <a:t>, use the </a:t>
            </a:r>
            <a:r>
              <a:rPr lang="en-US" sz="2000" b="1" dirty="0"/>
              <a:t>exchange rate on the date the fair value was determined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15355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Why do monetary items change?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291840" cy="192024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t>At purchase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USD creditor = $10,000</a:t>
            </a:r>
            <a:br/>
            <a:r>
              <a:t>Rate: $1 = £0.80</a:t>
            </a:r>
            <a:br/>
            <a:r>
              <a:t>Liability = £8,000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371600"/>
            <a:ext cx="3291840" cy="192024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t>At year end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Rate changes to:</a:t>
            </a:r>
            <a:br/>
            <a:r>
              <a:t>$1 = £0.85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138160" y="1371600"/>
            <a:ext cx="3291840" cy="192024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New liability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$10,000 × £0.85</a:t>
            </a:r>
            <a:br/>
            <a:r>
              <a:t>= £8,500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554480" y="3977639"/>
            <a:ext cx="9052560" cy="1234440"/>
          </a:xfrm>
          <a:prstGeom prst="roundRect">
            <a:avLst/>
          </a:prstGeom>
          <a:solidFill>
            <a:srgbClr val="F8E5E5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AA4646"/>
                </a:solidFill>
              </a:defRPr>
            </a:pPr>
            <a:r>
              <a:t>Exchange loss</a:t>
            </a:r>
          </a:p>
          <a:p>
            <a:pPr>
              <a:defRPr sz="2500">
                <a:solidFill>
                  <a:srgbClr val="191919"/>
                </a:solidFill>
              </a:defRPr>
            </a:pPr>
            <a:r>
              <a:t>£8,500 − £8,000 = £500 loss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The opposite can happen: an exchange gain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291840" cy="192024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t>Original creditor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$10,000</a:t>
            </a:r>
            <a:br/>
            <a:r>
              <a:t>Rate: $1 = £0.80</a:t>
            </a:r>
            <a:br/>
            <a:r>
              <a:t>= £8,000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371600"/>
            <a:ext cx="3291840" cy="192024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t>Year-end rate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$1 = £0.75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138160" y="1371600"/>
            <a:ext cx="3291840" cy="192024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Year-end liability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t>$10,000 × £0.75</a:t>
            </a:r>
            <a:br/>
            <a:r>
              <a:t>= £7,500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554480" y="3977639"/>
            <a:ext cx="9052560" cy="123444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Exchange gain</a:t>
            </a:r>
          </a:p>
          <a:p>
            <a:pPr>
              <a:defRPr sz="2500">
                <a:solidFill>
                  <a:srgbClr val="191919"/>
                </a:solidFill>
              </a:defRPr>
            </a:pPr>
            <a:r>
              <a:t>£8,000 − £7,500 = £500 gain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The direction of the exchange difference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85800" y="1508760"/>
          <a:ext cx="1078992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6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96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966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00100">
                <a:tc>
                  <a:txBody>
                    <a:bodyPr/>
                    <a:lstStyle/>
                    <a:p>
                      <a:pPr>
                        <a:defRPr sz="1700" b="1">
                          <a:solidFill>
                            <a:srgbClr val="FFFFFF"/>
                          </a:solidFill>
                        </a:defRPr>
                      </a:pPr>
                      <a:r>
                        <a:t>Foreign currency liability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 b="1">
                          <a:solidFill>
                            <a:srgbClr val="FFFFFF"/>
                          </a:solidFill>
                        </a:defRPr>
                      </a:pPr>
                      <a:r>
                        <a:t>GBP value increases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 b="1">
                          <a:solidFill>
                            <a:srgbClr val="FFFFFF"/>
                          </a:solidFill>
                        </a:defRPr>
                      </a:pPr>
                      <a:r>
                        <a:t>GBP value decreases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Example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£8,000 → £8,500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£8,000 → £7,500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Effect for the company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Exchange loss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Exchange gain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Why?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Company owes more GBP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700">
                          <a:solidFill>
                            <a:srgbClr val="191919"/>
                          </a:solidFill>
                        </a:defRPr>
                      </a:pPr>
                      <a:r>
                        <a:t>Company owes less GBP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685800" y="4960620"/>
            <a:ext cx="9601200" cy="77724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1700">
                <a:solidFill>
                  <a:srgbClr val="191919"/>
                </a:solidFill>
              </a:defRPr>
            </a:pPr>
            <a:r>
              <a:rPr dirty="0"/>
              <a:t>For a PAYABLE: higher GBP amount = loss; lower GBP amount = gain.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2781274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dirty="0"/>
              <a:t>Debtor vs creditor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31520" y="1417320"/>
          <a:ext cx="1069848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6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6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66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pPr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t>Item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t>If GBP value rises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t>If GBP value falls</a:t>
                      </a:r>
                    </a:p>
                  </a:txBody>
                  <a:tcPr marL="73152" marR="73152">
                    <a:solidFill>
                      <a:srgbClr val="1F304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Foreign debtor / receivable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Gain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Loss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Foreign creditor / payable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Loss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Gain</a:t>
                      </a:r>
                    </a:p>
                  </a:txBody>
                  <a:tcPr marL="73152" marR="73152">
                    <a:solidFill>
                      <a:srgbClr val="F2F4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t>Foreign loan payable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rPr dirty="0"/>
                        <a:t>Loss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>
                          <a:solidFill>
                            <a:srgbClr val="191919"/>
                          </a:solidFill>
                        </a:defRPr>
                      </a:pPr>
                      <a:r>
                        <a:rPr dirty="0"/>
                        <a:t>Gain</a:t>
                      </a:r>
                    </a:p>
                  </a:txBody>
                  <a:tcPr marL="73152" marR="7315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914400" y="4709160"/>
            <a:ext cx="10332720" cy="91440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t>Reason</a:t>
            </a:r>
          </a:p>
          <a:p>
            <a:pPr>
              <a:defRPr sz="1800">
                <a:solidFill>
                  <a:srgbClr val="191919"/>
                </a:solidFill>
              </a:defRPr>
            </a:pPr>
            <a:r>
              <a:t>A debtor is an asset: a higher GBP amount is better. A creditor/loan is a liability: a higher GBP amount is worse.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1ED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5884753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F3048"/>
                </a:solidFill>
              </a:defRPr>
            </a:pPr>
            <a:r>
              <a:rPr dirty="0"/>
              <a:t>Part 4</a:t>
            </a:r>
            <a:r>
              <a:rPr lang="en-GB" dirty="0"/>
              <a:t> - </a:t>
            </a:r>
            <a:r>
              <a:rPr dirty="0"/>
              <a:t>Exchange gains &amp; losses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2743200"/>
            <a:ext cx="9877640" cy="80021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FRS 102 generally takes exchange differences on monetary items to profit or loss </a:t>
            </a:r>
            <a:endParaRPr lang="en-GB" dirty="0"/>
          </a:p>
          <a:p>
            <a:pPr>
              <a:defRPr sz="2300">
                <a:solidFill>
                  <a:srgbClr val="191919"/>
                </a:solidFill>
              </a:defRPr>
            </a:pPr>
            <a:r>
              <a:rPr dirty="0"/>
              <a:t>as they arise, subject to specific exceptions.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Where does the exchange difference go?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25880"/>
            <a:ext cx="5303520" cy="329184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t>General rule</a:t>
            </a:r>
          </a:p>
          <a:p>
            <a:pPr>
              <a:defRPr sz="2200">
                <a:solidFill>
                  <a:srgbClr val="191919"/>
                </a:solidFill>
              </a:defRPr>
            </a:pPr>
            <a:r>
              <a:t>Exchange differences arising on settlement or retranslation of monetary items are recognised in PROFIT OR LOSS.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0" y="1325880"/>
            <a:ext cx="5303520" cy="329184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t>Course classification</a:t>
            </a:r>
          </a:p>
          <a:p>
            <a:pPr>
              <a:defRPr sz="1800">
                <a:solidFill>
                  <a:srgbClr val="191919"/>
                </a:solidFill>
              </a:defRPr>
            </a:pPr>
            <a:r>
              <a:t>Trading-related items are commonly presented within operating income/expense.</a:t>
            </a:r>
            <a:br/>
            <a:br/>
            <a:r>
              <a:t>Financing-related items may be presented as finance income/cost or interest-related amounts, depending on the facts and presentation.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005840" y="4983480"/>
            <a:ext cx="10149840" cy="77724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t>Important</a:t>
            </a:r>
          </a:p>
          <a:p>
            <a:pPr>
              <a:defRPr sz="1600">
                <a:solidFill>
                  <a:srgbClr val="191919"/>
                </a:solidFill>
              </a:defRPr>
            </a:pPr>
            <a:r>
              <a:t>The key FRS 102 rule is P&amp;L recognition; the exact P&amp;L line depends on the nature of the transaction and presentation.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4154279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lang="en-GB" dirty="0"/>
              <a:t>E</a:t>
            </a:r>
            <a:r>
              <a:rPr dirty="0" err="1"/>
              <a:t>xample</a:t>
            </a:r>
            <a:r>
              <a:rPr dirty="0"/>
              <a:t> 2 </a:t>
            </a:r>
            <a:r>
              <a:rPr lang="en-GB" dirty="0"/>
              <a:t>- </a:t>
            </a:r>
            <a:r>
              <a:rPr dirty="0"/>
              <a:t>foreign creditor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t>15 December: goods bought for $40,000. Rate = $1 : £0.80 → initial payable = £32,000.</a:t>
            </a:r>
          </a:p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t>31 December: closing rate = $1 : £0.83.</a:t>
            </a:r>
          </a:p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t>Closing payable = $40,000 × £0.83 = £33,200.</a:t>
            </a:r>
          </a:p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t>Exchange difference = £33,200 − £32,000 = £1,200 loss.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4709160"/>
            <a:ext cx="10332720" cy="822960"/>
          </a:xfrm>
          <a:prstGeom prst="roundRect">
            <a:avLst/>
          </a:prstGeom>
          <a:solidFill>
            <a:srgbClr val="F8E5E5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AA4646"/>
                </a:solidFill>
              </a:defRPr>
            </a:pPr>
            <a:r>
              <a:t>Conclusion</a:t>
            </a:r>
          </a:p>
          <a:p>
            <a:pPr>
              <a:defRPr sz="1700">
                <a:solidFill>
                  <a:srgbClr val="191919"/>
                </a:solidFill>
              </a:defRPr>
            </a:pPr>
            <a:r>
              <a:t>The payable is a monetary item → retranslate at the closing rate → recognise the £1,200 exchange loss in P&amp;L.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rPr dirty="0"/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3990131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lang="en-GB" dirty="0"/>
              <a:t>E</a:t>
            </a:r>
            <a:r>
              <a:rPr dirty="0" err="1"/>
              <a:t>xample</a:t>
            </a:r>
            <a:r>
              <a:rPr dirty="0"/>
              <a:t> 3 </a:t>
            </a:r>
            <a:r>
              <a:rPr lang="en-GB" dirty="0"/>
              <a:t>-</a:t>
            </a:r>
            <a:r>
              <a:rPr dirty="0"/>
              <a:t> foreign debtor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rPr dirty="0"/>
              <a:t>1 October: customer owes the company €25,000. Rate = €1 : £0.86 → debtor = £21,500.</a:t>
            </a:r>
          </a:p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rPr dirty="0"/>
              <a:t>31 December: closing rate = €1 : £0.82.</a:t>
            </a:r>
          </a:p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rPr dirty="0"/>
              <a:t>Closing debtor = €25,000 × £0.82 = £20,500.</a:t>
            </a:r>
          </a:p>
          <a:p>
            <a:pPr>
              <a:spcAft>
                <a:spcPts val="800"/>
              </a:spcAft>
              <a:defRPr sz="1900">
                <a:solidFill>
                  <a:srgbClr val="191919"/>
                </a:solidFill>
              </a:defRPr>
            </a:pPr>
            <a:r>
              <a:rPr dirty="0"/>
              <a:t>Exchange difference = £20,500 − £21,500 = £1,000 loss.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4709160"/>
            <a:ext cx="10332720" cy="822960"/>
          </a:xfrm>
          <a:prstGeom prst="roundRect">
            <a:avLst/>
          </a:prstGeom>
          <a:solidFill>
            <a:srgbClr val="F8E5E5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AA4646"/>
                </a:solidFill>
              </a:defRPr>
            </a:pPr>
            <a:r>
              <a:t>Conclusion</a:t>
            </a:r>
          </a:p>
          <a:p>
            <a:pPr>
              <a:defRPr sz="1700">
                <a:solidFill>
                  <a:srgbClr val="191919"/>
                </a:solidFill>
              </a:defRPr>
            </a:pPr>
            <a:r>
              <a:t>The debtor is a monetary asset → retranslate → the GBP value fell → £1,000 exchange loss.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3647024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lang="en-GB" dirty="0"/>
              <a:t>E</a:t>
            </a:r>
            <a:r>
              <a:rPr dirty="0" err="1"/>
              <a:t>xample</a:t>
            </a:r>
            <a:r>
              <a:rPr dirty="0"/>
              <a:t> 4 </a:t>
            </a:r>
            <a:r>
              <a:rPr lang="en-GB" dirty="0"/>
              <a:t>- </a:t>
            </a:r>
            <a:r>
              <a:rPr dirty="0"/>
              <a:t>foreign loan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A company has a USD loan of $100,000.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Initial rate: $1 = £0.78 → £78,000.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Year-end rate: $1 = £0.82 → £82,000.</a:t>
            </a:r>
          </a:p>
          <a:p>
            <a:pPr>
              <a:spcAft>
                <a:spcPts val="800"/>
              </a:spcAft>
              <a:defRPr sz="2000">
                <a:solidFill>
                  <a:srgbClr val="191919"/>
                </a:solidFill>
              </a:defRPr>
            </a:pPr>
            <a:r>
              <a:rPr dirty="0"/>
              <a:t>Exchange difference = £82,000 − £78,000 = £4,000 loss.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4709160"/>
            <a:ext cx="10332720" cy="82296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t>Why?</a:t>
            </a:r>
          </a:p>
          <a:p>
            <a:pPr>
              <a:defRPr sz="1800">
                <a:solidFill>
                  <a:srgbClr val="191919"/>
                </a:solidFill>
              </a:defRPr>
            </a:pPr>
            <a:r>
              <a:t>The loan is a monetary liability. The GBP amount owed increased, so the company has an exchange loss.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2316147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rPr dirty="0"/>
              <a:t>Final challenge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188720"/>
            <a:ext cx="10972800" cy="1051560"/>
          </a:xfrm>
          <a:prstGeom prst="roundRect">
            <a:avLst/>
          </a:prstGeom>
          <a:solidFill>
            <a:srgbClr val="E1EDF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>
              <a:defRPr sz="1800">
                <a:solidFill>
                  <a:srgbClr val="191919"/>
                </a:solidFill>
              </a:defRPr>
            </a:pPr>
            <a:r>
              <a:rPr dirty="0"/>
              <a:t>A UK company (functional currency GBP) buys inventory from a US supplier for $30,000 on 1 December. Rate = $1 : £0.80. At 31 December, rate = $1 : £0.75. The invoice is unpaid.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2606040"/>
            <a:ext cx="3429000" cy="2148840"/>
          </a:xfrm>
          <a:prstGeom prst="roundRect">
            <a:avLst/>
          </a:prstGeom>
          <a:solidFill>
            <a:srgbClr val="F2F4F7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1F3048"/>
                </a:solidFill>
              </a:defRPr>
            </a:pPr>
            <a:r>
              <a:rPr dirty="0"/>
              <a:t>Question 1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rPr dirty="0"/>
              <a:t>What is the initial amount?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4389120" y="2606040"/>
            <a:ext cx="3429000" cy="214884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rPr dirty="0"/>
              <a:t>Question 2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rPr dirty="0"/>
              <a:t>What is the year-end payable?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8031480" y="2606040"/>
            <a:ext cx="3429000" cy="2148840"/>
          </a:xfrm>
          <a:prstGeom prst="roundRect">
            <a:avLst/>
          </a:prstGeom>
          <a:solidFill>
            <a:srgbClr val="FAEEDE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C47B36"/>
                </a:solidFill>
              </a:defRPr>
            </a:pPr>
            <a:r>
              <a:rPr dirty="0"/>
              <a:t>Question 3</a:t>
            </a:r>
          </a:p>
          <a:p>
            <a:pPr>
              <a:defRPr sz="1900">
                <a:solidFill>
                  <a:srgbClr val="191919"/>
                </a:solidFill>
              </a:defRPr>
            </a:pPr>
            <a:r>
              <a:rPr dirty="0"/>
              <a:t>Gain or loss?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8" name="Rounded Rectangle 7"/>
          <p:cNvSpPr/>
          <p:nvPr/>
        </p:nvSpPr>
        <p:spPr>
          <a:xfrm>
            <a:off x="1463040" y="5166360"/>
            <a:ext cx="9235440" cy="685800"/>
          </a:xfrm>
          <a:prstGeom prst="roundRect">
            <a:avLst/>
          </a:prstGeom>
          <a:solidFill>
            <a:srgbClr val="E5F2E8"/>
          </a:solidFill>
          <a:ln>
            <a:solidFill>
              <a:srgbClr val="CDD7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800" b="1">
                <a:solidFill>
                  <a:srgbClr val="43805C"/>
                </a:solidFill>
              </a:defRPr>
            </a:pPr>
            <a:r>
              <a:rPr dirty="0"/>
              <a:t>Why?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7432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048"/>
                </a:solidFill>
              </a:defRPr>
            </a:pPr>
            <a:r>
              <a:t>Sources and lecturer reference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789920" cy="2231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191919"/>
                </a:solidFill>
              </a:defRPr>
            </a:pPr>
            <a:r>
              <a:rPr dirty="0"/>
              <a:t>Financial Reporting Council (FRC), FRS 102 The Financial Reporting Standard applicable in the UK and Republic of Ireland</a:t>
            </a:r>
            <a:r>
              <a:rPr lang="en-GB" dirty="0"/>
              <a:t> </a:t>
            </a:r>
            <a:r>
              <a:rPr dirty="0"/>
              <a:t>current edition and amendments.</a:t>
            </a:r>
          </a:p>
          <a:p>
            <a:pPr>
              <a:spcAft>
                <a:spcPts val="800"/>
              </a:spcAft>
              <a:defRPr sz="1700">
                <a:solidFill>
                  <a:srgbClr val="191919"/>
                </a:solidFill>
              </a:defRPr>
            </a:pPr>
            <a:r>
              <a:rPr dirty="0"/>
              <a:t>FRC, Section 30 Foreign Currency Translation</a:t>
            </a:r>
            <a:r>
              <a:rPr lang="en-GB" dirty="0"/>
              <a:t>,</a:t>
            </a:r>
            <a:r>
              <a:rPr dirty="0"/>
              <a:t> paragraphs 30.7</a:t>
            </a:r>
            <a:r>
              <a:rPr lang="en-GB" dirty="0"/>
              <a:t>- </a:t>
            </a:r>
            <a:r>
              <a:rPr dirty="0"/>
              <a:t>30.11 for initial recognition and subsequent measurement.</a:t>
            </a:r>
          </a:p>
          <a:p>
            <a:pPr>
              <a:spcAft>
                <a:spcPts val="800"/>
              </a:spcAft>
              <a:defRPr sz="1700">
                <a:solidFill>
                  <a:srgbClr val="191919"/>
                </a:solidFill>
              </a:defRPr>
            </a:pPr>
            <a:r>
              <a:rPr dirty="0"/>
              <a:t>ICAEW Technical Advisory Service, “Foreign currency translation under FRS 102” (reviewed February 2026).</a:t>
            </a:r>
          </a:p>
          <a:p>
            <a:pPr>
              <a:spcAft>
                <a:spcPts val="800"/>
              </a:spcAft>
              <a:defRPr sz="1700">
                <a:solidFill>
                  <a:srgbClr val="191919"/>
                </a:solidFill>
              </a:defRPr>
            </a:pPr>
            <a:r>
              <a:rPr dirty="0"/>
              <a:t>HMRC Corporate Finance Manual, FRS 102: financial assets and liabilities denominated in a foreign currency (updated August 2026).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473952"/>
            <a:ext cx="11155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5A5A"/>
                </a:solidFill>
              </a:defRPr>
            </a:pPr>
            <a:r>
              <a:t>FRS 102 Section 30 • Foreign Currency Translation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F30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463040"/>
            <a:ext cx="6334042" cy="130035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 b="1">
                <a:solidFill>
                  <a:srgbClr val="FFFFFF"/>
                </a:solidFill>
              </a:defRPr>
            </a:pPr>
            <a:r>
              <a:rPr dirty="0"/>
              <a:t>Thank you</a:t>
            </a:r>
          </a:p>
          <a:p>
            <a:pPr>
              <a:spcBef>
                <a:spcPts val="1500"/>
              </a:spcBef>
              <a:defRPr sz="2400">
                <a:solidFill>
                  <a:srgbClr val="E1EDF8"/>
                </a:solidFill>
              </a:defRPr>
            </a:pPr>
            <a:r>
              <a:rPr dirty="0"/>
              <a:t>FRS 102 Section 30 </a:t>
            </a:r>
            <a:r>
              <a:rPr lang="en-GB" dirty="0"/>
              <a:t>-</a:t>
            </a:r>
            <a:r>
              <a:rPr dirty="0"/>
              <a:t> Foreign Currency Translation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2B15CF9-7208-435B-B4E1-C649CFB66022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11721</TotalTime>
  <Words>1972</Words>
  <Application>Microsoft Office PowerPoint</Application>
  <PresentationFormat>Widescreen</PresentationFormat>
  <Paragraphs>219</Paragraphs>
  <Slides>28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  <vt:variant>
        <vt:lpstr>Custom Shows</vt:lpstr>
      </vt:variant>
      <vt:variant>
        <vt:i4>1</vt:i4>
      </vt:variant>
    </vt:vector>
  </HeadingPairs>
  <TitlesOfParts>
    <vt:vector size="33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Custom Show 1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b.miftah@uwtsd.ac.uk</dc:creator>
  <cp:keywords/>
  <dc:description>generated using python-pptx</dc:description>
  <cp:lastModifiedBy>Badir Miftah</cp:lastModifiedBy>
  <cp:revision>6</cp:revision>
  <dcterms:created xsi:type="dcterms:W3CDTF">2013-01-27T09:14:16Z</dcterms:created>
  <dcterms:modified xsi:type="dcterms:W3CDTF">2026-09-29T18:36:47Z</dcterms:modified>
  <cp:category/>
</cp:coreProperties>
</file>