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showGuides="1">
      <p:cViewPr varScale="1">
        <p:scale>
          <a:sx n="73" d="100"/>
          <a:sy n="73" d="100"/>
        </p:scale>
        <p:origin x="540"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4CAEF9A5-3304-4D62-90E1-2F81394BC658}" type="datetimeFigureOut">
              <a:rPr lang="en-GB" smtClean="0"/>
              <a:t>27/04/2020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D42501-00AD-4372-B51E-FBD795457758}" type="slidenum">
              <a:rPr lang="en-GB" smtClean="0"/>
              <a:t>‹#›</a:t>
            </a:fld>
            <a:endParaRPr lang="en-GB"/>
          </a:p>
        </p:txBody>
      </p:sp>
    </p:spTree>
    <p:extLst>
      <p:ext uri="{BB962C8B-B14F-4D97-AF65-F5344CB8AC3E}">
        <p14:creationId xmlns:p14="http://schemas.microsoft.com/office/powerpoint/2010/main" val="374816635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CAEF9A5-3304-4D62-90E1-2F81394BC658}" type="datetimeFigureOut">
              <a:rPr lang="en-GB" smtClean="0"/>
              <a:t>27/04/2020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D42501-00AD-4372-B51E-FBD795457758}" type="slidenum">
              <a:rPr lang="en-GB" smtClean="0"/>
              <a:t>‹#›</a:t>
            </a:fld>
            <a:endParaRPr lang="en-GB"/>
          </a:p>
        </p:txBody>
      </p:sp>
    </p:spTree>
    <p:extLst>
      <p:ext uri="{BB962C8B-B14F-4D97-AF65-F5344CB8AC3E}">
        <p14:creationId xmlns:p14="http://schemas.microsoft.com/office/powerpoint/2010/main" val="3456190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4CAEF9A5-3304-4D62-90E1-2F81394BC658}" type="datetimeFigureOut">
              <a:rPr lang="en-GB" smtClean="0"/>
              <a:t>27/04/2020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D42501-00AD-4372-B51E-FBD795457758}" type="slidenum">
              <a:rPr lang="en-GB" smtClean="0"/>
              <a:t>‹#›</a:t>
            </a:fld>
            <a:endParaRPr lang="en-GB"/>
          </a:p>
        </p:txBody>
      </p:sp>
    </p:spTree>
    <p:extLst>
      <p:ext uri="{BB962C8B-B14F-4D97-AF65-F5344CB8AC3E}">
        <p14:creationId xmlns:p14="http://schemas.microsoft.com/office/powerpoint/2010/main" val="67373758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4CAEF9A5-3304-4D62-90E1-2F81394BC658}" type="datetimeFigureOut">
              <a:rPr lang="en-GB" smtClean="0"/>
              <a:t>27/04/2020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CFD42501-00AD-4372-B51E-FBD795457758}" type="slidenum">
              <a:rPr lang="en-GB" smtClean="0"/>
              <a:t>‹#›</a:t>
            </a:fld>
            <a:endParaRPr lang="en-GB"/>
          </a:p>
        </p:txBody>
      </p:sp>
    </p:spTree>
    <p:extLst>
      <p:ext uri="{BB962C8B-B14F-4D97-AF65-F5344CB8AC3E}">
        <p14:creationId xmlns:p14="http://schemas.microsoft.com/office/powerpoint/2010/main" val="498204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4CAEF9A5-3304-4D62-90E1-2F81394BC658}" type="datetimeFigureOut">
              <a:rPr lang="en-GB" smtClean="0"/>
              <a:t>27/04/2020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D42501-00AD-4372-B51E-FBD795457758}"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710569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CAEF9A5-3304-4D62-90E1-2F81394BC658}" type="datetimeFigureOut">
              <a:rPr lang="en-GB" smtClean="0"/>
              <a:t>27/04/2020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D42501-00AD-4372-B51E-FBD795457758}" type="slidenum">
              <a:rPr lang="en-GB" smtClean="0"/>
              <a:t>‹#›</a:t>
            </a:fld>
            <a:endParaRPr lang="en-GB"/>
          </a:p>
        </p:txBody>
      </p:sp>
    </p:spTree>
    <p:extLst>
      <p:ext uri="{BB962C8B-B14F-4D97-AF65-F5344CB8AC3E}">
        <p14:creationId xmlns:p14="http://schemas.microsoft.com/office/powerpoint/2010/main" val="212596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AEF9A5-3304-4D62-90E1-2F81394BC658}" type="datetimeFigureOut">
              <a:rPr lang="en-GB" smtClean="0"/>
              <a:t>27/04/2020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D42501-00AD-4372-B51E-FBD795457758}" type="slidenum">
              <a:rPr lang="en-GB" smtClean="0"/>
              <a:t>‹#›</a:t>
            </a:fld>
            <a:endParaRPr lang="en-GB"/>
          </a:p>
        </p:txBody>
      </p:sp>
    </p:spTree>
    <p:extLst>
      <p:ext uri="{BB962C8B-B14F-4D97-AF65-F5344CB8AC3E}">
        <p14:creationId xmlns:p14="http://schemas.microsoft.com/office/powerpoint/2010/main" val="2799588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4CAEF9A5-3304-4D62-90E1-2F81394BC658}" type="datetimeFigureOut">
              <a:rPr lang="en-GB" smtClean="0"/>
              <a:t>27/04/2020</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CFD42501-00AD-4372-B51E-FBD795457758}" type="slidenum">
              <a:rPr lang="en-GB" smtClean="0"/>
              <a:t>‹#›</a:t>
            </a:fld>
            <a:endParaRPr lang="en-GB"/>
          </a:p>
        </p:txBody>
      </p:sp>
    </p:spTree>
    <p:extLst>
      <p:ext uri="{BB962C8B-B14F-4D97-AF65-F5344CB8AC3E}">
        <p14:creationId xmlns:p14="http://schemas.microsoft.com/office/powerpoint/2010/main" val="2263345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CAEF9A5-3304-4D62-90E1-2F81394BC658}" type="datetimeFigureOut">
              <a:rPr lang="en-GB" smtClean="0"/>
              <a:t>27/04/2020</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CFD42501-00AD-4372-B51E-FBD795457758}" type="slidenum">
              <a:rPr lang="en-GB" smtClean="0"/>
              <a:t>‹#›</a:t>
            </a:fld>
            <a:endParaRPr lang="en-GB"/>
          </a:p>
        </p:txBody>
      </p:sp>
    </p:spTree>
    <p:extLst>
      <p:ext uri="{BB962C8B-B14F-4D97-AF65-F5344CB8AC3E}">
        <p14:creationId xmlns:p14="http://schemas.microsoft.com/office/powerpoint/2010/main" val="2844563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AEF9A5-3304-4D62-90E1-2F81394BC658}" type="datetimeFigureOut">
              <a:rPr lang="en-GB" smtClean="0"/>
              <a:t>27/04/2020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D42501-00AD-4372-B51E-FBD795457758}" type="slidenum">
              <a:rPr lang="en-GB" smtClean="0"/>
              <a:t>‹#›</a:t>
            </a:fld>
            <a:endParaRPr lang="en-GB"/>
          </a:p>
        </p:txBody>
      </p:sp>
    </p:spTree>
    <p:extLst>
      <p:ext uri="{BB962C8B-B14F-4D97-AF65-F5344CB8AC3E}">
        <p14:creationId xmlns:p14="http://schemas.microsoft.com/office/powerpoint/2010/main" val="506067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AEF9A5-3304-4D62-90E1-2F81394BC658}" type="datetimeFigureOut">
              <a:rPr lang="en-GB" smtClean="0"/>
              <a:t>27/04/2020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D42501-00AD-4372-B51E-FBD795457758}" type="slidenum">
              <a:rPr lang="en-GB" smtClean="0"/>
              <a:t>‹#›</a:t>
            </a:fld>
            <a:endParaRPr lang="en-GB"/>
          </a:p>
        </p:txBody>
      </p:sp>
    </p:spTree>
    <p:extLst>
      <p:ext uri="{BB962C8B-B14F-4D97-AF65-F5344CB8AC3E}">
        <p14:creationId xmlns:p14="http://schemas.microsoft.com/office/powerpoint/2010/main" val="4111711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CAEF9A5-3304-4D62-90E1-2F81394BC658}" type="datetimeFigureOut">
              <a:rPr lang="en-GB" smtClean="0"/>
              <a:t>27/04/2020</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FD42501-00AD-4372-B51E-FBD795457758}" type="slidenum">
              <a:rPr lang="en-GB" smtClean="0"/>
              <a:t>‹#›</a:t>
            </a:fld>
            <a:endParaRPr lang="en-GB"/>
          </a:p>
        </p:txBody>
      </p:sp>
    </p:spTree>
    <p:extLst>
      <p:ext uri="{BB962C8B-B14F-4D97-AF65-F5344CB8AC3E}">
        <p14:creationId xmlns:p14="http://schemas.microsoft.com/office/powerpoint/2010/main" val="6441223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Managing </a:t>
            </a:r>
            <a:r>
              <a:rPr lang="en-GB" dirty="0"/>
              <a:t>Projects in the Organisation</a:t>
            </a:r>
          </a:p>
        </p:txBody>
      </p:sp>
      <p:sp>
        <p:nvSpPr>
          <p:cNvPr id="3" name="Subtitle 2"/>
          <p:cNvSpPr>
            <a:spLocks noGrp="1"/>
          </p:cNvSpPr>
          <p:nvPr>
            <p:ph type="subTitle" idx="1"/>
          </p:nvPr>
        </p:nvSpPr>
        <p:spPr/>
        <p:txBody>
          <a:bodyPr/>
          <a:lstStyle/>
          <a:p>
            <a:r>
              <a:rPr lang="en-GB" dirty="0"/>
              <a:t>BMSW5104</a:t>
            </a:r>
          </a:p>
        </p:txBody>
      </p:sp>
    </p:spTree>
    <p:extLst>
      <p:ext uri="{BB962C8B-B14F-4D97-AF65-F5344CB8AC3E}">
        <p14:creationId xmlns:p14="http://schemas.microsoft.com/office/powerpoint/2010/main" val="3407161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a:t>
            </a:r>
            <a:endParaRPr lang="en-GB" dirty="0"/>
          </a:p>
        </p:txBody>
      </p:sp>
      <p:sp>
        <p:nvSpPr>
          <p:cNvPr id="3" name="Content Placeholder 2"/>
          <p:cNvSpPr>
            <a:spLocks noGrp="1"/>
          </p:cNvSpPr>
          <p:nvPr>
            <p:ph idx="1"/>
          </p:nvPr>
        </p:nvSpPr>
        <p:spPr/>
        <p:txBody>
          <a:bodyPr/>
          <a:lstStyle/>
          <a:p>
            <a:pPr marL="0" indent="0">
              <a:buNone/>
            </a:pPr>
            <a:r>
              <a:rPr lang="en-GB" dirty="0"/>
              <a:t>•	To develop the understanding and ability to manage projects within the </a:t>
            </a:r>
            <a:r>
              <a:rPr lang="en-GB" dirty="0" smtClean="0"/>
              <a:t>	workplace</a:t>
            </a:r>
            <a:r>
              <a:rPr lang="en-GB" dirty="0"/>
              <a:t>.</a:t>
            </a:r>
          </a:p>
          <a:p>
            <a:endParaRPr lang="en-GB" dirty="0"/>
          </a:p>
          <a:p>
            <a:pPr marL="0" indent="0">
              <a:buNone/>
            </a:pPr>
            <a:r>
              <a:rPr lang="en-GB" dirty="0"/>
              <a:t>•	To develop knowledge and understanding of project management tools </a:t>
            </a:r>
            <a:r>
              <a:rPr lang="en-GB" dirty="0" smtClean="0"/>
              <a:t>	&amp; </a:t>
            </a:r>
            <a:r>
              <a:rPr lang="en-GB" dirty="0"/>
              <a:t>techniques.</a:t>
            </a:r>
          </a:p>
          <a:p>
            <a:endParaRPr lang="en-GB" dirty="0"/>
          </a:p>
        </p:txBody>
      </p:sp>
      <p:pic>
        <p:nvPicPr>
          <p:cNvPr id="4" name="Picture 3"/>
          <p:cNvPicPr>
            <a:picLocks noChangeAspect="1"/>
          </p:cNvPicPr>
          <p:nvPr/>
        </p:nvPicPr>
        <p:blipFill rotWithShape="1">
          <a:blip r:embed="rId2">
            <a:extLst>
              <a:ext uri="{BEBA8EAE-BF5A-486C-A8C5-ECC9F3942E4B}">
                <a14:imgProps xmlns:a14="http://schemas.microsoft.com/office/drawing/2010/main">
                  <a14:imgLayer r:embed="rId3">
                    <a14:imgEffect>
                      <a14:artisticTexturizer/>
                    </a14:imgEffect>
                  </a14:imgLayer>
                </a14:imgProps>
              </a:ext>
            </a:extLst>
          </a:blip>
          <a:srcRect t="24033" b="11879"/>
          <a:stretch/>
        </p:blipFill>
        <p:spPr>
          <a:xfrm>
            <a:off x="4826388" y="4452730"/>
            <a:ext cx="3349871" cy="1693627"/>
          </a:xfrm>
          <a:prstGeom prst="rect">
            <a:avLst/>
          </a:prstGeom>
        </p:spPr>
      </p:pic>
    </p:spTree>
    <p:extLst>
      <p:ext uri="{BB962C8B-B14F-4D97-AF65-F5344CB8AC3E}">
        <p14:creationId xmlns:p14="http://schemas.microsoft.com/office/powerpoint/2010/main" val="2682024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574904"/>
            <a:ext cx="7729728" cy="1188720"/>
          </a:xfrm>
        </p:spPr>
        <p:txBody>
          <a:bodyPr/>
          <a:lstStyle/>
          <a:p>
            <a:r>
              <a:rPr lang="en-GB" dirty="0"/>
              <a:t>LEARNING OUTCOMES</a:t>
            </a:r>
            <a:br>
              <a:rPr lang="en-GB" dirty="0"/>
            </a:br>
            <a:endParaRPr lang="en-GB" dirty="0"/>
          </a:p>
        </p:txBody>
      </p:sp>
      <p:sp>
        <p:nvSpPr>
          <p:cNvPr id="3" name="Content Placeholder 2"/>
          <p:cNvSpPr>
            <a:spLocks noGrp="1"/>
          </p:cNvSpPr>
          <p:nvPr>
            <p:ph idx="1"/>
          </p:nvPr>
        </p:nvSpPr>
        <p:spPr>
          <a:xfrm>
            <a:off x="2231136" y="2021132"/>
            <a:ext cx="7729728" cy="3101983"/>
          </a:xfrm>
        </p:spPr>
        <p:txBody>
          <a:bodyPr/>
          <a:lstStyle/>
          <a:p>
            <a:pPr marL="0" indent="0">
              <a:buNone/>
            </a:pPr>
            <a:r>
              <a:rPr lang="en-GB" dirty="0" smtClean="0"/>
              <a:t>Upon </a:t>
            </a:r>
            <a:r>
              <a:rPr lang="en-GB" dirty="0"/>
              <a:t>the successful completion of this module, the student should be able to demonstrate the ability to:</a:t>
            </a:r>
          </a:p>
          <a:p>
            <a:pPr marL="0" indent="0">
              <a:buNone/>
            </a:pPr>
            <a:r>
              <a:rPr lang="en-GB" dirty="0"/>
              <a:t>•	Critically assess the usefulness of project management tools and </a:t>
            </a:r>
            <a:r>
              <a:rPr lang="en-GB" dirty="0" smtClean="0"/>
              <a:t>	techniques </a:t>
            </a:r>
            <a:r>
              <a:rPr lang="en-GB" dirty="0"/>
              <a:t>for managing a project within an organisation;</a:t>
            </a:r>
          </a:p>
          <a:p>
            <a:pPr marL="0" indent="0">
              <a:buNone/>
            </a:pPr>
            <a:r>
              <a:rPr lang="en-GB" dirty="0"/>
              <a:t>•	Plan the implementation of a project of appropriate complexity within </a:t>
            </a:r>
            <a:r>
              <a:rPr lang="en-GB" dirty="0" smtClean="0"/>
              <a:t>	a </a:t>
            </a:r>
            <a:r>
              <a:rPr lang="en-GB" dirty="0"/>
              <a:t>workplace; </a:t>
            </a:r>
          </a:p>
          <a:p>
            <a:pPr marL="0" indent="0">
              <a:buNone/>
            </a:pPr>
            <a:r>
              <a:rPr lang="en-GB" dirty="0"/>
              <a:t>•	Critically evaluate their ability to manage a project.</a:t>
            </a:r>
          </a:p>
          <a:p>
            <a:endParaRPr lang="en-GB" dirty="0"/>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artisticMosiaicBubbles/>
                    </a14:imgEffect>
                  </a14:imgLayer>
                </a14:imgProps>
              </a:ext>
            </a:extLst>
          </a:blip>
          <a:stretch>
            <a:fillRect/>
          </a:stretch>
        </p:blipFill>
        <p:spPr>
          <a:xfrm>
            <a:off x="4468633" y="4566523"/>
            <a:ext cx="3776870" cy="1878009"/>
          </a:xfrm>
          <a:prstGeom prst="rect">
            <a:avLst/>
          </a:prstGeom>
        </p:spPr>
      </p:pic>
    </p:spTree>
    <p:extLst>
      <p:ext uri="{BB962C8B-B14F-4D97-AF65-F5344CB8AC3E}">
        <p14:creationId xmlns:p14="http://schemas.microsoft.com/office/powerpoint/2010/main" val="7399364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lstStyle/>
          <a:p>
            <a:pPr marL="0" indent="0">
              <a:buNone/>
            </a:pPr>
            <a:r>
              <a:rPr lang="en-GB" dirty="0"/>
              <a:t>Project Planning and Management in work place adapting to impacts of the Coronavirus </a:t>
            </a:r>
            <a:r>
              <a:rPr lang="en-GB" dirty="0" smtClean="0"/>
              <a:t>outbreak </a:t>
            </a:r>
            <a:r>
              <a:rPr lang="en-GB" dirty="0"/>
              <a:t>on </a:t>
            </a:r>
            <a:r>
              <a:rPr lang="en-GB" dirty="0" smtClean="0"/>
              <a:t>a specific organisation</a:t>
            </a:r>
          </a:p>
          <a:p>
            <a:pPr marL="0" indent="0">
              <a:buNone/>
            </a:pPr>
            <a:endParaRPr lang="en-GB" dirty="0"/>
          </a:p>
          <a:p>
            <a:pPr marL="0" indent="0">
              <a:buNone/>
            </a:pPr>
            <a:r>
              <a:rPr lang="en-GB" dirty="0" smtClean="0"/>
              <a:t>5 x Blogs (250 words weekly)		22/5/20 </a:t>
            </a:r>
            <a:r>
              <a:rPr lang="en-GB" dirty="0"/>
              <a:t>– 19/6/20</a:t>
            </a:r>
          </a:p>
          <a:p>
            <a:pPr marL="0" indent="0">
              <a:buNone/>
            </a:pPr>
            <a:r>
              <a:rPr lang="en-GB" dirty="0" smtClean="0"/>
              <a:t>3000 Word Report 			3/7/20</a:t>
            </a: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564632" y="2699344"/>
            <a:ext cx="2143125" cy="2143125"/>
          </a:xfrm>
          <a:prstGeom prst="rect">
            <a:avLst/>
          </a:prstGeom>
        </p:spPr>
      </p:pic>
    </p:spTree>
    <p:extLst>
      <p:ext uri="{BB962C8B-B14F-4D97-AF65-F5344CB8AC3E}">
        <p14:creationId xmlns:p14="http://schemas.microsoft.com/office/powerpoint/2010/main" val="3360165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Description</a:t>
            </a:r>
            <a:endParaRPr lang="en-GB" dirty="0"/>
          </a:p>
        </p:txBody>
      </p:sp>
      <p:sp>
        <p:nvSpPr>
          <p:cNvPr id="3" name="Content Placeholder 2"/>
          <p:cNvSpPr>
            <a:spLocks noGrp="1"/>
          </p:cNvSpPr>
          <p:nvPr>
            <p:ph idx="1"/>
          </p:nvPr>
        </p:nvSpPr>
        <p:spPr/>
        <p:txBody>
          <a:bodyPr>
            <a:normAutofit lnSpcReduction="10000"/>
          </a:bodyPr>
          <a:lstStyle/>
          <a:p>
            <a:r>
              <a:rPr lang="en-GB" dirty="0"/>
              <a:t>Businesses and organisations have had to react to </a:t>
            </a:r>
            <a:r>
              <a:rPr lang="en-GB" dirty="0" smtClean="0"/>
              <a:t>the challenge of Corona Virus </a:t>
            </a:r>
            <a:r>
              <a:rPr lang="en-GB" dirty="0"/>
              <a:t>and adopt a range of sweeping measures to try and either continue their operations, modify or suspend their normal activities, seek external support or in some cases have ceased trading completely as a result.</a:t>
            </a:r>
          </a:p>
          <a:p>
            <a:endParaRPr lang="en-GB" dirty="0"/>
          </a:p>
          <a:p>
            <a:r>
              <a:rPr lang="en-GB" dirty="0"/>
              <a:t>Your task is to select an organisation, and to investigate the impact on its operations and how it has adopted and managed its projects (services) to continue its operations. You will critically assess the planning and implementation of its projects and how effectively its management addressed the handling of the </a:t>
            </a:r>
            <a:r>
              <a:rPr lang="en-GB" dirty="0" smtClean="0"/>
              <a:t>crisis using the project management tools taught on the module. </a:t>
            </a:r>
            <a:endParaRPr lang="en-GB" dirty="0"/>
          </a:p>
        </p:txBody>
      </p:sp>
    </p:spTree>
    <p:extLst>
      <p:ext uri="{BB962C8B-B14F-4D97-AF65-F5344CB8AC3E}">
        <p14:creationId xmlns:p14="http://schemas.microsoft.com/office/powerpoint/2010/main" val="943423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1</a:t>
            </a:r>
            <a:endParaRPr lang="en-GB" dirty="0"/>
          </a:p>
        </p:txBody>
      </p:sp>
      <p:sp>
        <p:nvSpPr>
          <p:cNvPr id="3" name="Content Placeholder 2"/>
          <p:cNvSpPr>
            <a:spLocks noGrp="1"/>
          </p:cNvSpPr>
          <p:nvPr>
            <p:ph idx="1"/>
          </p:nvPr>
        </p:nvSpPr>
        <p:spPr/>
        <p:txBody>
          <a:bodyPr/>
          <a:lstStyle/>
          <a:p>
            <a:r>
              <a:rPr lang="en-GB" dirty="0"/>
              <a:t>Complete weekly blogs (5 Blogs -200 words each) describing your project management progress (starting from w/c 18/5/20 to 15/6/20) </a:t>
            </a:r>
          </a:p>
          <a:p>
            <a:r>
              <a:rPr lang="en-GB" dirty="0"/>
              <a:t>Contribute to a weekly blog that evaluates the use of project management tools and techniques learnt in lectures while applying them to your chosen project in an organisation. Your comments should be informed i.e. backed by evidence from a range of information sources.  You should aim to write a total of 1000 words in Blogs.   This task is to be completed INDIVIDUALLY.      </a:t>
            </a:r>
          </a:p>
          <a:p>
            <a:endParaRPr lang="en-GB" dirty="0"/>
          </a:p>
          <a:p>
            <a:r>
              <a:rPr lang="en-GB" dirty="0"/>
              <a:t>Blogs to be completed by 11:59 pm Friday of each week – Last blog 19/6/20</a:t>
            </a:r>
          </a:p>
          <a:p>
            <a:endParaRPr lang="en-GB" dirty="0"/>
          </a:p>
        </p:txBody>
      </p:sp>
    </p:spTree>
    <p:extLst>
      <p:ext uri="{BB962C8B-B14F-4D97-AF65-F5344CB8AC3E}">
        <p14:creationId xmlns:p14="http://schemas.microsoft.com/office/powerpoint/2010/main" val="3152714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2</a:t>
            </a:r>
            <a:endParaRPr lang="en-GB" dirty="0"/>
          </a:p>
        </p:txBody>
      </p:sp>
      <p:sp>
        <p:nvSpPr>
          <p:cNvPr id="3" name="Content Placeholder 2"/>
          <p:cNvSpPr>
            <a:spLocks noGrp="1"/>
          </p:cNvSpPr>
          <p:nvPr>
            <p:ph idx="1"/>
          </p:nvPr>
        </p:nvSpPr>
        <p:spPr>
          <a:xfrm>
            <a:off x="707666" y="2361537"/>
            <a:ext cx="10678601" cy="4015409"/>
          </a:xfrm>
        </p:spPr>
        <p:txBody>
          <a:bodyPr>
            <a:normAutofit fontScale="92500" lnSpcReduction="20000"/>
          </a:bodyPr>
          <a:lstStyle/>
          <a:p>
            <a:pPr marL="0" indent="0">
              <a:buNone/>
            </a:pPr>
            <a:r>
              <a:rPr lang="en-GB" dirty="0"/>
              <a:t>The student will produce an individual 3000 word formal report which is to consider</a:t>
            </a:r>
          </a:p>
          <a:p>
            <a:pPr marL="0" indent="0">
              <a:buNone/>
            </a:pPr>
            <a:r>
              <a:rPr lang="en-GB" dirty="0" smtClean="0"/>
              <a:t>•</a:t>
            </a:r>
            <a:r>
              <a:rPr lang="en-GB" dirty="0"/>
              <a:t>	Provide a critical assessment of project management tools and techniques for managing a project within the organisation chosen in collaboration with your tutor.</a:t>
            </a:r>
          </a:p>
          <a:p>
            <a:endParaRPr lang="en-GB" dirty="0"/>
          </a:p>
          <a:p>
            <a:pPr marL="0" indent="0">
              <a:buNone/>
            </a:pPr>
            <a:r>
              <a:rPr lang="en-GB" dirty="0"/>
              <a:t>•	Analyse various tools and demonstrate the ability to plan and implement the project with in this workplace</a:t>
            </a:r>
          </a:p>
          <a:p>
            <a:endParaRPr lang="en-GB" dirty="0"/>
          </a:p>
          <a:p>
            <a:pPr marL="0" indent="0">
              <a:buNone/>
            </a:pPr>
            <a:r>
              <a:rPr lang="en-GB" dirty="0"/>
              <a:t>•	Show how the project plans will be communicated with appropriate stakeholders and demonstrate the implementation of the project plan</a:t>
            </a:r>
          </a:p>
          <a:p>
            <a:endParaRPr lang="en-GB" dirty="0"/>
          </a:p>
          <a:p>
            <a:pPr marL="0" indent="0">
              <a:buNone/>
            </a:pPr>
            <a:r>
              <a:rPr lang="en-GB" dirty="0"/>
              <a:t>•	Provide a critical evaluation of own ability of managing projects and skills gained in line with the organisation chosen with future recommendation and self-development plan to improve own performance.</a:t>
            </a:r>
          </a:p>
          <a:p>
            <a:endParaRPr lang="en-GB" dirty="0"/>
          </a:p>
          <a:p>
            <a:pPr marL="0" indent="0">
              <a:buNone/>
            </a:pPr>
            <a:r>
              <a:rPr lang="en-GB" dirty="0"/>
              <a:t>Submitted via </a:t>
            </a:r>
            <a:r>
              <a:rPr lang="en-GB" dirty="0" err="1"/>
              <a:t>Turnitin</a:t>
            </a:r>
            <a:r>
              <a:rPr lang="en-GB" dirty="0"/>
              <a:t> by 3pm 3/7/20.</a:t>
            </a:r>
          </a:p>
          <a:p>
            <a:endParaRPr lang="en-GB" dirty="0"/>
          </a:p>
        </p:txBody>
      </p:sp>
    </p:spTree>
    <p:extLst>
      <p:ext uri="{BB962C8B-B14F-4D97-AF65-F5344CB8AC3E}">
        <p14:creationId xmlns:p14="http://schemas.microsoft.com/office/powerpoint/2010/main" val="3018378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Each week</a:t>
            </a:r>
            <a:endParaRPr lang="en-GB" dirty="0"/>
          </a:p>
        </p:txBody>
      </p:sp>
      <p:sp>
        <p:nvSpPr>
          <p:cNvPr id="3" name="Content Placeholder 2"/>
          <p:cNvSpPr>
            <a:spLocks noGrp="1"/>
          </p:cNvSpPr>
          <p:nvPr>
            <p:ph idx="1"/>
          </p:nvPr>
        </p:nvSpPr>
        <p:spPr/>
        <p:txBody>
          <a:bodyPr>
            <a:normAutofit/>
          </a:bodyPr>
          <a:lstStyle/>
          <a:p>
            <a:r>
              <a:rPr lang="en-GB" dirty="0" smtClean="0"/>
              <a:t>We will cover various project Tools – 	Through pre recorded lectures </a:t>
            </a:r>
          </a:p>
          <a:p>
            <a:pPr marL="0" indent="0">
              <a:buNone/>
            </a:pPr>
            <a:r>
              <a:rPr lang="en-GB" dirty="0" smtClean="0"/>
              <a:t>					Extra Reading material	</a:t>
            </a:r>
          </a:p>
          <a:p>
            <a:pPr marL="0" indent="0">
              <a:buNone/>
            </a:pPr>
            <a:r>
              <a:rPr lang="en-GB" dirty="0"/>
              <a:t>	</a:t>
            </a:r>
            <a:r>
              <a:rPr lang="en-GB" dirty="0" smtClean="0"/>
              <a:t>				Videos</a:t>
            </a:r>
          </a:p>
          <a:p>
            <a:pPr marL="0" indent="0">
              <a:buNone/>
            </a:pPr>
            <a:r>
              <a:rPr lang="en-GB" dirty="0"/>
              <a:t>	</a:t>
            </a:r>
            <a:r>
              <a:rPr lang="en-GB" dirty="0" smtClean="0"/>
              <a:t>				(on Moodle)</a:t>
            </a:r>
          </a:p>
          <a:p>
            <a:endParaRPr lang="en-GB" dirty="0" smtClean="0"/>
          </a:p>
          <a:p>
            <a:r>
              <a:rPr lang="en-GB" dirty="0" smtClean="0"/>
              <a:t>Have in class activities &amp; Discussions		 (via TEAMS)</a:t>
            </a:r>
            <a:endParaRPr lang="en-GB" dirty="0"/>
          </a:p>
        </p:txBody>
      </p:sp>
      <p:pic>
        <p:nvPicPr>
          <p:cNvPr id="5" name="Picture 4"/>
          <p:cNvPicPr>
            <a:picLocks noChangeAspect="1"/>
          </p:cNvPicPr>
          <p:nvPr/>
        </p:nvPicPr>
        <p:blipFill>
          <a:blip r:embed="rId2">
            <a:extLst>
              <a:ext uri="{BEBA8EAE-BF5A-486C-A8C5-ECC9F3942E4B}">
                <a14:imgProps xmlns:a14="http://schemas.microsoft.com/office/drawing/2010/main">
                  <a14:imgLayer r:embed="rId3">
                    <a14:imgEffect>
                      <a14:artisticPhotocopy/>
                    </a14:imgEffect>
                  </a14:imgLayer>
                </a14:imgProps>
              </a:ext>
            </a:extLst>
          </a:blip>
          <a:stretch>
            <a:fillRect/>
          </a:stretch>
        </p:blipFill>
        <p:spPr>
          <a:xfrm>
            <a:off x="8523797" y="4357314"/>
            <a:ext cx="1619945" cy="1557641"/>
          </a:xfrm>
          <a:prstGeom prst="rect">
            <a:avLst/>
          </a:prstGeom>
        </p:spPr>
      </p:pic>
    </p:spTree>
    <p:extLst>
      <p:ext uri="{BB962C8B-B14F-4D97-AF65-F5344CB8AC3E}">
        <p14:creationId xmlns:p14="http://schemas.microsoft.com/office/powerpoint/2010/main" val="290778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Submission of Blogs</a:t>
            </a:r>
            <a:endParaRPr lang="en-GB" dirty="0"/>
          </a:p>
        </p:txBody>
      </p:sp>
      <p:sp>
        <p:nvSpPr>
          <p:cNvPr id="3" name="Content Placeholder 2"/>
          <p:cNvSpPr>
            <a:spLocks noGrp="1"/>
          </p:cNvSpPr>
          <p:nvPr>
            <p:ph idx="1"/>
          </p:nvPr>
        </p:nvSpPr>
        <p:spPr/>
        <p:txBody>
          <a:bodyPr/>
          <a:lstStyle/>
          <a:p>
            <a:r>
              <a:rPr lang="en-GB" dirty="0" smtClean="0"/>
              <a:t>Weekly blogs to be completed individually and uploaded by 11:59 of the Friday of the week</a:t>
            </a:r>
          </a:p>
          <a:p>
            <a:r>
              <a:rPr lang="en-GB" dirty="0" smtClean="0"/>
              <a:t>5 Blogs to be completed – looking at specific project tool, describing the usefulness of the toll for project management, applying it to own chosen project, with academic backing from reliable sources.</a:t>
            </a:r>
          </a:p>
          <a:p>
            <a:endParaRPr lang="en-GB" dirty="0" smtClean="0"/>
          </a:p>
          <a:p>
            <a:r>
              <a:rPr lang="en-GB" dirty="0" smtClean="0"/>
              <a:t>Last Blogs to be uploaded on the 19</a:t>
            </a:r>
            <a:r>
              <a:rPr lang="en-GB" baseline="30000" dirty="0" smtClean="0"/>
              <a:t>th</a:t>
            </a:r>
            <a:r>
              <a:rPr lang="en-GB" dirty="0" smtClean="0"/>
              <a:t> June 20</a:t>
            </a:r>
            <a:endParaRPr lang="en-GB" dirty="0"/>
          </a:p>
        </p:txBody>
      </p:sp>
    </p:spTree>
    <p:extLst>
      <p:ext uri="{BB962C8B-B14F-4D97-AF65-F5344CB8AC3E}">
        <p14:creationId xmlns:p14="http://schemas.microsoft.com/office/powerpoint/2010/main" val="422089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Tutorial support</a:t>
            </a:r>
            <a:endParaRPr lang="en-GB" dirty="0"/>
          </a:p>
        </p:txBody>
      </p:sp>
      <p:sp>
        <p:nvSpPr>
          <p:cNvPr id="3" name="Content Placeholder 2"/>
          <p:cNvSpPr>
            <a:spLocks noGrp="1"/>
          </p:cNvSpPr>
          <p:nvPr>
            <p:ph idx="1"/>
          </p:nvPr>
        </p:nvSpPr>
        <p:spPr/>
        <p:txBody>
          <a:bodyPr/>
          <a:lstStyle/>
          <a:p>
            <a:r>
              <a:rPr lang="en-GB" dirty="0" smtClean="0"/>
              <a:t>Assignment Guidance and Draft reading available week 8 &amp; 9</a:t>
            </a:r>
          </a:p>
          <a:p>
            <a:r>
              <a:rPr lang="en-GB" dirty="0" smtClean="0"/>
              <a:t>Week 10 : offer 1-1 advice </a:t>
            </a:r>
          </a:p>
          <a:p>
            <a:r>
              <a:rPr lang="en-GB" dirty="0" smtClean="0"/>
              <a:t>Report submission 3/7/20 </a:t>
            </a:r>
            <a:endParaRPr lang="en-GB" dirty="0"/>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artisticLineDrawing/>
                    </a14:imgEffect>
                  </a14:imgLayer>
                </a14:imgProps>
              </a:ext>
            </a:extLst>
          </a:blip>
          <a:stretch>
            <a:fillRect/>
          </a:stretch>
        </p:blipFill>
        <p:spPr>
          <a:xfrm>
            <a:off x="4853608" y="4384399"/>
            <a:ext cx="3200400" cy="1428750"/>
          </a:xfrm>
          <a:prstGeom prst="rect">
            <a:avLst/>
          </a:prstGeom>
        </p:spPr>
      </p:pic>
    </p:spTree>
    <p:extLst>
      <p:ext uri="{BB962C8B-B14F-4D97-AF65-F5344CB8AC3E}">
        <p14:creationId xmlns:p14="http://schemas.microsoft.com/office/powerpoint/2010/main" val="1876560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SESSION</a:t>
            </a:r>
            <a:endParaRPr lang="en-GB" dirty="0"/>
          </a:p>
        </p:txBody>
      </p:sp>
      <p:sp>
        <p:nvSpPr>
          <p:cNvPr id="3" name="Content Placeholder 2"/>
          <p:cNvSpPr>
            <a:spLocks noGrp="1"/>
          </p:cNvSpPr>
          <p:nvPr>
            <p:ph idx="1"/>
          </p:nvPr>
        </p:nvSpPr>
        <p:spPr/>
        <p:txBody>
          <a:bodyPr/>
          <a:lstStyle/>
          <a:p>
            <a:r>
              <a:rPr lang="en-GB" dirty="0" smtClean="0"/>
              <a:t>Research </a:t>
            </a:r>
            <a:r>
              <a:rPr lang="en-GB" dirty="0" smtClean="0"/>
              <a:t>different companies responses to Corona Virus crisis and how they responded in terms of their service delivery</a:t>
            </a:r>
            <a:r>
              <a:rPr lang="en-GB" dirty="0" smtClean="0"/>
              <a:t>.</a:t>
            </a:r>
          </a:p>
          <a:p>
            <a:r>
              <a:rPr lang="en-GB" dirty="0"/>
              <a:t>Watch Project Management video on Moodle</a:t>
            </a:r>
          </a:p>
          <a:p>
            <a:endParaRPr lang="en-GB" dirty="0"/>
          </a:p>
        </p:txBody>
      </p:sp>
    </p:spTree>
    <p:extLst>
      <p:ext uri="{BB962C8B-B14F-4D97-AF65-F5344CB8AC3E}">
        <p14:creationId xmlns:p14="http://schemas.microsoft.com/office/powerpoint/2010/main" val="331014966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120</TotalTime>
  <Words>421</Words>
  <Application>Microsoft Office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Parcel</vt:lpstr>
      <vt:lpstr>Managing Projects in the Organisation</vt:lpstr>
      <vt:lpstr>Aim</vt:lpstr>
      <vt:lpstr>LEARNING OUTCOMES </vt:lpstr>
      <vt:lpstr>Assessment</vt:lpstr>
      <vt:lpstr>Task Description</vt:lpstr>
      <vt:lpstr>Task 1</vt:lpstr>
      <vt:lpstr>Task 2</vt:lpstr>
      <vt:lpstr>Each week</vt:lpstr>
      <vt:lpstr>Submission of Blogs</vt:lpstr>
      <vt:lpstr>Tutorial support</vt:lpstr>
      <vt:lpstr>TODAY’S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Organisation</dc:title>
  <dc:creator>Shehla Khan</dc:creator>
  <cp:lastModifiedBy>UWTSD</cp:lastModifiedBy>
  <cp:revision>4</cp:revision>
  <dcterms:created xsi:type="dcterms:W3CDTF">2020-04-25T12:26:17Z</dcterms:created>
  <dcterms:modified xsi:type="dcterms:W3CDTF">2020-04-27T16:04:24Z</dcterms:modified>
</cp:coreProperties>
</file>