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78" r:id="rId5"/>
    <p:sldId id="279" r:id="rId6"/>
    <p:sldId id="280" r:id="rId7"/>
    <p:sldId id="281" r:id="rId8"/>
    <p:sldId id="284" r:id="rId9"/>
    <p:sldId id="283" r:id="rId10"/>
    <p:sldId id="286" r:id="rId11"/>
    <p:sldId id="290" r:id="rId12"/>
    <p:sldId id="288" r:id="rId13"/>
    <p:sldId id="28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4/20/2022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4/20/2022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vtsvokdIqwY" TargetMode="External"/><Relationship Id="rId3" Type="http://schemas.openxmlformats.org/officeDocument/2006/relationships/hyperlink" Target="https://www.developintelligence.com/blog/2015/09/front-end-development-explained-for-non-developers/" TargetMode="External"/><Relationship Id="rId7" Type="http://schemas.openxmlformats.org/officeDocument/2006/relationships/hyperlink" Target="https://www.youtube.com/watch?v=EqzUcMzfV1w" TargetMode="External"/><Relationship Id="rId2" Type="http://schemas.openxmlformats.org/officeDocument/2006/relationships/hyperlink" Target="https://www.coursera.org/learn/html-css-javascript-for-web-develope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usiness.linkedin.com/talent-solutions/resources/talent-acquisition/how-to-hire-guides/how-to-hire-a-front-end-developer" TargetMode="External"/><Relationship Id="rId5" Type="http://schemas.openxmlformats.org/officeDocument/2006/relationships/hyperlink" Target="https://www.investopedia.com/terms/s/swot.asp" TargetMode="External"/><Relationship Id="rId4" Type="http://schemas.openxmlformats.org/officeDocument/2006/relationships/hyperlink" Target="https://frontendmasters.com/guides/front-end-handbook/2018/what-is-a-FD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9964" y="2218748"/>
            <a:ext cx="3485073" cy="2420504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/>
              <a:t>Academic and employability skills presentation</a:t>
            </a: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By: Felipe Ribeiro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89965" y="3091543"/>
            <a:ext cx="3485072" cy="461554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US" sz="2300" dirty="0"/>
              <a:t>(BMSW4001_LON)</a:t>
            </a:r>
          </a:p>
          <a:p>
            <a:pPr algn="l"/>
            <a:endParaRPr lang="en-US" sz="2300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C165A7B8-3139-4389-AE5E-984040C649F2}"/>
              </a:ext>
            </a:extLst>
          </p:cNvPr>
          <p:cNvSpPr txBox="1">
            <a:spLocks/>
          </p:cNvSpPr>
          <p:nvPr/>
        </p:nvSpPr>
        <p:spPr>
          <a:xfrm>
            <a:off x="7389963" y="4639252"/>
            <a:ext cx="3485072" cy="46155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23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21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dirty="0"/>
              <a:t>(2120442)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4000" dirty="0"/>
              <a:t>Contents	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2" y="2281645"/>
            <a:ext cx="4751577" cy="3553097"/>
          </a:xfrm>
        </p:spPr>
        <p:txBody>
          <a:bodyPr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US" sz="2400" dirty="0"/>
              <a:t>My career goals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What is Front End Web Development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Skills that you need.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Skills that I already have.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Skills that I must learn or improve.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Possibilities and plan of action.</a:t>
            </a:r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72CA733A-8D25-4E63-8273-CC14052E0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0C5D7-10E1-4522-8514-55E68B0E7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5982" y="4841965"/>
            <a:ext cx="9440034" cy="108833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Becoming a Front End Web Developer</a:t>
            </a:r>
          </a:p>
        </p:txBody>
      </p:sp>
      <p:pic>
        <p:nvPicPr>
          <p:cNvPr id="1029" name="Picture 72">
            <a:extLst>
              <a:ext uri="{FF2B5EF4-FFF2-40B4-BE49-F238E27FC236}">
                <a16:creationId xmlns:a16="http://schemas.microsoft.com/office/drawing/2014/main" id="{2BFB581C-2142-4222-9A3B-905AD6C09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0"/>
            <a:ext cx="12192001" cy="4322278"/>
          </a:xfrm>
          <a:prstGeom prst="rect">
            <a:avLst/>
          </a:prstGeom>
        </p:spPr>
      </p:pic>
      <p:pic>
        <p:nvPicPr>
          <p:cNvPr id="1026" name="Picture 2" descr="How To Become A Web Developer In 2022 [Complete Guide]">
            <a:extLst>
              <a:ext uri="{FF2B5EF4-FFF2-40B4-BE49-F238E27FC236}">
                <a16:creationId xmlns:a16="http://schemas.microsoft.com/office/drawing/2014/main" id="{53AC1377-FF25-4887-8A9F-F301CFF5427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03" r="-1" b="26398"/>
          <a:stretch/>
        </p:blipFill>
        <p:spPr bwMode="auto">
          <a:xfrm>
            <a:off x="-1" y="-1"/>
            <a:ext cx="12198915" cy="422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374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54E41-7537-40FF-8167-FD76453BC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Front End Web Development?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D307E-A8B9-42C9-9F3D-AD62FD2A7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Designing responsive website layouts by using HTML and CSS.</a:t>
            </a:r>
          </a:p>
          <a:p>
            <a:pPr>
              <a:lnSpc>
                <a:spcPct val="200000"/>
              </a:lnSpc>
            </a:pPr>
            <a:r>
              <a:rPr lang="en-GB" dirty="0"/>
              <a:t>Using JavaScript to enhance the user experience on the website.</a:t>
            </a:r>
          </a:p>
          <a:p>
            <a:pPr>
              <a:lnSpc>
                <a:spcPct val="200000"/>
              </a:lnSpc>
            </a:pPr>
            <a:r>
              <a:rPr lang="en-GB" dirty="0"/>
              <a:t>Can also create desktop and mobile applications by using modern frameworks such as Electron, Flutter or React Native.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978123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94A51-999F-4F2C-8334-2B89F9D1B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need?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24ABA-4273-47B4-9368-BB2B7DFBE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6" y="2076450"/>
            <a:ext cx="5629618" cy="3714749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HTML and CSS mastery.</a:t>
            </a:r>
          </a:p>
          <a:p>
            <a:pPr>
              <a:lnSpc>
                <a:spcPct val="120000"/>
              </a:lnSpc>
            </a:pPr>
            <a:r>
              <a:rPr lang="en-GB" dirty="0"/>
              <a:t>Deep knowledge of pure (Vanilla) JavaScript.</a:t>
            </a:r>
          </a:p>
          <a:p>
            <a:pPr>
              <a:lnSpc>
                <a:spcPct val="120000"/>
              </a:lnSpc>
            </a:pPr>
            <a:r>
              <a:rPr lang="en-GB" dirty="0"/>
              <a:t>Backend Development knowledge (APIs, Databases).</a:t>
            </a:r>
          </a:p>
          <a:p>
            <a:pPr>
              <a:lnSpc>
                <a:spcPct val="120000"/>
              </a:lnSpc>
            </a:pPr>
            <a:r>
              <a:rPr lang="en-GB" dirty="0"/>
              <a:t>JavaScript Frameworks (React).</a:t>
            </a:r>
          </a:p>
          <a:p>
            <a:pPr>
              <a:lnSpc>
                <a:spcPct val="120000"/>
              </a:lnSpc>
            </a:pPr>
            <a:r>
              <a:rPr lang="en-GB" dirty="0"/>
              <a:t>GIT.</a:t>
            </a:r>
          </a:p>
          <a:p>
            <a:pPr>
              <a:lnSpc>
                <a:spcPct val="120000"/>
              </a:lnSpc>
            </a:pPr>
            <a:r>
              <a:rPr lang="en-GB" dirty="0"/>
              <a:t>Personal website (Portfolio).</a:t>
            </a:r>
          </a:p>
          <a:p>
            <a:pPr>
              <a:lnSpc>
                <a:spcPct val="120000"/>
              </a:lnSpc>
            </a:pPr>
            <a:r>
              <a:rPr lang="en-GB" dirty="0"/>
              <a:t>Build, build, build…</a:t>
            </a:r>
          </a:p>
          <a:p>
            <a:endParaRPr lang="LID4096" dirty="0"/>
          </a:p>
        </p:txBody>
      </p:sp>
      <p:pic>
        <p:nvPicPr>
          <p:cNvPr id="2052" name="Picture 4" descr="Front-End Development Explained for Non-Developers (part 1)">
            <a:extLst>
              <a:ext uri="{FF2B5EF4-FFF2-40B4-BE49-F238E27FC236}">
                <a16:creationId xmlns:a16="http://schemas.microsoft.com/office/drawing/2014/main" id="{0D73755E-F945-449C-A42A-C0EBE57531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178" y="2228413"/>
            <a:ext cx="5519687" cy="2954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99E7CA-C7E2-414B-B927-4C79429BC9BB}"/>
              </a:ext>
            </a:extLst>
          </p:cNvPr>
          <p:cNvSpPr txBox="1"/>
          <p:nvPr/>
        </p:nvSpPr>
        <p:spPr>
          <a:xfrm>
            <a:off x="6317178" y="5224092"/>
            <a:ext cx="51434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(</a:t>
            </a:r>
            <a:r>
              <a:rPr lang="en-GB" sz="1400" i="1" dirty="0" err="1"/>
              <a:t>DevelopIntelligence</a:t>
            </a:r>
            <a:r>
              <a:rPr lang="en-GB" sz="1400" i="1" dirty="0"/>
              <a:t>, no date)</a:t>
            </a:r>
            <a:endParaRPr lang="LID4096" sz="1400" i="1" dirty="0"/>
          </a:p>
        </p:txBody>
      </p:sp>
    </p:spTree>
    <p:extLst>
      <p:ext uri="{BB962C8B-B14F-4D97-AF65-F5344CB8AC3E}">
        <p14:creationId xmlns:p14="http://schemas.microsoft.com/office/powerpoint/2010/main" val="1682466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07BB6-9BA6-4F06-B5C4-13DF9069D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608" y="903307"/>
            <a:ext cx="5109500" cy="1227589"/>
          </a:xfrm>
        </p:spPr>
        <p:txBody>
          <a:bodyPr>
            <a:normAutofit/>
          </a:bodyPr>
          <a:lstStyle/>
          <a:p>
            <a:r>
              <a:rPr lang="en-GB" dirty="0"/>
              <a:t>Strengths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64023-CD3F-44AD-9D66-6A9C64312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608" y="2130896"/>
            <a:ext cx="5109500" cy="3714749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HTML and CSS.</a:t>
            </a:r>
          </a:p>
          <a:p>
            <a:pPr>
              <a:lnSpc>
                <a:spcPct val="200000"/>
              </a:lnSpc>
            </a:pPr>
            <a:r>
              <a:rPr lang="en-GB" dirty="0"/>
              <a:t>Vanilla JavaScript.</a:t>
            </a:r>
          </a:p>
          <a:p>
            <a:pPr>
              <a:lnSpc>
                <a:spcPct val="200000"/>
              </a:lnSpc>
            </a:pPr>
            <a:r>
              <a:rPr lang="en-GB" dirty="0"/>
              <a:t>APIs and asynchronous programming.</a:t>
            </a:r>
          </a:p>
        </p:txBody>
      </p:sp>
      <p:pic>
        <p:nvPicPr>
          <p:cNvPr id="1026" name="Picture 2" descr="HTML, CSS, and Javascript for Web Developers | Coursera">
            <a:extLst>
              <a:ext uri="{FF2B5EF4-FFF2-40B4-BE49-F238E27FC236}">
                <a16:creationId xmlns:a16="http://schemas.microsoft.com/office/drawing/2014/main" id="{9BADF9C0-07DC-455E-9BD1-A640B57501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65" y="4754111"/>
            <a:ext cx="1932264" cy="19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F01363-4A5A-4FD3-B14F-1FE4B2DBB35D}"/>
              </a:ext>
            </a:extLst>
          </p:cNvPr>
          <p:cNvSpPr txBox="1"/>
          <p:nvPr/>
        </p:nvSpPr>
        <p:spPr>
          <a:xfrm>
            <a:off x="2725817" y="6432459"/>
            <a:ext cx="265152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i="1" dirty="0"/>
              <a:t>(Coursera, no date)</a:t>
            </a:r>
            <a:endParaRPr lang="LID4096" sz="1050" i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F9C5D64-8346-4E27-8B18-F82ECF8905F9}"/>
              </a:ext>
            </a:extLst>
          </p:cNvPr>
          <p:cNvSpPr txBox="1">
            <a:spLocks/>
          </p:cNvSpPr>
          <p:nvPr/>
        </p:nvSpPr>
        <p:spPr>
          <a:xfrm>
            <a:off x="6802866" y="888451"/>
            <a:ext cx="4002154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Weaknesses</a:t>
            </a:r>
            <a:endParaRPr lang="LID4096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38EFC06-171C-4763-8F7A-CFF113439E1B}"/>
              </a:ext>
            </a:extLst>
          </p:cNvPr>
          <p:cNvSpPr txBox="1">
            <a:spLocks/>
          </p:cNvSpPr>
          <p:nvPr/>
        </p:nvSpPr>
        <p:spPr>
          <a:xfrm>
            <a:off x="6096000" y="1989588"/>
            <a:ext cx="5696730" cy="371195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3429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3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21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CSS Animations.</a:t>
            </a:r>
          </a:p>
          <a:p>
            <a:r>
              <a:rPr lang="en-GB" dirty="0"/>
              <a:t>Backend development.</a:t>
            </a:r>
          </a:p>
          <a:p>
            <a:r>
              <a:rPr lang="en-GB" dirty="0"/>
              <a:t>Website deployment.</a:t>
            </a:r>
          </a:p>
          <a:p>
            <a:r>
              <a:rPr lang="en-GB" dirty="0"/>
              <a:t>Coding Patterns.</a:t>
            </a:r>
          </a:p>
          <a:p>
            <a:r>
              <a:rPr lang="en-GB" dirty="0"/>
              <a:t>Project building.</a:t>
            </a:r>
          </a:p>
          <a:p>
            <a:r>
              <a:rPr lang="en-GB" dirty="0"/>
              <a:t>JavaScript Frameworks.</a:t>
            </a:r>
          </a:p>
          <a:p>
            <a:r>
              <a:rPr lang="en-GB" dirty="0"/>
              <a:t>Superficial GIT knowledge.</a:t>
            </a:r>
          </a:p>
          <a:p>
            <a:r>
              <a:rPr lang="en-GB" dirty="0"/>
              <a:t>Soft Skills (public speaking, team working, etc).</a:t>
            </a:r>
          </a:p>
          <a:p>
            <a:endParaRPr lang="LID4096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A12C99F-0338-40E8-92CC-08F251693563}"/>
              </a:ext>
            </a:extLst>
          </p:cNvPr>
          <p:cNvSpPr txBox="1">
            <a:spLocks/>
          </p:cNvSpPr>
          <p:nvPr/>
        </p:nvSpPr>
        <p:spPr>
          <a:xfrm>
            <a:off x="801673" y="70781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u="sng" dirty="0"/>
              <a:t>SWOT Analysis</a:t>
            </a:r>
            <a:endParaRPr lang="LID4096" b="1" u="sng" dirty="0"/>
          </a:p>
        </p:txBody>
      </p:sp>
    </p:spTree>
    <p:extLst>
      <p:ext uri="{BB962C8B-B14F-4D97-AF65-F5344CB8AC3E}">
        <p14:creationId xmlns:p14="http://schemas.microsoft.com/office/powerpoint/2010/main" val="3751154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8A7B0-4391-4450-B6E2-961E67657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188265"/>
            <a:ext cx="4404825" cy="1257300"/>
          </a:xfrm>
        </p:spPr>
        <p:txBody>
          <a:bodyPr/>
          <a:lstStyle/>
          <a:p>
            <a:r>
              <a:rPr lang="en-GB" dirty="0"/>
              <a:t>Opportunities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5F951-1905-43FF-B8EC-F53EE0FC3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445565"/>
            <a:ext cx="5182205" cy="371474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Build more micro-components.</a:t>
            </a:r>
          </a:p>
          <a:p>
            <a:pPr>
              <a:lnSpc>
                <a:spcPct val="150000"/>
              </a:lnSpc>
            </a:pPr>
            <a:r>
              <a:rPr lang="en-GB" dirty="0"/>
              <a:t>Udemy courses, online tutorials and documentation.</a:t>
            </a:r>
          </a:p>
          <a:p>
            <a:pPr>
              <a:lnSpc>
                <a:spcPct val="150000"/>
              </a:lnSpc>
            </a:pPr>
            <a:r>
              <a:rPr lang="en-GB" dirty="0"/>
              <a:t>Get into a university.</a:t>
            </a:r>
          </a:p>
          <a:p>
            <a:pPr>
              <a:lnSpc>
                <a:spcPct val="150000"/>
              </a:lnSpc>
            </a:pPr>
            <a:r>
              <a:rPr lang="en-GB" dirty="0"/>
              <a:t>Fast growing technology.</a:t>
            </a:r>
            <a:endParaRPr lang="LID4096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2826CAC-8F6B-4C37-BD7E-16408EDBC33C}"/>
              </a:ext>
            </a:extLst>
          </p:cNvPr>
          <p:cNvSpPr txBox="1">
            <a:spLocks/>
          </p:cNvSpPr>
          <p:nvPr/>
        </p:nvSpPr>
        <p:spPr>
          <a:xfrm>
            <a:off x="5845862" y="1263589"/>
            <a:ext cx="4782330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Threats</a:t>
            </a:r>
            <a:endParaRPr lang="LID4096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AF21E40-9866-4C9E-8F0B-0344DDAB6C1A}"/>
              </a:ext>
            </a:extLst>
          </p:cNvPr>
          <p:cNvSpPr txBox="1">
            <a:spLocks/>
          </p:cNvSpPr>
          <p:nvPr/>
        </p:nvSpPr>
        <p:spPr>
          <a:xfrm>
            <a:off x="7009795" y="2445564"/>
            <a:ext cx="4365677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3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21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dirty="0"/>
              <a:t>Burning out.</a:t>
            </a:r>
          </a:p>
          <a:p>
            <a:pPr>
              <a:lnSpc>
                <a:spcPct val="150000"/>
              </a:lnSpc>
            </a:pPr>
            <a:r>
              <a:rPr lang="en-GB" dirty="0"/>
              <a:t>Taking long breaks.</a:t>
            </a:r>
          </a:p>
          <a:p>
            <a:pPr>
              <a:lnSpc>
                <a:spcPct val="150000"/>
              </a:lnSpc>
            </a:pPr>
            <a:r>
              <a:rPr lang="en-GB" dirty="0"/>
              <a:t>Poor time management.</a:t>
            </a:r>
          </a:p>
          <a:p>
            <a:pPr>
              <a:lnSpc>
                <a:spcPct val="150000"/>
              </a:lnSpc>
            </a:pPr>
            <a:r>
              <a:rPr lang="en-GB" dirty="0"/>
              <a:t>Lack of goals.</a:t>
            </a:r>
            <a:endParaRPr lang="LID4096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277D616-2F75-4C03-B4CE-B53E81D1E14E}"/>
              </a:ext>
            </a:extLst>
          </p:cNvPr>
          <p:cNvSpPr txBox="1">
            <a:spLocks/>
          </p:cNvSpPr>
          <p:nvPr/>
        </p:nvSpPr>
        <p:spPr>
          <a:xfrm>
            <a:off x="801673" y="70781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u="sng" dirty="0"/>
              <a:t>SWOT Analysis</a:t>
            </a:r>
            <a:endParaRPr lang="LID4096" b="1" u="sng" dirty="0"/>
          </a:p>
        </p:txBody>
      </p:sp>
    </p:spTree>
    <p:extLst>
      <p:ext uri="{BB962C8B-B14F-4D97-AF65-F5344CB8AC3E}">
        <p14:creationId xmlns:p14="http://schemas.microsoft.com/office/powerpoint/2010/main" val="2939944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42AFD-AC6F-4D68-934A-FB2668346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90151"/>
            <a:ext cx="10353762" cy="1257300"/>
          </a:xfrm>
        </p:spPr>
        <p:txBody>
          <a:bodyPr/>
          <a:lstStyle/>
          <a:p>
            <a:r>
              <a:rPr lang="en-GB" dirty="0"/>
              <a:t>Personal Development Plan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7F8EC-3136-4A8C-B8D6-BE00720E4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812515"/>
            <a:ext cx="3414051" cy="280157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Build a Personal Website to showcase my abilities.</a:t>
            </a:r>
          </a:p>
          <a:p>
            <a:r>
              <a:rPr lang="en-GB" dirty="0"/>
              <a:t>Update my GitHub with my latest projects.</a:t>
            </a:r>
          </a:p>
          <a:p>
            <a:r>
              <a:rPr lang="en-GB" dirty="0"/>
              <a:t>Learn Design Patterns .</a:t>
            </a:r>
          </a:p>
          <a:p>
            <a:r>
              <a:rPr lang="en-GB" dirty="0"/>
              <a:t>Use YouTube, Udemy and official documentation as my main sources.</a:t>
            </a:r>
            <a:endParaRPr lang="LID4096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881C0EE-E24F-4FF5-A699-A49E9BE7EB4D}"/>
              </a:ext>
            </a:extLst>
          </p:cNvPr>
          <p:cNvSpPr txBox="1">
            <a:spLocks/>
          </p:cNvSpPr>
          <p:nvPr/>
        </p:nvSpPr>
        <p:spPr>
          <a:xfrm>
            <a:off x="829906" y="1555215"/>
            <a:ext cx="3144554" cy="9482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Short-Term</a:t>
            </a:r>
            <a:endParaRPr lang="LID4096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B80C83E-A4FB-4FAE-9ED5-5B6E7AFA37B3}"/>
              </a:ext>
            </a:extLst>
          </p:cNvPr>
          <p:cNvSpPr txBox="1">
            <a:spLocks/>
          </p:cNvSpPr>
          <p:nvPr/>
        </p:nvSpPr>
        <p:spPr>
          <a:xfrm>
            <a:off x="4327847" y="1538788"/>
            <a:ext cx="3144554" cy="9482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Mid-Term</a:t>
            </a:r>
            <a:endParaRPr lang="LID4096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EA3E04E-2F0B-4A84-A4DB-0D2F86E870FD}"/>
              </a:ext>
            </a:extLst>
          </p:cNvPr>
          <p:cNvSpPr txBox="1">
            <a:spLocks/>
          </p:cNvSpPr>
          <p:nvPr/>
        </p:nvSpPr>
        <p:spPr>
          <a:xfrm>
            <a:off x="4327846" y="2783153"/>
            <a:ext cx="3414051" cy="2801573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3429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3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21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Build at least one project per week.</a:t>
            </a:r>
          </a:p>
          <a:p>
            <a:r>
              <a:rPr lang="en-GB" dirty="0"/>
              <a:t>Learn a JavaScript Framework.</a:t>
            </a:r>
          </a:p>
          <a:p>
            <a:r>
              <a:rPr lang="en-GB" dirty="0"/>
              <a:t>Work on my soft-skills.</a:t>
            </a:r>
          </a:p>
          <a:p>
            <a:r>
              <a:rPr lang="en-GB" dirty="0"/>
              <a:t>Get into a Computing degree.</a:t>
            </a:r>
          </a:p>
          <a:p>
            <a:endParaRPr lang="en-GB" dirty="0"/>
          </a:p>
          <a:p>
            <a:endParaRPr lang="LID4096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3AC487B-D766-437A-99EC-8A5F409C9A42}"/>
              </a:ext>
            </a:extLst>
          </p:cNvPr>
          <p:cNvSpPr txBox="1">
            <a:spLocks/>
          </p:cNvSpPr>
          <p:nvPr/>
        </p:nvSpPr>
        <p:spPr>
          <a:xfrm>
            <a:off x="7488385" y="2812515"/>
            <a:ext cx="3789820" cy="2717063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3429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3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21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Start a career as a Front End Web Developer</a:t>
            </a:r>
          </a:p>
          <a:p>
            <a:r>
              <a:rPr lang="en-GB" dirty="0"/>
              <a:t>Graduate from a Computing degree</a:t>
            </a:r>
          </a:p>
          <a:p>
            <a:r>
              <a:rPr lang="en-GB" dirty="0"/>
              <a:t>Learn More Programming Languages.</a:t>
            </a:r>
          </a:p>
          <a:p>
            <a:r>
              <a:rPr lang="en-GB" dirty="0"/>
              <a:t>Learn Back End Development</a:t>
            </a:r>
          </a:p>
          <a:p>
            <a:r>
              <a:rPr lang="en-GB" dirty="0"/>
              <a:t>Keep building applications and updating my GitHub.</a:t>
            </a:r>
            <a:endParaRPr lang="LID4096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2FAEB10-627F-4193-BB2C-8AA7285EAD24}"/>
              </a:ext>
            </a:extLst>
          </p:cNvPr>
          <p:cNvSpPr txBox="1">
            <a:spLocks/>
          </p:cNvSpPr>
          <p:nvPr/>
        </p:nvSpPr>
        <p:spPr>
          <a:xfrm>
            <a:off x="7677138" y="1555215"/>
            <a:ext cx="3490661" cy="919622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Long-Term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4111551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066AD-4460-4162-862A-27BC7DEBB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04125-FA10-44CE-BF4C-9ABDD0442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676" y="1866900"/>
            <a:ext cx="5075340" cy="3714749"/>
          </a:xfrm>
        </p:spPr>
        <p:txBody>
          <a:bodyPr/>
          <a:lstStyle/>
          <a:p>
            <a:r>
              <a:rPr lang="en-GB" dirty="0"/>
              <a:t>Build more projects.</a:t>
            </a:r>
          </a:p>
          <a:p>
            <a:r>
              <a:rPr lang="en-GB" dirty="0"/>
              <a:t>Work on my coding skills.</a:t>
            </a:r>
          </a:p>
          <a:p>
            <a:r>
              <a:rPr lang="en-GB" dirty="0"/>
              <a:t>Learn more about APIs, databases and frameworks.</a:t>
            </a:r>
          </a:p>
          <a:p>
            <a:r>
              <a:rPr lang="en-GB" dirty="0"/>
              <a:t>Start another online course.</a:t>
            </a:r>
          </a:p>
          <a:p>
            <a:r>
              <a:rPr lang="en-GB" dirty="0"/>
              <a:t>Develop my soft skills further.</a:t>
            </a:r>
          </a:p>
          <a:p>
            <a:r>
              <a:rPr lang="en-GB" dirty="0"/>
              <a:t>Get educated.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02B7FA-2E3A-4BD5-90B6-6259FA41A1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5" y="1866900"/>
            <a:ext cx="4857750" cy="30289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5F9C07-95A9-42FE-8248-8B800414337F}"/>
              </a:ext>
            </a:extLst>
          </p:cNvPr>
          <p:cNvSpPr txBox="1"/>
          <p:nvPr/>
        </p:nvSpPr>
        <p:spPr>
          <a:xfrm>
            <a:off x="1053174" y="4895850"/>
            <a:ext cx="31794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(iStock, 2020)</a:t>
            </a:r>
            <a:endParaRPr lang="LID4096" sz="1400" i="1" dirty="0"/>
          </a:p>
        </p:txBody>
      </p:sp>
    </p:spTree>
    <p:extLst>
      <p:ext uri="{BB962C8B-B14F-4D97-AF65-F5344CB8AC3E}">
        <p14:creationId xmlns:p14="http://schemas.microsoft.com/office/powerpoint/2010/main" val="39009213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F54C2-66D1-4897-97F1-D8FEC99B6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324375"/>
            <a:ext cx="10353762" cy="1257300"/>
          </a:xfrm>
        </p:spPr>
        <p:txBody>
          <a:bodyPr/>
          <a:lstStyle/>
          <a:p>
            <a:r>
              <a:rPr lang="en-GB" dirty="0"/>
              <a:t>References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C43FB-0323-4E92-A0A8-ADE5C097D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2286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Coursera (no date) ‘HTML, CSS and JavaScript for Web Developers’.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https://www.coursera.org/learn/html-css-javascript-for-web-developers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 March 2022).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DevelopIntelligence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LLC (no date) ‘Front-End Development Explained for Non-Developers’.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https://www.developintelligence.com/blog/2015/09/front-end-development-explained-for-non-developers/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 March 2022).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Front End Masters (no date), ‘What is a Front-End Developer?’[blog], Available at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https://frontendmasters.com/guides/front-end-handbook/2018/what-is-a-FD.html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11 April 2022).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Kenton, W. (2021), ‘Strength, Weakness, Opportunity, and Threat (SWOT) Analysis’ [blog],  Investopedia,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https://www.investopedia.com/terms/s/swot.asp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11 April 2022).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LinkedIn Corporation (no date), ‘Your guide to hiring a front-end developer’[blog], LinkedIn Talent Solutions,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https://business.linkedin.com/talent-solutions/resources/talent-acquisition/how-to-hire-guides/how-to-hire-a-front-end-developer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11 April 2022).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Traversy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Media (2022), ‘Web Development In 2022 – A Practical Guide’[video], 10/01/2022,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https://www.youtube.com/watch?v=EqzUcMzfV1w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11 April 2022).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whatsdev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‘Front End Developer Guide (for 2021)’[video], 22/01/2021,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https://www.youtube.com/watch?v=vtsvokdIqwY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11 April 2022).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2" panose="05020102010507070707" pitchFamily="18" charset="2"/>
              <a:buChar char=""/>
              <a:tabLst>
                <a:tab pos="457200" algn="l"/>
              </a:tabLs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 2" panose="05020102010507070707" pitchFamily="18" charset="2"/>
              <a:buChar char=""/>
              <a:tabLst>
                <a:tab pos="457200" algn="l"/>
              </a:tabLs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0577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{F0CBB663-C337-4DAE-9855-973E0C4DEFD9}tf55705232_win32</Template>
  <TotalTime>616</TotalTime>
  <Words>685</Words>
  <Application>Microsoft Office PowerPoint</Application>
  <PresentationFormat>Widescreen</PresentationFormat>
  <Paragraphs>84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Goudy Old Style</vt:lpstr>
      <vt:lpstr>Wingdings 2</vt:lpstr>
      <vt:lpstr>SlateVTI</vt:lpstr>
      <vt:lpstr>Academic and employability skills presentation   By: Felipe Ribeiro</vt:lpstr>
      <vt:lpstr>Contents </vt:lpstr>
      <vt:lpstr>Becoming a Front End Web Developer</vt:lpstr>
      <vt:lpstr>What is Front End Web Development?</vt:lpstr>
      <vt:lpstr>What do you need?</vt:lpstr>
      <vt:lpstr>Strengths</vt:lpstr>
      <vt:lpstr>Opportunities</vt:lpstr>
      <vt:lpstr>Personal Development Plan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Felipe Alvares  Ribeiro (2120442)</dc:creator>
  <cp:lastModifiedBy>Felipe Alvares  Ribeiro (2120442)</cp:lastModifiedBy>
  <cp:revision>33</cp:revision>
  <dcterms:created xsi:type="dcterms:W3CDTF">2022-03-13T16:26:45Z</dcterms:created>
  <dcterms:modified xsi:type="dcterms:W3CDTF">2022-04-20T20:09:02Z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