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48"/>
  </p:normalViewPr>
  <p:slideViewPr>
    <p:cSldViewPr snapToGrid="0">
      <p:cViewPr varScale="1">
        <p:scale>
          <a:sx n="90" d="100"/>
          <a:sy n="90" d="100"/>
        </p:scale>
        <p:origin x="232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A54E04-1E84-2E49-80B0-ED15C4531A08}" type="datetimeFigureOut">
              <a:rPr lang="en-US" smtClean="0"/>
              <a:t>8/9/26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E67DD3-F337-9E44-BC7A-A9DBA9AAD2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619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E67DD3-F337-9E44-BC7A-A9DBA9AAD27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965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E67DD3-F337-9E44-BC7A-A9DBA9AAD27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3897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600" dirty="0"/>
              <a:t>I identified a demand for premium, personalised reformer Pilates.</a:t>
            </a:r>
            <a:endParaRPr lang="en-US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E67DD3-F337-9E44-BC7A-A9DBA9AAD27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6663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E67DD3-F337-9E44-BC7A-A9DBA9AAD27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6828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E67DD3-F337-9E44-BC7A-A9DBA9AAD271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6927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04517-0060-49D2-0A68-FEB19EF572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5438B5-CF9E-3EDC-BB65-9625FC311D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582EC-73BD-B9D2-7222-C380BE9CD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DC82-19EE-6C45-B68E-D5ABB8B62641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F6BEDB-7B94-0B4D-014C-456340490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679BFA-691C-75D5-CCB1-830AED843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1D315-7C70-384E-A925-8D4A0EC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0712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B2769-7BF2-0FAB-FA82-E2C581C68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A46C4-F47A-E1D6-AB5D-DB112B22EB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805B69-F531-5503-4407-BC0620BAE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DC82-19EE-6C45-B68E-D5ABB8B62641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292C61-F637-9D95-900B-8C68496A4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D536F2-A21E-D467-484B-6BDAA2F95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1D315-7C70-384E-A925-8D4A0EC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5552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2D892-4826-E4B9-AEAE-A0C6B21BB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CB38C0-F0F8-0F17-0D23-FB20472985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2850B7-524E-7C83-F80D-9D1FB2277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DC82-19EE-6C45-B68E-D5ABB8B62641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51E02B-7C60-21CC-F154-6B9C89CB4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3336F0-5E62-5B7C-F024-602F57426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1D315-7C70-384E-A925-8D4A0EC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8586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A9008-B954-3B61-112F-DDB18269E9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CFD44-ACAC-8132-841E-27F25691C8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C72A95-0BE9-1587-A5C7-6F298C546F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DF487C-7EBF-F61F-A2A7-8E59C201B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DC82-19EE-6C45-B68E-D5ABB8B62641}" type="datetimeFigureOut">
              <a:rPr lang="en-US" smtClean="0"/>
              <a:t>8/9/26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E5887D-9BB2-59EE-6849-80F2ECF66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C8389A-A557-6E3C-3280-84A6AAAB2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1D315-7C70-384E-A925-8D4A0EC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7790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FBD51-8216-50BA-CBE9-FBF6B7FB3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9AA465-E71A-AD88-080A-817A1A2D85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5B3CEE-4F20-FD12-FC20-CEE8A82FD6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6E733CA-7A37-ACC5-6E82-9FD93B823C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FC1A7B-C3CB-3D4B-05A7-53739E0195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E79ED1-C120-304E-7983-56E1AA4DA5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DC82-19EE-6C45-B68E-D5ABB8B62641}" type="datetimeFigureOut">
              <a:rPr lang="en-US" smtClean="0"/>
              <a:t>8/9/26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0E3A43-7802-6085-9492-0E71209F25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319FF2-BD24-E402-9E75-7304C5522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1D315-7C70-384E-A925-8D4A0EC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758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C0C79-8434-FDB2-AA2A-BCE377E19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C83928-E77A-C50C-AC9D-B841C2B94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DC82-19EE-6C45-B68E-D5ABB8B62641}" type="datetimeFigureOut">
              <a:rPr lang="en-US" smtClean="0"/>
              <a:t>8/9/26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0A88EC-E170-44E4-67E9-3FDB7864A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DDE1C7-1CA9-5164-9D91-5BAF07CC46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1D315-7C70-384E-A925-8D4A0EC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769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11744F-7A8B-2359-2FF7-5F389CEE44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DC82-19EE-6C45-B68E-D5ABB8B62641}" type="datetimeFigureOut">
              <a:rPr lang="en-US" smtClean="0"/>
              <a:t>8/9/26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DD902B-3294-6124-B821-FEA988AAE9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810E2B-0C6D-4C3D-16AE-A8F287D0A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1D315-7C70-384E-A925-8D4A0EC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53917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DD4C5-33D6-7E6A-C6F0-31739D31D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36F79-F63F-6225-16EF-1A5FF94C1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507274-09AB-E177-F607-F9515DCAD8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7522A7-989F-4DC9-49F6-FC5FE2931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DC82-19EE-6C45-B68E-D5ABB8B62641}" type="datetimeFigureOut">
              <a:rPr lang="en-US" smtClean="0"/>
              <a:t>8/9/26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347AE3-1EDF-020F-F941-84BEA2112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864303-9FC5-C63C-954B-928028285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1D315-7C70-384E-A925-8D4A0EC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644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722B1-6AF5-33EC-160A-E32E08800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8DE43BE-2211-EC9B-6D93-52C480B4FEA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7A1C1D-FDA2-A907-350C-9AE89FF2FF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83B9EA-67BF-F36E-A6E3-93A101310A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DC82-19EE-6C45-B68E-D5ABB8B62641}" type="datetimeFigureOut">
              <a:rPr lang="en-US" smtClean="0"/>
              <a:t>8/9/26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B2268B-DB4D-B406-6567-8D9270D9E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F4D1B6-9A2D-B9DC-3CA1-2B2E4D0A62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1D315-7C70-384E-A925-8D4A0EC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186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77A1C-A9F0-F20D-2386-7993649C53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1F6881-CD37-4794-B4B1-C5DAFF448F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4AA2F6-E7B5-E8D0-DB8D-ECE08AD642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DC82-19EE-6C45-B68E-D5ABB8B62641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9FDCC-A3C5-47C3-2232-8CC45B01D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60106C-5550-595D-92D0-03A7AE6F8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1D315-7C70-384E-A925-8D4A0EC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886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46FBE2-F0B7-F787-4513-99B6E27DAD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D188CE-73B9-2122-4A71-E007908723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CD2646-C3CA-8AEE-5626-1D1FC4034B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DC82-19EE-6C45-B68E-D5ABB8B62641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E6458-CDAE-CF93-EC18-1B2CBC4E4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F0793-D7F3-8CC4-F7EA-ECC39EB25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1D315-7C70-384E-A925-8D4A0EC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400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A03FB7-1FDE-B90D-CE7A-B2694F71B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431A99-D98C-685E-62E5-6255CC913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86E8D-7DA5-02F0-63D2-13F733D150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B0DC82-19EE-6C45-B68E-D5ABB8B62641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A8C78D-14F2-210A-67E6-BFB3664D54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D9349A-8427-2824-C33F-484DF65A6F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1D315-7C70-384E-A925-8D4A0EC03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026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9BE22-33CE-53F7-2D23-D6D4A1ACFFF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solidFill>
                  <a:srgbClr val="00B050"/>
                </a:solidFill>
              </a:rPr>
              <a:t>Body Reform Pilates</a:t>
            </a:r>
            <a:endParaRPr lang="en-US" sz="5400" dirty="0">
              <a:solidFill>
                <a:srgbClr val="00B05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54D2A6-2B2B-4F8B-DF02-036FDD5038F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dirty="0"/>
              <a:t>A Premium Reformer Pilates Studio in London.</a:t>
            </a:r>
          </a:p>
          <a:p>
            <a:r>
              <a:rPr lang="en-GB" b="1" dirty="0"/>
              <a:t>Business Plan &amp; Entrepreneurship Presentation</a:t>
            </a:r>
            <a:br>
              <a:rPr lang="en-GB" dirty="0"/>
            </a:br>
            <a:r>
              <a:rPr lang="en-GB" b="1" dirty="0"/>
              <a:t>Alut Lueth | University of Wales Trinity Saint David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9036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3458-F133-A597-5014-8390C258C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228" y="-146504"/>
            <a:ext cx="9394372" cy="1325563"/>
          </a:xfrm>
        </p:spPr>
        <p:txBody>
          <a:bodyPr/>
          <a:lstStyle/>
          <a:p>
            <a:r>
              <a:rPr lang="en-GB" dirty="0"/>
              <a:t>Slide 1 — Title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001C27-7083-BC9D-040A-0901E039AF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</a:rPr>
              <a:t>BODY REFORM PILATES</a:t>
            </a:r>
            <a:endParaRPr lang="en-GB" sz="2400" dirty="0">
              <a:solidFill>
                <a:srgbClr val="FF0000"/>
              </a:solidFill>
            </a:endParaRPr>
          </a:p>
          <a:p>
            <a:r>
              <a:rPr lang="en-GB" sz="2400" i="1" dirty="0"/>
              <a:t>A Premium Reformer Pilates Studio in London</a:t>
            </a:r>
            <a:endParaRPr lang="en-GB" sz="2400" dirty="0"/>
          </a:p>
          <a:p>
            <a:r>
              <a:rPr lang="en-GB" sz="2400" dirty="0"/>
              <a:t>Business Plan &amp; Entrepreneurship Presentation</a:t>
            </a:r>
            <a:br>
              <a:rPr lang="en-GB" sz="2400" dirty="0"/>
            </a:br>
            <a:r>
              <a:rPr lang="en-GB" sz="2400" dirty="0"/>
              <a:t>Alut Lueth</a:t>
            </a:r>
            <a:br>
              <a:rPr lang="en-GB" sz="2400" dirty="0"/>
            </a:br>
            <a:r>
              <a:rPr lang="en-GB" sz="2400" dirty="0"/>
              <a:t>University of Wales Trinity Saint David</a:t>
            </a:r>
          </a:p>
          <a:p>
            <a:r>
              <a:rPr lang="en-GB" sz="2400" b="1" dirty="0"/>
              <a:t>When presenting:</a:t>
            </a:r>
            <a:br>
              <a:rPr lang="en-GB" sz="2400" dirty="0"/>
            </a:br>
            <a:r>
              <a:rPr lang="en-GB" sz="2400" dirty="0"/>
              <a:t>“Good morning. My business idea is Body Reform Pilates, a premium reformer Pilates studio in London, focused on personalised fitness and wellbeing.</a:t>
            </a:r>
          </a:p>
          <a:p>
            <a:pPr marL="0" indent="0">
              <a:buNone/>
            </a:pPr>
            <a:r>
              <a:rPr lang="en-GB" sz="2400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2179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61D1F-CEA5-5388-FE75-4C92DF627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2 — The Business Opportunity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02CA1-C9EC-FFC5-7C4B-134D12E78A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The Problem:</a:t>
            </a:r>
            <a:endParaRPr lang="en-GB" dirty="0">
              <a:solidFill>
                <a:srgbClr val="FF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Growing demand for boutique fitness and wellbeing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Customers want effective, low-impact exercise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Many studios can feel crowded or impersonal 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The Opportunity:</a:t>
            </a:r>
            <a:endParaRPr lang="en-GB" dirty="0">
              <a:solidFill>
                <a:srgbClr val="FF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Create a premium reformer Pilates experience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Small-group classes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High-quality equipment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Strong focus on fitness, wellbeing and community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7775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D75E0-284A-37CF-1845-6867AA95A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3 — Our Solution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AA2E1-8E05-631E-C09B-6E3B19825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Body Reform Pilates:</a:t>
            </a:r>
          </a:p>
          <a:p>
            <a:r>
              <a:rPr lang="en-GB" dirty="0"/>
              <a:t>A premium reformer Pilates studio offering: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Small-group reformer classes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Beginner and intermediate sessions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Private training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Workshops and specialist sessions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Membership options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High-quality customer service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Key value proposition: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b="1" dirty="0"/>
              <a:t>Premium Pilates. Personalised Experience. Stronger Body. Healthier Lifestyle.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4571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91E5E-C710-8B5F-E61B-C80A47B18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4 — Target Market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3160D-19F6-DF9A-8400-8DA808905B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</a:rPr>
              <a:t>Primary Customers</a:t>
            </a:r>
            <a:endParaRPr lang="en-GB" sz="2400" dirty="0">
              <a:solidFill>
                <a:srgbClr val="FF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Professionals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Health and fitness-conscious adults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People seeking low-impact exercise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Customers interested in wellness and lifestyle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Beginners looking for professional guidance 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</a:rPr>
              <a:t>Location, Islington, London:</a:t>
            </a:r>
            <a:endParaRPr lang="en-GB" sz="2400" dirty="0">
              <a:solidFill>
                <a:srgbClr val="FF0000"/>
              </a:solidFill>
            </a:endParaRPr>
          </a:p>
          <a:p>
            <a:r>
              <a:rPr lang="en-GB" sz="2400" dirty="0"/>
              <a:t>The location provides access to a diverse customer base and strong links to central London</a:t>
            </a:r>
            <a:r>
              <a:rPr lang="en-GB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99780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C8F13-ABC2-132F-EAFC-7F550D415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5 — Competitive Advantage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2A58C-0B7E-6752-E202-E2C7CCE2CD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What makes Body Reform Pilates different?</a:t>
            </a:r>
            <a:endParaRPr lang="en-GB" dirty="0">
              <a:solidFill>
                <a:srgbClr val="FF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Premium customer experience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Small classes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Personalised attention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Modern reformer equipment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Qualified instructors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Clean, welcoming environment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Flexible membership options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Fitness + wellbeing approach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Competitive focus: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/>
              <a:t>Not simply selling Pilates classes. </a:t>
            </a:r>
            <a:r>
              <a:rPr lang="en-GB" b="1" dirty="0"/>
              <a:t>selling an experience and long-term customer relationship.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86690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E8D89-B86D-F469-DBC3-0354EF0D4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6 — Business Model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E835E-B625-FE75-753A-EBC03CEDA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rgbClr val="FF0000"/>
                </a:solidFill>
              </a:rPr>
              <a:t>Revenue Streams</a:t>
            </a:r>
            <a:endParaRPr lang="en-GB" sz="2600" dirty="0">
              <a:solidFill>
                <a:srgbClr val="FF0000"/>
              </a:solidFill>
            </a:endParaRPr>
          </a:p>
          <a:p>
            <a:pPr>
              <a:buFont typeface="+mj-lt"/>
              <a:buAutoNum type="arabicPeriod"/>
            </a:pPr>
            <a:r>
              <a:rPr lang="en-GB" sz="2600" dirty="0"/>
              <a:t>Monthly memberships </a:t>
            </a:r>
          </a:p>
          <a:p>
            <a:pPr>
              <a:buFont typeface="+mj-lt"/>
              <a:buAutoNum type="arabicPeriod"/>
            </a:pPr>
            <a:r>
              <a:rPr lang="en-GB" sz="2600" dirty="0"/>
              <a:t>Pay-as-you-go classes </a:t>
            </a:r>
          </a:p>
          <a:p>
            <a:pPr>
              <a:buFont typeface="+mj-lt"/>
              <a:buAutoNum type="arabicPeriod"/>
            </a:pPr>
            <a:r>
              <a:rPr lang="en-GB" sz="2600" dirty="0"/>
              <a:t>Introductory packages </a:t>
            </a:r>
          </a:p>
          <a:p>
            <a:pPr>
              <a:buFont typeface="+mj-lt"/>
              <a:buAutoNum type="arabicPeriod"/>
            </a:pPr>
            <a:r>
              <a:rPr lang="en-GB" sz="2600" dirty="0"/>
              <a:t>Private sessions </a:t>
            </a:r>
          </a:p>
          <a:p>
            <a:pPr>
              <a:buFont typeface="+mj-lt"/>
              <a:buAutoNum type="arabicPeriod"/>
            </a:pPr>
            <a:r>
              <a:rPr lang="en-GB" sz="2600" dirty="0"/>
              <a:t>Workshops </a:t>
            </a:r>
          </a:p>
          <a:p>
            <a:pPr>
              <a:buFont typeface="+mj-lt"/>
              <a:buAutoNum type="arabicPeriod"/>
            </a:pPr>
            <a:r>
              <a:rPr lang="en-GB" sz="2600" dirty="0"/>
              <a:t>Corporate/wellness partnerships </a:t>
            </a:r>
          </a:p>
          <a:p>
            <a:pPr>
              <a:buFont typeface="+mj-lt"/>
              <a:buAutoNum type="arabicPeriod"/>
            </a:pPr>
            <a:r>
              <a:rPr lang="en-GB" sz="2600" dirty="0"/>
              <a:t>Merchandise </a:t>
            </a:r>
          </a:p>
          <a:p>
            <a:pPr marL="0" indent="0">
              <a:buNone/>
            </a:pPr>
            <a:r>
              <a:rPr lang="en-GB" sz="2600" b="1" dirty="0">
                <a:solidFill>
                  <a:srgbClr val="FF0000"/>
                </a:solidFill>
              </a:rPr>
              <a:t>Main revenue source:</a:t>
            </a:r>
            <a:br>
              <a:rPr lang="en-GB" sz="2600" dirty="0">
                <a:solidFill>
                  <a:srgbClr val="FF0000"/>
                </a:solidFill>
              </a:rPr>
            </a:br>
            <a:r>
              <a:rPr lang="en-GB" sz="2600" dirty="0"/>
              <a:t>Recurring memberships and class packages.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2492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382F5-5FC1-7396-72C8-6A33ED499F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7 — Marketing Strategy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6C916C-CE01-D2CB-EA3D-F21362450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938" y="1825625"/>
            <a:ext cx="10344150" cy="610393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b="1" dirty="0">
                <a:solidFill>
                  <a:srgbClr val="FF0000"/>
                </a:solidFill>
              </a:rPr>
              <a:t>How will we attract customers?</a:t>
            </a:r>
            <a:endParaRPr lang="en-GB" sz="9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9600" b="1" dirty="0">
                <a:solidFill>
                  <a:srgbClr val="FF0000"/>
                </a:solidFill>
              </a:rPr>
              <a:t>Digital</a:t>
            </a:r>
            <a:endParaRPr lang="en-GB" sz="9600" dirty="0">
              <a:solidFill>
                <a:srgbClr val="FF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Instagram and TikTok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Google Business Profile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Website and online booking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Paid social media advertising </a:t>
            </a:r>
          </a:p>
          <a:p>
            <a:pPr marL="0" indent="0">
              <a:buNone/>
            </a:pPr>
            <a:r>
              <a:rPr lang="en-GB" sz="9600" b="1" dirty="0">
                <a:solidFill>
                  <a:srgbClr val="FF0000"/>
                </a:solidFill>
              </a:rPr>
              <a:t>Local</a:t>
            </a:r>
            <a:endParaRPr lang="en-GB" sz="9600" dirty="0">
              <a:solidFill>
                <a:srgbClr val="FF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Partnerships with local businesses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Health and wellness professionals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Referral programmes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Introductory offers </a:t>
            </a:r>
          </a:p>
          <a:p>
            <a:pPr marL="0" indent="0">
              <a:buNone/>
            </a:pPr>
            <a:r>
              <a:rPr lang="en-GB" sz="9600" b="1" dirty="0">
                <a:solidFill>
                  <a:srgbClr val="FF0000"/>
                </a:solidFill>
              </a:rPr>
              <a:t>Customer retention</a:t>
            </a:r>
            <a:endParaRPr lang="en-GB" sz="9600" dirty="0">
              <a:solidFill>
                <a:srgbClr val="FF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Loyalty rewards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Membership benefits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Community events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Personalised customer service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35225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4226A-ACA9-B853-420F-C9E08E654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438" y="457200"/>
            <a:ext cx="10515600" cy="1325563"/>
          </a:xfrm>
        </p:spPr>
        <p:txBody>
          <a:bodyPr/>
          <a:lstStyle/>
          <a:p>
            <a:r>
              <a:rPr lang="en-GB" dirty="0"/>
              <a:t>Slide 8 — Start-up Costs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AB4C02F-DAB3-A2FA-01AC-17FB910F23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9268545"/>
              </p:ext>
            </p:extLst>
          </p:nvPr>
        </p:nvGraphicFramePr>
        <p:xfrm>
          <a:off x="838200" y="2355374"/>
          <a:ext cx="10515600" cy="4114800"/>
        </p:xfrm>
        <a:graphic>
          <a:graphicData uri="http://schemas.openxmlformats.org/drawingml/2006/table">
            <a:tbl>
              <a:tblPr/>
              <a:tblGrid>
                <a:gridCol w="5257800">
                  <a:extLst>
                    <a:ext uri="{9D8B030D-6E8A-4147-A177-3AD203B41FA5}">
                      <a16:colId xmlns:a16="http://schemas.microsoft.com/office/drawing/2014/main" val="395368448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60471914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FF0000"/>
                          </a:solidFill>
                        </a:rPr>
                        <a:t>Start-up item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FF0000"/>
                          </a:solidFill>
                        </a:rPr>
                        <a:t>Estimated cost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1652126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10 Reformer machines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£25,000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6009590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Renovation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£5,000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298151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Furniture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£8,000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1456840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Accessories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£4,000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1848242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Marketing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£3,000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271541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dirty="0"/>
                        <a:t>Website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£2,000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326004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Working capital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£2,000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7434767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b="1"/>
                        <a:t>Total</a:t>
                      </a:r>
                      <a:endParaRPr lang="en-GB" sz="24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£49,000</a:t>
                      </a:r>
                      <a:endParaRPr lang="en-GB" sz="24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449818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51412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DDD99E7-ADF3-4231-51F3-964CDE95B6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4161484"/>
              </p:ext>
            </p:extLst>
          </p:nvPr>
        </p:nvGraphicFramePr>
        <p:xfrm>
          <a:off x="762000" y="1690688"/>
          <a:ext cx="10591800" cy="3881600"/>
        </p:xfrm>
        <a:graphic>
          <a:graphicData uri="http://schemas.openxmlformats.org/drawingml/2006/table">
            <a:tbl>
              <a:tblPr/>
              <a:tblGrid>
                <a:gridCol w="5295900">
                  <a:extLst>
                    <a:ext uri="{9D8B030D-6E8A-4147-A177-3AD203B41FA5}">
                      <a16:colId xmlns:a16="http://schemas.microsoft.com/office/drawing/2014/main" val="347393966"/>
                    </a:ext>
                  </a:extLst>
                </a:gridCol>
                <a:gridCol w="5295900">
                  <a:extLst>
                    <a:ext uri="{9D8B030D-6E8A-4147-A177-3AD203B41FA5}">
                      <a16:colId xmlns:a16="http://schemas.microsoft.com/office/drawing/2014/main" val="4125831100"/>
                    </a:ext>
                  </a:extLst>
                </a:gridCol>
              </a:tblGrid>
              <a:tr h="48520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FF0000"/>
                          </a:solidFill>
                        </a:rPr>
                        <a:t>Estimated Monthly Fixed Costs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FF0000"/>
                          </a:solidFill>
                        </a:rPr>
                        <a:t>Monthly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85408481"/>
                  </a:ext>
                </a:extLst>
              </a:tr>
              <a:tr h="485200">
                <a:tc>
                  <a:txBody>
                    <a:bodyPr/>
                    <a:lstStyle/>
                    <a:p>
                      <a:r>
                        <a:rPr lang="en-GB" sz="2400"/>
                        <a:t>Rent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£1,500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67533046"/>
                  </a:ext>
                </a:extLst>
              </a:tr>
              <a:tr h="485200">
                <a:tc>
                  <a:txBody>
                    <a:bodyPr/>
                    <a:lstStyle/>
                    <a:p>
                      <a:r>
                        <a:rPr lang="en-GB" sz="2400" dirty="0"/>
                        <a:t>Business rates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£300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41816363"/>
                  </a:ext>
                </a:extLst>
              </a:tr>
              <a:tr h="485200">
                <a:tc>
                  <a:txBody>
                    <a:bodyPr/>
                    <a:lstStyle/>
                    <a:p>
                      <a:r>
                        <a:rPr lang="en-GB" sz="2400" dirty="0"/>
                        <a:t>Gas &amp; electricity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£200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2816495"/>
                  </a:ext>
                </a:extLst>
              </a:tr>
              <a:tr h="485200">
                <a:tc>
                  <a:txBody>
                    <a:bodyPr/>
                    <a:lstStyle/>
                    <a:p>
                      <a:r>
                        <a:rPr lang="en-GB" sz="2400" dirty="0"/>
                        <a:t>Staff salaries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£3,500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71365405"/>
                  </a:ext>
                </a:extLst>
              </a:tr>
              <a:tr h="485200">
                <a:tc>
                  <a:txBody>
                    <a:bodyPr/>
                    <a:lstStyle/>
                    <a:p>
                      <a:r>
                        <a:rPr lang="en-GB" sz="2400"/>
                        <a:t>Accountant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£100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64535178"/>
                  </a:ext>
                </a:extLst>
              </a:tr>
              <a:tr h="485200">
                <a:tc>
                  <a:txBody>
                    <a:bodyPr/>
                    <a:lstStyle/>
                    <a:p>
                      <a:r>
                        <a:rPr lang="en-GB" sz="2400" dirty="0"/>
                        <a:t>Insurance/software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£200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4990830"/>
                  </a:ext>
                </a:extLst>
              </a:tr>
              <a:tr h="485200">
                <a:tc>
                  <a:txBody>
                    <a:bodyPr/>
                    <a:lstStyle/>
                    <a:p>
                      <a:r>
                        <a:rPr lang="en-GB" sz="2400" b="1" dirty="0"/>
                        <a:t>Total fixed costs</a:t>
                      </a:r>
                      <a:endParaRPr lang="en-GB" sz="24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£5,800</a:t>
                      </a:r>
                      <a:endParaRPr lang="en-GB" sz="24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76734969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E431DE7D-AF5F-0BD8-AAAD-7573DDC954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A452F0A9-A7F4-32E6-CDB5-50B4DF096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Slide 9 — Monthly Operating Costs</a:t>
            </a:r>
            <a:br>
              <a:rPr lang="en-GB" b="1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02090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5D297-0BBE-FC38-C64D-175154202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10 — Break-even Analysis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2F356-A11B-AEA5-0404-C74D2E7C4C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Example assumptions</a:t>
            </a:r>
          </a:p>
          <a:p>
            <a:r>
              <a:rPr lang="en-GB" b="1" dirty="0"/>
              <a:t>Monthly fixed costs:</a:t>
            </a:r>
            <a:r>
              <a:rPr lang="en-GB" dirty="0"/>
              <a:t> £5,800</a:t>
            </a:r>
            <a:br>
              <a:rPr lang="en-GB" dirty="0"/>
            </a:br>
            <a:r>
              <a:rPr lang="en-GB" b="1" dirty="0"/>
              <a:t>Average monthly revenue per member:</a:t>
            </a:r>
            <a:r>
              <a:rPr lang="en-GB" dirty="0"/>
              <a:t> £120</a:t>
            </a:r>
            <a:br>
              <a:rPr lang="en-GB" dirty="0"/>
            </a:br>
            <a:r>
              <a:rPr lang="en-GB" b="1" dirty="0"/>
              <a:t>Estimated variable cost per member:</a:t>
            </a:r>
            <a:r>
              <a:rPr lang="en-GB" dirty="0"/>
              <a:t> £20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Therefore:</a:t>
            </a:r>
          </a:p>
          <a:p>
            <a:r>
              <a:rPr lang="en-GB" b="1" dirty="0"/>
              <a:t>Contribution per member = £120 − £20 = £100</a:t>
            </a:r>
            <a:endParaRPr lang="en-GB" dirty="0"/>
          </a:p>
          <a:p>
            <a:r>
              <a:rPr lang="en-GB" b="1" dirty="0"/>
              <a:t>Break-even = £5,800 ÷ £100</a:t>
            </a:r>
            <a:endParaRPr lang="en-GB" dirty="0"/>
          </a:p>
          <a:p>
            <a:r>
              <a:rPr lang="en-GB" b="1" dirty="0"/>
              <a:t>Break-even ≈ 58 members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4068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2C4E0-D3D8-AAFD-12DB-70A7B32A8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11 — Cash Flow Forecast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D2C52-304A-0567-2EA5-20A40AA1E9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12-Month Financial Forecast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Opening investment: approximately £50,000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Monthly sales revenue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Monthly operating expenses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Net cash flow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Closing cash balance 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5462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26425-B723-257C-45FE-D3B4039DB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12 — Profitability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E83ED-1D48-A700-26A1-95652C2595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How will the business become profitable?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>
                <a:highlight>
                  <a:srgbClr val="FFFF00"/>
                </a:highlight>
              </a:rPr>
              <a:t>Profitability will be driven by: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Increasing membership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Maintaining class occupancy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Encouraging recurring memberships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Controlling operating costs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Increasing private-session revenue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Adding workshops and partnerships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Improving customer retention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Long-term objective: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/>
              <a:t>Build a sustainable membership base that generates recurring revenue.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934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CB1ED-7DFD-0890-91F9-D22B921242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13 — Business Model Canvas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237CFA2-A9EF-D628-9EC9-C9C86DC8BC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1. Who?</a:t>
            </a:r>
          </a:p>
          <a:p>
            <a:pPr marL="0" indent="0">
              <a:buNone/>
            </a:pPr>
            <a:r>
              <a:rPr lang="en-GB" b="1" dirty="0">
                <a:highlight>
                  <a:srgbClr val="FFFF00"/>
                </a:highlight>
              </a:rPr>
              <a:t>Customer Segments</a:t>
            </a:r>
            <a:endParaRPr lang="en-GB" dirty="0">
              <a:highlight>
                <a:srgbClr val="FFFF00"/>
              </a:highlight>
            </a:endParaRPr>
          </a:p>
          <a:p>
            <a:r>
              <a:rPr lang="en-GB" dirty="0"/>
              <a:t>Professionals, wellness customers and beginners.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2. What?</a:t>
            </a:r>
          </a:p>
          <a:p>
            <a:pPr marL="0" indent="0">
              <a:buNone/>
            </a:pPr>
            <a:r>
              <a:rPr lang="en-GB" b="1" dirty="0">
                <a:highlight>
                  <a:srgbClr val="FFFF00"/>
                </a:highlight>
              </a:rPr>
              <a:t>Value Proposition</a:t>
            </a:r>
            <a:endParaRPr lang="en-GB" dirty="0">
              <a:highlight>
                <a:srgbClr val="FFFF00"/>
              </a:highlight>
            </a:endParaRPr>
          </a:p>
          <a:p>
            <a:r>
              <a:rPr lang="en-GB" dirty="0"/>
              <a:t>Premium, personalised reformer Pilates.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3. How?</a:t>
            </a:r>
          </a:p>
          <a:p>
            <a:pPr marL="0" indent="0">
              <a:buNone/>
            </a:pPr>
            <a:r>
              <a:rPr lang="en-GB" b="1" dirty="0">
                <a:highlight>
                  <a:srgbClr val="FFFF00"/>
                </a:highlight>
              </a:rPr>
              <a:t>Key Activities &amp; Channels</a:t>
            </a:r>
            <a:endParaRPr lang="en-GB" dirty="0">
              <a:highlight>
                <a:srgbClr val="FFFF00"/>
              </a:highlight>
            </a:endParaRPr>
          </a:p>
          <a:p>
            <a:r>
              <a:rPr lang="en-GB" dirty="0"/>
              <a:t>Classes, marketing, website, social media and referrals.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 How does it make money?</a:t>
            </a:r>
          </a:p>
          <a:p>
            <a:pPr marL="0" indent="0">
              <a:buNone/>
            </a:pPr>
            <a:r>
              <a:rPr lang="en-GB" b="1" dirty="0">
                <a:highlight>
                  <a:srgbClr val="FFFF00"/>
                </a:highlight>
              </a:rPr>
              <a:t>Revenue Streams</a:t>
            </a:r>
            <a:endParaRPr lang="en-GB" dirty="0">
              <a:highlight>
                <a:srgbClr val="FFFF00"/>
              </a:highlight>
            </a:endParaRPr>
          </a:p>
          <a:p>
            <a:r>
              <a:rPr lang="en-GB" dirty="0"/>
              <a:t>Memberships, classes, private sessions and workshops.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1301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04E9C-0411-4199-9B19-4D6B0E383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14 — Risks &amp; Solutions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C73202-9B8F-A463-528C-47A109FC33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Risk</a:t>
            </a:r>
            <a:r>
              <a:rPr lang="en-GB" b="1" dirty="0"/>
              <a:t>                               → </a:t>
            </a:r>
            <a:r>
              <a:rPr lang="en-GB" b="1" dirty="0">
                <a:solidFill>
                  <a:srgbClr val="FF0000"/>
                </a:solidFill>
              </a:rPr>
              <a:t>Response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Low membership     → Introductory offers and marketing</a:t>
            </a:r>
          </a:p>
          <a:p>
            <a:r>
              <a:rPr lang="en-GB" dirty="0"/>
              <a:t>High costs                  →  Careful budgeting</a:t>
            </a:r>
          </a:p>
          <a:p>
            <a:r>
              <a:rPr lang="en-GB" dirty="0"/>
              <a:t>Competition             →  Premium experience</a:t>
            </a:r>
          </a:p>
          <a:p>
            <a:r>
              <a:rPr lang="en-GB" dirty="0"/>
              <a:t>Staff availability       → Instructor network</a:t>
            </a:r>
          </a:p>
          <a:p>
            <a:r>
              <a:rPr lang="en-GB" dirty="0"/>
              <a:t>Customer retention → Loyalty and community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0147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1CBC9-90E1-45D2-C2F2-5DA10DADF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15 — Sustainability &amp; Growth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640859B-BD56-FC47-D46E-C49BD9A7F6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Now:</a:t>
            </a:r>
            <a:r>
              <a:rPr lang="en-GB" dirty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en-GB" dirty="0"/>
              <a:t>Establish Islington studio.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Next :</a:t>
            </a:r>
            <a:r>
              <a:rPr lang="en-GB" dirty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en-GB" dirty="0"/>
              <a:t>Grow membership, workshops and partnerships.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Future:</a:t>
            </a:r>
            <a:r>
              <a:rPr lang="en-GB" dirty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en-GB" dirty="0"/>
              <a:t>Expand into another premium London location.</a:t>
            </a:r>
          </a:p>
          <a:p>
            <a:r>
              <a:rPr lang="en-GB" dirty="0"/>
              <a:t>Potential future locations:</a:t>
            </a:r>
          </a:p>
          <a:p>
            <a:r>
              <a:rPr lang="en-GB" b="1" dirty="0"/>
              <a:t>Chelsea | Mayfair | Kensington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84622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C5CC9-4A62-9470-C2F4-FDEAF2F43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16 — 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5C571-0393-0191-C17A-5CDDE637EE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Why Body Reform Pilates?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Addresses demand for premium fitness and wellbeing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Clear target market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Multiple revenue streams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Manageable start-up model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Defined break-even point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Opportunities for long-term growth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Our vision</a:t>
            </a:r>
          </a:p>
          <a:p>
            <a:r>
              <a:rPr lang="en-GB" b="1" dirty="0"/>
              <a:t>To build a premium Pilates brand that helps people become stronger, healthier and more confident while creating a sustainable and profitable business.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27983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AAD91-5A19-762E-ED9B-29AA267432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17 — 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E9465-231D-FFC8-7512-96896CA162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188" y="1285874"/>
            <a:ext cx="10996612" cy="6200775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Department for Business and Trade (2025) </a:t>
            </a:r>
            <a:r>
              <a:rPr lang="en-GB" sz="2400" i="1" dirty="0"/>
              <a:t>Business Population Estimates for the UK and Regions 2025</a:t>
            </a:r>
            <a:r>
              <a:rPr lang="en-GB" sz="2400" dirty="0"/>
              <a:t>. GOV.UK. (Accessed: 9 August 2026).</a:t>
            </a:r>
          </a:p>
          <a:p>
            <a:r>
              <a:rPr lang="en-GB" sz="2400" dirty="0"/>
              <a:t>Office for National Statistics (2025) </a:t>
            </a:r>
            <a:r>
              <a:rPr lang="en-GB" sz="2400" i="1" dirty="0"/>
              <a:t>Business Demography</a:t>
            </a:r>
            <a:r>
              <a:rPr lang="en-GB" sz="2400" dirty="0"/>
              <a:t>. ONS. (Accessed: 9 August 2026).</a:t>
            </a:r>
          </a:p>
          <a:p>
            <a:r>
              <a:rPr lang="en-GB" sz="2400" dirty="0"/>
              <a:t>University of Wales Trinity Saint David (2026) </a:t>
            </a:r>
            <a:r>
              <a:rPr lang="en-GB" sz="2400" i="1" dirty="0"/>
              <a:t>Lecture 6: Business Planning, Financials and Break-even Analysis</a:t>
            </a:r>
            <a:r>
              <a:rPr lang="en-GB" sz="2400" dirty="0"/>
              <a:t>. Course materials.</a:t>
            </a:r>
          </a:p>
          <a:p>
            <a:r>
              <a:rPr lang="en-GB" sz="2400" dirty="0"/>
              <a:t>University of Wales Trinity Saint David (2026) </a:t>
            </a:r>
            <a:r>
              <a:rPr lang="en-GB" sz="2400" i="1" dirty="0"/>
              <a:t>Enterprise and Entrepreneurship: Module Learning Materials</a:t>
            </a:r>
            <a:r>
              <a:rPr lang="en-GB" sz="2400" dirty="0"/>
              <a:t>. Course materials.</a:t>
            </a:r>
          </a:p>
          <a:p>
            <a:r>
              <a:rPr lang="en-GB" sz="2400" dirty="0"/>
              <a:t>Osterwalder, A. and Pigneur, Y. (2010) </a:t>
            </a:r>
            <a:r>
              <a:rPr lang="en-GB" sz="2400" i="1" dirty="0"/>
              <a:t>Business Model Generation</a:t>
            </a:r>
            <a:r>
              <a:rPr lang="en-GB" sz="2400" dirty="0"/>
              <a:t>. Hoboken, NJ: John Wiley &amp; Sons.</a:t>
            </a:r>
          </a:p>
          <a:p>
            <a:r>
              <a:rPr lang="en-GB" sz="2400" dirty="0"/>
              <a:t>Kotler, P. and Armstrong, G. (2020) </a:t>
            </a:r>
            <a:r>
              <a:rPr lang="en-GB" sz="2400" i="1" dirty="0"/>
              <a:t>Principles of Marketing</a:t>
            </a:r>
            <a:r>
              <a:rPr lang="en-GB" sz="2400" dirty="0"/>
              <a:t>. 18th </a:t>
            </a:r>
            <a:r>
              <a:rPr lang="en-GB" sz="2400" dirty="0" err="1"/>
              <a:t>edn</a:t>
            </a:r>
            <a:r>
              <a:rPr lang="en-GB" sz="2400" dirty="0"/>
              <a:t>. Harlow: Pearson.</a:t>
            </a:r>
          </a:p>
          <a:p>
            <a:r>
              <a:rPr lang="en-GB" sz="2400" dirty="0"/>
              <a:t>Mindbody (2025) </a:t>
            </a:r>
            <a:r>
              <a:rPr lang="en-GB" sz="2400" i="1" dirty="0"/>
              <a:t>2025 State of the Industry Report: Wellness and Fitness</a:t>
            </a:r>
            <a:r>
              <a:rPr lang="en-GB" sz="2400" dirty="0"/>
              <a:t>. (Accessed: 9 August 2026).</a:t>
            </a:r>
          </a:p>
          <a:p>
            <a:r>
              <a:rPr lang="en-GB" sz="2400" dirty="0"/>
              <a:t>Body Reform Pilates (2026) </a:t>
            </a:r>
            <a:r>
              <a:rPr lang="en-GB" sz="2400" i="1" dirty="0"/>
              <a:t>Business Plan, Start-up Cost Estimates and 12-Month Cash Flow Forecast</a:t>
            </a:r>
            <a:r>
              <a:rPr lang="en-GB" sz="2400" dirty="0"/>
              <a:t>. Author's calculations.</a:t>
            </a: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1012204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2244</TotalTime>
  <Words>986</Words>
  <Application>Microsoft Macintosh PowerPoint</Application>
  <PresentationFormat>Widescreen</PresentationFormat>
  <Paragraphs>193</Paragraphs>
  <Slides>18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Body Reform Pilates</vt:lpstr>
      <vt:lpstr>Slide 1 — Title</vt:lpstr>
      <vt:lpstr>Slide 2 — The Business Opportunity</vt:lpstr>
      <vt:lpstr>Slide 3 — Our Solution</vt:lpstr>
      <vt:lpstr>Slide 4 — Target Market</vt:lpstr>
      <vt:lpstr>Slide 5 — Competitive Advantage</vt:lpstr>
      <vt:lpstr>Slide 6 — Business Model</vt:lpstr>
      <vt:lpstr>Slide 7 — Marketing Strategy</vt:lpstr>
      <vt:lpstr>Slide 8 — Start-up Costs</vt:lpstr>
      <vt:lpstr>Slide 9 — Monthly Operating Costs </vt:lpstr>
      <vt:lpstr>Slide 10 — Break-even Analysis</vt:lpstr>
      <vt:lpstr>Slide 11 — Cash Flow Forecast</vt:lpstr>
      <vt:lpstr>Slide 12 — Profitability</vt:lpstr>
      <vt:lpstr>Slide 13 — Business Model Canvas</vt:lpstr>
      <vt:lpstr>Slide 14 — Risks &amp; Solutions</vt:lpstr>
      <vt:lpstr>Slide 15 — Sustainability &amp; Growth</vt:lpstr>
      <vt:lpstr>Slide 16 — Conclusion</vt:lpstr>
      <vt:lpstr>Slide 17 —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Body Reform Pilates</dc:title>
  <dc:creator>Alut Luke Lueth Dueny (2512519)</dc:creator>
  <cp:lastModifiedBy>Alut Luke Lueth Dueny (2512519)</cp:lastModifiedBy>
  <cp:revision>5</cp:revision>
  <dcterms:created xsi:type="dcterms:W3CDTF">2026-08-09T18:48:58Z</dcterms:created>
  <dcterms:modified xsi:type="dcterms:W3CDTF">2026-08-11T08:13:11Z</dcterms:modified>
</cp:coreProperties>
</file>