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2" r:id="rId6"/>
    <p:sldId id="261" r:id="rId7"/>
    <p:sldId id="266" r:id="rId8"/>
    <p:sldId id="260" r:id="rId9"/>
    <p:sldId id="263" r:id="rId10"/>
    <p:sldId id="265"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896" autoAdjust="0"/>
    <p:restoredTop sz="90230" autoAdjust="0"/>
  </p:normalViewPr>
  <p:slideViewPr>
    <p:cSldViewPr snapToGrid="0">
      <p:cViewPr varScale="1">
        <p:scale>
          <a:sx n="70" d="100"/>
          <a:sy n="70" d="100"/>
        </p:scale>
        <p:origin x="3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6BEBC0-AFD7-431B-B8E0-812CDEF9544F}" type="doc">
      <dgm:prSet loTypeId="urn:microsoft.com/office/officeart/2005/8/layout/venn2" loCatId="relationship" qsTypeId="urn:microsoft.com/office/officeart/2005/8/quickstyle/simple1" qsCatId="simple" csTypeId="urn:microsoft.com/office/officeart/2005/8/colors/colorful5" csCatId="colorful"/>
      <dgm:spPr/>
      <dgm:t>
        <a:bodyPr/>
        <a:lstStyle/>
        <a:p>
          <a:endParaRPr lang="en-US"/>
        </a:p>
      </dgm:t>
    </dgm:pt>
    <dgm:pt modelId="{CD7C0F29-B5A0-4C9A-BC4A-0F6B2278C0D6}">
      <dgm:prSet custT="1"/>
      <dgm:spPr/>
      <dgm:t>
        <a:bodyPr/>
        <a:lstStyle/>
        <a:p>
          <a:r>
            <a:rPr lang="en-US" sz="1050" b="0" i="0" baseline="0"/>
            <a:t>Business name: </a:t>
          </a:r>
          <a:r>
            <a:rPr lang="en-US" sz="1050" b="1" i="0" baseline="0"/>
            <a:t>EcoCharge Cafe</a:t>
          </a:r>
          <a:endParaRPr lang="en-US" sz="1050"/>
        </a:p>
      </dgm:t>
    </dgm:pt>
    <dgm:pt modelId="{3A89BC3F-0163-4C2C-B1D0-E9CEDE5D24B9}" type="parTrans" cxnId="{0DC85D7F-AB03-4690-8BD1-216263380DA1}">
      <dgm:prSet/>
      <dgm:spPr/>
      <dgm:t>
        <a:bodyPr/>
        <a:lstStyle/>
        <a:p>
          <a:endParaRPr lang="en-US" sz="2400"/>
        </a:p>
      </dgm:t>
    </dgm:pt>
    <dgm:pt modelId="{733B5D13-99B2-4D24-8FF7-16955B97B456}" type="sibTrans" cxnId="{0DC85D7F-AB03-4690-8BD1-216263380DA1}">
      <dgm:prSet/>
      <dgm:spPr/>
      <dgm:t>
        <a:bodyPr/>
        <a:lstStyle/>
        <a:p>
          <a:endParaRPr lang="en-US" sz="2400"/>
        </a:p>
      </dgm:t>
    </dgm:pt>
    <dgm:pt modelId="{1B8B89FA-EA94-4167-8BD9-5C4F6C1F1794}">
      <dgm:prSet custT="1"/>
      <dgm:spPr/>
      <dgm:t>
        <a:bodyPr/>
        <a:lstStyle/>
        <a:p>
          <a:r>
            <a:rPr lang="en-US" sz="1050" b="0" i="0" baseline="0"/>
            <a:t>Sustainable cafe with charging pods &amp; healthy snacks</a:t>
          </a:r>
          <a:endParaRPr lang="en-US" sz="1050"/>
        </a:p>
      </dgm:t>
    </dgm:pt>
    <dgm:pt modelId="{FEC84B7E-F696-4F25-96B9-1C28D72275F4}" type="parTrans" cxnId="{54D2191B-6CA7-48A7-AC19-7AA3247773CC}">
      <dgm:prSet/>
      <dgm:spPr/>
      <dgm:t>
        <a:bodyPr/>
        <a:lstStyle/>
        <a:p>
          <a:endParaRPr lang="en-US" sz="2400"/>
        </a:p>
      </dgm:t>
    </dgm:pt>
    <dgm:pt modelId="{FE4FC829-00E9-4728-97A0-87EBE687D1C7}" type="sibTrans" cxnId="{54D2191B-6CA7-48A7-AC19-7AA3247773CC}">
      <dgm:prSet/>
      <dgm:spPr/>
      <dgm:t>
        <a:bodyPr/>
        <a:lstStyle/>
        <a:p>
          <a:endParaRPr lang="en-US" sz="2400"/>
        </a:p>
      </dgm:t>
    </dgm:pt>
    <dgm:pt modelId="{3EEDAD08-2FB3-478F-B6AE-7D0BEA403F8E}">
      <dgm:prSet custT="1"/>
      <dgm:spPr/>
      <dgm:t>
        <a:bodyPr/>
        <a:lstStyle/>
        <a:p>
          <a:r>
            <a:rPr lang="en-US" sz="1050" b="0" i="0" baseline="0"/>
            <a:t>Target market: Students, remote workers, tourists</a:t>
          </a:r>
          <a:endParaRPr lang="en-US" sz="1050"/>
        </a:p>
      </dgm:t>
    </dgm:pt>
    <dgm:pt modelId="{9CF7AF0D-822F-4499-BFD7-3ED100228877}" type="parTrans" cxnId="{204596B5-FA99-44D6-9A4C-B993726BAB5C}">
      <dgm:prSet/>
      <dgm:spPr/>
      <dgm:t>
        <a:bodyPr/>
        <a:lstStyle/>
        <a:p>
          <a:endParaRPr lang="en-US" sz="2400"/>
        </a:p>
      </dgm:t>
    </dgm:pt>
    <dgm:pt modelId="{E9B177D6-A42D-4C79-B5E3-DC5561E41A7E}" type="sibTrans" cxnId="{204596B5-FA99-44D6-9A4C-B993726BAB5C}">
      <dgm:prSet/>
      <dgm:spPr/>
      <dgm:t>
        <a:bodyPr/>
        <a:lstStyle/>
        <a:p>
          <a:endParaRPr lang="en-US" sz="2400"/>
        </a:p>
      </dgm:t>
    </dgm:pt>
    <dgm:pt modelId="{80A75A55-ACD0-466C-819A-1BA2B32393FE}">
      <dgm:prSet custT="1"/>
      <dgm:spPr/>
      <dgm:t>
        <a:bodyPr/>
        <a:lstStyle/>
        <a:p>
          <a:r>
            <a:rPr lang="en-US" sz="1050" b="0" i="0" baseline="0"/>
            <a:t>Legal structure: Private limited company</a:t>
          </a:r>
          <a:endParaRPr lang="en-US" sz="1050"/>
        </a:p>
      </dgm:t>
    </dgm:pt>
    <dgm:pt modelId="{0B0B274B-F46E-494E-B841-2C44FB4E2C83}" type="parTrans" cxnId="{EFBA40D7-7824-427B-909A-468396496DEF}">
      <dgm:prSet/>
      <dgm:spPr/>
      <dgm:t>
        <a:bodyPr/>
        <a:lstStyle/>
        <a:p>
          <a:endParaRPr lang="en-US" sz="2400"/>
        </a:p>
      </dgm:t>
    </dgm:pt>
    <dgm:pt modelId="{CDCB5435-5A31-4F1C-B968-DEB091A50428}" type="sibTrans" cxnId="{EFBA40D7-7824-427B-909A-468396496DEF}">
      <dgm:prSet/>
      <dgm:spPr/>
      <dgm:t>
        <a:bodyPr/>
        <a:lstStyle/>
        <a:p>
          <a:endParaRPr lang="en-US" sz="2400"/>
        </a:p>
      </dgm:t>
    </dgm:pt>
    <dgm:pt modelId="{9DFBACFD-CB89-40C3-B588-41150D925FC0}">
      <dgm:prSet custT="1"/>
      <dgm:spPr/>
      <dgm:t>
        <a:bodyPr/>
        <a:lstStyle/>
        <a:p>
          <a:r>
            <a:rPr lang="en-US" sz="1050" b="0" i="0" baseline="0"/>
            <a:t>Management: Founder/Managing Director, Technology Manager, Cafe Supervisor</a:t>
          </a:r>
          <a:endParaRPr lang="en-US" sz="1050"/>
        </a:p>
      </dgm:t>
    </dgm:pt>
    <dgm:pt modelId="{555AF675-3CD8-4E27-8ADE-880721D902A6}" type="parTrans" cxnId="{73934091-7B10-486E-952D-02342C713178}">
      <dgm:prSet/>
      <dgm:spPr/>
      <dgm:t>
        <a:bodyPr/>
        <a:lstStyle/>
        <a:p>
          <a:endParaRPr lang="en-US" sz="2400"/>
        </a:p>
      </dgm:t>
    </dgm:pt>
    <dgm:pt modelId="{CAB8F8D2-B43E-4F1C-A466-F6792272EFEB}" type="sibTrans" cxnId="{73934091-7B10-486E-952D-02342C713178}">
      <dgm:prSet/>
      <dgm:spPr/>
      <dgm:t>
        <a:bodyPr/>
        <a:lstStyle/>
        <a:p>
          <a:endParaRPr lang="en-US" sz="2400"/>
        </a:p>
      </dgm:t>
    </dgm:pt>
    <dgm:pt modelId="{EBAF8D6B-FDF1-4BB3-8BAA-FA6AE12AFD10}" type="pres">
      <dgm:prSet presAssocID="{B56BEBC0-AFD7-431B-B8E0-812CDEF9544F}" presName="Name0" presStyleCnt="0">
        <dgm:presLayoutVars>
          <dgm:chMax val="7"/>
          <dgm:resizeHandles val="exact"/>
        </dgm:presLayoutVars>
      </dgm:prSet>
      <dgm:spPr/>
    </dgm:pt>
    <dgm:pt modelId="{6F7E605F-C839-40EE-BBD4-4D33B3D91134}" type="pres">
      <dgm:prSet presAssocID="{B56BEBC0-AFD7-431B-B8E0-812CDEF9544F}" presName="comp1" presStyleCnt="0"/>
      <dgm:spPr/>
    </dgm:pt>
    <dgm:pt modelId="{C021F131-4456-46B9-8C75-7FF52814470A}" type="pres">
      <dgm:prSet presAssocID="{B56BEBC0-AFD7-431B-B8E0-812CDEF9544F}" presName="circle1" presStyleLbl="node1" presStyleIdx="0" presStyleCnt="5"/>
      <dgm:spPr/>
    </dgm:pt>
    <dgm:pt modelId="{A8E446FA-345E-4D84-BAB0-C09EA09F0AAF}" type="pres">
      <dgm:prSet presAssocID="{B56BEBC0-AFD7-431B-B8E0-812CDEF9544F}" presName="c1text" presStyleLbl="node1" presStyleIdx="0" presStyleCnt="5">
        <dgm:presLayoutVars>
          <dgm:bulletEnabled val="1"/>
        </dgm:presLayoutVars>
      </dgm:prSet>
      <dgm:spPr/>
    </dgm:pt>
    <dgm:pt modelId="{A04CCB99-85EC-4399-92FA-788F01F6E2DE}" type="pres">
      <dgm:prSet presAssocID="{B56BEBC0-AFD7-431B-B8E0-812CDEF9544F}" presName="comp2" presStyleCnt="0"/>
      <dgm:spPr/>
    </dgm:pt>
    <dgm:pt modelId="{25EC488A-FD3F-4084-895C-951ACF2D7D26}" type="pres">
      <dgm:prSet presAssocID="{B56BEBC0-AFD7-431B-B8E0-812CDEF9544F}" presName="circle2" presStyleLbl="node1" presStyleIdx="1" presStyleCnt="5"/>
      <dgm:spPr/>
    </dgm:pt>
    <dgm:pt modelId="{67001D03-FB34-4ED6-8E8A-90A6FE3D8B75}" type="pres">
      <dgm:prSet presAssocID="{B56BEBC0-AFD7-431B-B8E0-812CDEF9544F}" presName="c2text" presStyleLbl="node1" presStyleIdx="1" presStyleCnt="5">
        <dgm:presLayoutVars>
          <dgm:bulletEnabled val="1"/>
        </dgm:presLayoutVars>
      </dgm:prSet>
      <dgm:spPr/>
    </dgm:pt>
    <dgm:pt modelId="{20EC0076-6068-4412-9202-9A33E42EA56D}" type="pres">
      <dgm:prSet presAssocID="{B56BEBC0-AFD7-431B-B8E0-812CDEF9544F}" presName="comp3" presStyleCnt="0"/>
      <dgm:spPr/>
    </dgm:pt>
    <dgm:pt modelId="{FA72D5E9-BF77-4849-9678-79C63F2E8908}" type="pres">
      <dgm:prSet presAssocID="{B56BEBC0-AFD7-431B-B8E0-812CDEF9544F}" presName="circle3" presStyleLbl="node1" presStyleIdx="2" presStyleCnt="5"/>
      <dgm:spPr/>
    </dgm:pt>
    <dgm:pt modelId="{36976950-0342-4813-BA69-79F39015CCF5}" type="pres">
      <dgm:prSet presAssocID="{B56BEBC0-AFD7-431B-B8E0-812CDEF9544F}" presName="c3text" presStyleLbl="node1" presStyleIdx="2" presStyleCnt="5">
        <dgm:presLayoutVars>
          <dgm:bulletEnabled val="1"/>
        </dgm:presLayoutVars>
      </dgm:prSet>
      <dgm:spPr/>
    </dgm:pt>
    <dgm:pt modelId="{D3E6EE95-101B-45DA-910F-5619B2E394D6}" type="pres">
      <dgm:prSet presAssocID="{B56BEBC0-AFD7-431B-B8E0-812CDEF9544F}" presName="comp4" presStyleCnt="0"/>
      <dgm:spPr/>
    </dgm:pt>
    <dgm:pt modelId="{7E2FC25D-463B-4E6F-BD09-59D1800108F1}" type="pres">
      <dgm:prSet presAssocID="{B56BEBC0-AFD7-431B-B8E0-812CDEF9544F}" presName="circle4" presStyleLbl="node1" presStyleIdx="3" presStyleCnt="5"/>
      <dgm:spPr/>
    </dgm:pt>
    <dgm:pt modelId="{DAA03157-089E-44CD-B4EC-47E5C99E625D}" type="pres">
      <dgm:prSet presAssocID="{B56BEBC0-AFD7-431B-B8E0-812CDEF9544F}" presName="c4text" presStyleLbl="node1" presStyleIdx="3" presStyleCnt="5">
        <dgm:presLayoutVars>
          <dgm:bulletEnabled val="1"/>
        </dgm:presLayoutVars>
      </dgm:prSet>
      <dgm:spPr/>
    </dgm:pt>
    <dgm:pt modelId="{F90AB069-7BE5-4ECE-B651-D54F6E483911}" type="pres">
      <dgm:prSet presAssocID="{B56BEBC0-AFD7-431B-B8E0-812CDEF9544F}" presName="comp5" presStyleCnt="0"/>
      <dgm:spPr/>
    </dgm:pt>
    <dgm:pt modelId="{F6C011C5-591D-4AF5-9BD2-1AD35AB19513}" type="pres">
      <dgm:prSet presAssocID="{B56BEBC0-AFD7-431B-B8E0-812CDEF9544F}" presName="circle5" presStyleLbl="node1" presStyleIdx="4" presStyleCnt="5"/>
      <dgm:spPr/>
    </dgm:pt>
    <dgm:pt modelId="{9F938BAC-D11D-4C1C-8250-87A41E332ACF}" type="pres">
      <dgm:prSet presAssocID="{B56BEBC0-AFD7-431B-B8E0-812CDEF9544F}" presName="c5text" presStyleLbl="node1" presStyleIdx="4" presStyleCnt="5">
        <dgm:presLayoutVars>
          <dgm:bulletEnabled val="1"/>
        </dgm:presLayoutVars>
      </dgm:prSet>
      <dgm:spPr/>
    </dgm:pt>
  </dgm:ptLst>
  <dgm:cxnLst>
    <dgm:cxn modelId="{07D14A0B-DF4C-46D6-9AB4-67088D5E48D3}" type="presOf" srcId="{80A75A55-ACD0-466C-819A-1BA2B32393FE}" destId="{7E2FC25D-463B-4E6F-BD09-59D1800108F1}" srcOrd="0" destOrd="0" presId="urn:microsoft.com/office/officeart/2005/8/layout/venn2"/>
    <dgm:cxn modelId="{54D2191B-6CA7-48A7-AC19-7AA3247773CC}" srcId="{B56BEBC0-AFD7-431B-B8E0-812CDEF9544F}" destId="{1B8B89FA-EA94-4167-8BD9-5C4F6C1F1794}" srcOrd="1" destOrd="0" parTransId="{FEC84B7E-F696-4F25-96B9-1C28D72275F4}" sibTransId="{FE4FC829-00E9-4728-97A0-87EBE687D1C7}"/>
    <dgm:cxn modelId="{B5C1AE24-6AFE-48D8-B9C1-692DF585233B}" type="presOf" srcId="{3EEDAD08-2FB3-478F-B6AE-7D0BEA403F8E}" destId="{36976950-0342-4813-BA69-79F39015CCF5}" srcOrd="1" destOrd="0" presId="urn:microsoft.com/office/officeart/2005/8/layout/venn2"/>
    <dgm:cxn modelId="{99884D2F-BB21-4A0F-9BD2-51C329EBED47}" type="presOf" srcId="{1B8B89FA-EA94-4167-8BD9-5C4F6C1F1794}" destId="{25EC488A-FD3F-4084-895C-951ACF2D7D26}" srcOrd="0" destOrd="0" presId="urn:microsoft.com/office/officeart/2005/8/layout/venn2"/>
    <dgm:cxn modelId="{C7921F34-0B46-4851-B2D0-3C0125CCF9BF}" type="presOf" srcId="{80A75A55-ACD0-466C-819A-1BA2B32393FE}" destId="{DAA03157-089E-44CD-B4EC-47E5C99E625D}" srcOrd="1" destOrd="0" presId="urn:microsoft.com/office/officeart/2005/8/layout/venn2"/>
    <dgm:cxn modelId="{0DC85D7F-AB03-4690-8BD1-216263380DA1}" srcId="{B56BEBC0-AFD7-431B-B8E0-812CDEF9544F}" destId="{CD7C0F29-B5A0-4C9A-BC4A-0F6B2278C0D6}" srcOrd="0" destOrd="0" parTransId="{3A89BC3F-0163-4C2C-B1D0-E9CEDE5D24B9}" sibTransId="{733B5D13-99B2-4D24-8FF7-16955B97B456}"/>
    <dgm:cxn modelId="{76E32D89-C606-4DAD-8F00-391C4ED5F509}" type="presOf" srcId="{9DFBACFD-CB89-40C3-B588-41150D925FC0}" destId="{F6C011C5-591D-4AF5-9BD2-1AD35AB19513}" srcOrd="0" destOrd="0" presId="urn:microsoft.com/office/officeart/2005/8/layout/venn2"/>
    <dgm:cxn modelId="{73934091-7B10-486E-952D-02342C713178}" srcId="{B56BEBC0-AFD7-431B-B8E0-812CDEF9544F}" destId="{9DFBACFD-CB89-40C3-B588-41150D925FC0}" srcOrd="4" destOrd="0" parTransId="{555AF675-3CD8-4E27-8ADE-880721D902A6}" sibTransId="{CAB8F8D2-B43E-4F1C-A466-F6792272EFEB}"/>
    <dgm:cxn modelId="{429C429B-AAB7-40F3-ACD8-0B3E92FE680B}" type="presOf" srcId="{3EEDAD08-2FB3-478F-B6AE-7D0BEA403F8E}" destId="{FA72D5E9-BF77-4849-9678-79C63F2E8908}" srcOrd="0" destOrd="0" presId="urn:microsoft.com/office/officeart/2005/8/layout/venn2"/>
    <dgm:cxn modelId="{24F5EFAD-BBF8-48EE-BCAB-3E48879558CC}" type="presOf" srcId="{1B8B89FA-EA94-4167-8BD9-5C4F6C1F1794}" destId="{67001D03-FB34-4ED6-8E8A-90A6FE3D8B75}" srcOrd="1" destOrd="0" presId="urn:microsoft.com/office/officeart/2005/8/layout/venn2"/>
    <dgm:cxn modelId="{204596B5-FA99-44D6-9A4C-B993726BAB5C}" srcId="{B56BEBC0-AFD7-431B-B8E0-812CDEF9544F}" destId="{3EEDAD08-2FB3-478F-B6AE-7D0BEA403F8E}" srcOrd="2" destOrd="0" parTransId="{9CF7AF0D-822F-4499-BFD7-3ED100228877}" sibTransId="{E9B177D6-A42D-4C79-B5E3-DC5561E41A7E}"/>
    <dgm:cxn modelId="{EFBA40D7-7824-427B-909A-468396496DEF}" srcId="{B56BEBC0-AFD7-431B-B8E0-812CDEF9544F}" destId="{80A75A55-ACD0-466C-819A-1BA2B32393FE}" srcOrd="3" destOrd="0" parTransId="{0B0B274B-F46E-494E-B841-2C44FB4E2C83}" sibTransId="{CDCB5435-5A31-4F1C-B968-DEB091A50428}"/>
    <dgm:cxn modelId="{1AEFF8DF-9665-4993-9EAF-EC205894D3C4}" type="presOf" srcId="{CD7C0F29-B5A0-4C9A-BC4A-0F6B2278C0D6}" destId="{C021F131-4456-46B9-8C75-7FF52814470A}" srcOrd="0" destOrd="0" presId="urn:microsoft.com/office/officeart/2005/8/layout/venn2"/>
    <dgm:cxn modelId="{B6677BED-4B2C-4A84-82DA-2829791C6F2A}" type="presOf" srcId="{CD7C0F29-B5A0-4C9A-BC4A-0F6B2278C0D6}" destId="{A8E446FA-345E-4D84-BAB0-C09EA09F0AAF}" srcOrd="1" destOrd="0" presId="urn:microsoft.com/office/officeart/2005/8/layout/venn2"/>
    <dgm:cxn modelId="{A7B3D9F7-40C1-4D94-931A-1D2D778AD441}" type="presOf" srcId="{9DFBACFD-CB89-40C3-B588-41150D925FC0}" destId="{9F938BAC-D11D-4C1C-8250-87A41E332ACF}" srcOrd="1" destOrd="0" presId="urn:microsoft.com/office/officeart/2005/8/layout/venn2"/>
    <dgm:cxn modelId="{F65C8FF9-BCB8-4B50-9A78-69056F0ED040}" type="presOf" srcId="{B56BEBC0-AFD7-431B-B8E0-812CDEF9544F}" destId="{EBAF8D6B-FDF1-4BB3-8BAA-FA6AE12AFD10}" srcOrd="0" destOrd="0" presId="urn:microsoft.com/office/officeart/2005/8/layout/venn2"/>
    <dgm:cxn modelId="{6BC9C69C-DBBB-4141-9AE6-D72D2836853B}" type="presParOf" srcId="{EBAF8D6B-FDF1-4BB3-8BAA-FA6AE12AFD10}" destId="{6F7E605F-C839-40EE-BBD4-4D33B3D91134}" srcOrd="0" destOrd="0" presId="urn:microsoft.com/office/officeart/2005/8/layout/venn2"/>
    <dgm:cxn modelId="{4E4D2B5C-A709-4433-9012-0F19203D49BA}" type="presParOf" srcId="{6F7E605F-C839-40EE-BBD4-4D33B3D91134}" destId="{C021F131-4456-46B9-8C75-7FF52814470A}" srcOrd="0" destOrd="0" presId="urn:microsoft.com/office/officeart/2005/8/layout/venn2"/>
    <dgm:cxn modelId="{B2583964-D820-49F1-B575-6D5DADEAEF3D}" type="presParOf" srcId="{6F7E605F-C839-40EE-BBD4-4D33B3D91134}" destId="{A8E446FA-345E-4D84-BAB0-C09EA09F0AAF}" srcOrd="1" destOrd="0" presId="urn:microsoft.com/office/officeart/2005/8/layout/venn2"/>
    <dgm:cxn modelId="{A0A8EAA1-B073-428B-A2EB-5475C4629D1A}" type="presParOf" srcId="{EBAF8D6B-FDF1-4BB3-8BAA-FA6AE12AFD10}" destId="{A04CCB99-85EC-4399-92FA-788F01F6E2DE}" srcOrd="1" destOrd="0" presId="urn:microsoft.com/office/officeart/2005/8/layout/venn2"/>
    <dgm:cxn modelId="{BF8347E5-7C28-4FD0-AABE-428E1B6FF636}" type="presParOf" srcId="{A04CCB99-85EC-4399-92FA-788F01F6E2DE}" destId="{25EC488A-FD3F-4084-895C-951ACF2D7D26}" srcOrd="0" destOrd="0" presId="urn:microsoft.com/office/officeart/2005/8/layout/venn2"/>
    <dgm:cxn modelId="{47962D10-15B0-429C-8B1A-FCCB3584FCA4}" type="presParOf" srcId="{A04CCB99-85EC-4399-92FA-788F01F6E2DE}" destId="{67001D03-FB34-4ED6-8E8A-90A6FE3D8B75}" srcOrd="1" destOrd="0" presId="urn:microsoft.com/office/officeart/2005/8/layout/venn2"/>
    <dgm:cxn modelId="{34CA9784-7EF1-4CA0-A24E-E39273006C97}" type="presParOf" srcId="{EBAF8D6B-FDF1-4BB3-8BAA-FA6AE12AFD10}" destId="{20EC0076-6068-4412-9202-9A33E42EA56D}" srcOrd="2" destOrd="0" presId="urn:microsoft.com/office/officeart/2005/8/layout/venn2"/>
    <dgm:cxn modelId="{50CBE80E-9B7A-415E-9D9A-19B7F035FA5A}" type="presParOf" srcId="{20EC0076-6068-4412-9202-9A33E42EA56D}" destId="{FA72D5E9-BF77-4849-9678-79C63F2E8908}" srcOrd="0" destOrd="0" presId="urn:microsoft.com/office/officeart/2005/8/layout/venn2"/>
    <dgm:cxn modelId="{5A6D6073-C85C-494D-97D4-3D01144D64AF}" type="presParOf" srcId="{20EC0076-6068-4412-9202-9A33E42EA56D}" destId="{36976950-0342-4813-BA69-79F39015CCF5}" srcOrd="1" destOrd="0" presId="urn:microsoft.com/office/officeart/2005/8/layout/venn2"/>
    <dgm:cxn modelId="{93251F18-853C-4AE6-80A9-0BA08F09BB4D}" type="presParOf" srcId="{EBAF8D6B-FDF1-4BB3-8BAA-FA6AE12AFD10}" destId="{D3E6EE95-101B-45DA-910F-5619B2E394D6}" srcOrd="3" destOrd="0" presId="urn:microsoft.com/office/officeart/2005/8/layout/venn2"/>
    <dgm:cxn modelId="{A1F5ABCA-AE84-4226-A731-9B4F81B5764E}" type="presParOf" srcId="{D3E6EE95-101B-45DA-910F-5619B2E394D6}" destId="{7E2FC25D-463B-4E6F-BD09-59D1800108F1}" srcOrd="0" destOrd="0" presId="urn:microsoft.com/office/officeart/2005/8/layout/venn2"/>
    <dgm:cxn modelId="{6DB8FD5B-D192-42AB-9347-77A0522F34AB}" type="presParOf" srcId="{D3E6EE95-101B-45DA-910F-5619B2E394D6}" destId="{DAA03157-089E-44CD-B4EC-47E5C99E625D}" srcOrd="1" destOrd="0" presId="urn:microsoft.com/office/officeart/2005/8/layout/venn2"/>
    <dgm:cxn modelId="{30056F76-EED4-416D-8B29-AA0CDAC73E00}" type="presParOf" srcId="{EBAF8D6B-FDF1-4BB3-8BAA-FA6AE12AFD10}" destId="{F90AB069-7BE5-4ECE-B651-D54F6E483911}" srcOrd="4" destOrd="0" presId="urn:microsoft.com/office/officeart/2005/8/layout/venn2"/>
    <dgm:cxn modelId="{5E277F50-B92A-45DF-85AE-1EC423FD1079}" type="presParOf" srcId="{F90AB069-7BE5-4ECE-B651-D54F6E483911}" destId="{F6C011C5-591D-4AF5-9BD2-1AD35AB19513}" srcOrd="0" destOrd="0" presId="urn:microsoft.com/office/officeart/2005/8/layout/venn2"/>
    <dgm:cxn modelId="{E880B419-A43D-48AC-A006-B19FA74B0FCC}" type="presParOf" srcId="{F90AB069-7BE5-4ECE-B651-D54F6E483911}" destId="{9F938BAC-D11D-4C1C-8250-87A41E332ACF}"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8BD89-29A7-4F75-B135-56B79770E5B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FDBD40D-4912-4BCF-9181-B3816FBC86C4}">
      <dgm:prSet/>
      <dgm:spPr/>
      <dgm:t>
        <a:bodyPr/>
        <a:lstStyle/>
        <a:p>
          <a:r>
            <a:rPr lang="en-US" b="0" i="0" baseline="0"/>
            <a:t>Secure charging pods with universal compatibility</a:t>
          </a:r>
          <a:endParaRPr lang="en-US"/>
        </a:p>
      </dgm:t>
    </dgm:pt>
    <dgm:pt modelId="{8F051F0E-3E50-460F-9A28-313329EB04C2}" type="parTrans" cxnId="{B56BDC0F-0A31-4C48-A5A7-7CA69CF274A4}">
      <dgm:prSet/>
      <dgm:spPr/>
      <dgm:t>
        <a:bodyPr/>
        <a:lstStyle/>
        <a:p>
          <a:endParaRPr lang="en-US"/>
        </a:p>
      </dgm:t>
    </dgm:pt>
    <dgm:pt modelId="{99D9EB0E-D1C9-4230-A54E-E3C784725866}" type="sibTrans" cxnId="{B56BDC0F-0A31-4C48-A5A7-7CA69CF274A4}">
      <dgm:prSet/>
      <dgm:spPr/>
      <dgm:t>
        <a:bodyPr/>
        <a:lstStyle/>
        <a:p>
          <a:endParaRPr lang="en-US"/>
        </a:p>
      </dgm:t>
    </dgm:pt>
    <dgm:pt modelId="{0F104C7C-F8CA-47E6-9010-C81CE8F8D891}">
      <dgm:prSet/>
      <dgm:spPr/>
      <dgm:t>
        <a:bodyPr/>
        <a:lstStyle/>
        <a:p>
          <a:r>
            <a:rPr lang="en-US" b="0" i="0" baseline="0"/>
            <a:t>Mobile app and in-store access</a:t>
          </a:r>
          <a:endParaRPr lang="en-US"/>
        </a:p>
      </dgm:t>
    </dgm:pt>
    <dgm:pt modelId="{1760BABF-2C94-4B6B-8638-CB6123EA2731}" type="parTrans" cxnId="{A0551ABD-CB03-4FCB-9EC3-273BAEEAC4AB}">
      <dgm:prSet/>
      <dgm:spPr/>
      <dgm:t>
        <a:bodyPr/>
        <a:lstStyle/>
        <a:p>
          <a:endParaRPr lang="en-US"/>
        </a:p>
      </dgm:t>
    </dgm:pt>
    <dgm:pt modelId="{288A30ED-AC82-4D04-8A41-1859E5E781B1}" type="sibTrans" cxnId="{A0551ABD-CB03-4FCB-9EC3-273BAEEAC4AB}">
      <dgm:prSet/>
      <dgm:spPr/>
      <dgm:t>
        <a:bodyPr/>
        <a:lstStyle/>
        <a:p>
          <a:endParaRPr lang="en-US"/>
        </a:p>
      </dgm:t>
    </dgm:pt>
    <dgm:pt modelId="{C07C0090-0DEF-44B6-8430-0137083BE815}">
      <dgm:prSet/>
      <dgm:spPr/>
      <dgm:t>
        <a:bodyPr/>
        <a:lstStyle/>
        <a:p>
          <a:r>
            <a:rPr lang="en-US" b="0" i="0" baseline="0"/>
            <a:t>Fresh snacks, coffee, tea, and smoothies</a:t>
          </a:r>
          <a:endParaRPr lang="en-US"/>
        </a:p>
      </dgm:t>
    </dgm:pt>
    <dgm:pt modelId="{910B28C2-FC9D-4E9F-86D8-06CBC8B60678}" type="parTrans" cxnId="{B79346A4-F6A3-48DB-9954-139F738FF06E}">
      <dgm:prSet/>
      <dgm:spPr/>
      <dgm:t>
        <a:bodyPr/>
        <a:lstStyle/>
        <a:p>
          <a:endParaRPr lang="en-US"/>
        </a:p>
      </dgm:t>
    </dgm:pt>
    <dgm:pt modelId="{1BB9A6FE-F50B-4BB6-86AD-52018EFB14DD}" type="sibTrans" cxnId="{B79346A4-F6A3-48DB-9954-139F738FF06E}">
      <dgm:prSet/>
      <dgm:spPr/>
      <dgm:t>
        <a:bodyPr/>
        <a:lstStyle/>
        <a:p>
          <a:endParaRPr lang="en-US"/>
        </a:p>
      </dgm:t>
    </dgm:pt>
    <dgm:pt modelId="{DFE0BB76-6805-48D7-BC6F-10AD7EAA4302}">
      <dgm:prSet/>
      <dgm:spPr/>
      <dgm:t>
        <a:bodyPr/>
        <a:lstStyle/>
        <a:p>
          <a:r>
            <a:rPr lang="en-US" b="0" i="0" baseline="0"/>
            <a:t>Free Wi-Fi &amp; ergonomic workspaces</a:t>
          </a:r>
          <a:endParaRPr lang="en-US"/>
        </a:p>
      </dgm:t>
    </dgm:pt>
    <dgm:pt modelId="{89D60173-ED72-46ED-852D-C443920FEC15}" type="parTrans" cxnId="{E0FEDB97-A29A-4C5E-8601-7C8E9A13A3F5}">
      <dgm:prSet/>
      <dgm:spPr/>
      <dgm:t>
        <a:bodyPr/>
        <a:lstStyle/>
        <a:p>
          <a:endParaRPr lang="en-US"/>
        </a:p>
      </dgm:t>
    </dgm:pt>
    <dgm:pt modelId="{CFF22BC9-97CC-43CF-A1F4-99A1BCA1E6C2}" type="sibTrans" cxnId="{E0FEDB97-A29A-4C5E-8601-7C8E9A13A3F5}">
      <dgm:prSet/>
      <dgm:spPr/>
      <dgm:t>
        <a:bodyPr/>
        <a:lstStyle/>
        <a:p>
          <a:endParaRPr lang="en-US"/>
        </a:p>
      </dgm:t>
    </dgm:pt>
    <dgm:pt modelId="{B0A872D1-FC81-43E6-AA21-0D882ED8CA06}">
      <dgm:prSet/>
      <dgm:spPr/>
      <dgm:t>
        <a:bodyPr/>
        <a:lstStyle/>
        <a:p>
          <a:r>
            <a:rPr lang="en-US" b="0" i="0" baseline="0"/>
            <a:t>Biodegradable packaging &amp; eco-friendly interior design</a:t>
          </a:r>
          <a:endParaRPr lang="en-US"/>
        </a:p>
      </dgm:t>
    </dgm:pt>
    <dgm:pt modelId="{2230A350-065A-40DA-9CB2-9E665F42E605}" type="parTrans" cxnId="{C139314D-CCC9-4257-9725-BF82703A3197}">
      <dgm:prSet/>
      <dgm:spPr/>
      <dgm:t>
        <a:bodyPr/>
        <a:lstStyle/>
        <a:p>
          <a:endParaRPr lang="en-US"/>
        </a:p>
      </dgm:t>
    </dgm:pt>
    <dgm:pt modelId="{3FC2E41A-0349-4B06-BDC5-6DED7A8287E2}" type="sibTrans" cxnId="{C139314D-CCC9-4257-9725-BF82703A3197}">
      <dgm:prSet/>
      <dgm:spPr/>
      <dgm:t>
        <a:bodyPr/>
        <a:lstStyle/>
        <a:p>
          <a:endParaRPr lang="en-US"/>
        </a:p>
      </dgm:t>
    </dgm:pt>
    <dgm:pt modelId="{3B76C0F5-0868-4BA2-8DE1-9B7C3B28640A}" type="pres">
      <dgm:prSet presAssocID="{B948BD89-29A7-4F75-B135-56B79770E5BB}" presName="diagram" presStyleCnt="0">
        <dgm:presLayoutVars>
          <dgm:dir/>
          <dgm:resizeHandles val="exact"/>
        </dgm:presLayoutVars>
      </dgm:prSet>
      <dgm:spPr/>
    </dgm:pt>
    <dgm:pt modelId="{FA9C2467-DCD4-467B-9EEA-755F12201E0B}" type="pres">
      <dgm:prSet presAssocID="{4FDBD40D-4912-4BCF-9181-B3816FBC86C4}" presName="node" presStyleLbl="node1" presStyleIdx="0" presStyleCnt="5">
        <dgm:presLayoutVars>
          <dgm:bulletEnabled val="1"/>
        </dgm:presLayoutVars>
      </dgm:prSet>
      <dgm:spPr/>
    </dgm:pt>
    <dgm:pt modelId="{350B6DD0-D3CE-44B2-9DDE-FD9C27C4617D}" type="pres">
      <dgm:prSet presAssocID="{99D9EB0E-D1C9-4230-A54E-E3C784725866}" presName="sibTrans" presStyleCnt="0"/>
      <dgm:spPr/>
    </dgm:pt>
    <dgm:pt modelId="{A59D7344-6E10-4139-80C4-24B91A92D0EE}" type="pres">
      <dgm:prSet presAssocID="{0F104C7C-F8CA-47E6-9010-C81CE8F8D891}" presName="node" presStyleLbl="node1" presStyleIdx="1" presStyleCnt="5">
        <dgm:presLayoutVars>
          <dgm:bulletEnabled val="1"/>
        </dgm:presLayoutVars>
      </dgm:prSet>
      <dgm:spPr/>
    </dgm:pt>
    <dgm:pt modelId="{0A0188BA-86BB-4DC9-8F36-CBDB68C3FE4E}" type="pres">
      <dgm:prSet presAssocID="{288A30ED-AC82-4D04-8A41-1859E5E781B1}" presName="sibTrans" presStyleCnt="0"/>
      <dgm:spPr/>
    </dgm:pt>
    <dgm:pt modelId="{3034875A-879C-4C67-92FD-BDF1D9A22D7F}" type="pres">
      <dgm:prSet presAssocID="{C07C0090-0DEF-44B6-8430-0137083BE815}" presName="node" presStyleLbl="node1" presStyleIdx="2" presStyleCnt="5">
        <dgm:presLayoutVars>
          <dgm:bulletEnabled val="1"/>
        </dgm:presLayoutVars>
      </dgm:prSet>
      <dgm:spPr/>
    </dgm:pt>
    <dgm:pt modelId="{68C95D1A-6E08-4C11-96A7-320B077782AC}" type="pres">
      <dgm:prSet presAssocID="{1BB9A6FE-F50B-4BB6-86AD-52018EFB14DD}" presName="sibTrans" presStyleCnt="0"/>
      <dgm:spPr/>
    </dgm:pt>
    <dgm:pt modelId="{AA4C8531-E58E-4235-BE1B-E578E508D1AD}" type="pres">
      <dgm:prSet presAssocID="{DFE0BB76-6805-48D7-BC6F-10AD7EAA4302}" presName="node" presStyleLbl="node1" presStyleIdx="3" presStyleCnt="5">
        <dgm:presLayoutVars>
          <dgm:bulletEnabled val="1"/>
        </dgm:presLayoutVars>
      </dgm:prSet>
      <dgm:spPr/>
    </dgm:pt>
    <dgm:pt modelId="{9511BCFB-8D91-4C40-A1BE-4ED41EEAB346}" type="pres">
      <dgm:prSet presAssocID="{CFF22BC9-97CC-43CF-A1F4-99A1BCA1E6C2}" presName="sibTrans" presStyleCnt="0"/>
      <dgm:spPr/>
    </dgm:pt>
    <dgm:pt modelId="{491B2005-1622-44C3-823D-0908B34950CA}" type="pres">
      <dgm:prSet presAssocID="{B0A872D1-FC81-43E6-AA21-0D882ED8CA06}" presName="node" presStyleLbl="node1" presStyleIdx="4" presStyleCnt="5">
        <dgm:presLayoutVars>
          <dgm:bulletEnabled val="1"/>
        </dgm:presLayoutVars>
      </dgm:prSet>
      <dgm:spPr/>
    </dgm:pt>
  </dgm:ptLst>
  <dgm:cxnLst>
    <dgm:cxn modelId="{B56BDC0F-0A31-4C48-A5A7-7CA69CF274A4}" srcId="{B948BD89-29A7-4F75-B135-56B79770E5BB}" destId="{4FDBD40D-4912-4BCF-9181-B3816FBC86C4}" srcOrd="0" destOrd="0" parTransId="{8F051F0E-3E50-460F-9A28-313329EB04C2}" sibTransId="{99D9EB0E-D1C9-4230-A54E-E3C784725866}"/>
    <dgm:cxn modelId="{A4B3A317-2B02-48FD-9991-199967BC7DBA}" type="presOf" srcId="{DFE0BB76-6805-48D7-BC6F-10AD7EAA4302}" destId="{AA4C8531-E58E-4235-BE1B-E578E508D1AD}" srcOrd="0" destOrd="0" presId="urn:microsoft.com/office/officeart/2005/8/layout/default"/>
    <dgm:cxn modelId="{41F4661D-B763-4C79-AF45-040C3E871973}" type="presOf" srcId="{4FDBD40D-4912-4BCF-9181-B3816FBC86C4}" destId="{FA9C2467-DCD4-467B-9EEA-755F12201E0B}" srcOrd="0" destOrd="0" presId="urn:microsoft.com/office/officeart/2005/8/layout/default"/>
    <dgm:cxn modelId="{8C3B563D-2FCA-4D70-8BE8-645C9F679FBE}" type="presOf" srcId="{B0A872D1-FC81-43E6-AA21-0D882ED8CA06}" destId="{491B2005-1622-44C3-823D-0908B34950CA}" srcOrd="0" destOrd="0" presId="urn:microsoft.com/office/officeart/2005/8/layout/default"/>
    <dgm:cxn modelId="{C139314D-CCC9-4257-9725-BF82703A3197}" srcId="{B948BD89-29A7-4F75-B135-56B79770E5BB}" destId="{B0A872D1-FC81-43E6-AA21-0D882ED8CA06}" srcOrd="4" destOrd="0" parTransId="{2230A350-065A-40DA-9CB2-9E665F42E605}" sibTransId="{3FC2E41A-0349-4B06-BDC5-6DED7A8287E2}"/>
    <dgm:cxn modelId="{8C0BCA54-669E-4614-8B99-5F5E810BF2F1}" type="presOf" srcId="{B948BD89-29A7-4F75-B135-56B79770E5BB}" destId="{3B76C0F5-0868-4BA2-8DE1-9B7C3B28640A}" srcOrd="0" destOrd="0" presId="urn:microsoft.com/office/officeart/2005/8/layout/default"/>
    <dgm:cxn modelId="{E0FEDB97-A29A-4C5E-8601-7C8E9A13A3F5}" srcId="{B948BD89-29A7-4F75-B135-56B79770E5BB}" destId="{DFE0BB76-6805-48D7-BC6F-10AD7EAA4302}" srcOrd="3" destOrd="0" parTransId="{89D60173-ED72-46ED-852D-C443920FEC15}" sibTransId="{CFF22BC9-97CC-43CF-A1F4-99A1BCA1E6C2}"/>
    <dgm:cxn modelId="{B79346A4-F6A3-48DB-9954-139F738FF06E}" srcId="{B948BD89-29A7-4F75-B135-56B79770E5BB}" destId="{C07C0090-0DEF-44B6-8430-0137083BE815}" srcOrd="2" destOrd="0" parTransId="{910B28C2-FC9D-4E9F-86D8-06CBC8B60678}" sibTransId="{1BB9A6FE-F50B-4BB6-86AD-52018EFB14DD}"/>
    <dgm:cxn modelId="{A0551ABD-CB03-4FCB-9EC3-273BAEEAC4AB}" srcId="{B948BD89-29A7-4F75-B135-56B79770E5BB}" destId="{0F104C7C-F8CA-47E6-9010-C81CE8F8D891}" srcOrd="1" destOrd="0" parTransId="{1760BABF-2C94-4B6B-8638-CB6123EA2731}" sibTransId="{288A30ED-AC82-4D04-8A41-1859E5E781B1}"/>
    <dgm:cxn modelId="{F46D6ACF-310F-4525-B23C-47A253E984CD}" type="presOf" srcId="{0F104C7C-F8CA-47E6-9010-C81CE8F8D891}" destId="{A59D7344-6E10-4139-80C4-24B91A92D0EE}" srcOrd="0" destOrd="0" presId="urn:microsoft.com/office/officeart/2005/8/layout/default"/>
    <dgm:cxn modelId="{E731F1D6-CBAE-4D17-BF3D-1220527773DD}" type="presOf" srcId="{C07C0090-0DEF-44B6-8430-0137083BE815}" destId="{3034875A-879C-4C67-92FD-BDF1D9A22D7F}" srcOrd="0" destOrd="0" presId="urn:microsoft.com/office/officeart/2005/8/layout/default"/>
    <dgm:cxn modelId="{16CA949E-6DC4-4B7C-A94B-03C5F08BB2E8}" type="presParOf" srcId="{3B76C0F5-0868-4BA2-8DE1-9B7C3B28640A}" destId="{FA9C2467-DCD4-467B-9EEA-755F12201E0B}" srcOrd="0" destOrd="0" presId="urn:microsoft.com/office/officeart/2005/8/layout/default"/>
    <dgm:cxn modelId="{EA8E3129-9D63-46E1-B44E-AECE2621CD53}" type="presParOf" srcId="{3B76C0F5-0868-4BA2-8DE1-9B7C3B28640A}" destId="{350B6DD0-D3CE-44B2-9DDE-FD9C27C4617D}" srcOrd="1" destOrd="0" presId="urn:microsoft.com/office/officeart/2005/8/layout/default"/>
    <dgm:cxn modelId="{8E69D5FB-CFE0-4106-A651-ECC429F69D64}" type="presParOf" srcId="{3B76C0F5-0868-4BA2-8DE1-9B7C3B28640A}" destId="{A59D7344-6E10-4139-80C4-24B91A92D0EE}" srcOrd="2" destOrd="0" presId="urn:microsoft.com/office/officeart/2005/8/layout/default"/>
    <dgm:cxn modelId="{C8826143-D5FB-4E95-B361-6C214447B239}" type="presParOf" srcId="{3B76C0F5-0868-4BA2-8DE1-9B7C3B28640A}" destId="{0A0188BA-86BB-4DC9-8F36-CBDB68C3FE4E}" srcOrd="3" destOrd="0" presId="urn:microsoft.com/office/officeart/2005/8/layout/default"/>
    <dgm:cxn modelId="{E4A38347-A703-42D4-B450-9EAFEC98FC9E}" type="presParOf" srcId="{3B76C0F5-0868-4BA2-8DE1-9B7C3B28640A}" destId="{3034875A-879C-4C67-92FD-BDF1D9A22D7F}" srcOrd="4" destOrd="0" presId="urn:microsoft.com/office/officeart/2005/8/layout/default"/>
    <dgm:cxn modelId="{866EC76C-77A5-4422-9EFD-A8530C3657BF}" type="presParOf" srcId="{3B76C0F5-0868-4BA2-8DE1-9B7C3B28640A}" destId="{68C95D1A-6E08-4C11-96A7-320B077782AC}" srcOrd="5" destOrd="0" presId="urn:microsoft.com/office/officeart/2005/8/layout/default"/>
    <dgm:cxn modelId="{DAB7A6B9-8A12-4A8A-A30D-099C35AE1266}" type="presParOf" srcId="{3B76C0F5-0868-4BA2-8DE1-9B7C3B28640A}" destId="{AA4C8531-E58E-4235-BE1B-E578E508D1AD}" srcOrd="6" destOrd="0" presId="urn:microsoft.com/office/officeart/2005/8/layout/default"/>
    <dgm:cxn modelId="{BA9D4AA3-22E0-495A-A3D4-63D7FC467574}" type="presParOf" srcId="{3B76C0F5-0868-4BA2-8DE1-9B7C3B28640A}" destId="{9511BCFB-8D91-4C40-A1BE-4ED41EEAB346}" srcOrd="7" destOrd="0" presId="urn:microsoft.com/office/officeart/2005/8/layout/default"/>
    <dgm:cxn modelId="{BF81227B-0550-4107-9738-E79853B58773}" type="presParOf" srcId="{3B76C0F5-0868-4BA2-8DE1-9B7C3B28640A}" destId="{491B2005-1622-44C3-823D-0908B34950C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84C303-D934-4876-8EE3-8F7F1DFF5CFB}"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7E2A6608-1457-434F-AA9E-EA2644A71F3B}">
      <dgm:prSet/>
      <dgm:spPr/>
      <dgm:t>
        <a:bodyPr/>
        <a:lstStyle/>
        <a:p>
          <a:r>
            <a:rPr lang="en-US" b="1" i="0" baseline="0"/>
            <a:t>Months 1–2:</a:t>
          </a:r>
          <a:r>
            <a:rPr lang="en-US" b="0" i="0" baseline="0"/>
            <a:t> Secure funding and lease</a:t>
          </a:r>
          <a:endParaRPr lang="en-US"/>
        </a:p>
      </dgm:t>
    </dgm:pt>
    <dgm:pt modelId="{C472B2FE-B36B-442B-84A5-5B247F33D8C7}" type="parTrans" cxnId="{FBA7CDA8-23C1-40C5-9516-E1C6D96BF298}">
      <dgm:prSet/>
      <dgm:spPr/>
      <dgm:t>
        <a:bodyPr/>
        <a:lstStyle/>
        <a:p>
          <a:endParaRPr lang="en-US"/>
        </a:p>
      </dgm:t>
    </dgm:pt>
    <dgm:pt modelId="{504637A3-06FA-48F8-9148-CBF759F2BC1B}" type="sibTrans" cxnId="{FBA7CDA8-23C1-40C5-9516-E1C6D96BF298}">
      <dgm:prSet/>
      <dgm:spPr/>
      <dgm:t>
        <a:bodyPr/>
        <a:lstStyle/>
        <a:p>
          <a:endParaRPr lang="en-US"/>
        </a:p>
      </dgm:t>
    </dgm:pt>
    <dgm:pt modelId="{65C69064-FD20-49AD-8D66-1628E906B97D}">
      <dgm:prSet/>
      <dgm:spPr/>
      <dgm:t>
        <a:bodyPr/>
        <a:lstStyle/>
        <a:p>
          <a:r>
            <a:rPr lang="en-US" b="1" i="0" baseline="0"/>
            <a:t>Month 3:</a:t>
          </a:r>
          <a:r>
            <a:rPr lang="en-US" b="0" i="0" baseline="0"/>
            <a:t> Install charging pods, finalize interior</a:t>
          </a:r>
          <a:endParaRPr lang="en-US"/>
        </a:p>
      </dgm:t>
    </dgm:pt>
    <dgm:pt modelId="{D5078472-D1DE-4680-84BF-0200833C82E7}" type="parTrans" cxnId="{9B69EA01-E332-4DAA-844B-BCBDFDFFF4FF}">
      <dgm:prSet/>
      <dgm:spPr/>
      <dgm:t>
        <a:bodyPr/>
        <a:lstStyle/>
        <a:p>
          <a:endParaRPr lang="en-US"/>
        </a:p>
      </dgm:t>
    </dgm:pt>
    <dgm:pt modelId="{F14A3602-0A03-4D83-B376-962946F52974}" type="sibTrans" cxnId="{9B69EA01-E332-4DAA-844B-BCBDFDFFF4FF}">
      <dgm:prSet/>
      <dgm:spPr/>
      <dgm:t>
        <a:bodyPr/>
        <a:lstStyle/>
        <a:p>
          <a:endParaRPr lang="en-US"/>
        </a:p>
      </dgm:t>
    </dgm:pt>
    <dgm:pt modelId="{8D9730FD-43DB-4B17-874F-E26047123497}">
      <dgm:prSet/>
      <dgm:spPr/>
      <dgm:t>
        <a:bodyPr/>
        <a:lstStyle/>
        <a:p>
          <a:r>
            <a:rPr lang="en-US" b="1" i="0" baseline="0"/>
            <a:t>Month 4:</a:t>
          </a:r>
          <a:r>
            <a:rPr lang="en-US" b="0" i="0" baseline="0"/>
            <a:t> Launch marketing campaign</a:t>
          </a:r>
          <a:endParaRPr lang="en-US"/>
        </a:p>
      </dgm:t>
    </dgm:pt>
    <dgm:pt modelId="{0C42087C-5F44-4B9E-8C05-CB365D63B376}" type="parTrans" cxnId="{D1C23C59-D23B-42F7-BA5C-58037035A062}">
      <dgm:prSet/>
      <dgm:spPr/>
      <dgm:t>
        <a:bodyPr/>
        <a:lstStyle/>
        <a:p>
          <a:endParaRPr lang="en-US"/>
        </a:p>
      </dgm:t>
    </dgm:pt>
    <dgm:pt modelId="{6322C8F0-D409-45C3-B3AA-F7FEC4426A99}" type="sibTrans" cxnId="{D1C23C59-D23B-42F7-BA5C-58037035A062}">
      <dgm:prSet/>
      <dgm:spPr/>
      <dgm:t>
        <a:bodyPr/>
        <a:lstStyle/>
        <a:p>
          <a:endParaRPr lang="en-US"/>
        </a:p>
      </dgm:t>
    </dgm:pt>
    <dgm:pt modelId="{1870CD62-B68F-474D-910D-B0BEBE0C1750}">
      <dgm:prSet/>
      <dgm:spPr/>
      <dgm:t>
        <a:bodyPr/>
        <a:lstStyle/>
        <a:p>
          <a:r>
            <a:rPr lang="en-US" b="1" i="0" baseline="0"/>
            <a:t>Month 5:</a:t>
          </a:r>
          <a:r>
            <a:rPr lang="en-US" b="0" i="0" baseline="0"/>
            <a:t> Grand opening</a:t>
          </a:r>
          <a:endParaRPr lang="en-US"/>
        </a:p>
      </dgm:t>
    </dgm:pt>
    <dgm:pt modelId="{AE558CB4-4AC2-4907-9F2F-D600131BDCA6}" type="parTrans" cxnId="{06D66DE7-64BB-4F2A-98D4-D19249C19045}">
      <dgm:prSet/>
      <dgm:spPr/>
      <dgm:t>
        <a:bodyPr/>
        <a:lstStyle/>
        <a:p>
          <a:endParaRPr lang="en-US"/>
        </a:p>
      </dgm:t>
    </dgm:pt>
    <dgm:pt modelId="{DA7C4BAB-9BE1-4A66-A92A-D499EC42F87D}" type="sibTrans" cxnId="{06D66DE7-64BB-4F2A-98D4-D19249C19045}">
      <dgm:prSet/>
      <dgm:spPr/>
      <dgm:t>
        <a:bodyPr/>
        <a:lstStyle/>
        <a:p>
          <a:endParaRPr lang="en-US"/>
        </a:p>
      </dgm:t>
    </dgm:pt>
    <dgm:pt modelId="{C4A2C990-EABD-401F-8D52-7519FE04A222}">
      <dgm:prSet/>
      <dgm:spPr/>
      <dgm:t>
        <a:bodyPr/>
        <a:lstStyle/>
        <a:p>
          <a:r>
            <a:rPr lang="en-US" b="1" i="0" baseline="0"/>
            <a:t>Month 12:</a:t>
          </a:r>
          <a:r>
            <a:rPr lang="en-US" b="0" i="0" baseline="0"/>
            <a:t> Achieve break-even and review performance</a:t>
          </a:r>
          <a:endParaRPr lang="en-US"/>
        </a:p>
      </dgm:t>
    </dgm:pt>
    <dgm:pt modelId="{3DAAF926-C03C-4BBB-9F85-F1FA19F42703}" type="parTrans" cxnId="{117B07AB-CC11-4111-91B9-BFFA0E6B16B4}">
      <dgm:prSet/>
      <dgm:spPr/>
      <dgm:t>
        <a:bodyPr/>
        <a:lstStyle/>
        <a:p>
          <a:endParaRPr lang="en-US"/>
        </a:p>
      </dgm:t>
    </dgm:pt>
    <dgm:pt modelId="{87814387-4FAF-4A5E-BCD7-41797BA77988}" type="sibTrans" cxnId="{117B07AB-CC11-4111-91B9-BFFA0E6B16B4}">
      <dgm:prSet/>
      <dgm:spPr/>
      <dgm:t>
        <a:bodyPr/>
        <a:lstStyle/>
        <a:p>
          <a:endParaRPr lang="en-US"/>
        </a:p>
      </dgm:t>
    </dgm:pt>
    <dgm:pt modelId="{8EAC8DE7-2604-4DA1-90E8-5E59D51DAEE5}" type="pres">
      <dgm:prSet presAssocID="{2384C303-D934-4876-8EE3-8F7F1DFF5CFB}" presName="compositeShape" presStyleCnt="0">
        <dgm:presLayoutVars>
          <dgm:chMax val="7"/>
          <dgm:dir/>
          <dgm:resizeHandles val="exact"/>
        </dgm:presLayoutVars>
      </dgm:prSet>
      <dgm:spPr/>
    </dgm:pt>
    <dgm:pt modelId="{AD741970-C36D-4474-946E-B5DB5E5ECBF6}" type="pres">
      <dgm:prSet presAssocID="{7E2A6608-1457-434F-AA9E-EA2644A71F3B}" presName="circ1" presStyleLbl="vennNode1" presStyleIdx="0" presStyleCnt="5"/>
      <dgm:spPr/>
    </dgm:pt>
    <dgm:pt modelId="{69A63860-D093-40BE-870F-E1CA545D7F7C}" type="pres">
      <dgm:prSet presAssocID="{7E2A6608-1457-434F-AA9E-EA2644A71F3B}" presName="circ1Tx" presStyleLbl="revTx" presStyleIdx="0" presStyleCnt="0">
        <dgm:presLayoutVars>
          <dgm:chMax val="0"/>
          <dgm:chPref val="0"/>
          <dgm:bulletEnabled val="1"/>
        </dgm:presLayoutVars>
      </dgm:prSet>
      <dgm:spPr/>
    </dgm:pt>
    <dgm:pt modelId="{ED7EF4B2-4D07-4A6F-A021-46C139E2BA18}" type="pres">
      <dgm:prSet presAssocID="{65C69064-FD20-49AD-8D66-1628E906B97D}" presName="circ2" presStyleLbl="vennNode1" presStyleIdx="1" presStyleCnt="5"/>
      <dgm:spPr/>
    </dgm:pt>
    <dgm:pt modelId="{9BDB5C95-5942-4B8C-BCFA-19C4C56E307C}" type="pres">
      <dgm:prSet presAssocID="{65C69064-FD20-49AD-8D66-1628E906B97D}" presName="circ2Tx" presStyleLbl="revTx" presStyleIdx="0" presStyleCnt="0">
        <dgm:presLayoutVars>
          <dgm:chMax val="0"/>
          <dgm:chPref val="0"/>
          <dgm:bulletEnabled val="1"/>
        </dgm:presLayoutVars>
      </dgm:prSet>
      <dgm:spPr/>
    </dgm:pt>
    <dgm:pt modelId="{C1C04B5A-8ACE-411D-BD73-7F90D2DE7695}" type="pres">
      <dgm:prSet presAssocID="{8D9730FD-43DB-4B17-874F-E26047123497}" presName="circ3" presStyleLbl="vennNode1" presStyleIdx="2" presStyleCnt="5"/>
      <dgm:spPr/>
    </dgm:pt>
    <dgm:pt modelId="{7EB694A2-3AE9-4043-A72E-B59A82B18288}" type="pres">
      <dgm:prSet presAssocID="{8D9730FD-43DB-4B17-874F-E26047123497}" presName="circ3Tx" presStyleLbl="revTx" presStyleIdx="0" presStyleCnt="0">
        <dgm:presLayoutVars>
          <dgm:chMax val="0"/>
          <dgm:chPref val="0"/>
          <dgm:bulletEnabled val="1"/>
        </dgm:presLayoutVars>
      </dgm:prSet>
      <dgm:spPr/>
    </dgm:pt>
    <dgm:pt modelId="{D0A08AAE-B8E6-4D93-9D03-7F536AE2A179}" type="pres">
      <dgm:prSet presAssocID="{1870CD62-B68F-474D-910D-B0BEBE0C1750}" presName="circ4" presStyleLbl="vennNode1" presStyleIdx="3" presStyleCnt="5"/>
      <dgm:spPr/>
    </dgm:pt>
    <dgm:pt modelId="{870CB2A7-03FA-4BB4-8879-B9CB6DAF371C}" type="pres">
      <dgm:prSet presAssocID="{1870CD62-B68F-474D-910D-B0BEBE0C1750}" presName="circ4Tx" presStyleLbl="revTx" presStyleIdx="0" presStyleCnt="0">
        <dgm:presLayoutVars>
          <dgm:chMax val="0"/>
          <dgm:chPref val="0"/>
          <dgm:bulletEnabled val="1"/>
        </dgm:presLayoutVars>
      </dgm:prSet>
      <dgm:spPr/>
    </dgm:pt>
    <dgm:pt modelId="{E6C23DF9-FD42-432E-BC03-93CE0C878FA3}" type="pres">
      <dgm:prSet presAssocID="{C4A2C990-EABD-401F-8D52-7519FE04A222}" presName="circ5" presStyleLbl="vennNode1" presStyleIdx="4" presStyleCnt="5"/>
      <dgm:spPr/>
    </dgm:pt>
    <dgm:pt modelId="{4AFC3B8C-ABEE-456F-91BF-40A8DC932845}" type="pres">
      <dgm:prSet presAssocID="{C4A2C990-EABD-401F-8D52-7519FE04A222}" presName="circ5Tx" presStyleLbl="revTx" presStyleIdx="0" presStyleCnt="0">
        <dgm:presLayoutVars>
          <dgm:chMax val="0"/>
          <dgm:chPref val="0"/>
          <dgm:bulletEnabled val="1"/>
        </dgm:presLayoutVars>
      </dgm:prSet>
      <dgm:spPr/>
    </dgm:pt>
  </dgm:ptLst>
  <dgm:cxnLst>
    <dgm:cxn modelId="{9B69EA01-E332-4DAA-844B-BCBDFDFFF4FF}" srcId="{2384C303-D934-4876-8EE3-8F7F1DFF5CFB}" destId="{65C69064-FD20-49AD-8D66-1628E906B97D}" srcOrd="1" destOrd="0" parTransId="{D5078472-D1DE-4680-84BF-0200833C82E7}" sibTransId="{F14A3602-0A03-4D83-B376-962946F52974}"/>
    <dgm:cxn modelId="{15047D6F-5B1E-46B7-AB04-8F6AF4674019}" type="presOf" srcId="{7E2A6608-1457-434F-AA9E-EA2644A71F3B}" destId="{69A63860-D093-40BE-870F-E1CA545D7F7C}" srcOrd="0" destOrd="0" presId="urn:microsoft.com/office/officeart/2005/8/layout/venn1"/>
    <dgm:cxn modelId="{D1C23C59-D23B-42F7-BA5C-58037035A062}" srcId="{2384C303-D934-4876-8EE3-8F7F1DFF5CFB}" destId="{8D9730FD-43DB-4B17-874F-E26047123497}" srcOrd="2" destOrd="0" parTransId="{0C42087C-5F44-4B9E-8C05-CB365D63B376}" sibTransId="{6322C8F0-D409-45C3-B3AA-F7FEC4426A99}"/>
    <dgm:cxn modelId="{FBA7CDA8-23C1-40C5-9516-E1C6D96BF298}" srcId="{2384C303-D934-4876-8EE3-8F7F1DFF5CFB}" destId="{7E2A6608-1457-434F-AA9E-EA2644A71F3B}" srcOrd="0" destOrd="0" parTransId="{C472B2FE-B36B-442B-84A5-5B247F33D8C7}" sibTransId="{504637A3-06FA-48F8-9148-CBF759F2BC1B}"/>
    <dgm:cxn modelId="{117B07AB-CC11-4111-91B9-BFFA0E6B16B4}" srcId="{2384C303-D934-4876-8EE3-8F7F1DFF5CFB}" destId="{C4A2C990-EABD-401F-8D52-7519FE04A222}" srcOrd="4" destOrd="0" parTransId="{3DAAF926-C03C-4BBB-9F85-F1FA19F42703}" sibTransId="{87814387-4FAF-4A5E-BCD7-41797BA77988}"/>
    <dgm:cxn modelId="{9AC5E2B2-FFB8-4ED6-BCE2-6811B993EB35}" type="presOf" srcId="{65C69064-FD20-49AD-8D66-1628E906B97D}" destId="{9BDB5C95-5942-4B8C-BCFA-19C4C56E307C}" srcOrd="0" destOrd="0" presId="urn:microsoft.com/office/officeart/2005/8/layout/venn1"/>
    <dgm:cxn modelId="{27611CBD-650C-4C3B-9381-D432DAB914FC}" type="presOf" srcId="{1870CD62-B68F-474D-910D-B0BEBE0C1750}" destId="{870CB2A7-03FA-4BB4-8879-B9CB6DAF371C}" srcOrd="0" destOrd="0" presId="urn:microsoft.com/office/officeart/2005/8/layout/venn1"/>
    <dgm:cxn modelId="{06D66DE7-64BB-4F2A-98D4-D19249C19045}" srcId="{2384C303-D934-4876-8EE3-8F7F1DFF5CFB}" destId="{1870CD62-B68F-474D-910D-B0BEBE0C1750}" srcOrd="3" destOrd="0" parTransId="{AE558CB4-4AC2-4907-9F2F-D600131BDCA6}" sibTransId="{DA7C4BAB-9BE1-4A66-A92A-D499EC42F87D}"/>
    <dgm:cxn modelId="{A75935EF-E920-4B8A-8ADD-1335B67BD161}" type="presOf" srcId="{C4A2C990-EABD-401F-8D52-7519FE04A222}" destId="{4AFC3B8C-ABEE-456F-91BF-40A8DC932845}" srcOrd="0" destOrd="0" presId="urn:microsoft.com/office/officeart/2005/8/layout/venn1"/>
    <dgm:cxn modelId="{EC2212F0-4EEC-4611-8755-0922E4E8BD01}" type="presOf" srcId="{8D9730FD-43DB-4B17-874F-E26047123497}" destId="{7EB694A2-3AE9-4043-A72E-B59A82B18288}" srcOrd="0" destOrd="0" presId="urn:microsoft.com/office/officeart/2005/8/layout/venn1"/>
    <dgm:cxn modelId="{60C3C4F6-D55E-4E08-849E-4AD7C8114352}" type="presOf" srcId="{2384C303-D934-4876-8EE3-8F7F1DFF5CFB}" destId="{8EAC8DE7-2604-4DA1-90E8-5E59D51DAEE5}" srcOrd="0" destOrd="0" presId="urn:microsoft.com/office/officeart/2005/8/layout/venn1"/>
    <dgm:cxn modelId="{8C0BD0D7-D497-4C97-B300-6E5DEB616407}" type="presParOf" srcId="{8EAC8DE7-2604-4DA1-90E8-5E59D51DAEE5}" destId="{AD741970-C36D-4474-946E-B5DB5E5ECBF6}" srcOrd="0" destOrd="0" presId="urn:microsoft.com/office/officeart/2005/8/layout/venn1"/>
    <dgm:cxn modelId="{395502DD-9AE1-4992-B999-AC163858C2DA}" type="presParOf" srcId="{8EAC8DE7-2604-4DA1-90E8-5E59D51DAEE5}" destId="{69A63860-D093-40BE-870F-E1CA545D7F7C}" srcOrd="1" destOrd="0" presId="urn:microsoft.com/office/officeart/2005/8/layout/venn1"/>
    <dgm:cxn modelId="{C5603C44-5649-42FA-A90A-5864C9488537}" type="presParOf" srcId="{8EAC8DE7-2604-4DA1-90E8-5E59D51DAEE5}" destId="{ED7EF4B2-4D07-4A6F-A021-46C139E2BA18}" srcOrd="2" destOrd="0" presId="urn:microsoft.com/office/officeart/2005/8/layout/venn1"/>
    <dgm:cxn modelId="{FE1CEE67-1359-4A71-A060-58255E969E33}" type="presParOf" srcId="{8EAC8DE7-2604-4DA1-90E8-5E59D51DAEE5}" destId="{9BDB5C95-5942-4B8C-BCFA-19C4C56E307C}" srcOrd="3" destOrd="0" presId="urn:microsoft.com/office/officeart/2005/8/layout/venn1"/>
    <dgm:cxn modelId="{58B48120-A974-4323-84D5-10E570354710}" type="presParOf" srcId="{8EAC8DE7-2604-4DA1-90E8-5E59D51DAEE5}" destId="{C1C04B5A-8ACE-411D-BD73-7F90D2DE7695}" srcOrd="4" destOrd="0" presId="urn:microsoft.com/office/officeart/2005/8/layout/venn1"/>
    <dgm:cxn modelId="{ECFAEDE7-A649-45C4-AA0C-C5F09FF7E7C5}" type="presParOf" srcId="{8EAC8DE7-2604-4DA1-90E8-5E59D51DAEE5}" destId="{7EB694A2-3AE9-4043-A72E-B59A82B18288}" srcOrd="5" destOrd="0" presId="urn:microsoft.com/office/officeart/2005/8/layout/venn1"/>
    <dgm:cxn modelId="{7FBB31A5-32EA-4BC0-A3C1-BCDB5C3F288C}" type="presParOf" srcId="{8EAC8DE7-2604-4DA1-90E8-5E59D51DAEE5}" destId="{D0A08AAE-B8E6-4D93-9D03-7F536AE2A179}" srcOrd="6" destOrd="0" presId="urn:microsoft.com/office/officeart/2005/8/layout/venn1"/>
    <dgm:cxn modelId="{DB6A6831-27FF-4B7D-83EF-E2B76393E06C}" type="presParOf" srcId="{8EAC8DE7-2604-4DA1-90E8-5E59D51DAEE5}" destId="{870CB2A7-03FA-4BB4-8879-B9CB6DAF371C}" srcOrd="7" destOrd="0" presId="urn:microsoft.com/office/officeart/2005/8/layout/venn1"/>
    <dgm:cxn modelId="{6A7C892F-08AB-42CD-BDB8-0FBAFEC4FB5F}" type="presParOf" srcId="{8EAC8DE7-2604-4DA1-90E8-5E59D51DAEE5}" destId="{E6C23DF9-FD42-432E-BC03-93CE0C878FA3}" srcOrd="8" destOrd="0" presId="urn:microsoft.com/office/officeart/2005/8/layout/venn1"/>
    <dgm:cxn modelId="{C14283F1-10BD-45ED-A99C-BB6DD9470EAF}" type="presParOf" srcId="{8EAC8DE7-2604-4DA1-90E8-5E59D51DAEE5}" destId="{4AFC3B8C-ABEE-456F-91BF-40A8DC932845}"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F4CCEC-2681-40C9-81AA-D95C3B9AC339}" type="doc">
      <dgm:prSet loTypeId="urn:microsoft.com/office/officeart/2005/8/layout/hierarchy5" loCatId="hierarchy" qsTypeId="urn:microsoft.com/office/officeart/2005/8/quickstyle/simple1" qsCatId="simple" csTypeId="urn:microsoft.com/office/officeart/2005/8/colors/colorful2" csCatId="colorful" phldr="1"/>
      <dgm:spPr/>
      <dgm:t>
        <a:bodyPr/>
        <a:lstStyle/>
        <a:p>
          <a:endParaRPr lang="en-US"/>
        </a:p>
      </dgm:t>
    </dgm:pt>
    <dgm:pt modelId="{32B37670-31AA-4A94-AF9A-BA74A7A19122}">
      <dgm:prSet custT="1"/>
      <dgm:spPr/>
      <dgm:t>
        <a:bodyPr/>
        <a:lstStyle/>
        <a:p>
          <a:r>
            <a:rPr lang="en-US" sz="3200" b="0" i="0" baseline="0" dirty="0"/>
            <a:t>Founder/Managing Director oversees business strategy</a:t>
          </a:r>
          <a:endParaRPr lang="en-US" sz="3200" dirty="0"/>
        </a:p>
      </dgm:t>
    </dgm:pt>
    <dgm:pt modelId="{AABD2CED-E599-4143-8C70-BF5BE3B56D8E}" type="parTrans" cxnId="{8C85FB87-F6F2-42D1-8849-E5DB3B9408FA}">
      <dgm:prSet/>
      <dgm:spPr/>
      <dgm:t>
        <a:bodyPr/>
        <a:lstStyle/>
        <a:p>
          <a:endParaRPr lang="en-US"/>
        </a:p>
      </dgm:t>
    </dgm:pt>
    <dgm:pt modelId="{93E36540-597C-42D9-B30B-25AF005CB950}" type="sibTrans" cxnId="{8C85FB87-F6F2-42D1-8849-E5DB3B9408FA}">
      <dgm:prSet/>
      <dgm:spPr/>
      <dgm:t>
        <a:bodyPr/>
        <a:lstStyle/>
        <a:p>
          <a:endParaRPr lang="en-US"/>
        </a:p>
      </dgm:t>
    </dgm:pt>
    <dgm:pt modelId="{BA6F5DD5-CE80-4ADC-BD00-0F565E7339E9}">
      <dgm:prSet/>
      <dgm:spPr/>
      <dgm:t>
        <a:bodyPr/>
        <a:lstStyle/>
        <a:p>
          <a:r>
            <a:rPr lang="en-US" b="0" i="0" baseline="0"/>
            <a:t>Technology Manager handles charging systems &amp; app updates</a:t>
          </a:r>
          <a:endParaRPr lang="en-US"/>
        </a:p>
      </dgm:t>
    </dgm:pt>
    <dgm:pt modelId="{1C303E0E-465E-4E6D-83D2-1B6E4533F9C8}" type="parTrans" cxnId="{2DE094F9-6691-4C5A-9204-C4CBF84BFB09}">
      <dgm:prSet/>
      <dgm:spPr/>
      <dgm:t>
        <a:bodyPr/>
        <a:lstStyle/>
        <a:p>
          <a:endParaRPr lang="en-US"/>
        </a:p>
      </dgm:t>
    </dgm:pt>
    <dgm:pt modelId="{3AF94025-2555-4EFC-9207-2F66C6214A6A}" type="sibTrans" cxnId="{2DE094F9-6691-4C5A-9204-C4CBF84BFB09}">
      <dgm:prSet/>
      <dgm:spPr/>
      <dgm:t>
        <a:bodyPr/>
        <a:lstStyle/>
        <a:p>
          <a:endParaRPr lang="en-US"/>
        </a:p>
      </dgm:t>
    </dgm:pt>
    <dgm:pt modelId="{582D6D46-6D8C-44BA-BEA5-1F5441D8EA89}">
      <dgm:prSet/>
      <dgm:spPr/>
      <dgm:t>
        <a:bodyPr/>
        <a:lstStyle/>
        <a:p>
          <a:r>
            <a:rPr lang="en-US" b="0" i="0" baseline="0"/>
            <a:t>Cafe Supervisor manages daily operations and staff</a:t>
          </a:r>
          <a:endParaRPr lang="en-US"/>
        </a:p>
      </dgm:t>
    </dgm:pt>
    <dgm:pt modelId="{B42E4CDC-4EE4-4C81-873B-7011FF2C4537}" type="parTrans" cxnId="{98053318-10CB-477C-98BF-CFCCB0309C0E}">
      <dgm:prSet/>
      <dgm:spPr/>
      <dgm:t>
        <a:bodyPr/>
        <a:lstStyle/>
        <a:p>
          <a:endParaRPr lang="en-US"/>
        </a:p>
      </dgm:t>
    </dgm:pt>
    <dgm:pt modelId="{CAE75132-3C25-4F7A-A7CB-9422526704E7}" type="sibTrans" cxnId="{98053318-10CB-477C-98BF-CFCCB0309C0E}">
      <dgm:prSet/>
      <dgm:spPr/>
      <dgm:t>
        <a:bodyPr/>
        <a:lstStyle/>
        <a:p>
          <a:endParaRPr lang="en-US"/>
        </a:p>
      </dgm:t>
    </dgm:pt>
    <dgm:pt modelId="{E601339C-91E3-4FB4-BA60-D10507A1AB4D}">
      <dgm:prSet/>
      <dgm:spPr/>
      <dgm:t>
        <a:bodyPr/>
        <a:lstStyle/>
        <a:p>
          <a:r>
            <a:rPr lang="en-US" b="0" i="0" baseline="0"/>
            <a:t>Staff trained in customer service, sustainability, and safety</a:t>
          </a:r>
          <a:endParaRPr lang="en-US"/>
        </a:p>
      </dgm:t>
    </dgm:pt>
    <dgm:pt modelId="{772584D3-4146-46A8-BDAF-216654BA5BDE}" type="parTrans" cxnId="{E4BEB61E-1569-4B27-9AF5-2CE193CAB3E8}">
      <dgm:prSet/>
      <dgm:spPr/>
      <dgm:t>
        <a:bodyPr/>
        <a:lstStyle/>
        <a:p>
          <a:endParaRPr lang="en-US"/>
        </a:p>
      </dgm:t>
    </dgm:pt>
    <dgm:pt modelId="{89004445-8C27-4B45-806F-005B59743409}" type="sibTrans" cxnId="{E4BEB61E-1569-4B27-9AF5-2CE193CAB3E8}">
      <dgm:prSet/>
      <dgm:spPr/>
      <dgm:t>
        <a:bodyPr/>
        <a:lstStyle/>
        <a:p>
          <a:endParaRPr lang="en-US"/>
        </a:p>
      </dgm:t>
    </dgm:pt>
    <dgm:pt modelId="{DBDBE46F-ABDC-4292-9EE7-F93561CC1B0B}">
      <dgm:prSet/>
      <dgm:spPr/>
      <dgm:t>
        <a:bodyPr/>
        <a:lstStyle/>
        <a:p>
          <a:r>
            <a:rPr lang="en-US" b="0" i="0" baseline="0"/>
            <a:t>Efficient production using local, fresh ingredients and green technologies</a:t>
          </a:r>
          <a:endParaRPr lang="en-US"/>
        </a:p>
      </dgm:t>
    </dgm:pt>
    <dgm:pt modelId="{43FCBB02-AC91-4D3D-96ED-FD517E96DEC0}" type="parTrans" cxnId="{CFF99AC8-69D9-4FD8-B2F5-875A8956CB62}">
      <dgm:prSet/>
      <dgm:spPr/>
      <dgm:t>
        <a:bodyPr/>
        <a:lstStyle/>
        <a:p>
          <a:endParaRPr lang="en-US"/>
        </a:p>
      </dgm:t>
    </dgm:pt>
    <dgm:pt modelId="{C9C5FB7C-ABCA-4504-B77A-83E065250DC4}" type="sibTrans" cxnId="{CFF99AC8-69D9-4FD8-B2F5-875A8956CB62}">
      <dgm:prSet/>
      <dgm:spPr/>
      <dgm:t>
        <a:bodyPr/>
        <a:lstStyle/>
        <a:p>
          <a:endParaRPr lang="en-US"/>
        </a:p>
      </dgm:t>
    </dgm:pt>
    <dgm:pt modelId="{AA4AA5A4-1689-496C-A65E-856B24BA42CB}" type="pres">
      <dgm:prSet presAssocID="{F3F4CCEC-2681-40C9-81AA-D95C3B9AC339}" presName="mainComposite" presStyleCnt="0">
        <dgm:presLayoutVars>
          <dgm:chPref val="1"/>
          <dgm:dir/>
          <dgm:animOne val="branch"/>
          <dgm:animLvl val="lvl"/>
          <dgm:resizeHandles val="exact"/>
        </dgm:presLayoutVars>
      </dgm:prSet>
      <dgm:spPr/>
    </dgm:pt>
    <dgm:pt modelId="{C7A63FB7-B2DC-405F-B95F-9CCBFB405453}" type="pres">
      <dgm:prSet presAssocID="{F3F4CCEC-2681-40C9-81AA-D95C3B9AC339}" presName="hierFlow" presStyleCnt="0"/>
      <dgm:spPr/>
    </dgm:pt>
    <dgm:pt modelId="{1ED3B258-F9A0-4D90-A385-EB4669EE9204}" type="pres">
      <dgm:prSet presAssocID="{F3F4CCEC-2681-40C9-81AA-D95C3B9AC339}" presName="firstBuf" presStyleCnt="0"/>
      <dgm:spPr/>
    </dgm:pt>
    <dgm:pt modelId="{781B622F-C830-4D62-BDAC-5C0E214B3E68}" type="pres">
      <dgm:prSet presAssocID="{F3F4CCEC-2681-40C9-81AA-D95C3B9AC339}" presName="hierChild1" presStyleCnt="0">
        <dgm:presLayoutVars>
          <dgm:chPref val="1"/>
          <dgm:animOne val="branch"/>
          <dgm:animLvl val="lvl"/>
        </dgm:presLayoutVars>
      </dgm:prSet>
      <dgm:spPr/>
    </dgm:pt>
    <dgm:pt modelId="{EB50CED0-6DE0-4FC6-A9AA-D5EBFDF7343E}" type="pres">
      <dgm:prSet presAssocID="{32B37670-31AA-4A94-AF9A-BA74A7A19122}" presName="Name17" presStyleCnt="0"/>
      <dgm:spPr/>
    </dgm:pt>
    <dgm:pt modelId="{9FED3264-2450-4B8B-89E8-0050272AB87C}" type="pres">
      <dgm:prSet presAssocID="{32B37670-31AA-4A94-AF9A-BA74A7A19122}" presName="level1Shape" presStyleLbl="node0" presStyleIdx="0" presStyleCnt="1" custScaleX="104208" custScaleY="49674">
        <dgm:presLayoutVars>
          <dgm:chPref val="3"/>
        </dgm:presLayoutVars>
      </dgm:prSet>
      <dgm:spPr/>
    </dgm:pt>
    <dgm:pt modelId="{CC478EDB-7695-4FB7-B354-346116E7D820}" type="pres">
      <dgm:prSet presAssocID="{32B37670-31AA-4A94-AF9A-BA74A7A19122}" presName="hierChild2" presStyleCnt="0"/>
      <dgm:spPr/>
    </dgm:pt>
    <dgm:pt modelId="{49420017-D88C-4105-8C23-D82CB17D08C5}" type="pres">
      <dgm:prSet presAssocID="{F3F4CCEC-2681-40C9-81AA-D95C3B9AC339}" presName="bgShapesFlow" presStyleCnt="0"/>
      <dgm:spPr/>
    </dgm:pt>
    <dgm:pt modelId="{F3BBA3A1-3CA8-4F65-BF5A-FDE4F487FE3D}" type="pres">
      <dgm:prSet presAssocID="{BA6F5DD5-CE80-4ADC-BD00-0F565E7339E9}" presName="rectComp" presStyleCnt="0"/>
      <dgm:spPr/>
    </dgm:pt>
    <dgm:pt modelId="{DD9DA7CF-4984-4C29-9C8E-8B1D69CF046C}" type="pres">
      <dgm:prSet presAssocID="{BA6F5DD5-CE80-4ADC-BD00-0F565E7339E9}" presName="bgRect" presStyleLbl="bgShp" presStyleIdx="0" presStyleCnt="4"/>
      <dgm:spPr/>
    </dgm:pt>
    <dgm:pt modelId="{78F87D55-263D-4B6C-B000-B1ADFC956F65}" type="pres">
      <dgm:prSet presAssocID="{BA6F5DD5-CE80-4ADC-BD00-0F565E7339E9}" presName="bgRectTx" presStyleLbl="bgShp" presStyleIdx="0" presStyleCnt="4">
        <dgm:presLayoutVars>
          <dgm:bulletEnabled val="1"/>
        </dgm:presLayoutVars>
      </dgm:prSet>
      <dgm:spPr/>
    </dgm:pt>
    <dgm:pt modelId="{C4EECDEA-E6DD-4512-B5F9-8A7490A248C1}" type="pres">
      <dgm:prSet presAssocID="{BA6F5DD5-CE80-4ADC-BD00-0F565E7339E9}" presName="spComp" presStyleCnt="0"/>
      <dgm:spPr/>
    </dgm:pt>
    <dgm:pt modelId="{18F374F2-BC78-4AF9-BFF2-5975D18EA46F}" type="pres">
      <dgm:prSet presAssocID="{BA6F5DD5-CE80-4ADC-BD00-0F565E7339E9}" presName="hSp" presStyleCnt="0"/>
      <dgm:spPr/>
    </dgm:pt>
    <dgm:pt modelId="{BE88B154-8B2C-4776-B1FA-846CC7BF06BB}" type="pres">
      <dgm:prSet presAssocID="{582D6D46-6D8C-44BA-BEA5-1F5441D8EA89}" presName="rectComp" presStyleCnt="0"/>
      <dgm:spPr/>
    </dgm:pt>
    <dgm:pt modelId="{23ED2BCA-4F88-437B-8814-2D7253552957}" type="pres">
      <dgm:prSet presAssocID="{582D6D46-6D8C-44BA-BEA5-1F5441D8EA89}" presName="bgRect" presStyleLbl="bgShp" presStyleIdx="1" presStyleCnt="4"/>
      <dgm:spPr/>
    </dgm:pt>
    <dgm:pt modelId="{9CB85A10-309B-46F2-8B4A-9E0DA99D9C2C}" type="pres">
      <dgm:prSet presAssocID="{582D6D46-6D8C-44BA-BEA5-1F5441D8EA89}" presName="bgRectTx" presStyleLbl="bgShp" presStyleIdx="1" presStyleCnt="4">
        <dgm:presLayoutVars>
          <dgm:bulletEnabled val="1"/>
        </dgm:presLayoutVars>
      </dgm:prSet>
      <dgm:spPr/>
    </dgm:pt>
    <dgm:pt modelId="{7A2F10E3-3C8E-4B2D-8681-E1000F50969C}" type="pres">
      <dgm:prSet presAssocID="{582D6D46-6D8C-44BA-BEA5-1F5441D8EA89}" presName="spComp" presStyleCnt="0"/>
      <dgm:spPr/>
    </dgm:pt>
    <dgm:pt modelId="{0C814989-F03C-4CAF-A0D5-3A74A0FD15F7}" type="pres">
      <dgm:prSet presAssocID="{582D6D46-6D8C-44BA-BEA5-1F5441D8EA89}" presName="hSp" presStyleCnt="0"/>
      <dgm:spPr/>
    </dgm:pt>
    <dgm:pt modelId="{FAF7BFE7-69FE-459C-87F8-B506B710CD20}" type="pres">
      <dgm:prSet presAssocID="{E601339C-91E3-4FB4-BA60-D10507A1AB4D}" presName="rectComp" presStyleCnt="0"/>
      <dgm:spPr/>
    </dgm:pt>
    <dgm:pt modelId="{565D2E5D-DCE6-4AAC-9039-5F0440194A4F}" type="pres">
      <dgm:prSet presAssocID="{E601339C-91E3-4FB4-BA60-D10507A1AB4D}" presName="bgRect" presStyleLbl="bgShp" presStyleIdx="2" presStyleCnt="4"/>
      <dgm:spPr/>
    </dgm:pt>
    <dgm:pt modelId="{AE656202-65EF-4D80-B070-4545125666ED}" type="pres">
      <dgm:prSet presAssocID="{E601339C-91E3-4FB4-BA60-D10507A1AB4D}" presName="bgRectTx" presStyleLbl="bgShp" presStyleIdx="2" presStyleCnt="4">
        <dgm:presLayoutVars>
          <dgm:bulletEnabled val="1"/>
        </dgm:presLayoutVars>
      </dgm:prSet>
      <dgm:spPr/>
    </dgm:pt>
    <dgm:pt modelId="{42E798FE-8702-40A8-A26A-A07358D36308}" type="pres">
      <dgm:prSet presAssocID="{E601339C-91E3-4FB4-BA60-D10507A1AB4D}" presName="spComp" presStyleCnt="0"/>
      <dgm:spPr/>
    </dgm:pt>
    <dgm:pt modelId="{92A16A04-4EA2-4E8A-BF49-9A4396462D73}" type="pres">
      <dgm:prSet presAssocID="{E601339C-91E3-4FB4-BA60-D10507A1AB4D}" presName="hSp" presStyleCnt="0"/>
      <dgm:spPr/>
    </dgm:pt>
    <dgm:pt modelId="{08F421CE-3A09-4A3A-96A3-711378BBE6A8}" type="pres">
      <dgm:prSet presAssocID="{DBDBE46F-ABDC-4292-9EE7-F93561CC1B0B}" presName="rectComp" presStyleCnt="0"/>
      <dgm:spPr/>
    </dgm:pt>
    <dgm:pt modelId="{3E859B08-C1AB-41A3-B786-9D5B72228900}" type="pres">
      <dgm:prSet presAssocID="{DBDBE46F-ABDC-4292-9EE7-F93561CC1B0B}" presName="bgRect" presStyleLbl="bgShp" presStyleIdx="3" presStyleCnt="4"/>
      <dgm:spPr/>
    </dgm:pt>
    <dgm:pt modelId="{E289F819-EEAF-410F-89EF-6F963364753B}" type="pres">
      <dgm:prSet presAssocID="{DBDBE46F-ABDC-4292-9EE7-F93561CC1B0B}" presName="bgRectTx" presStyleLbl="bgShp" presStyleIdx="3" presStyleCnt="4">
        <dgm:presLayoutVars>
          <dgm:bulletEnabled val="1"/>
        </dgm:presLayoutVars>
      </dgm:prSet>
      <dgm:spPr/>
    </dgm:pt>
  </dgm:ptLst>
  <dgm:cxnLst>
    <dgm:cxn modelId="{084F5815-E923-4C72-A677-75FD66C4162E}" type="presOf" srcId="{DBDBE46F-ABDC-4292-9EE7-F93561CC1B0B}" destId="{3E859B08-C1AB-41A3-B786-9D5B72228900}" srcOrd="0" destOrd="0" presId="urn:microsoft.com/office/officeart/2005/8/layout/hierarchy5"/>
    <dgm:cxn modelId="{98053318-10CB-477C-98BF-CFCCB0309C0E}" srcId="{F3F4CCEC-2681-40C9-81AA-D95C3B9AC339}" destId="{582D6D46-6D8C-44BA-BEA5-1F5441D8EA89}" srcOrd="2" destOrd="0" parTransId="{B42E4CDC-4EE4-4C81-873B-7011FF2C4537}" sibTransId="{CAE75132-3C25-4F7A-A7CB-9422526704E7}"/>
    <dgm:cxn modelId="{E4BEB61E-1569-4B27-9AF5-2CE193CAB3E8}" srcId="{F3F4CCEC-2681-40C9-81AA-D95C3B9AC339}" destId="{E601339C-91E3-4FB4-BA60-D10507A1AB4D}" srcOrd="3" destOrd="0" parTransId="{772584D3-4146-46A8-BDAF-216654BA5BDE}" sibTransId="{89004445-8C27-4B45-806F-005B59743409}"/>
    <dgm:cxn modelId="{EAA31924-CD76-4417-828B-088274BA5CD6}" type="presOf" srcId="{DBDBE46F-ABDC-4292-9EE7-F93561CC1B0B}" destId="{E289F819-EEAF-410F-89EF-6F963364753B}" srcOrd="1" destOrd="0" presId="urn:microsoft.com/office/officeart/2005/8/layout/hierarchy5"/>
    <dgm:cxn modelId="{4D70713E-B728-4781-A015-83E9CEA4FD94}" type="presOf" srcId="{F3F4CCEC-2681-40C9-81AA-D95C3B9AC339}" destId="{AA4AA5A4-1689-496C-A65E-856B24BA42CB}" srcOrd="0" destOrd="0" presId="urn:microsoft.com/office/officeart/2005/8/layout/hierarchy5"/>
    <dgm:cxn modelId="{B843D852-37F2-4DE5-B376-89FED078B679}" type="presOf" srcId="{582D6D46-6D8C-44BA-BEA5-1F5441D8EA89}" destId="{9CB85A10-309B-46F2-8B4A-9E0DA99D9C2C}" srcOrd="1" destOrd="0" presId="urn:microsoft.com/office/officeart/2005/8/layout/hierarchy5"/>
    <dgm:cxn modelId="{18356F74-0C42-4910-BCD5-B198F5A5F56A}" type="presOf" srcId="{E601339C-91E3-4FB4-BA60-D10507A1AB4D}" destId="{AE656202-65EF-4D80-B070-4545125666ED}" srcOrd="1" destOrd="0" presId="urn:microsoft.com/office/officeart/2005/8/layout/hierarchy5"/>
    <dgm:cxn modelId="{8C85FB87-F6F2-42D1-8849-E5DB3B9408FA}" srcId="{F3F4CCEC-2681-40C9-81AA-D95C3B9AC339}" destId="{32B37670-31AA-4A94-AF9A-BA74A7A19122}" srcOrd="0" destOrd="0" parTransId="{AABD2CED-E599-4143-8C70-BF5BE3B56D8E}" sibTransId="{93E36540-597C-42D9-B30B-25AF005CB950}"/>
    <dgm:cxn modelId="{2901B1B6-FBA3-466B-8CC0-610C97944703}" type="presOf" srcId="{32B37670-31AA-4A94-AF9A-BA74A7A19122}" destId="{9FED3264-2450-4B8B-89E8-0050272AB87C}" srcOrd="0" destOrd="0" presId="urn:microsoft.com/office/officeart/2005/8/layout/hierarchy5"/>
    <dgm:cxn modelId="{CB4B08C7-6182-4A09-9310-0A7D091C5C58}" type="presOf" srcId="{BA6F5DD5-CE80-4ADC-BD00-0F565E7339E9}" destId="{78F87D55-263D-4B6C-B000-B1ADFC956F65}" srcOrd="1" destOrd="0" presId="urn:microsoft.com/office/officeart/2005/8/layout/hierarchy5"/>
    <dgm:cxn modelId="{CFF99AC8-69D9-4FD8-B2F5-875A8956CB62}" srcId="{F3F4CCEC-2681-40C9-81AA-D95C3B9AC339}" destId="{DBDBE46F-ABDC-4292-9EE7-F93561CC1B0B}" srcOrd="4" destOrd="0" parTransId="{43FCBB02-AC91-4D3D-96ED-FD517E96DEC0}" sibTransId="{C9C5FB7C-ABCA-4504-B77A-83E065250DC4}"/>
    <dgm:cxn modelId="{11D13DD3-691F-46DF-9D49-3DDF2EBD054D}" type="presOf" srcId="{582D6D46-6D8C-44BA-BEA5-1F5441D8EA89}" destId="{23ED2BCA-4F88-437B-8814-2D7253552957}" srcOrd="0" destOrd="0" presId="urn:microsoft.com/office/officeart/2005/8/layout/hierarchy5"/>
    <dgm:cxn modelId="{AEAC5FD8-218E-44E2-B5E8-94DCEDFE4B1D}" type="presOf" srcId="{E601339C-91E3-4FB4-BA60-D10507A1AB4D}" destId="{565D2E5D-DCE6-4AAC-9039-5F0440194A4F}" srcOrd="0" destOrd="0" presId="urn:microsoft.com/office/officeart/2005/8/layout/hierarchy5"/>
    <dgm:cxn modelId="{3A9EC9E3-6FB2-46AD-A315-DB82C91D0C9C}" type="presOf" srcId="{BA6F5DD5-CE80-4ADC-BD00-0F565E7339E9}" destId="{DD9DA7CF-4984-4C29-9C8E-8B1D69CF046C}" srcOrd="0" destOrd="0" presId="urn:microsoft.com/office/officeart/2005/8/layout/hierarchy5"/>
    <dgm:cxn modelId="{2DE094F9-6691-4C5A-9204-C4CBF84BFB09}" srcId="{F3F4CCEC-2681-40C9-81AA-D95C3B9AC339}" destId="{BA6F5DD5-CE80-4ADC-BD00-0F565E7339E9}" srcOrd="1" destOrd="0" parTransId="{1C303E0E-465E-4E6D-83D2-1B6E4533F9C8}" sibTransId="{3AF94025-2555-4EFC-9207-2F66C6214A6A}"/>
    <dgm:cxn modelId="{B093FF31-2FFA-430C-92C0-BCF0C0BBED72}" type="presParOf" srcId="{AA4AA5A4-1689-496C-A65E-856B24BA42CB}" destId="{C7A63FB7-B2DC-405F-B95F-9CCBFB405453}" srcOrd="0" destOrd="0" presId="urn:microsoft.com/office/officeart/2005/8/layout/hierarchy5"/>
    <dgm:cxn modelId="{65C5D133-5939-4258-9FA4-E93D7B6AF818}" type="presParOf" srcId="{C7A63FB7-B2DC-405F-B95F-9CCBFB405453}" destId="{1ED3B258-F9A0-4D90-A385-EB4669EE9204}" srcOrd="0" destOrd="0" presId="urn:microsoft.com/office/officeart/2005/8/layout/hierarchy5"/>
    <dgm:cxn modelId="{FEC3C8D0-7E35-47A5-AA6A-BEBE682D4B71}" type="presParOf" srcId="{C7A63FB7-B2DC-405F-B95F-9CCBFB405453}" destId="{781B622F-C830-4D62-BDAC-5C0E214B3E68}" srcOrd="1" destOrd="0" presId="urn:microsoft.com/office/officeart/2005/8/layout/hierarchy5"/>
    <dgm:cxn modelId="{A2CEC758-059A-4B68-B6EC-4FD63B750CD7}" type="presParOf" srcId="{781B622F-C830-4D62-BDAC-5C0E214B3E68}" destId="{EB50CED0-6DE0-4FC6-A9AA-D5EBFDF7343E}" srcOrd="0" destOrd="0" presId="urn:microsoft.com/office/officeart/2005/8/layout/hierarchy5"/>
    <dgm:cxn modelId="{2AEE37F5-C1D1-422C-A41D-F7DBDFD7E9B6}" type="presParOf" srcId="{EB50CED0-6DE0-4FC6-A9AA-D5EBFDF7343E}" destId="{9FED3264-2450-4B8B-89E8-0050272AB87C}" srcOrd="0" destOrd="0" presId="urn:microsoft.com/office/officeart/2005/8/layout/hierarchy5"/>
    <dgm:cxn modelId="{F201ED25-EAF9-4512-B699-2167C1D01399}" type="presParOf" srcId="{EB50CED0-6DE0-4FC6-A9AA-D5EBFDF7343E}" destId="{CC478EDB-7695-4FB7-B354-346116E7D820}" srcOrd="1" destOrd="0" presId="urn:microsoft.com/office/officeart/2005/8/layout/hierarchy5"/>
    <dgm:cxn modelId="{5D863751-AA04-4E87-9200-E846FDA6FC12}" type="presParOf" srcId="{AA4AA5A4-1689-496C-A65E-856B24BA42CB}" destId="{49420017-D88C-4105-8C23-D82CB17D08C5}" srcOrd="1" destOrd="0" presId="urn:microsoft.com/office/officeart/2005/8/layout/hierarchy5"/>
    <dgm:cxn modelId="{D02C9A04-0B4B-45CD-9CFF-76E4B7B5ECEF}" type="presParOf" srcId="{49420017-D88C-4105-8C23-D82CB17D08C5}" destId="{F3BBA3A1-3CA8-4F65-BF5A-FDE4F487FE3D}" srcOrd="0" destOrd="0" presId="urn:microsoft.com/office/officeart/2005/8/layout/hierarchy5"/>
    <dgm:cxn modelId="{FC2796CB-FDB1-4F35-852B-CF882659F075}" type="presParOf" srcId="{F3BBA3A1-3CA8-4F65-BF5A-FDE4F487FE3D}" destId="{DD9DA7CF-4984-4C29-9C8E-8B1D69CF046C}" srcOrd="0" destOrd="0" presId="urn:microsoft.com/office/officeart/2005/8/layout/hierarchy5"/>
    <dgm:cxn modelId="{7E59A8D5-EB87-479C-932A-C1D6B3273674}" type="presParOf" srcId="{F3BBA3A1-3CA8-4F65-BF5A-FDE4F487FE3D}" destId="{78F87D55-263D-4B6C-B000-B1ADFC956F65}" srcOrd="1" destOrd="0" presId="urn:microsoft.com/office/officeart/2005/8/layout/hierarchy5"/>
    <dgm:cxn modelId="{73089191-D148-4EBD-859E-B14467EABEE5}" type="presParOf" srcId="{49420017-D88C-4105-8C23-D82CB17D08C5}" destId="{C4EECDEA-E6DD-4512-B5F9-8A7490A248C1}" srcOrd="1" destOrd="0" presId="urn:microsoft.com/office/officeart/2005/8/layout/hierarchy5"/>
    <dgm:cxn modelId="{AD7EA96B-1903-423A-A04C-BCA92F439173}" type="presParOf" srcId="{C4EECDEA-E6DD-4512-B5F9-8A7490A248C1}" destId="{18F374F2-BC78-4AF9-BFF2-5975D18EA46F}" srcOrd="0" destOrd="0" presId="urn:microsoft.com/office/officeart/2005/8/layout/hierarchy5"/>
    <dgm:cxn modelId="{609D9D54-B86A-4994-A0AA-8682A418B275}" type="presParOf" srcId="{49420017-D88C-4105-8C23-D82CB17D08C5}" destId="{BE88B154-8B2C-4776-B1FA-846CC7BF06BB}" srcOrd="2" destOrd="0" presId="urn:microsoft.com/office/officeart/2005/8/layout/hierarchy5"/>
    <dgm:cxn modelId="{484A3166-F426-4EF3-AECE-C3A4CC782065}" type="presParOf" srcId="{BE88B154-8B2C-4776-B1FA-846CC7BF06BB}" destId="{23ED2BCA-4F88-437B-8814-2D7253552957}" srcOrd="0" destOrd="0" presId="urn:microsoft.com/office/officeart/2005/8/layout/hierarchy5"/>
    <dgm:cxn modelId="{F3CD9030-578B-40F5-BDD3-4CAE0825843F}" type="presParOf" srcId="{BE88B154-8B2C-4776-B1FA-846CC7BF06BB}" destId="{9CB85A10-309B-46F2-8B4A-9E0DA99D9C2C}" srcOrd="1" destOrd="0" presId="urn:microsoft.com/office/officeart/2005/8/layout/hierarchy5"/>
    <dgm:cxn modelId="{1CC12D9A-1212-4FA9-8BA8-89227A2A6F71}" type="presParOf" srcId="{49420017-D88C-4105-8C23-D82CB17D08C5}" destId="{7A2F10E3-3C8E-4B2D-8681-E1000F50969C}" srcOrd="3" destOrd="0" presId="urn:microsoft.com/office/officeart/2005/8/layout/hierarchy5"/>
    <dgm:cxn modelId="{111DB3B3-1579-433D-A7BB-CD04281036EF}" type="presParOf" srcId="{7A2F10E3-3C8E-4B2D-8681-E1000F50969C}" destId="{0C814989-F03C-4CAF-A0D5-3A74A0FD15F7}" srcOrd="0" destOrd="0" presId="urn:microsoft.com/office/officeart/2005/8/layout/hierarchy5"/>
    <dgm:cxn modelId="{2CF37056-0BE8-4538-8315-8F5C5BE271BC}" type="presParOf" srcId="{49420017-D88C-4105-8C23-D82CB17D08C5}" destId="{FAF7BFE7-69FE-459C-87F8-B506B710CD20}" srcOrd="4" destOrd="0" presId="urn:microsoft.com/office/officeart/2005/8/layout/hierarchy5"/>
    <dgm:cxn modelId="{17DD374E-FEE8-4A2B-BFAE-C4FB5555C985}" type="presParOf" srcId="{FAF7BFE7-69FE-459C-87F8-B506B710CD20}" destId="{565D2E5D-DCE6-4AAC-9039-5F0440194A4F}" srcOrd="0" destOrd="0" presId="urn:microsoft.com/office/officeart/2005/8/layout/hierarchy5"/>
    <dgm:cxn modelId="{C7B81416-DA78-49C0-A981-85A8143A844F}" type="presParOf" srcId="{FAF7BFE7-69FE-459C-87F8-B506B710CD20}" destId="{AE656202-65EF-4D80-B070-4545125666ED}" srcOrd="1" destOrd="0" presId="urn:microsoft.com/office/officeart/2005/8/layout/hierarchy5"/>
    <dgm:cxn modelId="{9BD9A219-5EBA-42DD-B54A-784DEE3F1C79}" type="presParOf" srcId="{49420017-D88C-4105-8C23-D82CB17D08C5}" destId="{42E798FE-8702-40A8-A26A-A07358D36308}" srcOrd="5" destOrd="0" presId="urn:microsoft.com/office/officeart/2005/8/layout/hierarchy5"/>
    <dgm:cxn modelId="{8626E2C5-FF28-4684-87A8-37FEF7475B91}" type="presParOf" srcId="{42E798FE-8702-40A8-A26A-A07358D36308}" destId="{92A16A04-4EA2-4E8A-BF49-9A4396462D73}" srcOrd="0" destOrd="0" presId="urn:microsoft.com/office/officeart/2005/8/layout/hierarchy5"/>
    <dgm:cxn modelId="{798124E2-BB20-42F3-8C7A-F77DC2B26948}" type="presParOf" srcId="{49420017-D88C-4105-8C23-D82CB17D08C5}" destId="{08F421CE-3A09-4A3A-96A3-711378BBE6A8}" srcOrd="6" destOrd="0" presId="urn:microsoft.com/office/officeart/2005/8/layout/hierarchy5"/>
    <dgm:cxn modelId="{9713608C-0C76-4DA3-9062-64EA511266EC}" type="presParOf" srcId="{08F421CE-3A09-4A3A-96A3-711378BBE6A8}" destId="{3E859B08-C1AB-41A3-B786-9D5B72228900}" srcOrd="0" destOrd="0" presId="urn:microsoft.com/office/officeart/2005/8/layout/hierarchy5"/>
    <dgm:cxn modelId="{F2BEDC5C-EF88-46DB-B52E-B0C5BC7793EA}" type="presParOf" srcId="{08F421CE-3A09-4A3A-96A3-711378BBE6A8}" destId="{E289F819-EEAF-410F-89EF-6F963364753B}"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9A351B-A26A-4C23-BB4F-27FD20D91993}"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E41D4A8A-32D1-465F-992C-703088277C69}">
      <dgm:prSet/>
      <dgm:spPr/>
      <dgm:t>
        <a:bodyPr/>
        <a:lstStyle/>
        <a:p>
          <a:r>
            <a:rPr lang="en-US" b="0" i="0" baseline="0" dirty="0"/>
            <a:t>EcoCharge Cafe: Sustainable, convenient, and innovative workspace</a:t>
          </a:r>
          <a:endParaRPr lang="en-US" dirty="0"/>
        </a:p>
      </dgm:t>
    </dgm:pt>
    <dgm:pt modelId="{E01940B9-8BD0-4DF8-BE0E-B5CC4220B7DA}" type="parTrans" cxnId="{EF1AAB2F-AED7-4DF5-8863-4FB475043F7F}">
      <dgm:prSet/>
      <dgm:spPr/>
      <dgm:t>
        <a:bodyPr/>
        <a:lstStyle/>
        <a:p>
          <a:endParaRPr lang="en-US"/>
        </a:p>
      </dgm:t>
    </dgm:pt>
    <dgm:pt modelId="{81B67063-F273-435E-B313-75E81BFD9604}" type="sibTrans" cxnId="{EF1AAB2F-AED7-4DF5-8863-4FB475043F7F}">
      <dgm:prSet/>
      <dgm:spPr/>
      <dgm:t>
        <a:bodyPr/>
        <a:lstStyle/>
        <a:p>
          <a:endParaRPr lang="en-US"/>
        </a:p>
      </dgm:t>
    </dgm:pt>
    <dgm:pt modelId="{42265CFE-CECD-4054-B719-A7B84B7E114C}">
      <dgm:prSet/>
      <dgm:spPr/>
      <dgm:t>
        <a:bodyPr/>
        <a:lstStyle/>
        <a:p>
          <a:r>
            <a:rPr lang="en-US" b="0" i="0" baseline="0"/>
            <a:t>Strong market opportunity with growing remote work and eco-conscious customers</a:t>
          </a:r>
          <a:endParaRPr lang="en-US"/>
        </a:p>
      </dgm:t>
    </dgm:pt>
    <dgm:pt modelId="{01993469-2EBE-4C1D-9903-BE59278D9743}" type="parTrans" cxnId="{8CA56262-AC80-4A27-BC01-6ADC94CE58F6}">
      <dgm:prSet/>
      <dgm:spPr/>
      <dgm:t>
        <a:bodyPr/>
        <a:lstStyle/>
        <a:p>
          <a:endParaRPr lang="en-US"/>
        </a:p>
      </dgm:t>
    </dgm:pt>
    <dgm:pt modelId="{A4DF7143-07E2-4972-83F8-C215A3B45253}" type="sibTrans" cxnId="{8CA56262-AC80-4A27-BC01-6ADC94CE58F6}">
      <dgm:prSet/>
      <dgm:spPr/>
      <dgm:t>
        <a:bodyPr/>
        <a:lstStyle/>
        <a:p>
          <a:endParaRPr lang="en-US"/>
        </a:p>
      </dgm:t>
    </dgm:pt>
    <dgm:pt modelId="{A6EB4CC7-D724-4234-B216-45107022AE14}">
      <dgm:prSet/>
      <dgm:spPr/>
      <dgm:t>
        <a:bodyPr/>
        <a:lstStyle/>
        <a:p>
          <a:r>
            <a:rPr lang="en-US" b="0" i="0" baseline="0"/>
            <a:t>Funded, planned, and ready for launch in Shoreditch, London</a:t>
          </a:r>
          <a:endParaRPr lang="en-US"/>
        </a:p>
      </dgm:t>
    </dgm:pt>
    <dgm:pt modelId="{1A558EA2-B1F7-441A-AFFF-6037F4B2626A}" type="parTrans" cxnId="{FCDB3D96-3FFA-49AF-9450-F98E29992A85}">
      <dgm:prSet/>
      <dgm:spPr/>
      <dgm:t>
        <a:bodyPr/>
        <a:lstStyle/>
        <a:p>
          <a:endParaRPr lang="en-US"/>
        </a:p>
      </dgm:t>
    </dgm:pt>
    <dgm:pt modelId="{3AB2F1E1-260C-4E08-86E8-EE433BA47741}" type="sibTrans" cxnId="{FCDB3D96-3FFA-49AF-9450-F98E29992A85}">
      <dgm:prSet/>
      <dgm:spPr/>
      <dgm:t>
        <a:bodyPr/>
        <a:lstStyle/>
        <a:p>
          <a:endParaRPr lang="en-US"/>
        </a:p>
      </dgm:t>
    </dgm:pt>
    <dgm:pt modelId="{B34322B2-D038-43D7-954A-DE17E2F23B25}">
      <dgm:prSet/>
      <dgm:spPr/>
      <dgm:t>
        <a:bodyPr/>
        <a:lstStyle/>
        <a:p>
          <a:r>
            <a:rPr lang="en-US" b="0" i="0" baseline="0"/>
            <a:t>Join us as investors, partners, or customers to support eco-friendly innovation</a:t>
          </a:r>
          <a:endParaRPr lang="en-US"/>
        </a:p>
      </dgm:t>
    </dgm:pt>
    <dgm:pt modelId="{BC4FEB49-D899-436A-BE5F-5A7B905FF125}" type="parTrans" cxnId="{3875BF7A-BFDD-49AF-BE9B-345FFA7793A9}">
      <dgm:prSet/>
      <dgm:spPr/>
      <dgm:t>
        <a:bodyPr/>
        <a:lstStyle/>
        <a:p>
          <a:endParaRPr lang="en-US"/>
        </a:p>
      </dgm:t>
    </dgm:pt>
    <dgm:pt modelId="{E724494F-2F30-4979-A0CA-1800F1D2A15F}" type="sibTrans" cxnId="{3875BF7A-BFDD-49AF-BE9B-345FFA7793A9}">
      <dgm:prSet/>
      <dgm:spPr/>
      <dgm:t>
        <a:bodyPr/>
        <a:lstStyle/>
        <a:p>
          <a:endParaRPr lang="en-US"/>
        </a:p>
      </dgm:t>
    </dgm:pt>
    <dgm:pt modelId="{83E30296-8AF5-4F9A-908C-A01E4359B268}" type="pres">
      <dgm:prSet presAssocID="{639A351B-A26A-4C23-BB4F-27FD20D91993}" presName="Name0" presStyleCnt="0">
        <dgm:presLayoutVars>
          <dgm:dir/>
          <dgm:resizeHandles val="exact"/>
        </dgm:presLayoutVars>
      </dgm:prSet>
      <dgm:spPr/>
    </dgm:pt>
    <dgm:pt modelId="{E0A9F100-FDAE-4CED-9F80-AEB0AF03A42A}" type="pres">
      <dgm:prSet presAssocID="{639A351B-A26A-4C23-BB4F-27FD20D91993}" presName="arrow" presStyleLbl="bgShp" presStyleIdx="0" presStyleCnt="1"/>
      <dgm:spPr/>
    </dgm:pt>
    <dgm:pt modelId="{998103CC-59CF-4ADB-BF02-23081B93134C}" type="pres">
      <dgm:prSet presAssocID="{639A351B-A26A-4C23-BB4F-27FD20D91993}" presName="points" presStyleCnt="0"/>
      <dgm:spPr/>
    </dgm:pt>
    <dgm:pt modelId="{07C15039-B8DF-4720-870D-53C3CF01AB7E}" type="pres">
      <dgm:prSet presAssocID="{E41D4A8A-32D1-465F-992C-703088277C69}" presName="compositeA" presStyleCnt="0"/>
      <dgm:spPr/>
    </dgm:pt>
    <dgm:pt modelId="{903375AD-A0B0-4A71-A278-8CA19BE3A2E7}" type="pres">
      <dgm:prSet presAssocID="{E41D4A8A-32D1-465F-992C-703088277C69}" presName="textA" presStyleLbl="revTx" presStyleIdx="0" presStyleCnt="4">
        <dgm:presLayoutVars>
          <dgm:bulletEnabled val="1"/>
        </dgm:presLayoutVars>
      </dgm:prSet>
      <dgm:spPr/>
    </dgm:pt>
    <dgm:pt modelId="{3217DEA3-DBF3-422D-9C95-989A59391317}" type="pres">
      <dgm:prSet presAssocID="{E41D4A8A-32D1-465F-992C-703088277C69}" presName="circleA" presStyleLbl="node1" presStyleIdx="0" presStyleCnt="4"/>
      <dgm:spPr/>
    </dgm:pt>
    <dgm:pt modelId="{59B09D80-76FD-4960-B342-73D1A11BAB90}" type="pres">
      <dgm:prSet presAssocID="{E41D4A8A-32D1-465F-992C-703088277C69}" presName="spaceA" presStyleCnt="0"/>
      <dgm:spPr/>
    </dgm:pt>
    <dgm:pt modelId="{BC27FC93-178F-44F7-951B-CB432097E8DE}" type="pres">
      <dgm:prSet presAssocID="{81B67063-F273-435E-B313-75E81BFD9604}" presName="space" presStyleCnt="0"/>
      <dgm:spPr/>
    </dgm:pt>
    <dgm:pt modelId="{0EA641D9-1F77-49DA-82A7-E0386043DC6B}" type="pres">
      <dgm:prSet presAssocID="{42265CFE-CECD-4054-B719-A7B84B7E114C}" presName="compositeB" presStyleCnt="0"/>
      <dgm:spPr/>
    </dgm:pt>
    <dgm:pt modelId="{231DA68A-33D5-49A1-BC1D-416EBE45B95A}" type="pres">
      <dgm:prSet presAssocID="{42265CFE-CECD-4054-B719-A7B84B7E114C}" presName="textB" presStyleLbl="revTx" presStyleIdx="1" presStyleCnt="4">
        <dgm:presLayoutVars>
          <dgm:bulletEnabled val="1"/>
        </dgm:presLayoutVars>
      </dgm:prSet>
      <dgm:spPr/>
    </dgm:pt>
    <dgm:pt modelId="{0A5A9C1C-1366-4F56-A3EB-A9E6AAB3F3D6}" type="pres">
      <dgm:prSet presAssocID="{42265CFE-CECD-4054-B719-A7B84B7E114C}" presName="circleB" presStyleLbl="node1" presStyleIdx="1" presStyleCnt="4"/>
      <dgm:spPr/>
    </dgm:pt>
    <dgm:pt modelId="{C13179ED-9620-4CAA-9049-D7CAE688C63E}" type="pres">
      <dgm:prSet presAssocID="{42265CFE-CECD-4054-B719-A7B84B7E114C}" presName="spaceB" presStyleCnt="0"/>
      <dgm:spPr/>
    </dgm:pt>
    <dgm:pt modelId="{9057AFCE-A8B7-4438-874C-A2D2AD49DECC}" type="pres">
      <dgm:prSet presAssocID="{A4DF7143-07E2-4972-83F8-C215A3B45253}" presName="space" presStyleCnt="0"/>
      <dgm:spPr/>
    </dgm:pt>
    <dgm:pt modelId="{C8D823E3-C2C5-4952-BB53-9A4697A7C4A3}" type="pres">
      <dgm:prSet presAssocID="{A6EB4CC7-D724-4234-B216-45107022AE14}" presName="compositeA" presStyleCnt="0"/>
      <dgm:spPr/>
    </dgm:pt>
    <dgm:pt modelId="{C1B32249-FE89-41CA-82C1-8046C78ED9DC}" type="pres">
      <dgm:prSet presAssocID="{A6EB4CC7-D724-4234-B216-45107022AE14}" presName="textA" presStyleLbl="revTx" presStyleIdx="2" presStyleCnt="4">
        <dgm:presLayoutVars>
          <dgm:bulletEnabled val="1"/>
        </dgm:presLayoutVars>
      </dgm:prSet>
      <dgm:spPr/>
    </dgm:pt>
    <dgm:pt modelId="{60C3A7D4-8A8B-41F1-9F80-C550939CB9F3}" type="pres">
      <dgm:prSet presAssocID="{A6EB4CC7-D724-4234-B216-45107022AE14}" presName="circleA" presStyleLbl="node1" presStyleIdx="2" presStyleCnt="4"/>
      <dgm:spPr/>
    </dgm:pt>
    <dgm:pt modelId="{498EC7FB-F7CF-4A0D-BD9C-862BCEFC3B00}" type="pres">
      <dgm:prSet presAssocID="{A6EB4CC7-D724-4234-B216-45107022AE14}" presName="spaceA" presStyleCnt="0"/>
      <dgm:spPr/>
    </dgm:pt>
    <dgm:pt modelId="{D16E52B4-B687-4E18-BEED-84C17D6EED7C}" type="pres">
      <dgm:prSet presAssocID="{3AB2F1E1-260C-4E08-86E8-EE433BA47741}" presName="space" presStyleCnt="0"/>
      <dgm:spPr/>
    </dgm:pt>
    <dgm:pt modelId="{61BBBBE9-CF1F-4A9D-8225-B0413AD4CB52}" type="pres">
      <dgm:prSet presAssocID="{B34322B2-D038-43D7-954A-DE17E2F23B25}" presName="compositeB" presStyleCnt="0"/>
      <dgm:spPr/>
    </dgm:pt>
    <dgm:pt modelId="{9DBE2F88-BF84-4983-B7E7-07359E8262D7}" type="pres">
      <dgm:prSet presAssocID="{B34322B2-D038-43D7-954A-DE17E2F23B25}" presName="textB" presStyleLbl="revTx" presStyleIdx="3" presStyleCnt="4">
        <dgm:presLayoutVars>
          <dgm:bulletEnabled val="1"/>
        </dgm:presLayoutVars>
      </dgm:prSet>
      <dgm:spPr/>
    </dgm:pt>
    <dgm:pt modelId="{F969847B-E692-4BDE-A002-94FAD4EB21AF}" type="pres">
      <dgm:prSet presAssocID="{B34322B2-D038-43D7-954A-DE17E2F23B25}" presName="circleB" presStyleLbl="node1" presStyleIdx="3" presStyleCnt="4"/>
      <dgm:spPr/>
    </dgm:pt>
    <dgm:pt modelId="{7F3A7C20-CEEA-43B9-9F62-DEC22977D75F}" type="pres">
      <dgm:prSet presAssocID="{B34322B2-D038-43D7-954A-DE17E2F23B25}" presName="spaceB" presStyleCnt="0"/>
      <dgm:spPr/>
    </dgm:pt>
  </dgm:ptLst>
  <dgm:cxnLst>
    <dgm:cxn modelId="{EF1AAB2F-AED7-4DF5-8863-4FB475043F7F}" srcId="{639A351B-A26A-4C23-BB4F-27FD20D91993}" destId="{E41D4A8A-32D1-465F-992C-703088277C69}" srcOrd="0" destOrd="0" parTransId="{E01940B9-8BD0-4DF8-BE0E-B5CC4220B7DA}" sibTransId="{81B67063-F273-435E-B313-75E81BFD9604}"/>
    <dgm:cxn modelId="{8CA56262-AC80-4A27-BC01-6ADC94CE58F6}" srcId="{639A351B-A26A-4C23-BB4F-27FD20D91993}" destId="{42265CFE-CECD-4054-B719-A7B84B7E114C}" srcOrd="1" destOrd="0" parTransId="{01993469-2EBE-4C1D-9903-BE59278D9743}" sibTransId="{A4DF7143-07E2-4972-83F8-C215A3B45253}"/>
    <dgm:cxn modelId="{F047F265-A10E-4BD6-AE27-CFDE6A17D4BB}" type="presOf" srcId="{E41D4A8A-32D1-465F-992C-703088277C69}" destId="{903375AD-A0B0-4A71-A278-8CA19BE3A2E7}" srcOrd="0" destOrd="0" presId="urn:microsoft.com/office/officeart/2005/8/layout/hProcess11"/>
    <dgm:cxn modelId="{9AF2C746-95D0-489B-9CB5-B64C91A54146}" type="presOf" srcId="{A6EB4CC7-D724-4234-B216-45107022AE14}" destId="{C1B32249-FE89-41CA-82C1-8046C78ED9DC}" srcOrd="0" destOrd="0" presId="urn:microsoft.com/office/officeart/2005/8/layout/hProcess11"/>
    <dgm:cxn modelId="{76309F52-F459-4008-9F51-32D3741F0C84}" type="presOf" srcId="{B34322B2-D038-43D7-954A-DE17E2F23B25}" destId="{9DBE2F88-BF84-4983-B7E7-07359E8262D7}" srcOrd="0" destOrd="0" presId="urn:microsoft.com/office/officeart/2005/8/layout/hProcess11"/>
    <dgm:cxn modelId="{3875BF7A-BFDD-49AF-BE9B-345FFA7793A9}" srcId="{639A351B-A26A-4C23-BB4F-27FD20D91993}" destId="{B34322B2-D038-43D7-954A-DE17E2F23B25}" srcOrd="3" destOrd="0" parTransId="{BC4FEB49-D899-436A-BE5F-5A7B905FF125}" sibTransId="{E724494F-2F30-4979-A0CA-1800F1D2A15F}"/>
    <dgm:cxn modelId="{ABAC848B-B09D-40D6-B305-991C1459C5F5}" type="presOf" srcId="{42265CFE-CECD-4054-B719-A7B84B7E114C}" destId="{231DA68A-33D5-49A1-BC1D-416EBE45B95A}" srcOrd="0" destOrd="0" presId="urn:microsoft.com/office/officeart/2005/8/layout/hProcess11"/>
    <dgm:cxn modelId="{FCDB3D96-3FFA-49AF-9450-F98E29992A85}" srcId="{639A351B-A26A-4C23-BB4F-27FD20D91993}" destId="{A6EB4CC7-D724-4234-B216-45107022AE14}" srcOrd="2" destOrd="0" parTransId="{1A558EA2-B1F7-441A-AFFF-6037F4B2626A}" sibTransId="{3AB2F1E1-260C-4E08-86E8-EE433BA47741}"/>
    <dgm:cxn modelId="{FCE659D5-20F3-45AB-8FD6-7CFAEA954D4B}" type="presOf" srcId="{639A351B-A26A-4C23-BB4F-27FD20D91993}" destId="{83E30296-8AF5-4F9A-908C-A01E4359B268}" srcOrd="0" destOrd="0" presId="urn:microsoft.com/office/officeart/2005/8/layout/hProcess11"/>
    <dgm:cxn modelId="{345B3D72-A336-4F04-AAD3-C7CB0E1B1579}" type="presParOf" srcId="{83E30296-8AF5-4F9A-908C-A01E4359B268}" destId="{E0A9F100-FDAE-4CED-9F80-AEB0AF03A42A}" srcOrd="0" destOrd="0" presId="urn:microsoft.com/office/officeart/2005/8/layout/hProcess11"/>
    <dgm:cxn modelId="{BC6C8CD7-B66F-499C-A067-05EBF68F29FD}" type="presParOf" srcId="{83E30296-8AF5-4F9A-908C-A01E4359B268}" destId="{998103CC-59CF-4ADB-BF02-23081B93134C}" srcOrd="1" destOrd="0" presId="urn:microsoft.com/office/officeart/2005/8/layout/hProcess11"/>
    <dgm:cxn modelId="{568B8E8E-93F1-45E1-871C-974F7406F64A}" type="presParOf" srcId="{998103CC-59CF-4ADB-BF02-23081B93134C}" destId="{07C15039-B8DF-4720-870D-53C3CF01AB7E}" srcOrd="0" destOrd="0" presId="urn:microsoft.com/office/officeart/2005/8/layout/hProcess11"/>
    <dgm:cxn modelId="{0851E44F-2701-402D-9E4F-F41C544DE8A2}" type="presParOf" srcId="{07C15039-B8DF-4720-870D-53C3CF01AB7E}" destId="{903375AD-A0B0-4A71-A278-8CA19BE3A2E7}" srcOrd="0" destOrd="0" presId="urn:microsoft.com/office/officeart/2005/8/layout/hProcess11"/>
    <dgm:cxn modelId="{3AED9867-DAFC-4046-AB15-66ED1C479B4E}" type="presParOf" srcId="{07C15039-B8DF-4720-870D-53C3CF01AB7E}" destId="{3217DEA3-DBF3-422D-9C95-989A59391317}" srcOrd="1" destOrd="0" presId="urn:microsoft.com/office/officeart/2005/8/layout/hProcess11"/>
    <dgm:cxn modelId="{27EF90AC-723F-4291-8012-09C915C50119}" type="presParOf" srcId="{07C15039-B8DF-4720-870D-53C3CF01AB7E}" destId="{59B09D80-76FD-4960-B342-73D1A11BAB90}" srcOrd="2" destOrd="0" presId="urn:microsoft.com/office/officeart/2005/8/layout/hProcess11"/>
    <dgm:cxn modelId="{14B8DE10-4293-41A0-9127-1496B10DB3E2}" type="presParOf" srcId="{998103CC-59CF-4ADB-BF02-23081B93134C}" destId="{BC27FC93-178F-44F7-951B-CB432097E8DE}" srcOrd="1" destOrd="0" presId="urn:microsoft.com/office/officeart/2005/8/layout/hProcess11"/>
    <dgm:cxn modelId="{DD7A0A52-0E1D-4B4A-80FB-8142A2BBEF5E}" type="presParOf" srcId="{998103CC-59CF-4ADB-BF02-23081B93134C}" destId="{0EA641D9-1F77-49DA-82A7-E0386043DC6B}" srcOrd="2" destOrd="0" presId="urn:microsoft.com/office/officeart/2005/8/layout/hProcess11"/>
    <dgm:cxn modelId="{DAA43B85-9720-4293-8D07-26E8096BEA75}" type="presParOf" srcId="{0EA641D9-1F77-49DA-82A7-E0386043DC6B}" destId="{231DA68A-33D5-49A1-BC1D-416EBE45B95A}" srcOrd="0" destOrd="0" presId="urn:microsoft.com/office/officeart/2005/8/layout/hProcess11"/>
    <dgm:cxn modelId="{5297FCDF-4B44-40D5-9676-404A49B15F31}" type="presParOf" srcId="{0EA641D9-1F77-49DA-82A7-E0386043DC6B}" destId="{0A5A9C1C-1366-4F56-A3EB-A9E6AAB3F3D6}" srcOrd="1" destOrd="0" presId="urn:microsoft.com/office/officeart/2005/8/layout/hProcess11"/>
    <dgm:cxn modelId="{0BFD27B5-AAF7-4223-9140-03178F852056}" type="presParOf" srcId="{0EA641D9-1F77-49DA-82A7-E0386043DC6B}" destId="{C13179ED-9620-4CAA-9049-D7CAE688C63E}" srcOrd="2" destOrd="0" presId="urn:microsoft.com/office/officeart/2005/8/layout/hProcess11"/>
    <dgm:cxn modelId="{D9DCB2C4-46FC-4FFD-948C-76CBC12F4703}" type="presParOf" srcId="{998103CC-59CF-4ADB-BF02-23081B93134C}" destId="{9057AFCE-A8B7-4438-874C-A2D2AD49DECC}" srcOrd="3" destOrd="0" presId="urn:microsoft.com/office/officeart/2005/8/layout/hProcess11"/>
    <dgm:cxn modelId="{BB3CA183-8F42-4912-8C02-1D4C63560A24}" type="presParOf" srcId="{998103CC-59CF-4ADB-BF02-23081B93134C}" destId="{C8D823E3-C2C5-4952-BB53-9A4697A7C4A3}" srcOrd="4" destOrd="0" presId="urn:microsoft.com/office/officeart/2005/8/layout/hProcess11"/>
    <dgm:cxn modelId="{4EED0608-75D9-41DF-AE8A-A8DE39AA891B}" type="presParOf" srcId="{C8D823E3-C2C5-4952-BB53-9A4697A7C4A3}" destId="{C1B32249-FE89-41CA-82C1-8046C78ED9DC}" srcOrd="0" destOrd="0" presId="urn:microsoft.com/office/officeart/2005/8/layout/hProcess11"/>
    <dgm:cxn modelId="{BC04CAA4-5130-4FAC-B148-8ABDAAA54B71}" type="presParOf" srcId="{C8D823E3-C2C5-4952-BB53-9A4697A7C4A3}" destId="{60C3A7D4-8A8B-41F1-9F80-C550939CB9F3}" srcOrd="1" destOrd="0" presId="urn:microsoft.com/office/officeart/2005/8/layout/hProcess11"/>
    <dgm:cxn modelId="{D2A993B7-4EA7-4B44-A1FB-223BD3575251}" type="presParOf" srcId="{C8D823E3-C2C5-4952-BB53-9A4697A7C4A3}" destId="{498EC7FB-F7CF-4A0D-BD9C-862BCEFC3B00}" srcOrd="2" destOrd="0" presId="urn:microsoft.com/office/officeart/2005/8/layout/hProcess11"/>
    <dgm:cxn modelId="{CF3F15C0-2EF4-4AAB-9D81-0C9C2902D19D}" type="presParOf" srcId="{998103CC-59CF-4ADB-BF02-23081B93134C}" destId="{D16E52B4-B687-4E18-BEED-84C17D6EED7C}" srcOrd="5" destOrd="0" presId="urn:microsoft.com/office/officeart/2005/8/layout/hProcess11"/>
    <dgm:cxn modelId="{0E2CAC09-551F-482E-B5EB-DD8828FA9F02}" type="presParOf" srcId="{998103CC-59CF-4ADB-BF02-23081B93134C}" destId="{61BBBBE9-CF1F-4A9D-8225-B0413AD4CB52}" srcOrd="6" destOrd="0" presId="urn:microsoft.com/office/officeart/2005/8/layout/hProcess11"/>
    <dgm:cxn modelId="{25DAEEEE-8D61-43F5-BA7F-AA4630CFB629}" type="presParOf" srcId="{61BBBBE9-CF1F-4A9D-8225-B0413AD4CB52}" destId="{9DBE2F88-BF84-4983-B7E7-07359E8262D7}" srcOrd="0" destOrd="0" presId="urn:microsoft.com/office/officeart/2005/8/layout/hProcess11"/>
    <dgm:cxn modelId="{7EF6FAE1-8612-493F-A8B1-A3B10291D196}" type="presParOf" srcId="{61BBBBE9-CF1F-4A9D-8225-B0413AD4CB52}" destId="{F969847B-E692-4BDE-A002-94FAD4EB21AF}" srcOrd="1" destOrd="0" presId="urn:microsoft.com/office/officeart/2005/8/layout/hProcess11"/>
    <dgm:cxn modelId="{B1F3CBFC-2A61-4C54-89E6-133E4724D9D1}" type="presParOf" srcId="{61BBBBE9-CF1F-4A9D-8225-B0413AD4CB52}" destId="{7F3A7C20-CEEA-43B9-9F62-DEC22977D75F}"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1F131-4456-46B9-8C75-7FF52814470A}">
      <dsp:nvSpPr>
        <dsp:cNvPr id="0" name=""/>
        <dsp:cNvSpPr/>
      </dsp:nvSpPr>
      <dsp:spPr>
        <a:xfrm>
          <a:off x="1614416" y="0"/>
          <a:ext cx="4763068" cy="4763068"/>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0" i="0" kern="1200" baseline="0"/>
            <a:t>Business name: </a:t>
          </a:r>
          <a:r>
            <a:rPr lang="en-US" sz="1050" b="1" i="0" kern="1200" baseline="0"/>
            <a:t>EcoCharge Cafe</a:t>
          </a:r>
          <a:endParaRPr lang="en-US" sz="1050" kern="1200"/>
        </a:p>
      </dsp:txBody>
      <dsp:txXfrm>
        <a:off x="3102874" y="238153"/>
        <a:ext cx="1786150" cy="476306"/>
      </dsp:txXfrm>
    </dsp:sp>
    <dsp:sp modelId="{25EC488A-FD3F-4084-895C-951ACF2D7D26}">
      <dsp:nvSpPr>
        <dsp:cNvPr id="0" name=""/>
        <dsp:cNvSpPr/>
      </dsp:nvSpPr>
      <dsp:spPr>
        <a:xfrm>
          <a:off x="1971646" y="714460"/>
          <a:ext cx="4048607" cy="4048607"/>
        </a:xfrm>
        <a:prstGeom prst="ellipse">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0" i="0" kern="1200" baseline="0"/>
            <a:t>Sustainable cafe with charging pods &amp; healthy snacks</a:t>
          </a:r>
          <a:endParaRPr lang="en-US" sz="1050" kern="1200"/>
        </a:p>
      </dsp:txBody>
      <dsp:txXfrm>
        <a:off x="3122968" y="947255"/>
        <a:ext cx="1745962" cy="465589"/>
      </dsp:txXfrm>
    </dsp:sp>
    <dsp:sp modelId="{FA72D5E9-BF77-4849-9678-79C63F2E8908}">
      <dsp:nvSpPr>
        <dsp:cNvPr id="0" name=""/>
        <dsp:cNvSpPr/>
      </dsp:nvSpPr>
      <dsp:spPr>
        <a:xfrm>
          <a:off x="2328876" y="1428920"/>
          <a:ext cx="3334147" cy="3334147"/>
        </a:xfrm>
        <a:prstGeom prst="ellipse">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0" i="0" kern="1200" baseline="0"/>
            <a:t>Target market: Students, remote workers, tourists</a:t>
          </a:r>
          <a:endParaRPr lang="en-US" sz="1050" kern="1200"/>
        </a:p>
      </dsp:txBody>
      <dsp:txXfrm>
        <a:off x="3133239" y="1658976"/>
        <a:ext cx="1725421" cy="460112"/>
      </dsp:txXfrm>
    </dsp:sp>
    <dsp:sp modelId="{7E2FC25D-463B-4E6F-BD09-59D1800108F1}">
      <dsp:nvSpPr>
        <dsp:cNvPr id="0" name=""/>
        <dsp:cNvSpPr/>
      </dsp:nvSpPr>
      <dsp:spPr>
        <a:xfrm>
          <a:off x="2686106" y="2143380"/>
          <a:ext cx="2619687" cy="2619687"/>
        </a:xfrm>
        <a:prstGeom prst="ellipse">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0" i="0" kern="1200" baseline="0"/>
            <a:t>Legal structure: Private limited company</a:t>
          </a:r>
          <a:endParaRPr lang="en-US" sz="1050" kern="1200"/>
        </a:p>
      </dsp:txBody>
      <dsp:txXfrm>
        <a:off x="3288634" y="2379152"/>
        <a:ext cx="1414631" cy="471543"/>
      </dsp:txXfrm>
    </dsp:sp>
    <dsp:sp modelId="{F6C011C5-591D-4AF5-9BD2-1AD35AB19513}">
      <dsp:nvSpPr>
        <dsp:cNvPr id="0" name=""/>
        <dsp:cNvSpPr/>
      </dsp:nvSpPr>
      <dsp:spPr>
        <a:xfrm>
          <a:off x="3043336" y="2857840"/>
          <a:ext cx="1905227" cy="1905227"/>
        </a:xfrm>
        <a:prstGeom prst="ellipse">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0" i="0" kern="1200" baseline="0"/>
            <a:t>Management: Founder/Managing Director, Technology Manager, Cafe Supervisor</a:t>
          </a:r>
          <a:endParaRPr lang="en-US" sz="1050" kern="1200"/>
        </a:p>
      </dsp:txBody>
      <dsp:txXfrm>
        <a:off x="3322350" y="3334147"/>
        <a:ext cx="1347199" cy="9526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C2467-DCD4-467B-9EEA-755F12201E0B}">
      <dsp:nvSpPr>
        <dsp:cNvPr id="0" name=""/>
        <dsp:cNvSpPr/>
      </dsp:nvSpPr>
      <dsp:spPr>
        <a:xfrm>
          <a:off x="44500" y="2666"/>
          <a:ext cx="2670030" cy="16020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Secure charging pods with universal compatibility</a:t>
          </a:r>
          <a:endParaRPr lang="en-US" sz="2500" kern="1200"/>
        </a:p>
      </dsp:txBody>
      <dsp:txXfrm>
        <a:off x="44500" y="2666"/>
        <a:ext cx="2670030" cy="1602018"/>
      </dsp:txXfrm>
    </dsp:sp>
    <dsp:sp modelId="{A59D7344-6E10-4139-80C4-24B91A92D0EE}">
      <dsp:nvSpPr>
        <dsp:cNvPr id="0" name=""/>
        <dsp:cNvSpPr/>
      </dsp:nvSpPr>
      <dsp:spPr>
        <a:xfrm>
          <a:off x="2981534" y="2666"/>
          <a:ext cx="2670030" cy="16020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Mobile app and in-store access</a:t>
          </a:r>
          <a:endParaRPr lang="en-US" sz="2500" kern="1200"/>
        </a:p>
      </dsp:txBody>
      <dsp:txXfrm>
        <a:off x="2981534" y="2666"/>
        <a:ext cx="2670030" cy="1602018"/>
      </dsp:txXfrm>
    </dsp:sp>
    <dsp:sp modelId="{3034875A-879C-4C67-92FD-BDF1D9A22D7F}">
      <dsp:nvSpPr>
        <dsp:cNvPr id="0" name=""/>
        <dsp:cNvSpPr/>
      </dsp:nvSpPr>
      <dsp:spPr>
        <a:xfrm>
          <a:off x="44500" y="1871687"/>
          <a:ext cx="2670030" cy="16020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Fresh snacks, coffee, tea, and smoothies</a:t>
          </a:r>
          <a:endParaRPr lang="en-US" sz="2500" kern="1200"/>
        </a:p>
      </dsp:txBody>
      <dsp:txXfrm>
        <a:off x="44500" y="1871687"/>
        <a:ext cx="2670030" cy="1602018"/>
      </dsp:txXfrm>
    </dsp:sp>
    <dsp:sp modelId="{AA4C8531-E58E-4235-BE1B-E578E508D1AD}">
      <dsp:nvSpPr>
        <dsp:cNvPr id="0" name=""/>
        <dsp:cNvSpPr/>
      </dsp:nvSpPr>
      <dsp:spPr>
        <a:xfrm>
          <a:off x="2981534" y="1871687"/>
          <a:ext cx="2670030" cy="16020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Free Wi-Fi &amp; ergonomic workspaces</a:t>
          </a:r>
          <a:endParaRPr lang="en-US" sz="2500" kern="1200"/>
        </a:p>
      </dsp:txBody>
      <dsp:txXfrm>
        <a:off x="2981534" y="1871687"/>
        <a:ext cx="2670030" cy="1602018"/>
      </dsp:txXfrm>
    </dsp:sp>
    <dsp:sp modelId="{491B2005-1622-44C3-823D-0908B34950CA}">
      <dsp:nvSpPr>
        <dsp:cNvPr id="0" name=""/>
        <dsp:cNvSpPr/>
      </dsp:nvSpPr>
      <dsp:spPr>
        <a:xfrm>
          <a:off x="1513017" y="3740708"/>
          <a:ext cx="2670030" cy="16020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Biodegradable packaging &amp; eco-friendly interior design</a:t>
          </a:r>
          <a:endParaRPr lang="en-US" sz="2500" kern="1200"/>
        </a:p>
      </dsp:txBody>
      <dsp:txXfrm>
        <a:off x="1513017" y="3740708"/>
        <a:ext cx="2670030" cy="1602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41970-C36D-4474-946E-B5DB5E5ECBF6}">
      <dsp:nvSpPr>
        <dsp:cNvPr id="0" name=""/>
        <dsp:cNvSpPr/>
      </dsp:nvSpPr>
      <dsp:spPr>
        <a:xfrm>
          <a:off x="3088247" y="1523437"/>
          <a:ext cx="1870887" cy="187088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9A63860-D093-40BE-870F-E1CA545D7F7C}">
      <dsp:nvSpPr>
        <dsp:cNvPr id="0" name=""/>
        <dsp:cNvSpPr/>
      </dsp:nvSpPr>
      <dsp:spPr>
        <a:xfrm>
          <a:off x="2938576" y="0"/>
          <a:ext cx="2170229" cy="12561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0" kern="1200" baseline="0"/>
            <a:t>Months 1–2:</a:t>
          </a:r>
          <a:r>
            <a:rPr lang="en-US" sz="2200" b="0" i="0" kern="1200" baseline="0"/>
            <a:t> Secure funding and lease</a:t>
          </a:r>
          <a:endParaRPr lang="en-US" sz="2200" kern="1200"/>
        </a:p>
      </dsp:txBody>
      <dsp:txXfrm>
        <a:off x="2938576" y="0"/>
        <a:ext cx="2170229" cy="1256167"/>
      </dsp:txXfrm>
    </dsp:sp>
    <dsp:sp modelId="{ED7EF4B2-4D07-4A6F-A021-46C139E2BA18}">
      <dsp:nvSpPr>
        <dsp:cNvPr id="0" name=""/>
        <dsp:cNvSpPr/>
      </dsp:nvSpPr>
      <dsp:spPr>
        <a:xfrm>
          <a:off x="3799932" y="2040336"/>
          <a:ext cx="1870887" cy="187088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BDB5C95-5942-4B8C-BCFA-19C4C56E307C}">
      <dsp:nvSpPr>
        <dsp:cNvPr id="0" name=""/>
        <dsp:cNvSpPr/>
      </dsp:nvSpPr>
      <dsp:spPr>
        <a:xfrm>
          <a:off x="5819743" y="1657071"/>
          <a:ext cx="1945723" cy="13630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0" kern="1200" baseline="0"/>
            <a:t>Month 3:</a:t>
          </a:r>
          <a:r>
            <a:rPr lang="en-US" sz="2200" b="0" i="0" kern="1200" baseline="0"/>
            <a:t> Install charging pods, finalize interior</a:t>
          </a:r>
          <a:endParaRPr lang="en-US" sz="2200" kern="1200"/>
        </a:p>
      </dsp:txBody>
      <dsp:txXfrm>
        <a:off x="5819743" y="1657071"/>
        <a:ext cx="1945723" cy="1363075"/>
      </dsp:txXfrm>
    </dsp:sp>
    <dsp:sp modelId="{C1C04B5A-8ACE-411D-BD73-7F90D2DE7695}">
      <dsp:nvSpPr>
        <dsp:cNvPr id="0" name=""/>
        <dsp:cNvSpPr/>
      </dsp:nvSpPr>
      <dsp:spPr>
        <a:xfrm>
          <a:off x="3528279" y="2877425"/>
          <a:ext cx="1870887" cy="187088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EB694A2-3AE9-4043-A72E-B59A82B18288}">
      <dsp:nvSpPr>
        <dsp:cNvPr id="0" name=""/>
        <dsp:cNvSpPr/>
      </dsp:nvSpPr>
      <dsp:spPr>
        <a:xfrm>
          <a:off x="5520401" y="3982317"/>
          <a:ext cx="1945723" cy="13630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0" kern="1200" baseline="0"/>
            <a:t>Month 4:</a:t>
          </a:r>
          <a:r>
            <a:rPr lang="en-US" sz="2200" b="0" i="0" kern="1200" baseline="0"/>
            <a:t> Launch marketing campaign</a:t>
          </a:r>
          <a:endParaRPr lang="en-US" sz="2200" kern="1200"/>
        </a:p>
      </dsp:txBody>
      <dsp:txXfrm>
        <a:off x="5520401" y="3982317"/>
        <a:ext cx="1945723" cy="1363075"/>
      </dsp:txXfrm>
    </dsp:sp>
    <dsp:sp modelId="{D0A08AAE-B8E6-4D93-9D03-7F536AE2A179}">
      <dsp:nvSpPr>
        <dsp:cNvPr id="0" name=""/>
        <dsp:cNvSpPr/>
      </dsp:nvSpPr>
      <dsp:spPr>
        <a:xfrm>
          <a:off x="2648214" y="2877425"/>
          <a:ext cx="1870887" cy="187088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870CB2A7-03FA-4BB4-8879-B9CB6DAF371C}">
      <dsp:nvSpPr>
        <dsp:cNvPr id="0" name=""/>
        <dsp:cNvSpPr/>
      </dsp:nvSpPr>
      <dsp:spPr>
        <a:xfrm>
          <a:off x="581257" y="3982317"/>
          <a:ext cx="1945723" cy="13630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0" kern="1200" baseline="0"/>
            <a:t>Month 5:</a:t>
          </a:r>
          <a:r>
            <a:rPr lang="en-US" sz="2200" b="0" i="0" kern="1200" baseline="0"/>
            <a:t> Grand opening</a:t>
          </a:r>
          <a:endParaRPr lang="en-US" sz="2200" kern="1200"/>
        </a:p>
      </dsp:txBody>
      <dsp:txXfrm>
        <a:off x="581257" y="3982317"/>
        <a:ext cx="1945723" cy="1363075"/>
      </dsp:txXfrm>
    </dsp:sp>
    <dsp:sp modelId="{E6C23DF9-FD42-432E-BC03-93CE0C878FA3}">
      <dsp:nvSpPr>
        <dsp:cNvPr id="0" name=""/>
        <dsp:cNvSpPr/>
      </dsp:nvSpPr>
      <dsp:spPr>
        <a:xfrm>
          <a:off x="2376561" y="2040336"/>
          <a:ext cx="1870887" cy="187088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AFC3B8C-ABEE-456F-91BF-40A8DC932845}">
      <dsp:nvSpPr>
        <dsp:cNvPr id="0" name=""/>
        <dsp:cNvSpPr/>
      </dsp:nvSpPr>
      <dsp:spPr>
        <a:xfrm>
          <a:off x="281915" y="1657071"/>
          <a:ext cx="1945723" cy="13630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US" sz="2200" b="1" i="0" kern="1200" baseline="0"/>
            <a:t>Month 12:</a:t>
          </a:r>
          <a:r>
            <a:rPr lang="en-US" sz="2200" b="0" i="0" kern="1200" baseline="0"/>
            <a:t> Achieve break-even and review performance</a:t>
          </a:r>
          <a:endParaRPr lang="en-US" sz="2200" kern="1200"/>
        </a:p>
      </dsp:txBody>
      <dsp:txXfrm>
        <a:off x="281915" y="1657071"/>
        <a:ext cx="1945723" cy="13630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859B08-C1AB-41A3-B786-9D5B72228900}">
      <dsp:nvSpPr>
        <dsp:cNvPr id="0" name=""/>
        <dsp:cNvSpPr/>
      </dsp:nvSpPr>
      <dsp:spPr>
        <a:xfrm>
          <a:off x="6772646" y="660199"/>
          <a:ext cx="1694872" cy="4325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baseline="0"/>
            <a:t>Efficient production using local, fresh ingredients and green technologies</a:t>
          </a:r>
          <a:endParaRPr lang="en-US" sz="1400" kern="1200"/>
        </a:p>
      </dsp:txBody>
      <dsp:txXfrm>
        <a:off x="6772646" y="660199"/>
        <a:ext cx="1694872" cy="1297507"/>
      </dsp:txXfrm>
    </dsp:sp>
    <dsp:sp modelId="{565D2E5D-DCE6-4AAC-9039-5F0440194A4F}">
      <dsp:nvSpPr>
        <dsp:cNvPr id="0" name=""/>
        <dsp:cNvSpPr/>
      </dsp:nvSpPr>
      <dsp:spPr>
        <a:xfrm>
          <a:off x="4985756" y="660199"/>
          <a:ext cx="1694872" cy="4325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baseline="0"/>
            <a:t>Staff trained in customer service, sustainability, and safety</a:t>
          </a:r>
          <a:endParaRPr lang="en-US" sz="1400" kern="1200"/>
        </a:p>
      </dsp:txBody>
      <dsp:txXfrm>
        <a:off x="4985756" y="660199"/>
        <a:ext cx="1694872" cy="1297507"/>
      </dsp:txXfrm>
    </dsp:sp>
    <dsp:sp modelId="{23ED2BCA-4F88-437B-8814-2D7253552957}">
      <dsp:nvSpPr>
        <dsp:cNvPr id="0" name=""/>
        <dsp:cNvSpPr/>
      </dsp:nvSpPr>
      <dsp:spPr>
        <a:xfrm>
          <a:off x="3198867" y="660199"/>
          <a:ext cx="1694872" cy="4325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baseline="0"/>
            <a:t>Cafe Supervisor manages daily operations and staff</a:t>
          </a:r>
          <a:endParaRPr lang="en-US" sz="1400" kern="1200"/>
        </a:p>
      </dsp:txBody>
      <dsp:txXfrm>
        <a:off x="3198867" y="660199"/>
        <a:ext cx="1694872" cy="1297507"/>
      </dsp:txXfrm>
    </dsp:sp>
    <dsp:sp modelId="{DD9DA7CF-4984-4C29-9C8E-8B1D69CF046C}">
      <dsp:nvSpPr>
        <dsp:cNvPr id="0" name=""/>
        <dsp:cNvSpPr/>
      </dsp:nvSpPr>
      <dsp:spPr>
        <a:xfrm>
          <a:off x="1411977" y="660199"/>
          <a:ext cx="1694872" cy="432502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baseline="0"/>
            <a:t>Technology Manager handles charging systems &amp; app updates</a:t>
          </a:r>
          <a:endParaRPr lang="en-US" sz="1400" kern="1200"/>
        </a:p>
      </dsp:txBody>
      <dsp:txXfrm>
        <a:off x="1411977" y="660199"/>
        <a:ext cx="1694872" cy="1297507"/>
      </dsp:txXfrm>
    </dsp:sp>
    <dsp:sp modelId="{9FED3264-2450-4B8B-89E8-0050272AB87C}">
      <dsp:nvSpPr>
        <dsp:cNvPr id="0" name=""/>
        <dsp:cNvSpPr/>
      </dsp:nvSpPr>
      <dsp:spPr>
        <a:xfrm>
          <a:off x="2326050" y="2533608"/>
          <a:ext cx="5998609" cy="17027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0" i="0" kern="1200" baseline="0" dirty="0"/>
            <a:t>Founder/Managing Director oversees business strategy</a:t>
          </a:r>
          <a:endParaRPr lang="en-US" sz="3200" kern="1200" dirty="0"/>
        </a:p>
      </dsp:txBody>
      <dsp:txXfrm>
        <a:off x="2375921" y="2583479"/>
        <a:ext cx="5898867" cy="1602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9F100-FDAE-4CED-9F80-AEB0AF03A42A}">
      <dsp:nvSpPr>
        <dsp:cNvPr id="0" name=""/>
        <dsp:cNvSpPr/>
      </dsp:nvSpPr>
      <dsp:spPr>
        <a:xfrm>
          <a:off x="0" y="1571105"/>
          <a:ext cx="7863840" cy="209480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375AD-A0B0-4A71-A278-8CA19BE3A2E7}">
      <dsp:nvSpPr>
        <dsp:cNvPr id="0" name=""/>
        <dsp:cNvSpPr/>
      </dsp:nvSpPr>
      <dsp:spPr>
        <a:xfrm>
          <a:off x="3542" y="0"/>
          <a:ext cx="1703704" cy="209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US" sz="1800" b="0" i="0" kern="1200" baseline="0" dirty="0"/>
            <a:t>EcoCharge Cafe: Sustainable, convenient, and innovative workspace</a:t>
          </a:r>
          <a:endParaRPr lang="en-US" sz="1800" kern="1200" dirty="0"/>
        </a:p>
      </dsp:txBody>
      <dsp:txXfrm>
        <a:off x="3542" y="0"/>
        <a:ext cx="1703704" cy="2094806"/>
      </dsp:txXfrm>
    </dsp:sp>
    <dsp:sp modelId="{3217DEA3-DBF3-422D-9C95-989A59391317}">
      <dsp:nvSpPr>
        <dsp:cNvPr id="0" name=""/>
        <dsp:cNvSpPr/>
      </dsp:nvSpPr>
      <dsp:spPr>
        <a:xfrm>
          <a:off x="593543" y="2356657"/>
          <a:ext cx="523701" cy="52370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DA68A-33D5-49A1-BC1D-416EBE45B95A}">
      <dsp:nvSpPr>
        <dsp:cNvPr id="0" name=""/>
        <dsp:cNvSpPr/>
      </dsp:nvSpPr>
      <dsp:spPr>
        <a:xfrm>
          <a:off x="1792431" y="3142210"/>
          <a:ext cx="1703704" cy="209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0" i="0" kern="1200" baseline="0"/>
            <a:t>Strong market opportunity with growing remote work and eco-conscious customers</a:t>
          </a:r>
          <a:endParaRPr lang="en-US" sz="1800" kern="1200"/>
        </a:p>
      </dsp:txBody>
      <dsp:txXfrm>
        <a:off x="1792431" y="3142210"/>
        <a:ext cx="1703704" cy="2094806"/>
      </dsp:txXfrm>
    </dsp:sp>
    <dsp:sp modelId="{0A5A9C1C-1366-4F56-A3EB-A9E6AAB3F3D6}">
      <dsp:nvSpPr>
        <dsp:cNvPr id="0" name=""/>
        <dsp:cNvSpPr/>
      </dsp:nvSpPr>
      <dsp:spPr>
        <a:xfrm>
          <a:off x="2382432" y="2356657"/>
          <a:ext cx="523701" cy="52370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32249-FE89-41CA-82C1-8046C78ED9DC}">
      <dsp:nvSpPr>
        <dsp:cNvPr id="0" name=""/>
        <dsp:cNvSpPr/>
      </dsp:nvSpPr>
      <dsp:spPr>
        <a:xfrm>
          <a:off x="3581320" y="0"/>
          <a:ext cx="1703704" cy="209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US" sz="1800" b="0" i="0" kern="1200" baseline="0"/>
            <a:t>Funded, planned, and ready for launch in Shoreditch, London</a:t>
          </a:r>
          <a:endParaRPr lang="en-US" sz="1800" kern="1200"/>
        </a:p>
      </dsp:txBody>
      <dsp:txXfrm>
        <a:off x="3581320" y="0"/>
        <a:ext cx="1703704" cy="2094806"/>
      </dsp:txXfrm>
    </dsp:sp>
    <dsp:sp modelId="{60C3A7D4-8A8B-41F1-9F80-C550939CB9F3}">
      <dsp:nvSpPr>
        <dsp:cNvPr id="0" name=""/>
        <dsp:cNvSpPr/>
      </dsp:nvSpPr>
      <dsp:spPr>
        <a:xfrm>
          <a:off x="4171321" y="2356657"/>
          <a:ext cx="523701" cy="52370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BE2F88-BF84-4983-B7E7-07359E8262D7}">
      <dsp:nvSpPr>
        <dsp:cNvPr id="0" name=""/>
        <dsp:cNvSpPr/>
      </dsp:nvSpPr>
      <dsp:spPr>
        <a:xfrm>
          <a:off x="5370209" y="3142210"/>
          <a:ext cx="1703704" cy="209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0" i="0" kern="1200" baseline="0"/>
            <a:t>Join us as investors, partners, or customers to support eco-friendly innovation</a:t>
          </a:r>
          <a:endParaRPr lang="en-US" sz="1800" kern="1200"/>
        </a:p>
      </dsp:txBody>
      <dsp:txXfrm>
        <a:off x="5370209" y="3142210"/>
        <a:ext cx="1703704" cy="2094806"/>
      </dsp:txXfrm>
    </dsp:sp>
    <dsp:sp modelId="{F969847B-E692-4BDE-A002-94FAD4EB21AF}">
      <dsp:nvSpPr>
        <dsp:cNvPr id="0" name=""/>
        <dsp:cNvSpPr/>
      </dsp:nvSpPr>
      <dsp:spPr>
        <a:xfrm>
          <a:off x="5960210" y="2356657"/>
          <a:ext cx="523701" cy="52370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54188F-0ADF-43C7-90FC-6051BCA28E84}" type="datetimeFigureOut">
              <a:rPr lang="en-US" smtClean="0"/>
              <a:t>12/6/2025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70CF2-3741-4173-B94C-C16D2994EB42}" type="slidenum">
              <a:rPr lang="en-US" smtClean="0"/>
              <a:t>‹#›</a:t>
            </a:fld>
            <a:endParaRPr lang="en-US"/>
          </a:p>
        </p:txBody>
      </p:sp>
    </p:spTree>
    <p:extLst>
      <p:ext uri="{BB962C8B-B14F-4D97-AF65-F5344CB8AC3E}">
        <p14:creationId xmlns:p14="http://schemas.microsoft.com/office/powerpoint/2010/main" val="3859277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Our legal structure as a private limited company that will reduces liability and builds investor confidence (Cohen, 2023). The management team will includes hospitality, technology, and operations expertise to ensure smooth daily functioning and sustainable growth in a competitive London market.</a:t>
            </a:r>
          </a:p>
        </p:txBody>
      </p:sp>
      <p:sp>
        <p:nvSpPr>
          <p:cNvPr id="4" name="Slide Number Placeholder 3"/>
          <p:cNvSpPr>
            <a:spLocks noGrp="1"/>
          </p:cNvSpPr>
          <p:nvPr>
            <p:ph type="sldNum" sz="quarter" idx="5"/>
          </p:nvPr>
        </p:nvSpPr>
        <p:spPr/>
        <p:txBody>
          <a:bodyPr/>
          <a:lstStyle/>
          <a:p>
            <a:fld id="{39770CF2-3741-4173-B94C-C16D2994EB42}" type="slidenum">
              <a:rPr lang="en-US" smtClean="0"/>
              <a:t>2</a:t>
            </a:fld>
            <a:endParaRPr lang="en-US"/>
          </a:p>
        </p:txBody>
      </p:sp>
    </p:spTree>
    <p:extLst>
      <p:ext uri="{BB962C8B-B14F-4D97-AF65-F5344CB8AC3E}">
        <p14:creationId xmlns:p14="http://schemas.microsoft.com/office/powerpoint/2010/main" val="233682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 emphasizes sustainability through biodegradable packaging. The key task of the cafe caters is to grow demand for flexible, tech-friendly workspaces that align with environmentally responsible practice </a:t>
            </a:r>
            <a:r>
              <a:rPr lang="en-US" sz="1800" dirty="0">
                <a:effectLst/>
                <a:latin typeface="Arial" panose="020B0604020202020204" pitchFamily="34" charset="0"/>
              </a:rPr>
              <a:t>(P </a:t>
            </a:r>
            <a:r>
              <a:rPr lang="en-US" sz="1800" dirty="0" err="1">
                <a:effectLst/>
                <a:latin typeface="Arial" panose="020B0604020202020204" pitchFamily="34" charset="0"/>
              </a:rPr>
              <a:t>Glasbergen</a:t>
            </a:r>
            <a:r>
              <a:rPr lang="en-US" sz="1800" dirty="0">
                <a:effectLst/>
                <a:latin typeface="Arial" panose="020B0604020202020204" pitchFamily="34" charset="0"/>
              </a:rPr>
              <a:t>, 2020)</a:t>
            </a:r>
            <a:r>
              <a:rPr lang="en-US" dirty="0"/>
              <a:t>s.</a:t>
            </a:r>
          </a:p>
        </p:txBody>
      </p:sp>
      <p:sp>
        <p:nvSpPr>
          <p:cNvPr id="4" name="Slide Number Placeholder 3"/>
          <p:cNvSpPr>
            <a:spLocks noGrp="1"/>
          </p:cNvSpPr>
          <p:nvPr>
            <p:ph type="sldNum" sz="quarter" idx="5"/>
          </p:nvPr>
        </p:nvSpPr>
        <p:spPr/>
        <p:txBody>
          <a:bodyPr/>
          <a:lstStyle/>
          <a:p>
            <a:fld id="{39770CF2-3741-4173-B94C-C16D2994EB42}" type="slidenum">
              <a:rPr lang="en-US" smtClean="0"/>
              <a:t>3</a:t>
            </a:fld>
            <a:endParaRPr lang="en-US"/>
          </a:p>
        </p:txBody>
      </p:sp>
    </p:spTree>
    <p:extLst>
      <p:ext uri="{BB962C8B-B14F-4D97-AF65-F5344CB8AC3E}">
        <p14:creationId xmlns:p14="http://schemas.microsoft.com/office/powerpoint/2010/main" val="815663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PESTEL Involves in demonstrating the key factors affecting EcoCharge Café like political, social, economical, technology, environmental and legal factors are most of them. Political support and a growing eco-conscious market create favorable conditions. The technological factors very influential because they align with our sustainable strategy </a:t>
            </a:r>
            <a:r>
              <a:rPr lang="it-IT" sz="1800" dirty="0">
                <a:effectLst/>
                <a:latin typeface="Arial" panose="020B0604020202020204" pitchFamily="34" charset="0"/>
              </a:rPr>
              <a:t>(Paolo Taticchi, Demartini and Corvaglia-Charrey, 2023)</a:t>
            </a:r>
            <a:r>
              <a:rPr lang="en-US" dirty="0"/>
              <a:t>.</a:t>
            </a:r>
          </a:p>
        </p:txBody>
      </p:sp>
      <p:sp>
        <p:nvSpPr>
          <p:cNvPr id="4" name="Slide Number Placeholder 3"/>
          <p:cNvSpPr>
            <a:spLocks noGrp="1"/>
          </p:cNvSpPr>
          <p:nvPr>
            <p:ph type="sldNum" sz="quarter" idx="5"/>
          </p:nvPr>
        </p:nvSpPr>
        <p:spPr/>
        <p:txBody>
          <a:bodyPr/>
          <a:lstStyle/>
          <a:p>
            <a:fld id="{39770CF2-3741-4173-B94C-C16D2994EB42}" type="slidenum">
              <a:rPr lang="en-US" smtClean="0"/>
              <a:t>4</a:t>
            </a:fld>
            <a:endParaRPr lang="en-US"/>
          </a:p>
        </p:txBody>
      </p:sp>
    </p:spTree>
    <p:extLst>
      <p:ext uri="{BB962C8B-B14F-4D97-AF65-F5344CB8AC3E}">
        <p14:creationId xmlns:p14="http://schemas.microsoft.com/office/powerpoint/2010/main" val="3270829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Cafe’s marketing strategy is designed to reach tech-savvy, sustainability-conscious customers. The company is differentiating the product by ways of secure, eco-friendly charging and healthy food. However, the online and local channels are being leveraged in order to build awareness, trust, and loyalty, attracting students, remote workers, and tourists </a:t>
            </a:r>
            <a:r>
              <a:rPr lang="en-US" sz="1800" dirty="0">
                <a:effectLst/>
                <a:latin typeface="Arial" panose="020B0604020202020204" pitchFamily="34" charset="0"/>
              </a:rPr>
              <a:t>(Hennessey, 2024)</a:t>
            </a:r>
            <a:r>
              <a:rPr lang="en-US" dirty="0"/>
              <a:t>.</a:t>
            </a:r>
          </a:p>
        </p:txBody>
      </p:sp>
      <p:sp>
        <p:nvSpPr>
          <p:cNvPr id="4" name="Slide Number Placeholder 3"/>
          <p:cNvSpPr>
            <a:spLocks noGrp="1"/>
          </p:cNvSpPr>
          <p:nvPr>
            <p:ph type="sldNum" sz="quarter" idx="5"/>
          </p:nvPr>
        </p:nvSpPr>
        <p:spPr/>
        <p:txBody>
          <a:bodyPr/>
          <a:lstStyle/>
          <a:p>
            <a:fld id="{39770CF2-3741-4173-B94C-C16D2994EB42}" type="slidenum">
              <a:rPr lang="en-US" smtClean="0"/>
              <a:t>5</a:t>
            </a:fld>
            <a:endParaRPr lang="en-US"/>
          </a:p>
        </p:txBody>
      </p:sp>
    </p:spTree>
    <p:extLst>
      <p:ext uri="{BB962C8B-B14F-4D97-AF65-F5344CB8AC3E}">
        <p14:creationId xmlns:p14="http://schemas.microsoft.com/office/powerpoint/2010/main" val="1353614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Cafe’s SWOT analysis indicates that company’s strength lies in sustainability and prime location give a competitive edge. And, it weaknesses are startup costs, but targeted funding mitigates this. Some opportunities appear from expanding remote work trend and demand for eco-friendly services but the competition and market risks appear as threat for the company </a:t>
            </a:r>
            <a:r>
              <a:rPr lang="en-US" sz="1800" dirty="0">
                <a:effectLst/>
                <a:latin typeface="Arial" panose="020B0604020202020204" pitchFamily="34" charset="0"/>
              </a:rPr>
              <a:t>(Berger-</a:t>
            </a:r>
            <a:r>
              <a:rPr lang="en-US" sz="1800" dirty="0" err="1">
                <a:effectLst/>
                <a:latin typeface="Arial" panose="020B0604020202020204" pitchFamily="34" charset="0"/>
              </a:rPr>
              <a:t>Grabner</a:t>
            </a:r>
            <a:r>
              <a:rPr lang="en-US" sz="1800" dirty="0">
                <a:effectLst/>
                <a:latin typeface="Arial" panose="020B0604020202020204" pitchFamily="34" charset="0"/>
              </a:rPr>
              <a:t>, 2021)</a:t>
            </a:r>
            <a:r>
              <a:rPr lang="en-US" dirty="0"/>
              <a:t>.</a:t>
            </a:r>
          </a:p>
        </p:txBody>
      </p:sp>
      <p:sp>
        <p:nvSpPr>
          <p:cNvPr id="4" name="Slide Number Placeholder 3"/>
          <p:cNvSpPr>
            <a:spLocks noGrp="1"/>
          </p:cNvSpPr>
          <p:nvPr>
            <p:ph type="sldNum" sz="quarter" idx="5"/>
          </p:nvPr>
        </p:nvSpPr>
        <p:spPr/>
        <p:txBody>
          <a:bodyPr/>
          <a:lstStyle/>
          <a:p>
            <a:fld id="{39770CF2-3741-4173-B94C-C16D2994EB42}" type="slidenum">
              <a:rPr lang="en-US" smtClean="0"/>
              <a:t>6</a:t>
            </a:fld>
            <a:endParaRPr lang="en-US"/>
          </a:p>
        </p:txBody>
      </p:sp>
    </p:spTree>
    <p:extLst>
      <p:ext uri="{BB962C8B-B14F-4D97-AF65-F5344CB8AC3E}">
        <p14:creationId xmlns:p14="http://schemas.microsoft.com/office/powerpoint/2010/main" val="690151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 requires £85,000 in initial funding to cover startup costs. Some of them come from personal saving and angel investors and others. Funds are allocated to ensure essential elements like staff salary, operation, interior set-up and charging pods are most them.</a:t>
            </a:r>
          </a:p>
        </p:txBody>
      </p:sp>
      <p:sp>
        <p:nvSpPr>
          <p:cNvPr id="4" name="Slide Number Placeholder 3"/>
          <p:cNvSpPr>
            <a:spLocks noGrp="1"/>
          </p:cNvSpPr>
          <p:nvPr>
            <p:ph type="sldNum" sz="quarter" idx="5"/>
          </p:nvPr>
        </p:nvSpPr>
        <p:spPr/>
        <p:txBody>
          <a:bodyPr/>
          <a:lstStyle/>
          <a:p>
            <a:fld id="{39770CF2-3741-4173-B94C-C16D2994EB42}" type="slidenum">
              <a:rPr lang="en-US" smtClean="0"/>
              <a:t>7</a:t>
            </a:fld>
            <a:endParaRPr lang="en-US"/>
          </a:p>
        </p:txBody>
      </p:sp>
    </p:spTree>
    <p:extLst>
      <p:ext uri="{BB962C8B-B14F-4D97-AF65-F5344CB8AC3E}">
        <p14:creationId xmlns:p14="http://schemas.microsoft.com/office/powerpoint/2010/main" val="4031860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milestones outline the timeline for launching EcoCharge Cafe. It starts with collecting the fund and installing the interior design and preparing the environment for customers. The key milestone will includes building awareness before opening through marketing and achieving break-even, ensuring financial sustainability, and reviewing operations to adjust strategies for long-term growth </a:t>
            </a:r>
            <a:r>
              <a:rPr lang="en-US" sz="1800" dirty="0">
                <a:effectLst/>
                <a:latin typeface="Arial" panose="020B0604020202020204" pitchFamily="34" charset="0"/>
              </a:rPr>
              <a:t>(</a:t>
            </a:r>
            <a:r>
              <a:rPr lang="en-US" sz="1800" dirty="0" err="1">
                <a:effectLst/>
                <a:latin typeface="Arial" panose="020B0604020202020204" pitchFamily="34" charset="0"/>
              </a:rPr>
              <a:t>Grima</a:t>
            </a:r>
            <a:r>
              <a:rPr lang="en-US" sz="1800" dirty="0">
                <a:effectLst/>
                <a:latin typeface="Arial" panose="020B0604020202020204" pitchFamily="34" charset="0"/>
              </a:rPr>
              <a:t> et al., 2024)</a:t>
            </a:r>
            <a:r>
              <a:rPr lang="en-US" dirty="0"/>
              <a:t>.</a:t>
            </a:r>
          </a:p>
        </p:txBody>
      </p:sp>
      <p:sp>
        <p:nvSpPr>
          <p:cNvPr id="4" name="Slide Number Placeholder 3"/>
          <p:cNvSpPr>
            <a:spLocks noGrp="1"/>
          </p:cNvSpPr>
          <p:nvPr>
            <p:ph type="sldNum" sz="quarter" idx="5"/>
          </p:nvPr>
        </p:nvSpPr>
        <p:spPr/>
        <p:txBody>
          <a:bodyPr/>
          <a:lstStyle/>
          <a:p>
            <a:fld id="{39770CF2-3741-4173-B94C-C16D2994EB42}" type="slidenum">
              <a:rPr lang="en-US" smtClean="0"/>
              <a:t>8</a:t>
            </a:fld>
            <a:endParaRPr lang="en-US"/>
          </a:p>
        </p:txBody>
      </p:sp>
    </p:spTree>
    <p:extLst>
      <p:ext uri="{BB962C8B-B14F-4D97-AF65-F5344CB8AC3E}">
        <p14:creationId xmlns:p14="http://schemas.microsoft.com/office/powerpoint/2010/main" val="13419178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 operates with a skilled management team and trained staff. The founder will manage the main part of the business and technology manager ensures charging systems are functional and updated. After that there some supervisors will persist to maintain the service quality. The operations prioritize fresh ingredients, eco-friendly practices, and seamless technology use.</a:t>
            </a:r>
          </a:p>
        </p:txBody>
      </p:sp>
      <p:sp>
        <p:nvSpPr>
          <p:cNvPr id="4" name="Slide Number Placeholder 3"/>
          <p:cNvSpPr>
            <a:spLocks noGrp="1"/>
          </p:cNvSpPr>
          <p:nvPr>
            <p:ph type="sldNum" sz="quarter" idx="5"/>
          </p:nvPr>
        </p:nvSpPr>
        <p:spPr/>
        <p:txBody>
          <a:bodyPr/>
          <a:lstStyle/>
          <a:p>
            <a:fld id="{39770CF2-3741-4173-B94C-C16D2994EB42}" type="slidenum">
              <a:rPr lang="en-US" smtClean="0"/>
              <a:t>9</a:t>
            </a:fld>
            <a:endParaRPr lang="en-US"/>
          </a:p>
        </p:txBody>
      </p:sp>
    </p:spTree>
    <p:extLst>
      <p:ext uri="{BB962C8B-B14F-4D97-AF65-F5344CB8AC3E}">
        <p14:creationId xmlns:p14="http://schemas.microsoft.com/office/powerpoint/2010/main" val="41031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EcoCharge Cafe combines sustainability, convenience, and technology to meet the needs of modern remote workers. For this reason, the company focuses on developing market opportunity, investigated the suitable alternatives for funds and effective operational planning. The company believe that “we can create a unique, eco-friendly workspace that benefits the community and environment.”</a:t>
            </a:r>
          </a:p>
        </p:txBody>
      </p:sp>
      <p:sp>
        <p:nvSpPr>
          <p:cNvPr id="4" name="Slide Number Placeholder 3"/>
          <p:cNvSpPr>
            <a:spLocks noGrp="1"/>
          </p:cNvSpPr>
          <p:nvPr>
            <p:ph type="sldNum" sz="quarter" idx="5"/>
          </p:nvPr>
        </p:nvSpPr>
        <p:spPr/>
        <p:txBody>
          <a:bodyPr/>
          <a:lstStyle/>
          <a:p>
            <a:fld id="{39770CF2-3741-4173-B94C-C16D2994EB42}" type="slidenum">
              <a:rPr lang="en-US" smtClean="0"/>
              <a:t>10</a:t>
            </a:fld>
            <a:endParaRPr lang="en-US"/>
          </a:p>
        </p:txBody>
      </p:sp>
    </p:spTree>
    <p:extLst>
      <p:ext uri="{BB962C8B-B14F-4D97-AF65-F5344CB8AC3E}">
        <p14:creationId xmlns:p14="http://schemas.microsoft.com/office/powerpoint/2010/main" val="3650128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6EB4C-671C-9256-6CA3-0D4F4099C5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634D2D1-0A06-C1D7-B230-E60A72C7C9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E33D7CD-3F5C-9908-A02B-109682F811FC}"/>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5B2B2E40-A028-F3D1-756A-B055A004E3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594301-7EB2-441A-6613-49A4C4DD73B0}"/>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979930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1DDB-97CB-758C-47E4-5A81566CB79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2C6F74B-B74B-14F1-0675-5224BD416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FBBFF2-F013-93D7-022D-AA9EB64AA53D}"/>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FBBA54AA-4413-2B0B-3DCB-EE22A8019F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DA685E-61D4-F1EA-378A-76FA32198EEF}"/>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2130222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1EDE7-CE52-F69D-B04A-D6FF3663C1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36A46E1-D1F3-4793-8AA0-C329FFBE37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744D04-A66C-1D90-0D72-8AC84335F1CE}"/>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AD13998C-AD56-2E8E-904A-EBD53E2FC9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4F1FE4-6C69-0FEA-0212-C6BB5B6DBBD2}"/>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3198528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30D61-D0F9-FD77-0DE3-F3F6E0B1B4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DE934A-516D-98E8-CF56-0E86358D51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2AD5D7F-D405-6FBB-FA25-8408EFDE5D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3B3F3E1-C8BA-058A-A81B-F064FD679960}"/>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6" name="Footer Placeholder 5">
            <a:extLst>
              <a:ext uri="{FF2B5EF4-FFF2-40B4-BE49-F238E27FC236}">
                <a16:creationId xmlns:a16="http://schemas.microsoft.com/office/drawing/2014/main" id="{5772F0AA-190D-6899-4BCC-8CD8114CF6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73AC07-4B2D-4005-2D5B-93414DD22987}"/>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386793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064A7-A8D6-0D33-75EE-2E22532FE4F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754A20F-1067-5CC9-CC7C-4F514C9CB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EFCC8C-284D-EEE4-09BB-F24C9C18BA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1E7A983-6EB4-72C3-029C-3CDAFC9CB2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3AD961-F8D8-8049-27DC-A927A02774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24403EF-70DB-C950-C5AE-479E18A95E16}"/>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8" name="Footer Placeholder 7">
            <a:extLst>
              <a:ext uri="{FF2B5EF4-FFF2-40B4-BE49-F238E27FC236}">
                <a16:creationId xmlns:a16="http://schemas.microsoft.com/office/drawing/2014/main" id="{1BEF4810-0088-A698-DF27-C2212D76DC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E7AE92-F4D2-689E-3F11-D0F4BA44280E}"/>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271944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23D3-AB00-8CC9-E0DC-FFAE15F5D8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DC0F4A7-F152-0507-C5D1-E75C3890BEC9}"/>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4" name="Footer Placeholder 3">
            <a:extLst>
              <a:ext uri="{FF2B5EF4-FFF2-40B4-BE49-F238E27FC236}">
                <a16:creationId xmlns:a16="http://schemas.microsoft.com/office/drawing/2014/main" id="{5ADA6FF1-ECB4-6D37-B259-F543AE17C9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A1A3A-EEBD-9C29-57A2-B9C311198ABF}"/>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4026535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17F57A-2B8B-3779-04A1-BB3429CA5884}"/>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3" name="Footer Placeholder 2">
            <a:extLst>
              <a:ext uri="{FF2B5EF4-FFF2-40B4-BE49-F238E27FC236}">
                <a16:creationId xmlns:a16="http://schemas.microsoft.com/office/drawing/2014/main" id="{0673117A-C6D6-B672-A818-42971CD0A1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2E4EDB-98E8-A4A3-7ED9-B7E1E47271EE}"/>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3539946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767B-A248-1F36-783E-F3968EF8DE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2F66C4-C1AE-0737-8E2D-3348800861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509B80-A15B-BF94-A51C-F6EC216CD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913038-3C56-2062-B611-48E2B2983937}"/>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6" name="Footer Placeholder 5">
            <a:extLst>
              <a:ext uri="{FF2B5EF4-FFF2-40B4-BE49-F238E27FC236}">
                <a16:creationId xmlns:a16="http://schemas.microsoft.com/office/drawing/2014/main" id="{C7842678-1E0C-A777-874D-640886A2FB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F1D0BA-9710-4F18-799F-BA139AC9B229}"/>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428788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8754-A9E5-E4D9-99E6-4B5D7E2158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36978AB-4BE5-ACF6-A703-5C40773DCB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F782C5-F127-46EF-2ACE-18231F2AA6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62B55-C8A3-3B9F-49DF-0C8645BEA9C5}"/>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6" name="Footer Placeholder 5">
            <a:extLst>
              <a:ext uri="{FF2B5EF4-FFF2-40B4-BE49-F238E27FC236}">
                <a16:creationId xmlns:a16="http://schemas.microsoft.com/office/drawing/2014/main" id="{ECEF0E9E-2254-EB16-0205-630DDDAD5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EC58C0-9AA2-B17F-827A-6F0E0807A943}"/>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193368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443B8-7587-14F5-A849-F1139D97A06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402981D-7104-C79B-38EB-89DBE41049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15B646-35C7-8982-D798-B19ACB4DD5BC}"/>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BC7C9FDB-EDB8-83CA-5202-A7C2EA8EB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04A088-42CB-C198-B3F1-6855CC52ECEF}"/>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2446495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597D37-C9B4-09AD-ACE5-2407187DBBB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DAD209-E37A-0BE7-2AAC-3689FC022E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62327F-6101-B46F-FD6C-F55B93AC3DAC}"/>
              </a:ext>
            </a:extLst>
          </p:cNvPr>
          <p:cNvSpPr>
            <a:spLocks noGrp="1"/>
          </p:cNvSpPr>
          <p:nvPr>
            <p:ph type="dt" sz="half" idx="10"/>
          </p:nvPr>
        </p:nvSpPr>
        <p:spPr/>
        <p:txBody>
          <a:body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7968617D-D0D5-B606-EF27-26E857EBC9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A544F8-8D46-487F-DDA0-E2E879B1A90C}"/>
              </a:ext>
            </a:extLst>
          </p:cNvPr>
          <p:cNvSpPr>
            <a:spLocks noGrp="1"/>
          </p:cNvSpPr>
          <p:nvPr>
            <p:ph type="sldNum" sz="quarter" idx="12"/>
          </p:nvPr>
        </p:nvSpPr>
        <p:spPr/>
        <p:txBody>
          <a:bodyPr/>
          <a:lstStyle/>
          <a:p>
            <a:fld id="{EB5A25DE-0526-4570-87EC-3FF6779D7DB0}" type="slidenum">
              <a:rPr lang="en-US" smtClean="0"/>
              <a:t>‹#›</a:t>
            </a:fld>
            <a:endParaRPr lang="en-US"/>
          </a:p>
        </p:txBody>
      </p:sp>
    </p:spTree>
    <p:extLst>
      <p:ext uri="{BB962C8B-B14F-4D97-AF65-F5344CB8AC3E}">
        <p14:creationId xmlns:p14="http://schemas.microsoft.com/office/powerpoint/2010/main" val="496552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C4133D-7B53-62C8-F340-EEC2C32F6A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9B871B-2824-017B-C9F3-B942DB521D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70ADE4-8541-D61C-6B98-EE34DBC812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6DA48D-ACCF-44C5-9EF3-24D3D5F3D443}" type="datetimeFigureOut">
              <a:rPr lang="en-US" smtClean="0"/>
              <a:t>12/6/2025</a:t>
            </a:fld>
            <a:endParaRPr lang="en-US"/>
          </a:p>
        </p:txBody>
      </p:sp>
      <p:sp>
        <p:nvSpPr>
          <p:cNvPr id="5" name="Footer Placeholder 4">
            <a:extLst>
              <a:ext uri="{FF2B5EF4-FFF2-40B4-BE49-F238E27FC236}">
                <a16:creationId xmlns:a16="http://schemas.microsoft.com/office/drawing/2014/main" id="{E2A81D3A-C3C9-A3F5-9779-4D1A5C8A7A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4E7639E-FF0D-E401-F4B4-9D2146AF65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5A25DE-0526-4570-87EC-3FF6779D7DB0}" type="slidenum">
              <a:rPr lang="en-US" smtClean="0"/>
              <a:t>‹#›</a:t>
            </a:fld>
            <a:endParaRPr lang="en-US"/>
          </a:p>
        </p:txBody>
      </p:sp>
    </p:spTree>
    <p:extLst>
      <p:ext uri="{BB962C8B-B14F-4D97-AF65-F5344CB8AC3E}">
        <p14:creationId xmlns:p14="http://schemas.microsoft.com/office/powerpoint/2010/main" val="3882898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541887C7-D9E7-2BBD-C6BC-5363ABAA1B3F}"/>
              </a:ext>
            </a:extLst>
          </p:cNvPr>
          <p:cNvSpPr>
            <a:spLocks noGrp="1" noChangeArrowheads="1"/>
          </p:cNvSpPr>
          <p:nvPr>
            <p:ph type="ctrTitle"/>
          </p:nvPr>
        </p:nvSpPr>
        <p:spPr bwMode="auto">
          <a:xfrm>
            <a:off x="451039" y="1882905"/>
            <a:ext cx="6754979" cy="280532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Programme:</a:t>
            </a:r>
            <a:r>
              <a:rPr kumimoji="0" lang="en-US" altLang="en-US" sz="2000" b="0" i="0" u="none" strike="noStrike" cap="none" normalizeH="0" baseline="0" dirty="0">
                <a:ln>
                  <a:noFill/>
                </a:ln>
                <a:solidFill>
                  <a:schemeClr val="tx1"/>
                </a:solidFill>
                <a:effectLst/>
                <a:latin typeface="Arial" panose="020B0604020202020204" pitchFamily="34" charset="0"/>
              </a:rPr>
              <a:t> Certificate in Higher Education Business Skills for the Workplace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Module:</a:t>
            </a:r>
            <a:r>
              <a:rPr kumimoji="0" lang="en-US" altLang="en-US" sz="2000" b="0" i="0" u="none" strike="noStrike" cap="none" normalizeH="0" baseline="0" dirty="0">
                <a:ln>
                  <a:noFill/>
                </a:ln>
                <a:solidFill>
                  <a:schemeClr val="tx1"/>
                </a:solidFill>
                <a:effectLst/>
                <a:latin typeface="Arial" panose="020B0604020202020204" pitchFamily="34" charset="0"/>
              </a:rPr>
              <a:t> Enterprise and Entrepreneurship (LCLM4006)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Assignment:</a:t>
            </a:r>
            <a:r>
              <a:rPr kumimoji="0" lang="en-US" altLang="en-US" sz="2000" b="0" i="0" u="none" strike="noStrike" cap="none" normalizeH="0" baseline="0" dirty="0">
                <a:ln>
                  <a:noFill/>
                </a:ln>
                <a:solidFill>
                  <a:schemeClr val="tx1"/>
                </a:solidFill>
                <a:effectLst/>
                <a:latin typeface="Arial" panose="020B0604020202020204" pitchFamily="34" charset="0"/>
              </a:rPr>
              <a:t> Individual Presentation – EcoCharge Cafe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Student Name:</a:t>
            </a:r>
            <a:r>
              <a:rPr kumimoji="0" lang="en-US" altLang="en-US" sz="2000" b="0" i="0" u="none" strike="noStrike" cap="none" normalizeH="0" baseline="0" dirty="0">
                <a:ln>
                  <a:noFill/>
                </a:ln>
                <a:solidFill>
                  <a:schemeClr val="tx1"/>
                </a:solidFill>
                <a:effectLst/>
                <a:latin typeface="Arial" panose="020B0604020202020204" pitchFamily="34" charset="0"/>
              </a:rPr>
              <a:t> Christine</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1" i="0" u="none" strike="noStrike" cap="none" normalizeH="0" baseline="0" err="1">
                <a:ln>
                  <a:noFill/>
                </a:ln>
                <a:solidFill>
                  <a:schemeClr val="tx1"/>
                </a:solidFill>
                <a:effectLst/>
                <a:latin typeface="Arial" panose="020B0604020202020204" pitchFamily="34" charset="0"/>
              </a:rPr>
              <a:t>Lecturer</a:t>
            </a:r>
            <a:r>
              <a:rPr kumimoji="0" lang="en-US" altLang="en-US" sz="2000" b="1" i="0" u="none" strike="noStrike" cap="none" normalizeH="0" baseline="0">
                <a:ln>
                  <a:noFill/>
                </a:ln>
                <a:solidFill>
                  <a:schemeClr val="tx1"/>
                </a:solidFill>
                <a:effectLst/>
                <a:latin typeface="Arial" panose="020B0604020202020204" pitchFamily="34" charset="0"/>
              </a:rPr>
              <a:t>: Balendran</a:t>
            </a:r>
            <a:r>
              <a:rPr kumimoji="0" lang="en-US" altLang="en-US" sz="2000" b="1" i="0" u="none" strike="noStrike" cap="none" normalizeH="0" baseline="0" dirty="0">
                <a:ln>
                  <a:noFill/>
                </a:ln>
                <a:solidFill>
                  <a:schemeClr val="tx1"/>
                </a:solidFill>
                <a:effectLst/>
                <a:latin typeface="Arial" panose="020B0604020202020204" pitchFamily="34" charset="0"/>
              </a:rPr>
              <a:t> Kandasamy</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F41C0546-D3FC-E5B0-7D92-A979E0E7A512}"/>
              </a:ext>
            </a:extLst>
          </p:cNvPr>
          <p:cNvPicPr>
            <a:picLocks noChangeAspect="1"/>
          </p:cNvPicPr>
          <p:nvPr/>
        </p:nvPicPr>
        <p:blipFill>
          <a:blip r:embed="rId2"/>
          <a:stretch>
            <a:fillRect/>
          </a:stretch>
        </p:blipFill>
        <p:spPr>
          <a:xfrm>
            <a:off x="10223864" y="243768"/>
            <a:ext cx="1968136" cy="654664"/>
          </a:xfrm>
          <a:prstGeom prst="rect">
            <a:avLst/>
          </a:prstGeom>
        </p:spPr>
      </p:pic>
      <p:pic>
        <p:nvPicPr>
          <p:cNvPr id="6" name="Picture 5">
            <a:extLst>
              <a:ext uri="{FF2B5EF4-FFF2-40B4-BE49-F238E27FC236}">
                <a16:creationId xmlns:a16="http://schemas.microsoft.com/office/drawing/2014/main" id="{1A12A41B-A9DE-5993-D012-9204AF0DD3A8}"/>
              </a:ext>
            </a:extLst>
          </p:cNvPr>
          <p:cNvPicPr>
            <a:picLocks noChangeAspect="1"/>
          </p:cNvPicPr>
          <p:nvPr/>
        </p:nvPicPr>
        <p:blipFill>
          <a:blip r:embed="rId3"/>
          <a:stretch>
            <a:fillRect/>
          </a:stretch>
        </p:blipFill>
        <p:spPr>
          <a:xfrm>
            <a:off x="7507714" y="1278379"/>
            <a:ext cx="4233247" cy="3809922"/>
          </a:xfrm>
          <a:prstGeom prst="rect">
            <a:avLst/>
          </a:prstGeom>
        </p:spPr>
      </p:pic>
    </p:spTree>
    <p:extLst>
      <p:ext uri="{BB962C8B-B14F-4D97-AF65-F5344CB8AC3E}">
        <p14:creationId xmlns:p14="http://schemas.microsoft.com/office/powerpoint/2010/main" val="1544625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175972" y="142328"/>
            <a:ext cx="6369424" cy="782357"/>
          </a:xfrm>
          <a:solidFill>
            <a:schemeClr val="accent4">
              <a:lumMod val="60000"/>
              <a:lumOff val="40000"/>
            </a:schemeClr>
          </a:solidFill>
        </p:spPr>
        <p:txBody>
          <a:bodyPr>
            <a:normAutofit/>
          </a:bodyPr>
          <a:lstStyle/>
          <a:p>
            <a:r>
              <a:rPr lang="en-US" sz="3200" dirty="0"/>
              <a:t>Overview of the Business Idea</a:t>
            </a:r>
          </a:p>
        </p:txBody>
      </p:sp>
      <p:graphicFrame>
        <p:nvGraphicFramePr>
          <p:cNvPr id="8" name="Content Placeholder 7">
            <a:extLst>
              <a:ext uri="{FF2B5EF4-FFF2-40B4-BE49-F238E27FC236}">
                <a16:creationId xmlns:a16="http://schemas.microsoft.com/office/drawing/2014/main" id="{FB8DB96A-6E54-3FA4-833B-517907B1F638}"/>
              </a:ext>
            </a:extLst>
          </p:cNvPr>
          <p:cNvGraphicFramePr>
            <a:graphicFrameLocks noGrp="1"/>
          </p:cNvGraphicFramePr>
          <p:nvPr>
            <p:ph idx="1"/>
            <p:extLst>
              <p:ext uri="{D42A27DB-BD31-4B8C-83A1-F6EECF244321}">
                <p14:modId xmlns:p14="http://schemas.microsoft.com/office/powerpoint/2010/main" val="4071297090"/>
              </p:ext>
            </p:extLst>
          </p:nvPr>
        </p:nvGraphicFramePr>
        <p:xfrm>
          <a:off x="838201" y="996288"/>
          <a:ext cx="7991900" cy="4763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CA016CC-96BF-A25A-4B3F-FB1814B8312C}"/>
              </a:ext>
            </a:extLst>
          </p:cNvPr>
          <p:cNvPicPr>
            <a:picLocks noChangeAspect="1"/>
          </p:cNvPicPr>
          <p:nvPr/>
        </p:nvPicPr>
        <p:blipFill>
          <a:blip r:embed="rId8"/>
          <a:stretch>
            <a:fillRect/>
          </a:stretch>
        </p:blipFill>
        <p:spPr>
          <a:xfrm>
            <a:off x="7655194" y="1147483"/>
            <a:ext cx="3909942" cy="4042118"/>
          </a:xfrm>
          <a:prstGeom prst="rect">
            <a:avLst/>
          </a:prstGeom>
        </p:spPr>
      </p:pic>
      <p:sp>
        <p:nvSpPr>
          <p:cNvPr id="7" name="TextBox 6">
            <a:extLst>
              <a:ext uri="{FF2B5EF4-FFF2-40B4-BE49-F238E27FC236}">
                <a16:creationId xmlns:a16="http://schemas.microsoft.com/office/drawing/2014/main" id="{6A890544-C8F9-1BC2-5334-79AC43D42F28}"/>
              </a:ext>
            </a:extLst>
          </p:cNvPr>
          <p:cNvSpPr txBox="1"/>
          <p:nvPr/>
        </p:nvSpPr>
        <p:spPr>
          <a:xfrm>
            <a:off x="1043268" y="5661878"/>
            <a:ext cx="10105463" cy="830997"/>
          </a:xfrm>
          <a:prstGeom prst="rect">
            <a:avLst/>
          </a:prstGeom>
          <a:noFill/>
        </p:spPr>
        <p:txBody>
          <a:bodyPr wrap="square">
            <a:spAutoFit/>
          </a:bodyPr>
          <a:lstStyle/>
          <a:p>
            <a:r>
              <a:rPr lang="en-US" sz="2400" dirty="0"/>
              <a:t>EcoCharge Cafe aims to provide a comfortable, eco-friendly workspace with secure charging facilities and healthy drinks.</a:t>
            </a:r>
          </a:p>
        </p:txBody>
      </p:sp>
    </p:spTree>
    <p:extLst>
      <p:ext uri="{BB962C8B-B14F-4D97-AF65-F5344CB8AC3E}">
        <p14:creationId xmlns:p14="http://schemas.microsoft.com/office/powerpoint/2010/main" val="319380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Product &amp; Service Offering</a:t>
            </a:r>
          </a:p>
        </p:txBody>
      </p:sp>
      <p:graphicFrame>
        <p:nvGraphicFramePr>
          <p:cNvPr id="5" name="Content Placeholder 4">
            <a:extLst>
              <a:ext uri="{FF2B5EF4-FFF2-40B4-BE49-F238E27FC236}">
                <a16:creationId xmlns:a16="http://schemas.microsoft.com/office/drawing/2014/main" id="{7259AEE3-C972-FF9F-1868-DC77B13C355E}"/>
              </a:ext>
            </a:extLst>
          </p:cNvPr>
          <p:cNvGraphicFramePr>
            <a:graphicFrameLocks noGrp="1"/>
          </p:cNvGraphicFramePr>
          <p:nvPr>
            <p:ph idx="1"/>
            <p:extLst>
              <p:ext uri="{D42A27DB-BD31-4B8C-83A1-F6EECF244321}">
                <p14:modId xmlns:p14="http://schemas.microsoft.com/office/powerpoint/2010/main" val="993867183"/>
              </p:ext>
            </p:extLst>
          </p:nvPr>
        </p:nvGraphicFramePr>
        <p:xfrm>
          <a:off x="1343607" y="1474053"/>
          <a:ext cx="5696065" cy="5345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EF54E21-9D61-0B00-3AD7-B4A22676382D}"/>
              </a:ext>
            </a:extLst>
          </p:cNvPr>
          <p:cNvSpPr txBox="1"/>
          <p:nvPr/>
        </p:nvSpPr>
        <p:spPr>
          <a:xfrm>
            <a:off x="7288278" y="4940758"/>
            <a:ext cx="4039085" cy="1631216"/>
          </a:xfrm>
          <a:prstGeom prst="rect">
            <a:avLst/>
          </a:prstGeom>
          <a:noFill/>
        </p:spPr>
        <p:txBody>
          <a:bodyPr wrap="square">
            <a:spAutoFit/>
          </a:bodyPr>
          <a:lstStyle/>
          <a:p>
            <a:pPr algn="just"/>
            <a:r>
              <a:rPr lang="en-US" sz="2000" dirty="0"/>
              <a:t>Our core products are charging pods, healthy food, and a productive workspace. Customers can use pods via a mobile app or in-store terminals.</a:t>
            </a:r>
          </a:p>
        </p:txBody>
      </p:sp>
      <p:pic>
        <p:nvPicPr>
          <p:cNvPr id="9" name="Picture 8">
            <a:extLst>
              <a:ext uri="{FF2B5EF4-FFF2-40B4-BE49-F238E27FC236}">
                <a16:creationId xmlns:a16="http://schemas.microsoft.com/office/drawing/2014/main" id="{EFF908FB-AEB3-2E25-FBE2-468691F4979E}"/>
              </a:ext>
            </a:extLst>
          </p:cNvPr>
          <p:cNvPicPr>
            <a:picLocks noChangeAspect="1"/>
          </p:cNvPicPr>
          <p:nvPr/>
        </p:nvPicPr>
        <p:blipFill>
          <a:blip r:embed="rId8"/>
          <a:stretch>
            <a:fillRect/>
          </a:stretch>
        </p:blipFill>
        <p:spPr>
          <a:xfrm>
            <a:off x="7288278" y="1390780"/>
            <a:ext cx="4039085" cy="3624819"/>
          </a:xfrm>
          <a:prstGeom prst="rect">
            <a:avLst/>
          </a:prstGeom>
        </p:spPr>
      </p:pic>
    </p:spTree>
    <p:extLst>
      <p:ext uri="{BB962C8B-B14F-4D97-AF65-F5344CB8AC3E}">
        <p14:creationId xmlns:p14="http://schemas.microsoft.com/office/powerpoint/2010/main" val="70638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Environmental Analysis (PESTEL)</a:t>
            </a:r>
          </a:p>
        </p:txBody>
      </p:sp>
      <p:graphicFrame>
        <p:nvGraphicFramePr>
          <p:cNvPr id="8" name="Table 7">
            <a:extLst>
              <a:ext uri="{FF2B5EF4-FFF2-40B4-BE49-F238E27FC236}">
                <a16:creationId xmlns:a16="http://schemas.microsoft.com/office/drawing/2014/main" id="{8DD6447B-979A-A6B3-8F72-6A2FC823806C}"/>
              </a:ext>
            </a:extLst>
          </p:cNvPr>
          <p:cNvGraphicFramePr>
            <a:graphicFrameLocks noGrp="1"/>
          </p:cNvGraphicFramePr>
          <p:nvPr>
            <p:extLst>
              <p:ext uri="{D42A27DB-BD31-4B8C-83A1-F6EECF244321}">
                <p14:modId xmlns:p14="http://schemas.microsoft.com/office/powerpoint/2010/main" val="3138773233"/>
              </p:ext>
            </p:extLst>
          </p:nvPr>
        </p:nvGraphicFramePr>
        <p:xfrm>
          <a:off x="423154" y="1338946"/>
          <a:ext cx="7552764" cy="5153929"/>
        </p:xfrm>
        <a:graphic>
          <a:graphicData uri="http://schemas.openxmlformats.org/drawingml/2006/table">
            <a:tbl>
              <a:tblPr>
                <a:tableStyleId>{D113A9D2-9D6B-4929-AA2D-F23B5EE8CBE7}</a:tableStyleId>
              </a:tblPr>
              <a:tblGrid>
                <a:gridCol w="1678020">
                  <a:extLst>
                    <a:ext uri="{9D8B030D-6E8A-4147-A177-3AD203B41FA5}">
                      <a16:colId xmlns:a16="http://schemas.microsoft.com/office/drawing/2014/main" val="2124058070"/>
                    </a:ext>
                  </a:extLst>
                </a:gridCol>
                <a:gridCol w="5874744">
                  <a:extLst>
                    <a:ext uri="{9D8B030D-6E8A-4147-A177-3AD203B41FA5}">
                      <a16:colId xmlns:a16="http://schemas.microsoft.com/office/drawing/2014/main" val="2472541473"/>
                    </a:ext>
                  </a:extLst>
                </a:gridCol>
              </a:tblGrid>
              <a:tr h="259781">
                <a:tc>
                  <a:txBody>
                    <a:bodyPr/>
                    <a:lstStyle/>
                    <a:p>
                      <a:r>
                        <a:rPr lang="en-US" sz="1800"/>
                        <a:t>Factor</a:t>
                      </a:r>
                    </a:p>
                  </a:txBody>
                  <a:tcPr marL="64945" marR="64945" marT="32473" marB="32473" anchor="ctr"/>
                </a:tc>
                <a:tc>
                  <a:txBody>
                    <a:bodyPr/>
                    <a:lstStyle/>
                    <a:p>
                      <a:r>
                        <a:rPr lang="en-US" sz="1800"/>
                        <a:t>Description &amp; Implication</a:t>
                      </a:r>
                    </a:p>
                  </a:txBody>
                  <a:tcPr marL="64945" marR="64945" marT="32473" marB="32473" anchor="ctr"/>
                </a:tc>
                <a:extLst>
                  <a:ext uri="{0D108BD9-81ED-4DB2-BD59-A6C34878D82A}">
                    <a16:rowId xmlns:a16="http://schemas.microsoft.com/office/drawing/2014/main" val="1364568913"/>
                  </a:ext>
                </a:extLst>
              </a:tr>
              <a:tr h="844289">
                <a:tc>
                  <a:txBody>
                    <a:bodyPr/>
                    <a:lstStyle/>
                    <a:p>
                      <a:r>
                        <a:rPr lang="en-US" sz="1800" b="1"/>
                        <a:t>Political</a:t>
                      </a:r>
                      <a:endParaRPr lang="en-US" sz="1800"/>
                    </a:p>
                  </a:txBody>
                  <a:tcPr marL="64945" marR="64945" marT="32473" marB="32473" anchor="ctr"/>
                </a:tc>
                <a:tc>
                  <a:txBody>
                    <a:bodyPr/>
                    <a:lstStyle/>
                    <a:p>
                      <a:r>
                        <a:rPr lang="en-US" sz="1800" dirty="0"/>
                        <a:t>UK government supports small and sustainable businesses through grants and tax incentives. This helps EcoCharge Cafe reduce costs and attract investors.</a:t>
                      </a:r>
                    </a:p>
                  </a:txBody>
                  <a:tcPr marL="64945" marR="64945" marT="32473" marB="32473" anchor="ctr"/>
                </a:tc>
                <a:extLst>
                  <a:ext uri="{0D108BD9-81ED-4DB2-BD59-A6C34878D82A}">
                    <a16:rowId xmlns:a16="http://schemas.microsoft.com/office/drawing/2014/main" val="2253181873"/>
                  </a:ext>
                </a:extLst>
              </a:tr>
              <a:tr h="649453">
                <a:tc>
                  <a:txBody>
                    <a:bodyPr/>
                    <a:lstStyle/>
                    <a:p>
                      <a:r>
                        <a:rPr lang="en-US" sz="1800" b="1" dirty="0"/>
                        <a:t>Economic</a:t>
                      </a:r>
                      <a:endParaRPr lang="en-US" sz="1800" dirty="0"/>
                    </a:p>
                  </a:txBody>
                  <a:tcPr marL="64945" marR="64945" marT="32473" marB="32473" anchor="ctr"/>
                </a:tc>
                <a:tc>
                  <a:txBody>
                    <a:bodyPr/>
                    <a:lstStyle/>
                    <a:p>
                      <a:r>
                        <a:rPr lang="en-US" sz="1800"/>
                        <a:t>Steady spending by remote workers provides reliable revenue. Inflation may affect ingredient costs but can be managed.</a:t>
                      </a:r>
                    </a:p>
                  </a:txBody>
                  <a:tcPr marL="64945" marR="64945" marT="32473" marB="32473" anchor="ctr"/>
                </a:tc>
                <a:extLst>
                  <a:ext uri="{0D108BD9-81ED-4DB2-BD59-A6C34878D82A}">
                    <a16:rowId xmlns:a16="http://schemas.microsoft.com/office/drawing/2014/main" val="2803288551"/>
                  </a:ext>
                </a:extLst>
              </a:tr>
              <a:tr h="844289">
                <a:tc>
                  <a:txBody>
                    <a:bodyPr/>
                    <a:lstStyle/>
                    <a:p>
                      <a:r>
                        <a:rPr lang="en-US" sz="1800" b="1"/>
                        <a:t>Social</a:t>
                      </a:r>
                      <a:endParaRPr lang="en-US" sz="1800"/>
                    </a:p>
                  </a:txBody>
                  <a:tcPr marL="64945" marR="64945" marT="32473" marB="32473" anchor="ctr"/>
                </a:tc>
                <a:tc>
                  <a:txBody>
                    <a:bodyPr/>
                    <a:lstStyle/>
                    <a:p>
                      <a:r>
                        <a:rPr lang="en-US" sz="1800" dirty="0"/>
                        <a:t>Remote work culture increases demand for flexible, comfortable, and safe workspaces. Eco-conscious consumer trends align with our sustainability approach.</a:t>
                      </a:r>
                    </a:p>
                  </a:txBody>
                  <a:tcPr marL="64945" marR="64945" marT="32473" marB="32473" anchor="ctr"/>
                </a:tc>
                <a:extLst>
                  <a:ext uri="{0D108BD9-81ED-4DB2-BD59-A6C34878D82A}">
                    <a16:rowId xmlns:a16="http://schemas.microsoft.com/office/drawing/2014/main" val="544085138"/>
                  </a:ext>
                </a:extLst>
              </a:tr>
              <a:tr h="649453">
                <a:tc>
                  <a:txBody>
                    <a:bodyPr/>
                    <a:lstStyle/>
                    <a:p>
                      <a:r>
                        <a:rPr lang="en-US" sz="1800" b="1"/>
                        <a:t>Technological</a:t>
                      </a:r>
                      <a:endParaRPr lang="en-US" sz="1800"/>
                    </a:p>
                  </a:txBody>
                  <a:tcPr marL="64945" marR="64945" marT="32473" marB="32473" anchor="ctr"/>
                </a:tc>
                <a:tc>
                  <a:txBody>
                    <a:bodyPr/>
                    <a:lstStyle/>
                    <a:p>
                      <a:r>
                        <a:rPr lang="en-US" sz="1800"/>
                        <a:t>Fast innovation in charging infrastructure requires continuous app updates and maintenance to stay competitive.</a:t>
                      </a:r>
                    </a:p>
                  </a:txBody>
                  <a:tcPr marL="64945" marR="64945" marT="32473" marB="32473" anchor="ctr"/>
                </a:tc>
                <a:extLst>
                  <a:ext uri="{0D108BD9-81ED-4DB2-BD59-A6C34878D82A}">
                    <a16:rowId xmlns:a16="http://schemas.microsoft.com/office/drawing/2014/main" val="3963972640"/>
                  </a:ext>
                </a:extLst>
              </a:tr>
              <a:tr h="649453">
                <a:tc>
                  <a:txBody>
                    <a:bodyPr/>
                    <a:lstStyle/>
                    <a:p>
                      <a:r>
                        <a:rPr lang="en-US" sz="1800" b="1"/>
                        <a:t>Environmental</a:t>
                      </a:r>
                      <a:endParaRPr lang="en-US" sz="1800"/>
                    </a:p>
                  </a:txBody>
                  <a:tcPr marL="64945" marR="64945" marT="32473" marB="32473" anchor="ctr"/>
                </a:tc>
                <a:tc>
                  <a:txBody>
                    <a:bodyPr/>
                    <a:lstStyle/>
                    <a:p>
                      <a:r>
                        <a:rPr lang="en-US" sz="1800"/>
                        <a:t>Renewable energy, low-waste packaging, and eco-friendly interiors improve brand image and reduce costs.</a:t>
                      </a:r>
                    </a:p>
                  </a:txBody>
                  <a:tcPr marL="64945" marR="64945" marT="32473" marB="32473" anchor="ctr"/>
                </a:tc>
                <a:extLst>
                  <a:ext uri="{0D108BD9-81ED-4DB2-BD59-A6C34878D82A}">
                    <a16:rowId xmlns:a16="http://schemas.microsoft.com/office/drawing/2014/main" val="2486547478"/>
                  </a:ext>
                </a:extLst>
              </a:tr>
              <a:tr h="454617">
                <a:tc>
                  <a:txBody>
                    <a:bodyPr/>
                    <a:lstStyle/>
                    <a:p>
                      <a:r>
                        <a:rPr lang="en-US" sz="1800" b="1"/>
                        <a:t>Legal</a:t>
                      </a:r>
                      <a:endParaRPr lang="en-US" sz="1800"/>
                    </a:p>
                  </a:txBody>
                  <a:tcPr marL="64945" marR="64945" marT="32473" marB="32473" anchor="ctr"/>
                </a:tc>
                <a:tc>
                  <a:txBody>
                    <a:bodyPr/>
                    <a:lstStyle/>
                    <a:p>
                      <a:r>
                        <a:rPr lang="en-US" sz="1800" dirty="0"/>
                        <a:t>Compliance with food hygiene, employment, and tax laws ensures operational safety and reputation.</a:t>
                      </a:r>
                    </a:p>
                  </a:txBody>
                  <a:tcPr marL="64945" marR="64945" marT="32473" marB="32473" anchor="ctr"/>
                </a:tc>
                <a:extLst>
                  <a:ext uri="{0D108BD9-81ED-4DB2-BD59-A6C34878D82A}">
                    <a16:rowId xmlns:a16="http://schemas.microsoft.com/office/drawing/2014/main" val="880537067"/>
                  </a:ext>
                </a:extLst>
              </a:tr>
            </a:tbl>
          </a:graphicData>
        </a:graphic>
      </p:graphicFrame>
      <p:pic>
        <p:nvPicPr>
          <p:cNvPr id="10" name="Picture 9">
            <a:extLst>
              <a:ext uri="{FF2B5EF4-FFF2-40B4-BE49-F238E27FC236}">
                <a16:creationId xmlns:a16="http://schemas.microsoft.com/office/drawing/2014/main" id="{39E60F34-68CC-42B5-D234-8282B905A72C}"/>
              </a:ext>
            </a:extLst>
          </p:cNvPr>
          <p:cNvPicPr>
            <a:picLocks noChangeAspect="1"/>
          </p:cNvPicPr>
          <p:nvPr/>
        </p:nvPicPr>
        <p:blipFill>
          <a:blip r:embed="rId3"/>
          <a:stretch>
            <a:fillRect/>
          </a:stretch>
        </p:blipFill>
        <p:spPr>
          <a:xfrm>
            <a:off x="7989794" y="1217705"/>
            <a:ext cx="3897406" cy="5396409"/>
          </a:xfrm>
          <a:prstGeom prst="rect">
            <a:avLst/>
          </a:prstGeom>
        </p:spPr>
      </p:pic>
    </p:spTree>
    <p:extLst>
      <p:ext uri="{BB962C8B-B14F-4D97-AF65-F5344CB8AC3E}">
        <p14:creationId xmlns:p14="http://schemas.microsoft.com/office/powerpoint/2010/main" val="4230707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47B61-A7D6-EF22-8919-7130F7966E33}"/>
              </a:ext>
            </a:extLst>
          </p:cNvPr>
          <p:cNvPicPr>
            <a:picLocks noChangeAspect="1"/>
          </p:cNvPicPr>
          <p:nvPr/>
        </p:nvPicPr>
        <p:blipFill>
          <a:blip r:embed="rId3">
            <a:alphaModFix amt="18000"/>
          </a:blip>
          <a:stretch>
            <a:fillRect/>
          </a:stretch>
        </p:blipFill>
        <p:spPr>
          <a:xfrm>
            <a:off x="226079" y="245045"/>
            <a:ext cx="12209831" cy="6612955"/>
          </a:xfrm>
          <a:prstGeom prst="rect">
            <a:avLst/>
          </a:prstGeom>
        </p:spPr>
      </p:pic>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Marketing Strategies</a:t>
            </a:r>
          </a:p>
        </p:txBody>
      </p:sp>
      <p:graphicFrame>
        <p:nvGraphicFramePr>
          <p:cNvPr id="3" name="Content Placeholder 2">
            <a:extLst>
              <a:ext uri="{FF2B5EF4-FFF2-40B4-BE49-F238E27FC236}">
                <a16:creationId xmlns:a16="http://schemas.microsoft.com/office/drawing/2014/main" id="{E9A86A7F-6524-3D7A-DCFE-DC5003CFF9A4}"/>
              </a:ext>
            </a:extLst>
          </p:cNvPr>
          <p:cNvGraphicFramePr>
            <a:graphicFrameLocks noGrp="1"/>
          </p:cNvGraphicFramePr>
          <p:nvPr>
            <p:ph idx="1"/>
            <p:extLst>
              <p:ext uri="{D42A27DB-BD31-4B8C-83A1-F6EECF244321}">
                <p14:modId xmlns:p14="http://schemas.microsoft.com/office/powerpoint/2010/main" val="114792391"/>
              </p:ext>
            </p:extLst>
          </p:nvPr>
        </p:nvGraphicFramePr>
        <p:xfrm>
          <a:off x="1537448" y="1457712"/>
          <a:ext cx="8449234" cy="5035163"/>
        </p:xfrm>
        <a:graphic>
          <a:graphicData uri="http://schemas.openxmlformats.org/drawingml/2006/table">
            <a:tbl>
              <a:tblPr>
                <a:tableStyleId>{E8B1032C-EA38-4F05-BA0D-38AFFFC7BED3}</a:tableStyleId>
              </a:tblPr>
              <a:tblGrid>
                <a:gridCol w="1435631">
                  <a:extLst>
                    <a:ext uri="{9D8B030D-6E8A-4147-A177-3AD203B41FA5}">
                      <a16:colId xmlns:a16="http://schemas.microsoft.com/office/drawing/2014/main" val="4082281818"/>
                    </a:ext>
                  </a:extLst>
                </a:gridCol>
                <a:gridCol w="7013603">
                  <a:extLst>
                    <a:ext uri="{9D8B030D-6E8A-4147-A177-3AD203B41FA5}">
                      <a16:colId xmlns:a16="http://schemas.microsoft.com/office/drawing/2014/main" val="1144782595"/>
                    </a:ext>
                  </a:extLst>
                </a:gridCol>
              </a:tblGrid>
              <a:tr h="435697">
                <a:tc>
                  <a:txBody>
                    <a:bodyPr/>
                    <a:lstStyle/>
                    <a:p>
                      <a:r>
                        <a:rPr lang="en-US" sz="2000"/>
                        <a:t>Element</a:t>
                      </a:r>
                    </a:p>
                  </a:txBody>
                  <a:tcPr anchor="ctr"/>
                </a:tc>
                <a:tc>
                  <a:txBody>
                    <a:bodyPr/>
                    <a:lstStyle/>
                    <a:p>
                      <a:r>
                        <a:rPr lang="en-US" sz="2000"/>
                        <a:t>Strategy &amp; Justification</a:t>
                      </a:r>
                    </a:p>
                  </a:txBody>
                  <a:tcPr anchor="ctr"/>
                </a:tc>
                <a:extLst>
                  <a:ext uri="{0D108BD9-81ED-4DB2-BD59-A6C34878D82A}">
                    <a16:rowId xmlns:a16="http://schemas.microsoft.com/office/drawing/2014/main" val="1130268761"/>
                  </a:ext>
                </a:extLst>
              </a:tr>
              <a:tr h="1106001">
                <a:tc>
                  <a:txBody>
                    <a:bodyPr/>
                    <a:lstStyle/>
                    <a:p>
                      <a:r>
                        <a:rPr lang="en-US" sz="2000" b="1" dirty="0"/>
                        <a:t>Product</a:t>
                      </a:r>
                      <a:endParaRPr lang="en-US" sz="2000" dirty="0"/>
                    </a:p>
                  </a:txBody>
                  <a:tcPr anchor="ctr"/>
                </a:tc>
                <a:tc>
                  <a:txBody>
                    <a:bodyPr/>
                    <a:lstStyle/>
                    <a:p>
                      <a:r>
                        <a:rPr lang="en-US" sz="2000"/>
                        <a:t>Secure universal charging pods, fresh healthy snacks, ergonomic seating, and free Wi-Fi. Ensures customer satisfaction and productivity.</a:t>
                      </a:r>
                    </a:p>
                  </a:txBody>
                  <a:tcPr anchor="ctr"/>
                </a:tc>
                <a:extLst>
                  <a:ext uri="{0D108BD9-81ED-4DB2-BD59-A6C34878D82A}">
                    <a16:rowId xmlns:a16="http://schemas.microsoft.com/office/drawing/2014/main" val="14119658"/>
                  </a:ext>
                </a:extLst>
              </a:tr>
              <a:tr h="1106001">
                <a:tc>
                  <a:txBody>
                    <a:bodyPr/>
                    <a:lstStyle/>
                    <a:p>
                      <a:r>
                        <a:rPr lang="en-US" sz="2000" b="1"/>
                        <a:t>Price</a:t>
                      </a:r>
                      <a:endParaRPr lang="en-US" sz="2000"/>
                    </a:p>
                  </a:txBody>
                  <a:tcPr anchor="ctr"/>
                </a:tc>
                <a:tc>
                  <a:txBody>
                    <a:bodyPr/>
                    <a:lstStyle/>
                    <a:p>
                      <a:r>
                        <a:rPr lang="en-US" sz="2000" dirty="0"/>
                        <a:t>Penetration pricing initially to attract customers, transitioning to competitive pricing to maintain profitability while staying accessible.</a:t>
                      </a:r>
                    </a:p>
                  </a:txBody>
                  <a:tcPr anchor="ctr"/>
                </a:tc>
                <a:extLst>
                  <a:ext uri="{0D108BD9-81ED-4DB2-BD59-A6C34878D82A}">
                    <a16:rowId xmlns:a16="http://schemas.microsoft.com/office/drawing/2014/main" val="2861862393"/>
                  </a:ext>
                </a:extLst>
              </a:tr>
              <a:tr h="1106001">
                <a:tc>
                  <a:txBody>
                    <a:bodyPr/>
                    <a:lstStyle/>
                    <a:p>
                      <a:r>
                        <a:rPr lang="en-US" sz="2000" b="1"/>
                        <a:t>Place</a:t>
                      </a:r>
                      <a:endParaRPr lang="en-US" sz="2000"/>
                    </a:p>
                  </a:txBody>
                  <a:tcPr anchor="ctr"/>
                </a:tc>
                <a:tc>
                  <a:txBody>
                    <a:bodyPr/>
                    <a:lstStyle/>
                    <a:p>
                      <a:r>
                        <a:rPr lang="en-US" sz="2000"/>
                        <a:t>Shoreditch location: central, accessible by public transport, near universities and offices to target key customer groups efficiently.</a:t>
                      </a:r>
                    </a:p>
                  </a:txBody>
                  <a:tcPr anchor="ctr"/>
                </a:tc>
                <a:extLst>
                  <a:ext uri="{0D108BD9-81ED-4DB2-BD59-A6C34878D82A}">
                    <a16:rowId xmlns:a16="http://schemas.microsoft.com/office/drawing/2014/main" val="463503427"/>
                  </a:ext>
                </a:extLst>
              </a:tr>
              <a:tr h="1281463">
                <a:tc>
                  <a:txBody>
                    <a:bodyPr/>
                    <a:lstStyle/>
                    <a:p>
                      <a:r>
                        <a:rPr lang="en-US" sz="2000" b="1"/>
                        <a:t>Promotion</a:t>
                      </a:r>
                      <a:endParaRPr lang="en-US" sz="2000"/>
                    </a:p>
                  </a:txBody>
                  <a:tcPr anchor="ctr"/>
                </a:tc>
                <a:tc>
                  <a:txBody>
                    <a:bodyPr/>
                    <a:lstStyle/>
                    <a:p>
                      <a:r>
                        <a:rPr lang="en-US" sz="2000" dirty="0"/>
                        <a:t>Social media campaigns, influencer collaborations, university partnerships, loyalty programs. Builds awareness, engagement, and long-term customer loyalty.</a:t>
                      </a:r>
                    </a:p>
                  </a:txBody>
                  <a:tcPr anchor="ctr"/>
                </a:tc>
                <a:extLst>
                  <a:ext uri="{0D108BD9-81ED-4DB2-BD59-A6C34878D82A}">
                    <a16:rowId xmlns:a16="http://schemas.microsoft.com/office/drawing/2014/main" val="4080848804"/>
                  </a:ext>
                </a:extLst>
              </a:tr>
            </a:tbl>
          </a:graphicData>
        </a:graphic>
      </p:graphicFrame>
    </p:spTree>
    <p:extLst>
      <p:ext uri="{BB962C8B-B14F-4D97-AF65-F5344CB8AC3E}">
        <p14:creationId xmlns:p14="http://schemas.microsoft.com/office/powerpoint/2010/main" val="34627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C5294F-44E9-5112-79D9-AC7169234F79}"/>
              </a:ext>
            </a:extLst>
          </p:cNvPr>
          <p:cNvPicPr>
            <a:picLocks noChangeAspect="1"/>
          </p:cNvPicPr>
          <p:nvPr/>
        </p:nvPicPr>
        <p:blipFill>
          <a:blip r:embed="rId3"/>
          <a:stretch>
            <a:fillRect/>
          </a:stretch>
        </p:blipFill>
        <p:spPr>
          <a:xfrm>
            <a:off x="7494494" y="1449727"/>
            <a:ext cx="4697506" cy="4655923"/>
          </a:xfrm>
          <a:prstGeom prst="rect">
            <a:avLst/>
          </a:prstGeom>
        </p:spPr>
      </p:pic>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fontScale="90000"/>
          </a:bodyPr>
          <a:lstStyle/>
          <a:p>
            <a:r>
              <a:rPr lang="en-US" sz="3200" dirty="0"/>
              <a:t>Market Opportunity &amp; SWOT Highlights</a:t>
            </a:r>
          </a:p>
        </p:txBody>
      </p:sp>
      <p:graphicFrame>
        <p:nvGraphicFramePr>
          <p:cNvPr id="3" name="Content Placeholder 2">
            <a:extLst>
              <a:ext uri="{FF2B5EF4-FFF2-40B4-BE49-F238E27FC236}">
                <a16:creationId xmlns:a16="http://schemas.microsoft.com/office/drawing/2014/main" id="{3369047C-F158-5212-4AD6-CE6697B70F16}"/>
              </a:ext>
            </a:extLst>
          </p:cNvPr>
          <p:cNvGraphicFramePr>
            <a:graphicFrameLocks noGrp="1"/>
          </p:cNvGraphicFramePr>
          <p:nvPr>
            <p:ph idx="1"/>
            <p:extLst>
              <p:ext uri="{D42A27DB-BD31-4B8C-83A1-F6EECF244321}">
                <p14:modId xmlns:p14="http://schemas.microsoft.com/office/powerpoint/2010/main" val="3546202226"/>
              </p:ext>
            </p:extLst>
          </p:nvPr>
        </p:nvGraphicFramePr>
        <p:xfrm>
          <a:off x="838201" y="1601442"/>
          <a:ext cx="7014881" cy="4504208"/>
        </p:xfrm>
        <a:graphic>
          <a:graphicData uri="http://schemas.openxmlformats.org/drawingml/2006/table">
            <a:tbl>
              <a:tblPr>
                <a:tableStyleId>{AF606853-7671-496A-8E4F-DF71F8EC918B}</a:tableStyleId>
              </a:tblPr>
              <a:tblGrid>
                <a:gridCol w="1593747">
                  <a:extLst>
                    <a:ext uri="{9D8B030D-6E8A-4147-A177-3AD203B41FA5}">
                      <a16:colId xmlns:a16="http://schemas.microsoft.com/office/drawing/2014/main" val="3719519964"/>
                    </a:ext>
                  </a:extLst>
                </a:gridCol>
                <a:gridCol w="5421134">
                  <a:extLst>
                    <a:ext uri="{9D8B030D-6E8A-4147-A177-3AD203B41FA5}">
                      <a16:colId xmlns:a16="http://schemas.microsoft.com/office/drawing/2014/main" val="2804733919"/>
                    </a:ext>
                  </a:extLst>
                </a:gridCol>
              </a:tblGrid>
              <a:tr h="486996">
                <a:tc>
                  <a:txBody>
                    <a:bodyPr/>
                    <a:lstStyle/>
                    <a:p>
                      <a:r>
                        <a:rPr lang="en-US"/>
                        <a:t>SWOT Element</a:t>
                      </a:r>
                    </a:p>
                  </a:txBody>
                  <a:tcPr anchor="ctr">
                    <a:solidFill>
                      <a:schemeClr val="accent6">
                        <a:alpha val="66000"/>
                      </a:schemeClr>
                    </a:solidFill>
                  </a:tcPr>
                </a:tc>
                <a:tc>
                  <a:txBody>
                    <a:bodyPr/>
                    <a:lstStyle/>
                    <a:p>
                      <a:r>
                        <a:rPr lang="en-US"/>
                        <a:t>Description &amp; Strategic Implication</a:t>
                      </a:r>
                    </a:p>
                  </a:txBody>
                  <a:tcPr anchor="ctr">
                    <a:solidFill>
                      <a:schemeClr val="accent6">
                        <a:alpha val="66000"/>
                      </a:schemeClr>
                    </a:solidFill>
                  </a:tcPr>
                </a:tc>
                <a:extLst>
                  <a:ext uri="{0D108BD9-81ED-4DB2-BD59-A6C34878D82A}">
                    <a16:rowId xmlns:a16="http://schemas.microsoft.com/office/drawing/2014/main" val="1156135908"/>
                  </a:ext>
                </a:extLst>
              </a:tr>
              <a:tr h="966032">
                <a:tc>
                  <a:txBody>
                    <a:bodyPr/>
                    <a:lstStyle/>
                    <a:p>
                      <a:r>
                        <a:rPr lang="en-US" b="1"/>
                        <a:t>Strengths</a:t>
                      </a:r>
                      <a:endParaRPr lang="en-US"/>
                    </a:p>
                  </a:txBody>
                  <a:tcPr anchor="ctr">
                    <a:solidFill>
                      <a:schemeClr val="accent6">
                        <a:alpha val="66000"/>
                      </a:schemeClr>
                    </a:solidFill>
                  </a:tcPr>
                </a:tc>
                <a:tc>
                  <a:txBody>
                    <a:bodyPr/>
                    <a:lstStyle/>
                    <a:p>
                      <a:r>
                        <a:rPr lang="en-US"/>
                        <a:t>Eco-friendly concept, secure charging pods, prime London location. Competitive advantage in sustainability and convenience.</a:t>
                      </a:r>
                    </a:p>
                  </a:txBody>
                  <a:tcPr anchor="ctr">
                    <a:solidFill>
                      <a:schemeClr val="accent6">
                        <a:alpha val="66000"/>
                      </a:schemeClr>
                    </a:solidFill>
                  </a:tcPr>
                </a:tc>
                <a:extLst>
                  <a:ext uri="{0D108BD9-81ED-4DB2-BD59-A6C34878D82A}">
                    <a16:rowId xmlns:a16="http://schemas.microsoft.com/office/drawing/2014/main" val="3004477722"/>
                  </a:ext>
                </a:extLst>
              </a:tr>
              <a:tr h="966032">
                <a:tc>
                  <a:txBody>
                    <a:bodyPr/>
                    <a:lstStyle/>
                    <a:p>
                      <a:r>
                        <a:rPr lang="en-US" b="1"/>
                        <a:t>Weaknesses</a:t>
                      </a:r>
                      <a:endParaRPr lang="en-US"/>
                    </a:p>
                  </a:txBody>
                  <a:tcPr anchor="ctr">
                    <a:solidFill>
                      <a:schemeClr val="accent6">
                        <a:alpha val="66000"/>
                      </a:schemeClr>
                    </a:solidFill>
                  </a:tcPr>
                </a:tc>
                <a:tc>
                  <a:txBody>
                    <a:bodyPr/>
                    <a:lstStyle/>
                    <a:p>
                      <a:r>
                        <a:rPr lang="en-US"/>
                        <a:t>High startup costs, rent, and operational expenses. Mitigated through careful financial planning and investor support.</a:t>
                      </a:r>
                    </a:p>
                  </a:txBody>
                  <a:tcPr anchor="ctr">
                    <a:solidFill>
                      <a:schemeClr val="accent6">
                        <a:alpha val="66000"/>
                      </a:schemeClr>
                    </a:solidFill>
                  </a:tcPr>
                </a:tc>
                <a:extLst>
                  <a:ext uri="{0D108BD9-81ED-4DB2-BD59-A6C34878D82A}">
                    <a16:rowId xmlns:a16="http://schemas.microsoft.com/office/drawing/2014/main" val="3490164246"/>
                  </a:ext>
                </a:extLst>
              </a:tr>
              <a:tr h="966032">
                <a:tc>
                  <a:txBody>
                    <a:bodyPr/>
                    <a:lstStyle/>
                    <a:p>
                      <a:r>
                        <a:rPr lang="en-US" b="1"/>
                        <a:t>Opportunities</a:t>
                      </a:r>
                      <a:endParaRPr lang="en-US"/>
                    </a:p>
                  </a:txBody>
                  <a:tcPr anchor="ctr">
                    <a:solidFill>
                      <a:schemeClr val="accent6">
                        <a:alpha val="66000"/>
                      </a:schemeClr>
                    </a:solidFill>
                  </a:tcPr>
                </a:tc>
                <a:tc>
                  <a:txBody>
                    <a:bodyPr/>
                    <a:lstStyle/>
                    <a:p>
                      <a:r>
                        <a:rPr lang="en-US" dirty="0"/>
                        <a:t>Expansion of remote work and demand for sustainable services. Potential partnerships with universities and co-working centers for brand growth.</a:t>
                      </a:r>
                    </a:p>
                  </a:txBody>
                  <a:tcPr anchor="ctr">
                    <a:solidFill>
                      <a:schemeClr val="accent6">
                        <a:alpha val="66000"/>
                      </a:schemeClr>
                    </a:solidFill>
                  </a:tcPr>
                </a:tc>
                <a:extLst>
                  <a:ext uri="{0D108BD9-81ED-4DB2-BD59-A6C34878D82A}">
                    <a16:rowId xmlns:a16="http://schemas.microsoft.com/office/drawing/2014/main" val="3850793534"/>
                  </a:ext>
                </a:extLst>
              </a:tr>
              <a:tr h="966032">
                <a:tc>
                  <a:txBody>
                    <a:bodyPr/>
                    <a:lstStyle/>
                    <a:p>
                      <a:r>
                        <a:rPr lang="en-US" b="1"/>
                        <a:t>Threats</a:t>
                      </a:r>
                      <a:endParaRPr lang="en-US"/>
                    </a:p>
                  </a:txBody>
                  <a:tcPr anchor="ctr">
                    <a:solidFill>
                      <a:schemeClr val="accent6">
                        <a:alpha val="66000"/>
                      </a:schemeClr>
                    </a:solidFill>
                  </a:tcPr>
                </a:tc>
                <a:tc>
                  <a:txBody>
                    <a:bodyPr/>
                    <a:lstStyle/>
                    <a:p>
                      <a:r>
                        <a:rPr lang="en-US" dirty="0"/>
                        <a:t>Competitive cafes and co-working spaces, financial uncertainty. Mitigated by strong marketing and customer-focused service delivery.</a:t>
                      </a:r>
                    </a:p>
                  </a:txBody>
                  <a:tcPr anchor="ctr">
                    <a:solidFill>
                      <a:schemeClr val="accent6">
                        <a:alpha val="66000"/>
                      </a:schemeClr>
                    </a:solidFill>
                  </a:tcPr>
                </a:tc>
                <a:extLst>
                  <a:ext uri="{0D108BD9-81ED-4DB2-BD59-A6C34878D82A}">
                    <a16:rowId xmlns:a16="http://schemas.microsoft.com/office/drawing/2014/main" val="3189671152"/>
                  </a:ext>
                </a:extLst>
              </a:tr>
            </a:tbl>
          </a:graphicData>
        </a:graphic>
      </p:graphicFrame>
    </p:spTree>
    <p:extLst>
      <p:ext uri="{BB962C8B-B14F-4D97-AF65-F5344CB8AC3E}">
        <p14:creationId xmlns:p14="http://schemas.microsoft.com/office/powerpoint/2010/main" val="1586778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Funding Required &amp; Allocation</a:t>
            </a:r>
          </a:p>
        </p:txBody>
      </p:sp>
      <p:sp>
        <p:nvSpPr>
          <p:cNvPr id="3" name="Rectangle 1">
            <a:extLst>
              <a:ext uri="{FF2B5EF4-FFF2-40B4-BE49-F238E27FC236}">
                <a16:creationId xmlns:a16="http://schemas.microsoft.com/office/drawing/2014/main" id="{EE054FB0-62A8-0F90-7EA7-5A8E25EBC0E3}"/>
              </a:ext>
            </a:extLst>
          </p:cNvPr>
          <p:cNvSpPr>
            <a:spLocks noChangeArrowheads="1"/>
          </p:cNvSpPr>
          <p:nvPr/>
        </p:nvSpPr>
        <p:spPr bwMode="auto">
          <a:xfrm>
            <a:off x="263545" y="2091670"/>
            <a:ext cx="6944080" cy="440120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Total Funding Needed:</a:t>
            </a:r>
            <a:r>
              <a:rPr kumimoji="0" lang="en-US" altLang="en-US" sz="2800" b="0" i="0" u="none" strike="noStrike" cap="none" normalizeH="0" baseline="0" dirty="0">
                <a:ln>
                  <a:noFill/>
                </a:ln>
                <a:solidFill>
                  <a:schemeClr val="tx1"/>
                </a:solidFill>
                <a:effectLst/>
                <a:latin typeface="Arial" panose="020B0604020202020204" pitchFamily="34" charset="0"/>
              </a:rPr>
              <a:t> £85,000 initial capital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Sources:</a:t>
            </a:r>
            <a:r>
              <a:rPr kumimoji="0" lang="en-US" altLang="en-US" sz="2800" b="0" i="0" u="none" strike="noStrike" cap="none" normalizeH="0" baseline="0" dirty="0">
                <a:ln>
                  <a:noFill/>
                </a:ln>
                <a:solidFill>
                  <a:schemeClr val="tx1"/>
                </a:solidFill>
                <a:effectLst/>
                <a:latin typeface="Arial" panose="020B0604020202020204" pitchFamily="34" charset="0"/>
              </a:rPr>
              <a:t> £20,000 personal savings, £65,000 angel investors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Allocation:</a:t>
            </a: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Equipment &amp; charging pods: £30,000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Rent &amp; interior setup: £25,000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Staff &amp; operations: £15,000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Marketing &amp; app development: £15,000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B1F1084F-F726-8708-8CAD-2135DFD01B4C}"/>
              </a:ext>
            </a:extLst>
          </p:cNvPr>
          <p:cNvPicPr>
            <a:picLocks noChangeAspect="1"/>
          </p:cNvPicPr>
          <p:nvPr/>
        </p:nvPicPr>
        <p:blipFill>
          <a:blip r:embed="rId3">
            <a:alphaModFix amt="16000"/>
          </a:blip>
          <a:stretch>
            <a:fillRect/>
          </a:stretch>
        </p:blipFill>
        <p:spPr>
          <a:xfrm>
            <a:off x="7694341" y="1812469"/>
            <a:ext cx="4333878" cy="4333878"/>
          </a:xfrm>
          <a:prstGeom prst="rect">
            <a:avLst/>
          </a:prstGeom>
        </p:spPr>
      </p:pic>
    </p:spTree>
    <p:extLst>
      <p:ext uri="{BB962C8B-B14F-4D97-AF65-F5344CB8AC3E}">
        <p14:creationId xmlns:p14="http://schemas.microsoft.com/office/powerpoint/2010/main" val="305648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Key Milestones</a:t>
            </a:r>
          </a:p>
        </p:txBody>
      </p:sp>
      <p:graphicFrame>
        <p:nvGraphicFramePr>
          <p:cNvPr id="4" name="Content Placeholder 3">
            <a:extLst>
              <a:ext uri="{FF2B5EF4-FFF2-40B4-BE49-F238E27FC236}">
                <a16:creationId xmlns:a16="http://schemas.microsoft.com/office/drawing/2014/main" id="{DAABD5FB-5030-9E50-6C06-2EC9153855F4}"/>
              </a:ext>
            </a:extLst>
          </p:cNvPr>
          <p:cNvGraphicFramePr>
            <a:graphicFrameLocks noGrp="1"/>
          </p:cNvGraphicFramePr>
          <p:nvPr>
            <p:ph idx="1"/>
            <p:extLst>
              <p:ext uri="{D42A27DB-BD31-4B8C-83A1-F6EECF244321}">
                <p14:modId xmlns:p14="http://schemas.microsoft.com/office/powerpoint/2010/main" val="2570456055"/>
              </p:ext>
            </p:extLst>
          </p:nvPr>
        </p:nvGraphicFramePr>
        <p:xfrm>
          <a:off x="838202" y="1147482"/>
          <a:ext cx="8047382" cy="5345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4542B2E-5BB0-109C-CC5C-566FE92E4277}"/>
              </a:ext>
            </a:extLst>
          </p:cNvPr>
          <p:cNvPicPr>
            <a:picLocks noChangeAspect="1"/>
          </p:cNvPicPr>
          <p:nvPr/>
        </p:nvPicPr>
        <p:blipFill>
          <a:blip r:embed="rId8">
            <a:alphaModFix amt="36000"/>
          </a:blip>
          <a:stretch>
            <a:fillRect/>
          </a:stretch>
        </p:blipFill>
        <p:spPr>
          <a:xfrm>
            <a:off x="8161781" y="914400"/>
            <a:ext cx="4030219" cy="6115187"/>
          </a:xfrm>
          <a:prstGeom prst="rect">
            <a:avLst/>
          </a:prstGeom>
        </p:spPr>
      </p:pic>
    </p:spTree>
    <p:extLst>
      <p:ext uri="{BB962C8B-B14F-4D97-AF65-F5344CB8AC3E}">
        <p14:creationId xmlns:p14="http://schemas.microsoft.com/office/powerpoint/2010/main" val="1070733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200" dirty="0"/>
              <a:t>Operations &amp; Management</a:t>
            </a:r>
          </a:p>
        </p:txBody>
      </p:sp>
      <p:graphicFrame>
        <p:nvGraphicFramePr>
          <p:cNvPr id="14" name="Diagram 13">
            <a:extLst>
              <a:ext uri="{FF2B5EF4-FFF2-40B4-BE49-F238E27FC236}">
                <a16:creationId xmlns:a16="http://schemas.microsoft.com/office/drawing/2014/main" id="{D0B0C473-7EFF-D60B-C557-4C20B5F38EBE}"/>
              </a:ext>
            </a:extLst>
          </p:cNvPr>
          <p:cNvGraphicFramePr/>
          <p:nvPr>
            <p:extLst>
              <p:ext uri="{D42A27DB-BD31-4B8C-83A1-F6EECF244321}">
                <p14:modId xmlns:p14="http://schemas.microsoft.com/office/powerpoint/2010/main" val="3312172157"/>
              </p:ext>
            </p:extLst>
          </p:nvPr>
        </p:nvGraphicFramePr>
        <p:xfrm>
          <a:off x="457200" y="1351722"/>
          <a:ext cx="9879496" cy="564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273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D624-0789-F600-3673-76FEB0AF6F3A}"/>
              </a:ext>
            </a:extLst>
          </p:cNvPr>
          <p:cNvSpPr>
            <a:spLocks noGrp="1"/>
          </p:cNvSpPr>
          <p:nvPr>
            <p:ph type="title"/>
          </p:nvPr>
        </p:nvSpPr>
        <p:spPr>
          <a:xfrm>
            <a:off x="838201" y="365125"/>
            <a:ext cx="6369424" cy="782357"/>
          </a:xfrm>
          <a:solidFill>
            <a:schemeClr val="accent4">
              <a:lumMod val="60000"/>
              <a:lumOff val="40000"/>
            </a:schemeClr>
          </a:solidFill>
        </p:spPr>
        <p:txBody>
          <a:bodyPr>
            <a:normAutofit/>
          </a:bodyPr>
          <a:lstStyle/>
          <a:p>
            <a:r>
              <a:rPr lang="en-US" sz="3600" dirty="0"/>
              <a:t>Action &amp; Summary</a:t>
            </a:r>
            <a:endParaRPr lang="en-US" sz="7200" dirty="0"/>
          </a:p>
        </p:txBody>
      </p:sp>
      <p:graphicFrame>
        <p:nvGraphicFramePr>
          <p:cNvPr id="4" name="Content Placeholder 3">
            <a:extLst>
              <a:ext uri="{FF2B5EF4-FFF2-40B4-BE49-F238E27FC236}">
                <a16:creationId xmlns:a16="http://schemas.microsoft.com/office/drawing/2014/main" id="{80BC575B-89D6-807A-5798-23C9D3A19350}"/>
              </a:ext>
            </a:extLst>
          </p:cNvPr>
          <p:cNvGraphicFramePr>
            <a:graphicFrameLocks noGrp="1"/>
          </p:cNvGraphicFramePr>
          <p:nvPr>
            <p:ph idx="1"/>
            <p:extLst>
              <p:ext uri="{D42A27DB-BD31-4B8C-83A1-F6EECF244321}">
                <p14:modId xmlns:p14="http://schemas.microsoft.com/office/powerpoint/2010/main" val="1558695973"/>
              </p:ext>
            </p:extLst>
          </p:nvPr>
        </p:nvGraphicFramePr>
        <p:xfrm>
          <a:off x="299258" y="1429789"/>
          <a:ext cx="7863840" cy="5237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19EC72F3-EFAE-F57E-7541-023D0CCEFE78}"/>
              </a:ext>
            </a:extLst>
          </p:cNvPr>
          <p:cNvPicPr>
            <a:picLocks noChangeAspect="1"/>
          </p:cNvPicPr>
          <p:nvPr/>
        </p:nvPicPr>
        <p:blipFill>
          <a:blip r:embed="rId8"/>
          <a:stretch>
            <a:fillRect/>
          </a:stretch>
        </p:blipFill>
        <p:spPr>
          <a:xfrm>
            <a:off x="8711738" y="1946562"/>
            <a:ext cx="2825576" cy="4130675"/>
          </a:xfrm>
          <a:prstGeom prst="rect">
            <a:avLst/>
          </a:prstGeom>
        </p:spPr>
      </p:pic>
    </p:spTree>
    <p:extLst>
      <p:ext uri="{BB962C8B-B14F-4D97-AF65-F5344CB8AC3E}">
        <p14:creationId xmlns:p14="http://schemas.microsoft.com/office/powerpoint/2010/main" val="25198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D233D69D-1DD4-B554-D5E2-9B32DF0D0129}"/>
              </a:ext>
            </a:extLst>
          </p:cNvPr>
          <p:cNvSpPr>
            <a:spLocks noChangeArrowheads="1"/>
          </p:cNvSpPr>
          <p:nvPr/>
        </p:nvSpPr>
        <p:spPr bwMode="auto">
          <a:xfrm>
            <a:off x="620486" y="1471438"/>
            <a:ext cx="8980714" cy="3915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Berger-Grabner, D. (2021).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Strategic Retail Management and Brand Management</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Walter de Gruyter GmbH &amp; Co KG.</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Cohen, S.A. (2023).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Sustainability management : lessons from and for New York City, America, and the planet</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New York: Columbia University Press.</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Grima, S., Sood, K., Ozen, E. and Emily, R. (2024).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Greening Our Economy for a Sustainable Future</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Elsevier.</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Hennessey, H.D. (2024).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Cases in global marketing strategies</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Boston: Houghton Mifflin.</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P Glasbergen (2020).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Managing environmental disputes : network management as an alternative</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Dordrecht ; Boston: Kluwer Academic Publishers.</a:t>
            </a: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Paolo Taticchi, Demartini, M. and Corvaglia-Charrey, M. (2023). </a:t>
            </a:r>
            <a:r>
              <a:rPr kumimoji="0" lang="en-US" altLang="en-US" b="0" i="1" u="none" strike="noStrike" cap="none" normalizeH="0" baseline="0">
                <a:ln>
                  <a:noFill/>
                </a:ln>
                <a:solidFill>
                  <a:schemeClr val="tx1"/>
                </a:solidFill>
                <a:effectLst/>
                <a:latin typeface="Arial" panose="020B0604020202020204" pitchFamily="34" charset="0"/>
                <a:cs typeface="Arial" panose="020B0604020202020204" pitchFamily="34" charset="0"/>
              </a:rPr>
              <a:t>Sustainable Transformation Strategy</a:t>
            </a: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Springer Nature.</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90571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1321</Words>
  <Application>Microsoft Office PowerPoint</Application>
  <PresentationFormat>Widescreen</PresentationFormat>
  <Paragraphs>105</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Programme: Certificate in Higher Education Business Skills for the Workplace Module: Enterprise and Entrepreneurship (LCLM4006) Assignment: Individual Presentation – EcoCharge Cafe Student Name: Christine Lecturer: Balendran Kandasamy</vt:lpstr>
      <vt:lpstr>Overview of the Business Idea</vt:lpstr>
      <vt:lpstr>Product &amp; Service Offering</vt:lpstr>
      <vt:lpstr>Environmental Analysis (PESTEL)</vt:lpstr>
      <vt:lpstr>Marketing Strategies</vt:lpstr>
      <vt:lpstr>Market Opportunity &amp; SWOT Highlights</vt:lpstr>
      <vt:lpstr>Funding Required &amp; Allocation</vt:lpstr>
      <vt:lpstr>Key Milestones</vt:lpstr>
      <vt:lpstr>Operations &amp; Management</vt:lpstr>
      <vt:lpstr>Action &amp; 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Palash Sarker</cp:lastModifiedBy>
  <cp:revision>7</cp:revision>
  <dcterms:created xsi:type="dcterms:W3CDTF">2025-12-06T15:21:16Z</dcterms:created>
  <dcterms:modified xsi:type="dcterms:W3CDTF">2025-12-06T16:19:56Z</dcterms:modified>
</cp:coreProperties>
</file>