
<file path=[Content_Types].xml><?xml version="1.0" encoding="utf-8"?>
<Types xmlns="http://schemas.openxmlformats.org/package/2006/content-types"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2" d="100"/>
          <a:sy n="62" d="100"/>
        </p:scale>
        <p:origin x="14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5E03F-38A7-47D7-8A1B-EB89418F6F7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EDD2E-E5A3-43A4-9783-C2B6A426E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08159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5E03F-38A7-47D7-8A1B-EB89418F6F7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EDD2E-E5A3-43A4-9783-C2B6A426E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56053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5E03F-38A7-47D7-8A1B-EB89418F6F7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EDD2E-E5A3-43A4-9783-C2B6A426E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8253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5E03F-38A7-47D7-8A1B-EB89418F6F7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EDD2E-E5A3-43A4-9783-C2B6A426E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0698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5E03F-38A7-47D7-8A1B-EB89418F6F7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EDD2E-E5A3-43A4-9783-C2B6A426E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088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5E03F-38A7-47D7-8A1B-EB89418F6F7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EDD2E-E5A3-43A4-9783-C2B6A426E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8220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5E03F-38A7-47D7-8A1B-EB89418F6F7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EDD2E-E5A3-43A4-9783-C2B6A426E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68129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5E03F-38A7-47D7-8A1B-EB89418F6F7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EDD2E-E5A3-43A4-9783-C2B6A426E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7765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5E03F-38A7-47D7-8A1B-EB89418F6F7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EDD2E-E5A3-43A4-9783-C2B6A426E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8021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5E03F-38A7-47D7-8A1B-EB89418F6F7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EDD2E-E5A3-43A4-9783-C2B6A426E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53018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5E03F-38A7-47D7-8A1B-EB89418F6F7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EDD2E-E5A3-43A4-9783-C2B6A426E16C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417217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5E03F-38A7-47D7-8A1B-EB89418F6F7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EDD2E-E5A3-43A4-9783-C2B6A426E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1928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5E03F-38A7-47D7-8A1B-EB89418F6F7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EDD2E-E5A3-43A4-9783-C2B6A426E16C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132873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5E03F-38A7-47D7-8A1B-EB89418F6F7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EDD2E-E5A3-43A4-9783-C2B6A426E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5256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5E03F-38A7-47D7-8A1B-EB89418F6F7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EDD2E-E5A3-43A4-9783-C2B6A426E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3694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5E03F-38A7-47D7-8A1B-EB89418F6F7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0EDD2E-E5A3-43A4-9783-C2B6A426E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36554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15E03F-38A7-47D7-8A1B-EB89418F6F7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DF0EDD2E-E5A3-43A4-9783-C2B6A426E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1789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.png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1.png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DD4D55-AC6B-40AA-8B4D-4DEA48F600A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dirty="0"/>
              <a:t>Higher Education Study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E59593-B5CA-47C7-BF9A-F83ECB65CE8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y-GB" dirty="0"/>
              <a:t>Amelia Grace Hughes</a:t>
            </a:r>
          </a:p>
          <a:p>
            <a:r>
              <a:rPr lang="cy-GB"/>
              <a:t>1900314</a:t>
            </a:r>
          </a:p>
          <a:p>
            <a:endParaRPr lang="en-GB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4E21938-41A5-4DE1-9B4A-56A742A889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01636" y="428403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68233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59000" advClick="0" advTm="16000"/>
    </mc:Choice>
    <mc:Fallback>
      <p:transition spd="slow" advClick="0" advTm="16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96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38369844-B327-4D49-98E4-827203ADF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715249AA-E70E-4DAE-A265-2E3DE9D7C9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D16B149-ADB4-41B1-A60E-1A03588790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23">
              <a:extLst>
                <a:ext uri="{FF2B5EF4-FFF2-40B4-BE49-F238E27FC236}">
                  <a16:creationId xmlns:a16="http://schemas.microsoft.com/office/drawing/2014/main" id="{B53998E5-48EB-4528-87CF-792F414686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Rectangle 25">
              <a:extLst>
                <a:ext uri="{FF2B5EF4-FFF2-40B4-BE49-F238E27FC236}">
                  <a16:creationId xmlns:a16="http://schemas.microsoft.com/office/drawing/2014/main" id="{870554EF-7AD0-4B55-9FFF-38E8FA108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2CB215DE-9630-439F-A0A9-1D96839C5D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7">
              <a:extLst>
                <a:ext uri="{FF2B5EF4-FFF2-40B4-BE49-F238E27FC236}">
                  <a16:creationId xmlns:a16="http://schemas.microsoft.com/office/drawing/2014/main" id="{F73C83A3-9645-481D-A4C0-430939918F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8">
              <a:extLst>
                <a:ext uri="{FF2B5EF4-FFF2-40B4-BE49-F238E27FC236}">
                  <a16:creationId xmlns:a16="http://schemas.microsoft.com/office/drawing/2014/main" id="{2FA98AB7-2E6E-4C28-BB73-33EA563644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9">
              <a:extLst>
                <a:ext uri="{FF2B5EF4-FFF2-40B4-BE49-F238E27FC236}">
                  <a16:creationId xmlns:a16="http://schemas.microsoft.com/office/drawing/2014/main" id="{C11A2791-813E-4B8A-BE6F-BF3F8979EA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6DFFDA6E-1AB0-456D-9AFE-6CA686043F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3E3E1654-1512-4D06-9969-80D50078FB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ADFFC45-3DC9-4433-926F-043E879D9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B5F26A87-0610-435F-AA13-BD658385C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67230" y="-8468"/>
            <a:ext cx="4763558" cy="6866467"/>
            <a:chOff x="67175" y="-8467"/>
            <a:chExt cx="4763558" cy="6866467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6321436-5AAD-4FB6-BB0D-316D4540E8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520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23">
              <a:extLst>
                <a:ext uri="{FF2B5EF4-FFF2-40B4-BE49-F238E27FC236}">
                  <a16:creationId xmlns:a16="http://schemas.microsoft.com/office/drawing/2014/main" id="{94B0BD33-3D46-4F43-947A-825DFEF610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7175" y="3681413"/>
              <a:ext cx="4763558" cy="3176587"/>
            </a:xfrm>
            <a:prstGeom prst="line">
              <a:avLst/>
            </a:prstGeom>
            <a:ln w="9525">
              <a:solidFill>
                <a:schemeClr val="tx1">
                  <a:lumMod val="50000"/>
                  <a:lumOff val="50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92E26C27-E1F5-47DC-9F83-469D196C55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58764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25">
              <a:extLst>
                <a:ext uri="{FF2B5EF4-FFF2-40B4-BE49-F238E27FC236}">
                  <a16:creationId xmlns:a16="http://schemas.microsoft.com/office/drawing/2014/main" id="{95F944E7-2B4E-4AE2-B4DB-846FF8AE0B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80730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FF14952D-390F-46CC-B302-73DDD9C41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9621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Rectangle 27">
              <a:extLst>
                <a:ext uri="{FF2B5EF4-FFF2-40B4-BE49-F238E27FC236}">
                  <a16:creationId xmlns:a16="http://schemas.microsoft.com/office/drawing/2014/main" id="{867CDE55-B22A-40D0-882A-9452919EEC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11788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>
              <a:extLst>
                <a:ext uri="{FF2B5EF4-FFF2-40B4-BE49-F238E27FC236}">
                  <a16:creationId xmlns:a16="http://schemas.microsoft.com/office/drawing/2014/main" id="{8C409231-C942-4808-B529-DAC32A7DB0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8954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2FD0663-DDC1-411F-B9AD-5D10971C26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5" y="1282701"/>
            <a:ext cx="5096060" cy="43071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5400" kern="1200" dirty="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Skills and Qualities </a:t>
            </a: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69370F01-B8C9-4CE4-824C-92B2792E6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6497" y="-8468"/>
            <a:ext cx="5074930" cy="6866468"/>
          </a:xfrm>
          <a:custGeom>
            <a:avLst/>
            <a:gdLst>
              <a:gd name="connsiteX0" fmla="*/ 0 w 5074930"/>
              <a:gd name="connsiteY0" fmla="*/ 0 h 6858000"/>
              <a:gd name="connsiteX1" fmla="*/ 1249825 w 5074930"/>
              <a:gd name="connsiteY1" fmla="*/ 0 h 6858000"/>
              <a:gd name="connsiteX2" fmla="*/ 1249825 w 5074930"/>
              <a:gd name="connsiteY2" fmla="*/ 8457 h 6858000"/>
              <a:gd name="connsiteX3" fmla="*/ 5074930 w 5074930"/>
              <a:gd name="connsiteY3" fmla="*/ 8457 h 6858000"/>
              <a:gd name="connsiteX4" fmla="*/ 5074930 w 5074930"/>
              <a:gd name="connsiteY4" fmla="*/ 6858000 h 6858000"/>
              <a:gd name="connsiteX5" fmla="*/ 1249825 w 5074930"/>
              <a:gd name="connsiteY5" fmla="*/ 6858000 h 6858000"/>
              <a:gd name="connsiteX6" fmla="*/ 1109383 w 507493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4930" h="6858000">
                <a:moveTo>
                  <a:pt x="0" y="0"/>
                </a:moveTo>
                <a:lnTo>
                  <a:pt x="1249825" y="0"/>
                </a:lnTo>
                <a:lnTo>
                  <a:pt x="1249825" y="8457"/>
                </a:lnTo>
                <a:lnTo>
                  <a:pt x="5074930" y="8457"/>
                </a:lnTo>
                <a:lnTo>
                  <a:pt x="5074930" y="6858000"/>
                </a:lnTo>
                <a:lnTo>
                  <a:pt x="1249825" y="6858000"/>
                </a:lnTo>
                <a:lnTo>
                  <a:pt x="1109383" y="685800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03A325B-4E1D-41EE-9D65-1D9D66E5D2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818791" y="4355957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33946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72000"/>
    </mc:Choice>
    <mc:Fallback>
      <p:transition spd="slow" advClick="0" advTm="72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180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4BE9D4C4-9FA3-4885-A769-301639CC7A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DB19688-CAB8-496B-993F-CECBF0DCA38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761" r="-1" b="4688"/>
          <a:stretch/>
        </p:blipFill>
        <p:spPr>
          <a:xfrm>
            <a:off x="4296867" y="5"/>
            <a:ext cx="4831627" cy="4520011"/>
          </a:xfrm>
          <a:custGeom>
            <a:avLst/>
            <a:gdLst>
              <a:gd name="connsiteX0" fmla="*/ 0 w 4831627"/>
              <a:gd name="connsiteY0" fmla="*/ 0 h 4520011"/>
              <a:gd name="connsiteX1" fmla="*/ 4831627 w 4831627"/>
              <a:gd name="connsiteY1" fmla="*/ 0 h 4520011"/>
              <a:gd name="connsiteX2" fmla="*/ 1416677 w 4831627"/>
              <a:gd name="connsiteY2" fmla="*/ 4520011 h 45200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831627" h="4520011">
                <a:moveTo>
                  <a:pt x="0" y="0"/>
                </a:moveTo>
                <a:lnTo>
                  <a:pt x="4831627" y="0"/>
                </a:lnTo>
                <a:lnTo>
                  <a:pt x="1416677" y="4520011"/>
                </a:ln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69C6E53-423E-461B-9273-F502B45D1A2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561" t="943" r="4973" b="2752"/>
          <a:stretch/>
        </p:blipFill>
        <p:spPr>
          <a:xfrm>
            <a:off x="4647760" y="400692"/>
            <a:ext cx="6470185" cy="5250095"/>
          </a:xfrm>
          <a:custGeom>
            <a:avLst/>
            <a:gdLst>
              <a:gd name="connsiteX0" fmla="*/ 5181344 w 8139373"/>
              <a:gd name="connsiteY0" fmla="*/ 0 h 6858000"/>
              <a:gd name="connsiteX1" fmla="*/ 8139373 w 8139373"/>
              <a:gd name="connsiteY1" fmla="*/ 0 h 6858000"/>
              <a:gd name="connsiteX2" fmla="*/ 8139373 w 8139373"/>
              <a:gd name="connsiteY2" fmla="*/ 6858000 h 6858000"/>
              <a:gd name="connsiteX3" fmla="*/ 0 w 813937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39373" h="6858000">
                <a:moveTo>
                  <a:pt x="5181344" y="0"/>
                </a:moveTo>
                <a:lnTo>
                  <a:pt x="8139373" y="0"/>
                </a:lnTo>
                <a:lnTo>
                  <a:pt x="813937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7BF9217-9E8F-404E-92F0-116911D6E3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176489"/>
            <a:ext cx="3749061" cy="1508469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US" sz="3200" kern="1200">
              <a:latin typeface="+mj-lt"/>
              <a:ea typeface="+mj-ea"/>
              <a:cs typeface="+mj-cs"/>
            </a:endParaRPr>
          </a:p>
        </p:txBody>
      </p:sp>
      <p:sp>
        <p:nvSpPr>
          <p:cNvPr id="53" name="Isosceles Triangle 52">
            <a:extLst>
              <a:ext uri="{FF2B5EF4-FFF2-40B4-BE49-F238E27FC236}">
                <a16:creationId xmlns:a16="http://schemas.microsoft.com/office/drawing/2014/main" id="{7EB6695E-BED5-4DA3-8C9B-AD301AEF47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435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8" name="Content Placeholder 47">
            <a:extLst>
              <a:ext uri="{FF2B5EF4-FFF2-40B4-BE49-F238E27FC236}">
                <a16:creationId xmlns:a16="http://schemas.microsoft.com/office/drawing/2014/main" id="{665E222D-0450-47A5-BA58-A1FAF96D0F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795618"/>
            <a:ext cx="3749061" cy="3005289"/>
          </a:xfrm>
        </p:spPr>
        <p:txBody>
          <a:bodyPr>
            <a:normAutofit/>
          </a:bodyPr>
          <a:lstStyle/>
          <a:p>
            <a:r>
              <a:rPr lang="en-US" dirty="0"/>
              <a:t>Successful Futures</a:t>
            </a:r>
          </a:p>
          <a:p>
            <a:r>
              <a:rPr lang="en-US" dirty="0"/>
              <a:t>Curriculum reform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88456FA-069F-4B63-8C2E-568D322E10E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58467" y="384859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51327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65000"/>
    </mc:Choice>
    <mc:Fallback>
      <p:transition spd="slow" advClick="0" advTm="6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437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621D26E-6BF8-4DFE-8919-05C34951376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582" r="-2" b="7849"/>
          <a:stretch/>
        </p:blipFill>
        <p:spPr>
          <a:xfrm>
            <a:off x="4269854" y="-1"/>
            <a:ext cx="7922146" cy="6858001"/>
          </a:xfrm>
          <a:custGeom>
            <a:avLst/>
            <a:gdLst>
              <a:gd name="connsiteX0" fmla="*/ 379987 w 7922146"/>
              <a:gd name="connsiteY0" fmla="*/ 0 h 6858001"/>
              <a:gd name="connsiteX1" fmla="*/ 5304971 w 7922146"/>
              <a:gd name="connsiteY1" fmla="*/ 0 h 6858001"/>
              <a:gd name="connsiteX2" fmla="*/ 7065281 w 7922146"/>
              <a:gd name="connsiteY2" fmla="*/ 0 h 6858001"/>
              <a:gd name="connsiteX3" fmla="*/ 7397540 w 7922146"/>
              <a:gd name="connsiteY3" fmla="*/ 0 h 6858001"/>
              <a:gd name="connsiteX4" fmla="*/ 7397540 w 7922146"/>
              <a:gd name="connsiteY4" fmla="*/ 1 h 6858001"/>
              <a:gd name="connsiteX5" fmla="*/ 7922146 w 7922146"/>
              <a:gd name="connsiteY5" fmla="*/ 1 h 6858001"/>
              <a:gd name="connsiteX6" fmla="*/ 7922146 w 7922146"/>
              <a:gd name="connsiteY6" fmla="*/ 6858001 h 6858001"/>
              <a:gd name="connsiteX7" fmla="*/ 7065281 w 7922146"/>
              <a:gd name="connsiteY7" fmla="*/ 6858001 h 6858001"/>
              <a:gd name="connsiteX8" fmla="*/ 7065281 w 7922146"/>
              <a:gd name="connsiteY8" fmla="*/ 6858000 h 6858001"/>
              <a:gd name="connsiteX9" fmla="*/ 5932989 w 7922146"/>
              <a:gd name="connsiteY9" fmla="*/ 6858000 h 6858001"/>
              <a:gd name="connsiteX10" fmla="*/ 5932989 w 7922146"/>
              <a:gd name="connsiteY10" fmla="*/ 6858001 h 6858001"/>
              <a:gd name="connsiteX11" fmla="*/ 27809 w 7922146"/>
              <a:gd name="connsiteY11" fmla="*/ 6858001 h 6858001"/>
              <a:gd name="connsiteX12" fmla="*/ 1803228 w 7922146"/>
              <a:gd name="connsiteY12" fmla="*/ 4521201 h 6858001"/>
              <a:gd name="connsiteX13" fmla="*/ 0 w 7922146"/>
              <a:gd name="connsiteY13" fmla="*/ 0 h 6858001"/>
              <a:gd name="connsiteX14" fmla="*/ 379987 w 7922146"/>
              <a:gd name="connsiteY14" fmla="*/ 0 h 6858001"/>
              <a:gd name="connsiteX15" fmla="*/ 0 w 7922146"/>
              <a:gd name="connsiteY15" fmla="*/ 407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9B8D18D-7B50-4B6D-A014-10BB12D452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DFA65898-FDA0-40D6-8A04-E152350B62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159" y="1930400"/>
            <a:ext cx="3851122" cy="3880773"/>
          </a:xfrm>
        </p:spPr>
        <p:txBody>
          <a:bodyPr>
            <a:normAutofit/>
          </a:bodyPr>
          <a:lstStyle/>
          <a:p>
            <a:r>
              <a:rPr lang="en-US" dirty="0"/>
              <a:t>Attention span</a:t>
            </a:r>
          </a:p>
          <a:p>
            <a:r>
              <a:rPr lang="en-US" dirty="0"/>
              <a:t>Self–efficiency </a:t>
            </a:r>
          </a:p>
          <a:p>
            <a:r>
              <a:rPr lang="en-US" dirty="0"/>
              <a:t>Critical thinking</a:t>
            </a:r>
          </a:p>
          <a:p>
            <a:r>
              <a:rPr lang="en-US" dirty="0"/>
              <a:t>Self–understanding</a:t>
            </a:r>
          </a:p>
          <a:p>
            <a:r>
              <a:rPr lang="en-US" dirty="0"/>
              <a:t>Adaptability</a:t>
            </a:r>
          </a:p>
          <a:p>
            <a:r>
              <a:rPr lang="en-US" dirty="0"/>
              <a:t>Empathy</a:t>
            </a:r>
          </a:p>
          <a:p>
            <a:pPr marL="0" indent="0">
              <a:buNone/>
            </a:pPr>
            <a:r>
              <a:rPr lang="en-US" dirty="0"/>
              <a:t> </a:t>
            </a:r>
          </a:p>
          <a:p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1C1CF4F-25BB-462D-8B10-D77F0AE12F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70984" y="4521201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55378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79000"/>
    </mc:Choice>
    <mc:Fallback>
      <p:transition spd="slow" advClick="0" advTm="79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91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>
            <a:extLst>
              <a:ext uri="{FF2B5EF4-FFF2-40B4-BE49-F238E27FC236}">
                <a16:creationId xmlns:a16="http://schemas.microsoft.com/office/drawing/2014/main" id="{9AE27B9D-0F04-458B-A718-F84902C79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7AB6435-428E-44C8-A107-8435183F65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3659658D-9AE1-44D3-B002-2BA204AB90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Rectangle 23">
              <a:extLst>
                <a:ext uri="{FF2B5EF4-FFF2-40B4-BE49-F238E27FC236}">
                  <a16:creationId xmlns:a16="http://schemas.microsoft.com/office/drawing/2014/main" id="{2083C874-CFCD-47ED-9F98-DDB125C9C0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Rectangle 25">
              <a:extLst>
                <a:ext uri="{FF2B5EF4-FFF2-40B4-BE49-F238E27FC236}">
                  <a16:creationId xmlns:a16="http://schemas.microsoft.com/office/drawing/2014/main" id="{605E9946-A240-42E3-B6CD-E6691BF467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Isosceles Triangle 40">
              <a:extLst>
                <a:ext uri="{FF2B5EF4-FFF2-40B4-BE49-F238E27FC236}">
                  <a16:creationId xmlns:a16="http://schemas.microsoft.com/office/drawing/2014/main" id="{315B1B45-25C3-4C58-8EB8-41BCFA02A6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Rectangle 27">
              <a:extLst>
                <a:ext uri="{FF2B5EF4-FFF2-40B4-BE49-F238E27FC236}">
                  <a16:creationId xmlns:a16="http://schemas.microsoft.com/office/drawing/2014/main" id="{87983A9A-7A69-406F-AFEA-AD2AE87E1F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3" name="Rectangle 28">
              <a:extLst>
                <a:ext uri="{FF2B5EF4-FFF2-40B4-BE49-F238E27FC236}">
                  <a16:creationId xmlns:a16="http://schemas.microsoft.com/office/drawing/2014/main" id="{FFCBC4EF-C03E-4EED-9E9A-3097DECC00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4" name="Rectangle 29">
              <a:extLst>
                <a:ext uri="{FF2B5EF4-FFF2-40B4-BE49-F238E27FC236}">
                  <a16:creationId xmlns:a16="http://schemas.microsoft.com/office/drawing/2014/main" id="{F56545EE-F94F-4B4C-AA43-9D6745664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5" name="Isosceles Triangle 44">
              <a:extLst>
                <a:ext uri="{FF2B5EF4-FFF2-40B4-BE49-F238E27FC236}">
                  <a16:creationId xmlns:a16="http://schemas.microsoft.com/office/drawing/2014/main" id="{2FE2A6B2-D45B-484C-BAFD-3F45082664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6" name="Isosceles Triangle 45">
              <a:extLst>
                <a:ext uri="{FF2B5EF4-FFF2-40B4-BE49-F238E27FC236}">
                  <a16:creationId xmlns:a16="http://schemas.microsoft.com/office/drawing/2014/main" id="{EC2132BF-207E-4FB2-B0FE-E6FD0A1D18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B23AE0F6-EC21-4D69-B6E8-ACD6D35DBD5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1592" t="1067" r="10409" b="1"/>
          <a:stretch/>
        </p:blipFill>
        <p:spPr>
          <a:xfrm>
            <a:off x="4269854" y="-1"/>
            <a:ext cx="7922146" cy="6858001"/>
          </a:xfrm>
          <a:custGeom>
            <a:avLst/>
            <a:gdLst>
              <a:gd name="connsiteX0" fmla="*/ 379987 w 7922146"/>
              <a:gd name="connsiteY0" fmla="*/ 0 h 6858001"/>
              <a:gd name="connsiteX1" fmla="*/ 5304971 w 7922146"/>
              <a:gd name="connsiteY1" fmla="*/ 0 h 6858001"/>
              <a:gd name="connsiteX2" fmla="*/ 7065281 w 7922146"/>
              <a:gd name="connsiteY2" fmla="*/ 0 h 6858001"/>
              <a:gd name="connsiteX3" fmla="*/ 7397540 w 7922146"/>
              <a:gd name="connsiteY3" fmla="*/ 0 h 6858001"/>
              <a:gd name="connsiteX4" fmla="*/ 7397540 w 7922146"/>
              <a:gd name="connsiteY4" fmla="*/ 1 h 6858001"/>
              <a:gd name="connsiteX5" fmla="*/ 7922146 w 7922146"/>
              <a:gd name="connsiteY5" fmla="*/ 1 h 6858001"/>
              <a:gd name="connsiteX6" fmla="*/ 7922146 w 7922146"/>
              <a:gd name="connsiteY6" fmla="*/ 6858001 h 6858001"/>
              <a:gd name="connsiteX7" fmla="*/ 7065281 w 7922146"/>
              <a:gd name="connsiteY7" fmla="*/ 6858001 h 6858001"/>
              <a:gd name="connsiteX8" fmla="*/ 7065281 w 7922146"/>
              <a:gd name="connsiteY8" fmla="*/ 6858000 h 6858001"/>
              <a:gd name="connsiteX9" fmla="*/ 5932989 w 7922146"/>
              <a:gd name="connsiteY9" fmla="*/ 6858000 h 6858001"/>
              <a:gd name="connsiteX10" fmla="*/ 5932989 w 7922146"/>
              <a:gd name="connsiteY10" fmla="*/ 6858001 h 6858001"/>
              <a:gd name="connsiteX11" fmla="*/ 27809 w 7922146"/>
              <a:gd name="connsiteY11" fmla="*/ 6858001 h 6858001"/>
              <a:gd name="connsiteX12" fmla="*/ 1803228 w 7922146"/>
              <a:gd name="connsiteY12" fmla="*/ 4521201 h 6858001"/>
              <a:gd name="connsiteX13" fmla="*/ 0 w 7922146"/>
              <a:gd name="connsiteY13" fmla="*/ 0 h 6858001"/>
              <a:gd name="connsiteX14" fmla="*/ 379987 w 7922146"/>
              <a:gd name="connsiteY14" fmla="*/ 0 h 6858001"/>
              <a:gd name="connsiteX15" fmla="*/ 0 w 7922146"/>
              <a:gd name="connsiteY15" fmla="*/ 407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70331F4-3DEF-4368-8BA4-2A60521322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867" y="1678666"/>
            <a:ext cx="4088190" cy="236909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Resources available to me </a:t>
            </a:r>
          </a:p>
        </p:txBody>
      </p: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2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4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6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8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0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2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4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E98A137-3117-46E4-BB9A-DDD23A40B0E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308265" y="404775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5780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39000"/>
    </mc:Choice>
    <mc:Fallback>
      <p:transition spd="slow" advClick="0" advTm="39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78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70C41D-0F44-41B1-BB55-FB6C5A899B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0" y="609600"/>
            <a:ext cx="2930518" cy="1320800"/>
          </a:xfrm>
        </p:spPr>
        <p:txBody>
          <a:bodyPr anchor="ctr">
            <a:normAutofit/>
          </a:bodyPr>
          <a:lstStyle/>
          <a:p>
            <a:endParaRPr lang="en-GB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2A5F15D5-6FA3-4BE3-932F-BFA838EDB9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0" y="2160589"/>
            <a:ext cx="2930517" cy="3880773"/>
          </a:xfrm>
        </p:spPr>
        <p:txBody>
          <a:bodyPr>
            <a:normAutofit/>
          </a:bodyPr>
          <a:lstStyle/>
          <a:p>
            <a:r>
              <a:rPr lang="en-US" sz="1800"/>
              <a:t>Library</a:t>
            </a:r>
          </a:p>
          <a:p>
            <a:r>
              <a:rPr lang="en-US" sz="1800"/>
              <a:t>Moodle</a:t>
            </a:r>
          </a:p>
          <a:p>
            <a:r>
              <a:rPr lang="en-US" sz="1800"/>
              <a:t>IT Service Desk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DB71ECA-4636-4E6A-9FBF-5FC529D12E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2844" y="835762"/>
            <a:ext cx="2596281" cy="1622675"/>
          </a:xfrm>
          <a:prstGeom prst="rect">
            <a:avLst/>
          </a:prstGeom>
        </p:spPr>
      </p:pic>
      <p:pic>
        <p:nvPicPr>
          <p:cNvPr id="5" name="Content Placeholder 4" descr="A close up of a logo&#10;&#10;Description automatically generated">
            <a:extLst>
              <a:ext uri="{FF2B5EF4-FFF2-40B4-BE49-F238E27FC236}">
                <a16:creationId xmlns:a16="http://schemas.microsoft.com/office/drawing/2014/main" id="{E8994472-09C2-40E9-85E8-450309CE3B0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7718" y="666062"/>
            <a:ext cx="2596281" cy="196207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9CE64E7-DFCA-4A98-8F5A-F5E92CD10ED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852839" y="3696667"/>
            <a:ext cx="5421162" cy="1558584"/>
          </a:xfrm>
          <a:prstGeom prst="rect">
            <a:avLst/>
          </a:prstGeom>
        </p:spPr>
      </p:pic>
      <p:pic>
        <p:nvPicPr>
          <p:cNvPr id="3" name="Slide six">
            <a:hlinkClick r:id="" action="ppaction://media"/>
            <a:extLst>
              <a:ext uri="{FF2B5EF4-FFF2-40B4-BE49-F238E27FC236}">
                <a16:creationId xmlns:a16="http://schemas.microsoft.com/office/drawing/2014/main" id="{78EEA316-4B0F-4EB4-B3B2-0179F05793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91029" y="360594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97577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67000"/>
    </mc:Choice>
    <mc:Fallback>
      <p:transition spd="slow" advClick="0" advTm="67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37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close up of a sign&#10;&#10;Description automatically generated">
            <a:extLst>
              <a:ext uri="{FF2B5EF4-FFF2-40B4-BE49-F238E27FC236}">
                <a16:creationId xmlns:a16="http://schemas.microsoft.com/office/drawing/2014/main" id="{DB5247B8-6EF5-4C9B-A9EC-4F532B9126E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8341" r="-2" b="5090"/>
          <a:stretch/>
        </p:blipFill>
        <p:spPr>
          <a:xfrm>
            <a:off x="4269854" y="-1"/>
            <a:ext cx="7922146" cy="6858001"/>
          </a:xfrm>
          <a:custGeom>
            <a:avLst/>
            <a:gdLst>
              <a:gd name="connsiteX0" fmla="*/ 379987 w 7922146"/>
              <a:gd name="connsiteY0" fmla="*/ 0 h 6858001"/>
              <a:gd name="connsiteX1" fmla="*/ 5304971 w 7922146"/>
              <a:gd name="connsiteY1" fmla="*/ 0 h 6858001"/>
              <a:gd name="connsiteX2" fmla="*/ 7065281 w 7922146"/>
              <a:gd name="connsiteY2" fmla="*/ 0 h 6858001"/>
              <a:gd name="connsiteX3" fmla="*/ 7397540 w 7922146"/>
              <a:gd name="connsiteY3" fmla="*/ 0 h 6858001"/>
              <a:gd name="connsiteX4" fmla="*/ 7397540 w 7922146"/>
              <a:gd name="connsiteY4" fmla="*/ 1 h 6858001"/>
              <a:gd name="connsiteX5" fmla="*/ 7922146 w 7922146"/>
              <a:gd name="connsiteY5" fmla="*/ 1 h 6858001"/>
              <a:gd name="connsiteX6" fmla="*/ 7922146 w 7922146"/>
              <a:gd name="connsiteY6" fmla="*/ 6858001 h 6858001"/>
              <a:gd name="connsiteX7" fmla="*/ 7065281 w 7922146"/>
              <a:gd name="connsiteY7" fmla="*/ 6858001 h 6858001"/>
              <a:gd name="connsiteX8" fmla="*/ 7065281 w 7922146"/>
              <a:gd name="connsiteY8" fmla="*/ 6858000 h 6858001"/>
              <a:gd name="connsiteX9" fmla="*/ 5932989 w 7922146"/>
              <a:gd name="connsiteY9" fmla="*/ 6858000 h 6858001"/>
              <a:gd name="connsiteX10" fmla="*/ 5932989 w 7922146"/>
              <a:gd name="connsiteY10" fmla="*/ 6858001 h 6858001"/>
              <a:gd name="connsiteX11" fmla="*/ 27809 w 7922146"/>
              <a:gd name="connsiteY11" fmla="*/ 6858001 h 6858001"/>
              <a:gd name="connsiteX12" fmla="*/ 1803228 w 7922146"/>
              <a:gd name="connsiteY12" fmla="*/ 4521201 h 6858001"/>
              <a:gd name="connsiteX13" fmla="*/ 0 w 7922146"/>
              <a:gd name="connsiteY13" fmla="*/ 0 h 6858001"/>
              <a:gd name="connsiteX14" fmla="*/ 379987 w 7922146"/>
              <a:gd name="connsiteY14" fmla="*/ 0 h 6858001"/>
              <a:gd name="connsiteX15" fmla="*/ 0 w 7922146"/>
              <a:gd name="connsiteY15" fmla="*/ 407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60E1BDE-EBE7-483C-82E2-03335E06FA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A3FBB7-0777-4490-BBAE-A671C50373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r>
              <a:rPr lang="en-US" dirty="0" err="1"/>
              <a:t>Hwb</a:t>
            </a:r>
            <a:r>
              <a:rPr lang="en-US" dirty="0"/>
              <a:t> Team</a:t>
            </a:r>
          </a:p>
          <a:p>
            <a:r>
              <a:rPr lang="en-US" dirty="0"/>
              <a:t>Student Services</a:t>
            </a:r>
          </a:p>
          <a:p>
            <a:r>
              <a:rPr lang="en-US" dirty="0"/>
              <a:t>Course Representative</a:t>
            </a:r>
          </a:p>
          <a:p>
            <a:r>
              <a:rPr lang="en-US" dirty="0"/>
              <a:t>Module Lead  </a:t>
            </a:r>
          </a:p>
          <a:p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C3E188D-E84D-4FE8-8737-A1FAB680EA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74160" y="4155817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0513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67000"/>
    </mc:Choice>
    <mc:Fallback>
      <p:transition spd="slow" advClick="0" advTm="67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774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38369844-B327-4D49-98E4-827203ADF0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715249AA-E70E-4DAE-A265-2E3DE9D7C9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D16B149-ADB4-41B1-A60E-1A03588790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23">
              <a:extLst>
                <a:ext uri="{FF2B5EF4-FFF2-40B4-BE49-F238E27FC236}">
                  <a16:creationId xmlns:a16="http://schemas.microsoft.com/office/drawing/2014/main" id="{B53998E5-48EB-4528-87CF-792F414686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Rectangle 25">
              <a:extLst>
                <a:ext uri="{FF2B5EF4-FFF2-40B4-BE49-F238E27FC236}">
                  <a16:creationId xmlns:a16="http://schemas.microsoft.com/office/drawing/2014/main" id="{870554EF-7AD0-4B55-9FFF-38E8FA108D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2CB215DE-9630-439F-A0A9-1D96839C5D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7">
              <a:extLst>
                <a:ext uri="{FF2B5EF4-FFF2-40B4-BE49-F238E27FC236}">
                  <a16:creationId xmlns:a16="http://schemas.microsoft.com/office/drawing/2014/main" id="{F73C83A3-9645-481D-A4C0-430939918F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8">
              <a:extLst>
                <a:ext uri="{FF2B5EF4-FFF2-40B4-BE49-F238E27FC236}">
                  <a16:creationId xmlns:a16="http://schemas.microsoft.com/office/drawing/2014/main" id="{2FA98AB7-2E6E-4C28-BB73-33EA563644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9">
              <a:extLst>
                <a:ext uri="{FF2B5EF4-FFF2-40B4-BE49-F238E27FC236}">
                  <a16:creationId xmlns:a16="http://schemas.microsoft.com/office/drawing/2014/main" id="{C11A2791-813E-4B8A-BE6F-BF3F8979EA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6DFFDA6E-1AB0-456D-9AFE-6CA686043F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3E3E1654-1512-4D06-9969-80D50078FB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ADFFC45-3DC9-4433-926F-043E879D9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B5F26A87-0610-435F-AA13-BD658385C9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67230" y="-8468"/>
            <a:ext cx="4763558" cy="6866467"/>
            <a:chOff x="67175" y="-8467"/>
            <a:chExt cx="4763558" cy="6866467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6321436-5AAD-4FB6-BB0D-316D4540E8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520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94B0BD33-3D46-4F43-947A-825DFEF610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7175" y="3681413"/>
              <a:ext cx="4763558" cy="3176587"/>
            </a:xfrm>
            <a:prstGeom prst="line">
              <a:avLst/>
            </a:prstGeom>
            <a:ln w="9525">
              <a:solidFill>
                <a:schemeClr val="tx1">
                  <a:lumMod val="50000"/>
                  <a:lumOff val="50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92E26C27-E1F5-47DC-9F83-469D196C55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58764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95F944E7-2B4E-4AE2-B4DB-846FF8AE0B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80730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FF14952D-390F-46CC-B302-73DDD9C41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9621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867CDE55-B22A-40D0-882A-9452919EEC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11788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>
              <a:extLst>
                <a:ext uri="{FF2B5EF4-FFF2-40B4-BE49-F238E27FC236}">
                  <a16:creationId xmlns:a16="http://schemas.microsoft.com/office/drawing/2014/main" id="{8C409231-C942-4808-B529-DAC32A7DB0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8954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4574115-B228-4F50-BEBA-00BB96FD17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5" y="1282701"/>
            <a:ext cx="5096060" cy="43071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5400" kern="1200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Areas for Development</a:t>
            </a: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69370F01-B8C9-4CE4-824C-92B2792E6E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6497" y="-8468"/>
            <a:ext cx="5074930" cy="6866468"/>
          </a:xfrm>
          <a:custGeom>
            <a:avLst/>
            <a:gdLst>
              <a:gd name="connsiteX0" fmla="*/ 0 w 5074930"/>
              <a:gd name="connsiteY0" fmla="*/ 0 h 6858000"/>
              <a:gd name="connsiteX1" fmla="*/ 1249825 w 5074930"/>
              <a:gd name="connsiteY1" fmla="*/ 0 h 6858000"/>
              <a:gd name="connsiteX2" fmla="*/ 1249825 w 5074930"/>
              <a:gd name="connsiteY2" fmla="*/ 8457 h 6858000"/>
              <a:gd name="connsiteX3" fmla="*/ 5074930 w 5074930"/>
              <a:gd name="connsiteY3" fmla="*/ 8457 h 6858000"/>
              <a:gd name="connsiteX4" fmla="*/ 5074930 w 5074930"/>
              <a:gd name="connsiteY4" fmla="*/ 6858000 h 6858000"/>
              <a:gd name="connsiteX5" fmla="*/ 1249825 w 5074930"/>
              <a:gd name="connsiteY5" fmla="*/ 6858000 h 6858000"/>
              <a:gd name="connsiteX6" fmla="*/ 1109383 w 507493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4930" h="6858000">
                <a:moveTo>
                  <a:pt x="0" y="0"/>
                </a:moveTo>
                <a:lnTo>
                  <a:pt x="1249825" y="0"/>
                </a:lnTo>
                <a:lnTo>
                  <a:pt x="1249825" y="8457"/>
                </a:lnTo>
                <a:lnTo>
                  <a:pt x="5074930" y="8457"/>
                </a:lnTo>
                <a:lnTo>
                  <a:pt x="5074930" y="6858000"/>
                </a:lnTo>
                <a:lnTo>
                  <a:pt x="1249825" y="6858000"/>
                </a:lnTo>
                <a:lnTo>
                  <a:pt x="1109383" y="6858000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42A18D5-ED6B-412F-AF02-7D0D014154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718247" y="444842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9244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43000"/>
    </mc:Choice>
    <mc:Fallback>
      <p:transition spd="slow" advClick="0" advTm="4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64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5E8BD29-2684-4F3A-A559-15EE10E493A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283" r="20027"/>
          <a:stretch/>
        </p:blipFill>
        <p:spPr>
          <a:xfrm>
            <a:off x="4269854" y="-1"/>
            <a:ext cx="7922146" cy="6858001"/>
          </a:xfrm>
          <a:custGeom>
            <a:avLst/>
            <a:gdLst>
              <a:gd name="connsiteX0" fmla="*/ 379987 w 7922146"/>
              <a:gd name="connsiteY0" fmla="*/ 0 h 6858001"/>
              <a:gd name="connsiteX1" fmla="*/ 5304971 w 7922146"/>
              <a:gd name="connsiteY1" fmla="*/ 0 h 6858001"/>
              <a:gd name="connsiteX2" fmla="*/ 7065281 w 7922146"/>
              <a:gd name="connsiteY2" fmla="*/ 0 h 6858001"/>
              <a:gd name="connsiteX3" fmla="*/ 7397540 w 7922146"/>
              <a:gd name="connsiteY3" fmla="*/ 0 h 6858001"/>
              <a:gd name="connsiteX4" fmla="*/ 7397540 w 7922146"/>
              <a:gd name="connsiteY4" fmla="*/ 1 h 6858001"/>
              <a:gd name="connsiteX5" fmla="*/ 7922146 w 7922146"/>
              <a:gd name="connsiteY5" fmla="*/ 1 h 6858001"/>
              <a:gd name="connsiteX6" fmla="*/ 7922146 w 7922146"/>
              <a:gd name="connsiteY6" fmla="*/ 6858001 h 6858001"/>
              <a:gd name="connsiteX7" fmla="*/ 7065281 w 7922146"/>
              <a:gd name="connsiteY7" fmla="*/ 6858001 h 6858001"/>
              <a:gd name="connsiteX8" fmla="*/ 7065281 w 7922146"/>
              <a:gd name="connsiteY8" fmla="*/ 6858000 h 6858001"/>
              <a:gd name="connsiteX9" fmla="*/ 5932989 w 7922146"/>
              <a:gd name="connsiteY9" fmla="*/ 6858000 h 6858001"/>
              <a:gd name="connsiteX10" fmla="*/ 5932989 w 7922146"/>
              <a:gd name="connsiteY10" fmla="*/ 6858001 h 6858001"/>
              <a:gd name="connsiteX11" fmla="*/ 27809 w 7922146"/>
              <a:gd name="connsiteY11" fmla="*/ 6858001 h 6858001"/>
              <a:gd name="connsiteX12" fmla="*/ 1803228 w 7922146"/>
              <a:gd name="connsiteY12" fmla="*/ 4521201 h 6858001"/>
              <a:gd name="connsiteX13" fmla="*/ 0 w 7922146"/>
              <a:gd name="connsiteY13" fmla="*/ 0 h 6858001"/>
              <a:gd name="connsiteX14" fmla="*/ 379987 w 7922146"/>
              <a:gd name="connsiteY14" fmla="*/ 0 h 6858001"/>
              <a:gd name="connsiteX15" fmla="*/ 0 w 7922146"/>
              <a:gd name="connsiteY15" fmla="*/ 407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1F3427F-764C-438E-88C4-06E5F3AC0A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cy-GB" dirty="0"/>
              <a:t>Team Work</a:t>
            </a:r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346CEFF-4AAE-4AAF-B990-99BFF81A82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r>
              <a:rPr lang="en-US" dirty="0"/>
              <a:t>Skills audit</a:t>
            </a:r>
          </a:p>
          <a:p>
            <a:r>
              <a:rPr lang="en-US" dirty="0"/>
              <a:t>Not always the leader </a:t>
            </a:r>
          </a:p>
          <a:p>
            <a:r>
              <a:rPr lang="en-US" dirty="0"/>
              <a:t>Others’ opinions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244FE7F-76FF-48DB-9893-4CEEE036B4E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65995" y="347821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76790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58000"/>
    </mc:Choice>
    <mc:Fallback>
      <p:transition spd="slow" advClick="0" advTm="58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08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306FB-73DB-42D9-B9F5-E8D6F94D2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1A04E2-6E0A-4C48-9E2B-81F2C63F35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5220430" cy="3880773"/>
          </a:xfrm>
        </p:spPr>
        <p:txBody>
          <a:bodyPr>
            <a:normAutofit/>
          </a:bodyPr>
          <a:lstStyle/>
          <a:p>
            <a:r>
              <a:rPr lang="en-GB" sz="1800" dirty="0"/>
              <a:t>Critical judgement </a:t>
            </a:r>
          </a:p>
          <a:p>
            <a:r>
              <a:rPr lang="en-GB" sz="1800" dirty="0"/>
              <a:t>Positive as well as negative</a:t>
            </a:r>
          </a:p>
          <a:p>
            <a:r>
              <a:rPr lang="en-GB" sz="1800" dirty="0"/>
              <a:t>Stella Cottrell - Critical thinking skills  </a:t>
            </a:r>
          </a:p>
          <a:p>
            <a:endParaRPr lang="en-GB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CA233A4-F455-4134-AF34-EDD1AF04BA5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1" r="2" b="4934"/>
          <a:stretch/>
        </p:blipFill>
        <p:spPr>
          <a:xfrm>
            <a:off x="6127951" y="2159000"/>
            <a:ext cx="3145536" cy="3882362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39DB5BA-F7F6-425D-87A9-408748872D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07092" y="3503202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81351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47000"/>
    </mc:Choice>
    <mc:Fallback>
      <p:transition spd="slow" advClick="0" advTm="47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31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Content Placeholder 9" descr="A close up of a logo&#10;&#10;Description automatically generated">
            <a:extLst>
              <a:ext uri="{FF2B5EF4-FFF2-40B4-BE49-F238E27FC236}">
                <a16:creationId xmlns:a16="http://schemas.microsoft.com/office/drawing/2014/main" id="{DCEFE50A-4CF9-4D55-B0A7-AFD47FEFA44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829" r="1" b="3037"/>
          <a:stretch/>
        </p:blipFill>
        <p:spPr>
          <a:xfrm>
            <a:off x="4269854" y="-1"/>
            <a:ext cx="7922146" cy="6858001"/>
          </a:xfrm>
          <a:custGeom>
            <a:avLst/>
            <a:gdLst>
              <a:gd name="connsiteX0" fmla="*/ 379987 w 7922146"/>
              <a:gd name="connsiteY0" fmla="*/ 0 h 6858001"/>
              <a:gd name="connsiteX1" fmla="*/ 5304971 w 7922146"/>
              <a:gd name="connsiteY1" fmla="*/ 0 h 6858001"/>
              <a:gd name="connsiteX2" fmla="*/ 7065281 w 7922146"/>
              <a:gd name="connsiteY2" fmla="*/ 0 h 6858001"/>
              <a:gd name="connsiteX3" fmla="*/ 7397540 w 7922146"/>
              <a:gd name="connsiteY3" fmla="*/ 0 h 6858001"/>
              <a:gd name="connsiteX4" fmla="*/ 7397540 w 7922146"/>
              <a:gd name="connsiteY4" fmla="*/ 1 h 6858001"/>
              <a:gd name="connsiteX5" fmla="*/ 7922146 w 7922146"/>
              <a:gd name="connsiteY5" fmla="*/ 1 h 6858001"/>
              <a:gd name="connsiteX6" fmla="*/ 7922146 w 7922146"/>
              <a:gd name="connsiteY6" fmla="*/ 6858001 h 6858001"/>
              <a:gd name="connsiteX7" fmla="*/ 7065281 w 7922146"/>
              <a:gd name="connsiteY7" fmla="*/ 6858001 h 6858001"/>
              <a:gd name="connsiteX8" fmla="*/ 7065281 w 7922146"/>
              <a:gd name="connsiteY8" fmla="*/ 6858000 h 6858001"/>
              <a:gd name="connsiteX9" fmla="*/ 5932989 w 7922146"/>
              <a:gd name="connsiteY9" fmla="*/ 6858000 h 6858001"/>
              <a:gd name="connsiteX10" fmla="*/ 5932989 w 7922146"/>
              <a:gd name="connsiteY10" fmla="*/ 6858001 h 6858001"/>
              <a:gd name="connsiteX11" fmla="*/ 27809 w 7922146"/>
              <a:gd name="connsiteY11" fmla="*/ 6858001 h 6858001"/>
              <a:gd name="connsiteX12" fmla="*/ 1803228 w 7922146"/>
              <a:gd name="connsiteY12" fmla="*/ 4521201 h 6858001"/>
              <a:gd name="connsiteX13" fmla="*/ 0 w 7922146"/>
              <a:gd name="connsiteY13" fmla="*/ 0 h 6858001"/>
              <a:gd name="connsiteX14" fmla="*/ 379987 w 7922146"/>
              <a:gd name="connsiteY14" fmla="*/ 0 h 6858001"/>
              <a:gd name="connsiteX15" fmla="*/ 0 w 7922146"/>
              <a:gd name="connsiteY15" fmla="*/ 407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F08058B-CF4C-4850-8FED-35DEDB9F0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cy-GB" sz="3600"/>
              <a:t>Conclusion</a:t>
            </a:r>
            <a:endParaRPr lang="en-GB" sz="3600"/>
          </a:p>
        </p:txBody>
      </p:sp>
      <p:sp>
        <p:nvSpPr>
          <p:cNvPr id="53" name="Content Placeholder 52">
            <a:extLst>
              <a:ext uri="{FF2B5EF4-FFF2-40B4-BE49-F238E27FC236}">
                <a16:creationId xmlns:a16="http://schemas.microsoft.com/office/drawing/2014/main" id="{63AB00FB-C2BB-4590-B1BA-CB3D4CE3E5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0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2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4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6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8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0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2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B7AD76C-CC03-42B9-83CB-380CBD8070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3946" y="2336801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7172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56000"/>
    </mc:Choice>
    <mc:Fallback>
      <p:transition spd="slow" advClick="0" advTm="56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155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4D03B-19E3-4470-9C9D-155220642A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Thank you and 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F069D3-2023-4433-9890-0900282EC4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Cottrell, S. (2005)‘Critical thinking skills’, pp.1-16 </a:t>
            </a:r>
          </a:p>
          <a:p>
            <a:r>
              <a:rPr lang="en-GB" i="1" dirty="0"/>
              <a:t>Donaldson, G. (2015) ‘Successful Futures’, pp. 5-105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36D92EA-8C1A-40A2-8473-AC81CE4F2C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6818" y="30226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81415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Click="0" advTm="4000"/>
    </mc:Choice>
    <mc:Fallback>
      <p:transition spd="slow" advClick="0" advTm="4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05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104</Words>
  <Application>Microsoft Office PowerPoint</Application>
  <PresentationFormat>Widescreen</PresentationFormat>
  <Paragraphs>33</Paragraphs>
  <Slides>12</Slides>
  <Notes>0</Notes>
  <HiddenSlides>0</HiddenSlides>
  <MMClips>12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Trebuchet MS</vt:lpstr>
      <vt:lpstr>Wingdings 3</vt:lpstr>
      <vt:lpstr>Facet</vt:lpstr>
      <vt:lpstr>Higher Education Study</vt:lpstr>
      <vt:lpstr>Skills and Qualities </vt:lpstr>
      <vt:lpstr>PowerPoint Presentation</vt:lpstr>
      <vt:lpstr>PowerPoint Presentation</vt:lpstr>
      <vt:lpstr>Resources available to me </vt:lpstr>
      <vt:lpstr>PowerPoint Presentation</vt:lpstr>
      <vt:lpstr>PowerPoint Presentation</vt:lpstr>
      <vt:lpstr>Areas for Development</vt:lpstr>
      <vt:lpstr>Team Work</vt:lpstr>
      <vt:lpstr>PowerPoint Presentation</vt:lpstr>
      <vt:lpstr>Conclusion</vt:lpstr>
      <vt:lpstr>Thank you and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Higher Education Study</dc:title>
  <dc:creator>Amelia Hughes</dc:creator>
  <cp:lastModifiedBy>Amelia Hughes</cp:lastModifiedBy>
  <cp:revision>3</cp:revision>
  <dcterms:created xsi:type="dcterms:W3CDTF">2019-11-05T14:37:15Z</dcterms:created>
  <dcterms:modified xsi:type="dcterms:W3CDTF">2019-11-05T15:14:50Z</dcterms:modified>
</cp:coreProperties>
</file>