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heme/theme4.xml" ContentType="application/vnd.openxmlformats-officedocument.theme+xml"/>
  <Override PartName="/ppt/theme/theme5.xml" ContentType="application/vnd.openxmlformats-officedocument.theme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notesSlides/notesSlide1.xml" ContentType="application/vnd.openxmlformats-officedocument.presentationml.notesSlide+xml"/>
  <Override PartName="/ppt/tags/tag3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4"/>
    <p:sldMasterId id="2147483739" r:id="rId5"/>
    <p:sldMasterId id="2147483764" r:id="rId6"/>
  </p:sldMasterIdLst>
  <p:notesMasterIdLst>
    <p:notesMasterId r:id="rId65"/>
  </p:notesMasterIdLst>
  <p:handoutMasterIdLst>
    <p:handoutMasterId r:id="rId66"/>
  </p:handoutMasterIdLst>
  <p:sldIdLst>
    <p:sldId id="318" r:id="rId7"/>
    <p:sldId id="269" r:id="rId8"/>
    <p:sldId id="257" r:id="rId9"/>
    <p:sldId id="306" r:id="rId10"/>
    <p:sldId id="258" r:id="rId11"/>
    <p:sldId id="259" r:id="rId12"/>
    <p:sldId id="260" r:id="rId13"/>
    <p:sldId id="309" r:id="rId14"/>
    <p:sldId id="308" r:id="rId15"/>
    <p:sldId id="261" r:id="rId16"/>
    <p:sldId id="262" r:id="rId17"/>
    <p:sldId id="263" r:id="rId18"/>
    <p:sldId id="264" r:id="rId19"/>
    <p:sldId id="310" r:id="rId20"/>
    <p:sldId id="311" r:id="rId21"/>
    <p:sldId id="265" r:id="rId22"/>
    <p:sldId id="312" r:id="rId23"/>
    <p:sldId id="267" r:id="rId24"/>
    <p:sldId id="268" r:id="rId25"/>
    <p:sldId id="313" r:id="rId26"/>
    <p:sldId id="270" r:id="rId27"/>
    <p:sldId id="271" r:id="rId28"/>
    <p:sldId id="272" r:id="rId29"/>
    <p:sldId id="273" r:id="rId30"/>
    <p:sldId id="274" r:id="rId31"/>
    <p:sldId id="275" r:id="rId32"/>
    <p:sldId id="276" r:id="rId33"/>
    <p:sldId id="278" r:id="rId34"/>
    <p:sldId id="279" r:id="rId35"/>
    <p:sldId id="280" r:id="rId36"/>
    <p:sldId id="281" r:id="rId37"/>
    <p:sldId id="283" r:id="rId38"/>
    <p:sldId id="282" r:id="rId39"/>
    <p:sldId id="314" r:id="rId40"/>
    <p:sldId id="284" r:id="rId41"/>
    <p:sldId id="285" r:id="rId42"/>
    <p:sldId id="286" r:id="rId43"/>
    <p:sldId id="287" r:id="rId44"/>
    <p:sldId id="288" r:id="rId45"/>
    <p:sldId id="289" r:id="rId46"/>
    <p:sldId id="290" r:id="rId47"/>
    <p:sldId id="291" r:id="rId48"/>
    <p:sldId id="292" r:id="rId49"/>
    <p:sldId id="293" r:id="rId50"/>
    <p:sldId id="294" r:id="rId51"/>
    <p:sldId id="315" r:id="rId52"/>
    <p:sldId id="295" r:id="rId53"/>
    <p:sldId id="296" r:id="rId54"/>
    <p:sldId id="297" r:id="rId55"/>
    <p:sldId id="298" r:id="rId56"/>
    <p:sldId id="299" r:id="rId57"/>
    <p:sldId id="300" r:id="rId58"/>
    <p:sldId id="301" r:id="rId59"/>
    <p:sldId id="316" r:id="rId60"/>
    <p:sldId id="302" r:id="rId61"/>
    <p:sldId id="303" r:id="rId62"/>
    <p:sldId id="304" r:id="rId63"/>
    <p:sldId id="305" r:id="rId64"/>
  </p:sldIdLst>
  <p:sldSz cx="12192000" cy="6858000"/>
  <p:notesSz cx="7010400" cy="9296400"/>
  <p:custDataLst>
    <p:tags r:id="rId67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riola, Courtney A" initials="TCA" lastIdx="1" clrIdx="0">
    <p:extLst>
      <p:ext uri="{19B8F6BF-5375-455C-9EA6-DF929625EA0E}">
        <p15:presenceInfo xmlns:p15="http://schemas.microsoft.com/office/powerpoint/2012/main" userId="S-1-5-21-4027829005-1107895287-290554039-156439" providerId="AD"/>
      </p:ext>
    </p:extLst>
  </p:cmAuthor>
  <p:cmAuthor id="2" name="N Williams" initials="NW" lastIdx="1" clrIdx="1">
    <p:extLst>
      <p:ext uri="{19B8F6BF-5375-455C-9EA6-DF929625EA0E}">
        <p15:presenceInfo xmlns:p15="http://schemas.microsoft.com/office/powerpoint/2012/main" userId="N William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6298"/>
    <a:srgbClr val="006600"/>
    <a:srgbClr val="DDDDDD"/>
    <a:srgbClr val="0098D4"/>
    <a:srgbClr val="F2F2F2"/>
    <a:srgbClr val="003865"/>
    <a:srgbClr val="004A78"/>
    <a:srgbClr val="FF6300"/>
    <a:srgbClr val="E925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7" autoAdjust="0"/>
    <p:restoredTop sz="93501" autoAdjust="0"/>
  </p:normalViewPr>
  <p:slideViewPr>
    <p:cSldViewPr snapToGrid="0" snapToObjects="1">
      <p:cViewPr varScale="1">
        <p:scale>
          <a:sx n="72" d="100"/>
          <a:sy n="72" d="100"/>
        </p:scale>
        <p:origin x="42" y="192"/>
      </p:cViewPr>
      <p:guideLst/>
    </p:cSldViewPr>
  </p:slideViewPr>
  <p:outlineViewPr>
    <p:cViewPr>
      <p:scale>
        <a:sx n="33" d="100"/>
        <a:sy n="33" d="100"/>
      </p:scale>
      <p:origin x="0" y="-4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960"/>
    </p:cViewPr>
  </p:sorterViewPr>
  <p:notesViewPr>
    <p:cSldViewPr snapToGrid="0" snapToObjects="1">
      <p:cViewPr varScale="1">
        <p:scale>
          <a:sx n="84" d="100"/>
          <a:sy n="84" d="100"/>
        </p:scale>
        <p:origin x="990" y="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commentAuthors" Target="commentAuthors.xml"/><Relationship Id="rId7" Type="http://schemas.openxmlformats.org/officeDocument/2006/relationships/slide" Target="slides/slide1.xml"/><Relationship Id="rId71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tags" Target="tags/tag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/Relationships>
</file>

<file path=ppt/handoutMasters/_rels/handout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ags" Target="../tags/tag30.xml"/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6210515" y="8829967"/>
            <a:ext cx="661053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6767803E-66EE-42CE-8DFB-98553954E472}" type="slidenum">
              <a:rPr lang="en-US" sz="10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‹#›</a:t>
            </a:fld>
            <a:endParaRPr lang="en-US" sz="10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5392BA-16D5-4BCB-8BB3-D7B53B67DB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518" y="158104"/>
            <a:ext cx="1290373" cy="287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947FD3A-2300-48D5-81E3-9406328116EE}"/>
              </a:ext>
            </a:extLst>
          </p:cNvPr>
          <p:cNvSpPr txBox="1"/>
          <p:nvPr/>
        </p:nvSpPr>
        <p:spPr>
          <a:xfrm>
            <a:off x="138916" y="9071267"/>
            <a:ext cx="6402126" cy="203389"/>
          </a:xfrm>
          <a:prstGeom prst="rect">
            <a:avLst/>
          </a:prstGeom>
          <a:noFill/>
        </p:spPr>
        <p:txBody>
          <a:bodyPr wrap="square" lIns="93177" tIns="46589" rIns="93177" bIns="46589" rtlCol="0">
            <a:spAutoFit/>
          </a:bodyPr>
          <a:lstStyle/>
          <a:p>
            <a:pPr algn="ctr"/>
            <a:r>
              <a:rPr lang="en-US" sz="7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©2021 Cengage Learning. All Rights Reserved. May not be scanned, copied or duplicated, or posted to a publicly accessible website, in whole or in part.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17621028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2788" y="641350"/>
            <a:ext cx="3840162" cy="2160588"/>
          </a:xfrm>
          <a:prstGeom prst="rect">
            <a:avLst/>
          </a:prstGeom>
          <a:noFill/>
          <a:ln w="12700">
            <a:solidFill>
              <a:schemeClr val="bg1">
                <a:lumMod val="65000"/>
              </a:schemeClr>
            </a:solidFill>
          </a:ln>
        </p:spPr>
        <p:txBody>
          <a:bodyPr vert="horz" lIns="93177" tIns="46589" rIns="93177" bIns="46589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3043616"/>
            <a:ext cx="5608320" cy="5612043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197751" y="8829967"/>
            <a:ext cx="699417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1CAE60C-72A0-D14D-8733-C13212F694A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5DDB2F-32A5-4136-BC2E-0D7E0518B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518" y="158104"/>
            <a:ext cx="1290373" cy="287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37E5B37-4A58-4B32-B9B0-D824A69A3D97}"/>
              </a:ext>
            </a:extLst>
          </p:cNvPr>
          <p:cNvSpPr txBox="1"/>
          <p:nvPr/>
        </p:nvSpPr>
        <p:spPr>
          <a:xfrm>
            <a:off x="138916" y="9071267"/>
            <a:ext cx="6402126" cy="203389"/>
          </a:xfrm>
          <a:prstGeom prst="rect">
            <a:avLst/>
          </a:prstGeom>
          <a:noFill/>
        </p:spPr>
        <p:txBody>
          <a:bodyPr wrap="square" lIns="93177" tIns="46589" rIns="93177" bIns="46589" rtlCol="0">
            <a:spAutoFit/>
          </a:bodyPr>
          <a:lstStyle/>
          <a:p>
            <a:pPr algn="ctr"/>
            <a:r>
              <a:rPr lang="en-US" sz="7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©2021</a:t>
            </a:r>
            <a:r>
              <a:rPr lang="en-US" sz="700" baseline="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Cengage Learning. All Rights Reserved. May not be scanned, copied or duplicated, or posted to a publicly accessible website, in whole or in part.</a:t>
            </a:r>
          </a:p>
        </p:txBody>
      </p:sp>
    </p:spTree>
    <p:extLst>
      <p:ext uri="{BB962C8B-B14F-4D97-AF65-F5344CB8AC3E}">
        <p14:creationId xmlns:p14="http://schemas.microsoft.com/office/powerpoint/2010/main" val="123380552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225425" indent="-225425" algn="l" rtl="0" eaLnBrk="0" fontAlgn="base" hangingPunct="0">
      <a:spcBef>
        <a:spcPct val="30000"/>
      </a:spcBef>
      <a:spcAft>
        <a:spcPct val="0"/>
      </a:spcAft>
      <a:buFont typeface="Arial" panose="020B0604020202020204" pitchFamily="34" charset="0"/>
      <a:buChar char="•"/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688975" indent="-225425" algn="l" rtl="0" eaLnBrk="0" fontAlgn="base" hangingPunct="0">
      <a:spcBef>
        <a:spcPct val="30000"/>
      </a:spcBef>
      <a:spcAft>
        <a:spcPct val="0"/>
      </a:spcAft>
      <a:buFont typeface="Arial" panose="020B0604020202020204" pitchFamily="34" charset="0"/>
      <a:buChar char="–"/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139825" indent="-225425" algn="l" rtl="0" eaLnBrk="0" fontAlgn="base" hangingPunct="0">
      <a:spcBef>
        <a:spcPct val="30000"/>
      </a:spcBef>
      <a:spcAft>
        <a:spcPct val="0"/>
      </a:spcAft>
      <a:buFont typeface="Wingdings" panose="05000000000000000000" pitchFamily="2" charset="2"/>
      <a:buChar char="§"/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603375" indent="-225425" algn="l" rtl="0" eaLnBrk="0" fontAlgn="base" hangingPunct="0">
      <a:spcBef>
        <a:spcPct val="30000"/>
      </a:spcBef>
      <a:spcAft>
        <a:spcPct val="0"/>
      </a:spcAft>
      <a:buFont typeface="Courier New" panose="02070309020205020404" pitchFamily="49" charset="0"/>
      <a:buChar char="o"/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11200" y="641350"/>
            <a:ext cx="3841750" cy="21605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31774">
              <a:defRPr/>
            </a:pPr>
            <a:r>
              <a:rPr lang="en-US" dirty="0"/>
              <a:t>Add</a:t>
            </a:r>
            <a:r>
              <a:rPr lang="en-US" baseline="0" dirty="0"/>
              <a:t> slide notes here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1CAE60C-72A0-D14D-8733-C13212F694AD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570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11200" y="641350"/>
            <a:ext cx="3841750" cy="21605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31774">
              <a:defRPr/>
            </a:pPr>
            <a:r>
              <a:rPr lang="en-US" dirty="0"/>
              <a:t>Add</a:t>
            </a:r>
            <a:r>
              <a:rPr lang="en-US" baseline="0" dirty="0"/>
              <a:t> slide notes here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1CAE60C-72A0-D14D-8733-C13212F694AD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913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1CAE60C-72A0-D14D-8733-C13212F694AD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51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ags" Target="../tags/tag16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Master" Target="../slideMasters/slideMaster3.xml"/><Relationship Id="rId1" Type="http://schemas.openxmlformats.org/officeDocument/2006/relationships/tags" Target="../tags/tag18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19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0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ags" Target="../tags/tag2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 hasCustomPrompt="1"/>
          </p:nvPr>
        </p:nvSpPr>
        <p:spPr>
          <a:xfrm>
            <a:off x="6096000" y="1122363"/>
            <a:ext cx="5654722" cy="2387600"/>
          </a:xfrm>
        </p:spPr>
        <p:txBody>
          <a:bodyPr anchor="b"/>
          <a:lstStyle>
            <a:lvl1pPr algn="ctr">
              <a:defRPr sz="4800" baseline="0"/>
            </a:lvl1pPr>
          </a:lstStyle>
          <a:p>
            <a:r>
              <a:rPr lang="en-US" dirty="0"/>
              <a:t>Title Slide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096000" y="3578888"/>
            <a:ext cx="5654722" cy="1655762"/>
          </a:xfrm>
          <a:solidFill>
            <a:schemeClr val="tx2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C6DFBD9-0F5A-487A-A4BC-A4BB6E259D0B}"/>
              </a:ext>
            </a:extLst>
          </p:cNvPr>
          <p:cNvSpPr>
            <a:spLocks noGrp="1"/>
          </p:cNvSpPr>
          <p:nvPr>
            <p:ph sz="half" idx="10" hasCustomPrompt="1"/>
          </p:nvPr>
        </p:nvSpPr>
        <p:spPr>
          <a:xfrm>
            <a:off x="476843" y="655093"/>
            <a:ext cx="5378047" cy="5568286"/>
          </a:xfrm>
        </p:spPr>
        <p:txBody>
          <a:bodyPr/>
          <a:lstStyle>
            <a:lvl1pPr marL="0" indent="0">
              <a:buNone/>
              <a:defRPr sz="2400"/>
            </a:lvl1pPr>
            <a:lvl2pPr>
              <a:defRPr sz="2400" b="0"/>
            </a:lvl2pPr>
            <a:lvl3pPr>
              <a:defRPr sz="2400" b="0"/>
            </a:lvl3pPr>
          </a:lstStyle>
          <a:p>
            <a:pPr lvl="0"/>
            <a:r>
              <a:rPr lang="en-US" dirty="0"/>
              <a:t>Insert textbook image here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88AE3E-88D2-4C97-95D7-EF8DE60BF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579177"/>
            <a:ext cx="6096000" cy="165576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DCCA4C-1139-41AD-B2DF-27D39E0A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40541" y="2442136"/>
            <a:ext cx="256032" cy="1930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03553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">
            <a:extLst>
              <a:ext uri="{FF2B5EF4-FFF2-40B4-BE49-F238E27FC236}">
                <a16:creationId xmlns:a16="http://schemas.microsoft.com/office/drawing/2014/main" id="{D469E211-00F4-4FD0-BC72-B3E95435F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843" y="473245"/>
            <a:ext cx="11241915" cy="7570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"/>
          <p:cNvSpPr>
            <a:spLocks noGrp="1"/>
          </p:cNvSpPr>
          <p:nvPr>
            <p:ph idx="1" hasCustomPrompt="1"/>
          </p:nvPr>
        </p:nvSpPr>
        <p:spPr>
          <a:xfrm>
            <a:off x="476843" y="1404851"/>
            <a:ext cx="11241914" cy="4772112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16043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66196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Content Placeholder Left"/>
          <p:cNvSpPr>
            <a:spLocks noGrp="1"/>
          </p:cNvSpPr>
          <p:nvPr>
            <p:ph sz="half" idx="1" hasCustomPrompt="1"/>
          </p:nvPr>
        </p:nvSpPr>
        <p:spPr>
          <a:xfrm>
            <a:off x="476843" y="1825625"/>
            <a:ext cx="5542957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Content Placeholder Right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542956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4274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Content Placeholder Left"/>
          <p:cNvSpPr>
            <a:spLocks noGrp="1"/>
          </p:cNvSpPr>
          <p:nvPr>
            <p:ph sz="half" idx="1" hasCustomPrompt="1"/>
          </p:nvPr>
        </p:nvSpPr>
        <p:spPr>
          <a:xfrm>
            <a:off x="476844" y="1825625"/>
            <a:ext cx="3344530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Content Placeholder Middle">
            <a:extLst>
              <a:ext uri="{FF2B5EF4-FFF2-40B4-BE49-F238E27FC236}">
                <a16:creationId xmlns:a16="http://schemas.microsoft.com/office/drawing/2014/main" id="{1D13BCCE-AB68-426C-9401-BABA201385F3}"/>
              </a:ext>
            </a:extLst>
          </p:cNvPr>
          <p:cNvSpPr>
            <a:spLocks noGrp="1"/>
          </p:cNvSpPr>
          <p:nvPr>
            <p:ph sz="half" idx="10" hasCustomPrompt="1"/>
          </p:nvPr>
        </p:nvSpPr>
        <p:spPr>
          <a:xfrm>
            <a:off x="4423735" y="1829037"/>
            <a:ext cx="3344530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Content Placeholder Right"/>
          <p:cNvSpPr>
            <a:spLocks noGrp="1"/>
          </p:cNvSpPr>
          <p:nvPr>
            <p:ph sz="half" idx="2" hasCustomPrompt="1"/>
          </p:nvPr>
        </p:nvSpPr>
        <p:spPr>
          <a:xfrm>
            <a:off x="8370626" y="1825625"/>
            <a:ext cx="3344530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89189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/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Subtitle"/>
          <p:cNvSpPr>
            <a:spLocks noGrp="1"/>
          </p:cNvSpPr>
          <p:nvPr>
            <p:ph sz="half" idx="1" hasCustomPrompt="1"/>
          </p:nvPr>
        </p:nvSpPr>
        <p:spPr>
          <a:xfrm>
            <a:off x="476843" y="1887674"/>
            <a:ext cx="11241915" cy="691143"/>
          </a:xfrm>
        </p:spPr>
        <p:txBody>
          <a:bodyPr/>
          <a:lstStyle>
            <a:lvl1pPr marL="0" indent="0">
              <a:buNone/>
              <a:defRPr sz="2800" b="1"/>
            </a:lvl1pPr>
            <a:lvl2pPr>
              <a:defRPr sz="2800" b="0"/>
            </a:lvl2pPr>
            <a:lvl3pPr>
              <a:defRPr sz="2400" b="0"/>
            </a:lvl3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" name="Content Placeholder"/>
          <p:cNvSpPr>
            <a:spLocks noGrp="1"/>
          </p:cNvSpPr>
          <p:nvPr>
            <p:ph sz="half" idx="2" hasCustomPrompt="1"/>
          </p:nvPr>
        </p:nvSpPr>
        <p:spPr>
          <a:xfrm>
            <a:off x="476843" y="2677888"/>
            <a:ext cx="11241915" cy="2621900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Content Placeholder Bottom"/>
          <p:cNvSpPr>
            <a:spLocks noGrp="1"/>
          </p:cNvSpPr>
          <p:nvPr>
            <p:ph type="body" sz="quarter" idx="13" hasCustomPrompt="1"/>
          </p:nvPr>
        </p:nvSpPr>
        <p:spPr>
          <a:xfrm>
            <a:off x="476844" y="5395327"/>
            <a:ext cx="11241914" cy="951787"/>
          </a:xfrm>
        </p:spPr>
        <p:txBody>
          <a:bodyPr/>
          <a:lstStyle>
            <a:lvl1pPr marL="112713" indent="-112713">
              <a:defRPr sz="900" b="1"/>
            </a:lvl1pPr>
            <a:lvl2pPr marL="336550" indent="-112713">
              <a:defRPr sz="900" b="1"/>
            </a:lvl2pPr>
            <a:lvl3pPr marL="685800" indent="-168275">
              <a:defRPr sz="900" b="1"/>
            </a:lvl3pPr>
            <a:lvl4pPr>
              <a:defRPr sz="900" b="0"/>
            </a:lvl4pPr>
            <a:lvl5pPr>
              <a:defRPr sz="900" b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0733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/Subtitle/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"/>
          <p:cNvSpPr>
            <a:spLocks noGrp="1"/>
          </p:cNvSpPr>
          <p:nvPr>
            <p:ph type="title" hasCustomPrompt="1"/>
          </p:nvPr>
        </p:nvSpPr>
        <p:spPr>
          <a:xfrm>
            <a:off x="476843" y="368315"/>
            <a:ext cx="11241915" cy="121744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Subtitle"/>
          <p:cNvSpPr>
            <a:spLocks noGrp="1"/>
          </p:cNvSpPr>
          <p:nvPr>
            <p:ph sz="half" idx="1" hasCustomPrompt="1"/>
          </p:nvPr>
        </p:nvSpPr>
        <p:spPr>
          <a:xfrm>
            <a:off x="476843" y="1857694"/>
            <a:ext cx="11241915" cy="691143"/>
          </a:xfrm>
        </p:spPr>
        <p:txBody>
          <a:bodyPr/>
          <a:lstStyle>
            <a:lvl1pPr marL="0" indent="0">
              <a:buNone/>
              <a:defRPr sz="2800" b="1"/>
            </a:lvl1pPr>
            <a:lvl2pPr>
              <a:defRPr sz="2800" b="0"/>
            </a:lvl2pPr>
            <a:lvl3pPr>
              <a:defRPr sz="2400" b="0"/>
            </a:lvl3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" name="Content Placeholder"/>
          <p:cNvSpPr>
            <a:spLocks noGrp="1"/>
          </p:cNvSpPr>
          <p:nvPr>
            <p:ph sz="half" idx="2" hasCustomPrompt="1"/>
          </p:nvPr>
        </p:nvSpPr>
        <p:spPr>
          <a:xfrm>
            <a:off x="476843" y="2677888"/>
            <a:ext cx="11241915" cy="1505492"/>
          </a:xfrm>
        </p:spPr>
        <p:txBody>
          <a:bodyPr/>
          <a:lstStyle>
            <a:lvl1pPr>
              <a:spcAft>
                <a:spcPts val="800"/>
              </a:spcAft>
              <a:defRPr sz="2400" b="0"/>
            </a:lvl1pPr>
            <a:lvl2pPr>
              <a:spcAft>
                <a:spcPts val="800"/>
              </a:spcAft>
              <a:defRPr sz="2400" b="0"/>
            </a:lvl2pPr>
            <a:lvl3pPr>
              <a:spcAft>
                <a:spcPts val="800"/>
              </a:spcAft>
              <a:defRPr sz="24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B7E0CC24-A3CA-45F3-BF2B-B8EB0900056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476844" y="4310385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1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065DFA3-2F0A-45C7-8124-3D672EB9205A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3382488" y="4310385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2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EAAA4B2-2F70-4899-9014-89954C200D50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896" y="4319291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3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138B1A98-C967-4B94-B1F7-E158393317F4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9151916" y="4319291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4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88260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 Image/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idx="1" hasCustomPrompt="1"/>
          </p:nvPr>
        </p:nvSpPr>
        <p:spPr>
          <a:xfrm>
            <a:off x="476844" y="1944375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1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951D41C-52EA-4F3C-BC8E-A9309F4EB627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3382488" y="1944375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2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1CD2ACDE-E8DF-4B19-9DBB-017510EECF31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896" y="1953281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3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F18F8C24-8F67-4A0C-8E2F-54E8026EAD00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9151916" y="1953281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4</a:t>
            </a:r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1950DDEC-E898-4F6D-A7F2-930A23B3C11F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476843" y="4128059"/>
            <a:ext cx="2563241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5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B7548D5A-3DFF-4FF5-A587-74246B76C1A7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3382487" y="4128059"/>
            <a:ext cx="2563241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6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A24E382A-7ED1-49CB-8053-85276CAEB9B2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281895" y="4136965"/>
            <a:ext cx="2563241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7</a:t>
            </a: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AC6187B3-59CD-4356-83E5-962B5ACC4AEB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9151915" y="4136965"/>
            <a:ext cx="2563241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8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5870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/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8" name="Image Placeholder 1"/>
          <p:cNvSpPr>
            <a:spLocks noGrp="1"/>
          </p:cNvSpPr>
          <p:nvPr>
            <p:ph sz="half" idx="13" hasCustomPrompt="1"/>
          </p:nvPr>
        </p:nvSpPr>
        <p:spPr>
          <a:xfrm>
            <a:off x="476843" y="1825628"/>
            <a:ext cx="2875957" cy="2045728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1</a:t>
            </a:r>
          </a:p>
        </p:txBody>
      </p:sp>
      <p:sp>
        <p:nvSpPr>
          <p:cNvPr id="7" name="Image Placeholder 2">
            <a:extLst>
              <a:ext uri="{FF2B5EF4-FFF2-40B4-BE49-F238E27FC236}">
                <a16:creationId xmlns:a16="http://schemas.microsoft.com/office/drawing/2014/main" id="{9100EECD-9921-43E0-9472-84C089BD629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6843" y="4132558"/>
            <a:ext cx="2875957" cy="204572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2</a:t>
            </a:r>
          </a:p>
        </p:txBody>
      </p:sp>
      <p:sp>
        <p:nvSpPr>
          <p:cNvPr id="9" name="Content Placeholder"/>
          <p:cNvSpPr>
            <a:spLocks noGrp="1"/>
          </p:cNvSpPr>
          <p:nvPr>
            <p:ph sz="half" idx="2" hasCustomPrompt="1"/>
          </p:nvPr>
        </p:nvSpPr>
        <p:spPr>
          <a:xfrm>
            <a:off x="3624200" y="1825625"/>
            <a:ext cx="8090957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88072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/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8" name="Image Placeholder 1"/>
          <p:cNvSpPr>
            <a:spLocks noGrp="1"/>
          </p:cNvSpPr>
          <p:nvPr>
            <p:ph sz="half" idx="13" hasCustomPrompt="1"/>
          </p:nvPr>
        </p:nvSpPr>
        <p:spPr>
          <a:xfrm>
            <a:off x="476843" y="1825628"/>
            <a:ext cx="2875957" cy="2045728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1</a:t>
            </a:r>
          </a:p>
        </p:txBody>
      </p:sp>
      <p:sp>
        <p:nvSpPr>
          <p:cNvPr id="9" name="Content Placeholder Top"/>
          <p:cNvSpPr>
            <a:spLocks noGrp="1"/>
          </p:cNvSpPr>
          <p:nvPr>
            <p:ph sz="half" idx="2" hasCustomPrompt="1"/>
          </p:nvPr>
        </p:nvSpPr>
        <p:spPr>
          <a:xfrm>
            <a:off x="3624200" y="1825625"/>
            <a:ext cx="8090957" cy="204572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7" name="Image Placeholder 2">
            <a:extLst>
              <a:ext uri="{FF2B5EF4-FFF2-40B4-BE49-F238E27FC236}">
                <a16:creationId xmlns:a16="http://schemas.microsoft.com/office/drawing/2014/main" id="{9100EECD-9921-43E0-9472-84C089BD629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6843" y="4132558"/>
            <a:ext cx="2875957" cy="204572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2</a:t>
            </a:r>
          </a:p>
        </p:txBody>
      </p:sp>
      <p:sp>
        <p:nvSpPr>
          <p:cNvPr id="6" name="Content Placeholder Bottom">
            <a:extLst>
              <a:ext uri="{FF2B5EF4-FFF2-40B4-BE49-F238E27FC236}">
                <a16:creationId xmlns:a16="http://schemas.microsoft.com/office/drawing/2014/main" id="{4003AB72-C071-4875-8D31-00FB4709214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3624199" y="4136860"/>
            <a:ext cx="8090957" cy="204572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28650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/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8" name="Image Placeholder 1"/>
          <p:cNvSpPr>
            <a:spLocks noGrp="1"/>
          </p:cNvSpPr>
          <p:nvPr>
            <p:ph sz="half" idx="13" hasCustomPrompt="1"/>
          </p:nvPr>
        </p:nvSpPr>
        <p:spPr>
          <a:xfrm>
            <a:off x="476843" y="1825628"/>
            <a:ext cx="2875957" cy="121744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1</a:t>
            </a:r>
          </a:p>
        </p:txBody>
      </p:sp>
      <p:sp>
        <p:nvSpPr>
          <p:cNvPr id="9" name="Content Placeholder Top"/>
          <p:cNvSpPr>
            <a:spLocks noGrp="1"/>
          </p:cNvSpPr>
          <p:nvPr>
            <p:ph sz="half" idx="2" hasCustomPrompt="1"/>
          </p:nvPr>
        </p:nvSpPr>
        <p:spPr>
          <a:xfrm>
            <a:off x="3624200" y="1825625"/>
            <a:ext cx="8090957" cy="1217450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4" name="Image Placeholder 2">
            <a:extLst>
              <a:ext uri="{FF2B5EF4-FFF2-40B4-BE49-F238E27FC236}">
                <a16:creationId xmlns:a16="http://schemas.microsoft.com/office/drawing/2014/main" id="{329BB347-70F5-49B3-A1D7-9C05C8ED5028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9343" y="3207219"/>
            <a:ext cx="2875957" cy="121744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2</a:t>
            </a:r>
          </a:p>
        </p:txBody>
      </p:sp>
      <p:sp>
        <p:nvSpPr>
          <p:cNvPr id="15" name="Content Placeholder Middle">
            <a:extLst>
              <a:ext uri="{FF2B5EF4-FFF2-40B4-BE49-F238E27FC236}">
                <a16:creationId xmlns:a16="http://schemas.microsoft.com/office/drawing/2014/main" id="{E344C337-1A6E-4BE6-8E9E-7076FBBEEFAC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3626700" y="3207216"/>
            <a:ext cx="8090957" cy="1217450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6" name="Image Placeholder 3">
            <a:extLst>
              <a:ext uri="{FF2B5EF4-FFF2-40B4-BE49-F238E27FC236}">
                <a16:creationId xmlns:a16="http://schemas.microsoft.com/office/drawing/2014/main" id="{A70ED764-0931-4273-A125-CE2D6E0F8A8D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479343" y="4631282"/>
            <a:ext cx="2875957" cy="121744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3</a:t>
            </a:r>
          </a:p>
        </p:txBody>
      </p:sp>
      <p:sp>
        <p:nvSpPr>
          <p:cNvPr id="17" name="Content Placeholder Bottom">
            <a:extLst>
              <a:ext uri="{FF2B5EF4-FFF2-40B4-BE49-F238E27FC236}">
                <a16:creationId xmlns:a16="http://schemas.microsoft.com/office/drawing/2014/main" id="{1A924411-097F-4689-AC4D-9173B40A69F2}"/>
              </a:ext>
            </a:extLst>
          </p:cNvPr>
          <p:cNvSpPr>
            <a:spLocks noGrp="1"/>
          </p:cNvSpPr>
          <p:nvPr>
            <p:ph sz="half" idx="17" hasCustomPrompt="1"/>
          </p:nvPr>
        </p:nvSpPr>
        <p:spPr>
          <a:xfrm>
            <a:off x="3626700" y="4631279"/>
            <a:ext cx="8090957" cy="1217450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082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/Fou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8" name="Image Placeholder 1"/>
          <p:cNvSpPr>
            <a:spLocks noGrp="1"/>
          </p:cNvSpPr>
          <p:nvPr>
            <p:ph sz="half" idx="13" hasCustomPrompt="1"/>
          </p:nvPr>
        </p:nvSpPr>
        <p:spPr>
          <a:xfrm>
            <a:off x="476843" y="1825628"/>
            <a:ext cx="2875957" cy="899814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1</a:t>
            </a:r>
          </a:p>
        </p:txBody>
      </p:sp>
      <p:sp>
        <p:nvSpPr>
          <p:cNvPr id="9" name="Content Placeholder 1"/>
          <p:cNvSpPr>
            <a:spLocks noGrp="1"/>
          </p:cNvSpPr>
          <p:nvPr>
            <p:ph sz="half" idx="2" hasCustomPrompt="1"/>
          </p:nvPr>
        </p:nvSpPr>
        <p:spPr>
          <a:xfrm>
            <a:off x="3624200" y="1825625"/>
            <a:ext cx="8090957" cy="895515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0" name="Image Placeholder 2">
            <a:extLst>
              <a:ext uri="{FF2B5EF4-FFF2-40B4-BE49-F238E27FC236}">
                <a16:creationId xmlns:a16="http://schemas.microsoft.com/office/drawing/2014/main" id="{02C25FD2-E251-4DC4-8F30-3EDA9A61D7D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6843" y="2941438"/>
            <a:ext cx="2875957" cy="899814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2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FFE322F-E595-4582-997C-0A06F238C8D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3624200" y="2941435"/>
            <a:ext cx="8090957" cy="895515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2" name="Image Placeholder 3">
            <a:extLst>
              <a:ext uri="{FF2B5EF4-FFF2-40B4-BE49-F238E27FC236}">
                <a16:creationId xmlns:a16="http://schemas.microsoft.com/office/drawing/2014/main" id="{647E63CA-E745-4DE2-B25A-D398F113EFA6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480444" y="4065961"/>
            <a:ext cx="2875957" cy="899814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3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EFE66096-5B65-4DD6-9AD6-9E55675E34CD}"/>
              </a:ext>
            </a:extLst>
          </p:cNvPr>
          <p:cNvSpPr>
            <a:spLocks noGrp="1"/>
          </p:cNvSpPr>
          <p:nvPr>
            <p:ph sz="half" idx="17" hasCustomPrompt="1"/>
          </p:nvPr>
        </p:nvSpPr>
        <p:spPr>
          <a:xfrm>
            <a:off x="3627801" y="4065958"/>
            <a:ext cx="8090957" cy="895515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4" name="Image Placeholder 4">
            <a:extLst>
              <a:ext uri="{FF2B5EF4-FFF2-40B4-BE49-F238E27FC236}">
                <a16:creationId xmlns:a16="http://schemas.microsoft.com/office/drawing/2014/main" id="{765390A9-B975-43C8-86E6-45E636A649C5}"/>
              </a:ext>
            </a:extLst>
          </p:cNvPr>
          <p:cNvSpPr>
            <a:spLocks noGrp="1"/>
          </p:cNvSpPr>
          <p:nvPr>
            <p:ph sz="half" idx="18" hasCustomPrompt="1"/>
          </p:nvPr>
        </p:nvSpPr>
        <p:spPr>
          <a:xfrm>
            <a:off x="480444" y="5181771"/>
            <a:ext cx="2875957" cy="899814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4</a:t>
            </a:r>
          </a:p>
        </p:txBody>
      </p:sp>
      <p:sp>
        <p:nvSpPr>
          <p:cNvPr id="15" name="Content Placeholder 4">
            <a:extLst>
              <a:ext uri="{FF2B5EF4-FFF2-40B4-BE49-F238E27FC236}">
                <a16:creationId xmlns:a16="http://schemas.microsoft.com/office/drawing/2014/main" id="{04B6F74B-2775-4949-A70C-BCBBFE20C3A2}"/>
              </a:ext>
            </a:extLst>
          </p:cNvPr>
          <p:cNvSpPr>
            <a:spLocks noGrp="1"/>
          </p:cNvSpPr>
          <p:nvPr>
            <p:ph sz="half" idx="19" hasCustomPrompt="1"/>
          </p:nvPr>
        </p:nvSpPr>
        <p:spPr>
          <a:xfrm>
            <a:off x="3627801" y="5181768"/>
            <a:ext cx="8090957" cy="895515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56741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e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>
          <a:xfrm>
            <a:off x="838200" y="2820280"/>
            <a:ext cx="10515600" cy="1217447"/>
          </a:xfrm>
        </p:spPr>
        <p:txBody>
          <a:bodyPr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Section Title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61707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 hasCustomPrompt="1"/>
          </p:nvPr>
        </p:nvSpPr>
        <p:spPr>
          <a:xfrm>
            <a:off x="6096000" y="1122363"/>
            <a:ext cx="5654722" cy="2387600"/>
          </a:xfrm>
        </p:spPr>
        <p:txBody>
          <a:bodyPr anchor="b"/>
          <a:lstStyle>
            <a:lvl1pPr algn="ctr">
              <a:defRPr sz="4800" baseline="0"/>
            </a:lvl1pPr>
          </a:lstStyle>
          <a:p>
            <a:r>
              <a:rPr lang="en-US" dirty="0"/>
              <a:t>Title Slide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096000" y="3578888"/>
            <a:ext cx="5654722" cy="1655762"/>
          </a:xfrm>
          <a:solidFill>
            <a:schemeClr val="tx2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88AE3E-88D2-4C97-95D7-EF8DE60BF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579177"/>
            <a:ext cx="6096000" cy="165576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DCCA4C-1139-41AD-B2DF-27D39E0A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40541" y="2442136"/>
            <a:ext cx="256032" cy="1930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C69CAC-0809-444D-B2D0-19C1447907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17369" y="1624691"/>
            <a:ext cx="5832348" cy="389647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63527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">
            <a:extLst>
              <a:ext uri="{FF2B5EF4-FFF2-40B4-BE49-F238E27FC236}">
                <a16:creationId xmlns:a16="http://schemas.microsoft.com/office/drawing/2014/main" id="{D469E211-00F4-4FD0-BC72-B3E95435F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843" y="473245"/>
            <a:ext cx="11241915" cy="7570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"/>
          <p:cNvSpPr>
            <a:spLocks noGrp="1"/>
          </p:cNvSpPr>
          <p:nvPr>
            <p:ph idx="1" hasCustomPrompt="1"/>
          </p:nvPr>
        </p:nvSpPr>
        <p:spPr>
          <a:xfrm>
            <a:off x="476843" y="1404851"/>
            <a:ext cx="11241914" cy="4772112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918762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29340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Content Placeholder Left"/>
          <p:cNvSpPr>
            <a:spLocks noGrp="1"/>
          </p:cNvSpPr>
          <p:nvPr>
            <p:ph sz="half" idx="1" hasCustomPrompt="1"/>
          </p:nvPr>
        </p:nvSpPr>
        <p:spPr>
          <a:xfrm>
            <a:off x="476843" y="1825625"/>
            <a:ext cx="5542957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Content Placeholder Right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542956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332999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Content Placeholder Left"/>
          <p:cNvSpPr>
            <a:spLocks noGrp="1"/>
          </p:cNvSpPr>
          <p:nvPr>
            <p:ph sz="half" idx="1" hasCustomPrompt="1"/>
          </p:nvPr>
        </p:nvSpPr>
        <p:spPr>
          <a:xfrm>
            <a:off x="476844" y="1825625"/>
            <a:ext cx="3344530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Content Placeholder Middle">
            <a:extLst>
              <a:ext uri="{FF2B5EF4-FFF2-40B4-BE49-F238E27FC236}">
                <a16:creationId xmlns:a16="http://schemas.microsoft.com/office/drawing/2014/main" id="{1D13BCCE-AB68-426C-9401-BABA201385F3}"/>
              </a:ext>
            </a:extLst>
          </p:cNvPr>
          <p:cNvSpPr>
            <a:spLocks noGrp="1"/>
          </p:cNvSpPr>
          <p:nvPr>
            <p:ph sz="half" idx="10" hasCustomPrompt="1"/>
          </p:nvPr>
        </p:nvSpPr>
        <p:spPr>
          <a:xfrm>
            <a:off x="4423735" y="1829037"/>
            <a:ext cx="3344530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Content Placeholder Right"/>
          <p:cNvSpPr>
            <a:spLocks noGrp="1"/>
          </p:cNvSpPr>
          <p:nvPr>
            <p:ph sz="half" idx="2" hasCustomPrompt="1"/>
          </p:nvPr>
        </p:nvSpPr>
        <p:spPr>
          <a:xfrm>
            <a:off x="8370626" y="1825625"/>
            <a:ext cx="3344530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904140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/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Subtitle"/>
          <p:cNvSpPr>
            <a:spLocks noGrp="1"/>
          </p:cNvSpPr>
          <p:nvPr>
            <p:ph sz="half" idx="1" hasCustomPrompt="1"/>
          </p:nvPr>
        </p:nvSpPr>
        <p:spPr>
          <a:xfrm>
            <a:off x="476843" y="1887674"/>
            <a:ext cx="11241915" cy="691143"/>
          </a:xfrm>
        </p:spPr>
        <p:txBody>
          <a:bodyPr/>
          <a:lstStyle>
            <a:lvl1pPr marL="0" indent="0">
              <a:buNone/>
              <a:defRPr sz="2800" b="1"/>
            </a:lvl1pPr>
            <a:lvl2pPr>
              <a:defRPr sz="2800" b="0"/>
            </a:lvl2pPr>
            <a:lvl3pPr>
              <a:defRPr sz="2400" b="0"/>
            </a:lvl3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" name="Content Placeholder"/>
          <p:cNvSpPr>
            <a:spLocks noGrp="1"/>
          </p:cNvSpPr>
          <p:nvPr>
            <p:ph sz="half" idx="2" hasCustomPrompt="1"/>
          </p:nvPr>
        </p:nvSpPr>
        <p:spPr>
          <a:xfrm>
            <a:off x="476843" y="2677888"/>
            <a:ext cx="11241915" cy="2621900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Content Placeholder Bottom"/>
          <p:cNvSpPr>
            <a:spLocks noGrp="1"/>
          </p:cNvSpPr>
          <p:nvPr>
            <p:ph type="body" sz="quarter" idx="13" hasCustomPrompt="1"/>
          </p:nvPr>
        </p:nvSpPr>
        <p:spPr>
          <a:xfrm>
            <a:off x="476844" y="5395327"/>
            <a:ext cx="11241914" cy="951787"/>
          </a:xfrm>
        </p:spPr>
        <p:txBody>
          <a:bodyPr/>
          <a:lstStyle>
            <a:lvl1pPr marL="112713" indent="-112713">
              <a:defRPr sz="900" b="1"/>
            </a:lvl1pPr>
            <a:lvl2pPr marL="336550" indent="-112713">
              <a:defRPr sz="900" b="1"/>
            </a:lvl2pPr>
            <a:lvl3pPr marL="685800" indent="-168275">
              <a:defRPr sz="900" b="1"/>
            </a:lvl3pPr>
            <a:lvl4pPr>
              <a:defRPr sz="900" b="0"/>
            </a:lvl4pPr>
            <a:lvl5pPr>
              <a:defRPr sz="900" b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952797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/Subtitle/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"/>
          <p:cNvSpPr>
            <a:spLocks noGrp="1"/>
          </p:cNvSpPr>
          <p:nvPr>
            <p:ph type="title" hasCustomPrompt="1"/>
          </p:nvPr>
        </p:nvSpPr>
        <p:spPr>
          <a:xfrm>
            <a:off x="476843" y="368315"/>
            <a:ext cx="11241915" cy="121744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Subtitle"/>
          <p:cNvSpPr>
            <a:spLocks noGrp="1"/>
          </p:cNvSpPr>
          <p:nvPr>
            <p:ph sz="half" idx="1" hasCustomPrompt="1"/>
          </p:nvPr>
        </p:nvSpPr>
        <p:spPr>
          <a:xfrm>
            <a:off x="476843" y="1857694"/>
            <a:ext cx="11241915" cy="691143"/>
          </a:xfrm>
        </p:spPr>
        <p:txBody>
          <a:bodyPr/>
          <a:lstStyle>
            <a:lvl1pPr marL="0" indent="0">
              <a:buNone/>
              <a:defRPr sz="2800" b="1"/>
            </a:lvl1pPr>
            <a:lvl2pPr>
              <a:defRPr sz="2800" b="0"/>
            </a:lvl2pPr>
            <a:lvl3pPr>
              <a:defRPr sz="2400" b="0"/>
            </a:lvl3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" name="Content Placeholder"/>
          <p:cNvSpPr>
            <a:spLocks noGrp="1"/>
          </p:cNvSpPr>
          <p:nvPr>
            <p:ph sz="half" idx="2" hasCustomPrompt="1"/>
          </p:nvPr>
        </p:nvSpPr>
        <p:spPr>
          <a:xfrm>
            <a:off x="476843" y="2677888"/>
            <a:ext cx="11241915" cy="1505492"/>
          </a:xfrm>
        </p:spPr>
        <p:txBody>
          <a:bodyPr/>
          <a:lstStyle>
            <a:lvl1pPr>
              <a:spcAft>
                <a:spcPts val="800"/>
              </a:spcAft>
              <a:defRPr sz="2400" b="0"/>
            </a:lvl1pPr>
            <a:lvl2pPr>
              <a:spcAft>
                <a:spcPts val="800"/>
              </a:spcAft>
              <a:defRPr sz="2400" b="0"/>
            </a:lvl2pPr>
            <a:lvl3pPr>
              <a:spcAft>
                <a:spcPts val="800"/>
              </a:spcAft>
              <a:defRPr sz="24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B7E0CC24-A3CA-45F3-BF2B-B8EB0900056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476844" y="4310385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1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065DFA3-2F0A-45C7-8124-3D672EB9205A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3382488" y="4310385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2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EAAA4B2-2F70-4899-9014-89954C200D50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896" y="4319291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3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138B1A98-C967-4B94-B1F7-E158393317F4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9151916" y="4319291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4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845379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 Image/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idx="1" hasCustomPrompt="1"/>
          </p:nvPr>
        </p:nvSpPr>
        <p:spPr>
          <a:xfrm>
            <a:off x="476844" y="1944375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1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951D41C-52EA-4F3C-BC8E-A9309F4EB627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3382488" y="1944375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2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1CD2ACDE-E8DF-4B19-9DBB-017510EECF31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81896" y="1953281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3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F18F8C24-8F67-4A0C-8E2F-54E8026EAD00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9151916" y="1953281"/>
            <a:ext cx="2563240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4</a:t>
            </a:r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1950DDEC-E898-4F6D-A7F2-930A23B3C11F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476843" y="4128059"/>
            <a:ext cx="2563241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5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B7548D5A-3DFF-4FF5-A587-74246B76C1A7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3382487" y="4128059"/>
            <a:ext cx="2563241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6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A24E382A-7ED1-49CB-8053-85276CAEB9B2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281895" y="4136965"/>
            <a:ext cx="2563241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7</a:t>
            </a: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AC6187B3-59CD-4356-83E5-962B5ACC4AEB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9151915" y="4136965"/>
            <a:ext cx="2563241" cy="202448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dirty="0"/>
              <a:t>Insert here 8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843760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/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8" name="Image Placeholder 1"/>
          <p:cNvSpPr>
            <a:spLocks noGrp="1"/>
          </p:cNvSpPr>
          <p:nvPr>
            <p:ph sz="half" idx="13" hasCustomPrompt="1"/>
          </p:nvPr>
        </p:nvSpPr>
        <p:spPr>
          <a:xfrm>
            <a:off x="476843" y="1825628"/>
            <a:ext cx="2875957" cy="2045728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1</a:t>
            </a:r>
          </a:p>
        </p:txBody>
      </p:sp>
      <p:sp>
        <p:nvSpPr>
          <p:cNvPr id="7" name="Image Placeholder 2">
            <a:extLst>
              <a:ext uri="{FF2B5EF4-FFF2-40B4-BE49-F238E27FC236}">
                <a16:creationId xmlns:a16="http://schemas.microsoft.com/office/drawing/2014/main" id="{9100EECD-9921-43E0-9472-84C089BD629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6843" y="4132558"/>
            <a:ext cx="2875957" cy="204572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2</a:t>
            </a:r>
          </a:p>
        </p:txBody>
      </p:sp>
      <p:sp>
        <p:nvSpPr>
          <p:cNvPr id="9" name="Content Placeholder"/>
          <p:cNvSpPr>
            <a:spLocks noGrp="1"/>
          </p:cNvSpPr>
          <p:nvPr>
            <p:ph sz="half" idx="2" hasCustomPrompt="1"/>
          </p:nvPr>
        </p:nvSpPr>
        <p:spPr>
          <a:xfrm>
            <a:off x="3624200" y="1825625"/>
            <a:ext cx="8090957" cy="435133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366338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/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8" name="Image Placeholder 1"/>
          <p:cNvSpPr>
            <a:spLocks noGrp="1"/>
          </p:cNvSpPr>
          <p:nvPr>
            <p:ph sz="half" idx="13" hasCustomPrompt="1"/>
          </p:nvPr>
        </p:nvSpPr>
        <p:spPr>
          <a:xfrm>
            <a:off x="476843" y="1825628"/>
            <a:ext cx="2875957" cy="2045728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1</a:t>
            </a:r>
          </a:p>
        </p:txBody>
      </p:sp>
      <p:sp>
        <p:nvSpPr>
          <p:cNvPr id="9" name="Content Placeholder Top"/>
          <p:cNvSpPr>
            <a:spLocks noGrp="1"/>
          </p:cNvSpPr>
          <p:nvPr>
            <p:ph sz="half" idx="2" hasCustomPrompt="1"/>
          </p:nvPr>
        </p:nvSpPr>
        <p:spPr>
          <a:xfrm>
            <a:off x="3624200" y="1825625"/>
            <a:ext cx="8090957" cy="204572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7" name="Image Placeholder 2">
            <a:extLst>
              <a:ext uri="{FF2B5EF4-FFF2-40B4-BE49-F238E27FC236}">
                <a16:creationId xmlns:a16="http://schemas.microsoft.com/office/drawing/2014/main" id="{9100EECD-9921-43E0-9472-84C089BD629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6843" y="4132558"/>
            <a:ext cx="2875957" cy="204572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2</a:t>
            </a:r>
          </a:p>
        </p:txBody>
      </p:sp>
      <p:sp>
        <p:nvSpPr>
          <p:cNvPr id="6" name="Content Placeholder Bottom">
            <a:extLst>
              <a:ext uri="{FF2B5EF4-FFF2-40B4-BE49-F238E27FC236}">
                <a16:creationId xmlns:a16="http://schemas.microsoft.com/office/drawing/2014/main" id="{4003AB72-C071-4875-8D31-00FB4709214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3624199" y="4136860"/>
            <a:ext cx="8090957" cy="2045728"/>
          </a:xfrm>
        </p:spPr>
        <p:txBody>
          <a:bodyPr/>
          <a:lstStyle>
            <a:lvl1pPr>
              <a:spcAft>
                <a:spcPts val="800"/>
              </a:spcAft>
              <a:defRPr sz="2400" b="1"/>
            </a:lvl1pPr>
            <a:lvl2pPr>
              <a:spcAft>
                <a:spcPts val="800"/>
              </a:spcAft>
              <a:defRPr sz="2400" b="1"/>
            </a:lvl2pPr>
            <a:lvl3pPr>
              <a:spcAft>
                <a:spcPts val="800"/>
              </a:spcAft>
              <a:defRPr sz="24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435242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/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8" name="Image Placeholder 1"/>
          <p:cNvSpPr>
            <a:spLocks noGrp="1"/>
          </p:cNvSpPr>
          <p:nvPr>
            <p:ph sz="half" idx="13" hasCustomPrompt="1"/>
          </p:nvPr>
        </p:nvSpPr>
        <p:spPr>
          <a:xfrm>
            <a:off x="476843" y="1825628"/>
            <a:ext cx="2875957" cy="121744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1</a:t>
            </a:r>
          </a:p>
        </p:txBody>
      </p:sp>
      <p:sp>
        <p:nvSpPr>
          <p:cNvPr id="9" name="Content Placeholder Top"/>
          <p:cNvSpPr>
            <a:spLocks noGrp="1"/>
          </p:cNvSpPr>
          <p:nvPr>
            <p:ph sz="half" idx="2" hasCustomPrompt="1"/>
          </p:nvPr>
        </p:nvSpPr>
        <p:spPr>
          <a:xfrm>
            <a:off x="3624200" y="1825625"/>
            <a:ext cx="8090957" cy="1217450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4" name="Image Placeholder 2">
            <a:extLst>
              <a:ext uri="{FF2B5EF4-FFF2-40B4-BE49-F238E27FC236}">
                <a16:creationId xmlns:a16="http://schemas.microsoft.com/office/drawing/2014/main" id="{329BB347-70F5-49B3-A1D7-9C05C8ED5028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9343" y="3207219"/>
            <a:ext cx="2875957" cy="121744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2</a:t>
            </a:r>
          </a:p>
        </p:txBody>
      </p:sp>
      <p:sp>
        <p:nvSpPr>
          <p:cNvPr id="15" name="Content Placeholder Middle">
            <a:extLst>
              <a:ext uri="{FF2B5EF4-FFF2-40B4-BE49-F238E27FC236}">
                <a16:creationId xmlns:a16="http://schemas.microsoft.com/office/drawing/2014/main" id="{E344C337-1A6E-4BE6-8E9E-7076FBBEEFAC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3626700" y="3207216"/>
            <a:ext cx="8090957" cy="1217450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6" name="Image Placeholder 3">
            <a:extLst>
              <a:ext uri="{FF2B5EF4-FFF2-40B4-BE49-F238E27FC236}">
                <a16:creationId xmlns:a16="http://schemas.microsoft.com/office/drawing/2014/main" id="{A70ED764-0931-4273-A125-CE2D6E0F8A8D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479343" y="4631282"/>
            <a:ext cx="2875957" cy="1217447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3</a:t>
            </a:r>
          </a:p>
        </p:txBody>
      </p:sp>
      <p:sp>
        <p:nvSpPr>
          <p:cNvPr id="17" name="Content Placeholder Bottom">
            <a:extLst>
              <a:ext uri="{FF2B5EF4-FFF2-40B4-BE49-F238E27FC236}">
                <a16:creationId xmlns:a16="http://schemas.microsoft.com/office/drawing/2014/main" id="{1A924411-097F-4689-AC4D-9173B40A69F2}"/>
              </a:ext>
            </a:extLst>
          </p:cNvPr>
          <p:cNvSpPr>
            <a:spLocks noGrp="1"/>
          </p:cNvSpPr>
          <p:nvPr>
            <p:ph sz="half" idx="17" hasCustomPrompt="1"/>
          </p:nvPr>
        </p:nvSpPr>
        <p:spPr>
          <a:xfrm>
            <a:off x="3626700" y="4631279"/>
            <a:ext cx="8090957" cy="1217450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1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131218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/Fou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</a:p>
        </p:txBody>
      </p:sp>
      <p:sp>
        <p:nvSpPr>
          <p:cNvPr id="8" name="Image Placeholder 1"/>
          <p:cNvSpPr>
            <a:spLocks noGrp="1"/>
          </p:cNvSpPr>
          <p:nvPr>
            <p:ph sz="half" idx="13" hasCustomPrompt="1"/>
          </p:nvPr>
        </p:nvSpPr>
        <p:spPr>
          <a:xfrm>
            <a:off x="476843" y="1825628"/>
            <a:ext cx="2875957" cy="899814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1</a:t>
            </a:r>
          </a:p>
        </p:txBody>
      </p:sp>
      <p:sp>
        <p:nvSpPr>
          <p:cNvPr id="9" name="Content Placeholder 1"/>
          <p:cNvSpPr>
            <a:spLocks noGrp="1"/>
          </p:cNvSpPr>
          <p:nvPr>
            <p:ph sz="half" idx="2" hasCustomPrompt="1"/>
          </p:nvPr>
        </p:nvSpPr>
        <p:spPr>
          <a:xfrm>
            <a:off x="3624200" y="1825625"/>
            <a:ext cx="8090957" cy="895515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0" name="Image Placeholder 2">
            <a:extLst>
              <a:ext uri="{FF2B5EF4-FFF2-40B4-BE49-F238E27FC236}">
                <a16:creationId xmlns:a16="http://schemas.microsoft.com/office/drawing/2014/main" id="{02C25FD2-E251-4DC4-8F30-3EDA9A61D7D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6843" y="2941438"/>
            <a:ext cx="2875957" cy="899814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2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FFE322F-E595-4582-997C-0A06F238C8D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3624200" y="2941435"/>
            <a:ext cx="8090957" cy="895515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2" name="Image Placeholder 3">
            <a:extLst>
              <a:ext uri="{FF2B5EF4-FFF2-40B4-BE49-F238E27FC236}">
                <a16:creationId xmlns:a16="http://schemas.microsoft.com/office/drawing/2014/main" id="{647E63CA-E745-4DE2-B25A-D398F113EFA6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480444" y="4065961"/>
            <a:ext cx="2875957" cy="899814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3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EFE66096-5B65-4DD6-9AD6-9E55675E34CD}"/>
              </a:ext>
            </a:extLst>
          </p:cNvPr>
          <p:cNvSpPr>
            <a:spLocks noGrp="1"/>
          </p:cNvSpPr>
          <p:nvPr>
            <p:ph sz="half" idx="17" hasCustomPrompt="1"/>
          </p:nvPr>
        </p:nvSpPr>
        <p:spPr>
          <a:xfrm>
            <a:off x="3627801" y="4065958"/>
            <a:ext cx="8090957" cy="895515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4" name="Image Placeholder 4">
            <a:extLst>
              <a:ext uri="{FF2B5EF4-FFF2-40B4-BE49-F238E27FC236}">
                <a16:creationId xmlns:a16="http://schemas.microsoft.com/office/drawing/2014/main" id="{765390A9-B975-43C8-86E6-45E636A649C5}"/>
              </a:ext>
            </a:extLst>
          </p:cNvPr>
          <p:cNvSpPr>
            <a:spLocks noGrp="1"/>
          </p:cNvSpPr>
          <p:nvPr>
            <p:ph sz="half" idx="18" hasCustomPrompt="1"/>
          </p:nvPr>
        </p:nvSpPr>
        <p:spPr>
          <a:xfrm>
            <a:off x="480444" y="5181771"/>
            <a:ext cx="2875957" cy="899814"/>
          </a:xfrm>
        </p:spPr>
        <p:txBody>
          <a:bodyPr/>
          <a:lstStyle>
            <a:lvl1pPr marL="0" indent="0" algn="l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</a:lstStyle>
          <a:p>
            <a:pPr lvl="0"/>
            <a:r>
              <a:rPr lang="en-US" dirty="0"/>
              <a:t>Image 4</a:t>
            </a:r>
          </a:p>
        </p:txBody>
      </p:sp>
      <p:sp>
        <p:nvSpPr>
          <p:cNvPr id="15" name="Content Placeholder 4">
            <a:extLst>
              <a:ext uri="{FF2B5EF4-FFF2-40B4-BE49-F238E27FC236}">
                <a16:creationId xmlns:a16="http://schemas.microsoft.com/office/drawing/2014/main" id="{04B6F74B-2775-4949-A70C-BCBBFE20C3A2}"/>
              </a:ext>
            </a:extLst>
          </p:cNvPr>
          <p:cNvSpPr>
            <a:spLocks noGrp="1"/>
          </p:cNvSpPr>
          <p:nvPr>
            <p:ph sz="half" idx="19" hasCustomPrompt="1"/>
          </p:nvPr>
        </p:nvSpPr>
        <p:spPr>
          <a:xfrm>
            <a:off x="3627801" y="5181768"/>
            <a:ext cx="8090957" cy="895515"/>
          </a:xfrm>
        </p:spPr>
        <p:txBody>
          <a:bodyPr/>
          <a:lstStyle>
            <a:lvl1pPr>
              <a:spcAft>
                <a:spcPts val="800"/>
              </a:spcAft>
              <a:defRPr sz="1800" b="1"/>
            </a:lvl1pPr>
            <a:lvl2pPr>
              <a:spcAft>
                <a:spcPts val="800"/>
              </a:spcAft>
              <a:defRPr sz="1800" b="1"/>
            </a:lvl2pPr>
            <a:lvl3pPr>
              <a:spcAft>
                <a:spcPts val="800"/>
              </a:spcAft>
              <a:defRPr sz="1800" b="0"/>
            </a:lvl3pPr>
          </a:lstStyle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75390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ags" Target="../tags/tag15.xml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em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ags" Target="../tags/tag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F3CEB08-7511-4ACD-A0D7-6D08EF1B42A9}"/>
              </a:ext>
            </a:extLst>
          </p:cNvPr>
          <p:cNvSpPr txBox="1">
            <a:spLocks/>
          </p:cNvSpPr>
          <p:nvPr userDrawn="1"/>
        </p:nvSpPr>
        <p:spPr>
          <a:xfrm>
            <a:off x="11082189" y="6449054"/>
            <a:ext cx="73429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9pPr>
          </a:lstStyle>
          <a:p>
            <a:fld id="{963FCBED-9BC8-44C8-B578-C394BC67F972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rPr>
              <a:pPr/>
              <a:t>‹#›</a:t>
            </a:fld>
            <a:endParaRPr lang="en-US" sz="1000" dirty="0">
              <a:solidFill>
                <a:schemeClr val="tx1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" name="Title Placeholder"/>
          <p:cNvSpPr>
            <a:spLocks noGrp="1"/>
          </p:cNvSpPr>
          <p:nvPr>
            <p:ph type="title"/>
          </p:nvPr>
        </p:nvSpPr>
        <p:spPr>
          <a:xfrm>
            <a:off x="476843" y="473245"/>
            <a:ext cx="11241915" cy="9232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Slide Title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6843" y="1587731"/>
            <a:ext cx="11241915" cy="45892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pic>
        <p:nvPicPr>
          <p:cNvPr id="5" name="Logo">
            <a:extLst>
              <a:ext uri="{FF2B5EF4-FFF2-40B4-BE49-F238E27FC236}">
                <a16:creationId xmlns:a16="http://schemas.microsoft.com/office/drawing/2014/main" id="{7D9DE7A7-3324-4B9D-A406-42B62C5A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86" y="6444088"/>
            <a:ext cx="1262321" cy="28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pyright">
            <a:extLst>
              <a:ext uri="{FF2B5EF4-FFF2-40B4-BE49-F238E27FC236}">
                <a16:creationId xmlns:a16="http://schemas.microsoft.com/office/drawing/2014/main" id="{0E6636BF-D3CC-4DFC-A057-41CF18719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 userDrawn="1"/>
        </p:nvSpPr>
        <p:spPr>
          <a:xfrm>
            <a:off x="1662894" y="6509546"/>
            <a:ext cx="960761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rPr>
              <a:t>©2021</a:t>
            </a:r>
            <a:r>
              <a:rPr lang="en-US" sz="900" b="1" baseline="0" dirty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en-US" sz="9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rPr>
              <a:t>Cengage Learning. All Rights Reserved. May not be scanned, copied or duplicated, or posted to a publicly accessible website, in whole or in part.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B8FC9A-ED05-42CA-9228-35082338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37872" y="0"/>
            <a:ext cx="2541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FC69483-BC4E-456F-B0B8-D2823A42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39209" y="2444919"/>
            <a:ext cx="256032" cy="1927055"/>
          </a:xfrm>
          <a:prstGeom prst="rect">
            <a:avLst/>
          </a:prstGeom>
          <a:solidFill>
            <a:srgbClr val="0098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74B821-92A8-4FA3-91FE-CA155C46F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40541" y="2442136"/>
            <a:ext cx="256032" cy="1930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248EB65-A8B8-4FAA-AE70-6C7C6AC4B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37872" y="2444919"/>
            <a:ext cx="257369" cy="1927055"/>
          </a:xfrm>
          <a:prstGeom prst="rect">
            <a:avLst/>
          </a:prstGeom>
          <a:solidFill>
            <a:srgbClr val="0098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4"/>
    </p:custDataLst>
    <p:extLst>
      <p:ext uri="{BB962C8B-B14F-4D97-AF65-F5344CB8AC3E}">
        <p14:creationId xmlns:p14="http://schemas.microsoft.com/office/powerpoint/2010/main" val="682046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27" r:id="rId2"/>
    <p:sldLayoutId id="2147483753" r:id="rId3"/>
    <p:sldLayoutId id="2147483728" r:id="rId4"/>
    <p:sldLayoutId id="2147483736" r:id="rId5"/>
    <p:sldLayoutId id="2147483729" r:id="rId6"/>
    <p:sldLayoutId id="2147483760" r:id="rId7"/>
    <p:sldLayoutId id="2147483730" r:id="rId8"/>
    <p:sldLayoutId id="2147483732" r:id="rId9"/>
    <p:sldLayoutId id="2147483761" r:id="rId10"/>
    <p:sldLayoutId id="2147483737" r:id="rId11"/>
    <p:sldLayoutId id="2147483762" r:id="rId12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−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800"/>
        </a:spcAft>
        <a:buClr>
          <a:schemeClr val="accent1"/>
        </a:buClr>
        <a:buSzPct val="80000"/>
        <a:buFont typeface="Wingdings" panose="05000000000000000000" pitchFamily="2" charset="2"/>
        <a:buChar char="§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b="1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b="1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F3CEB08-7511-4ACD-A0D7-6D08EF1B42A9}"/>
              </a:ext>
            </a:extLst>
          </p:cNvPr>
          <p:cNvSpPr txBox="1">
            <a:spLocks/>
          </p:cNvSpPr>
          <p:nvPr userDrawn="1"/>
        </p:nvSpPr>
        <p:spPr>
          <a:xfrm>
            <a:off x="11082189" y="6449054"/>
            <a:ext cx="73429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9pPr>
          </a:lstStyle>
          <a:p>
            <a:fld id="{963FCBED-9BC8-44C8-B578-C394BC67F972}" type="slidenum">
              <a:rPr lang="en-US" sz="1000" smtClean="0">
                <a:solidFill>
                  <a:schemeClr val="bg1"/>
                </a:solidFill>
                <a:latin typeface="+mn-lt"/>
              </a:rPr>
              <a:pPr/>
              <a:t>‹#›</a:t>
            </a:fld>
            <a:endParaRPr lang="en-US" sz="10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6843" y="427525"/>
            <a:ext cx="11241915" cy="121744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Slide Title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6843" y="1825625"/>
            <a:ext cx="11241915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6636BF-D3CC-4DFC-A057-41CF18719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 userDrawn="1"/>
        </p:nvSpPr>
        <p:spPr>
          <a:xfrm>
            <a:off x="1662894" y="6509546"/>
            <a:ext cx="960761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chemeClr val="bg1"/>
                </a:solidFill>
                <a:latin typeface="+mn-lt"/>
              </a:rPr>
              <a:t>©2019</a:t>
            </a:r>
            <a:r>
              <a:rPr lang="en-US" sz="900" baseline="0" dirty="0">
                <a:solidFill>
                  <a:schemeClr val="bg1"/>
                </a:solidFill>
                <a:latin typeface="+mn-lt"/>
              </a:rPr>
              <a:t> </a:t>
            </a:r>
            <a:r>
              <a:rPr lang="en-US" sz="900" dirty="0">
                <a:solidFill>
                  <a:schemeClr val="bg1"/>
                </a:solidFill>
                <a:latin typeface="+mn-lt"/>
              </a:rPr>
              <a:t>Cengage Learning. All Rights Reserved. May not be scanned, copied or duplicated, or posted to a publicly accessible website, in whole or in part.</a:t>
            </a:r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6EB0E797-ABD1-47E4-8425-A051A5069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860" y="6444486"/>
            <a:ext cx="1261872" cy="28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3"/>
    </p:custDataLst>
    <p:extLst>
      <p:ext uri="{BB962C8B-B14F-4D97-AF65-F5344CB8AC3E}">
        <p14:creationId xmlns:p14="http://schemas.microsoft.com/office/powerpoint/2010/main" val="43327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−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800"/>
        </a:spcAft>
        <a:buClr>
          <a:schemeClr val="accent1"/>
        </a:buClr>
        <a:buSzPct val="80000"/>
        <a:buFont typeface="Wingdings" panose="05000000000000000000" pitchFamily="2" charset="2"/>
        <a:buChar char="§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b="1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b="1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F3CEB08-7511-4ACD-A0D7-6D08EF1B42A9}"/>
              </a:ext>
            </a:extLst>
          </p:cNvPr>
          <p:cNvSpPr txBox="1">
            <a:spLocks/>
          </p:cNvSpPr>
          <p:nvPr userDrawn="1"/>
        </p:nvSpPr>
        <p:spPr>
          <a:xfrm>
            <a:off x="11082189" y="6449054"/>
            <a:ext cx="73429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charset="0"/>
                <a:ea typeface="+mn-ea"/>
                <a:cs typeface="+mn-cs"/>
              </a:defRPr>
            </a:lvl9pPr>
          </a:lstStyle>
          <a:p>
            <a:fld id="{963FCBED-9BC8-44C8-B578-C394BC67F972}" type="slidenum">
              <a:rPr lang="en-US" sz="1000" smtClean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rPr>
              <a:pPr/>
              <a:t>‹#›</a:t>
            </a:fld>
            <a:endParaRPr lang="en-US" sz="1000" dirty="0">
              <a:solidFill>
                <a:schemeClr val="tx1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" name="Title Placeholder"/>
          <p:cNvSpPr>
            <a:spLocks noGrp="1"/>
          </p:cNvSpPr>
          <p:nvPr>
            <p:ph type="title"/>
          </p:nvPr>
        </p:nvSpPr>
        <p:spPr>
          <a:xfrm>
            <a:off x="476843" y="473245"/>
            <a:ext cx="11241915" cy="92329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Slide Title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6843" y="1587731"/>
            <a:ext cx="11241915" cy="45892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First Level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pic>
        <p:nvPicPr>
          <p:cNvPr id="5" name="Logo">
            <a:extLst>
              <a:ext uri="{FF2B5EF4-FFF2-40B4-BE49-F238E27FC236}">
                <a16:creationId xmlns:a16="http://schemas.microsoft.com/office/drawing/2014/main" id="{7D9DE7A7-3324-4B9D-A406-42B62C5A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86" y="6444088"/>
            <a:ext cx="1262321" cy="28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pyright">
            <a:extLst>
              <a:ext uri="{FF2B5EF4-FFF2-40B4-BE49-F238E27FC236}">
                <a16:creationId xmlns:a16="http://schemas.microsoft.com/office/drawing/2014/main" id="{0E6636BF-D3CC-4DFC-A057-41CF18719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 userDrawn="1"/>
        </p:nvSpPr>
        <p:spPr>
          <a:xfrm>
            <a:off x="1662894" y="6509546"/>
            <a:ext cx="960761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rPr>
              <a:t>©2021</a:t>
            </a:r>
            <a:r>
              <a:rPr lang="en-US" sz="900" b="1" baseline="0" dirty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en-US" sz="9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</a:rPr>
              <a:t>Cengage Learning. All Rights Reserved. May not be scanned, copied or duplicated, or posted to a publicly accessible website, in whole or in part.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B8FC9A-ED05-42CA-9228-35082338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37872" y="0"/>
            <a:ext cx="2541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FC69483-BC4E-456F-B0B8-D2823A42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39209" y="2444919"/>
            <a:ext cx="256032" cy="1927055"/>
          </a:xfrm>
          <a:prstGeom prst="rect">
            <a:avLst/>
          </a:prstGeom>
          <a:solidFill>
            <a:srgbClr val="0098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74B821-92A8-4FA3-91FE-CA155C46F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40541" y="2442136"/>
            <a:ext cx="256032" cy="1930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248EB65-A8B8-4FAA-AE70-6C7C6AC4B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937872" y="2444919"/>
            <a:ext cx="257369" cy="1927055"/>
          </a:xfrm>
          <a:prstGeom prst="rect">
            <a:avLst/>
          </a:prstGeom>
          <a:solidFill>
            <a:srgbClr val="0098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custDataLst>
      <p:tags r:id="rId14"/>
    </p:custDataLst>
    <p:extLst>
      <p:ext uri="{BB962C8B-B14F-4D97-AF65-F5344CB8AC3E}">
        <p14:creationId xmlns:p14="http://schemas.microsoft.com/office/powerpoint/2010/main" val="1750286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•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800"/>
        </a:spcAft>
        <a:buClr>
          <a:schemeClr val="accent1"/>
        </a:buClr>
        <a:buFont typeface="Arial" panose="020B0604020202020204" pitchFamily="34" charset="0"/>
        <a:buChar char="−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800"/>
        </a:spcAft>
        <a:buClr>
          <a:schemeClr val="accent1"/>
        </a:buClr>
        <a:buSzPct val="80000"/>
        <a:buFont typeface="Wingdings" panose="05000000000000000000" pitchFamily="2" charset="2"/>
        <a:buChar char="§"/>
        <a:defRPr sz="2400" b="1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b="1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b="1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3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666AC4-5298-40B8-89B9-798F572C07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Purchasing &amp; Supply Chain Management</a:t>
            </a:r>
            <a:br>
              <a:rPr lang="en-US" dirty="0"/>
            </a:br>
            <a:r>
              <a:rPr lang="en-US" sz="2400" dirty="0"/>
              <a:t>7th edition</a:t>
            </a:r>
            <a:endParaRPr lang="en-US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8A9DF71-C318-45A7-A3DD-82B73B066F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>
              <a:buClr>
                <a:srgbClr val="003865"/>
              </a:buClr>
            </a:pPr>
            <a:r>
              <a:rPr lang="en-US" dirty="0">
                <a:solidFill>
                  <a:srgbClr val="FFFFFF"/>
                </a:solidFill>
              </a:rPr>
              <a:t>Chapter 14</a:t>
            </a:r>
          </a:p>
          <a:p>
            <a:pPr lvl="0">
              <a:buClr>
                <a:srgbClr val="003865"/>
              </a:buClr>
            </a:pPr>
            <a:r>
              <a:rPr lang="en-US" dirty="0">
                <a:solidFill>
                  <a:srgbClr val="FFFFFF"/>
                </a:solidFill>
              </a:rPr>
              <a:t>Contract Management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1849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C5F5D-85FC-4DCF-9852-5DB67BA80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843" y="473245"/>
            <a:ext cx="11241915" cy="1217447"/>
          </a:xfrm>
        </p:spPr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8A59C-269E-4E9A-8BA8-6F11DAE70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By the end of this chapter, you should be able to:</a:t>
            </a:r>
          </a:p>
          <a:p>
            <a:pPr marL="457200"/>
            <a:r>
              <a:rPr lang="en-US" dirty="0"/>
              <a:t>Understand the different types of contracts that exist</a:t>
            </a:r>
          </a:p>
          <a:p>
            <a:pPr marL="457200"/>
            <a:r>
              <a:rPr lang="en-US" dirty="0"/>
              <a:t>Develop knowledge of long-term contracts and when they should be used</a:t>
            </a:r>
          </a:p>
          <a:p>
            <a:pPr marL="457200"/>
            <a:r>
              <a:rPr lang="en-US" dirty="0"/>
              <a:t>Understand the different types of contracts for nontraditional areas of spending</a:t>
            </a:r>
          </a:p>
          <a:p>
            <a:pPr marL="457200"/>
            <a:r>
              <a:rPr lang="en-US" dirty="0"/>
              <a:t>Understand legal alternatives to contractual disputes that work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26497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Elements of a contract</a:t>
            </a:r>
          </a:p>
          <a:p>
            <a:r>
              <a:rPr lang="en-US" dirty="0"/>
              <a:t>How to negotiate and write a contract</a:t>
            </a:r>
          </a:p>
          <a:p>
            <a:r>
              <a:rPr lang="en-US" dirty="0"/>
              <a:t>Types of contracts</a:t>
            </a:r>
          </a:p>
          <a:p>
            <a:pPr lvl="1"/>
            <a:r>
              <a:rPr lang="en-US" dirty="0"/>
              <a:t>Fixed price contracts</a:t>
            </a:r>
          </a:p>
          <a:p>
            <a:pPr lvl="1"/>
            <a:r>
              <a:rPr lang="en-US" dirty="0"/>
              <a:t>Cost-based contracts</a:t>
            </a:r>
          </a:p>
          <a:p>
            <a:r>
              <a:rPr lang="en-US" dirty="0"/>
              <a:t>Long-term contracts in alliances and partnerships</a:t>
            </a:r>
          </a:p>
          <a:p>
            <a:r>
              <a:rPr lang="en-US" dirty="0"/>
              <a:t>Nontraditional contracting</a:t>
            </a:r>
          </a:p>
          <a:p>
            <a:r>
              <a:rPr lang="en-US" dirty="0"/>
              <a:t>Settling contractual disputes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843" y="224588"/>
            <a:ext cx="11241915" cy="1147011"/>
          </a:xfrm>
        </p:spPr>
        <p:txBody>
          <a:bodyPr/>
          <a:lstStyle/>
          <a:p>
            <a:r>
              <a:rPr lang="en-US" dirty="0"/>
              <a:t>Managing Contractual Relationships</a:t>
            </a:r>
            <a:br>
              <a:rPr lang="en-US" dirty="0"/>
            </a:br>
            <a:r>
              <a:rPr lang="en-US" dirty="0"/>
              <a:t>with 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is impossible to predict every single possibility at beginning of a contractual relationship</a:t>
            </a:r>
          </a:p>
          <a:p>
            <a:r>
              <a:rPr lang="en-US" dirty="0"/>
              <a:t>Importance of moving beyond legal contractual guidelines</a:t>
            </a:r>
          </a:p>
          <a:p>
            <a:r>
              <a:rPr lang="en-US" dirty="0"/>
              <a:t>Once the contract has been signed, the real work begins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Pitfalls in Global Commerce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Signing contracts without reading and understanding them</a:t>
            </a:r>
          </a:p>
          <a:p>
            <a:r>
              <a:rPr lang="en-US" dirty="0"/>
              <a:t>Making risky assumptions</a:t>
            </a:r>
          </a:p>
          <a:p>
            <a:r>
              <a:rPr lang="en-US" dirty="0"/>
              <a:t>Making or accepting unreasonable demands</a:t>
            </a:r>
          </a:p>
          <a:p>
            <a:r>
              <a:rPr lang="en-US" dirty="0"/>
              <a:t>Assuming terms in one market are same as in another</a:t>
            </a:r>
          </a:p>
          <a:p>
            <a:r>
              <a:rPr lang="en-US" dirty="0"/>
              <a:t>Not recognizing cultural or legal landmines</a:t>
            </a:r>
          </a:p>
          <a:p>
            <a:r>
              <a:rPr lang="en-US" dirty="0"/>
              <a:t>Failing to utilize sufficient resources in contract negotiations</a:t>
            </a:r>
          </a:p>
          <a:p>
            <a:r>
              <a:rPr lang="en-US" dirty="0"/>
              <a:t>Ongoing commitment and relationship often supersede written contracts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Preventive Contracting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843" y="1600201"/>
            <a:ext cx="11241915" cy="4525963"/>
          </a:xfrm>
        </p:spPr>
        <p:txBody>
          <a:bodyPr/>
          <a:lstStyle/>
          <a:p>
            <a:r>
              <a:rPr lang="en-US" dirty="0"/>
              <a:t>Spending more time in initial stages to more fully understand stakeholder requirements and expectations of contractual elements</a:t>
            </a:r>
          </a:p>
          <a:p>
            <a:r>
              <a:rPr lang="en-US" dirty="0"/>
              <a:t>Flexibility in contract terms and clauses</a:t>
            </a:r>
          </a:p>
          <a:p>
            <a:r>
              <a:rPr lang="en-US" dirty="0"/>
              <a:t>Usually costs less to avoid getting into trouble than to pay for getting out of trouble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Does a Purchase Contract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Establishes terms and conditions by which the parties agree to conduct business</a:t>
            </a:r>
          </a:p>
          <a:p>
            <a:r>
              <a:rPr lang="en-US" dirty="0"/>
              <a:t>Defines type of relationship</a:t>
            </a:r>
          </a:p>
          <a:p>
            <a:r>
              <a:rPr lang="en-US" dirty="0"/>
              <a:t>Provides way for parties to obtain mutual benefits</a:t>
            </a:r>
          </a:p>
          <a:p>
            <a:r>
              <a:rPr lang="en-US" dirty="0"/>
              <a:t>Represents the understanding of parties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Basic Parts of a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  <a:p>
            <a:pPr lvl="1"/>
            <a:r>
              <a:rPr lang="en-US" dirty="0"/>
              <a:t>Identifies parties</a:t>
            </a:r>
          </a:p>
          <a:p>
            <a:r>
              <a:rPr lang="en-US" dirty="0"/>
              <a:t>Clauses</a:t>
            </a:r>
          </a:p>
          <a:p>
            <a:pPr lvl="1"/>
            <a:r>
              <a:rPr lang="en-US" dirty="0"/>
              <a:t>Describe different sets of conditions that parties agree to follow</a:t>
            </a:r>
          </a:p>
          <a:p>
            <a:r>
              <a:rPr lang="en-US" dirty="0"/>
              <a:t>Schedules and appendices</a:t>
            </a:r>
          </a:p>
          <a:p>
            <a:pPr lvl="1"/>
            <a:r>
              <a:rPr lang="en-US" dirty="0"/>
              <a:t>Provides specific details behind clauses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Sample Beginning of a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sz="2600" dirty="0"/>
              <a:t>THIS AGREEMENT IS MADE this ___________</a:t>
            </a:r>
          </a:p>
          <a:p>
            <a:pPr>
              <a:buNone/>
            </a:pPr>
            <a:r>
              <a:rPr lang="en-US" sz="2600" dirty="0"/>
              <a:t>day of ___________ 2022 BETWEEN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600" dirty="0"/>
              <a:t>ABC COMPANY LIMITED, a company registered in England and having registered offices at 44 Downing Street, London, U.K. (the “Buyer”) and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600" dirty="0"/>
              <a:t>XYZ, INC., a corporation duly organized under the laws of the State of Illinois and having its principal place of business at 123 Ridge Road, Chicago, Illinois 60014, U.S.A. (the “Supplier”).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of a Purchase Contract </a:t>
            </a:r>
            <a:r>
              <a:rPr lang="en-US" sz="1800" dirty="0"/>
              <a:t>(1 of 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Definitions</a:t>
            </a:r>
          </a:p>
          <a:p>
            <a:r>
              <a:rPr lang="en-US" dirty="0"/>
              <a:t>Scope of agreement</a:t>
            </a:r>
          </a:p>
          <a:p>
            <a:r>
              <a:rPr lang="en-US" dirty="0"/>
              <a:t>Purchase orders</a:t>
            </a:r>
          </a:p>
          <a:p>
            <a:r>
              <a:rPr lang="en-US" dirty="0"/>
              <a:t>Supply and delivery</a:t>
            </a:r>
          </a:p>
          <a:p>
            <a:r>
              <a:rPr lang="en-US" dirty="0"/>
              <a:t>Specifications, quality, and health, safety, environment</a:t>
            </a:r>
          </a:p>
          <a:p>
            <a:r>
              <a:rPr lang="en-US" dirty="0"/>
              <a:t>Payment</a:t>
            </a:r>
          </a:p>
          <a:p>
            <a:r>
              <a:rPr lang="en-US" dirty="0"/>
              <a:t>Liability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of a Purchase Contract </a:t>
            </a:r>
            <a:r>
              <a:rPr lang="en-US" sz="1800" dirty="0"/>
              <a:t>(2 of 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Force majeure</a:t>
            </a:r>
          </a:p>
          <a:p>
            <a:r>
              <a:rPr lang="en-US" dirty="0"/>
              <a:t>Effective date and termination</a:t>
            </a:r>
          </a:p>
          <a:p>
            <a:r>
              <a:rPr lang="en-US" dirty="0"/>
              <a:t>Intellectual property</a:t>
            </a:r>
          </a:p>
          <a:p>
            <a:r>
              <a:rPr lang="en-US" dirty="0"/>
              <a:t>Assignment and contracting</a:t>
            </a:r>
          </a:p>
          <a:p>
            <a:r>
              <a:rPr lang="en-US" dirty="0"/>
              <a:t>Technology improvements</a:t>
            </a:r>
          </a:p>
          <a:p>
            <a:r>
              <a:rPr lang="en-US" dirty="0"/>
              <a:t>Most favored customer</a:t>
            </a:r>
          </a:p>
          <a:p>
            <a:r>
              <a:rPr lang="en-US" dirty="0"/>
              <a:t>Confidentiality</a:t>
            </a:r>
          </a:p>
          <a:p>
            <a:r>
              <a:rPr lang="en-US" dirty="0"/>
              <a:t>Statistics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of a Purchase Contract </a:t>
            </a:r>
            <a:r>
              <a:rPr lang="en-US" sz="1800" dirty="0"/>
              <a:t>(3 of 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Key performance indicators and compensation</a:t>
            </a:r>
          </a:p>
          <a:p>
            <a:r>
              <a:rPr lang="en-US" dirty="0"/>
              <a:t>Notices</a:t>
            </a:r>
          </a:p>
          <a:p>
            <a:r>
              <a:rPr lang="en-US" dirty="0"/>
              <a:t>Severability</a:t>
            </a:r>
          </a:p>
          <a:p>
            <a:r>
              <a:rPr lang="en-US" dirty="0"/>
              <a:t>Third-party rights</a:t>
            </a:r>
          </a:p>
          <a:p>
            <a:r>
              <a:rPr lang="en-US" dirty="0"/>
              <a:t>Free trade areas</a:t>
            </a:r>
          </a:p>
          <a:p>
            <a:r>
              <a:rPr lang="en-US" dirty="0"/>
              <a:t>Minority- or women-owned business enterprises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of a Purchase Contract </a:t>
            </a:r>
            <a:r>
              <a:rPr lang="en-US" sz="1800" dirty="0"/>
              <a:t>(4 of 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843" y="1447801"/>
            <a:ext cx="11241915" cy="4678363"/>
          </a:xfrm>
        </p:spPr>
        <p:txBody>
          <a:bodyPr/>
          <a:lstStyle/>
          <a:p>
            <a:r>
              <a:rPr lang="en-US" dirty="0"/>
              <a:t>General</a:t>
            </a:r>
          </a:p>
          <a:p>
            <a:r>
              <a:rPr lang="en-US" dirty="0"/>
              <a:t>Governing law</a:t>
            </a:r>
          </a:p>
          <a:p>
            <a:r>
              <a:rPr lang="en-US" dirty="0"/>
              <a:t>Signatures</a:t>
            </a:r>
          </a:p>
          <a:p>
            <a:r>
              <a:rPr lang="en-US" dirty="0"/>
              <a:t>Appendices</a:t>
            </a:r>
          </a:p>
          <a:p>
            <a:pPr lvl="1"/>
            <a:r>
              <a:rPr lang="en-US" dirty="0"/>
              <a:t>Schedules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Contract Schedules </a:t>
            </a:r>
            <a:r>
              <a:rPr lang="en-US" sz="1800" dirty="0"/>
              <a:t>(1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Product/process/service specifications, statement of work, or scope of work</a:t>
            </a:r>
          </a:p>
          <a:p>
            <a:r>
              <a:rPr lang="en-US" dirty="0"/>
              <a:t>Prices and price adjustment mechanisms</a:t>
            </a:r>
          </a:p>
          <a:p>
            <a:r>
              <a:rPr lang="en-US" dirty="0"/>
              <a:t>Health, safety, and environmental guidelines and requirements</a:t>
            </a:r>
          </a:p>
          <a:p>
            <a:r>
              <a:rPr lang="en-US" dirty="0"/>
              <a:t>Packaging materials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Contract Schedules </a:t>
            </a:r>
            <a:r>
              <a:rPr lang="en-US" sz="1800" dirty="0"/>
              <a:t>(2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Approved method of manufacture, delivery, or service deployment</a:t>
            </a:r>
          </a:p>
          <a:p>
            <a:r>
              <a:rPr lang="en-US" dirty="0"/>
              <a:t>Delivery targets and lead times</a:t>
            </a:r>
          </a:p>
          <a:p>
            <a:r>
              <a:rPr lang="en-US" dirty="0"/>
              <a:t>Supplier’s hours of operation</a:t>
            </a:r>
          </a:p>
          <a:p>
            <a:r>
              <a:rPr lang="en-US" dirty="0"/>
              <a:t>Storage and inventory control</a:t>
            </a:r>
          </a:p>
          <a:p>
            <a:r>
              <a:rPr lang="en-US" dirty="0"/>
              <a:t>Quality assurance manual</a:t>
            </a:r>
          </a:p>
          <a:p>
            <a:r>
              <a:rPr lang="en-US" dirty="0"/>
              <a:t>Loss allowance calculations and throughput allowances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843" y="481262"/>
            <a:ext cx="11241915" cy="966537"/>
          </a:xfrm>
        </p:spPr>
        <p:txBody>
          <a:bodyPr/>
          <a:lstStyle/>
          <a:p>
            <a:r>
              <a:rPr lang="en-US" dirty="0"/>
              <a:t>How to Negotiate and Write a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Often modified from earlier agreements without material changes</a:t>
            </a:r>
          </a:p>
          <a:p>
            <a:pPr lvl="1"/>
            <a:r>
              <a:rPr lang="en-US" dirty="0"/>
              <a:t>Minimizes administrative effort</a:t>
            </a:r>
          </a:p>
          <a:p>
            <a:pPr lvl="1"/>
            <a:r>
              <a:rPr lang="en-US" dirty="0"/>
              <a:t>Assumes that previous contracts are appropriate for current agreement</a:t>
            </a:r>
          </a:p>
          <a:p>
            <a:pPr lvl="1"/>
            <a:r>
              <a:rPr lang="en-US" dirty="0"/>
              <a:t>Start with general form and/or sample contracts</a:t>
            </a:r>
          </a:p>
          <a:p>
            <a:r>
              <a:rPr lang="en-US" dirty="0"/>
              <a:t>Get advice from corporate counsel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in Purchase Contracts </a:t>
            </a:r>
            <a:r>
              <a:rPr lang="en-US" sz="1800" dirty="0"/>
              <a:t>(1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being bought and the cost</a:t>
            </a:r>
          </a:p>
          <a:p>
            <a:r>
              <a:rPr lang="en-US" dirty="0"/>
              <a:t>How the purchased item is to be shipped and delivered</a:t>
            </a:r>
          </a:p>
          <a:p>
            <a:r>
              <a:rPr lang="en-US" dirty="0"/>
              <a:t>How items are to be installed (if appropriate)</a:t>
            </a:r>
          </a:p>
          <a:p>
            <a:r>
              <a:rPr lang="en-US" dirty="0"/>
              <a:t>How and when buyer will accept products</a:t>
            </a:r>
          </a:p>
          <a:p>
            <a:pPr lvl="1"/>
            <a:r>
              <a:rPr lang="en-US" dirty="0"/>
              <a:t>Acceptance clause</a:t>
            </a:r>
          </a:p>
          <a:p>
            <a:pPr lvl="1"/>
            <a:r>
              <a:rPr lang="en-US" dirty="0"/>
              <a:t>How and when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in Purchase Contracts </a:t>
            </a:r>
            <a:r>
              <a:rPr lang="en-US" sz="1800" dirty="0"/>
              <a:t>(2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Appropriate warranties</a:t>
            </a:r>
          </a:p>
          <a:p>
            <a:r>
              <a:rPr lang="en-US" dirty="0"/>
              <a:t>Remedies</a:t>
            </a:r>
          </a:p>
          <a:p>
            <a:pPr lvl="1"/>
            <a:r>
              <a:rPr lang="en-US" dirty="0"/>
              <a:t>Including liquidated damages</a:t>
            </a:r>
          </a:p>
          <a:p>
            <a:pPr lvl="1"/>
            <a:r>
              <a:rPr lang="en-US" dirty="0"/>
              <a:t>Clauses specifying consequences for late performance</a:t>
            </a:r>
          </a:p>
          <a:p>
            <a:r>
              <a:rPr lang="en-US" dirty="0"/>
              <a:t>Boilerplate</a:t>
            </a:r>
          </a:p>
          <a:p>
            <a:pPr lvl="1"/>
            <a:r>
              <a:rPr lang="en-US" dirty="0"/>
              <a:t>Standard terms and conditions</a:t>
            </a:r>
          </a:p>
          <a:p>
            <a:r>
              <a:rPr lang="en-US" dirty="0"/>
              <a:t>Dispute resolution mechanisms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Details in International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Forum selection in the event of dispute</a:t>
            </a:r>
          </a:p>
          <a:p>
            <a:r>
              <a:rPr lang="en-US" dirty="0"/>
              <a:t>Choice of law</a:t>
            </a:r>
          </a:p>
          <a:p>
            <a:r>
              <a:rPr lang="en-US" dirty="0"/>
              <a:t>Payment</a:t>
            </a:r>
          </a:p>
          <a:p>
            <a:pPr lvl="1"/>
            <a:r>
              <a:rPr lang="en-US" dirty="0"/>
              <a:t>Currency used</a:t>
            </a:r>
          </a:p>
          <a:p>
            <a:r>
              <a:rPr lang="en-US" dirty="0"/>
              <a:t>Language</a:t>
            </a:r>
          </a:p>
          <a:p>
            <a:r>
              <a:rPr lang="en-US" dirty="0"/>
              <a:t>Force majeure</a:t>
            </a:r>
          </a:p>
          <a:p>
            <a:pPr lvl="1"/>
            <a:r>
              <a:rPr lang="en-US" dirty="0"/>
              <a:t>Excuses contract performance under non-controllable circumstances</a:t>
            </a:r>
          </a:p>
          <a:p>
            <a:pPr lvl="1"/>
            <a:r>
              <a:rPr lang="en-US" dirty="0"/>
              <a:t>War, natural disasters, or political upheaval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Contracts </a:t>
            </a:r>
            <a:r>
              <a:rPr lang="en-US" sz="1800" dirty="0"/>
              <a:t>(1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Fixed-price contracts</a:t>
            </a:r>
          </a:p>
          <a:p>
            <a:pPr lvl="1"/>
            <a:r>
              <a:rPr lang="en-US" dirty="0"/>
              <a:t>Firm fixed price</a:t>
            </a:r>
          </a:p>
          <a:p>
            <a:pPr lvl="1"/>
            <a:r>
              <a:rPr lang="en-US" dirty="0"/>
              <a:t>Fixed-price with escalation</a:t>
            </a:r>
          </a:p>
          <a:p>
            <a:pPr lvl="1"/>
            <a:r>
              <a:rPr lang="en-US" dirty="0"/>
              <a:t>Fixed-price with redetermination</a:t>
            </a:r>
          </a:p>
          <a:p>
            <a:pPr lvl="1"/>
            <a:r>
              <a:rPr lang="en-US" dirty="0"/>
              <a:t>Fixed-price with incentives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Contracts </a:t>
            </a:r>
            <a:r>
              <a:rPr lang="en-US" sz="1800" dirty="0"/>
              <a:t>(2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Cost-based contracts</a:t>
            </a:r>
          </a:p>
          <a:p>
            <a:pPr lvl="1"/>
            <a:r>
              <a:rPr lang="en-US" dirty="0"/>
              <a:t>Cost plus incentive fee</a:t>
            </a:r>
          </a:p>
          <a:p>
            <a:pPr lvl="1"/>
            <a:r>
              <a:rPr lang="en-US" dirty="0"/>
              <a:t>Cost-sharing</a:t>
            </a:r>
          </a:p>
          <a:p>
            <a:pPr lvl="1"/>
            <a:r>
              <a:rPr lang="en-US" dirty="0"/>
              <a:t>Time and materials</a:t>
            </a:r>
          </a:p>
          <a:p>
            <a:pPr lvl="1"/>
            <a:r>
              <a:rPr lang="en-US" dirty="0"/>
              <a:t>Cost plus fixed-fee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Firm Fixed Price </a:t>
            </a:r>
            <a:r>
              <a:rPr lang="en-US" sz="1800" dirty="0"/>
              <a:t>(1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Most basic contractual mechanism</a:t>
            </a:r>
          </a:p>
          <a:p>
            <a:r>
              <a:rPr lang="en-US" dirty="0"/>
              <a:t>Price stated does not change</a:t>
            </a:r>
          </a:p>
          <a:p>
            <a:pPr lvl="1"/>
            <a:r>
              <a:rPr lang="en-US" dirty="0"/>
              <a:t>Regardless of environmental changes</a:t>
            </a:r>
          </a:p>
          <a:p>
            <a:r>
              <a:rPr lang="en-US" dirty="0"/>
              <a:t>Can be obtained using</a:t>
            </a:r>
          </a:p>
          <a:p>
            <a:pPr lvl="1"/>
            <a:r>
              <a:rPr lang="en-US" dirty="0"/>
              <a:t>Price quotation</a:t>
            </a:r>
          </a:p>
          <a:p>
            <a:pPr lvl="1"/>
            <a:r>
              <a:rPr lang="en-US" dirty="0"/>
              <a:t>Supplier response to RFP</a:t>
            </a:r>
          </a:p>
          <a:p>
            <a:pPr lvl="1"/>
            <a:r>
              <a:rPr lang="en-US" dirty="0"/>
              <a:t>Negotiations</a:t>
            </a:r>
          </a:p>
          <a:p>
            <a:r>
              <a:rPr lang="en-US" dirty="0"/>
              <a:t>Simplest and easiest contract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Firm Fixed Price </a:t>
            </a:r>
            <a:r>
              <a:rPr lang="en-US" sz="1800" dirty="0"/>
              <a:t>(2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Supplier bears financial risk in rising market</a:t>
            </a:r>
          </a:p>
          <a:p>
            <a:r>
              <a:rPr lang="en-US" dirty="0"/>
              <a:t>Buyer assumes financial risk in declining market</a:t>
            </a:r>
          </a:p>
          <a:p>
            <a:r>
              <a:rPr lang="en-US" dirty="0"/>
              <a:t>Supplier may add contingency fee if uncertainty is high</a:t>
            </a:r>
          </a:p>
          <a:p>
            <a:r>
              <a:rPr lang="en-US" dirty="0"/>
              <a:t>Important for buyer to understand underlying market conditions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Fixed-Price with Escalation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Used for longer-term contracts</a:t>
            </a:r>
          </a:p>
          <a:p>
            <a:pPr lvl="1"/>
            <a:r>
              <a:rPr lang="en-US" dirty="0"/>
              <a:t>Where costs are likely to increase over time</a:t>
            </a:r>
          </a:p>
          <a:p>
            <a:r>
              <a:rPr lang="en-US" dirty="0"/>
              <a:t>Escalation clauses allow either price increase or decrease in base price</a:t>
            </a:r>
          </a:p>
          <a:p>
            <a:r>
              <a:rPr lang="en-US" dirty="0"/>
              <a:t>Should be tied to independent, well-established published third-party index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Fixed-Price with Redetermination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Used when parties cannot accurately predict labor or material costs and quantities required upfront</a:t>
            </a:r>
          </a:p>
          <a:p>
            <a:r>
              <a:rPr lang="en-US" dirty="0"/>
              <a:t>Target price is determined using “best guess” estimates</a:t>
            </a:r>
          </a:p>
          <a:p>
            <a:r>
              <a:rPr lang="en-US" dirty="0"/>
              <a:t>At predetermined time, buyer and supplier review actual experience and </a:t>
            </a:r>
            <a:r>
              <a:rPr lang="en-US" dirty="0" err="1"/>
              <a:t>redetermine</a:t>
            </a:r>
            <a:r>
              <a:rPr lang="en-US" dirty="0"/>
              <a:t> fixed price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Fixed-Price with Incentives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843" y="1371601"/>
            <a:ext cx="11238314" cy="4754563"/>
          </a:xfrm>
        </p:spPr>
        <p:txBody>
          <a:bodyPr/>
          <a:lstStyle/>
          <a:p>
            <a:r>
              <a:rPr lang="en-US" dirty="0"/>
              <a:t>Terms and conditions allow cost-savings sharing with supplier</a:t>
            </a:r>
          </a:p>
          <a:p>
            <a:pPr lvl="1"/>
            <a:r>
              <a:rPr lang="en-US" dirty="0"/>
              <a:t>Predetermined rate of sharing – often 50/50</a:t>
            </a:r>
          </a:p>
          <a:p>
            <a:r>
              <a:rPr lang="en-US" dirty="0"/>
              <a:t>Similar to fixed-price with redetermination contract</a:t>
            </a:r>
          </a:p>
          <a:p>
            <a:r>
              <a:rPr lang="en-US" dirty="0"/>
              <a:t>Typically utilized under conditions of high unit cost and relatively long lead times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Cost-Based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41" y="1295401"/>
            <a:ext cx="11241915" cy="4830763"/>
          </a:xfrm>
        </p:spPr>
        <p:txBody>
          <a:bodyPr/>
          <a:lstStyle/>
          <a:p>
            <a:r>
              <a:rPr lang="en-US" dirty="0"/>
              <a:t>Used when there is a high risk of large supplier contingency fee that would be included in fixed-price contract</a:t>
            </a:r>
          </a:p>
          <a:p>
            <a:r>
              <a:rPr lang="en-US" dirty="0"/>
              <a:t>Lower risk of economic loss for supplier</a:t>
            </a:r>
          </a:p>
          <a:p>
            <a:pPr lvl="1"/>
            <a:r>
              <a:rPr lang="en-US" dirty="0"/>
              <a:t>Economic risk is transferred from supplier to buyer</a:t>
            </a:r>
          </a:p>
          <a:p>
            <a:r>
              <a:rPr lang="en-US" dirty="0"/>
              <a:t>But can result in much lower cost to buyer</a:t>
            </a:r>
          </a:p>
          <a:p>
            <a:r>
              <a:rPr lang="en-US" dirty="0"/>
              <a:t>Need to include terms and conditions that require supplier to carefully monitor and control costs</a:t>
            </a:r>
          </a:p>
          <a:p>
            <a:r>
              <a:rPr lang="en-US" dirty="0"/>
              <a:t>Parties must agree on allowable costs</a:t>
            </a:r>
          </a:p>
          <a:p>
            <a:r>
              <a:rPr lang="en-US" dirty="0"/>
              <a:t>Generally applicable when goods and/or services are expensive, complex, or important to buyer and there is high degree of uncertainty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 Plus Incentive Fee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Similar to fixed-price plus incentive except incentive is based on changes in allowable supplier costs</a:t>
            </a:r>
          </a:p>
          <a:p>
            <a:r>
              <a:rPr lang="en-US" dirty="0"/>
              <a:t>May include cost-savings sharing at predetermined rate</a:t>
            </a:r>
          </a:p>
          <a:p>
            <a:r>
              <a:rPr lang="en-US" dirty="0"/>
              <a:t>Appropriate when parties are confident of initial target cost estimates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Cost-Sharing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843" y="1600201"/>
            <a:ext cx="11241915" cy="4525963"/>
          </a:xfrm>
        </p:spPr>
        <p:txBody>
          <a:bodyPr/>
          <a:lstStyle/>
          <a:p>
            <a:r>
              <a:rPr lang="en-US" dirty="0"/>
              <a:t>Allowable costs are shared between parties on predetermined percentage basis</a:t>
            </a:r>
          </a:p>
          <a:p>
            <a:r>
              <a:rPr lang="en-US" dirty="0"/>
              <a:t>Key is identification of a firm set of operating guidelines, goals, and objectives</a:t>
            </a:r>
          </a:p>
          <a:p>
            <a:r>
              <a:rPr lang="en-US" dirty="0"/>
              <a:t>Need to spell out expectations clearly</a:t>
            </a:r>
          </a:p>
          <a:p>
            <a:r>
              <a:rPr lang="en-US" dirty="0"/>
              <a:t>Important during periods of rising prices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and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843" y="1371601"/>
            <a:ext cx="11238314" cy="4754563"/>
          </a:xfrm>
        </p:spPr>
        <p:txBody>
          <a:bodyPr/>
          <a:lstStyle/>
          <a:p>
            <a:r>
              <a:rPr lang="en-US" dirty="0"/>
              <a:t>Generally used in plant and equipment maintenance agreements</a:t>
            </a:r>
          </a:p>
          <a:p>
            <a:pPr lvl="1"/>
            <a:r>
              <a:rPr lang="en-US" dirty="0"/>
              <a:t>Costs cannot be determined prior to actual repair</a:t>
            </a:r>
          </a:p>
          <a:p>
            <a:pPr lvl="1"/>
            <a:r>
              <a:rPr lang="en-US" dirty="0"/>
              <a:t>Based on agreed upon hourly labor rate plus overhead and profit percentage</a:t>
            </a:r>
          </a:p>
          <a:p>
            <a:r>
              <a:rPr lang="en-US" dirty="0"/>
              <a:t>Requires </a:t>
            </a:r>
            <a:r>
              <a:rPr lang="en-US" i="1" dirty="0"/>
              <a:t>“not to exceed” </a:t>
            </a:r>
            <a:r>
              <a:rPr lang="en-US" dirty="0"/>
              <a:t>amount</a:t>
            </a:r>
          </a:p>
          <a:p>
            <a:r>
              <a:rPr lang="en-US" dirty="0"/>
              <a:t>Low buyer control over estimated maximum price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 Plus Fixed-Fee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843" y="1371601"/>
            <a:ext cx="11238314" cy="4754563"/>
          </a:xfrm>
        </p:spPr>
        <p:txBody>
          <a:bodyPr/>
          <a:lstStyle/>
          <a:p>
            <a:r>
              <a:rPr lang="en-US" dirty="0"/>
              <a:t>Supplier receives reimbursement for all allowable costs up to predetermined level plus fixed fee</a:t>
            </a:r>
          </a:p>
          <a:p>
            <a:pPr lvl="1"/>
            <a:r>
              <a:rPr lang="en-US" dirty="0"/>
              <a:t>Fixed fee represents percentage of targeted cost</a:t>
            </a:r>
          </a:p>
          <a:p>
            <a:pPr lvl="1"/>
            <a:r>
              <a:rPr lang="en-US" dirty="0"/>
              <a:t>Supplier is guaranteed a minimal level of profit above its costs</a:t>
            </a:r>
          </a:p>
          <a:p>
            <a:r>
              <a:rPr lang="en-US" dirty="0"/>
              <a:t>Little motivation to control costs from supplier</a:t>
            </a:r>
          </a:p>
          <a:p>
            <a:r>
              <a:rPr lang="en-US" dirty="0"/>
              <a:t>Should include cost productivity goals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Types of Contracts</a:t>
            </a:r>
          </a:p>
        </p:txBody>
      </p:sp>
      <p:pic>
        <p:nvPicPr>
          <p:cNvPr id="5" name="Content Placeholder 4" descr="A table depicts various types of Purchasing Contracts and the Buyer and Seller Risks involved. The table has three columns and the column headers are: Type of Contract; Buyer Risk; and Seller Risk.&#10;&#10;Buyer Risk column shows a double headed vertical arrow with Low at the upper end and High at the lower end. Seller Risk column shows a double headed vertical arrow with High at the upper end and Low at the lower end.&#10;&#10;The data in the first column for Type of Contract are listed as:&#10;Firm-fixed price; Fixed-price with escalation; Fixed-price with redetermination; Fixed-price with incentives; Cost plus incentive fee; Cost-sharing; Time and materials; and Cost plus fixed-fee.&#10;">
            <a:extLst>
              <a:ext uri="{FF2B5EF4-FFF2-40B4-BE49-F238E27FC236}">
                <a16:creationId xmlns:a16="http://schemas.microsoft.com/office/drawing/2014/main" id="{EEDE7C63-E5E0-4321-A55F-9CFA621FA9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6843" y="1396538"/>
            <a:ext cx="11242675" cy="455261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Contract Selection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Component market uncertainty</a:t>
            </a:r>
          </a:p>
          <a:p>
            <a:r>
              <a:rPr lang="en-US" dirty="0"/>
              <a:t>Long-term agreements</a:t>
            </a:r>
          </a:p>
          <a:p>
            <a:r>
              <a:rPr lang="en-US" dirty="0"/>
              <a:t>Degree of trust between parties</a:t>
            </a:r>
          </a:p>
          <a:p>
            <a:r>
              <a:rPr lang="en-US" dirty="0"/>
              <a:t>Process or technology uncertainty</a:t>
            </a:r>
          </a:p>
          <a:p>
            <a:r>
              <a:rPr lang="en-US" dirty="0"/>
              <a:t>Supplier’s ability to impact costs</a:t>
            </a:r>
          </a:p>
          <a:p>
            <a:r>
              <a:rPr lang="en-US" dirty="0"/>
              <a:t>Total dollar value of purchase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Desirability of Contract Types</a:t>
            </a:r>
          </a:p>
        </p:txBody>
      </p:sp>
      <p:pic>
        <p:nvPicPr>
          <p:cNvPr id="5" name="Content Placeholder 4" descr="A table depicts various Environmental conditions and the corresponding Desirability of Use of Fixed Price Contracts and Cost-Based Contracts. The table has four columns and the column headers are: Environmental Condition; Fixed-Price Contract; Incentive Contract; and Cost-Based Contract. The Environmental Conditions listed in six rows from top down are as follows: High component market uncertainty; Long-term agreements; High degree of trust; High process or technology uncertainty; Supplier’s ability to affect costs; and High dollar value. The incentive contract columns show a horizontal double headed arrow that depicts Desirability of Use in each row. All the six Environmental Conditions listed in the first column show Low Desirability of Use for Fixed-Price Contract and High Desirability of Use for Cost-Based Contract.">
            <a:extLst>
              <a:ext uri="{FF2B5EF4-FFF2-40B4-BE49-F238E27FC236}">
                <a16:creationId xmlns:a16="http://schemas.microsoft.com/office/drawing/2014/main" id="{1686354A-288A-4D59-9906-92849100DF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8282" y="1396538"/>
            <a:ext cx="10195435" cy="4589463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Length of Contract Term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41" y="1371601"/>
            <a:ext cx="11241915" cy="4754563"/>
          </a:xfrm>
        </p:spPr>
        <p:txBody>
          <a:bodyPr/>
          <a:lstStyle/>
          <a:p>
            <a:r>
              <a:rPr lang="en-US" dirty="0"/>
              <a:t>Spot contracts</a:t>
            </a:r>
          </a:p>
          <a:p>
            <a:pPr lvl="1"/>
            <a:r>
              <a:rPr lang="en-US" dirty="0"/>
              <a:t>Purchases that are made on nonrecurring or limited basis</a:t>
            </a:r>
          </a:p>
          <a:p>
            <a:r>
              <a:rPr lang="en-US" dirty="0"/>
              <a:t>Short-term contracts</a:t>
            </a:r>
          </a:p>
          <a:p>
            <a:pPr lvl="1"/>
            <a:r>
              <a:rPr lang="en-US" dirty="0"/>
              <a:t>Contract purchases that are routinely made over relatively limited time horizon</a:t>
            </a:r>
          </a:p>
          <a:p>
            <a:r>
              <a:rPr lang="en-US" dirty="0"/>
              <a:t>Long-term contracts</a:t>
            </a:r>
          </a:p>
          <a:p>
            <a:pPr lvl="1"/>
            <a:r>
              <a:rPr lang="en-US" dirty="0"/>
              <a:t>Made on continuing basis for specified or indefinite period (often &gt;1 year)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843" y="520615"/>
            <a:ext cx="11241915" cy="842963"/>
          </a:xfrm>
        </p:spPr>
        <p:txBody>
          <a:bodyPr/>
          <a:lstStyle/>
          <a:p>
            <a:r>
              <a:rPr lang="en-US" dirty="0"/>
              <a:t>Potential Benefits of Long-Term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Assurance of supply</a:t>
            </a:r>
          </a:p>
          <a:p>
            <a:r>
              <a:rPr lang="en-US" dirty="0"/>
              <a:t>Access to supplier technology</a:t>
            </a:r>
          </a:p>
          <a:p>
            <a:r>
              <a:rPr lang="en-US" dirty="0"/>
              <a:t>Access to cost/price information</a:t>
            </a:r>
          </a:p>
          <a:p>
            <a:r>
              <a:rPr lang="en-US" dirty="0"/>
              <a:t>Volume leveraging</a:t>
            </a:r>
          </a:p>
          <a:p>
            <a:r>
              <a:rPr lang="en-US" dirty="0"/>
              <a:t>Supplier receives better information for planning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 in Long-Term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the potential for opportunism?</a:t>
            </a:r>
          </a:p>
          <a:p>
            <a:pPr lvl="1"/>
            <a:r>
              <a:rPr lang="en-US" dirty="0"/>
              <a:t>How likely is supplier to take advantage of buyer?  Or vice versa?</a:t>
            </a:r>
          </a:p>
          <a:p>
            <a:r>
              <a:rPr lang="en-US" dirty="0"/>
              <a:t>Is this the right supplier to engage in a long-term contract?</a:t>
            </a:r>
          </a:p>
          <a:p>
            <a:r>
              <a:rPr lang="en-US" dirty="0"/>
              <a:t>Is there fair distribution of risk and gains between parties involved?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Risks of Long-Term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Supplier opportunism</a:t>
            </a:r>
          </a:p>
          <a:p>
            <a:r>
              <a:rPr lang="en-US" dirty="0"/>
              <a:t>Selecting the wrong supplier</a:t>
            </a:r>
          </a:p>
          <a:p>
            <a:r>
              <a:rPr lang="en-US" dirty="0"/>
              <a:t>Supplier volume uncertainty</a:t>
            </a:r>
          </a:p>
          <a:p>
            <a:r>
              <a:rPr lang="en-US" dirty="0"/>
              <a:t>Supplier foregoes other business</a:t>
            </a:r>
          </a:p>
          <a:p>
            <a:r>
              <a:rPr lang="en-US" dirty="0"/>
              <a:t>Buyer is unreasonable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843" y="320842"/>
            <a:ext cx="11241915" cy="1203158"/>
          </a:xfrm>
        </p:spPr>
        <p:txBody>
          <a:bodyPr/>
          <a:lstStyle/>
          <a:p>
            <a:r>
              <a:rPr lang="en-US" dirty="0"/>
              <a:t>Contingency Elements</a:t>
            </a:r>
            <a:br>
              <a:rPr lang="en-US" dirty="0"/>
            </a:br>
            <a:r>
              <a:rPr lang="en-US" dirty="0"/>
              <a:t>of Long Term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Initial price</a:t>
            </a:r>
          </a:p>
          <a:p>
            <a:pPr lvl="1"/>
            <a:r>
              <a:rPr lang="en-US" dirty="0"/>
              <a:t>Too high </a:t>
            </a:r>
            <a:r>
              <a:rPr lang="en-US" dirty="0">
                <a:sym typeface="Wingdings" pitchFamily="2" charset="2"/>
              </a:rPr>
              <a:t> inflated future profits</a:t>
            </a:r>
          </a:p>
          <a:p>
            <a:pPr lvl="1"/>
            <a:r>
              <a:rPr lang="en-US" dirty="0">
                <a:sym typeface="Wingdings" pitchFamily="2" charset="2"/>
              </a:rPr>
              <a:t>Too low  reduced supplier motivation</a:t>
            </a:r>
            <a:endParaRPr lang="en-US" dirty="0"/>
          </a:p>
          <a:p>
            <a:r>
              <a:rPr lang="en-US" dirty="0"/>
              <a:t>Price-adjustment mechanisms</a:t>
            </a:r>
          </a:p>
          <a:p>
            <a:pPr lvl="1"/>
            <a:r>
              <a:rPr lang="en-US" dirty="0"/>
              <a:t>Choice of appropriate index or related product</a:t>
            </a:r>
          </a:p>
          <a:p>
            <a:r>
              <a:rPr lang="en-US" dirty="0"/>
              <a:t>Supplier performance improvements</a:t>
            </a:r>
          </a:p>
          <a:p>
            <a:r>
              <a:rPr lang="en-US" dirty="0"/>
              <a:t>Evergreen, penalty, and escape clauses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Nontraditional Contracting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systems contracts</a:t>
            </a:r>
          </a:p>
          <a:p>
            <a:pPr lvl="1"/>
            <a:r>
              <a:rPr lang="en-US" dirty="0"/>
              <a:t>Systems contracting risks</a:t>
            </a:r>
          </a:p>
          <a:p>
            <a:pPr lvl="1"/>
            <a:r>
              <a:rPr lang="en-US" dirty="0"/>
              <a:t>Level of service</a:t>
            </a:r>
          </a:p>
          <a:p>
            <a:pPr lvl="2"/>
            <a:r>
              <a:rPr lang="en-US" dirty="0"/>
              <a:t>Turnkey vs. modular vs. shared</a:t>
            </a:r>
          </a:p>
          <a:p>
            <a:pPr lvl="1"/>
            <a:r>
              <a:rPr lang="en-US" dirty="0"/>
              <a:t>Price</a:t>
            </a:r>
          </a:p>
          <a:p>
            <a:pPr lvl="1"/>
            <a:r>
              <a:rPr lang="en-US" dirty="0"/>
              <a:t>Performance criteria</a:t>
            </a:r>
          </a:p>
          <a:p>
            <a:pPr lvl="2"/>
            <a:r>
              <a:rPr lang="en-US" dirty="0"/>
              <a:t>Offshoring risk</a:t>
            </a:r>
          </a:p>
          <a:p>
            <a:pPr lvl="1"/>
            <a:r>
              <a:rPr lang="en-US" dirty="0"/>
              <a:t>Procedures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Service Outsourcing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Facility management services</a:t>
            </a:r>
          </a:p>
          <a:p>
            <a:r>
              <a:rPr lang="en-US" dirty="0"/>
              <a:t>Research and development</a:t>
            </a:r>
          </a:p>
          <a:p>
            <a:r>
              <a:rPr lang="en-US" dirty="0"/>
              <a:t>Logistics and distribution</a:t>
            </a:r>
          </a:p>
          <a:p>
            <a:r>
              <a:rPr lang="en-US" dirty="0"/>
              <a:t>Order entry and customer service operations</a:t>
            </a:r>
          </a:p>
          <a:p>
            <a:r>
              <a:rPr lang="en-US" dirty="0"/>
              <a:t>Accounting and audit services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305" y="240632"/>
            <a:ext cx="11213432" cy="1207168"/>
          </a:xfrm>
        </p:spPr>
        <p:txBody>
          <a:bodyPr/>
          <a:lstStyle/>
          <a:p>
            <a:r>
              <a:rPr lang="en-US" dirty="0"/>
              <a:t>Minority/Women-Owned</a:t>
            </a:r>
            <a:br>
              <a:rPr lang="en-US" dirty="0"/>
            </a:br>
            <a:r>
              <a:rPr lang="en-US" dirty="0"/>
              <a:t>Business Enterprise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305" y="1600201"/>
            <a:ext cx="11213432" cy="4525963"/>
          </a:xfrm>
        </p:spPr>
        <p:txBody>
          <a:bodyPr/>
          <a:lstStyle/>
          <a:p>
            <a:r>
              <a:rPr lang="en-US" dirty="0"/>
              <a:t>At least 51% ownership required for Federal classification for …</a:t>
            </a:r>
          </a:p>
          <a:p>
            <a:pPr lvl="1"/>
            <a:r>
              <a:rPr lang="en-US" dirty="0"/>
              <a:t>African-American</a:t>
            </a:r>
          </a:p>
          <a:p>
            <a:pPr lvl="1"/>
            <a:r>
              <a:rPr lang="en-US" dirty="0"/>
              <a:t>Hispanic American</a:t>
            </a:r>
          </a:p>
          <a:p>
            <a:pPr lvl="1"/>
            <a:r>
              <a:rPr lang="en-US" dirty="0"/>
              <a:t>Native American</a:t>
            </a:r>
          </a:p>
          <a:p>
            <a:pPr lvl="1"/>
            <a:r>
              <a:rPr lang="en-US" dirty="0"/>
              <a:t>Asian-Pacific American</a:t>
            </a:r>
          </a:p>
          <a:p>
            <a:pPr lvl="1"/>
            <a:r>
              <a:rPr lang="en-US" dirty="0"/>
              <a:t>Women</a:t>
            </a:r>
          </a:p>
          <a:p>
            <a:pPr lvl="1"/>
            <a:r>
              <a:rPr lang="en-US" dirty="0"/>
              <a:t>Physically disabled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Consulting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Consultant is buyer’s agent (or independent contractor), </a:t>
            </a:r>
            <a:r>
              <a:rPr lang="en-US" i="1" u="sng" dirty="0"/>
              <a:t>not</a:t>
            </a:r>
            <a:r>
              <a:rPr lang="en-US" dirty="0"/>
              <a:t> employee</a:t>
            </a:r>
          </a:p>
          <a:p>
            <a:r>
              <a:rPr lang="en-US" dirty="0"/>
              <a:t>Buyer vs. supplier</a:t>
            </a:r>
          </a:p>
          <a:p>
            <a:pPr lvl="1"/>
            <a:r>
              <a:rPr lang="en-US" dirty="0"/>
              <a:t>Ownership of intellectual property</a:t>
            </a:r>
          </a:p>
          <a:p>
            <a:pPr lvl="1"/>
            <a:r>
              <a:rPr lang="en-US" dirty="0"/>
              <a:t>Issue of residuals</a:t>
            </a:r>
          </a:p>
          <a:p>
            <a:pPr lvl="1"/>
            <a:r>
              <a:rPr lang="en-US" dirty="0"/>
              <a:t>Copyright ownership</a:t>
            </a:r>
          </a:p>
          <a:p>
            <a:r>
              <a:rPr lang="en-US" dirty="0"/>
              <a:t>Works made for hire</a:t>
            </a:r>
          </a:p>
          <a:p>
            <a:r>
              <a:rPr lang="en-US" dirty="0"/>
              <a:t>Need for written contract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Outside Consultant Goals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Avoidance of misunderstanding</a:t>
            </a:r>
          </a:p>
          <a:p>
            <a:r>
              <a:rPr lang="en-US" dirty="0"/>
              <a:t>Maintenance of working independence and freedom</a:t>
            </a:r>
          </a:p>
          <a:p>
            <a:r>
              <a:rPr lang="en-US" dirty="0"/>
              <a:t>Assurance of work</a:t>
            </a:r>
          </a:p>
          <a:p>
            <a:r>
              <a:rPr lang="en-US" dirty="0"/>
              <a:t>Assurance of payment **</a:t>
            </a:r>
          </a:p>
          <a:p>
            <a:r>
              <a:rPr lang="en-US" dirty="0"/>
              <a:t>Avoidance of liability</a:t>
            </a:r>
          </a:p>
          <a:p>
            <a:r>
              <a:rPr lang="en-US" dirty="0"/>
              <a:t>Prevention of litigation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590751" y="5715298"/>
            <a:ext cx="2971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** Most important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Consultant Contract Terms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Payment on delivery of final report</a:t>
            </a:r>
          </a:p>
          <a:p>
            <a:r>
              <a:rPr lang="en-US" dirty="0"/>
              <a:t>Late-payment penalties</a:t>
            </a:r>
          </a:p>
          <a:p>
            <a:r>
              <a:rPr lang="en-US" dirty="0"/>
              <a:t>Negotiable promissory note or collateralized promissory note</a:t>
            </a:r>
          </a:p>
          <a:p>
            <a:r>
              <a:rPr lang="en-US" dirty="0"/>
              <a:t>Arbitration agreement</a:t>
            </a:r>
          </a:p>
          <a:p>
            <a:r>
              <a:rPr lang="en-US" dirty="0"/>
              <a:t>Need to develop standard consultant agreement template 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843" y="433136"/>
            <a:ext cx="11241915" cy="938463"/>
          </a:xfrm>
        </p:spPr>
        <p:txBody>
          <a:bodyPr/>
          <a:lstStyle/>
          <a:p>
            <a:r>
              <a:rPr lang="en-US" dirty="0"/>
              <a:t>Construction Contracts: Sequence of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Determine base of preferred contract bidders</a:t>
            </a:r>
          </a:p>
          <a:p>
            <a:r>
              <a:rPr lang="en-US" dirty="0"/>
              <a:t>Contact potential bidders for interest</a:t>
            </a:r>
          </a:p>
          <a:p>
            <a:r>
              <a:rPr lang="en-US" dirty="0"/>
              <a:t>Distribute bid requests</a:t>
            </a:r>
          </a:p>
          <a:p>
            <a:r>
              <a:rPr lang="en-US" dirty="0"/>
              <a:t>Hold </a:t>
            </a:r>
            <a:r>
              <a:rPr lang="en-US" dirty="0" err="1"/>
              <a:t>prebid</a:t>
            </a:r>
            <a:r>
              <a:rPr lang="en-US" dirty="0"/>
              <a:t> meeting to answer questions</a:t>
            </a:r>
          </a:p>
          <a:p>
            <a:r>
              <a:rPr lang="en-US" dirty="0"/>
              <a:t>Final bid submissions</a:t>
            </a:r>
          </a:p>
          <a:p>
            <a:r>
              <a:rPr lang="en-US" dirty="0"/>
              <a:t>Award bid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Construction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843" y="1371601"/>
            <a:ext cx="11089515" cy="4525963"/>
          </a:xfrm>
        </p:spPr>
        <p:txBody>
          <a:bodyPr/>
          <a:lstStyle/>
          <a:p>
            <a:r>
              <a:rPr lang="en-US" dirty="0"/>
              <a:t>Stated completion period</a:t>
            </a:r>
          </a:p>
          <a:p>
            <a:r>
              <a:rPr lang="en-US" dirty="0"/>
              <a:t>Realistic timetable</a:t>
            </a:r>
          </a:p>
          <a:p>
            <a:r>
              <a:rPr lang="en-US" dirty="0"/>
              <a:t>Overhead costs</a:t>
            </a:r>
          </a:p>
          <a:p>
            <a:r>
              <a:rPr lang="en-US" dirty="0"/>
              <a:t>Safety requirements</a:t>
            </a:r>
          </a:p>
          <a:p>
            <a:r>
              <a:rPr lang="en-US" dirty="0"/>
              <a:t>Substantiated cost summaries</a:t>
            </a:r>
          </a:p>
          <a:p>
            <a:r>
              <a:rPr lang="en-US" dirty="0"/>
              <a:t>Contractor claims</a:t>
            </a:r>
          </a:p>
          <a:p>
            <a:r>
              <a:rPr lang="en-US" dirty="0"/>
              <a:t>Liquidated damages clauses</a:t>
            </a:r>
          </a:p>
          <a:p>
            <a:pPr lvl="1"/>
            <a:r>
              <a:rPr lang="en-US" dirty="0"/>
              <a:t>i.e., penalty clauses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Types of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Purchasing agreements</a:t>
            </a:r>
          </a:p>
          <a:p>
            <a:r>
              <a:rPr lang="en-US" dirty="0"/>
              <a:t>Online catalogs and e-commerce contracts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Purchasing Agreements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Annual contracts</a:t>
            </a:r>
          </a:p>
          <a:p>
            <a:r>
              <a:rPr lang="en-US" dirty="0"/>
              <a:t>National contracts</a:t>
            </a:r>
          </a:p>
          <a:p>
            <a:r>
              <a:rPr lang="en-US" dirty="0"/>
              <a:t>Corporate agreements</a:t>
            </a:r>
          </a:p>
          <a:p>
            <a:r>
              <a:rPr lang="en-US" dirty="0"/>
              <a:t>National buying agreements</a:t>
            </a:r>
          </a:p>
          <a:p>
            <a:r>
              <a:rPr lang="en-US" dirty="0"/>
              <a:t>Blanket orders</a:t>
            </a:r>
          </a:p>
          <a:p>
            <a:r>
              <a:rPr lang="en-US" dirty="0"/>
              <a:t>Pricing agreements</a:t>
            </a:r>
          </a:p>
          <a:p>
            <a:r>
              <a:rPr lang="en-US" dirty="0"/>
              <a:t>Open-ended orders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Online Catalogs and E-Commerce Contracts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Parity between electronic and paper records</a:t>
            </a:r>
          </a:p>
          <a:p>
            <a:r>
              <a:rPr lang="en-US" dirty="0"/>
              <a:t>Enforceability of </a:t>
            </a:r>
            <a:r>
              <a:rPr lang="en-US" dirty="0" err="1"/>
              <a:t>shrinkwrap</a:t>
            </a:r>
            <a:r>
              <a:rPr lang="en-US" dirty="0"/>
              <a:t>, </a:t>
            </a:r>
            <a:r>
              <a:rPr lang="en-US" dirty="0" err="1"/>
              <a:t>clickwrap</a:t>
            </a:r>
            <a:r>
              <a:rPr lang="en-US" dirty="0"/>
              <a:t>, and </a:t>
            </a:r>
            <a:r>
              <a:rPr lang="en-US" dirty="0" err="1"/>
              <a:t>boxtop</a:t>
            </a:r>
            <a:r>
              <a:rPr lang="en-US" dirty="0"/>
              <a:t> agreements and licenses</a:t>
            </a:r>
          </a:p>
          <a:p>
            <a:r>
              <a:rPr lang="en-US" dirty="0"/>
              <a:t>Attribution procedures</a:t>
            </a:r>
          </a:p>
          <a:p>
            <a:r>
              <a:rPr lang="en-US" dirty="0"/>
              <a:t>Digital signatures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Settling Contractual Disputes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843" y="1371601"/>
            <a:ext cx="11238314" cy="4754563"/>
          </a:xfrm>
        </p:spPr>
        <p:txBody>
          <a:bodyPr/>
          <a:lstStyle/>
          <a:p>
            <a:r>
              <a:rPr lang="en-US" dirty="0"/>
              <a:t>All contracts are subject to dispute and interpretation</a:t>
            </a:r>
          </a:p>
          <a:p>
            <a:r>
              <a:rPr lang="en-US" dirty="0"/>
              <a:t>The more complex and larger the dollar volume, the more likely dispute will arise</a:t>
            </a:r>
          </a:p>
          <a:p>
            <a:r>
              <a:rPr lang="en-US" dirty="0"/>
              <a:t>Build in dispute resolution terms and mechanisms</a:t>
            </a:r>
          </a:p>
          <a:p>
            <a:r>
              <a:rPr lang="en-US" dirty="0"/>
              <a:t>Jurisprudence is the option of last resort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844" y="312824"/>
            <a:ext cx="11241915" cy="923293"/>
          </a:xfrm>
        </p:spPr>
        <p:txBody>
          <a:bodyPr/>
          <a:lstStyle/>
          <a:p>
            <a:r>
              <a:rPr lang="en-US" dirty="0"/>
              <a:t>Alternative Means of Settling Disputes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786623"/>
              </p:ext>
            </p:extLst>
          </p:nvPr>
        </p:nvGraphicFramePr>
        <p:xfrm>
          <a:off x="597160" y="1236117"/>
          <a:ext cx="11121600" cy="48490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17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69852">
                  <a:extLst>
                    <a:ext uri="{9D8B030D-6E8A-4147-A177-3AD203B41FA5}">
                      <a16:colId xmlns:a16="http://schemas.microsoft.com/office/drawing/2014/main" val="3537921218"/>
                    </a:ext>
                  </a:extLst>
                </a:gridCol>
              </a:tblGrid>
              <a:tr h="453015">
                <a:tc>
                  <a:txBody>
                    <a:bodyPr/>
                    <a:lstStyle/>
                    <a:p>
                      <a:pPr algn="ctr"/>
                      <a:r>
                        <a:rPr lang="en-US" sz="2800" b="1" i="1" dirty="0">
                          <a:solidFill>
                            <a:srgbClr val="000000"/>
                          </a:solidFill>
                        </a:rPr>
                        <a:t>Action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>
                          <a:solidFill>
                            <a:srgbClr val="000000"/>
                          </a:solidFill>
                        </a:rPr>
                        <a:t>Description</a:t>
                      </a:r>
                      <a:endParaRPr lang="en-US" sz="2800" b="1" i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048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Legal action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File a lawsuit in federal/state/local court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04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Non-legal actions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b="1" dirty="0">
                        <a:solidFill>
                          <a:srgbClr val="000000"/>
                        </a:solidFill>
                      </a:endParaRPr>
                    </a:p>
                  </a:txBody>
                  <a:tcPr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5796561"/>
                  </a:ext>
                </a:extLst>
              </a:tr>
              <a:tr h="542223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None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     Arbitration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None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Use of impartial third party to resolve contractual dispute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002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     Mediation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Intervention by third party to promote settlement, reconciliation, or compromise</a:t>
                      </a:r>
                      <a:r>
                        <a:rPr lang="en-US" sz="2000" b="1" baseline="0" dirty="0">
                          <a:solidFill>
                            <a:srgbClr val="000000"/>
                          </a:solidFill>
                        </a:rPr>
                        <a:t> between parties</a:t>
                      </a:r>
                      <a:endParaRPr lang="en-US" sz="2000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3984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     </a:t>
                      </a:r>
                      <a:r>
                        <a:rPr lang="en-US" sz="2000" b="1" dirty="0" err="1">
                          <a:solidFill>
                            <a:srgbClr val="000000"/>
                          </a:solidFill>
                        </a:rPr>
                        <a:t>Minitrial</a:t>
                      </a:r>
                      <a:endParaRPr lang="en-US" sz="2000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Exchange of information between managers in each organization, followed by negotiation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73984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     Rent-a-judge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>
                          <a:solidFill>
                            <a:srgbClr val="000000"/>
                          </a:solidFill>
                        </a:rPr>
                        <a:t>Neutral party conducts “trial” between parties and is responsible for final judgment</a:t>
                      </a:r>
                      <a:endParaRPr lang="en-US" sz="2000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2404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     Dispute prevention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0000"/>
                          </a:solidFill>
                        </a:rPr>
                        <a:t>Progressive schedule of negotiation, mediation, arbitration, and legal proceedings agreed to in contract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9753600" y="6245225"/>
            <a:ext cx="457200" cy="476250"/>
          </a:xfrm>
        </p:spPr>
        <p:txBody>
          <a:bodyPr/>
          <a:lstStyle/>
          <a:p>
            <a:pPr>
              <a:defRPr/>
            </a:pPr>
            <a:fld id="{CD3E56A3-08CD-4E68-AE7B-938B29DF95D5}" type="slidenum">
              <a:rPr lang="en-US" smtClean="0"/>
              <a:pPr>
                <a:defRPr/>
              </a:pPr>
              <a:t>52</a:t>
            </a:fld>
            <a:endParaRPr lang="en-US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Legal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Traditional dispute resolution mechanism</a:t>
            </a:r>
          </a:p>
          <a:p>
            <a:pPr lvl="1"/>
            <a:r>
              <a:rPr lang="en-US" dirty="0"/>
              <a:t>Grounded in commercial law</a:t>
            </a:r>
          </a:p>
          <a:p>
            <a:r>
              <a:rPr lang="en-US" dirty="0"/>
              <a:t>Case heard before impartial judge</a:t>
            </a:r>
          </a:p>
          <a:p>
            <a:r>
              <a:rPr lang="en-US" dirty="0"/>
              <a:t>Issues</a:t>
            </a:r>
          </a:p>
          <a:p>
            <a:pPr lvl="1"/>
            <a:r>
              <a:rPr lang="en-US" dirty="0"/>
              <a:t>Uncertainty</a:t>
            </a:r>
          </a:p>
          <a:p>
            <a:pPr lvl="1"/>
            <a:r>
              <a:rPr lang="en-US" dirty="0"/>
              <a:t>Cost</a:t>
            </a:r>
          </a:p>
          <a:p>
            <a:pPr lvl="1"/>
            <a:r>
              <a:rPr lang="en-US" dirty="0"/>
              <a:t>Length of time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Face-to-Face 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Simplest method</a:t>
            </a:r>
          </a:p>
          <a:p>
            <a:r>
              <a:rPr lang="en-US" dirty="0"/>
              <a:t>Factors</a:t>
            </a:r>
          </a:p>
          <a:p>
            <a:pPr lvl="1"/>
            <a:r>
              <a:rPr lang="en-US" dirty="0"/>
              <a:t>Give-and-take on a variety of issues</a:t>
            </a:r>
          </a:p>
          <a:p>
            <a:pPr lvl="1"/>
            <a:r>
              <a:rPr lang="en-US" dirty="0"/>
              <a:t>Interpretation of terms and conditions</a:t>
            </a:r>
          </a:p>
          <a:p>
            <a:r>
              <a:rPr lang="en-US" dirty="0"/>
              <a:t>May require additional outside assistance</a:t>
            </a:r>
          </a:p>
        </p:txBody>
      </p:sp>
    </p:spTree>
    <p:extLst>
      <p:ext uri="{BB962C8B-B14F-4D97-AF65-F5344CB8AC3E}">
        <p14:creationId xmlns:p14="http://schemas.microsoft.com/office/powerpoint/2010/main" val="175571568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Arbitration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Fastest growing alternative to legal action</a:t>
            </a:r>
          </a:p>
          <a:p>
            <a:r>
              <a:rPr lang="en-US" dirty="0"/>
              <a:t>Helps deal with negative emotions</a:t>
            </a:r>
          </a:p>
          <a:p>
            <a:r>
              <a:rPr lang="en-US" dirty="0"/>
              <a:t>Arbitration clause is often built into contract’s boilerplate language</a:t>
            </a:r>
          </a:p>
          <a:p>
            <a:r>
              <a:rPr lang="en-US" dirty="0"/>
              <a:t>Source of trained and qualified arbitrators</a:t>
            </a:r>
          </a:p>
          <a:p>
            <a:pPr lvl="1"/>
            <a:r>
              <a:rPr lang="en-US" dirty="0"/>
              <a:t>American Arbitration Association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Contractual Terms for Arbitration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Spell out location and method of conducting arbitration</a:t>
            </a:r>
          </a:p>
          <a:p>
            <a:r>
              <a:rPr lang="en-US" dirty="0"/>
              <a:t>Review state statutes to ensure presence of appropriate legal provisions</a:t>
            </a:r>
          </a:p>
          <a:p>
            <a:r>
              <a:rPr lang="en-US" dirty="0"/>
              <a:t>Word arbitration clauses carefully using applicable laws and American Arbitration Association guidelines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Dispute Resolution Factors </a:t>
            </a:r>
            <a:r>
              <a:rPr lang="en-US" sz="1800" dirty="0"/>
              <a:t>(1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Status of the relationship</a:t>
            </a:r>
          </a:p>
          <a:p>
            <a:r>
              <a:rPr lang="en-US" dirty="0"/>
              <a:t>Choice of mechanism</a:t>
            </a:r>
          </a:p>
          <a:p>
            <a:pPr lvl="1"/>
            <a:r>
              <a:rPr lang="en-US" dirty="0"/>
              <a:t>Type of outcome desired by buyer</a:t>
            </a:r>
          </a:p>
          <a:p>
            <a:r>
              <a:rPr lang="en-US" dirty="0"/>
              <a:t>Setting precedence for future disputes</a:t>
            </a:r>
          </a:p>
          <a:p>
            <a:r>
              <a:rPr lang="en-US" dirty="0"/>
              <a:t>Need for direct involvement by parties</a:t>
            </a:r>
          </a:p>
          <a:p>
            <a:r>
              <a:rPr lang="en-US" dirty="0"/>
              <a:t>Level of emotion</a:t>
            </a:r>
          </a:p>
          <a:p>
            <a:r>
              <a:rPr lang="en-US" dirty="0"/>
              <a:t>Cost to resolve dispute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Dispute Resolution Factors </a:t>
            </a:r>
            <a:r>
              <a:rPr lang="en-US" sz="1800" dirty="0"/>
              <a:t>(2 of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Time pressures</a:t>
            </a:r>
          </a:p>
          <a:p>
            <a:r>
              <a:rPr lang="en-US" dirty="0"/>
              <a:t>Information required to reach settlement</a:t>
            </a:r>
          </a:p>
          <a:p>
            <a:r>
              <a:rPr lang="en-US" dirty="0"/>
              <a:t>Strict rules of evidence</a:t>
            </a:r>
          </a:p>
          <a:p>
            <a:r>
              <a:rPr lang="en-US" dirty="0"/>
              <a:t>Likelihood of publicity</a:t>
            </a:r>
          </a:p>
          <a:p>
            <a:r>
              <a:rPr lang="en-US" dirty="0"/>
              <a:t>Credibility of available experts and other witnesses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  <p:tag name="ARTICULATE_DESIGN_ID_FULL TEXT TEMPLATE MASTER" val="7pb33sBP"/>
  <p:tag name="ARTICULATE_DESIGN_ID_FULL TEXT TEMPLATE MASTER (CONT.)" val="V3Eg5WUK"/>
  <p:tag name="ARTICULATE_DESIGN_ID_OPTIMIZED TEMPLATE MASTER" val="rzwWCka7"/>
  <p:tag name="ARTICULATE_DESIGN_ID_OPTIMIZED TEMPLATE MASTER (CONT.)" val="klKJ3eZ5"/>
  <p:tag name="ARTICULATE_SLIDE_COUNT" val="32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ptimized Template Master">
  <a:themeElements>
    <a:clrScheme name="Cengage">
      <a:dk1>
        <a:srgbClr val="53565A"/>
      </a:dk1>
      <a:lt1>
        <a:srgbClr val="FFFFFF"/>
      </a:lt1>
      <a:dk2>
        <a:srgbClr val="003865"/>
      </a:dk2>
      <a:lt2>
        <a:srgbClr val="E7E6E6"/>
      </a:lt2>
      <a:accent1>
        <a:srgbClr val="003865"/>
      </a:accent1>
      <a:accent2>
        <a:srgbClr val="0085CA"/>
      </a:accent2>
      <a:accent3>
        <a:srgbClr val="E0004D"/>
      </a:accent3>
      <a:accent4>
        <a:srgbClr val="FC4C02"/>
      </a:accent4>
      <a:accent5>
        <a:srgbClr val="F2A900"/>
      </a:accent5>
      <a:accent6>
        <a:srgbClr val="92278F"/>
      </a:accent6>
      <a:hlink>
        <a:srgbClr val="0563C1"/>
      </a:hlink>
      <a:folHlink>
        <a:srgbClr val="92278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 Template 7e 2019" id="{D4696B23-664D-424D-B78E-4555F05EA67A}" vid="{BE267A2F-85AE-4868-B8DE-6CDF5E8D1EAC}"/>
    </a:ext>
  </a:extLst>
</a:theme>
</file>

<file path=ppt/theme/theme2.xml><?xml version="1.0" encoding="utf-8"?>
<a:theme xmlns:a="http://schemas.openxmlformats.org/drawingml/2006/main" name="Optimized Template Master (cont.)">
  <a:themeElements>
    <a:clrScheme name="TSA">
      <a:dk1>
        <a:srgbClr val="53565A"/>
      </a:dk1>
      <a:lt1>
        <a:srgbClr val="FFFFFF"/>
      </a:lt1>
      <a:dk2>
        <a:srgbClr val="003865"/>
      </a:dk2>
      <a:lt2>
        <a:srgbClr val="E7E6E6"/>
      </a:lt2>
      <a:accent1>
        <a:srgbClr val="003865"/>
      </a:accent1>
      <a:accent2>
        <a:srgbClr val="A7A8AA"/>
      </a:accent2>
      <a:accent3>
        <a:srgbClr val="53565A"/>
      </a:accent3>
      <a:accent4>
        <a:srgbClr val="A6192E"/>
      </a:accent4>
      <a:accent5>
        <a:srgbClr val="006BA6"/>
      </a:accent5>
      <a:accent6>
        <a:srgbClr val="658D1B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 Template 7e 2019" id="{D4696B23-664D-424D-B78E-4555F05EA67A}" vid="{438E5221-37CE-4B49-9E25-4588018907E3}"/>
    </a:ext>
  </a:extLst>
</a:theme>
</file>

<file path=ppt/theme/theme3.xml><?xml version="1.0" encoding="utf-8"?>
<a:theme xmlns:a="http://schemas.openxmlformats.org/drawingml/2006/main" name="1_Optimized Template Master">
  <a:themeElements>
    <a:clrScheme name="Cengage">
      <a:dk1>
        <a:srgbClr val="53565A"/>
      </a:dk1>
      <a:lt1>
        <a:srgbClr val="FFFFFF"/>
      </a:lt1>
      <a:dk2>
        <a:srgbClr val="003865"/>
      </a:dk2>
      <a:lt2>
        <a:srgbClr val="E7E6E6"/>
      </a:lt2>
      <a:accent1>
        <a:srgbClr val="003865"/>
      </a:accent1>
      <a:accent2>
        <a:srgbClr val="0085CA"/>
      </a:accent2>
      <a:accent3>
        <a:srgbClr val="E0004D"/>
      </a:accent3>
      <a:accent4>
        <a:srgbClr val="FC4C02"/>
      </a:accent4>
      <a:accent5>
        <a:srgbClr val="F2A900"/>
      </a:accent5>
      <a:accent6>
        <a:srgbClr val="92278F"/>
      </a:accent6>
      <a:hlink>
        <a:srgbClr val="0563C1"/>
      </a:hlink>
      <a:folHlink>
        <a:srgbClr val="92278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 Template 7e 2019" id="{D4696B23-664D-424D-B78E-4555F05EA67A}" vid="{BE267A2F-85AE-4868-B8DE-6CDF5E8D1EAC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56F3EBCC6A2E4CB2B83F4810F1B3D3" ma:contentTypeVersion="26" ma:contentTypeDescription="Create a new document." ma:contentTypeScope="" ma:versionID="742c99643472b346545501ed1cbb99ad">
  <xsd:schema xmlns:xsd="http://www.w3.org/2001/XMLSchema" xmlns:xs="http://www.w3.org/2001/XMLSchema" xmlns:p="http://schemas.microsoft.com/office/2006/metadata/properties" xmlns:ns2="88723500-728c-4f10-9c4c-19b0a4d53fba" xmlns:ns3="4762e784-4cc6-44fa-aa0e-c3d5b83ab511" targetNamespace="http://schemas.microsoft.com/office/2006/metadata/properties" ma:root="true" ma:fieldsID="9e88be370e89fd5dc289fcc28c4c73e1" ns2:_="" ns3:_="">
    <xsd:import namespace="88723500-728c-4f10-9c4c-19b0a4d53fba"/>
    <xsd:import namespace="4762e784-4cc6-44fa-aa0e-c3d5b83ab511"/>
    <xsd:element name="properties">
      <xsd:complexType>
        <xsd:sequence>
          <xsd:element name="documentManagement">
            <xsd:complexType>
              <xsd:all>
                <xsd:element ref="ns2:Discipline" minOccurs="0"/>
                <xsd:element ref="ns2:Grouping" minOccurs="0"/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EventHashCode" minOccurs="0"/>
                <xsd:element ref="ns2:MediaServiceGenerationTime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723500-728c-4f10-9c4c-19b0a4d53fba" elementFormDefault="qualified">
    <xsd:import namespace="http://schemas.microsoft.com/office/2006/documentManagement/types"/>
    <xsd:import namespace="http://schemas.microsoft.com/office/infopath/2007/PartnerControls"/>
    <xsd:element name="Discipline" ma:index="8" nillable="true" ma:displayName="Discipline" ma:format="Dropdown" ma:internalName="Discipline">
      <xsd:simpleType>
        <xsd:restriction base="dms:Choice">
          <xsd:enumeration value="Accounting"/>
          <xsd:enumeration value="Agriculture"/>
          <xsd:enumeration value="Anthropology"/>
          <xsd:enumeration value="Art/Humanities"/>
          <xsd:enumeration value="Astronomy"/>
          <xsd:enumeration value="Athletic Training/Sport Sciences"/>
          <xsd:enumeration value="Automotive"/>
          <xsd:enumeration value="Aviation"/>
          <xsd:enumeration value="Basic Health Science"/>
          <xsd:enumeration value="Basic Sci Nrsg/AH"/>
          <xsd:enumeration value="Beauty &amp; Wellness"/>
          <xsd:enumeration value="Biology"/>
          <xsd:enumeration value="Blueprint Reading"/>
          <xsd:enumeration value="Building Trades"/>
          <xsd:enumeration value="Business Education"/>
          <xsd:enumeration value="Business Law"/>
          <xsd:enumeration value="Business Mathematics"/>
          <xsd:enumeration value="Business Statistics"/>
          <xsd:enumeration value="Business/Profssnl Development"/>
          <xsd:enumeration value="CAD"/>
          <xsd:enumeration value="Chem Engineering"/>
          <xsd:enumeration value="Chemistry"/>
          <xsd:enumeration value="Civil Engineering"/>
          <xsd:enumeration value="College Success"/>
          <xsd:enumeration value="Communications"/>
          <xsd:enumeration value="Computer Engineering"/>
          <xsd:enumeration value="Computer Science"/>
          <xsd:enumeration value="Computing"/>
          <xsd:enumeration value="Construction"/>
          <xsd:enumeration value="Consumer Personal Computing"/>
          <xsd:enumeration value="Counseling"/>
          <xsd:enumeration value="Course Technology PTR"/>
          <xsd:enumeration value="Criminal Justice"/>
          <xsd:enumeration value="Data / Telecommunications"/>
          <xsd:enumeration value="Databases"/>
          <xsd:enumeration value="Decision Sciences"/>
          <xsd:enumeration value="Dental Assisting"/>
          <xsd:enumeration value="Developmental English"/>
          <xsd:enumeration value="Developmental Math"/>
          <xsd:enumeration value="Drafting"/>
          <xsd:enumeration value="Driver Education"/>
          <xsd:enumeration value="Early Childhood"/>
          <xsd:enumeration value="Earth &amp; Envir Scnc"/>
          <xsd:enumeration value="Ecommerce"/>
          <xsd:enumeration value="Economics"/>
          <xsd:enumeration value="Education"/>
          <xsd:enumeration value="Elec Engineering"/>
          <xsd:enumeration value="Electrical Trades"/>
          <xsd:enumeration value="Electronic Tech"/>
          <xsd:enumeration value="Emergency Medical Services"/>
          <xsd:enumeration value="Engineering"/>
          <xsd:enumeration value="Engineering Tech"/>
          <xsd:enumeration value="English"/>
          <xsd:enumeration value="English Literature"/>
          <xsd:enumeration value="Environmental Science"/>
          <xsd:enumeration value="Family Studies"/>
          <xsd:enumeration value="Finance"/>
          <xsd:enumeration value="Fire/Rescue"/>
          <xsd:enumeration value="French"/>
          <xsd:enumeration value="Game Development"/>
          <xsd:enumeration value="General ESL"/>
          <xsd:enumeration value="Geography"/>
          <xsd:enumeration value="Geology"/>
          <xsd:enumeration value="German"/>
          <xsd:enumeration value="Graphic Communications"/>
          <xsd:enumeration value="Graphical Information Systems"/>
          <xsd:enumeration value="Health and Physical Education"/>
          <xsd:enumeration value="Health Information Management"/>
          <xsd:enumeration value="Health Occupations"/>
          <xsd:enumeration value="Health Services Administration"/>
          <xsd:enumeration value="Help Desk / Desktop Support"/>
          <xsd:enumeration value="History"/>
          <xsd:enumeration value="Home Health Care"/>
          <xsd:enumeration value="Hosp/Culinary/Trav/Tour"/>
          <xsd:enumeration value="HVAC"/>
          <xsd:enumeration value="Ind Engineering"/>
          <xsd:enumeration value="Information Systems"/>
          <xsd:enumeration value="Insurance and Coding"/>
          <xsd:enumeration value="Italian"/>
          <xsd:enumeration value="Journalism"/>
          <xsd:enumeration value="Languages"/>
          <xsd:enumeration value="Mach Trds/Mech Tech"/>
          <xsd:enumeration value="Management"/>
          <xsd:enumeration value="Marketing"/>
          <xsd:enumeration value="Massage Therapy"/>
          <xsd:enumeration value="Math for Trades/Applied Math"/>
          <xsd:enumeration value="Mathematics"/>
          <xsd:enumeration value="Mechanical Engnrng"/>
          <xsd:enumeration value="Mechanical Technology"/>
          <xsd:enumeration value="Media Arts &amp; Design"/>
          <xsd:enumeration value="Medical Assisting"/>
          <xsd:enumeration value="Medical Laboratory Technician"/>
          <xsd:enumeration value="Medical Terminology"/>
          <xsd:enumeration value="Medical Transcription"/>
          <xsd:enumeration value="MIS"/>
          <xsd:enumeration value="Mortuary Science"/>
          <xsd:enumeration value="Multimedia Educatn"/>
          <xsd:enumeration value="Music"/>
          <xsd:enumeration value="Music Technology-PRO"/>
          <xsd:enumeration value="Networking &amp; Security"/>
          <xsd:enumeration value="Nursing"/>
          <xsd:enumeration value="Nursing Assistant"/>
          <xsd:enumeration value="Nutrition"/>
          <xsd:enumeration value="Occupational Therapy"/>
          <xsd:enumeration value="Oceanography"/>
          <xsd:enumeration value="Office Technology"/>
          <xsd:enumeration value="Paralegal"/>
          <xsd:enumeration value="Patient Care Technician"/>
          <xsd:enumeration value="PC Repair / A+"/>
          <xsd:enumeration value="Pharmacy Technician"/>
          <xsd:enumeration value="Philosophy"/>
          <xsd:enumeration value="Physical Therapy"/>
          <xsd:enumeration value="Physics"/>
          <xsd:enumeration value="Physics &amp; Astronomy"/>
          <xsd:enumeration value="Political Science"/>
          <xsd:enumeration value="Programming"/>
          <xsd:enumeration value="Project Management"/>
          <xsd:enumeration value="Psychology"/>
          <xsd:enumeration value="Public Admin"/>
          <xsd:enumeration value="Radiographic Technology"/>
          <xsd:enumeration value="Real Estate"/>
          <xsd:enumeration value="Religion"/>
          <xsd:enumeration value="Renewable Energy"/>
          <xsd:enumeration value="Respiratory Care"/>
          <xsd:enumeration value="Safety Training (ST)"/>
          <xsd:enumeration value="Security"/>
          <xsd:enumeration value="Social Psychology"/>
          <xsd:enumeration value="Social Work"/>
          <xsd:enumeration value="Sociology"/>
          <xsd:enumeration value="Spanish"/>
          <xsd:enumeration value="Special Education"/>
          <xsd:enumeration value="Speech &amp; Theatre"/>
          <xsd:enumeration value="Statistics"/>
          <xsd:enumeration value="Surgical Technology"/>
          <xsd:enumeration value="Taxation"/>
          <xsd:enumeration value="Tech Ed/Careers/Co-op"/>
          <xsd:enumeration value="Technical Skills"/>
          <xsd:enumeration value="Theatre"/>
          <xsd:enumeration value="Trucking"/>
          <xsd:enumeration value="Veterinary Technology"/>
          <xsd:enumeration value="Voice Speech Recognition"/>
          <xsd:enumeration value="Web Design &amp; Development"/>
          <xsd:enumeration value="Welding"/>
          <xsd:enumeration value="Other"/>
        </xsd:restriction>
      </xsd:simpleType>
    </xsd:element>
    <xsd:element name="Grouping" ma:index="9" nillable="true" ma:displayName="Grouping" ma:format="Dropdown" ma:internalName="Grouping">
      <xsd:simpleType>
        <xsd:restriction base="dms:Choice">
          <xsd:enumeration value="SSBH"/>
          <xsd:enumeration value="STEM"/>
          <xsd:enumeration value="Skills"/>
        </xsd:restriction>
      </xsd:simpleType>
    </xsd:element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62e784-4cc6-44fa-aa0e-c3d5b83ab51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762e784-4cc6-44fa-aa0e-c3d5b83ab511">
      <UserInfo>
        <DisplayName/>
        <AccountId xsi:nil="true"/>
        <AccountType/>
      </UserInfo>
    </SharedWithUsers>
    <Grouping xmlns="88723500-728c-4f10-9c4c-19b0a4d53fba" xsi:nil="true"/>
    <Discipline xmlns="88723500-728c-4f10-9c4c-19b0a4d53fb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003874A-DB36-4542-85E0-50F7D031F8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723500-728c-4f10-9c4c-19b0a4d53fba"/>
    <ds:schemaRef ds:uri="4762e784-4cc6-44fa-aa0e-c3d5b83ab51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9BA192-EF86-48DF-982C-2C526A268392}">
  <ds:schemaRefs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4762e784-4cc6-44fa-aa0e-c3d5b83ab511"/>
    <ds:schemaRef ds:uri="http://schemas.microsoft.com/office/infopath/2007/PartnerControls"/>
    <ds:schemaRef ds:uri="88723500-728c-4f10-9c4c-19b0a4d53fba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32CFAA7-E308-4DCB-89CD-C84C20E9024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Presentation2 Template 7e 2019</Template>
  <TotalTime>914</TotalTime>
  <Words>2018</Words>
  <Application>Microsoft Office PowerPoint</Application>
  <PresentationFormat>Widescreen</PresentationFormat>
  <Paragraphs>376</Paragraphs>
  <Slides>58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58</vt:i4>
      </vt:variant>
    </vt:vector>
  </HeadingPairs>
  <TitlesOfParts>
    <vt:vector size="65" baseType="lpstr">
      <vt:lpstr>Arial</vt:lpstr>
      <vt:lpstr>Calibri</vt:lpstr>
      <vt:lpstr>Courier New</vt:lpstr>
      <vt:lpstr>Wingdings</vt:lpstr>
      <vt:lpstr>Optimized Template Master</vt:lpstr>
      <vt:lpstr>Optimized Template Master (cont.)</vt:lpstr>
      <vt:lpstr>1_Optimized Template Master</vt:lpstr>
      <vt:lpstr>Purchasing &amp; Supply Chain Management 7th edition</vt:lpstr>
      <vt:lpstr>Learning Objectives</vt:lpstr>
      <vt:lpstr>Chapter Overview</vt:lpstr>
      <vt:lpstr>Managing Contractual Relationships with Suppliers</vt:lpstr>
      <vt:lpstr>Pitfalls in Global Commerce</vt:lpstr>
      <vt:lpstr>Preventive Contracting</vt:lpstr>
      <vt:lpstr>What Does a Purchase Contract Do?</vt:lpstr>
      <vt:lpstr>Basic Parts of a Contract</vt:lpstr>
      <vt:lpstr>Sample Beginning of a Contract</vt:lpstr>
      <vt:lpstr>Elements of a Purchase Contract (1 of 4)</vt:lpstr>
      <vt:lpstr>Elements of a Purchase Contract (2 of 4)</vt:lpstr>
      <vt:lpstr>Elements of a Purchase Contract (3 of 4)</vt:lpstr>
      <vt:lpstr>Elements of a Purchase Contract (4 of 4)</vt:lpstr>
      <vt:lpstr>Typical Contract Schedules (1 of 2)</vt:lpstr>
      <vt:lpstr>Typical Contract Schedules (2 of 2)</vt:lpstr>
      <vt:lpstr>How to Negotiate and Write a Contract</vt:lpstr>
      <vt:lpstr>Information in Purchase Contracts (1 of 2)</vt:lpstr>
      <vt:lpstr>Information in Purchase Contracts (2 of 2)</vt:lpstr>
      <vt:lpstr>Key Details in International Contracts</vt:lpstr>
      <vt:lpstr>Types of Contracts (1 of 2)</vt:lpstr>
      <vt:lpstr>Types of Contracts (2 of 2)</vt:lpstr>
      <vt:lpstr>Firm Fixed Price (1 of 2)</vt:lpstr>
      <vt:lpstr>Firm Fixed Price (2 of 2)</vt:lpstr>
      <vt:lpstr>Fixed-Price with Escalation</vt:lpstr>
      <vt:lpstr>Fixed-Price with Redetermination</vt:lpstr>
      <vt:lpstr>Fixed-Price with Incentives</vt:lpstr>
      <vt:lpstr>Cost-Based Contracts</vt:lpstr>
      <vt:lpstr>Cost Plus Incentive Fee</vt:lpstr>
      <vt:lpstr>Cost-Sharing</vt:lpstr>
      <vt:lpstr>Time and Materials</vt:lpstr>
      <vt:lpstr>Cost Plus Fixed-Fee</vt:lpstr>
      <vt:lpstr>Summary: Types of Contracts</vt:lpstr>
      <vt:lpstr>Contract Selection Considerations</vt:lpstr>
      <vt:lpstr>Desirability of Contract Types</vt:lpstr>
      <vt:lpstr>Length of Contract Term</vt:lpstr>
      <vt:lpstr>Potential Benefits of Long-Term Contracts</vt:lpstr>
      <vt:lpstr>Questions in Long-Term Contracts</vt:lpstr>
      <vt:lpstr>Risks of Long-Term Contracts</vt:lpstr>
      <vt:lpstr>Contingency Elements of Long Term Contracts</vt:lpstr>
      <vt:lpstr>Nontraditional Contracting</vt:lpstr>
      <vt:lpstr>Other Service Outsourcing Contracts</vt:lpstr>
      <vt:lpstr>Minority/Women-Owned Business Enterprise Contracts</vt:lpstr>
      <vt:lpstr>Consulting Contracts</vt:lpstr>
      <vt:lpstr>Outside Consultant Goals</vt:lpstr>
      <vt:lpstr>Consultant Contract Terms</vt:lpstr>
      <vt:lpstr>Construction Contracts: Sequence of Events</vt:lpstr>
      <vt:lpstr>Construction Contracts</vt:lpstr>
      <vt:lpstr>Other Types of Contracts</vt:lpstr>
      <vt:lpstr>Types of Purchasing Agreements</vt:lpstr>
      <vt:lpstr>Online Catalogs and E-Commerce Contracts</vt:lpstr>
      <vt:lpstr>Settling Contractual Disputes</vt:lpstr>
      <vt:lpstr>Alternative Means of Settling Disputes</vt:lpstr>
      <vt:lpstr>Legal Action</vt:lpstr>
      <vt:lpstr>Face-to-Face Negotiation</vt:lpstr>
      <vt:lpstr>Arbitration</vt:lpstr>
      <vt:lpstr>Contractual Terms for Arbitration</vt:lpstr>
      <vt:lpstr>Dispute Resolution Factors (1 of 2)</vt:lpstr>
      <vt:lpstr>Dispute Resolution Factors (2 of 2)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Purchasing &amp; Supply Chain Management 7th edition</dc:title>
  <dc:creator>James L Patterson</dc:creator>
  <cp:lastModifiedBy>Irina Neaga</cp:lastModifiedBy>
  <cp:revision>105</cp:revision>
  <cp:lastPrinted>2019-12-16T19:13:28Z</cp:lastPrinted>
  <dcterms:created xsi:type="dcterms:W3CDTF">2019-12-04T20:42:54Z</dcterms:created>
  <dcterms:modified xsi:type="dcterms:W3CDTF">2022-02-15T15:04:36Z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0x0101008656F3EBCC6A2E4CB2B83F4810F1B3D3</vt:lpwstr>
  </property>
  <property fmtid="{D5CDD505-2E9C-101B-9397-08002B2CF9AE}" pid="3" name="Order">
    <vt:r8>112600</vt:r8>
  </property>
  <property fmtid="{D5CDD505-2E9C-101B-9397-08002B2CF9AE}" pid="4" name="Category">
    <vt:lpwstr>Accessibility</vt:lpwstr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Document Type">
    <vt:lpwstr>Template</vt:lpwstr>
  </property>
  <property fmtid="{D5CDD505-2E9C-101B-9397-08002B2CF9AE}" pid="8" name="Audience">
    <vt:lpwstr>Content Developer</vt:lpwstr>
  </property>
  <property fmtid="{D5CDD505-2E9C-101B-9397-08002B2CF9AE}" pid="9" name="Department">
    <vt:lpwstr>GPM Training</vt:lpwstr>
  </property>
  <property fmtid="{D5CDD505-2E9C-101B-9397-08002B2CF9AE}" pid="10" name="ComplianceAssetId">
    <vt:lpwstr/>
  </property>
  <property fmtid="{D5CDD505-2E9C-101B-9397-08002B2CF9AE}" pid="11" name="TemplateUrl">
    <vt:lpwstr/>
  </property>
  <property fmtid="{D5CDD505-2E9C-101B-9397-08002B2CF9AE}" pid="12" name="ArticulateGUID">
    <vt:lpwstr>DA3FD099-5DDC-49B7-BC70-6C2871AE2813</vt:lpwstr>
  </property>
  <property fmtid="{D5CDD505-2E9C-101B-9397-08002B2CF9AE}" pid="13" name="ArticulatePath">
    <vt:lpwstr>Presentation3</vt:lpwstr>
  </property>
</Properties>
</file>