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56" r:id="rId3"/>
    <p:sldId id="257" r:id="rId4"/>
    <p:sldId id="266" r:id="rId5"/>
    <p:sldId id="258" r:id="rId6"/>
    <p:sldId id="26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9" r:id="rId15"/>
    <p:sldId id="268" r:id="rId16"/>
    <p:sldId id="270" r:id="rId17"/>
    <p:sldId id="271" r:id="rId18"/>
    <p:sldId id="272" r:id="rId19"/>
    <p:sldId id="273" r:id="rId20"/>
    <p:sldId id="274" r:id="rId21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67" d="100"/>
          <a:sy n="67" d="100"/>
        </p:scale>
        <p:origin x="4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358FB98F-4FBE-4B9F-BDDB-66B8EAF6CD9A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38F5E128-0042-4B9A-826C-6434DBD246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566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9840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Dates were 1997 to 1999</a:t>
            </a:r>
          </a:p>
          <a:p>
            <a:r>
              <a:rPr lang="en-GB" dirty="0"/>
              <a:t>Assisted by United Nations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624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Mayan are ancient and cultured people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7307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Between Mexico and Honduras</a:t>
            </a:r>
          </a:p>
          <a:p>
            <a:r>
              <a:rPr lang="en-GB" dirty="0"/>
              <a:t>Cancun is visited by large number of tourists the UK being a significant market share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4088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Spirituality and religion is important to the Mayan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5437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Accord of Oslo 23</a:t>
            </a:r>
            <a:r>
              <a:rPr lang="en-GB" baseline="30000" dirty="0"/>
              <a:t>rd</a:t>
            </a:r>
            <a:r>
              <a:rPr lang="en-GB" dirty="0"/>
              <a:t> June 1994. United Nations assisted the CEH to begin their work</a:t>
            </a:r>
          </a:p>
          <a:p>
            <a:r>
              <a:rPr lang="en-GB" dirty="0"/>
              <a:t>Truth – Justice- reconciliation is a elusive concept, defies rigid definition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738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Social Control used as a weapon to try and control population and guerrillas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938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decision not to name individuals dismayed some people</a:t>
            </a:r>
          </a:p>
          <a:p>
            <a:r>
              <a:rPr lang="en-GB" dirty="0"/>
              <a:t>It turned out to be a strength as it allowed the CEH to concentrate on the roles played by institutions and social structures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996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Fear of reprisals by Government forces played a significant role in setting people against people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3550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CEH used social science disciplines and social scientists </a:t>
            </a:r>
          </a:p>
          <a:p>
            <a:r>
              <a:rPr lang="en-GB" dirty="0"/>
              <a:t>Forensic Anthropologists worked with the CEH and helped identify individuals in mass graves</a:t>
            </a:r>
          </a:p>
          <a:p>
            <a:r>
              <a:rPr lang="en-GB" dirty="0"/>
              <a:t>Mayan rituals around death and their beliefs were observed and taken into account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449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could have been necessary for them to appear to be supportive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7890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May be topical – march by central American people to the US border in the last few months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F5E128-0042-4B9A-826C-6434DBD246E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72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13DD9-C3B9-4C4E-9935-24AE278049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54241-DB49-4F60-9DF7-E9BBC47D69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41A89-EEBB-4CA2-BF7E-622A34BB8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2992E-1A85-4924-98B9-80380BA09A5B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A5FFDD-7E21-429A-984C-52B5F3DBC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549D9-4C4F-496D-A672-4102369D1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570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D29BB-9567-4634-95E4-16657844C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E3580-85EC-4581-9EA9-E031A501C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9CCEE-0809-44F7-81D2-89CB39BA9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56114-4163-4ED8-A85F-3BD3208A5CF5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E2DD7-B1F3-4525-BD51-1792D4A83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B0E72-0E5D-45EF-BCBE-37E5D6F69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457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CA1A3-8D5C-4FDA-97BD-C246B2F7A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4EA8BF-3200-4C82-A8C7-F34731D87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38E45A-96E1-45A8-A5D6-F04588F5D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1E5A-7079-463B-803C-7F1C93C9B327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496BF-0C99-4306-B1FC-699E06D84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D1E37-C062-48D8-BAA1-43C69CE23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308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28724-868D-46C1-A46B-2949D9390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1188D-1EEC-4BD8-9ED0-A28678C835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355836-7DA7-48B0-882C-6D07F5B36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143DDA-A0D1-4235-939B-E2FADF1D5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E50D8-5FED-4236-A89A-77AFB14966C4}" type="datetime1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864FAE-7050-4F69-9A94-9369B1220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351CAB-A0A0-4780-BE2F-D6C17CE60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58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B4AE5-A7F7-47FB-A2A2-9EB6A57B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E0D69-F7B8-4115-BA85-6F08A0DD27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940338-F971-489B-B15E-31C2C11A8D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A8CADA-14DE-4B2A-8367-9AE4B83B68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A6D1EB-1706-4BD2-9B74-599DF0D248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E9A8D7-7C27-4BB0-AF4F-3E9A2BE42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4B5F3-6A01-4C3D-92B4-7813667D4738}" type="datetime1">
              <a:rPr lang="en-GB" smtClean="0"/>
              <a:t>11/11/2018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E42E73-F2DE-4F77-9554-6ED3C115C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BC0C0B-4028-4390-AB3F-4269E0B93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538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F5739-69FA-49FB-9B25-67AF253EB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6ECB90-1283-43FD-8FBF-2A342E3AE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7954E-6797-4CDD-A6EC-557BBC41A5ED}" type="datetime1">
              <a:rPr lang="en-GB" smtClean="0"/>
              <a:t>11/11/2018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8E7628-FFE7-471E-A12A-4ADD400DF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F584C-7F43-4445-9D50-63F2A25F5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866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3B5C3A-A11E-484E-B98E-B6879618B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F7EDB-AA01-45A2-9E68-C536D5AA0EAB}" type="datetime1">
              <a:rPr lang="en-GB" smtClean="0"/>
              <a:t>11/11/2018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F684B4-E3C2-440A-93A4-7D4233E7E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9E0A17-0A1F-44B4-99B9-0855FCBAC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474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24311-57D5-4DDA-9DBB-4631D18BB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D4A94-BC95-4E0A-9F68-7EC2F6FF4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C70157-0170-43CD-A9FA-3FE74A099F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1DA7B3-0C8C-466E-97EB-E30851F5B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CBC5E-25C6-4345-9755-7C2766FB2955}" type="datetime1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C9C51D-59EF-4187-B1C1-30A4CC66F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10B811-1F4B-4A52-81EF-2F29C28DA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716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8BDC8-B888-4963-8958-D43BB646A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FB7FFF-9878-4A35-8DF8-337A9A6ED9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2C9D2D-D0BA-4768-91BD-9A75A31A23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81DBB7-2B6A-4AC6-AAEF-B990ED14C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FF40-9F69-4148-8F82-6D23202ED525}" type="datetime1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96C238-18D3-46DC-AFC4-AA23D72A4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0D5825-86F9-4410-BAAE-E85B30D8E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582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26A1D-3167-4137-9402-58B552331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8B5748-469B-45DE-B73F-73B948A21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EF503-D026-40B3-90BB-70F8756E90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C582-7E11-40BC-AF86-936511FEAAFB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F1095B-1E4A-4E17-9DB6-C58691963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BE2F8-2902-4CC7-81C0-A8F5284E1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548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E8A0A-5F09-4A0A-83D1-9EE3EA044A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6430C7-EBEA-4D45-9FF1-AB8E3FE09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ACDA79-5F9A-4D37-8AE4-95866BFBF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4C67B-A0C6-44F9-B0C2-7B7B3B72FA9B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843B6-D47B-496E-B5C3-CD35F9496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4ED3E-B56B-402E-9FB9-9F424C923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4573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C4082-8236-47B2-91F6-8FFEA909FC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4263C1-2723-4F12-9411-E83F3A135C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67ED9-1B3A-4EF3-9676-134DC3CC5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22EA8-E185-4AFE-8408-BE0BABCE9942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F7038-59B6-4037-A313-E071E71B6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036A9-6369-4086-AC64-A7782ADAB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3356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4BC09-6B68-41DF-B899-322958743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50CFF-DF4A-4906-A8DB-0D60210B3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5DF63-EEDD-4234-8251-BEAAFCF29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67764-BC77-4EA6-BA86-73F2937A9457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668B8-5553-4F4D-8DDE-6ED4C3990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98613-99E2-45BB-A537-A43422E9A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052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D1790-31AC-464E-B24C-5E485A3B9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46FB8A-9F29-406F-B07B-62E340FA63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97038-2275-4703-B909-C0A3BD413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19044-C90D-4CA0-884A-EBC43ECF5EF0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4A54E-B9F0-4446-9B01-D90D305C1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0AB980-87E7-42B6-AC6D-18192DD1D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9585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0A61E-8253-4EA7-A40B-4A5383928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3E36B-D045-48E9-AC22-2BF0B783A4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4DE34-B6C6-41DF-9FEF-EAC8191C84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E4FC3F-B506-4C79-8714-F941BFAB1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8845F-E1F5-478B-9116-667DBFAA73F8}" type="datetime1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C81B28-F120-47CC-993D-62D7923A3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B2E42-757A-4A98-99AF-BB03D34FC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769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2531A-A00C-4BAC-A6AC-291BB0C2D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13CD13-D5D6-468D-9A17-4B580428B0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174D9A-ADE0-4975-978C-FBE6AC085F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1336CB-2924-4E9D-BCBE-C8DBA29DD2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0439EF-7CC4-4946-8486-8F9620D3F8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98CC58-E4D7-43DD-8FE1-4A6C31E16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035A6-F0C7-42A5-8C24-BF217C9C24AB}" type="datetime1">
              <a:rPr lang="en-GB" smtClean="0"/>
              <a:t>11/11/2018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4596C3-2BA9-41B6-B999-3F209F991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6D0340-4409-40DB-8AAD-9C281DE35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3806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ED264-3D03-4EF4-866B-3EF0A39DC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2328B6-D0E7-4FDC-AB2D-F175B1D8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B08AF-D37D-4476-B27D-F7C2D3543488}" type="datetime1">
              <a:rPr lang="en-GB" smtClean="0"/>
              <a:t>11/11/2018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DE27C4-70AC-448A-818B-2970C22B2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FA242B-830D-4766-AF0B-2C26183B0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059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ECAEEA-A532-4A00-9687-F361BF011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9EFF-C2AC-44A5-8FBF-E56451B3A4CE}" type="datetime1">
              <a:rPr lang="en-GB" smtClean="0"/>
              <a:t>11/11/2018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173962-39E4-4DB6-B3DF-1CA92BA7C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A310F7-46E7-4EDD-8DFF-7F7B05E56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4264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296C8-99C0-425F-90D6-F6A037A0C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E1BED-9407-4A4B-AADB-6FEC9EC64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99B41A-9718-407A-8914-F172EF169F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C3F2C9-AEC7-4087-BB64-2047EE6DA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9814-59AA-438C-B54C-E77BBC6065C2}" type="datetime1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2C8A3-E5AF-4D32-8DBE-E90B0DC7E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2DCA18-4921-41DF-B382-DA7B80928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112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1B8CC-772E-4A05-B4E9-20031914A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3E8CA5-960E-44C6-BE64-38B10E747C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4F65F0-4223-4AAB-93B8-4B2BFAEC4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5F097-0F9F-4540-908F-8326967F1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831E3-F995-4F29-945F-83D93198F9FE}" type="datetime1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8DBDA8-D6D1-44AE-985A-43CCB1E54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072448-E115-4FF6-884F-9F8624C89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1888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15A5A-E04B-4E32-9AB7-9610CF816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46E0E7-2232-4A25-A17A-F9E8B30D9A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DCEBE6-0D34-4D93-B803-88D8843B3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32275-54A3-4CF2-941C-71B2169F344B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545F0-FA9A-433E-88F8-FA4B3469A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E2D86-9A96-4532-B454-FE8406AAB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8437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C67D6B-735D-4190-BDA6-320A70A485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E64CAC-1BBD-4889-B5BF-4288A699BF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2245F0-081E-4BC5-A0AF-04FB5A337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54C9A-8C96-4007-BFC2-36F56365B353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72BA5-D122-42BB-AE34-B61E0D225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1BB944-78B4-4CD4-B754-FB0B31DF4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5646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0591C-FCE4-4DF9-B7AB-3E549E4E5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B5D4CF-C2FF-42CE-ADC6-80334E436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FA563-135D-453B-A7E0-770D3DC25AF0}" type="datetime1">
              <a:rPr lang="en-GB" smtClean="0"/>
              <a:t>11/11/2018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7E1940-A250-4D49-AA32-DB2CCC3DF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4DD76D-E0D2-47F2-8615-0CD15FC1E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915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E72364-93F4-417F-B0D6-B55CAAB55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986690-AA86-472C-A2E2-62D82EC613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0C102-823F-4BA8-AB9B-C59BC4AAF0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110FE-BFA1-44E1-83C6-082C2B184E43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21070B-6CCB-4D35-9B67-89FD59E8E7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3C3BB-AAF5-48C2-8404-E85E2A3EF7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F03DC-7EF7-4B7A-B486-F25082B83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905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987CEC-754B-407A-8906-12DBF2184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7DB5BE-F8B5-4249-A84C-C50AB97F63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A2C4EB-7115-438A-A12F-D1F65ADA1E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58A44-8988-4050-94FE-A040B30A009B}" type="datetime1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15DBD7-3084-43AF-A04C-775946242F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Carol Connelly P151785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95B20-5E7C-41D3-8BB1-5D9609D59A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17438-408C-4B2F-942C-465FE7342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244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flickr.com/photos/jamiecat/3914271365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huehue1.blogspot.com/2012/03/coleccion-de-la-bandera-de-guatemala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Category:SVG_flags_of_Guatemala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agingnonviolence.org/feature/guatemala-indigenous-communities-prevail-monsanto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girlgonetravel.com/2015/08/25/guatemala-behind-the-scenes-with-coed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boingboing.net/2014/0/page/43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A949E-A3AE-448D-9311-2162BA3972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955505" cy="1211763"/>
          </a:xfrm>
        </p:spPr>
        <p:txBody>
          <a:bodyPr>
            <a:noAutofit/>
          </a:bodyPr>
          <a:lstStyle/>
          <a:p>
            <a:r>
              <a:rPr lang="en-GB" sz="8800" b="1" dirty="0"/>
              <a:t>Guatemala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E9A129-FEBD-4E9E-BD25-02FE9E9468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4769" y="2447007"/>
            <a:ext cx="9144000" cy="1655762"/>
          </a:xfrm>
        </p:spPr>
        <p:txBody>
          <a:bodyPr>
            <a:normAutofit/>
          </a:bodyPr>
          <a:lstStyle/>
          <a:p>
            <a:r>
              <a:rPr lang="en-GB" sz="4800" dirty="0"/>
              <a:t>The Commission for Historical Clarification (CEH)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98FC87-5024-4F55-BA6F-C71D08DBDF1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4490" t="1029" r="4161" b="2778"/>
          <a:stretch/>
        </p:blipFill>
        <p:spPr>
          <a:xfrm>
            <a:off x="9721515" y="563759"/>
            <a:ext cx="2107948" cy="44213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53686D-F0B1-4964-B870-49EECE6E3DC3}"/>
              </a:ext>
            </a:extLst>
          </p:cNvPr>
          <p:cNvSpPr txBox="1"/>
          <p:nvPr/>
        </p:nvSpPr>
        <p:spPr>
          <a:xfrm>
            <a:off x="1250303" y="5158974"/>
            <a:ext cx="92763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Arial Black" panose="020B0A04020102020204" pitchFamily="34" charset="0"/>
              </a:rPr>
              <a:t>Freedom Fighter or Terrorist?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2E874D-A661-4A0C-82E7-0BF44A677BCE}"/>
              </a:ext>
            </a:extLst>
          </p:cNvPr>
          <p:cNvSpPr/>
          <p:nvPr/>
        </p:nvSpPr>
        <p:spPr>
          <a:xfrm>
            <a:off x="304563" y="194427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8FA30B-04C5-48CB-A5E5-FE3B13BD3532}"/>
              </a:ext>
            </a:extLst>
          </p:cNvPr>
          <p:cNvSpPr txBox="1"/>
          <p:nvPr/>
        </p:nvSpPr>
        <p:spPr>
          <a:xfrm>
            <a:off x="9593221" y="677301"/>
            <a:ext cx="2149557" cy="5503397"/>
          </a:xfrm>
          <a:prstGeom prst="rect">
            <a:avLst/>
          </a:prstGeom>
          <a:noFill/>
          <a:effectLst>
            <a:reflection stA="15000" endPos="650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en-GB" sz="3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26475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1BD102-DC7B-4B43-AE57-B18C514AC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256" y="784686"/>
            <a:ext cx="6378207" cy="1342754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CEH Established 1997 </a:t>
            </a:r>
            <a:br>
              <a:rPr lang="en-GB" sz="3600" dirty="0"/>
            </a:br>
            <a:endParaRPr lang="en-GB" sz="3600" dirty="0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07680E67-B329-425F-86AC-ECAAA4BB6F3B}"/>
              </a:ext>
            </a:extLst>
          </p:cNvPr>
          <p:cNvSpPr/>
          <p:nvPr/>
        </p:nvSpPr>
        <p:spPr>
          <a:xfrm>
            <a:off x="4955393" y="6445653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392231-4CDA-47FA-BDCF-E9ED36CF3429}"/>
              </a:ext>
            </a:extLst>
          </p:cNvPr>
          <p:cNvSpPr txBox="1"/>
          <p:nvPr/>
        </p:nvSpPr>
        <p:spPr>
          <a:xfrm>
            <a:off x="477305" y="7149887"/>
            <a:ext cx="421795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huehue1.blogspot.com/2012/03/coleccion-de-la-bandera-de-guatemala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DE6F5D-3375-42D3-9592-74AD1CA9D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9462" y="1937083"/>
            <a:ext cx="4224337" cy="4239879"/>
          </a:xfrm>
        </p:spPr>
        <p:txBody>
          <a:bodyPr/>
          <a:lstStyle/>
          <a:p>
            <a:r>
              <a:rPr lang="en-US" dirty="0"/>
              <a:t>In response to atrocities perpetrated in a thirty six year civil war</a:t>
            </a:r>
          </a:p>
          <a:p>
            <a:r>
              <a:rPr lang="en-US" dirty="0"/>
              <a:t>Victims mostly came from the Mayan indigenous population</a:t>
            </a:r>
          </a:p>
          <a:p>
            <a:r>
              <a:rPr lang="en-US" dirty="0"/>
              <a:t>Commission operated for two years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C99C23-30F9-46CB-8C07-650EBA0BF6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26432" y="1365773"/>
            <a:ext cx="5169568" cy="5169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433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Image result for mayan artwork">
            <a:extLst>
              <a:ext uri="{FF2B5EF4-FFF2-40B4-BE49-F238E27FC236}">
                <a16:creationId xmlns:a16="http://schemas.microsoft.com/office/drawing/2014/main" id="{613B518D-B669-41F5-B10C-7178798D790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46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797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75A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8DCF8-9A4C-4056-BA26-DA580B546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10" y="1487272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2600" dirty="0">
                <a:solidFill>
                  <a:srgbClr val="FFFFFF"/>
                </a:solidFill>
              </a:rPr>
              <a:t>Where is Guatemala?</a:t>
            </a:r>
          </a:p>
        </p:txBody>
      </p:sp>
      <p:pic>
        <p:nvPicPr>
          <p:cNvPr id="2053" name="Picture 2" descr="Image result for map of guatemala">
            <a:extLst>
              <a:ext uri="{FF2B5EF4-FFF2-40B4-BE49-F238E27FC236}">
                <a16:creationId xmlns:a16="http://schemas.microsoft.com/office/drawing/2014/main" id="{4EBB6C56-B848-4F01-B6FA-66EBD2B7E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137" y="337854"/>
            <a:ext cx="6645442" cy="373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Content Placeholder 2054">
            <a:extLst>
              <a:ext uri="{FF2B5EF4-FFF2-40B4-BE49-F238E27FC236}">
                <a16:creationId xmlns:a16="http://schemas.microsoft.com/office/drawing/2014/main" id="{96E120A6-B5D3-4232-A13B-77E006FFA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4537" y="4515540"/>
            <a:ext cx="7188199" cy="1873227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South of Yucatan Peninsula – Cancun is popular holiday destination</a:t>
            </a:r>
          </a:p>
          <a:p>
            <a:r>
              <a:rPr lang="en-US" sz="2400" dirty="0"/>
              <a:t>West coastline with the Pacific and to the East the Caribbean Sea</a:t>
            </a:r>
          </a:p>
          <a:p>
            <a:r>
              <a:rPr lang="en-US" sz="2400" dirty="0"/>
              <a:t>Fertile soil and climate</a:t>
            </a:r>
          </a:p>
          <a:p>
            <a:endParaRPr lang="en-US" sz="18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9E091C9-B1E7-4A1F-AF6E-430B64328D9B}"/>
              </a:ext>
            </a:extLst>
          </p:cNvPr>
          <p:cNvSpPr/>
          <p:nvPr/>
        </p:nvSpPr>
        <p:spPr>
          <a:xfrm>
            <a:off x="9436532" y="6488668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4293116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E5833-F5EA-4108-806B-FC59976E3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953" y="172066"/>
            <a:ext cx="3651467" cy="1676603"/>
          </a:xfrm>
        </p:spPr>
        <p:txBody>
          <a:bodyPr>
            <a:normAutofit/>
          </a:bodyPr>
          <a:lstStyle/>
          <a:p>
            <a:r>
              <a:rPr lang="en-GB" sz="4800" b="1" dirty="0"/>
              <a:t>Indigenous Mayan people</a:t>
            </a:r>
          </a:p>
        </p:txBody>
      </p:sp>
      <p:sp>
        <p:nvSpPr>
          <p:cNvPr id="11271" name="Content Placeholder 11270">
            <a:extLst>
              <a:ext uri="{FF2B5EF4-FFF2-40B4-BE49-F238E27FC236}">
                <a16:creationId xmlns:a16="http://schemas.microsoft.com/office/drawing/2014/main" id="{BFCF27BF-1837-4DE6-A9EF-15BF0E6FA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979" y="2021306"/>
            <a:ext cx="3927417" cy="4467362"/>
          </a:xfrm>
        </p:spPr>
        <p:txBody>
          <a:bodyPr>
            <a:normAutofit fontScale="92500" lnSpcReduction="10000"/>
          </a:bodyPr>
          <a:lstStyle/>
          <a:p>
            <a:r>
              <a:rPr lang="en-US" sz="2400" b="1" dirty="0"/>
              <a:t>Flourished in area for thousands of years (Anon., 2012 p. 8)</a:t>
            </a:r>
          </a:p>
          <a:p>
            <a:r>
              <a:rPr lang="en-US" sz="2400" b="1" dirty="0"/>
              <a:t>Strong cultural identity</a:t>
            </a:r>
          </a:p>
          <a:p>
            <a:r>
              <a:rPr lang="en-US" sz="2400" b="1" dirty="0"/>
              <a:t>Skilled in arts, healing, science, poetry, music and literature.</a:t>
            </a:r>
          </a:p>
          <a:p>
            <a:r>
              <a:rPr lang="en-US" sz="2400" b="1" dirty="0"/>
              <a:t>Their language was unique but only served to segregate them from the Spanish speaking population</a:t>
            </a:r>
          </a:p>
          <a:p>
            <a:r>
              <a:rPr lang="en-US" sz="2400" b="1" dirty="0"/>
              <a:t>The Authoritarian state excluded the majority of population who were Mayan</a:t>
            </a:r>
          </a:p>
        </p:txBody>
      </p:sp>
      <p:pic>
        <p:nvPicPr>
          <p:cNvPr id="11269" name="Picture 2" descr="Related image">
            <a:extLst>
              <a:ext uri="{FF2B5EF4-FFF2-40B4-BE49-F238E27FC236}">
                <a16:creationId xmlns:a16="http://schemas.microsoft.com/office/drawing/2014/main" id="{4B258C4A-0685-4AFA-872F-C7FF6ABB59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62" r="7438"/>
          <a:stretch/>
        </p:blipFill>
        <p:spPr bwMode="auto">
          <a:xfrm>
            <a:off x="4639056" y="10"/>
            <a:ext cx="7552944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8ABB446-5453-43ED-92DF-C64C04939EB1}"/>
              </a:ext>
            </a:extLst>
          </p:cNvPr>
          <p:cNvSpPr/>
          <p:nvPr/>
        </p:nvSpPr>
        <p:spPr>
          <a:xfrm>
            <a:off x="0" y="6488668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1532901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2" descr="Image result for people of guatemala">
            <a:extLst>
              <a:ext uri="{FF2B5EF4-FFF2-40B4-BE49-F238E27FC236}">
                <a16:creationId xmlns:a16="http://schemas.microsoft.com/office/drawing/2014/main" id="{047047D4-0FF5-4CE7-BB4D-1E34F0EDC4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91" b="909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BFDFAB-446D-4D29-BCDF-656B75808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571310"/>
            <a:ext cx="4476001" cy="1105089"/>
          </a:xfrm>
        </p:spPr>
        <p:txBody>
          <a:bodyPr>
            <a:noAutofit/>
          </a:bodyPr>
          <a:lstStyle/>
          <a:p>
            <a:r>
              <a:rPr lang="en-GB" sz="2800" b="1" dirty="0"/>
              <a:t>The CEH said “The reports are what the commissioners leave for history (Anon., 2012)</a:t>
            </a:r>
          </a:p>
        </p:txBody>
      </p:sp>
      <p:sp>
        <p:nvSpPr>
          <p:cNvPr id="3079" name="Content Placeholder 3078">
            <a:extLst>
              <a:ext uri="{FF2B5EF4-FFF2-40B4-BE49-F238E27FC236}">
                <a16:creationId xmlns:a16="http://schemas.microsoft.com/office/drawing/2014/main" id="{5879264B-9DC6-4460-BE80-FED2B3D48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83" y="1774371"/>
            <a:ext cx="4706002" cy="3459365"/>
          </a:xfrm>
        </p:spPr>
        <p:txBody>
          <a:bodyPr anchor="t">
            <a:normAutofit/>
          </a:bodyPr>
          <a:lstStyle/>
          <a:p>
            <a:r>
              <a:rPr lang="en-US" sz="2000" b="1" dirty="0"/>
              <a:t>Costs for the CEH was $10 million </a:t>
            </a:r>
          </a:p>
          <a:p>
            <a:r>
              <a:rPr lang="en-US" sz="2000" b="1" dirty="0"/>
              <a:t>There were 200 staff taking testimony and recording information</a:t>
            </a:r>
          </a:p>
          <a:p>
            <a:r>
              <a:rPr lang="en-US" sz="2000" b="1" dirty="0"/>
              <a:t>Three part time commissioners</a:t>
            </a:r>
          </a:p>
          <a:p>
            <a:r>
              <a:rPr lang="en-US" sz="2000" b="1" dirty="0"/>
              <a:t>Conflict in decision making between judicial and social sciences (Chapman &amp; Ball,2001 p.4)</a:t>
            </a:r>
          </a:p>
          <a:p>
            <a:r>
              <a:rPr lang="en-US" sz="2000" b="1" dirty="0"/>
              <a:t>Leftist guerilla group was Unidad </a:t>
            </a:r>
            <a:r>
              <a:rPr lang="en-US" sz="2000" b="1" dirty="0" err="1"/>
              <a:t>Revolucionari</a:t>
            </a:r>
            <a:r>
              <a:rPr lang="en-US" sz="2000" b="1" dirty="0"/>
              <a:t> Nacional </a:t>
            </a:r>
            <a:r>
              <a:rPr lang="en-US" sz="2000" b="1" dirty="0" err="1"/>
              <a:t>Guatemalteca</a:t>
            </a:r>
            <a:r>
              <a:rPr lang="en-US" sz="2000" b="1" dirty="0"/>
              <a:t> (URNG</a:t>
            </a:r>
            <a:r>
              <a:rPr lang="en-US" sz="1800" dirty="0"/>
              <a:t>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DAD89E2-A07F-42D1-9D4A-A8496B8A2646}"/>
              </a:ext>
            </a:extLst>
          </p:cNvPr>
          <p:cNvSpPr/>
          <p:nvPr/>
        </p:nvSpPr>
        <p:spPr>
          <a:xfrm>
            <a:off x="43005" y="-2008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173367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6466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730C52-2A3B-41EC-B02B-B95C65889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rgbClr val="FFFFFF"/>
                </a:solidFill>
                <a:latin typeface="Arial Black" panose="020B0A04020102020204" pitchFamily="34" charset="0"/>
              </a:rPr>
              <a:t>Civil War and Civilian Population</a:t>
            </a:r>
          </a:p>
        </p:txBody>
      </p:sp>
      <p:pic>
        <p:nvPicPr>
          <p:cNvPr id="4101" name="Picture 2" descr="Image result for people of guatemala">
            <a:extLst>
              <a:ext uri="{FF2B5EF4-FFF2-40B4-BE49-F238E27FC236}">
                <a16:creationId xmlns:a16="http://schemas.microsoft.com/office/drawing/2014/main" id="{1955B312-AF1F-4077-B7F2-0A788A0F9D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55" r="1" b="2773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03" name="Content Placeholder 4102">
            <a:extLst>
              <a:ext uri="{FF2B5EF4-FFF2-40B4-BE49-F238E27FC236}">
                <a16:creationId xmlns:a16="http://schemas.microsoft.com/office/drawing/2014/main" id="{785C8BAF-FBAC-46A3-9B47-4B8CC8CCA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435063"/>
            <a:ext cx="4281890" cy="5957219"/>
          </a:xfrm>
        </p:spPr>
        <p:txBody>
          <a:bodyPr anchor="ctr">
            <a:no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Military and Government saw the Mayan population as source of rebels</a:t>
            </a:r>
          </a:p>
          <a:p>
            <a:r>
              <a:rPr lang="en-US" dirty="0">
                <a:solidFill>
                  <a:srgbClr val="FFFFFF"/>
                </a:solidFill>
              </a:rPr>
              <a:t>There was a deliberate withholding of social aid</a:t>
            </a:r>
          </a:p>
          <a:p>
            <a:r>
              <a:rPr lang="en-US" dirty="0">
                <a:solidFill>
                  <a:srgbClr val="FFFFFF"/>
                </a:solidFill>
              </a:rPr>
              <a:t>Guatemala had the lowest spend in social resources of all central American countries</a:t>
            </a:r>
          </a:p>
          <a:p>
            <a:r>
              <a:rPr lang="en-US" dirty="0">
                <a:solidFill>
                  <a:srgbClr val="FFFFFF"/>
                </a:solidFill>
              </a:rPr>
              <a:t>They saw this tactic as a means of control (Hayner,2011 p. 33)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20E8256-FDE9-4F41-B90B-08A9928F7705}"/>
              </a:ext>
            </a:extLst>
          </p:cNvPr>
          <p:cNvSpPr/>
          <p:nvPr/>
        </p:nvSpPr>
        <p:spPr>
          <a:xfrm>
            <a:off x="9112759" y="9066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1221512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15098E9F-09EF-4F48-AE43-770F466B2A9B}"/>
              </a:ext>
            </a:extLst>
          </p:cNvPr>
          <p:cNvSpPr/>
          <p:nvPr/>
        </p:nvSpPr>
        <p:spPr>
          <a:xfrm>
            <a:off x="0" y="8787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62E6A5-4B47-4891-931A-DAC39705A1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00609" y="793083"/>
            <a:ext cx="8810654" cy="58737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02B6B4-572A-4B87-8543-B39242ACF034}"/>
              </a:ext>
            </a:extLst>
          </p:cNvPr>
          <p:cNvSpPr txBox="1"/>
          <p:nvPr/>
        </p:nvSpPr>
        <p:spPr>
          <a:xfrm>
            <a:off x="168442" y="520983"/>
            <a:ext cx="3838074" cy="50783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 Black" panose="020B0A04020102020204" pitchFamily="34" charset="0"/>
              </a:rPr>
              <a:t>Countless human rights violations</a:t>
            </a:r>
          </a:p>
          <a:p>
            <a:endParaRPr lang="en-GB" b="1" dirty="0">
              <a:latin typeface="Arial Black" panose="020B0A04020102020204" pitchFamily="34" charset="0"/>
            </a:endParaRPr>
          </a:p>
          <a:p>
            <a:r>
              <a:rPr lang="en-GB" b="1" dirty="0">
                <a:latin typeface="Arial Black" panose="020B0A04020102020204" pitchFamily="34" charset="0"/>
              </a:rPr>
              <a:t>The entire political, military and judicial systems were responsible</a:t>
            </a:r>
          </a:p>
          <a:p>
            <a:r>
              <a:rPr lang="en-GB" b="1" dirty="0">
                <a:latin typeface="Arial Black" panose="020B0A04020102020204" pitchFamily="34" charset="0"/>
              </a:rPr>
              <a:t>(Chapman &amp; Ball, 2001 p.13)</a:t>
            </a:r>
          </a:p>
          <a:p>
            <a:endParaRPr lang="en-GB" b="1" dirty="0">
              <a:latin typeface="Arial Black" panose="020B0A04020102020204" pitchFamily="34" charset="0"/>
            </a:endParaRPr>
          </a:p>
          <a:p>
            <a:r>
              <a:rPr lang="en-GB" b="1" dirty="0">
                <a:latin typeface="Arial Black" panose="020B0A04020102020204" pitchFamily="34" charset="0"/>
              </a:rPr>
              <a:t>This continued for decades and was not confined to a few ‘bad apples’</a:t>
            </a:r>
          </a:p>
          <a:p>
            <a:r>
              <a:rPr lang="en-GB" b="1" dirty="0">
                <a:latin typeface="Arial Black" panose="020B0A04020102020204" pitchFamily="34" charset="0"/>
              </a:rPr>
              <a:t>(Chapman &amp; Ball, 2001 p. 13)</a:t>
            </a:r>
          </a:p>
          <a:p>
            <a:endParaRPr lang="en-GB" b="1" dirty="0">
              <a:latin typeface="Arial Black" panose="020B0A04020102020204" pitchFamily="34" charset="0"/>
            </a:endParaRPr>
          </a:p>
          <a:p>
            <a:r>
              <a:rPr lang="en-GB" b="1" dirty="0">
                <a:latin typeface="Arial Black" panose="020B0A04020102020204" pitchFamily="34" charset="0"/>
              </a:rPr>
              <a:t>There was an early decision by the CEH not to name perpetrators  </a:t>
            </a:r>
          </a:p>
          <a:p>
            <a:r>
              <a:rPr lang="en-GB" b="1" dirty="0">
                <a:latin typeface="Arial Black" panose="020B0A04020102020204" pitchFamily="34" charset="0"/>
              </a:rPr>
              <a:t>(</a:t>
            </a:r>
            <a:r>
              <a:rPr lang="en-GB" b="1" dirty="0" err="1">
                <a:latin typeface="Arial Black" panose="020B0A04020102020204" pitchFamily="34" charset="0"/>
              </a:rPr>
              <a:t>Hayner</a:t>
            </a:r>
            <a:r>
              <a:rPr lang="en-GB" b="1" dirty="0">
                <a:latin typeface="Arial Black" panose="020B0A04020102020204" pitchFamily="34" charset="0"/>
              </a:rPr>
              <a:t>, 2011. p. 32)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204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4D5D2-06DF-448C-91EC-A9F92CF15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8" y="351252"/>
            <a:ext cx="3651467" cy="1676603"/>
          </a:xfrm>
        </p:spPr>
        <p:txBody>
          <a:bodyPr>
            <a:normAutofit/>
          </a:bodyPr>
          <a:lstStyle/>
          <a:p>
            <a:r>
              <a:rPr lang="en-GB" dirty="0"/>
              <a:t>Civil War continues</a:t>
            </a:r>
          </a:p>
        </p:txBody>
      </p:sp>
      <p:sp>
        <p:nvSpPr>
          <p:cNvPr id="6151" name="Content Placeholder 6150">
            <a:extLst>
              <a:ext uri="{FF2B5EF4-FFF2-40B4-BE49-F238E27FC236}">
                <a16:creationId xmlns:a16="http://schemas.microsoft.com/office/drawing/2014/main" id="{084B8F2A-71AE-4932-8E5F-80A4236F6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268" y="1709736"/>
            <a:ext cx="3990127" cy="4797011"/>
          </a:xfrm>
        </p:spPr>
        <p:txBody>
          <a:bodyPr>
            <a:noAutofit/>
          </a:bodyPr>
          <a:lstStyle/>
          <a:p>
            <a:r>
              <a:rPr lang="en-US" sz="2400" b="1" dirty="0"/>
              <a:t>Judicial systems became ineffective</a:t>
            </a:r>
          </a:p>
          <a:p>
            <a:r>
              <a:rPr lang="en-US" sz="2400" b="1" dirty="0"/>
              <a:t>Apathy and a lack of political participation served to continue the status quo</a:t>
            </a:r>
          </a:p>
          <a:p>
            <a:r>
              <a:rPr lang="en-US" sz="2400" b="1" dirty="0"/>
              <a:t>Democracy was threatened and ceased to flourish</a:t>
            </a:r>
          </a:p>
          <a:p>
            <a:r>
              <a:rPr lang="en-US" sz="2400" b="1" dirty="0"/>
              <a:t>An atmosphere was encouraged by government and military to set </a:t>
            </a:r>
            <a:r>
              <a:rPr lang="en-US" sz="2400" b="1" dirty="0" err="1"/>
              <a:t>neighbours</a:t>
            </a:r>
            <a:r>
              <a:rPr lang="en-US" sz="2400" b="1" dirty="0"/>
              <a:t> and even relatives against each other</a:t>
            </a:r>
          </a:p>
        </p:txBody>
      </p:sp>
      <p:pic>
        <p:nvPicPr>
          <p:cNvPr id="6149" name="Picture 2" descr="Image result for people of guatemala">
            <a:extLst>
              <a:ext uri="{FF2B5EF4-FFF2-40B4-BE49-F238E27FC236}">
                <a16:creationId xmlns:a16="http://schemas.microsoft.com/office/drawing/2014/main" id="{95E31F08-CADF-4A9E-B4D9-E905E8CDCD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85" r="16876"/>
          <a:stretch/>
        </p:blipFill>
        <p:spPr bwMode="auto">
          <a:xfrm>
            <a:off x="4639056" y="10"/>
            <a:ext cx="7552944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9179D50-146B-412A-9CA4-FCAE8AF80446}"/>
              </a:ext>
            </a:extLst>
          </p:cNvPr>
          <p:cNvSpPr/>
          <p:nvPr/>
        </p:nvSpPr>
        <p:spPr>
          <a:xfrm>
            <a:off x="0" y="0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409590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2" descr="Image result for military in guatemala">
            <a:extLst>
              <a:ext uri="{FF2B5EF4-FFF2-40B4-BE49-F238E27FC236}">
                <a16:creationId xmlns:a16="http://schemas.microsoft.com/office/drawing/2014/main" id="{BB354C3F-8F59-45B2-8088-B14F71AD84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91" b="23391"/>
          <a:stretch/>
        </p:blipFill>
        <p:spPr bwMode="auto">
          <a:xfrm>
            <a:off x="-58906" y="-200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D5CBE-720E-415C-A184-1B7440D49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218" y="303652"/>
            <a:ext cx="4062643" cy="1043409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 Black" panose="020B0A04020102020204" pitchFamily="34" charset="0"/>
              </a:rPr>
              <a:t>Genocide</a:t>
            </a:r>
          </a:p>
        </p:txBody>
      </p:sp>
      <p:sp>
        <p:nvSpPr>
          <p:cNvPr id="7175" name="Content Placeholder 7174">
            <a:extLst>
              <a:ext uri="{FF2B5EF4-FFF2-40B4-BE49-F238E27FC236}">
                <a16:creationId xmlns:a16="http://schemas.microsoft.com/office/drawing/2014/main" id="{8BE1922C-9D8A-4B3B-B6E2-7A23B02BF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645" y="1203062"/>
            <a:ext cx="4307575" cy="4451876"/>
          </a:xfrm>
        </p:spPr>
        <p:txBody>
          <a:bodyPr anchor="t">
            <a:normAutofit/>
          </a:bodyPr>
          <a:lstStyle/>
          <a:p>
            <a:r>
              <a:rPr lang="en-US" sz="2000" b="1" dirty="0"/>
              <a:t>Not all cases could be investigated Commissioners had to select significant cases – they were called illustrative cases</a:t>
            </a:r>
          </a:p>
          <a:p>
            <a:r>
              <a:rPr lang="en-US" sz="2000" b="1" dirty="0"/>
              <a:t>The CEH had a mandate and adopted the balance of probability theory.</a:t>
            </a:r>
          </a:p>
          <a:p>
            <a:r>
              <a:rPr lang="en-US" sz="2000" b="1" dirty="0"/>
              <a:t>The mass graves posed additional suffering to Mayan people. </a:t>
            </a:r>
          </a:p>
          <a:p>
            <a:r>
              <a:rPr lang="en-US" sz="2000" b="1" dirty="0"/>
              <a:t>They are unable to observe the rights when burying their dead.</a:t>
            </a:r>
          </a:p>
          <a:p>
            <a:r>
              <a:rPr lang="en-US" sz="2000" b="1" dirty="0"/>
              <a:t>PTSD still exists among survivors </a:t>
            </a:r>
          </a:p>
          <a:p>
            <a:pPr algn="ctr"/>
            <a:r>
              <a:rPr lang="en-US" sz="2000" b="1" dirty="0"/>
              <a:t>(Anon., 2012. p. 41)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102121-99D2-418A-8771-E5AB21442AA6}"/>
              </a:ext>
            </a:extLst>
          </p:cNvPr>
          <p:cNvSpPr/>
          <p:nvPr/>
        </p:nvSpPr>
        <p:spPr>
          <a:xfrm>
            <a:off x="-58906" y="-52832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3313479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2" descr="Image result for military in guatemala">
            <a:extLst>
              <a:ext uri="{FF2B5EF4-FFF2-40B4-BE49-F238E27FC236}">
                <a16:creationId xmlns:a16="http://schemas.microsoft.com/office/drawing/2014/main" id="{EA1BD621-E3D7-4741-83E3-30445834CB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14" b="17035"/>
          <a:stretch/>
        </p:blipFill>
        <p:spPr bwMode="auto">
          <a:xfrm>
            <a:off x="-1" y="10"/>
            <a:ext cx="12192001" cy="46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6" name="Oval 75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DCED7B-42C1-4677-ABD1-4EF5C6107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4551037"/>
            <a:ext cx="5021782" cy="1509931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000000"/>
                </a:solidFill>
                <a:latin typeface="Arial Black" panose="020B0A04020102020204" pitchFamily="34" charset="0"/>
              </a:rPr>
              <a:t>Military convicted of sexual violence</a:t>
            </a:r>
          </a:p>
        </p:txBody>
      </p:sp>
      <p:sp>
        <p:nvSpPr>
          <p:cNvPr id="8199" name="Content Placeholder 8198">
            <a:extLst>
              <a:ext uri="{FF2B5EF4-FFF2-40B4-BE49-F238E27FC236}">
                <a16:creationId xmlns:a16="http://schemas.microsoft.com/office/drawing/2014/main" id="{F4E095DD-3164-4307-A625-C40E53DA0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4186989"/>
            <a:ext cx="5418220" cy="2129590"/>
          </a:xfrm>
        </p:spPr>
        <p:txBody>
          <a:bodyPr anchor="ctr">
            <a:normAutofit/>
          </a:bodyPr>
          <a:lstStyle/>
          <a:p>
            <a:r>
              <a:rPr lang="en-US" sz="2400" b="1" dirty="0">
                <a:solidFill>
                  <a:srgbClr val="000000"/>
                </a:solidFill>
                <a:latin typeface="Arial Black" panose="020B0A04020102020204" pitchFamily="34" charset="0"/>
              </a:rPr>
              <a:t>Although both the state and guerillas did commit violence the Military, particularly, saw women as the ‘spoils of war’ (Anon., 2012, p. 36)</a:t>
            </a:r>
          </a:p>
          <a:p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5044D14-D3AB-478C-B0BA-E51B12EED1F1}"/>
              </a:ext>
            </a:extLst>
          </p:cNvPr>
          <p:cNvSpPr/>
          <p:nvPr/>
        </p:nvSpPr>
        <p:spPr>
          <a:xfrm>
            <a:off x="9592942" y="6488658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64455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7C568-65A7-43FE-909C-EFC449E50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35" y="3217991"/>
            <a:ext cx="5667375" cy="190890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media </a:t>
            </a:r>
            <a:r>
              <a:rPr lang="en-US" dirty="0"/>
              <a:t>appeared</a:t>
            </a: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to support the State and regime </a:t>
            </a:r>
          </a:p>
        </p:txBody>
      </p:sp>
      <p:sp>
        <p:nvSpPr>
          <p:cNvPr id="71" name="Freeform 7">
            <a:extLst>
              <a:ext uri="{FF2B5EF4-FFF2-40B4-BE49-F238E27FC236}">
                <a16:creationId xmlns:a16="http://schemas.microsoft.com/office/drawing/2014/main" id="{111A83C6-3159-48A2-95E0-D9A872D3E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0618" cy="2896258"/>
          </a:xfrm>
          <a:custGeom>
            <a:avLst/>
            <a:gdLst>
              <a:gd name="connsiteX0" fmla="*/ 0 w 5920618"/>
              <a:gd name="connsiteY0" fmla="*/ 0 h 2896258"/>
              <a:gd name="connsiteX1" fmla="*/ 3191370 w 5920618"/>
              <a:gd name="connsiteY1" fmla="*/ 0 h 2896258"/>
              <a:gd name="connsiteX2" fmla="*/ 3346315 w 5920618"/>
              <a:gd name="connsiteY2" fmla="*/ 0 h 2896258"/>
              <a:gd name="connsiteX3" fmla="*/ 5920618 w 5920618"/>
              <a:gd name="connsiteY3" fmla="*/ 0 h 2896258"/>
              <a:gd name="connsiteX4" fmla="*/ 4583705 w 5920618"/>
              <a:gd name="connsiteY4" fmla="*/ 2896258 h 2896258"/>
              <a:gd name="connsiteX5" fmla="*/ 3346315 w 5920618"/>
              <a:gd name="connsiteY5" fmla="*/ 2896258 h 2896258"/>
              <a:gd name="connsiteX6" fmla="*/ 1854457 w 5920618"/>
              <a:gd name="connsiteY6" fmla="*/ 2896258 h 2896258"/>
              <a:gd name="connsiteX7" fmla="*/ 0 w 5920618"/>
              <a:gd name="connsiteY7" fmla="*/ 2896258 h 2896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20618" h="2896258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8" y="0"/>
                </a:lnTo>
                <a:lnTo>
                  <a:pt x="4583705" y="2896258"/>
                </a:lnTo>
                <a:lnTo>
                  <a:pt x="3346315" y="2896258"/>
                </a:lnTo>
                <a:lnTo>
                  <a:pt x="1854457" y="2896258"/>
                </a:lnTo>
                <a:lnTo>
                  <a:pt x="0" y="2896258"/>
                </a:lnTo>
                <a:close/>
              </a:path>
            </a:pathLst>
          </a:custGeom>
          <a:solidFill>
            <a:srgbClr val="4D2F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Image result for mayan housing">
            <a:extLst>
              <a:ext uri="{FF2B5EF4-FFF2-40B4-BE49-F238E27FC236}">
                <a16:creationId xmlns:a16="http://schemas.microsoft.com/office/drawing/2014/main" id="{E569908A-1C2D-4420-B4D6-A2393FED9EC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280" y="989446"/>
            <a:ext cx="5667375" cy="4243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Freeform 5">
            <a:extLst>
              <a:ext uri="{FF2B5EF4-FFF2-40B4-BE49-F238E27FC236}">
                <a16:creationId xmlns:a16="http://schemas.microsoft.com/office/drawing/2014/main" id="{00372701-83B9-478A-9B29-7A50C8310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48626"/>
            <a:ext cx="6738450" cy="1409374"/>
          </a:xfrm>
          <a:custGeom>
            <a:avLst/>
            <a:gdLst>
              <a:gd name="connsiteX0" fmla="*/ 0 w 6738450"/>
              <a:gd name="connsiteY0" fmla="*/ 0 h 1409374"/>
              <a:gd name="connsiteX1" fmla="*/ 6738450 w 6738450"/>
              <a:gd name="connsiteY1" fmla="*/ 0 h 1409374"/>
              <a:gd name="connsiteX2" fmla="*/ 6085725 w 6738450"/>
              <a:gd name="connsiteY2" fmla="*/ 1409374 h 1409374"/>
              <a:gd name="connsiteX3" fmla="*/ 1524000 w 6738450"/>
              <a:gd name="connsiteY3" fmla="*/ 1409374 h 1409374"/>
              <a:gd name="connsiteX4" fmla="*/ 1200418 w 6738450"/>
              <a:gd name="connsiteY4" fmla="*/ 1409374 h 1409374"/>
              <a:gd name="connsiteX5" fmla="*/ 0 w 6738450"/>
              <a:gd name="connsiteY5" fmla="*/ 1409374 h 1409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38450" h="1409374">
                <a:moveTo>
                  <a:pt x="0" y="0"/>
                </a:moveTo>
                <a:lnTo>
                  <a:pt x="6738450" y="0"/>
                </a:lnTo>
                <a:lnTo>
                  <a:pt x="6085725" y="1409374"/>
                </a:lnTo>
                <a:lnTo>
                  <a:pt x="1524000" y="1409374"/>
                </a:lnTo>
                <a:lnTo>
                  <a:pt x="1200418" y="1409374"/>
                </a:lnTo>
                <a:lnTo>
                  <a:pt x="0" y="1409374"/>
                </a:lnTo>
                <a:close/>
              </a:path>
            </a:pathLst>
          </a:custGeom>
          <a:solidFill>
            <a:srgbClr val="B2B2B2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5" name="Freeform 6">
            <a:extLst>
              <a:ext uri="{FF2B5EF4-FFF2-40B4-BE49-F238E27FC236}">
                <a16:creationId xmlns:a16="http://schemas.microsoft.com/office/drawing/2014/main" id="{9EDA5044-3268-4753-AEE8-20199924E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5448626"/>
            <a:ext cx="5925190" cy="1409374"/>
          </a:xfrm>
          <a:custGeom>
            <a:avLst/>
            <a:gdLst>
              <a:gd name="connsiteX0" fmla="*/ 652725 w 5925190"/>
              <a:gd name="connsiteY0" fmla="*/ 0 h 1409374"/>
              <a:gd name="connsiteX1" fmla="*/ 5925190 w 5925190"/>
              <a:gd name="connsiteY1" fmla="*/ 0 h 1409374"/>
              <a:gd name="connsiteX2" fmla="*/ 5925190 w 5925190"/>
              <a:gd name="connsiteY2" fmla="*/ 1409374 h 1409374"/>
              <a:gd name="connsiteX3" fmla="*/ 0 w 5925190"/>
              <a:gd name="connsiteY3" fmla="*/ 1409374 h 1409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1409374">
                <a:moveTo>
                  <a:pt x="652725" y="0"/>
                </a:moveTo>
                <a:lnTo>
                  <a:pt x="5925190" y="0"/>
                </a:lnTo>
                <a:lnTo>
                  <a:pt x="5925190" y="1409374"/>
                </a:lnTo>
                <a:lnTo>
                  <a:pt x="0" y="140937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22C7ECA-3A9D-4ABA-967F-6723E81E4C95}"/>
              </a:ext>
            </a:extLst>
          </p:cNvPr>
          <p:cNvSpPr/>
          <p:nvPr/>
        </p:nvSpPr>
        <p:spPr>
          <a:xfrm>
            <a:off x="9753127" y="0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41464070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B6E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845027-66EE-4E38-9479-715B2C5BA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  <a:latin typeface="Arial Black" panose="020B0A04020102020204" pitchFamily="34" charset="0"/>
              </a:rPr>
              <a:t>The struggle continued </a:t>
            </a:r>
          </a:p>
        </p:txBody>
      </p:sp>
      <p:pic>
        <p:nvPicPr>
          <p:cNvPr id="13317" name="Picture 2" descr="Related image">
            <a:extLst>
              <a:ext uri="{FF2B5EF4-FFF2-40B4-BE49-F238E27FC236}">
                <a16:creationId xmlns:a16="http://schemas.microsoft.com/office/drawing/2014/main" id="{1B045E39-174E-4C2A-96FC-4CAEA7285A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8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319" name="Content Placeholder 13318">
            <a:extLst>
              <a:ext uri="{FF2B5EF4-FFF2-40B4-BE49-F238E27FC236}">
                <a16:creationId xmlns:a16="http://schemas.microsoft.com/office/drawing/2014/main" id="{98F14E1F-62D5-48FF-ADE3-2F66B87EB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US" sz="2400" b="1" dirty="0">
                <a:solidFill>
                  <a:srgbClr val="FFFFFF"/>
                </a:solidFill>
              </a:rPr>
              <a:t>The material losses were huge </a:t>
            </a:r>
          </a:p>
          <a:p>
            <a:r>
              <a:rPr lang="en-US" sz="2400" b="1" dirty="0">
                <a:solidFill>
                  <a:srgbClr val="FFFFFF"/>
                </a:solidFill>
              </a:rPr>
              <a:t>Possessions, Property and money</a:t>
            </a:r>
          </a:p>
          <a:p>
            <a:r>
              <a:rPr lang="en-US" sz="2400" b="1" dirty="0">
                <a:solidFill>
                  <a:srgbClr val="FFFFFF"/>
                </a:solidFill>
              </a:rPr>
              <a:t>Academics and </a:t>
            </a:r>
            <a:r>
              <a:rPr lang="en-US" sz="2400" b="1" dirty="0" err="1">
                <a:solidFill>
                  <a:srgbClr val="FFFFFF"/>
                </a:solidFill>
              </a:rPr>
              <a:t>organisations</a:t>
            </a:r>
            <a:r>
              <a:rPr lang="en-US" sz="2400" b="1" dirty="0">
                <a:solidFill>
                  <a:srgbClr val="FFFFFF"/>
                </a:solidFill>
              </a:rPr>
              <a:t> providing social aid were eliminated. </a:t>
            </a:r>
          </a:p>
          <a:p>
            <a:r>
              <a:rPr lang="en-US" sz="2400" b="1" dirty="0">
                <a:solidFill>
                  <a:srgbClr val="FFFFFF"/>
                </a:solidFill>
              </a:rPr>
              <a:t>Methods the state used set </a:t>
            </a:r>
            <a:r>
              <a:rPr lang="en-US" sz="2400" b="1" dirty="0" err="1">
                <a:solidFill>
                  <a:srgbClr val="FFFFFF"/>
                </a:solidFill>
              </a:rPr>
              <a:t>organisations</a:t>
            </a:r>
            <a:r>
              <a:rPr lang="en-US" sz="2400" b="1" dirty="0">
                <a:solidFill>
                  <a:srgbClr val="FFFFFF"/>
                </a:solidFill>
              </a:rPr>
              <a:t> against each other (Anon., 2012, p. 33)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1BE49DE-F1AF-4E5D-B8AF-7284B9715022}"/>
              </a:ext>
            </a:extLst>
          </p:cNvPr>
          <p:cNvSpPr/>
          <p:nvPr/>
        </p:nvSpPr>
        <p:spPr>
          <a:xfrm>
            <a:off x="9292152" y="0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18624141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52C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67AA37-E1F3-4134-B5FD-886B9F7D8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5" y="618681"/>
            <a:ext cx="2938319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On US Border</a:t>
            </a:r>
            <a:br>
              <a:rPr lang="en-US" sz="4000" b="1" dirty="0">
                <a:solidFill>
                  <a:srgbClr val="FFFFFF"/>
                </a:solidFill>
              </a:rPr>
            </a:br>
            <a:r>
              <a:rPr lang="en-US" sz="4000" b="1" dirty="0" err="1">
                <a:solidFill>
                  <a:srgbClr val="FFFFFF"/>
                </a:solidFill>
              </a:rPr>
              <a:t>Guatamalans</a:t>
            </a:r>
            <a:r>
              <a:rPr lang="en-US" sz="4000" b="1" dirty="0">
                <a:solidFill>
                  <a:srgbClr val="FFFFFF"/>
                </a:solidFill>
              </a:rPr>
              <a:t> protesting and raising awareness of their plight</a:t>
            </a:r>
          </a:p>
        </p:txBody>
      </p:sp>
      <p:sp>
        <p:nvSpPr>
          <p:cNvPr id="73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Image result for guatemalan genocide">
            <a:extLst>
              <a:ext uri="{FF2B5EF4-FFF2-40B4-BE49-F238E27FC236}">
                <a16:creationId xmlns:a16="http://schemas.microsoft.com/office/drawing/2014/main" id="{F0AFE31C-5F12-4AA2-992C-25273EEF8AD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1" b="1"/>
          <a:stretch/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09ED1C7-E15C-4FFD-86E0-CA5C36532C06}"/>
              </a:ext>
            </a:extLst>
          </p:cNvPr>
          <p:cNvSpPr/>
          <p:nvPr/>
        </p:nvSpPr>
        <p:spPr>
          <a:xfrm>
            <a:off x="9592942" y="6488668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40147932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1" name="Picture 2" descr="Image result for guatemala military">
            <a:extLst>
              <a:ext uri="{FF2B5EF4-FFF2-40B4-BE49-F238E27FC236}">
                <a16:creationId xmlns:a16="http://schemas.microsoft.com/office/drawing/2014/main" id="{C7A20F53-5695-47F7-92AC-692274EFEF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b="9091"/>
          <a:stretch/>
        </p:blipFill>
        <p:spPr bwMode="auto">
          <a:xfrm>
            <a:off x="-8061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Freeform 49">
            <a:extLst>
              <a:ext uri="{FF2B5EF4-FFF2-40B4-BE49-F238E27FC236}">
                <a16:creationId xmlns:a16="http://schemas.microsoft.com/office/drawing/2014/main" id="{D227D8FB-85E6-4F0E-9F9E-A85A9E7D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335576" y="-399378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45991BFE-2E28-42F0-ABB2-4AA495629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562" y="0"/>
            <a:ext cx="6097438" cy="5298683"/>
          </a:xfrm>
          <a:custGeom>
            <a:avLst/>
            <a:gdLst>
              <a:gd name="connsiteX0" fmla="*/ 744562 w 6097438"/>
              <a:gd name="connsiteY0" fmla="*/ 0 h 5298683"/>
              <a:gd name="connsiteX1" fmla="*/ 5209260 w 6097438"/>
              <a:gd name="connsiteY1" fmla="*/ 0 h 5298683"/>
              <a:gd name="connsiteX2" fmla="*/ 5384861 w 6097438"/>
              <a:gd name="connsiteY2" fmla="*/ 193210 h 5298683"/>
              <a:gd name="connsiteX3" fmla="*/ 6097438 w 6097438"/>
              <a:gd name="connsiteY3" fmla="*/ 2178155 h 5298683"/>
              <a:gd name="connsiteX4" fmla="*/ 2976911 w 6097438"/>
              <a:gd name="connsiteY4" fmla="*/ 5298683 h 5298683"/>
              <a:gd name="connsiteX5" fmla="*/ 101610 w 6097438"/>
              <a:gd name="connsiteY5" fmla="*/ 3392805 h 5298683"/>
              <a:gd name="connsiteX6" fmla="*/ 0 w 6097438"/>
              <a:gd name="connsiteY6" fmla="*/ 3115184 h 5298683"/>
              <a:gd name="connsiteX7" fmla="*/ 0 w 6097438"/>
              <a:gd name="connsiteY7" fmla="*/ 1241127 h 5298683"/>
              <a:gd name="connsiteX8" fmla="*/ 101610 w 6097438"/>
              <a:gd name="connsiteY8" fmla="*/ 963506 h 5298683"/>
              <a:gd name="connsiteX9" fmla="*/ 568961 w 6097438"/>
              <a:gd name="connsiteY9" fmla="*/ 193210 h 52986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097438" h="5298683">
                <a:moveTo>
                  <a:pt x="744562" y="0"/>
                </a:moveTo>
                <a:lnTo>
                  <a:pt x="5209260" y="0"/>
                </a:lnTo>
                <a:lnTo>
                  <a:pt x="5384861" y="193210"/>
                </a:lnTo>
                <a:cubicBezTo>
                  <a:pt x="5830023" y="732621"/>
                  <a:pt x="6097438" y="1424159"/>
                  <a:pt x="6097438" y="2178155"/>
                </a:cubicBezTo>
                <a:cubicBezTo>
                  <a:pt x="6097438" y="3901575"/>
                  <a:pt x="4700330" y="5298683"/>
                  <a:pt x="2976911" y="5298683"/>
                </a:cubicBezTo>
                <a:cubicBezTo>
                  <a:pt x="1684346" y="5298683"/>
                  <a:pt x="575332" y="4512810"/>
                  <a:pt x="101610" y="3392805"/>
                </a:cubicBezTo>
                <a:lnTo>
                  <a:pt x="0" y="3115184"/>
                </a:lnTo>
                <a:lnTo>
                  <a:pt x="0" y="1241127"/>
                </a:lnTo>
                <a:lnTo>
                  <a:pt x="101610" y="963506"/>
                </a:lnTo>
                <a:cubicBezTo>
                  <a:pt x="220041" y="683504"/>
                  <a:pt x="378177" y="424387"/>
                  <a:pt x="568961" y="193210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C47BBC-16F2-47BD-ADBB-A0E89B844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8163" y="49802"/>
            <a:ext cx="4707837" cy="708188"/>
          </a:xfrm>
        </p:spPr>
        <p:txBody>
          <a:bodyPr>
            <a:normAutofit/>
          </a:bodyPr>
          <a:lstStyle/>
          <a:p>
            <a:r>
              <a:rPr lang="en-GB" sz="3600" dirty="0"/>
              <a:t>1999 CEH is able to say</a:t>
            </a:r>
          </a:p>
        </p:txBody>
      </p:sp>
      <p:sp>
        <p:nvSpPr>
          <p:cNvPr id="14343" name="Content Placeholder 14342">
            <a:extLst>
              <a:ext uri="{FF2B5EF4-FFF2-40B4-BE49-F238E27FC236}">
                <a16:creationId xmlns:a16="http://schemas.microsoft.com/office/drawing/2014/main" id="{E0150C1B-8050-4357-B49A-DD38F8565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8163" y="625642"/>
            <a:ext cx="4435712" cy="4475747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2400" dirty="0"/>
              <a:t>Security forces were responsible for 93% of all human rights atrocities in the civil war</a:t>
            </a:r>
          </a:p>
          <a:p>
            <a:r>
              <a:rPr lang="en-US" sz="2400" dirty="0"/>
              <a:t>Senior Officials had ordered and overseen 626 massacres in Mayan villages.</a:t>
            </a:r>
          </a:p>
          <a:p>
            <a:r>
              <a:rPr lang="en-US" sz="2400" dirty="0"/>
              <a:t>President Portillo pays $1.8 million dollars to families who lost relatives in Las Dos </a:t>
            </a:r>
            <a:r>
              <a:rPr lang="en-US" sz="2400" dirty="0" err="1"/>
              <a:t>Erres</a:t>
            </a:r>
            <a:r>
              <a:rPr lang="en-US" sz="2400" dirty="0"/>
              <a:t> atrocity in 1982 perpetrated by the military  (BBC News, 2012)</a:t>
            </a:r>
          </a:p>
          <a:p>
            <a:r>
              <a:rPr lang="en-US" sz="2400" dirty="0"/>
              <a:t>In 2004 $3.5 million dollars paid in damages after the state’s formal admission of guilt in human rights crimes </a:t>
            </a:r>
          </a:p>
          <a:p>
            <a:endParaRPr lang="en-US" sz="18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87EFD7B-8DDA-4B7F-AA5B-BF37D9BC501A}"/>
              </a:ext>
            </a:extLst>
          </p:cNvPr>
          <p:cNvSpPr/>
          <p:nvPr/>
        </p:nvSpPr>
        <p:spPr>
          <a:xfrm>
            <a:off x="9641069" y="6488668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1221404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5" name="Picture 2" descr="Image result for guatemala military">
            <a:extLst>
              <a:ext uri="{FF2B5EF4-FFF2-40B4-BE49-F238E27FC236}">
                <a16:creationId xmlns:a16="http://schemas.microsoft.com/office/drawing/2014/main" id="{3864623F-A744-4208-BA97-CB54E3A9D6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94FA9D-6436-4B25-99F6-3526489B5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407696"/>
            <a:ext cx="4259594" cy="192943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latin typeface="Arial Black" panose="020B0A04020102020204" pitchFamily="34" charset="0"/>
              </a:rPr>
              <a:t>Over 200,000 people killed or just disappeared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5F93BEC3-F239-47D0-8F2C-A9D9F05FDCC4}"/>
              </a:ext>
            </a:extLst>
          </p:cNvPr>
          <p:cNvSpPr/>
          <p:nvPr/>
        </p:nvSpPr>
        <p:spPr>
          <a:xfrm>
            <a:off x="1067614" y="6528885"/>
            <a:ext cx="2438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/>
              <a:t>Carol Connelly P151785</a:t>
            </a:r>
          </a:p>
        </p:txBody>
      </p:sp>
    </p:spTree>
    <p:extLst>
      <p:ext uri="{BB962C8B-B14F-4D97-AF65-F5344CB8AC3E}">
        <p14:creationId xmlns:p14="http://schemas.microsoft.com/office/powerpoint/2010/main" val="41503537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F243E-B0AA-4EA9-AF85-9B5FF6951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6943" y="275984"/>
            <a:ext cx="4977976" cy="781291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000000"/>
                </a:solidFill>
              </a:rPr>
              <a:t>Recommendations</a:t>
            </a:r>
            <a:r>
              <a:rPr lang="en-GB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23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DE9D966B-B0E3-47CB-A2BD-62E5461DD55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25" r="33999" b="-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950A7B2-7CB9-4B37-99B8-290979E6C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4876" y="1057276"/>
            <a:ext cx="6215174" cy="5003696"/>
          </a:xfrm>
        </p:spPr>
        <p:txBody>
          <a:bodyPr anchor="ctr">
            <a:normAutofit fontScale="92500" lnSpcReduction="20000"/>
          </a:bodyPr>
          <a:lstStyle/>
          <a:p>
            <a:endParaRPr lang="en-US" sz="2400" b="1" dirty="0">
              <a:solidFill>
                <a:srgbClr val="000000"/>
              </a:solidFill>
            </a:endParaRPr>
          </a:p>
          <a:p>
            <a:r>
              <a:rPr lang="en-US" b="1" dirty="0">
                <a:solidFill>
                  <a:srgbClr val="000000"/>
                </a:solidFill>
              </a:rPr>
              <a:t>Clear mandate required</a:t>
            </a:r>
          </a:p>
          <a:p>
            <a:r>
              <a:rPr lang="en-US" b="1" dirty="0">
                <a:solidFill>
                  <a:srgbClr val="000000"/>
                </a:solidFill>
              </a:rPr>
              <a:t>Commissioners should have an advisory role</a:t>
            </a:r>
          </a:p>
          <a:p>
            <a:r>
              <a:rPr lang="en-US" b="1" dirty="0">
                <a:solidFill>
                  <a:srgbClr val="000000"/>
                </a:solidFill>
              </a:rPr>
              <a:t>Staff should have necessary skills to deal with the technical questions posed by the commission</a:t>
            </a:r>
          </a:p>
          <a:p>
            <a:r>
              <a:rPr lang="en-US" b="1" dirty="0">
                <a:solidFill>
                  <a:srgbClr val="000000"/>
                </a:solidFill>
              </a:rPr>
              <a:t>Identification of </a:t>
            </a:r>
            <a:r>
              <a:rPr lang="en-US" b="1" dirty="0" err="1">
                <a:solidFill>
                  <a:srgbClr val="000000"/>
                </a:solidFill>
              </a:rPr>
              <a:t>organisations</a:t>
            </a:r>
            <a:r>
              <a:rPr lang="en-US" b="1" dirty="0">
                <a:solidFill>
                  <a:srgbClr val="000000"/>
                </a:solidFill>
              </a:rPr>
              <a:t> that violated human rights. Individuals roles and responsibilities should be secondary.</a:t>
            </a:r>
          </a:p>
          <a:p>
            <a:r>
              <a:rPr lang="en-US" b="1" dirty="0">
                <a:solidFill>
                  <a:srgbClr val="000000"/>
                </a:solidFill>
              </a:rPr>
              <a:t>Findings should be victim centered and from their point of view. Report is central to debates regarding future and how the past will influence it. (Chapman &amp; Ball, 2001, p. 43)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</a:endParaRPr>
          </a:p>
          <a:p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C9AA7D-7C67-482B-BD8D-2061E0FD8A1E}"/>
              </a:ext>
            </a:extLst>
          </p:cNvPr>
          <p:cNvSpPr txBox="1"/>
          <p:nvPr/>
        </p:nvSpPr>
        <p:spPr>
          <a:xfrm>
            <a:off x="9732368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girlgonetravel.com/2015/08/25/guatemala-behind-the-scenes-with-coe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323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A707B-8EFC-40FA-A5DA-FF634D95B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295073"/>
            <a:ext cx="4321683" cy="167660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 Black" panose="020B0A04020102020204" pitchFamily="34" charset="0"/>
              </a:rPr>
              <a:t>CEH Report dissemination</a:t>
            </a:r>
          </a:p>
        </p:txBody>
      </p:sp>
      <p:sp>
        <p:nvSpPr>
          <p:cNvPr id="16" name="Content Placeholder 10">
            <a:extLst>
              <a:ext uri="{FF2B5EF4-FFF2-40B4-BE49-F238E27FC236}">
                <a16:creationId xmlns:a16="http://schemas.microsoft.com/office/drawing/2014/main" id="{E062D5D3-115B-460A-8CC3-46B3E5043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971676"/>
            <a:ext cx="3667037" cy="4252144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 Black" panose="020B0A04020102020204" pitchFamily="34" charset="0"/>
              </a:rPr>
              <a:t>Widely distributed and available freely </a:t>
            </a:r>
          </a:p>
          <a:p>
            <a:r>
              <a:rPr lang="en-US" sz="2400" b="1" dirty="0">
                <a:latin typeface="Arial Black" panose="020B0A04020102020204" pitchFamily="34" charset="0"/>
              </a:rPr>
              <a:t>People did not have to buy it</a:t>
            </a:r>
          </a:p>
          <a:p>
            <a:r>
              <a:rPr lang="en-US" sz="2400" b="1" dirty="0">
                <a:latin typeface="Arial Black" panose="020B0A04020102020204" pitchFamily="34" charset="0"/>
              </a:rPr>
              <a:t>Initial distribution of 42,000 copies in both English and Spanish</a:t>
            </a:r>
          </a:p>
          <a:p>
            <a:r>
              <a:rPr lang="en-US" sz="2400" b="1" dirty="0">
                <a:latin typeface="Arial Black" panose="020B0A04020102020204" pitchFamily="34" charset="0"/>
              </a:rPr>
              <a:t>Is available on internet </a:t>
            </a:r>
          </a:p>
          <a:p>
            <a:endParaRPr lang="en-US" sz="1800" dirty="0"/>
          </a:p>
        </p:txBody>
      </p:sp>
      <p:pic>
        <p:nvPicPr>
          <p:cNvPr id="17" name="Content Placeholder 4">
            <a:extLst>
              <a:ext uri="{FF2B5EF4-FFF2-40B4-BE49-F238E27FC236}">
                <a16:creationId xmlns:a16="http://schemas.microsoft.com/office/drawing/2014/main" id="{056DDBDD-29A0-416E-9E9C-59D870B0FB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5141" b="-1"/>
          <a:stretch/>
        </p:blipFill>
        <p:spPr>
          <a:xfrm>
            <a:off x="4636008" y="640082"/>
            <a:ext cx="6916329" cy="5577837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170495-4636-4071-B5BE-B43C976FD88E}"/>
              </a:ext>
            </a:extLst>
          </p:cNvPr>
          <p:cNvSpPr txBox="1"/>
          <p:nvPr/>
        </p:nvSpPr>
        <p:spPr>
          <a:xfrm>
            <a:off x="9112246" y="6017864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boingboing.net/2014/0/page/4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0173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40AD5-6213-48E5-85CB-3D419A530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90C2459-41E3-49C4-B7BB-030A6E3247C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50496" y="1576192"/>
            <a:ext cx="10278978" cy="4493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2012.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Guatemala Memory of Silence,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Guatemala City: Commission for Historical Clarification.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News, 2012.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 Channel.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news.bbc.co.uk/1/hi/world/</a:t>
            </a:r>
            <a:r>
              <a:rPr kumimoji="0" lang="en-US" altLang="en-US" sz="24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americas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24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country_profiles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/1215811.stm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8 November 2018].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Chapman, A. R. &amp; Ball, P., 2001. The Truth of Truth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Commisssions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 Rights Quarterly,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23(No 1), pp. 1-43.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Hayner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 B., 2011.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Unspeakable Truths.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Second ed. Abingdon, Oxford: Routledge.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35357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1037</Words>
  <Application>Microsoft Office PowerPoint</Application>
  <PresentationFormat>Widescreen</PresentationFormat>
  <Paragraphs>133</Paragraphs>
  <Slides>19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Arial Black</vt:lpstr>
      <vt:lpstr>Calibri</vt:lpstr>
      <vt:lpstr>Calibri Light</vt:lpstr>
      <vt:lpstr>Times New Roman</vt:lpstr>
      <vt:lpstr>Office Theme</vt:lpstr>
      <vt:lpstr>Custom Design</vt:lpstr>
      <vt:lpstr>Guatemala </vt:lpstr>
      <vt:lpstr>CEH Established 1997  </vt:lpstr>
      <vt:lpstr>PowerPoint Presentation</vt:lpstr>
      <vt:lpstr>Where is Guatemala?</vt:lpstr>
      <vt:lpstr>Indigenous Mayan people</vt:lpstr>
      <vt:lpstr>The CEH said “The reports are what the commissioners leave for history (Anon., 2012)</vt:lpstr>
      <vt:lpstr>Civil War and Civilian Population</vt:lpstr>
      <vt:lpstr>PowerPoint Presentation</vt:lpstr>
      <vt:lpstr>Civil War continues</vt:lpstr>
      <vt:lpstr>Genocide</vt:lpstr>
      <vt:lpstr>Military convicted of sexual violence</vt:lpstr>
      <vt:lpstr>The media appeared to support the State and regime </vt:lpstr>
      <vt:lpstr>The struggle continued </vt:lpstr>
      <vt:lpstr>On US Border Guatamalans protesting and raising awareness of their plight</vt:lpstr>
      <vt:lpstr>1999 CEH is able to say</vt:lpstr>
      <vt:lpstr>Over 200,000 people killed or just disappeared</vt:lpstr>
      <vt:lpstr>Recommendations </vt:lpstr>
      <vt:lpstr>CEH Report dissemination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Guatamala</dc:title>
  <dc:creator>Carol</dc:creator>
  <cp:lastModifiedBy>Carol</cp:lastModifiedBy>
  <cp:revision>10</cp:revision>
  <cp:lastPrinted>2018-11-10T19:26:14Z</cp:lastPrinted>
  <dcterms:created xsi:type="dcterms:W3CDTF">2018-11-10T19:15:19Z</dcterms:created>
  <dcterms:modified xsi:type="dcterms:W3CDTF">2018-11-11T15:52:09Z</dcterms:modified>
</cp:coreProperties>
</file>