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64" r:id="rId5"/>
    <p:sldId id="313" r:id="rId6"/>
    <p:sldId id="314" r:id="rId7"/>
    <p:sldId id="315" r:id="rId8"/>
    <p:sldId id="319" r:id="rId9"/>
    <p:sldId id="320" r:id="rId10"/>
    <p:sldId id="317" r:id="rId11"/>
    <p:sldId id="318" r:id="rId12"/>
    <p:sldId id="321" r:id="rId13"/>
    <p:sldId id="322" r:id="rId14"/>
    <p:sldId id="324" r:id="rId15"/>
    <p:sldId id="327" r:id="rId16"/>
    <p:sldId id="326" r:id="rId17"/>
    <p:sldId id="32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8B5FE1-351E-4550-B971-E8F5262DFB96}" v="81" dt="2021-02-20T14:24:06.9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24" autoAdjust="0"/>
    <p:restoredTop sz="73870" autoAdjust="0"/>
  </p:normalViewPr>
  <p:slideViewPr>
    <p:cSldViewPr snapToGrid="0">
      <p:cViewPr varScale="1">
        <p:scale>
          <a:sx n="53" d="100"/>
          <a:sy n="53" d="100"/>
        </p:scale>
        <p:origin x="12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thomas" userId="c064588b8d4eaeb8" providerId="LiveId" clId="{098B5FE1-351E-4550-B971-E8F5262DFB96}"/>
    <pc:docChg chg="undo custSel addSld delSld modSld sldOrd">
      <pc:chgData name="hannah thomas" userId="c064588b8d4eaeb8" providerId="LiveId" clId="{098B5FE1-351E-4550-B971-E8F5262DFB96}" dt="2021-02-20T14:28:14.749" v="22176"/>
      <pc:docMkLst>
        <pc:docMk/>
      </pc:docMkLst>
      <pc:sldChg chg="addSp delSp modSp ord modTransition modAnim modNotesTx">
        <pc:chgData name="hannah thomas" userId="c064588b8d4eaeb8" providerId="LiveId" clId="{098B5FE1-351E-4550-B971-E8F5262DFB96}" dt="2021-02-20T14:24:20.223" v="22152" actId="20577"/>
        <pc:sldMkLst>
          <pc:docMk/>
          <pc:sldMk cId="42028081" sldId="264"/>
        </pc:sldMkLst>
        <pc:picChg chg="add del mod">
          <ac:chgData name="hannah thomas" userId="c064588b8d4eaeb8" providerId="LiveId" clId="{098B5FE1-351E-4550-B971-E8F5262DFB96}" dt="2021-02-20T11:47:35.047" v="22086"/>
          <ac:picMkLst>
            <pc:docMk/>
            <pc:sldMk cId="42028081" sldId="264"/>
            <ac:picMk id="4" creationId="{676567C6-C78F-4EC3-9BCF-ECDDF5442FCE}"/>
          </ac:picMkLst>
        </pc:picChg>
        <pc:picChg chg="add mod">
          <ac:chgData name="hannah thomas" userId="c064588b8d4eaeb8" providerId="LiveId" clId="{098B5FE1-351E-4550-B971-E8F5262DFB96}" dt="2021-02-20T11:48:05.266" v="22087"/>
          <ac:picMkLst>
            <pc:docMk/>
            <pc:sldMk cId="42028081" sldId="264"/>
            <ac:picMk id="5" creationId="{99767120-6477-4978-B6B5-154206A2D1CC}"/>
          </ac:picMkLst>
        </pc:picChg>
      </pc:sldChg>
      <pc:sldChg chg="modSp del mod">
        <pc:chgData name="hannah thomas" userId="c064588b8d4eaeb8" providerId="LiveId" clId="{098B5FE1-351E-4550-B971-E8F5262DFB96}" dt="2021-02-18T09:04:40.793" v="2" actId="47"/>
        <pc:sldMkLst>
          <pc:docMk/>
          <pc:sldMk cId="3192257811" sldId="312"/>
        </pc:sldMkLst>
        <pc:spChg chg="mod">
          <ac:chgData name="hannah thomas" userId="c064588b8d4eaeb8" providerId="LiveId" clId="{098B5FE1-351E-4550-B971-E8F5262DFB96}" dt="2021-02-18T09:04:39.233" v="1" actId="20577"/>
          <ac:spMkLst>
            <pc:docMk/>
            <pc:sldMk cId="3192257811" sldId="312"/>
            <ac:spMk id="5" creationId="{F6D4E9E7-1CFA-4C25-996F-A9194683079F}"/>
          </ac:spMkLst>
        </pc:spChg>
      </pc:sldChg>
      <pc:sldChg chg="addSp modSp mod modNotesTx">
        <pc:chgData name="hannah thomas" userId="c064588b8d4eaeb8" providerId="LiveId" clId="{098B5FE1-351E-4550-B971-E8F5262DFB96}" dt="2021-02-20T14:24:48.816" v="22154"/>
        <pc:sldMkLst>
          <pc:docMk/>
          <pc:sldMk cId="2158397564" sldId="313"/>
        </pc:sldMkLst>
        <pc:spChg chg="mod">
          <ac:chgData name="hannah thomas" userId="c064588b8d4eaeb8" providerId="LiveId" clId="{098B5FE1-351E-4550-B971-E8F5262DFB96}" dt="2021-02-18T10:27:34.067" v="83" actId="27636"/>
          <ac:spMkLst>
            <pc:docMk/>
            <pc:sldMk cId="2158397564" sldId="313"/>
            <ac:spMk id="3" creationId="{2D4FD5BB-5B57-4E61-B86A-DD1720797CBC}"/>
          </ac:spMkLst>
        </pc:spChg>
        <pc:picChg chg="mod">
          <ac:chgData name="hannah thomas" userId="c064588b8d4eaeb8" providerId="LiveId" clId="{098B5FE1-351E-4550-B971-E8F5262DFB96}" dt="2021-02-18T10:27:28.162" v="80" actId="1076"/>
          <ac:picMkLst>
            <pc:docMk/>
            <pc:sldMk cId="2158397564" sldId="313"/>
            <ac:picMk id="4" creationId="{8B9D7BE1-E911-47E3-8692-C672C24B626D}"/>
          </ac:picMkLst>
        </pc:picChg>
        <pc:picChg chg="add mod">
          <ac:chgData name="hannah thomas" userId="c064588b8d4eaeb8" providerId="LiveId" clId="{098B5FE1-351E-4550-B971-E8F5262DFB96}" dt="2021-02-20T11:49:09.127" v="22088"/>
          <ac:picMkLst>
            <pc:docMk/>
            <pc:sldMk cId="2158397564" sldId="313"/>
            <ac:picMk id="5" creationId="{63829695-3CD7-4F55-B308-039D26FFA753}"/>
          </ac:picMkLst>
        </pc:picChg>
      </pc:sldChg>
      <pc:sldChg chg="addSp modSp mod modNotesTx">
        <pc:chgData name="hannah thomas" userId="c064588b8d4eaeb8" providerId="LiveId" clId="{098B5FE1-351E-4550-B971-E8F5262DFB96}" dt="2021-02-20T14:25:05.156" v="22156"/>
        <pc:sldMkLst>
          <pc:docMk/>
          <pc:sldMk cId="2838612245" sldId="314"/>
        </pc:sldMkLst>
        <pc:spChg chg="mod">
          <ac:chgData name="hannah thomas" userId="c064588b8d4eaeb8" providerId="LiveId" clId="{098B5FE1-351E-4550-B971-E8F5262DFB96}" dt="2021-02-18T10:28:29.183" v="99" actId="20577"/>
          <ac:spMkLst>
            <pc:docMk/>
            <pc:sldMk cId="2838612245" sldId="314"/>
            <ac:spMk id="3" creationId="{520F3BDD-3B5C-45FE-B1A2-EC175C28C738}"/>
          </ac:spMkLst>
        </pc:spChg>
        <pc:picChg chg="add mod">
          <ac:chgData name="hannah thomas" userId="c064588b8d4eaeb8" providerId="LiveId" clId="{098B5FE1-351E-4550-B971-E8F5262DFB96}" dt="2021-02-20T11:50:07.033" v="22089"/>
          <ac:picMkLst>
            <pc:docMk/>
            <pc:sldMk cId="2838612245" sldId="314"/>
            <ac:picMk id="5" creationId="{6FDCB636-FD60-47E2-8FC8-06410B6A6620}"/>
          </ac:picMkLst>
        </pc:picChg>
      </pc:sldChg>
      <pc:sldChg chg="addSp modSp modNotesTx">
        <pc:chgData name="hannah thomas" userId="c064588b8d4eaeb8" providerId="LiveId" clId="{098B5FE1-351E-4550-B971-E8F5262DFB96}" dt="2021-02-20T14:25:23.364" v="22158"/>
        <pc:sldMkLst>
          <pc:docMk/>
          <pc:sldMk cId="1374333537" sldId="315"/>
        </pc:sldMkLst>
        <pc:picChg chg="add mod">
          <ac:chgData name="hannah thomas" userId="c064588b8d4eaeb8" providerId="LiveId" clId="{098B5FE1-351E-4550-B971-E8F5262DFB96}" dt="2021-02-20T11:50:32.515" v="22090"/>
          <ac:picMkLst>
            <pc:docMk/>
            <pc:sldMk cId="1374333537" sldId="315"/>
            <ac:picMk id="3" creationId="{43D8486A-C06D-4352-807F-3D13CEC01A10}"/>
          </ac:picMkLst>
        </pc:picChg>
      </pc:sldChg>
      <pc:sldChg chg="del">
        <pc:chgData name="hannah thomas" userId="c064588b8d4eaeb8" providerId="LiveId" clId="{098B5FE1-351E-4550-B971-E8F5262DFB96}" dt="2021-02-18T11:39:41.700" v="4111" actId="47"/>
        <pc:sldMkLst>
          <pc:docMk/>
          <pc:sldMk cId="127855279" sldId="316"/>
        </pc:sldMkLst>
      </pc:sldChg>
      <pc:sldChg chg="addSp modSp mod modNotesTx">
        <pc:chgData name="hannah thomas" userId="c064588b8d4eaeb8" providerId="LiveId" clId="{098B5FE1-351E-4550-B971-E8F5262DFB96}" dt="2021-02-20T14:26:09.884" v="22164"/>
        <pc:sldMkLst>
          <pc:docMk/>
          <pc:sldMk cId="3909314057" sldId="317"/>
        </pc:sldMkLst>
        <pc:spChg chg="mod">
          <ac:chgData name="hannah thomas" userId="c064588b8d4eaeb8" providerId="LiveId" clId="{098B5FE1-351E-4550-B971-E8F5262DFB96}" dt="2021-02-18T11:47:53.922" v="4797" actId="27636"/>
          <ac:spMkLst>
            <pc:docMk/>
            <pc:sldMk cId="3909314057" sldId="317"/>
            <ac:spMk id="3" creationId="{A56F8FF7-B9E8-497C-A5E3-8AED2BCA02F7}"/>
          </ac:spMkLst>
        </pc:spChg>
        <pc:picChg chg="add mod">
          <ac:chgData name="hannah thomas" userId="c064588b8d4eaeb8" providerId="LiveId" clId="{098B5FE1-351E-4550-B971-E8F5262DFB96}" dt="2021-02-20T11:56:28.583" v="22093"/>
          <ac:picMkLst>
            <pc:docMk/>
            <pc:sldMk cId="3909314057" sldId="317"/>
            <ac:picMk id="4" creationId="{863AE67D-CEFE-49B2-A6A0-4E1A128AD81C}"/>
          </ac:picMkLst>
        </pc:picChg>
        <pc:picChg chg="mod">
          <ac:chgData name="hannah thomas" userId="c064588b8d4eaeb8" providerId="LiveId" clId="{098B5FE1-351E-4550-B971-E8F5262DFB96}" dt="2021-02-18T11:47:51.573" v="4795" actId="1076"/>
          <ac:picMkLst>
            <pc:docMk/>
            <pc:sldMk cId="3909314057" sldId="317"/>
            <ac:picMk id="1026" creationId="{6D158235-D161-4E89-AD6C-E369A2891E7D}"/>
          </ac:picMkLst>
        </pc:picChg>
      </pc:sldChg>
      <pc:sldChg chg="addSp delSp modSp mod modNotesTx">
        <pc:chgData name="hannah thomas" userId="c064588b8d4eaeb8" providerId="LiveId" clId="{098B5FE1-351E-4550-B971-E8F5262DFB96}" dt="2021-02-20T14:26:37.437" v="22166"/>
        <pc:sldMkLst>
          <pc:docMk/>
          <pc:sldMk cId="777992999" sldId="318"/>
        </pc:sldMkLst>
        <pc:spChg chg="mod">
          <ac:chgData name="hannah thomas" userId="c064588b8d4eaeb8" providerId="LiveId" clId="{098B5FE1-351E-4550-B971-E8F5262DFB96}" dt="2021-02-18T11:50:59.216" v="4805" actId="1076"/>
          <ac:spMkLst>
            <pc:docMk/>
            <pc:sldMk cId="777992999" sldId="318"/>
            <ac:spMk id="2" creationId="{4AB99BCF-CF56-4D41-A1E2-56AAECA0EC5D}"/>
          </ac:spMkLst>
        </pc:spChg>
        <pc:spChg chg="del mod">
          <ac:chgData name="hannah thomas" userId="c064588b8d4eaeb8" providerId="LiveId" clId="{098B5FE1-351E-4550-B971-E8F5262DFB96}" dt="2021-02-18T11:50:48.025" v="4801" actId="478"/>
          <ac:spMkLst>
            <pc:docMk/>
            <pc:sldMk cId="777992999" sldId="318"/>
            <ac:spMk id="3" creationId="{C8B1B688-00A1-4E94-B971-8D9960B31E3D}"/>
          </ac:spMkLst>
        </pc:spChg>
        <pc:graphicFrameChg chg="add mod modGraphic">
          <ac:chgData name="hannah thomas" userId="c064588b8d4eaeb8" providerId="LiveId" clId="{098B5FE1-351E-4550-B971-E8F5262DFB96}" dt="2021-02-18T13:10:08.413" v="6786" actId="1076"/>
          <ac:graphicFrameMkLst>
            <pc:docMk/>
            <pc:sldMk cId="777992999" sldId="318"/>
            <ac:graphicFrameMk id="4" creationId="{A9A7681E-EDF5-4CA5-9789-BB4ADCC13515}"/>
          </ac:graphicFrameMkLst>
        </pc:graphicFrameChg>
        <pc:picChg chg="add mod">
          <ac:chgData name="hannah thomas" userId="c064588b8d4eaeb8" providerId="LiveId" clId="{098B5FE1-351E-4550-B971-E8F5262DFB96}" dt="2021-02-20T11:59:23.322" v="22094"/>
          <ac:picMkLst>
            <pc:docMk/>
            <pc:sldMk cId="777992999" sldId="318"/>
            <ac:picMk id="3" creationId="{840A1583-923B-4413-9DDE-ABF64E144858}"/>
          </ac:picMkLst>
        </pc:picChg>
      </pc:sldChg>
      <pc:sldChg chg="addSp delSp modSp new mod modNotesTx">
        <pc:chgData name="hannah thomas" userId="c064588b8d4eaeb8" providerId="LiveId" clId="{098B5FE1-351E-4550-B971-E8F5262DFB96}" dt="2021-02-20T14:25:40.319" v="22160"/>
        <pc:sldMkLst>
          <pc:docMk/>
          <pc:sldMk cId="1366715116" sldId="319"/>
        </pc:sldMkLst>
        <pc:spChg chg="del">
          <ac:chgData name="hannah thomas" userId="c064588b8d4eaeb8" providerId="LiveId" clId="{098B5FE1-351E-4550-B971-E8F5262DFB96}" dt="2021-02-18T09:05:53.234" v="4" actId="478"/>
          <ac:spMkLst>
            <pc:docMk/>
            <pc:sldMk cId="1366715116" sldId="319"/>
            <ac:spMk id="2" creationId="{4D4E0143-BAE5-4ED5-B95A-AD5427CC2D8A}"/>
          </ac:spMkLst>
        </pc:spChg>
        <pc:spChg chg="del">
          <ac:chgData name="hannah thomas" userId="c064588b8d4eaeb8" providerId="LiveId" clId="{098B5FE1-351E-4550-B971-E8F5262DFB96}" dt="2021-02-18T09:05:54.967" v="5" actId="478"/>
          <ac:spMkLst>
            <pc:docMk/>
            <pc:sldMk cId="1366715116" sldId="319"/>
            <ac:spMk id="3" creationId="{3FA497B1-AD12-4251-92B5-F13A672A0CEF}"/>
          </ac:spMkLst>
        </pc:spChg>
        <pc:spChg chg="add mod">
          <ac:chgData name="hannah thomas" userId="c064588b8d4eaeb8" providerId="LiveId" clId="{098B5FE1-351E-4550-B971-E8F5262DFB96}" dt="2021-02-18T16:02:04.694" v="12286" actId="1076"/>
          <ac:spMkLst>
            <pc:docMk/>
            <pc:sldMk cId="1366715116" sldId="319"/>
            <ac:spMk id="5" creationId="{0D2CB2B6-BC3A-4556-99FE-40E7325F3BDD}"/>
          </ac:spMkLst>
        </pc:spChg>
        <pc:graphicFrameChg chg="add mod modGraphic">
          <ac:chgData name="hannah thomas" userId="c064588b8d4eaeb8" providerId="LiveId" clId="{098B5FE1-351E-4550-B971-E8F5262DFB96}" dt="2021-02-18T11:08:35.498" v="1546" actId="20577"/>
          <ac:graphicFrameMkLst>
            <pc:docMk/>
            <pc:sldMk cId="1366715116" sldId="319"/>
            <ac:graphicFrameMk id="4" creationId="{EAEB2F3C-4BFA-4564-ACF8-6396120C3A69}"/>
          </ac:graphicFrameMkLst>
        </pc:graphicFrameChg>
        <pc:picChg chg="add mod">
          <ac:chgData name="hannah thomas" userId="c064588b8d4eaeb8" providerId="LiveId" clId="{098B5FE1-351E-4550-B971-E8F5262DFB96}" dt="2021-02-20T11:52:28.823" v="22091"/>
          <ac:picMkLst>
            <pc:docMk/>
            <pc:sldMk cId="1366715116" sldId="319"/>
            <ac:picMk id="2" creationId="{3FA85B60-16BB-4CF8-B06D-7ADA3CDDDFCE}"/>
          </ac:picMkLst>
        </pc:picChg>
      </pc:sldChg>
      <pc:sldChg chg="new del">
        <pc:chgData name="hannah thomas" userId="c064588b8d4eaeb8" providerId="LiveId" clId="{098B5FE1-351E-4550-B971-E8F5262DFB96}" dt="2021-02-18T10:28:51.783" v="101" actId="47"/>
        <pc:sldMkLst>
          <pc:docMk/>
          <pc:sldMk cId="1619778885" sldId="320"/>
        </pc:sldMkLst>
      </pc:sldChg>
      <pc:sldChg chg="addSp delSp modSp new mod modNotesTx">
        <pc:chgData name="hannah thomas" userId="c064588b8d4eaeb8" providerId="LiveId" clId="{098B5FE1-351E-4550-B971-E8F5262DFB96}" dt="2021-02-20T14:25:55.454" v="22162"/>
        <pc:sldMkLst>
          <pc:docMk/>
          <pc:sldMk cId="3562847908" sldId="320"/>
        </pc:sldMkLst>
        <pc:spChg chg="del">
          <ac:chgData name="hannah thomas" userId="c064588b8d4eaeb8" providerId="LiveId" clId="{098B5FE1-351E-4550-B971-E8F5262DFB96}" dt="2021-02-18T11:19:03.643" v="2556" actId="478"/>
          <ac:spMkLst>
            <pc:docMk/>
            <pc:sldMk cId="3562847908" sldId="320"/>
            <ac:spMk id="2" creationId="{5E333DD3-B467-4399-ADB3-228380CFEC0B}"/>
          </ac:spMkLst>
        </pc:spChg>
        <pc:spChg chg="del">
          <ac:chgData name="hannah thomas" userId="c064588b8d4eaeb8" providerId="LiveId" clId="{098B5FE1-351E-4550-B971-E8F5262DFB96}" dt="2021-02-18T10:58:10.474" v="423" actId="478"/>
          <ac:spMkLst>
            <pc:docMk/>
            <pc:sldMk cId="3562847908" sldId="320"/>
            <ac:spMk id="3" creationId="{F2C857F7-EB8C-48E4-BA8E-3B751118E9D3}"/>
          </ac:spMkLst>
        </pc:spChg>
        <pc:spChg chg="add mod">
          <ac:chgData name="hannah thomas" userId="c064588b8d4eaeb8" providerId="LiveId" clId="{098B5FE1-351E-4550-B971-E8F5262DFB96}" dt="2021-02-18T19:59:36.813" v="14078" actId="1076"/>
          <ac:spMkLst>
            <pc:docMk/>
            <pc:sldMk cId="3562847908" sldId="320"/>
            <ac:spMk id="5" creationId="{BAF6848D-4759-4782-A96B-446A32214DCF}"/>
          </ac:spMkLst>
        </pc:spChg>
        <pc:graphicFrameChg chg="add mod modGraphic">
          <ac:chgData name="hannah thomas" userId="c064588b8d4eaeb8" providerId="LiveId" clId="{098B5FE1-351E-4550-B971-E8F5262DFB96}" dt="2021-02-18T19:59:30.161" v="14077" actId="20577"/>
          <ac:graphicFrameMkLst>
            <pc:docMk/>
            <pc:sldMk cId="3562847908" sldId="320"/>
            <ac:graphicFrameMk id="4" creationId="{D5CEA32A-3F00-4287-8B12-F05FFD250FDE}"/>
          </ac:graphicFrameMkLst>
        </pc:graphicFrameChg>
        <pc:picChg chg="add mod">
          <ac:chgData name="hannah thomas" userId="c064588b8d4eaeb8" providerId="LiveId" clId="{098B5FE1-351E-4550-B971-E8F5262DFB96}" dt="2021-02-20T11:54:13.739" v="22092"/>
          <ac:picMkLst>
            <pc:docMk/>
            <pc:sldMk cId="3562847908" sldId="320"/>
            <ac:picMk id="2" creationId="{CDCE1957-8A7F-4D38-A460-4A8C6E1B4014}"/>
          </ac:picMkLst>
        </pc:picChg>
      </pc:sldChg>
      <pc:sldChg chg="addSp delSp modSp new mod modNotesTx">
        <pc:chgData name="hannah thomas" userId="c064588b8d4eaeb8" providerId="LiveId" clId="{098B5FE1-351E-4550-B971-E8F5262DFB96}" dt="2021-02-20T14:26:50.955" v="22168"/>
        <pc:sldMkLst>
          <pc:docMk/>
          <pc:sldMk cId="3880713962" sldId="321"/>
        </pc:sldMkLst>
        <pc:spChg chg="del">
          <ac:chgData name="hannah thomas" userId="c064588b8d4eaeb8" providerId="LiveId" clId="{098B5FE1-351E-4550-B971-E8F5262DFB96}" dt="2021-02-18T13:15:15.937" v="7849" actId="478"/>
          <ac:spMkLst>
            <pc:docMk/>
            <pc:sldMk cId="3880713962" sldId="321"/>
            <ac:spMk id="2" creationId="{3BD7074E-263A-450D-BE13-B5BF971AC6E7}"/>
          </ac:spMkLst>
        </pc:spChg>
        <pc:spChg chg="del">
          <ac:chgData name="hannah thomas" userId="c064588b8d4eaeb8" providerId="LiveId" clId="{098B5FE1-351E-4550-B971-E8F5262DFB96}" dt="2021-02-18T13:15:35.861" v="7850" actId="478"/>
          <ac:spMkLst>
            <pc:docMk/>
            <pc:sldMk cId="3880713962" sldId="321"/>
            <ac:spMk id="3" creationId="{2B697845-0642-4563-8517-FC2F69D27CDA}"/>
          </ac:spMkLst>
        </pc:spChg>
        <pc:spChg chg="add mod">
          <ac:chgData name="hannah thomas" userId="c064588b8d4eaeb8" providerId="LiveId" clId="{098B5FE1-351E-4550-B971-E8F5262DFB96}" dt="2021-02-18T13:47:00.041" v="9838" actId="20577"/>
          <ac:spMkLst>
            <pc:docMk/>
            <pc:sldMk cId="3880713962" sldId="321"/>
            <ac:spMk id="5" creationId="{2F94E658-C6EF-46AA-81DB-7EC8EFCED2DC}"/>
          </ac:spMkLst>
        </pc:spChg>
        <pc:graphicFrameChg chg="add mod modGraphic">
          <ac:chgData name="hannah thomas" userId="c064588b8d4eaeb8" providerId="LiveId" clId="{098B5FE1-351E-4550-B971-E8F5262DFB96}" dt="2021-02-18T13:35:07.521" v="8666"/>
          <ac:graphicFrameMkLst>
            <pc:docMk/>
            <pc:sldMk cId="3880713962" sldId="321"/>
            <ac:graphicFrameMk id="4" creationId="{5C60E232-D411-418E-9676-B2DA97B81BFE}"/>
          </ac:graphicFrameMkLst>
        </pc:graphicFrameChg>
        <pc:picChg chg="add mod">
          <ac:chgData name="hannah thomas" userId="c064588b8d4eaeb8" providerId="LiveId" clId="{098B5FE1-351E-4550-B971-E8F5262DFB96}" dt="2021-02-20T12:01:06.003" v="22095"/>
          <ac:picMkLst>
            <pc:docMk/>
            <pc:sldMk cId="3880713962" sldId="321"/>
            <ac:picMk id="2" creationId="{F32D5E2E-A1A3-4CA5-A315-C71E8B401CAB}"/>
          </ac:picMkLst>
        </pc:picChg>
      </pc:sldChg>
      <pc:sldChg chg="addSp delSp modSp new mod setBg modNotesTx">
        <pc:chgData name="hannah thomas" userId="c064588b8d4eaeb8" providerId="LiveId" clId="{098B5FE1-351E-4550-B971-E8F5262DFB96}" dt="2021-02-20T14:27:05.986" v="22170"/>
        <pc:sldMkLst>
          <pc:docMk/>
          <pc:sldMk cId="2642869357" sldId="322"/>
        </pc:sldMkLst>
        <pc:spChg chg="mod ord">
          <ac:chgData name="hannah thomas" userId="c064588b8d4eaeb8" providerId="LiveId" clId="{098B5FE1-351E-4550-B971-E8F5262DFB96}" dt="2021-02-18T14:04:19.996" v="11114" actId="26606"/>
          <ac:spMkLst>
            <pc:docMk/>
            <pc:sldMk cId="2642869357" sldId="322"/>
            <ac:spMk id="2" creationId="{D0871AE4-8602-4606-923E-C06C5030A5EA}"/>
          </ac:spMkLst>
        </pc:spChg>
        <pc:spChg chg="del">
          <ac:chgData name="hannah thomas" userId="c064588b8d4eaeb8" providerId="LiveId" clId="{098B5FE1-351E-4550-B971-E8F5262DFB96}" dt="2021-02-18T14:04:09.268" v="11113"/>
          <ac:spMkLst>
            <pc:docMk/>
            <pc:sldMk cId="2642869357" sldId="322"/>
            <ac:spMk id="3" creationId="{9D18BCCE-7BD7-427C-9F5A-15EE59245F62}"/>
          </ac:spMkLst>
        </pc:spChg>
        <pc:spChg chg="add">
          <ac:chgData name="hannah thomas" userId="c064588b8d4eaeb8" providerId="LiveId" clId="{098B5FE1-351E-4550-B971-E8F5262DFB96}" dt="2021-02-18T14:04:19.996" v="11114" actId="26606"/>
          <ac:spMkLst>
            <pc:docMk/>
            <pc:sldMk cId="2642869357" sldId="322"/>
            <ac:spMk id="73" creationId="{78632963-757B-40C2-BB84-FC6107A54DAD}"/>
          </ac:spMkLst>
        </pc:spChg>
        <pc:spChg chg="add">
          <ac:chgData name="hannah thomas" userId="c064588b8d4eaeb8" providerId="LiveId" clId="{098B5FE1-351E-4550-B971-E8F5262DFB96}" dt="2021-02-18T14:04:19.996" v="11114" actId="26606"/>
          <ac:spMkLst>
            <pc:docMk/>
            <pc:sldMk cId="2642869357" sldId="322"/>
            <ac:spMk id="75" creationId="{2853AE55-7E35-44B0-89F1-3F52B262AF33}"/>
          </ac:spMkLst>
        </pc:spChg>
        <pc:spChg chg="add">
          <ac:chgData name="hannah thomas" userId="c064588b8d4eaeb8" providerId="LiveId" clId="{098B5FE1-351E-4550-B971-E8F5262DFB96}" dt="2021-02-18T14:04:19.996" v="11114" actId="26606"/>
          <ac:spMkLst>
            <pc:docMk/>
            <pc:sldMk cId="2642869357" sldId="322"/>
            <ac:spMk id="77" creationId="{DBC4BE4D-4B50-4F51-9F85-4B5D60B02D81}"/>
          </ac:spMkLst>
        </pc:spChg>
        <pc:spChg chg="add mod">
          <ac:chgData name="hannah thomas" userId="c064588b8d4eaeb8" providerId="LiveId" clId="{098B5FE1-351E-4550-B971-E8F5262DFB96}" dt="2021-02-18T16:45:26.600" v="12646" actId="403"/>
          <ac:spMkLst>
            <pc:docMk/>
            <pc:sldMk cId="2642869357" sldId="322"/>
            <ac:spMk id="1030" creationId="{6C6D9508-4CB5-43AA-AABA-F88F2077E8A6}"/>
          </ac:spMkLst>
        </pc:spChg>
        <pc:picChg chg="add mod">
          <ac:chgData name="hannah thomas" userId="c064588b8d4eaeb8" providerId="LiveId" clId="{098B5FE1-351E-4550-B971-E8F5262DFB96}" dt="2021-02-20T12:03:31.211" v="22096"/>
          <ac:picMkLst>
            <pc:docMk/>
            <pc:sldMk cId="2642869357" sldId="322"/>
            <ac:picMk id="3" creationId="{584D5781-EFD7-4486-9662-0826A0EF25CA}"/>
          </ac:picMkLst>
        </pc:picChg>
        <pc:picChg chg="add mod">
          <ac:chgData name="hannah thomas" userId="c064588b8d4eaeb8" providerId="LiveId" clId="{098B5FE1-351E-4550-B971-E8F5262DFB96}" dt="2021-02-18T15:52:01.238" v="11788" actId="1076"/>
          <ac:picMkLst>
            <pc:docMk/>
            <pc:sldMk cId="2642869357" sldId="322"/>
            <ac:picMk id="1026" creationId="{101FBFE2-FF79-4403-80B5-FD56178B0AB2}"/>
          </ac:picMkLst>
        </pc:picChg>
      </pc:sldChg>
      <pc:sldChg chg="new del">
        <pc:chgData name="hannah thomas" userId="c064588b8d4eaeb8" providerId="LiveId" clId="{098B5FE1-351E-4550-B971-E8F5262DFB96}" dt="2021-02-18T14:06:35.892" v="11115" actId="47"/>
        <pc:sldMkLst>
          <pc:docMk/>
          <pc:sldMk cId="4071967488" sldId="323"/>
        </pc:sldMkLst>
      </pc:sldChg>
      <pc:sldChg chg="addSp delSp modSp new mod modTransition modAnim modNotesTx">
        <pc:chgData name="hannah thomas" userId="c064588b8d4eaeb8" providerId="LiveId" clId="{098B5FE1-351E-4550-B971-E8F5262DFB96}" dt="2021-02-20T14:27:23.621" v="22172"/>
        <pc:sldMkLst>
          <pc:docMk/>
          <pc:sldMk cId="1269526736" sldId="324"/>
        </pc:sldMkLst>
        <pc:spChg chg="mod">
          <ac:chgData name="hannah thomas" userId="c064588b8d4eaeb8" providerId="LiveId" clId="{098B5FE1-351E-4550-B971-E8F5262DFB96}" dt="2021-02-18T20:15:28.405" v="14106" actId="14100"/>
          <ac:spMkLst>
            <pc:docMk/>
            <pc:sldMk cId="1269526736" sldId="324"/>
            <ac:spMk id="2" creationId="{BCB87F06-E49E-4E26-9E60-99F0EA47CB94}"/>
          </ac:spMkLst>
        </pc:spChg>
        <pc:spChg chg="del mod">
          <ac:chgData name="hannah thomas" userId="c064588b8d4eaeb8" providerId="LiveId" clId="{098B5FE1-351E-4550-B971-E8F5262DFB96}" dt="2021-02-18T16:02:30.130" v="12319" actId="478"/>
          <ac:spMkLst>
            <pc:docMk/>
            <pc:sldMk cId="1269526736" sldId="324"/>
            <ac:spMk id="3" creationId="{E2F410F8-68CB-446F-85C6-B93FC1DD633E}"/>
          </ac:spMkLst>
        </pc:spChg>
        <pc:graphicFrameChg chg="add mod modGraphic">
          <ac:chgData name="hannah thomas" userId="c064588b8d4eaeb8" providerId="LiveId" clId="{098B5FE1-351E-4550-B971-E8F5262DFB96}" dt="2021-02-19T09:34:19.842" v="16960" actId="313"/>
          <ac:graphicFrameMkLst>
            <pc:docMk/>
            <pc:sldMk cId="1269526736" sldId="324"/>
            <ac:graphicFrameMk id="4" creationId="{B6390CB0-5B2F-46FB-9A21-1C336BBECB9B}"/>
          </ac:graphicFrameMkLst>
        </pc:graphicFrameChg>
        <pc:picChg chg="add del mod">
          <ac:chgData name="hannah thomas" userId="c064588b8d4eaeb8" providerId="LiveId" clId="{098B5FE1-351E-4550-B971-E8F5262DFB96}" dt="2021-02-20T12:03:53.089" v="22098"/>
          <ac:picMkLst>
            <pc:docMk/>
            <pc:sldMk cId="1269526736" sldId="324"/>
            <ac:picMk id="5" creationId="{DC305A64-AA54-46DB-B9BD-36C5A1F6E1F5}"/>
          </ac:picMkLst>
        </pc:picChg>
        <pc:picChg chg="add del mod">
          <ac:chgData name="hannah thomas" userId="c064588b8d4eaeb8" providerId="LiveId" clId="{098B5FE1-351E-4550-B971-E8F5262DFB96}" dt="2021-02-20T12:05:19.224" v="22100"/>
          <ac:picMkLst>
            <pc:docMk/>
            <pc:sldMk cId="1269526736" sldId="324"/>
            <ac:picMk id="6" creationId="{583400E8-757E-481C-850D-50F57BCD8810}"/>
          </ac:picMkLst>
        </pc:picChg>
        <pc:picChg chg="add mod">
          <ac:chgData name="hannah thomas" userId="c064588b8d4eaeb8" providerId="LiveId" clId="{098B5FE1-351E-4550-B971-E8F5262DFB96}" dt="2021-02-20T12:07:35.121" v="22101"/>
          <ac:picMkLst>
            <pc:docMk/>
            <pc:sldMk cId="1269526736" sldId="324"/>
            <ac:picMk id="7" creationId="{275271CD-A48D-4F00-8CE0-B1EEC3DA3429}"/>
          </ac:picMkLst>
        </pc:picChg>
      </pc:sldChg>
      <pc:sldChg chg="addSp delSp modSp new mod">
        <pc:chgData name="hannah thomas" userId="c064588b8d4eaeb8" providerId="LiveId" clId="{098B5FE1-351E-4550-B971-E8F5262DFB96}" dt="2021-02-20T14:24:09.795" v="22151" actId="20577"/>
        <pc:sldMkLst>
          <pc:docMk/>
          <pc:sldMk cId="1526213113" sldId="325"/>
        </pc:sldMkLst>
        <pc:spChg chg="mod">
          <ac:chgData name="hannah thomas" userId="c064588b8d4eaeb8" providerId="LiveId" clId="{098B5FE1-351E-4550-B971-E8F5262DFB96}" dt="2021-02-19T10:04:36.400" v="20116" actId="1076"/>
          <ac:spMkLst>
            <pc:docMk/>
            <pc:sldMk cId="1526213113" sldId="325"/>
            <ac:spMk id="2" creationId="{FD8073D8-2EA1-48D8-8299-7D151AE16D66}"/>
          </ac:spMkLst>
        </pc:spChg>
        <pc:spChg chg="del mod">
          <ac:chgData name="hannah thomas" userId="c064588b8d4eaeb8" providerId="LiveId" clId="{098B5FE1-351E-4550-B971-E8F5262DFB96}" dt="2021-02-18T20:54:12.351" v="14748"/>
          <ac:spMkLst>
            <pc:docMk/>
            <pc:sldMk cId="1526213113" sldId="325"/>
            <ac:spMk id="3" creationId="{C0DDE2FA-D7E2-4AE8-9FF9-5AA5423B0E45}"/>
          </ac:spMkLst>
        </pc:spChg>
        <pc:spChg chg="add del mod">
          <ac:chgData name="hannah thomas" userId="c064588b8d4eaeb8" providerId="LiveId" clId="{098B5FE1-351E-4550-B971-E8F5262DFB96}" dt="2021-02-19T10:01:54.533" v="20102"/>
          <ac:spMkLst>
            <pc:docMk/>
            <pc:sldMk cId="1526213113" sldId="325"/>
            <ac:spMk id="4" creationId="{EC62C9A7-2977-4D91-85FB-418F4EBCE5ED}"/>
          </ac:spMkLst>
        </pc:spChg>
        <pc:spChg chg="add del mod">
          <ac:chgData name="hannah thomas" userId="c064588b8d4eaeb8" providerId="LiveId" clId="{098B5FE1-351E-4550-B971-E8F5262DFB96}" dt="2021-02-19T10:03:59.026" v="20106" actId="478"/>
          <ac:spMkLst>
            <pc:docMk/>
            <pc:sldMk cId="1526213113" sldId="325"/>
            <ac:spMk id="5" creationId="{9A80A94F-0D36-4BE8-AE9D-C443DB66493B}"/>
          </ac:spMkLst>
        </pc:spChg>
        <pc:spChg chg="add mod">
          <ac:chgData name="hannah thomas" userId="c064588b8d4eaeb8" providerId="LiveId" clId="{098B5FE1-351E-4550-B971-E8F5262DFB96}" dt="2021-02-20T14:24:09.795" v="22151" actId="20577"/>
          <ac:spMkLst>
            <pc:docMk/>
            <pc:sldMk cId="1526213113" sldId="325"/>
            <ac:spMk id="6" creationId="{6801ADF7-288A-44DA-90DB-5097FEF80E56}"/>
          </ac:spMkLst>
        </pc:spChg>
        <pc:spChg chg="add del mod">
          <ac:chgData name="hannah thomas" userId="c064588b8d4eaeb8" providerId="LiveId" clId="{098B5FE1-351E-4550-B971-E8F5262DFB96}" dt="2021-02-20T14:24:03.021" v="22147"/>
          <ac:spMkLst>
            <pc:docMk/>
            <pc:sldMk cId="1526213113" sldId="325"/>
            <ac:spMk id="7" creationId="{4CBA4206-7FF7-4C69-A61A-89173D9D1675}"/>
          </ac:spMkLst>
        </pc:spChg>
      </pc:sldChg>
      <pc:sldChg chg="addSp delSp modSp new mod setBg setClrOvrMap modNotesTx">
        <pc:chgData name="hannah thomas" userId="c064588b8d4eaeb8" providerId="LiveId" clId="{098B5FE1-351E-4550-B971-E8F5262DFB96}" dt="2021-02-20T14:28:14.749" v="22176"/>
        <pc:sldMkLst>
          <pc:docMk/>
          <pc:sldMk cId="3303010551" sldId="326"/>
        </pc:sldMkLst>
        <pc:spChg chg="mod ord">
          <ac:chgData name="hannah thomas" userId="c064588b8d4eaeb8" providerId="LiveId" clId="{098B5FE1-351E-4550-B971-E8F5262DFB96}" dt="2021-02-18T16:48:21.693" v="12727" actId="26606"/>
          <ac:spMkLst>
            <pc:docMk/>
            <pc:sldMk cId="3303010551" sldId="326"/>
            <ac:spMk id="2" creationId="{2E5C7660-DF65-476C-A11D-FB63135B1986}"/>
          </ac:spMkLst>
        </pc:spChg>
        <pc:spChg chg="add del">
          <ac:chgData name="hannah thomas" userId="c064588b8d4eaeb8" providerId="LiveId" clId="{098B5FE1-351E-4550-B971-E8F5262DFB96}" dt="2021-02-18T16:47:31.212" v="12725" actId="26606"/>
          <ac:spMkLst>
            <pc:docMk/>
            <pc:sldMk cId="3303010551" sldId="326"/>
            <ac:spMk id="3" creationId="{9848763B-48B1-4A84-82F8-A53C8861BF75}"/>
          </ac:spMkLst>
        </pc:spChg>
        <pc:spChg chg="add del">
          <ac:chgData name="hannah thomas" userId="c064588b8d4eaeb8" providerId="LiveId" clId="{098B5FE1-351E-4550-B971-E8F5262DFB96}" dt="2021-02-18T16:48:21.693" v="12727" actId="26606"/>
          <ac:spMkLst>
            <pc:docMk/>
            <pc:sldMk cId="3303010551" sldId="326"/>
            <ac:spMk id="8" creationId="{904DB13E-F722-4ED6-BB00-556651E95281}"/>
          </ac:spMkLst>
        </pc:spChg>
        <pc:spChg chg="add del">
          <ac:chgData name="hannah thomas" userId="c064588b8d4eaeb8" providerId="LiveId" clId="{098B5FE1-351E-4550-B971-E8F5262DFB96}" dt="2021-02-18T16:47:31.151" v="12724" actId="26606"/>
          <ac:spMkLst>
            <pc:docMk/>
            <pc:sldMk cId="3303010551" sldId="326"/>
            <ac:spMk id="9" creationId="{904DB13E-F722-4ED6-BB00-556651E95281}"/>
          </ac:spMkLst>
        </pc:spChg>
        <pc:spChg chg="add del">
          <ac:chgData name="hannah thomas" userId="c064588b8d4eaeb8" providerId="LiveId" clId="{098B5FE1-351E-4550-B971-E8F5262DFB96}" dt="2021-02-18T16:48:21.693" v="12727" actId="26606"/>
          <ac:spMkLst>
            <pc:docMk/>
            <pc:sldMk cId="3303010551" sldId="326"/>
            <ac:spMk id="10" creationId="{7B58A187-A4B1-42EB-A4C7-8635BA507BCE}"/>
          </ac:spMkLst>
        </pc:spChg>
        <pc:spChg chg="add del">
          <ac:chgData name="hannah thomas" userId="c064588b8d4eaeb8" providerId="LiveId" clId="{098B5FE1-351E-4550-B971-E8F5262DFB96}" dt="2021-02-18T16:47:31.151" v="12724" actId="26606"/>
          <ac:spMkLst>
            <pc:docMk/>
            <pc:sldMk cId="3303010551" sldId="326"/>
            <ac:spMk id="11" creationId="{1419E3D9-C5FB-41A9-B6D2-DFB210BB6211}"/>
          </ac:spMkLst>
        </pc:spChg>
        <pc:spChg chg="add del">
          <ac:chgData name="hannah thomas" userId="c064588b8d4eaeb8" providerId="LiveId" clId="{098B5FE1-351E-4550-B971-E8F5262DFB96}" dt="2021-02-18T16:48:21.693" v="12727" actId="26606"/>
          <ac:spMkLst>
            <pc:docMk/>
            <pc:sldMk cId="3303010551" sldId="326"/>
            <ac:spMk id="12" creationId="{37F14E7F-3054-458C-ACF9-A8DA1757C65C}"/>
          </ac:spMkLst>
        </pc:spChg>
        <pc:spChg chg="add del">
          <ac:chgData name="hannah thomas" userId="c064588b8d4eaeb8" providerId="LiveId" clId="{098B5FE1-351E-4550-B971-E8F5262DFB96}" dt="2021-02-18T16:47:31.151" v="12724" actId="26606"/>
          <ac:spMkLst>
            <pc:docMk/>
            <pc:sldMk cId="3303010551" sldId="326"/>
            <ac:spMk id="13" creationId="{367909BF-1DF7-4ACE-8F58-6CF719BB27E5}"/>
          </ac:spMkLst>
        </pc:spChg>
        <pc:spChg chg="add del">
          <ac:chgData name="hannah thomas" userId="c064588b8d4eaeb8" providerId="LiveId" clId="{098B5FE1-351E-4550-B971-E8F5262DFB96}" dt="2021-02-18T16:48:21.693" v="12727" actId="26606"/>
          <ac:spMkLst>
            <pc:docMk/>
            <pc:sldMk cId="3303010551" sldId="326"/>
            <ac:spMk id="14" creationId="{93747C1C-97FC-4D70-A6C8-A01FBCF5A9DC}"/>
          </ac:spMkLst>
        </pc:spChg>
        <pc:spChg chg="add del">
          <ac:chgData name="hannah thomas" userId="c064588b8d4eaeb8" providerId="LiveId" clId="{098B5FE1-351E-4550-B971-E8F5262DFB96}" dt="2021-02-18T16:47:31.151" v="12724" actId="26606"/>
          <ac:spMkLst>
            <pc:docMk/>
            <pc:sldMk cId="3303010551" sldId="326"/>
            <ac:spMk id="15" creationId="{89E8BEDB-0BBC-4F21-9CFB-8530D664C343}"/>
          </ac:spMkLst>
        </pc:spChg>
        <pc:spChg chg="add del">
          <ac:chgData name="hannah thomas" userId="c064588b8d4eaeb8" providerId="LiveId" clId="{098B5FE1-351E-4550-B971-E8F5262DFB96}" dt="2021-02-18T16:48:21.693" v="12727" actId="26606"/>
          <ac:spMkLst>
            <pc:docMk/>
            <pc:sldMk cId="3303010551" sldId="326"/>
            <ac:spMk id="21" creationId="{D071C0CD-5EFD-45A1-AAFD-61C3D4A65188}"/>
          </ac:spMkLst>
        </pc:spChg>
        <pc:spChg chg="add del">
          <ac:chgData name="hannah thomas" userId="c064588b8d4eaeb8" providerId="LiveId" clId="{098B5FE1-351E-4550-B971-E8F5262DFB96}" dt="2021-02-18T16:47:31.151" v="12724" actId="26606"/>
          <ac:spMkLst>
            <pc:docMk/>
            <pc:sldMk cId="3303010551" sldId="326"/>
            <ac:spMk id="22" creationId="{420551B3-B4DA-48EE-988C-4FAEAEB5CE98}"/>
          </ac:spMkLst>
        </pc:spChg>
        <pc:spChg chg="add del">
          <ac:chgData name="hannah thomas" userId="c064588b8d4eaeb8" providerId="LiveId" clId="{098B5FE1-351E-4550-B971-E8F5262DFB96}" dt="2021-02-18T16:48:21.693" v="12727" actId="26606"/>
          <ac:spMkLst>
            <pc:docMk/>
            <pc:sldMk cId="3303010551" sldId="326"/>
            <ac:spMk id="23" creationId="{8A03302C-20A2-4C4F-9760-E85AE1041385}"/>
          </ac:spMkLst>
        </pc:spChg>
        <pc:spChg chg="add del">
          <ac:chgData name="hannah thomas" userId="c064588b8d4eaeb8" providerId="LiveId" clId="{098B5FE1-351E-4550-B971-E8F5262DFB96}" dt="2021-02-18T16:47:31.151" v="12724" actId="26606"/>
          <ac:spMkLst>
            <pc:docMk/>
            <pc:sldMk cId="3303010551" sldId="326"/>
            <ac:spMk id="24" creationId="{6F40FBDA-CEB1-40F0-9AB9-BD9C402D70FE}"/>
          </ac:spMkLst>
        </pc:spChg>
        <pc:spChg chg="add del">
          <ac:chgData name="hannah thomas" userId="c064588b8d4eaeb8" providerId="LiveId" clId="{098B5FE1-351E-4550-B971-E8F5262DFB96}" dt="2021-02-18T16:48:21.693" v="12727" actId="26606"/>
          <ac:spMkLst>
            <pc:docMk/>
            <pc:sldMk cId="3303010551" sldId="326"/>
            <ac:spMk id="25" creationId="{D00F093B-0739-4429-B30D-D72924D08871}"/>
          </ac:spMkLst>
        </pc:spChg>
        <pc:spChg chg="add del">
          <ac:chgData name="hannah thomas" userId="c064588b8d4eaeb8" providerId="LiveId" clId="{098B5FE1-351E-4550-B971-E8F5262DFB96}" dt="2021-02-18T16:47:31.151" v="12724" actId="26606"/>
          <ac:spMkLst>
            <pc:docMk/>
            <pc:sldMk cId="3303010551" sldId="326"/>
            <ac:spMk id="26" creationId="{0344D4FE-ABEF-4230-9E4E-AD5782FC78AC}"/>
          </ac:spMkLst>
        </pc:spChg>
        <pc:spChg chg="add del">
          <ac:chgData name="hannah thomas" userId="c064588b8d4eaeb8" providerId="LiveId" clId="{098B5FE1-351E-4550-B971-E8F5262DFB96}" dt="2021-02-18T16:48:21.693" v="12727" actId="26606"/>
          <ac:spMkLst>
            <pc:docMk/>
            <pc:sldMk cId="3303010551" sldId="326"/>
            <ac:spMk id="27" creationId="{1BB92999-6A40-480A-8965-2F20DFB032B5}"/>
          </ac:spMkLst>
        </pc:spChg>
        <pc:spChg chg="add del">
          <ac:chgData name="hannah thomas" userId="c064588b8d4eaeb8" providerId="LiveId" clId="{098B5FE1-351E-4550-B971-E8F5262DFB96}" dt="2021-02-18T16:47:31.151" v="12724" actId="26606"/>
          <ac:spMkLst>
            <pc:docMk/>
            <pc:sldMk cId="3303010551" sldId="326"/>
            <ac:spMk id="28" creationId="{9325F979-D3F9-4926-81B7-7ACCB31A501B}"/>
          </ac:spMkLst>
        </pc:spChg>
        <pc:spChg chg="add">
          <ac:chgData name="hannah thomas" userId="c064588b8d4eaeb8" providerId="LiveId" clId="{098B5FE1-351E-4550-B971-E8F5262DFB96}" dt="2021-02-18T16:48:21.693" v="12727" actId="26606"/>
          <ac:spMkLst>
            <pc:docMk/>
            <pc:sldMk cId="3303010551" sldId="326"/>
            <ac:spMk id="71" creationId="{904DB13E-F722-4ED6-BB00-556651E95281}"/>
          </ac:spMkLst>
        </pc:spChg>
        <pc:spChg chg="add">
          <ac:chgData name="hannah thomas" userId="c064588b8d4eaeb8" providerId="LiveId" clId="{098B5FE1-351E-4550-B971-E8F5262DFB96}" dt="2021-02-18T16:48:21.693" v="12727" actId="26606"/>
          <ac:spMkLst>
            <pc:docMk/>
            <pc:sldMk cId="3303010551" sldId="326"/>
            <ac:spMk id="73" creationId="{1419E3D9-C5FB-41A9-B6D2-DFB210BB6211}"/>
          </ac:spMkLst>
        </pc:spChg>
        <pc:spChg chg="add">
          <ac:chgData name="hannah thomas" userId="c064588b8d4eaeb8" providerId="LiveId" clId="{098B5FE1-351E-4550-B971-E8F5262DFB96}" dt="2021-02-18T16:48:21.693" v="12727" actId="26606"/>
          <ac:spMkLst>
            <pc:docMk/>
            <pc:sldMk cId="3303010551" sldId="326"/>
            <ac:spMk id="75" creationId="{367909BF-1DF7-4ACE-8F58-6CF719BB27E5}"/>
          </ac:spMkLst>
        </pc:spChg>
        <pc:spChg chg="add">
          <ac:chgData name="hannah thomas" userId="c064588b8d4eaeb8" providerId="LiveId" clId="{098B5FE1-351E-4550-B971-E8F5262DFB96}" dt="2021-02-18T16:48:21.693" v="12727" actId="26606"/>
          <ac:spMkLst>
            <pc:docMk/>
            <pc:sldMk cId="3303010551" sldId="326"/>
            <ac:spMk id="77" creationId="{89E8BEDB-0BBC-4F21-9CFB-8530D664C343}"/>
          </ac:spMkLst>
        </pc:spChg>
        <pc:spChg chg="add">
          <ac:chgData name="hannah thomas" userId="c064588b8d4eaeb8" providerId="LiveId" clId="{098B5FE1-351E-4550-B971-E8F5262DFB96}" dt="2021-02-18T16:48:21.693" v="12727" actId="26606"/>
          <ac:spMkLst>
            <pc:docMk/>
            <pc:sldMk cId="3303010551" sldId="326"/>
            <ac:spMk id="84" creationId="{420551B3-B4DA-48EE-988C-4FAEAEB5CE98}"/>
          </ac:spMkLst>
        </pc:spChg>
        <pc:spChg chg="add">
          <ac:chgData name="hannah thomas" userId="c064588b8d4eaeb8" providerId="LiveId" clId="{098B5FE1-351E-4550-B971-E8F5262DFB96}" dt="2021-02-18T16:48:21.693" v="12727" actId="26606"/>
          <ac:spMkLst>
            <pc:docMk/>
            <pc:sldMk cId="3303010551" sldId="326"/>
            <ac:spMk id="86" creationId="{2644B391-9BFE-445C-A9EC-F544BB85FBC7}"/>
          </ac:spMkLst>
        </pc:spChg>
        <pc:spChg chg="add">
          <ac:chgData name="hannah thomas" userId="c064588b8d4eaeb8" providerId="LiveId" clId="{098B5FE1-351E-4550-B971-E8F5262DFB96}" dt="2021-02-18T16:48:21.693" v="12727" actId="26606"/>
          <ac:spMkLst>
            <pc:docMk/>
            <pc:sldMk cId="3303010551" sldId="326"/>
            <ac:spMk id="88" creationId="{80F26E69-87D9-4655-AE7B-280A87AA3CAD}"/>
          </ac:spMkLst>
        </pc:spChg>
        <pc:grpChg chg="add del">
          <ac:chgData name="hannah thomas" userId="c064588b8d4eaeb8" providerId="LiveId" clId="{098B5FE1-351E-4550-B971-E8F5262DFB96}" dt="2021-02-18T16:48:21.693" v="12727" actId="26606"/>
          <ac:grpSpMkLst>
            <pc:docMk/>
            <pc:sldMk cId="3303010551" sldId="326"/>
            <ac:grpSpMk id="16" creationId="{E26428D7-C6F3-473D-A360-A3F5C3E8728C}"/>
          </ac:grpSpMkLst>
        </pc:grpChg>
        <pc:grpChg chg="add del">
          <ac:chgData name="hannah thomas" userId="c064588b8d4eaeb8" providerId="LiveId" clId="{098B5FE1-351E-4550-B971-E8F5262DFB96}" dt="2021-02-18T16:47:31.151" v="12724" actId="26606"/>
          <ac:grpSpMkLst>
            <pc:docMk/>
            <pc:sldMk cId="3303010551" sldId="326"/>
            <ac:grpSpMk id="17" creationId="{E26428D7-C6F3-473D-A360-A3F5C3E8728C}"/>
          </ac:grpSpMkLst>
        </pc:grpChg>
        <pc:grpChg chg="add">
          <ac:chgData name="hannah thomas" userId="c064588b8d4eaeb8" providerId="LiveId" clId="{098B5FE1-351E-4550-B971-E8F5262DFB96}" dt="2021-02-18T16:48:21.693" v="12727" actId="26606"/>
          <ac:grpSpMkLst>
            <pc:docMk/>
            <pc:sldMk cId="3303010551" sldId="326"/>
            <ac:grpSpMk id="79" creationId="{E26428D7-C6F3-473D-A360-A3F5C3E8728C}"/>
          </ac:grpSpMkLst>
        </pc:grpChg>
        <pc:picChg chg="add mod">
          <ac:chgData name="hannah thomas" userId="c064588b8d4eaeb8" providerId="LiveId" clId="{098B5FE1-351E-4550-B971-E8F5262DFB96}" dt="2021-02-20T12:10:35.969" v="22103"/>
          <ac:picMkLst>
            <pc:docMk/>
            <pc:sldMk cId="3303010551" sldId="326"/>
            <ac:picMk id="4" creationId="{98D4BF8D-10CA-4C91-8C7E-899E3A68422D}"/>
          </ac:picMkLst>
        </pc:picChg>
        <pc:picChg chg="add del">
          <ac:chgData name="hannah thomas" userId="c064588b8d4eaeb8" providerId="LiveId" clId="{098B5FE1-351E-4550-B971-E8F5262DFB96}" dt="2021-02-18T16:47:31.151" v="12724" actId="26606"/>
          <ac:picMkLst>
            <pc:docMk/>
            <pc:sldMk cId="3303010551" sldId="326"/>
            <ac:picMk id="5" creationId="{CC735374-ACC4-4B61-A2BE-ADC226D0B73F}"/>
          </ac:picMkLst>
        </pc:picChg>
        <pc:picChg chg="add mod">
          <ac:chgData name="hannah thomas" userId="c064588b8d4eaeb8" providerId="LiveId" clId="{098B5FE1-351E-4550-B971-E8F5262DFB96}" dt="2021-02-18T16:48:21.693" v="12727" actId="26606"/>
          <ac:picMkLst>
            <pc:docMk/>
            <pc:sldMk cId="3303010551" sldId="326"/>
            <ac:picMk id="1026" creationId="{ECF579B8-0724-4E52-93DF-D2518218623C}"/>
          </ac:picMkLst>
        </pc:picChg>
        <pc:cxnChg chg="add del">
          <ac:chgData name="hannah thomas" userId="c064588b8d4eaeb8" providerId="LiveId" clId="{098B5FE1-351E-4550-B971-E8F5262DFB96}" dt="2021-02-18T16:48:21.693" v="12727" actId="26606"/>
          <ac:cxnSpMkLst>
            <pc:docMk/>
            <pc:sldMk cId="3303010551" sldId="326"/>
            <ac:cxnSpMk id="29" creationId="{15573B87-7D61-460C-9ADA-EF63674E3A97}"/>
          </ac:cxnSpMkLst>
        </pc:cxnChg>
        <pc:cxnChg chg="add del">
          <ac:chgData name="hannah thomas" userId="c064588b8d4eaeb8" providerId="LiveId" clId="{098B5FE1-351E-4550-B971-E8F5262DFB96}" dt="2021-02-18T16:48:21.693" v="12727" actId="26606"/>
          <ac:cxnSpMkLst>
            <pc:docMk/>
            <pc:sldMk cId="3303010551" sldId="326"/>
            <ac:cxnSpMk id="31" creationId="{0AAF6B7C-985D-4351-9564-8DBDF5BB03EA}"/>
          </ac:cxnSpMkLst>
        </pc:cxnChg>
        <pc:cxnChg chg="add del">
          <ac:chgData name="hannah thomas" userId="c064588b8d4eaeb8" providerId="LiveId" clId="{098B5FE1-351E-4550-B971-E8F5262DFB96}" dt="2021-02-18T16:48:21.693" v="12727" actId="26606"/>
          <ac:cxnSpMkLst>
            <pc:docMk/>
            <pc:sldMk cId="3303010551" sldId="326"/>
            <ac:cxnSpMk id="33" creationId="{F88433F4-33AB-4CE1-9DE3-72A8403654F1}"/>
          </ac:cxnSpMkLst>
        </pc:cxnChg>
      </pc:sldChg>
      <pc:sldChg chg="addSp delSp modSp new mod modNotesTx">
        <pc:chgData name="hannah thomas" userId="c064588b8d4eaeb8" providerId="LiveId" clId="{098B5FE1-351E-4550-B971-E8F5262DFB96}" dt="2021-02-20T14:27:57.652" v="22174"/>
        <pc:sldMkLst>
          <pc:docMk/>
          <pc:sldMk cId="3589910888" sldId="327"/>
        </pc:sldMkLst>
        <pc:spChg chg="del">
          <ac:chgData name="hannah thomas" userId="c064588b8d4eaeb8" providerId="LiveId" clId="{098B5FE1-351E-4550-B971-E8F5262DFB96}" dt="2021-02-18T20:28:17.783" v="14112" actId="478"/>
          <ac:spMkLst>
            <pc:docMk/>
            <pc:sldMk cId="3589910888" sldId="327"/>
            <ac:spMk id="2" creationId="{E009B400-A0F4-42EF-A832-1615C2DC5B6A}"/>
          </ac:spMkLst>
        </pc:spChg>
        <pc:spChg chg="del">
          <ac:chgData name="hannah thomas" userId="c064588b8d4eaeb8" providerId="LiveId" clId="{098B5FE1-351E-4550-B971-E8F5262DFB96}" dt="2021-02-18T20:28:15.565" v="14111" actId="478"/>
          <ac:spMkLst>
            <pc:docMk/>
            <pc:sldMk cId="3589910888" sldId="327"/>
            <ac:spMk id="3" creationId="{B4E64DD3-EEC4-4C98-A584-9C409EAEBDD2}"/>
          </ac:spMkLst>
        </pc:spChg>
        <pc:spChg chg="add mod">
          <ac:chgData name="hannah thomas" userId="c064588b8d4eaeb8" providerId="LiveId" clId="{098B5FE1-351E-4550-B971-E8F5262DFB96}" dt="2021-02-19T09:46:45.174" v="18434" actId="1076"/>
          <ac:spMkLst>
            <pc:docMk/>
            <pc:sldMk cId="3589910888" sldId="327"/>
            <ac:spMk id="5" creationId="{5BB15205-6461-4898-8688-A067C3BE7EBF}"/>
          </ac:spMkLst>
        </pc:spChg>
        <pc:graphicFrameChg chg="add mod modGraphic">
          <ac:chgData name="hannah thomas" userId="c064588b8d4eaeb8" providerId="LiveId" clId="{098B5FE1-351E-4550-B971-E8F5262DFB96}" dt="2021-02-19T09:47:00.585" v="18457" actId="313"/>
          <ac:graphicFrameMkLst>
            <pc:docMk/>
            <pc:sldMk cId="3589910888" sldId="327"/>
            <ac:graphicFrameMk id="4" creationId="{94C21F79-FBAD-4329-9C44-350D5F84B5E7}"/>
          </ac:graphicFrameMkLst>
        </pc:graphicFrameChg>
        <pc:picChg chg="add mod">
          <ac:chgData name="hannah thomas" userId="c064588b8d4eaeb8" providerId="LiveId" clId="{098B5FE1-351E-4550-B971-E8F5262DFB96}" dt="2021-02-20T12:09:15.823" v="22102"/>
          <ac:picMkLst>
            <pc:docMk/>
            <pc:sldMk cId="3589910888" sldId="327"/>
            <ac:picMk id="6" creationId="{9AC87C04-2CF0-4CB0-BE70-3DEB7F80399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2/18/2021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purpose of this presentation is to analyse three chosen chapters from the book Peer-to-Peer accommodation Networks;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(Dolnicar,2017)  The focus of this book is how peer-to-peer organisations operate, remaining focus on Airbnb and its digital business.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number of key themes will be identified, through analysing:</a:t>
            </a:r>
          </a:p>
          <a:p>
            <a:pPr marL="342900" lvl="0" indent="-342900">
              <a:lnSpc>
                <a:spcPct val="107000"/>
              </a:lnSpc>
              <a:spcAft>
                <a:spcPts val="800"/>
              </a:spcAft>
              <a:buFont typeface="Times New Roman" panose="02020603050405020304" pitchFamily="18"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2 – the sharing economy </a:t>
            </a:r>
          </a:p>
          <a:p>
            <a:pPr marL="342900" lvl="0" indent="-342900">
              <a:lnSpc>
                <a:spcPct val="107000"/>
              </a:lnSpc>
              <a:spcAft>
                <a:spcPts val="800"/>
              </a:spcAft>
              <a:buFont typeface="Times New Roman" panose="02020603050405020304" pitchFamily="18"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6 – Airbnb and it’s competitors </a:t>
            </a:r>
          </a:p>
          <a:p>
            <a:pPr marL="285750" indent="-285750">
              <a:buFontTx/>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19 – Do hosts discriminate </a:t>
            </a:r>
          </a:p>
          <a:p>
            <a:pPr marL="171450" indent="-171450">
              <a:buFontTx/>
              <a:buChar char="-"/>
            </a:pPr>
            <a:endParaRPr lang="en-GB" sz="1800" dirty="0">
              <a:effectLst/>
              <a:latin typeface="Calibri" panose="020F0502020204030204" pitchFamily="34" charset="0"/>
              <a:cs typeface="Times New Roman" panose="02020603050405020304" pitchFamily="18" charset="0"/>
            </a:endParaRP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has become a well known accommodation business, and is used by millions of people across the globe.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organisations is considered a part of the sharing economy, where a person offers their home or property to a different party in return for payment. People use Airbnb instead of the traditional hotel and They offer places to stay in a number of different locations across the globe.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organisation offers something different in comparison to the traditional hotel, and that’s probably one of the main reasons why their so popular. They also provides hosts with the opportunity to create an extra income.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is an organisation that operates solely online through a platform, from searching for a stay, to booking the location and payment, Therefore the business is known to be digital.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was founded and developed in 2008 by Joe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Gebbia</a:t>
            </a:r>
            <a:r>
              <a:rPr lang="en-GB" sz="1800" dirty="0">
                <a:effectLst/>
                <a:latin typeface="Calibri" panose="020F0502020204030204" pitchFamily="34" charset="0"/>
                <a:ea typeface="Calibri" panose="020F0502020204030204" pitchFamily="34" charset="0"/>
                <a:cs typeface="Times New Roman" panose="02020603050405020304" pitchFamily="18" charset="0"/>
              </a:rPr>
              <a:t>, Brian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Chesky</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Nathan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Blecharczyk</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Rawes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Lacoma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2</a:t>
            </a:fld>
            <a:endParaRPr lang="en-US" dirty="0"/>
          </a:p>
        </p:txBody>
      </p:sp>
    </p:spTree>
    <p:extLst>
      <p:ext uri="{BB962C8B-B14F-4D97-AF65-F5344CB8AC3E}">
        <p14:creationId xmlns:p14="http://schemas.microsoft.com/office/powerpoint/2010/main" val="1923775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Chaffey describes digital business as a model that is used to create profit and revenue through using a website or mobile app. Today, it is becoming more popular for businesses to operate online as it’s a more convenient way for consumers to purchase services and goods and easier for businesses to operate and target their consumers. ”  (Chaffey, 2020)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Sofokus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Digital business aims to achieve a competitive advantage through using the internet. However, digital business is still quite new as the internet has only been existing for the last 20 odd years.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is considered as a digital business as it has a multisided business model, creates a profit, connects buyers and sellers through a platform and All monetary exchange takes place online, including the booking and communications. (BMI,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1374832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Chapter 2 defines the sharing economy is. (Tucci, 2021) The sharing economy is seen as collaborative consumption, also seen as p2p sharing, which allows individuals to rent or borrow others goods instead of having to purchase themselves</a:t>
            </a:r>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595875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were a number of key themes identified within this chapter, an obvious theme was the sharing economy, the book states that the sharing economy isn’t exactly sharing, its more a context of exchange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Munez</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Cohen). The sharing economy as defined by (Scott, 2021) is an economic model defined as P2P activity, based on sharing, providing and acquiring access to goods and services. However,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Hanninen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Smedlund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Mitronen</a:t>
            </a:r>
            <a:r>
              <a:rPr lang="en-GB" sz="1800" dirty="0">
                <a:effectLst/>
                <a:latin typeface="Calibri" panose="020F0502020204030204" pitchFamily="34" charset="0"/>
                <a:ea typeface="Calibri" panose="020F0502020204030204" pitchFamily="34" charset="0"/>
                <a:cs typeface="Times New Roman" panose="02020603050405020304" pitchFamily="18" charset="0"/>
              </a:rPr>
              <a:t>) provide a similar outlook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Munez</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Cohen as they describe the exchange attribute of the sharing economy, where there is a relationship between buyer and seller and there is a monetary exchange taken place. When considering Airbnb, they are considered a part of the sharing economy, and we can see that they fall under the concept of the exchange, where guests exchange money for the use of hosts property. Airbnb do this extremely well as they connect buyer and seller via an online platform for this exchange to take place.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Second key theme identified within the chapter was Collaborative Consumption, (TTC,2021) describes collaborative Consumption to be a new approach, that allows goods and services to be used based on an interdependent peer-to-peer model. This is where more than one person has access to the goods or services. The book suggests, that the collaborative consumption is done via an online platform. The collaborative consumption, being a p2p business model, is part of Airbnb’s business model. Even though the chapter states the form of access to the goods and services, (TTC) successfully describes what exactly Collaborative Consumption is as the book didn’t provide a meaning of the term. This approach is one of the main reason of success for Airbnb, as they have adapted this into their business model well, where they allow users to barter for access to goods – through a peer to peer market place. The sharing economy is one of Airbnb’s main attributes.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Cocotas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2012). </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1021489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third theme that was identified within this chapter was E-Commerce, which defines the purchase of goods &amp; services through any kind of computer network. (Knight &amp; Mann, n.d.) E-Commerce is also used for the transmitting of funds or data over electronic networks, primarily being the internet. (Chai,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Holak</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Cole, 2021).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E-Commerce was presented in the chapter through a multi-sided platform diagram, explaining that platforms are called multi-sided, through offering a value by connecting two or more actors. It creates a relationship between Business and Consumer, allowing a relationship to begin through an online platform. Similarly to the book, (Pereira, 2021) describes E-Commerce as a multisided business model that connects two or more people together where Its value proposition is to enable this connection, making it easier for them to find and relate to each other. It mentions an intermediation role, which relates to Airbnb’s business model of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Informediary</a:t>
            </a:r>
            <a:r>
              <a:rPr lang="en-GB" sz="1800" dirty="0">
                <a:effectLst/>
                <a:latin typeface="Calibri" panose="020F0502020204030204" pitchFamily="34" charset="0"/>
                <a:ea typeface="Calibri" panose="020F0502020204030204" pitchFamily="34" charset="0"/>
                <a:cs typeface="Times New Roman" panose="02020603050405020304" pitchFamily="18" charset="0"/>
              </a:rPr>
              <a:t>, which connects buyers and seller together without taking ownership of the service, products or property. (Jensen, 2019) Again, Airbnb’s Ecommerce, allows for a peer-to-peer marketplace, where a variety of property listings are available for consumers to search for to meet their needs. 66% of people say they’re willing to use or rent products or services from service providers in a shared community.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Beklemysheva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conclude Chapter 2, Airbnb has succeeded within E commerce, through attracting and connecting a large number of buyers and sellers, and this shows why they are currently one of the market leaders within the peer-to-peer accommodation networks at present. We can also see that being a apart of the sharing economy is a core value to the business.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4008646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6 Highlights Airbnb and its competitors, stating how there were other peer-to-peer accommodation networks before Airbnb, therefore it’s not a new concept as such. However, Airbnb has successfully created a valuation for themselves over the period of 8 years. During this time they have generated a valuation of $30billion, where competitors such as HomeAway only valuated at $4billion. (Mohammed, 2020)</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7</a:t>
            </a:fld>
            <a:endParaRPr lang="en-US" dirty="0"/>
          </a:p>
        </p:txBody>
      </p:sp>
    </p:spTree>
    <p:extLst>
      <p:ext uri="{BB962C8B-B14F-4D97-AF65-F5344CB8AC3E}">
        <p14:creationId xmlns:p14="http://schemas.microsoft.com/office/powerpoint/2010/main" val="1513688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Digital disruption was the first theme identified, which is a transformation that is caused by emerging digital technologies and business models. These innovative new technologies and models can impact the value of existing products and services offered in the industry. This is why the term ‘disruption’ is used, as the emergence of these new digital products/services/businesses disrupts the current market and causes the need for re-evaluation. (Oxford, 2021).</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mentioned during the chapter that Airbnb have succeeded to gain a large audience world wide and created more of an awareness for tourists to use the online platform to find accommodation instead of the traditional hotel finder. Airbnb have succeeded to launch their platform offering accommodation to a wide variety of people which We can consider as a digital disruption, as they have successfully gained an audience through their online platform, raising awareness for tourists and creating a busines online through their multi-sided platform approach. (Odell, 2017) explains that Airbnb is the digital disruptor of the hotel industry, leading millions of hosts to sign their property up for rental through the platform. This correlates with what the book suggests as both suggest that the organisation has successfully created a digital disruption through its success in audience and business approach.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second theme identified was perspectives, explaining its form of communications and  accessibility online. The book, stated that hosts prefer listing their spaces on platforms accessed by many guests, and guests prefer searching for accommodation online. This contributes to the theme, as all communications between actors take place through online platforms.  The chapter states that competitors operate In a similar way to Airbnb Such as Booking.com – where they also have listings via their website, however remain focused on listing hotels.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(Mohammed,2014) states that Millennials are comfortable with staying in someone else’s home after communicating with them online. This contributes to the perspective of the business as without the use of communication online, the connection between actors wouldn’t be able to happen. This does correlate with the book as it states that people would rather search online for accommodation and millennials today are happier to go travelling before buying a home (Mohammed, 2014)</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are successful in attracting customers to rent a space from hosts, by offering an affordable cost in comparison to hotels and they also offer something different .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8</a:t>
            </a:fld>
            <a:endParaRPr lang="en-US" dirty="0"/>
          </a:p>
        </p:txBody>
      </p:sp>
    </p:spTree>
    <p:extLst>
      <p:ext uri="{BB962C8B-B14F-4D97-AF65-F5344CB8AC3E}">
        <p14:creationId xmlns:p14="http://schemas.microsoft.com/office/powerpoint/2010/main" val="3563310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final theme identified within the chapter is Value,  which was identified through the section of “What hosts think makes Airbnb different”  which is the fact that hosts can read reviews from other hosts about the guests, providing more confidence in allowing guests to stay in their property. This in itself adds value to Airbnb, as it allows guests to review the hosts and the hosts to review the guests, which is something that isn’t common within it’s competitors.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Mulshine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states that guests and hosts being allowed to review each other can actually cause a negative impact to the value, as reviews aren’t anonymous, therefore there is some form of pressure added  to provide a good and positive feedback, which leads to dishonesty. Leaving a bad review that shows the identity, could make future hosts reluctant in renting out their property to a guest fear in they’ll  get a negative review. It’s difficult to determine whether this creates a form of value for the business or its actors. This could be something that Airbnb needs to address, as allowing both parities to leave reviews on each other provides a great insight for future bookings, however it could also impact future bookings.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Chapter 6 successfully explains how Airbnb differentiates from its competitors and how they are stood out from the crowd. The themes also explain their current success, however the reviews that are left by hosts and guests can be seen as a negative. Airbnb hasn’t been in the market for that long when you consider it, it has only been around 8 years, therefore they have plenty of opportunity to build on this and strengthen their business model even more to gain a better advantage. </a:t>
            </a:r>
          </a:p>
          <a:p>
            <a:r>
              <a:rPr lang="en-GB" dirty="0"/>
              <a:t>. </a:t>
            </a:r>
          </a:p>
        </p:txBody>
      </p:sp>
      <p:sp>
        <p:nvSpPr>
          <p:cNvPr id="4" name="Slide Number Placeholder 3"/>
          <p:cNvSpPr>
            <a:spLocks noGrp="1"/>
          </p:cNvSpPr>
          <p:nvPr>
            <p:ph type="sldNum" sz="quarter" idx="5"/>
          </p:nvPr>
        </p:nvSpPr>
        <p:spPr/>
        <p:txBody>
          <a:bodyPr/>
          <a:lstStyle/>
          <a:p>
            <a:fld id="{86456DE3-4E01-4AFD-AD42-42312842ED89}" type="slidenum">
              <a:rPr lang="en-US" smtClean="0"/>
              <a:t>9</a:t>
            </a:fld>
            <a:endParaRPr lang="en-US" dirty="0"/>
          </a:p>
        </p:txBody>
      </p:sp>
    </p:spTree>
    <p:extLst>
      <p:ext uri="{BB962C8B-B14F-4D97-AF65-F5344CB8AC3E}">
        <p14:creationId xmlns:p14="http://schemas.microsoft.com/office/powerpoint/2010/main" val="3042809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final chapter chosen is chapter 19 – Do Hosts Discriminate? This is where the chapter has considered if hosts discriminate against their guests. A study found</a:t>
            </a:r>
            <a:r>
              <a:rPr lang="en-US" sz="1800" dirty="0">
                <a:effectLst/>
                <a:latin typeface="Calibri" panose="020F0502020204030204" pitchFamily="34" charset="0"/>
                <a:ea typeface="Calibri" panose="020F0502020204030204" pitchFamily="34" charset="0"/>
                <a:cs typeface="Times New Roman" panose="02020603050405020304" pitchFamily="18" charset="0"/>
              </a:rPr>
              <a:t> that guests with distinctive  African-American names were 16% less likely to be accepted for a booking in comparison to the identical booking request by people with white names. – However, further investigation into this study, it was more of a hypothesis as there was no consideration to guest profile photos or their Peer-to-peer CV.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(Oxford, 2021) Discrimination is treating a person different and unfairly due to their age, sex, race, ethnicity or nationality.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10</a:t>
            </a:fld>
            <a:endParaRPr lang="en-US" dirty="0"/>
          </a:p>
        </p:txBody>
      </p:sp>
    </p:spTree>
    <p:extLst>
      <p:ext uri="{BB962C8B-B14F-4D97-AF65-F5344CB8AC3E}">
        <p14:creationId xmlns:p14="http://schemas.microsoft.com/office/powerpoint/2010/main" val="2708894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Trust and Discrimination is the first theme – during the chapter it stated that a guest was refused a booking due to being gay and attending the pride festival. The theme trust was identified within this section, as it removes an element of trust from the hosts, as cancelling a booking for attending a pride festival is really upsetting, causing potential damage to the guests and make them cautious of using the platform for future bookings, in the fear that they could be discriminated against again.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(Dickey, 2019) Airbnb try to educate their hosts on discrimination and this gets done through their policies, however it’s clear that not all hosts are willing to be educated, as the policy still doesn’t prevent discrimination. This could also provide an impact on the B2C, and C2C relationship. The meaning of Consumer-to-consumer is a business model that allows customer-to-customer activity through selling products or services. (Rivera, 2018) Through leaving reviews of the hosts, it’s a form of C2C activity which helps sell the hosts property, as positive or negative reviews could influence future bookings, therefore the issue of trust and discrimination could have a huge impact on future bookings.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second theme identified was Risk, and some bookings where denied not to be discriminating, however due to the personal risk on the hosts. The book suggests, hosts who rent out parts of their property such as single room, saw a higher personal risk to them as they would be present whilst the guests stayed. However, we must argue, if the hosts isn’t comfortable with having other people renting out a single room within their property, why are they apart of the sharing economy through Airbnb? (IGMS,2018) agrees with what the book suggests in this aspect, as they state that you have no idea how things will really turn out until the guest arrives and you meet them face to face.  If the host isn’t comfortable in taking this risk, why are they using Airbnb?</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does help with eliminating risk to some extent as they show reviews on the guests from other hosts, and there is also a peer-to-peer Curriculum Vitae which allows the hosts to evaluate the guests before confirming the booking.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11</a:t>
            </a:fld>
            <a:endParaRPr lang="en-US" dirty="0"/>
          </a:p>
        </p:txBody>
      </p:sp>
    </p:spTree>
    <p:extLst>
      <p:ext uri="{BB962C8B-B14F-4D97-AF65-F5344CB8AC3E}">
        <p14:creationId xmlns:p14="http://schemas.microsoft.com/office/powerpoint/2010/main" val="3210868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final theme within this chapter was Business Model, which is a specification describing how an organisation aims to fulfil its purpose, all business processes and policies are apart of that model.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Wigmore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 policy created by Airbnb was identified within this chapter in regards to discrimination.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the chapter focuses on the issues that Airbnb has experienced in regards to their hosts discriminating against guests, they have been forced to create a policy to reduce  discrimination and to create a fair environment for everyone.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states within this chapter that Airbnb has introduced a number of measures that hosts and guests must agree to, to treat everyone with respect. (BBC, 2016) state that all users must agree to the company’s stronger non discrimination policy. This is a part of their business model, as it’s the way that they operate, giving respect to all actors (BBC,2016) Does correlate with what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states within the chapter, however it is questionable just how effective their policy is, as hosts are still able to decline bookings, however they could easily provide an alternative reason for the rejection.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conclusion on this chapter, Its hard to determine whether Airbnb addresses their discrimination issue well. Discrimination can take place within any market place, however rejection of bookings could be due to the personal risk that is opposed on the host instead of being discriminating, however its difficult to prove this either way.  Airbnb introducing a policy to reduce discrimination, could be a way to  cover their backs and to show they’re being proactive, however it still doesn’t stop discrimination.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12</a:t>
            </a:fld>
            <a:endParaRPr lang="en-US" dirty="0"/>
          </a:p>
        </p:txBody>
      </p:sp>
    </p:spTree>
    <p:extLst>
      <p:ext uri="{BB962C8B-B14F-4D97-AF65-F5344CB8AC3E}">
        <p14:creationId xmlns:p14="http://schemas.microsoft.com/office/powerpoint/2010/main" val="24694040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Through analysing the three chosen chapters within the book, we can see that Airbnb has gained a huge success over the period of time that they have been operating. They also operate very well through the sharing economy, and the use of a  peer-to-peer business model. The number of people who are using Airbnb instead of the traditional hotel is increasing, as they offer something different within hotel industry. However, we can see that there a slight little flaws with the organisation, and I believe that this can be seen through their reviewing system, which reduces an element of value on their hosts and guests, and maybe need to allow an option for guests and hosts to remain anonymous so it doesn’t impact future booking. Another flaw is the discrimination issue, even though that have introduced a policy within their business model, its hard to control discrimination and to determine the best way to eliminate the issue, as its not the organisation itself being discriminating, however the hosts and guests.  As a whole, I believe that Airbnb are doing very well and are very successful and the book has managed to portray a good image of the business under the sharing economy. </a:t>
            </a:r>
          </a:p>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13</a:t>
            </a:fld>
            <a:endParaRPr lang="en-US" dirty="0"/>
          </a:p>
        </p:txBody>
      </p:sp>
    </p:spTree>
    <p:extLst>
      <p:ext uri="{BB962C8B-B14F-4D97-AF65-F5344CB8AC3E}">
        <p14:creationId xmlns:p14="http://schemas.microsoft.com/office/powerpoint/2010/main" val="1089516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2/18/2021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2/18/2021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2/18/2021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2/18/2021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2/18/2021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3.png"/><Relationship Id="rId2" Type="http://schemas.microsoft.com/office/2007/relationships/media" Target="../media/media1.m4a"/><Relationship Id="rId1" Type="http://schemas.openxmlformats.org/officeDocument/2006/relationships/themeOverride" Target="../theme/themeOverride1.xml"/><Relationship Id="rId6" Type="http://schemas.openxmlformats.org/officeDocument/2006/relationships/image" Target="../media/image2.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6">
            <a:extLst>
              <a:ext uri="{28A0092B-C50C-407E-A947-70E740481C1C}">
                <a14:useLocalDpi xmlns:a14="http://schemas.microsoft.com/office/drawing/2010/main" val="0"/>
              </a:ext>
            </a:extLst>
          </a:blip>
          <a:srcRect/>
          <a:stretch/>
        </p:blipFill>
        <p:spPr>
          <a:xfrm>
            <a:off x="20" y="-839"/>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2" y="2091263"/>
            <a:ext cx="8649738" cy="2590800"/>
          </a:xfrm>
        </p:spPr>
        <p:txBody>
          <a:bodyPr>
            <a:normAutofit/>
          </a:bodyPr>
          <a:lstStyle/>
          <a:p>
            <a:r>
              <a:rPr lang="en-US" sz="6800" dirty="0"/>
              <a:t>Digital business – bmsp6002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71130" y="4359966"/>
            <a:ext cx="8652788" cy="779298"/>
          </a:xfrm>
        </p:spPr>
        <p:txBody>
          <a:bodyPr>
            <a:normAutofit/>
          </a:bodyPr>
          <a:lstStyle/>
          <a:p>
            <a:pPr>
              <a:spcAft>
                <a:spcPts val="600"/>
              </a:spcAft>
            </a:pPr>
            <a:r>
              <a:rPr lang="en-US" dirty="0"/>
              <a:t>Hannah Thomas </a:t>
            </a:r>
          </a:p>
          <a:p>
            <a:pPr>
              <a:spcAft>
                <a:spcPts val="600"/>
              </a:spcAft>
            </a:pPr>
            <a:r>
              <a:rPr lang="en-US" sz="1800" dirty="0"/>
              <a:t>1703882</a:t>
            </a:r>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99767120-6477-4978-B6B5-154206A2D1C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28081"/>
      </p:ext>
    </p:extLst>
  </p:cSld>
  <p:clrMapOvr>
    <a:masterClrMapping/>
  </p:clrMapOvr>
  <mc:AlternateContent xmlns:mc="http://schemas.openxmlformats.org/markup-compatibility/2006">
    <mc:Choice xmlns:p14="http://schemas.microsoft.com/office/powerpoint/2010/main" Requires="p14">
      <p:transition spd="slow" p14:dur="2000" advTm="23982"/>
    </mc:Choice>
    <mc:Fallback>
      <p:transition spd="slow" advTm="23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6DF5E7EB-0FE7-4A20-8B60-F1EC8AB28C08}"/>
              </a:ext>
            </a:extLst>
          </p:cNvPr>
          <p:cNvSpPr>
            <a:spLocks noGrp="1"/>
          </p:cNvSpPr>
          <p:nvPr>
            <p:ph type="title"/>
          </p:nvPr>
        </p:nvSpPr>
        <p:spPr>
          <a:xfrm>
            <a:off x="707830" y="727823"/>
            <a:ext cx="3329150" cy="5402353"/>
          </a:xfrm>
        </p:spPr>
        <p:txBody>
          <a:bodyPr>
            <a:normAutofit/>
          </a:bodyPr>
          <a:lstStyle/>
          <a:p>
            <a:r>
              <a:rPr lang="en-GB" dirty="0"/>
              <a:t>Organisation Overview </a:t>
            </a:r>
          </a:p>
        </p:txBody>
      </p:sp>
      <p:sp>
        <p:nvSpPr>
          <p:cNvPr id="3" name="Content Placeholder 2">
            <a:extLst>
              <a:ext uri="{FF2B5EF4-FFF2-40B4-BE49-F238E27FC236}">
                <a16:creationId xmlns:a16="http://schemas.microsoft.com/office/drawing/2014/main" id="{2D4FD5BB-5B57-4E61-B86A-DD1720797CBC}"/>
              </a:ext>
            </a:extLst>
          </p:cNvPr>
          <p:cNvSpPr>
            <a:spLocks noGrp="1"/>
          </p:cNvSpPr>
          <p:nvPr>
            <p:ph idx="1"/>
          </p:nvPr>
        </p:nvSpPr>
        <p:spPr>
          <a:xfrm>
            <a:off x="4521614" y="727822"/>
            <a:ext cx="6927842" cy="3762709"/>
          </a:xfrm>
        </p:spPr>
        <p:txBody>
          <a:bodyPr>
            <a:normAutofit fontScale="92500" lnSpcReduction="10000"/>
          </a:bodyPr>
          <a:lstStyle/>
          <a:p>
            <a:pPr>
              <a:lnSpc>
                <a:spcPct val="90000"/>
              </a:lnSpc>
            </a:pPr>
            <a:r>
              <a:rPr lang="en-GB" sz="2000" dirty="0"/>
              <a:t>Airbnb is an organisation that is considered a part of the sharing economy, </a:t>
            </a:r>
          </a:p>
          <a:p>
            <a:pPr>
              <a:lnSpc>
                <a:spcPct val="90000"/>
              </a:lnSpc>
            </a:pPr>
            <a:r>
              <a:rPr lang="en-GB" sz="2000" dirty="0"/>
              <a:t>Airbnb offer places to stay in different locations across the globe from Europe to the USA and Australia including other countries. </a:t>
            </a:r>
          </a:p>
          <a:p>
            <a:pPr>
              <a:lnSpc>
                <a:spcPct val="90000"/>
              </a:lnSpc>
            </a:pPr>
            <a:r>
              <a:rPr lang="en-GB" sz="2000" dirty="0"/>
              <a:t>The organisation offers something different to the traditional hotel. It allows people to offer their home for a certain amount of time, earning them some money. </a:t>
            </a:r>
          </a:p>
          <a:p>
            <a:pPr>
              <a:lnSpc>
                <a:spcPct val="90000"/>
              </a:lnSpc>
            </a:pPr>
            <a:r>
              <a:rPr lang="en-GB" sz="2000" dirty="0"/>
              <a:t>The organisation is considered a digital business as it operates solely online. </a:t>
            </a:r>
          </a:p>
          <a:p>
            <a:pPr>
              <a:lnSpc>
                <a:spcPct val="90000"/>
              </a:lnSpc>
            </a:pPr>
            <a:r>
              <a:rPr lang="en-GB" sz="2000" dirty="0"/>
              <a:t>The organisations founders are Joe </a:t>
            </a:r>
            <a:r>
              <a:rPr lang="en-GB" sz="2000" dirty="0" err="1"/>
              <a:t>Gebbia</a:t>
            </a:r>
            <a:r>
              <a:rPr lang="en-GB" sz="2000" dirty="0"/>
              <a:t>, Brian </a:t>
            </a:r>
            <a:r>
              <a:rPr lang="en-GB" sz="2000" dirty="0" err="1"/>
              <a:t>Chesky</a:t>
            </a:r>
            <a:r>
              <a:rPr lang="en-GB" sz="2000" dirty="0"/>
              <a:t> and Nathan </a:t>
            </a:r>
            <a:r>
              <a:rPr lang="en-GB" sz="2000" dirty="0" err="1"/>
              <a:t>Blecharczyk</a:t>
            </a:r>
            <a:r>
              <a:rPr lang="en-GB" sz="2000" dirty="0"/>
              <a:t>, which was developed in 2008. </a:t>
            </a:r>
          </a:p>
          <a:p>
            <a:pPr>
              <a:lnSpc>
                <a:spcPct val="90000"/>
              </a:lnSpc>
            </a:pPr>
            <a:r>
              <a:rPr lang="en-GB" sz="2000" dirty="0">
                <a:effectLst/>
                <a:latin typeface="Calibri" panose="020F0502020204030204" pitchFamily="34" charset="0"/>
                <a:ea typeface="Calibri" panose="020F0502020204030204" pitchFamily="34" charset="0"/>
                <a:cs typeface="Times New Roman" panose="02020603050405020304" pitchFamily="18" charset="0"/>
              </a:rPr>
              <a:t>(</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Rawes</a:t>
            </a:r>
            <a:r>
              <a:rPr lang="en-GB" sz="2000" dirty="0">
                <a:effectLst/>
                <a:latin typeface="Calibri" panose="020F0502020204030204" pitchFamily="34" charset="0"/>
                <a:ea typeface="Calibri" panose="020F0502020204030204" pitchFamily="34" charset="0"/>
                <a:cs typeface="Times New Roman" panose="02020603050405020304" pitchFamily="18" charset="0"/>
              </a:rPr>
              <a:t> &amp; </a:t>
            </a:r>
            <a:r>
              <a:rPr lang="en-GB" sz="2000" dirty="0" err="1">
                <a:effectLst/>
                <a:latin typeface="Calibri" panose="020F0502020204030204" pitchFamily="34" charset="0"/>
                <a:ea typeface="Calibri" panose="020F0502020204030204" pitchFamily="34" charset="0"/>
                <a:cs typeface="Times New Roman" panose="02020603050405020304" pitchFamily="18" charset="0"/>
              </a:rPr>
              <a:t>Lacoma</a:t>
            </a:r>
            <a:r>
              <a:rPr lang="en-GB" sz="2000" dirty="0">
                <a:effectLst/>
                <a:latin typeface="Calibri" panose="020F0502020204030204" pitchFamily="34" charset="0"/>
                <a:ea typeface="Calibri" panose="020F0502020204030204" pitchFamily="34" charset="0"/>
                <a:cs typeface="Times New Roman" panose="02020603050405020304" pitchFamily="18" charset="0"/>
              </a:rPr>
              <a:t>, 2021)</a:t>
            </a:r>
          </a:p>
          <a:p>
            <a:pPr>
              <a:lnSpc>
                <a:spcPct val="90000"/>
              </a:lnSpc>
            </a:pPr>
            <a:endParaRPr lang="en-GB" dirty="0"/>
          </a:p>
        </p:txBody>
      </p:sp>
      <p:pic>
        <p:nvPicPr>
          <p:cNvPr id="4" name="Picture 2" descr="Image result for air b n b logo">
            <a:extLst>
              <a:ext uri="{FF2B5EF4-FFF2-40B4-BE49-F238E27FC236}">
                <a16:creationId xmlns:a16="http://schemas.microsoft.com/office/drawing/2014/main" id="{8B9D7BE1-E911-47E3-8692-C672C24B626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85231" y="4490531"/>
            <a:ext cx="4878295" cy="1816104"/>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63829695-3CD7-4F55-B308-039D26FFA7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58397564"/>
      </p:ext>
    </p:extLst>
  </p:cSld>
  <p:clrMapOvr>
    <a:masterClrMapping/>
  </p:clrMapOvr>
  <mc:AlternateContent xmlns:mc="http://schemas.openxmlformats.org/markup-compatibility/2006">
    <mc:Choice xmlns:p14="http://schemas.microsoft.com/office/powerpoint/2010/main" Requires="p14">
      <p:transition spd="slow" p14:dur="2000" advTm="48346"/>
    </mc:Choice>
    <mc:Fallback>
      <p:transition spd="slow" advTm="48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3E0B076-70B2-4BA7-B180-209E6D801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262DB-2217-4833-97B6-F2E848AE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6E31C53-2B4C-4EC3-ABBE-C7A406EE0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5A072413-61EA-40FD-84F1-76D320B04534}"/>
              </a:ext>
            </a:extLst>
          </p:cNvPr>
          <p:cNvSpPr>
            <a:spLocks noGrp="1"/>
          </p:cNvSpPr>
          <p:nvPr>
            <p:ph type="title"/>
          </p:nvPr>
        </p:nvSpPr>
        <p:spPr>
          <a:xfrm>
            <a:off x="1066800" y="642594"/>
            <a:ext cx="10058400" cy="1371600"/>
          </a:xfrm>
        </p:spPr>
        <p:txBody>
          <a:bodyPr>
            <a:normAutofit/>
          </a:bodyPr>
          <a:lstStyle/>
          <a:p>
            <a:r>
              <a:rPr lang="en-GB" dirty="0"/>
              <a:t>What is Digital Business? </a:t>
            </a:r>
          </a:p>
        </p:txBody>
      </p:sp>
      <p:sp>
        <p:nvSpPr>
          <p:cNvPr id="3" name="Content Placeholder 2">
            <a:extLst>
              <a:ext uri="{FF2B5EF4-FFF2-40B4-BE49-F238E27FC236}">
                <a16:creationId xmlns:a16="http://schemas.microsoft.com/office/drawing/2014/main" id="{520F3BDD-3B5C-45FE-B1A2-EC175C28C738}"/>
              </a:ext>
            </a:extLst>
          </p:cNvPr>
          <p:cNvSpPr>
            <a:spLocks noGrp="1"/>
          </p:cNvSpPr>
          <p:nvPr>
            <p:ph idx="1"/>
          </p:nvPr>
        </p:nvSpPr>
        <p:spPr>
          <a:xfrm>
            <a:off x="1066800" y="1855863"/>
            <a:ext cx="6485467" cy="4243892"/>
          </a:xfrm>
        </p:spPr>
        <p:txBody>
          <a:bodyPr>
            <a:normAutofit/>
          </a:bodyPr>
          <a:lstStyle/>
          <a:p>
            <a:pPr>
              <a:lnSpc>
                <a:spcPct val="90000"/>
              </a:lnSpc>
            </a:pPr>
            <a:r>
              <a:rPr lang="en-GB" sz="1600" dirty="0"/>
              <a:t>“A digital model is the method used to generate revenue from a website or mobile app”  (Chaffey, 2020)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90000"/>
              </a:lnSpc>
              <a:buNone/>
            </a:pPr>
            <a:endParaRPr lang="en-GB" sz="1600" dirty="0"/>
          </a:p>
          <a:p>
            <a:pPr>
              <a:lnSpc>
                <a:spcPct val="90000"/>
              </a:lnSpc>
            </a:pPr>
            <a:r>
              <a:rPr lang="en-GB" sz="1600" i="1" dirty="0"/>
              <a:t>How is Airbnb a Digital Business? </a:t>
            </a:r>
          </a:p>
          <a:p>
            <a:pPr marL="285750" indent="-285750">
              <a:lnSpc>
                <a:spcPct val="90000"/>
              </a:lnSpc>
              <a:buFont typeface="Arial" panose="020B0604020202020204" pitchFamily="34" charset="0"/>
              <a:buChar char="•"/>
            </a:pPr>
            <a:r>
              <a:rPr lang="en-GB" sz="1600" dirty="0"/>
              <a:t>Multi-sided business model </a:t>
            </a:r>
          </a:p>
          <a:p>
            <a:pPr marL="285750" indent="-285750">
              <a:lnSpc>
                <a:spcPct val="90000"/>
              </a:lnSpc>
              <a:buFont typeface="Arial" panose="020B0604020202020204" pitchFamily="34" charset="0"/>
              <a:buChar char="•"/>
            </a:pPr>
            <a:r>
              <a:rPr lang="en-GB" sz="1600" dirty="0"/>
              <a:t>Creates profit from online revenue </a:t>
            </a:r>
          </a:p>
          <a:p>
            <a:pPr marL="285750" indent="-285750">
              <a:lnSpc>
                <a:spcPct val="90000"/>
              </a:lnSpc>
              <a:buFont typeface="Arial" panose="020B0604020202020204" pitchFamily="34" charset="0"/>
              <a:buChar char="•"/>
            </a:pPr>
            <a:r>
              <a:rPr lang="en-GB" sz="1600" dirty="0"/>
              <a:t>Connects actors – known as the host and customer together – Airbnb is the facilitator </a:t>
            </a:r>
          </a:p>
          <a:p>
            <a:pPr marL="285750" indent="-285750">
              <a:lnSpc>
                <a:spcPct val="90000"/>
              </a:lnSpc>
              <a:buFont typeface="Arial" panose="020B0604020202020204" pitchFamily="34" charset="0"/>
              <a:buChar char="•"/>
            </a:pPr>
            <a:r>
              <a:rPr lang="en-GB" sz="1600" dirty="0"/>
              <a:t>All monetary exchange is completed online </a:t>
            </a:r>
          </a:p>
          <a:p>
            <a:pPr marL="285750" indent="-285750">
              <a:lnSpc>
                <a:spcPct val="90000"/>
              </a:lnSpc>
              <a:buFont typeface="Arial" panose="020B0604020202020204" pitchFamily="34" charset="0"/>
              <a:buChar char="•"/>
            </a:pPr>
            <a:r>
              <a:rPr lang="en-GB" sz="1600" dirty="0"/>
              <a:t>Bookings are completed through a platform. </a:t>
            </a:r>
          </a:p>
          <a:p>
            <a:pPr lvl="3">
              <a:lnSpc>
                <a:spcPct val="90000"/>
              </a:lnSpc>
            </a:pPr>
            <a:endParaRPr lang="en-GB" sz="1100" dirty="0"/>
          </a:p>
        </p:txBody>
      </p:sp>
      <p:pic>
        <p:nvPicPr>
          <p:cNvPr id="4" name="Picture 3">
            <a:extLst>
              <a:ext uri="{FF2B5EF4-FFF2-40B4-BE49-F238E27FC236}">
                <a16:creationId xmlns:a16="http://schemas.microsoft.com/office/drawing/2014/main" id="{7449A1F3-BAE3-4063-893F-0D8078E0CE79}"/>
              </a:ext>
            </a:extLst>
          </p:cNvPr>
          <p:cNvPicPr>
            <a:picLocks noChangeAspect="1"/>
          </p:cNvPicPr>
          <p:nvPr/>
        </p:nvPicPr>
        <p:blipFill rotWithShape="1">
          <a:blip r:embed="rId5"/>
          <a:srcRect l="29409" r="34054" b="-1"/>
          <a:stretch/>
        </p:blipFill>
        <p:spPr>
          <a:xfrm>
            <a:off x="8020571" y="2161488"/>
            <a:ext cx="3019646" cy="3632643"/>
          </a:xfrm>
          <a:prstGeom prst="rect">
            <a:avLst/>
          </a:prstGeom>
        </p:spPr>
      </p:pic>
      <p:pic>
        <p:nvPicPr>
          <p:cNvPr id="5" name="Audio 4">
            <a:hlinkClick r:id="" action="ppaction://media"/>
            <a:extLst>
              <a:ext uri="{FF2B5EF4-FFF2-40B4-BE49-F238E27FC236}">
                <a16:creationId xmlns:a16="http://schemas.microsoft.com/office/drawing/2014/main" id="{6FDCB636-FD60-47E2-8FC8-06410B6A662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38612245"/>
      </p:ext>
    </p:extLst>
  </p:cSld>
  <p:clrMapOvr>
    <a:masterClrMapping/>
  </p:clrMapOvr>
  <mc:AlternateContent xmlns:mc="http://schemas.openxmlformats.org/markup-compatibility/2006">
    <mc:Choice xmlns:p14="http://schemas.microsoft.com/office/powerpoint/2010/main" Requires="p14">
      <p:transition spd="slow" p14:dur="2000" advTm="41793"/>
    </mc:Choice>
    <mc:Fallback>
      <p:transition spd="slow" advTm="41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mage result for the sharing economy">
            <a:extLst>
              <a:ext uri="{FF2B5EF4-FFF2-40B4-BE49-F238E27FC236}">
                <a16:creationId xmlns:a16="http://schemas.microsoft.com/office/drawing/2014/main" id="{F763DD47-EDEA-4633-95F6-319F057CF75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718" r="23998" b="-1"/>
          <a:stretch/>
        </p:blipFill>
        <p:spPr bwMode="auto">
          <a:xfrm>
            <a:off x="1160401" y="727628"/>
            <a:ext cx="4501670" cy="5415552"/>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47F31-F7DA-4B29-A879-94801D57D2E9}"/>
              </a:ext>
            </a:extLst>
          </p:cNvPr>
          <p:cNvSpPr>
            <a:spLocks noGrp="1"/>
          </p:cNvSpPr>
          <p:nvPr>
            <p:ph type="title"/>
          </p:nvPr>
        </p:nvSpPr>
        <p:spPr>
          <a:xfrm>
            <a:off x="7064082" y="642594"/>
            <a:ext cx="4472921" cy="1371600"/>
          </a:xfrm>
        </p:spPr>
        <p:txBody>
          <a:bodyPr>
            <a:normAutofit/>
          </a:bodyPr>
          <a:lstStyle/>
          <a:p>
            <a:r>
              <a:rPr lang="en-GB"/>
              <a:t>CHAPTER 2 – The Sharing Economy </a:t>
            </a:r>
            <a:endParaRPr lang="en-GB" dirty="0"/>
          </a:p>
        </p:txBody>
      </p:sp>
      <p:sp>
        <p:nvSpPr>
          <p:cNvPr id="8" name="Content Placeholder 7">
            <a:extLst>
              <a:ext uri="{FF2B5EF4-FFF2-40B4-BE49-F238E27FC236}">
                <a16:creationId xmlns:a16="http://schemas.microsoft.com/office/drawing/2014/main" id="{E2D71A7C-2F41-4931-8491-5F29A31F7CF8}"/>
              </a:ext>
            </a:extLst>
          </p:cNvPr>
          <p:cNvSpPr>
            <a:spLocks noGrp="1"/>
          </p:cNvSpPr>
          <p:nvPr>
            <p:ph idx="1"/>
          </p:nvPr>
        </p:nvSpPr>
        <p:spPr>
          <a:xfrm>
            <a:off x="7064082" y="2103120"/>
            <a:ext cx="4472922" cy="3931920"/>
          </a:xfrm>
        </p:spPr>
        <p:txBody>
          <a:bodyPr>
            <a:normAutofit/>
          </a:bodyPr>
          <a:lstStyle/>
          <a:p>
            <a:r>
              <a:rPr lang="en-GB" sz="2000" dirty="0"/>
              <a:t>Chapter Two defines the meaning of The Sharing Economy and its importance.  The Sharing Economy is also known as collaborative consumption (peer-to-peer sharing) , which allows individuals to rent or borrow others good, instead of purchasing themselves. </a:t>
            </a:r>
            <a:r>
              <a:rPr lang="en-GB" sz="2000" dirty="0">
                <a:effectLst/>
                <a:latin typeface="Calibri" panose="020F0502020204030204" pitchFamily="34" charset="0"/>
                <a:ea typeface="Calibri" panose="020F0502020204030204" pitchFamily="34" charset="0"/>
                <a:cs typeface="Times New Roman" panose="02020603050405020304" pitchFamily="18" charset="0"/>
              </a:rPr>
              <a:t>(Tucci, 2021)</a:t>
            </a:r>
          </a:p>
          <a:p>
            <a:endParaRPr lang="en-US" dirty="0"/>
          </a:p>
        </p:txBody>
      </p:sp>
      <p:pic>
        <p:nvPicPr>
          <p:cNvPr id="3" name="Audio 2">
            <a:hlinkClick r:id="" action="ppaction://media"/>
            <a:extLst>
              <a:ext uri="{FF2B5EF4-FFF2-40B4-BE49-F238E27FC236}">
                <a16:creationId xmlns:a16="http://schemas.microsoft.com/office/drawing/2014/main" id="{43D8486A-C06D-4352-807F-3D13CEC01A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43335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4183"/>
    </mc:Choice>
    <mc:Fallback>
      <p:transition spd="slow" advTm="14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7">
            <a:extLst>
              <a:ext uri="{FF2B5EF4-FFF2-40B4-BE49-F238E27FC236}">
                <a16:creationId xmlns:a16="http://schemas.microsoft.com/office/drawing/2014/main" id="{EAEB2F3C-4BFA-4564-ACF8-6396120C3A69}"/>
              </a:ext>
            </a:extLst>
          </p:cNvPr>
          <p:cNvGraphicFramePr>
            <a:graphicFrameLocks noGrp="1"/>
          </p:cNvGraphicFramePr>
          <p:nvPr>
            <p:ph idx="1"/>
            <p:extLst>
              <p:ext uri="{D42A27DB-BD31-4B8C-83A1-F6EECF244321}">
                <p14:modId xmlns:p14="http://schemas.microsoft.com/office/powerpoint/2010/main" val="61123018"/>
              </p:ext>
            </p:extLst>
          </p:nvPr>
        </p:nvGraphicFramePr>
        <p:xfrm>
          <a:off x="786090" y="1342168"/>
          <a:ext cx="10442742" cy="4663440"/>
        </p:xfrm>
        <a:graphic>
          <a:graphicData uri="http://schemas.openxmlformats.org/drawingml/2006/table">
            <a:tbl>
              <a:tblPr firstRow="1" bandRow="1">
                <a:tableStyleId>{5940675A-B579-460E-94D1-54222C63F5DA}</a:tableStyleId>
              </a:tblPr>
              <a:tblGrid>
                <a:gridCol w="1855194">
                  <a:extLst>
                    <a:ext uri="{9D8B030D-6E8A-4147-A177-3AD203B41FA5}">
                      <a16:colId xmlns:a16="http://schemas.microsoft.com/office/drawing/2014/main" val="2777505956"/>
                    </a:ext>
                  </a:extLst>
                </a:gridCol>
                <a:gridCol w="4293774">
                  <a:extLst>
                    <a:ext uri="{9D8B030D-6E8A-4147-A177-3AD203B41FA5}">
                      <a16:colId xmlns:a16="http://schemas.microsoft.com/office/drawing/2014/main" val="3071961216"/>
                    </a:ext>
                  </a:extLst>
                </a:gridCol>
                <a:gridCol w="4293774">
                  <a:extLst>
                    <a:ext uri="{9D8B030D-6E8A-4147-A177-3AD203B41FA5}">
                      <a16:colId xmlns:a16="http://schemas.microsoft.com/office/drawing/2014/main" val="830119655"/>
                    </a:ext>
                  </a:extLst>
                </a:gridCol>
              </a:tblGrid>
              <a:tr h="329398">
                <a:tc>
                  <a:txBody>
                    <a:bodyPr/>
                    <a:lstStyle/>
                    <a:p>
                      <a:r>
                        <a:rPr lang="en-GB" dirty="0"/>
                        <a:t>THEME </a:t>
                      </a:r>
                    </a:p>
                  </a:txBody>
                  <a:tcPr/>
                </a:tc>
                <a:tc>
                  <a:txBody>
                    <a:bodyPr/>
                    <a:lstStyle/>
                    <a:p>
                      <a:r>
                        <a:rPr lang="en-GB" dirty="0"/>
                        <a:t>EVIDENCE FROM THE BOOK </a:t>
                      </a:r>
                    </a:p>
                  </a:txBody>
                  <a:tcPr/>
                </a:tc>
                <a:tc>
                  <a:txBody>
                    <a:bodyPr/>
                    <a:lstStyle/>
                    <a:p>
                      <a:r>
                        <a:rPr lang="en-GB" dirty="0"/>
                        <a:t>OTHER VIEWPOINT </a:t>
                      </a:r>
                    </a:p>
                  </a:txBody>
                  <a:tcPr/>
                </a:tc>
                <a:extLst>
                  <a:ext uri="{0D108BD9-81ED-4DB2-BD59-A6C34878D82A}">
                    <a16:rowId xmlns:a16="http://schemas.microsoft.com/office/drawing/2014/main" val="2934344834"/>
                  </a:ext>
                </a:extLst>
              </a:tr>
              <a:tr h="1070543">
                <a:tc>
                  <a:txBody>
                    <a:bodyPr/>
                    <a:lstStyle/>
                    <a:p>
                      <a:r>
                        <a:rPr lang="en-GB" dirty="0"/>
                        <a:t>Sharing Economy </a:t>
                      </a:r>
                    </a:p>
                  </a:txBody>
                  <a:tcPr/>
                </a:tc>
                <a:tc>
                  <a:txBody>
                    <a:bodyPr/>
                    <a:lstStyle/>
                    <a:p>
                      <a:r>
                        <a:rPr lang="en-GB" dirty="0"/>
                        <a:t>“The sharing economy isn’t exactly sharing – its more a context of exchange. Transactions within the sharing economy includes relationship between buyer and seller, where they connect to exchange access to resources for monetary”. </a:t>
                      </a:r>
                      <a:r>
                        <a:rPr lang="en-GB" sz="1800" kern="1200" dirty="0">
                          <a:solidFill>
                            <a:schemeClr val="tx1"/>
                          </a:solidFill>
                          <a:effectLst/>
                          <a:latin typeface="+mn-lt"/>
                          <a:ea typeface="+mn-ea"/>
                          <a:cs typeface="+mn-cs"/>
                        </a:rPr>
                        <a:t>(</a:t>
                      </a:r>
                      <a:r>
                        <a:rPr lang="en-GB" sz="1800" kern="1200" dirty="0" err="1">
                          <a:solidFill>
                            <a:schemeClr val="tx1"/>
                          </a:solidFill>
                          <a:effectLst/>
                          <a:latin typeface="+mn-lt"/>
                          <a:ea typeface="+mn-ea"/>
                          <a:cs typeface="+mn-cs"/>
                        </a:rPr>
                        <a:t>Munez</a:t>
                      </a:r>
                      <a:r>
                        <a:rPr lang="en-GB" sz="1800" kern="1200" dirty="0">
                          <a:solidFill>
                            <a:schemeClr val="tx1"/>
                          </a:solidFill>
                          <a:effectLst/>
                          <a:latin typeface="+mn-lt"/>
                          <a:ea typeface="+mn-ea"/>
                          <a:cs typeface="+mn-cs"/>
                        </a:rPr>
                        <a:t> &amp; Cohen, 2017).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chemeClr val="tx1"/>
                          </a:solidFill>
                        </a:rPr>
                        <a:t>(</a:t>
                      </a:r>
                      <a:r>
                        <a:rPr lang="en-GB" sz="1800" dirty="0" err="1">
                          <a:solidFill>
                            <a:schemeClr val="tx1"/>
                          </a:solidFill>
                        </a:rPr>
                        <a:t>Hänninen</a:t>
                      </a:r>
                      <a:r>
                        <a:rPr lang="en-GB" sz="1800" dirty="0">
                          <a:solidFill>
                            <a:schemeClr val="tx1"/>
                          </a:solidFill>
                        </a:rPr>
                        <a:t>, </a:t>
                      </a:r>
                      <a:r>
                        <a:rPr lang="en-GB" sz="1800" dirty="0" err="1">
                          <a:solidFill>
                            <a:schemeClr val="tx1"/>
                          </a:solidFill>
                        </a:rPr>
                        <a:t>Smedlund</a:t>
                      </a:r>
                      <a:r>
                        <a:rPr lang="en-GB" sz="1800" dirty="0">
                          <a:solidFill>
                            <a:schemeClr val="tx1"/>
                          </a:solidFill>
                        </a:rPr>
                        <a:t>, &amp; </a:t>
                      </a:r>
                      <a:r>
                        <a:rPr lang="en-GB" sz="1800" dirty="0" err="1">
                          <a:solidFill>
                            <a:schemeClr val="tx1"/>
                          </a:solidFill>
                        </a:rPr>
                        <a:t>Mitronen</a:t>
                      </a:r>
                      <a:r>
                        <a:rPr lang="en-GB" sz="1800" dirty="0">
                          <a:solidFill>
                            <a:schemeClr val="tx1"/>
                          </a:solidFill>
                        </a:rPr>
                        <a:t>, 2017 ) explains that transactions within the sharing economy are done through buyer and seller relationships, who connect to exchange and access resources in return for monetary reward . </a:t>
                      </a:r>
                    </a:p>
                    <a:p>
                      <a:endParaRPr lang="en-GB" dirty="0"/>
                    </a:p>
                  </a:txBody>
                  <a:tcPr/>
                </a:tc>
                <a:extLst>
                  <a:ext uri="{0D108BD9-81ED-4DB2-BD59-A6C34878D82A}">
                    <a16:rowId xmlns:a16="http://schemas.microsoft.com/office/drawing/2014/main" val="1501600141"/>
                  </a:ext>
                </a:extLst>
              </a:tr>
              <a:tr h="1564640">
                <a:tc>
                  <a:txBody>
                    <a:bodyPr/>
                    <a:lstStyle/>
                    <a:p>
                      <a:r>
                        <a:rPr lang="en-GB" dirty="0"/>
                        <a:t>Collaborative Consumption  e.g. Access to goods/services </a:t>
                      </a:r>
                    </a:p>
                    <a:p>
                      <a:endParaRPr lang="en-GB" dirty="0"/>
                    </a:p>
                  </a:txBody>
                  <a:tcPr/>
                </a:tc>
                <a:tc>
                  <a:txBody>
                    <a:bodyPr/>
                    <a:lstStyle/>
                    <a:p>
                      <a:r>
                        <a:rPr lang="en-GB" dirty="0">
                          <a:solidFill>
                            <a:schemeClr val="tx1"/>
                          </a:solidFill>
                        </a:rPr>
                        <a:t>“Airbnb is a digital business – also can be known as a platform business, where they are unable to operate without a platform. Airbnb is the facilitator, whereas their webpage/app is the platform used for hosts and guests to get access” </a:t>
                      </a:r>
                    </a:p>
                  </a:txBody>
                  <a:tcPr/>
                </a:tc>
                <a:tc>
                  <a:txBody>
                    <a:bodyPr/>
                    <a:lstStyle/>
                    <a:p>
                      <a:r>
                        <a:rPr lang="en-GB" sz="1800" dirty="0">
                          <a:solidFill>
                            <a:schemeClr val="tx1"/>
                          </a:solidFill>
                        </a:rPr>
                        <a:t>Collaborative Consumption is a new approach for consumers to be able to access goods and services based on an interdependent peer-to-peer model. (TTC, 2021)</a:t>
                      </a:r>
                      <a:endParaRPr lang="en-GB" dirty="0">
                        <a:solidFill>
                          <a:schemeClr val="tx1"/>
                        </a:solidFill>
                      </a:endParaRPr>
                    </a:p>
                  </a:txBody>
                  <a:tcPr/>
                </a:tc>
                <a:extLst>
                  <a:ext uri="{0D108BD9-81ED-4DB2-BD59-A6C34878D82A}">
                    <a16:rowId xmlns:a16="http://schemas.microsoft.com/office/drawing/2014/main" val="2028645440"/>
                  </a:ext>
                </a:extLst>
              </a:tr>
            </a:tbl>
          </a:graphicData>
        </a:graphic>
      </p:graphicFrame>
      <p:sp>
        <p:nvSpPr>
          <p:cNvPr id="5" name="TextBox 4">
            <a:extLst>
              <a:ext uri="{FF2B5EF4-FFF2-40B4-BE49-F238E27FC236}">
                <a16:creationId xmlns:a16="http://schemas.microsoft.com/office/drawing/2014/main" id="{0D2CB2B6-BC3A-4556-99FE-40E7325F3BDD}"/>
              </a:ext>
            </a:extLst>
          </p:cNvPr>
          <p:cNvSpPr txBox="1"/>
          <p:nvPr/>
        </p:nvSpPr>
        <p:spPr>
          <a:xfrm>
            <a:off x="621498" y="590782"/>
            <a:ext cx="10771926" cy="523220"/>
          </a:xfrm>
          <a:prstGeom prst="rect">
            <a:avLst/>
          </a:prstGeom>
          <a:noFill/>
        </p:spPr>
        <p:txBody>
          <a:bodyPr wrap="square" rtlCol="0">
            <a:spAutoFit/>
          </a:bodyPr>
          <a:lstStyle/>
          <a:p>
            <a:r>
              <a:rPr lang="en-GB" sz="2800" dirty="0"/>
              <a:t>Key Themes Identifies within Chapter 2 – The Sharing Economy </a:t>
            </a:r>
            <a:r>
              <a:rPr lang="en-GB" dirty="0"/>
              <a:t>. </a:t>
            </a:r>
          </a:p>
        </p:txBody>
      </p:sp>
      <p:pic>
        <p:nvPicPr>
          <p:cNvPr id="2" name="Audio 1">
            <a:hlinkClick r:id="" action="ppaction://media"/>
            <a:extLst>
              <a:ext uri="{FF2B5EF4-FFF2-40B4-BE49-F238E27FC236}">
                <a16:creationId xmlns:a16="http://schemas.microsoft.com/office/drawing/2014/main" id="{3FA85B60-16BB-4CF8-B06D-7ADA3CDDDF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6715116"/>
      </p:ext>
    </p:extLst>
  </p:cSld>
  <p:clrMapOvr>
    <a:masterClrMapping/>
  </p:clrMapOvr>
  <mc:AlternateContent xmlns:mc="http://schemas.openxmlformats.org/markup-compatibility/2006">
    <mc:Choice xmlns:p14="http://schemas.microsoft.com/office/powerpoint/2010/main" Requires="p14">
      <p:transition spd="slow" p14:dur="2000" advTm="102672"/>
    </mc:Choice>
    <mc:Fallback>
      <p:transition spd="slow" advTm="102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7">
            <a:extLst>
              <a:ext uri="{FF2B5EF4-FFF2-40B4-BE49-F238E27FC236}">
                <a16:creationId xmlns:a16="http://schemas.microsoft.com/office/drawing/2014/main" id="{D5CEA32A-3F00-4287-8B12-F05FFD250FDE}"/>
              </a:ext>
            </a:extLst>
          </p:cNvPr>
          <p:cNvGraphicFramePr>
            <a:graphicFrameLocks noGrp="1"/>
          </p:cNvGraphicFramePr>
          <p:nvPr>
            <p:ph idx="1"/>
            <p:extLst>
              <p:ext uri="{D42A27DB-BD31-4B8C-83A1-F6EECF244321}">
                <p14:modId xmlns:p14="http://schemas.microsoft.com/office/powerpoint/2010/main" val="1798178429"/>
              </p:ext>
            </p:extLst>
          </p:nvPr>
        </p:nvGraphicFramePr>
        <p:xfrm>
          <a:off x="676362" y="884968"/>
          <a:ext cx="10442742" cy="3535680"/>
        </p:xfrm>
        <a:graphic>
          <a:graphicData uri="http://schemas.openxmlformats.org/drawingml/2006/table">
            <a:tbl>
              <a:tblPr firstRow="1" bandRow="1">
                <a:tableStyleId>{5940675A-B579-460E-94D1-54222C63F5DA}</a:tableStyleId>
              </a:tblPr>
              <a:tblGrid>
                <a:gridCol w="1855194">
                  <a:extLst>
                    <a:ext uri="{9D8B030D-6E8A-4147-A177-3AD203B41FA5}">
                      <a16:colId xmlns:a16="http://schemas.microsoft.com/office/drawing/2014/main" val="2777505956"/>
                    </a:ext>
                  </a:extLst>
                </a:gridCol>
                <a:gridCol w="4293774">
                  <a:extLst>
                    <a:ext uri="{9D8B030D-6E8A-4147-A177-3AD203B41FA5}">
                      <a16:colId xmlns:a16="http://schemas.microsoft.com/office/drawing/2014/main" val="3071961216"/>
                    </a:ext>
                  </a:extLst>
                </a:gridCol>
                <a:gridCol w="4293774">
                  <a:extLst>
                    <a:ext uri="{9D8B030D-6E8A-4147-A177-3AD203B41FA5}">
                      <a16:colId xmlns:a16="http://schemas.microsoft.com/office/drawing/2014/main" val="830119655"/>
                    </a:ext>
                  </a:extLst>
                </a:gridCol>
              </a:tblGrid>
              <a:tr h="329398">
                <a:tc>
                  <a:txBody>
                    <a:bodyPr/>
                    <a:lstStyle/>
                    <a:p>
                      <a:r>
                        <a:rPr lang="en-GB" dirty="0"/>
                        <a:t>THEME </a:t>
                      </a:r>
                    </a:p>
                  </a:txBody>
                  <a:tcPr/>
                </a:tc>
                <a:tc>
                  <a:txBody>
                    <a:bodyPr/>
                    <a:lstStyle/>
                    <a:p>
                      <a:r>
                        <a:rPr lang="en-GB" dirty="0"/>
                        <a:t>EVIDENCE FROM THE BOOK </a:t>
                      </a:r>
                    </a:p>
                  </a:txBody>
                  <a:tcPr/>
                </a:tc>
                <a:tc>
                  <a:txBody>
                    <a:bodyPr/>
                    <a:lstStyle/>
                    <a:p>
                      <a:r>
                        <a:rPr lang="en-GB" dirty="0"/>
                        <a:t>OTHER VIEWPOINT </a:t>
                      </a:r>
                    </a:p>
                  </a:txBody>
                  <a:tcPr/>
                </a:tc>
                <a:extLst>
                  <a:ext uri="{0D108BD9-81ED-4DB2-BD59-A6C34878D82A}">
                    <a16:rowId xmlns:a16="http://schemas.microsoft.com/office/drawing/2014/main" val="2934344834"/>
                  </a:ext>
                </a:extLst>
              </a:tr>
              <a:tr h="1070543">
                <a:tc>
                  <a:txBody>
                    <a:bodyPr/>
                    <a:lstStyle/>
                    <a:p>
                      <a:r>
                        <a:rPr lang="en-GB" dirty="0"/>
                        <a:t>E-Commerce </a:t>
                      </a:r>
                    </a:p>
                  </a:txBody>
                  <a:tcPr/>
                </a:tc>
                <a:tc>
                  <a:txBody>
                    <a:bodyPr/>
                    <a:lstStyle/>
                    <a:p>
                      <a:r>
                        <a:rPr lang="en-GB" dirty="0"/>
                        <a:t>“Platforms are called multi-sided if they offer value by connecting two or</a:t>
                      </a:r>
                    </a:p>
                    <a:p>
                      <a:r>
                        <a:rPr lang="en-GB" dirty="0"/>
                        <a:t>more actors and need a</a:t>
                      </a:r>
                    </a:p>
                    <a:p>
                      <a:r>
                        <a:rPr lang="en-GB" dirty="0"/>
                        <a:t>sufficient pool of both buyers and sellers for their business model to work”</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multisided platform business model is, a service or product that connects two or more participant groups, playing a kind of intermediation role. </a:t>
                      </a:r>
                      <a:r>
                        <a:rPr lang="en-GB" sz="1800" kern="1200" dirty="0">
                          <a:solidFill>
                            <a:schemeClr val="tx1"/>
                          </a:solidFill>
                          <a:effectLst/>
                          <a:latin typeface="+mn-lt"/>
                          <a:ea typeface="+mn-ea"/>
                          <a:cs typeface="+mn-cs"/>
                        </a:rPr>
                        <a:t>(Pereira,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err="1">
                          <a:solidFill>
                            <a:schemeClr val="tx1"/>
                          </a:solidFill>
                          <a:effectLst/>
                          <a:latin typeface="+mn-lt"/>
                          <a:ea typeface="+mn-ea"/>
                          <a:cs typeface="+mn-cs"/>
                        </a:rPr>
                        <a:t>Informediary</a:t>
                      </a:r>
                      <a:r>
                        <a:rPr lang="en-GB" sz="1800" kern="1200" dirty="0">
                          <a:solidFill>
                            <a:schemeClr val="tx1"/>
                          </a:solidFill>
                          <a:effectLst/>
                          <a:latin typeface="+mn-lt"/>
                          <a:ea typeface="+mn-ea"/>
                          <a:cs typeface="+mn-cs"/>
                        </a:rPr>
                        <a:t> </a:t>
                      </a:r>
                      <a:r>
                        <a:rPr lang="en-GB" sz="1800" b="0" i="0" dirty="0">
                          <a:solidFill>
                            <a:srgbClr val="000000"/>
                          </a:solidFill>
                          <a:effectLst/>
                          <a:latin typeface="Open Sans"/>
                        </a:rPr>
                        <a:t>(Jensen, 2019</a:t>
                      </a:r>
                      <a:endParaRPr lang="en-GB" sz="18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Peer-to-peer Marketplace</a:t>
                      </a:r>
                      <a:r>
                        <a:rPr lang="en-GB" sz="4000" b="0" i="0" kern="1200" dirty="0">
                          <a:solidFill>
                            <a:srgbClr val="090909"/>
                          </a:solidFill>
                          <a:effectLst/>
                          <a:latin typeface="Montserrat"/>
                          <a:ea typeface="+mn-ea"/>
                          <a:cs typeface="+mn-cs"/>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Beklemysheva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r>
                        <a:rPr lang="en-GB" sz="1800" kern="1200" dirty="0">
                          <a:solidFill>
                            <a:schemeClr val="tx1"/>
                          </a:solidFill>
                          <a:effectLst/>
                          <a:latin typeface="+mn-lt"/>
                          <a:ea typeface="+mn-ea"/>
                          <a:cs typeface="+mn-cs"/>
                        </a:rPr>
                        <a:t> </a:t>
                      </a:r>
                      <a:endParaRPr lang="en-GB" dirty="0"/>
                    </a:p>
                  </a:txBody>
                  <a:tcPr/>
                </a:tc>
                <a:extLst>
                  <a:ext uri="{0D108BD9-81ED-4DB2-BD59-A6C34878D82A}">
                    <a16:rowId xmlns:a16="http://schemas.microsoft.com/office/drawing/2014/main" val="1501600141"/>
                  </a:ext>
                </a:extLst>
              </a:tr>
            </a:tbl>
          </a:graphicData>
        </a:graphic>
      </p:graphicFrame>
      <p:sp>
        <p:nvSpPr>
          <p:cNvPr id="5" name="TextBox 4">
            <a:extLst>
              <a:ext uri="{FF2B5EF4-FFF2-40B4-BE49-F238E27FC236}">
                <a16:creationId xmlns:a16="http://schemas.microsoft.com/office/drawing/2014/main" id="{BAF6848D-4759-4782-A96B-446A32214DCF}"/>
              </a:ext>
            </a:extLst>
          </p:cNvPr>
          <p:cNvSpPr txBox="1"/>
          <p:nvPr/>
        </p:nvSpPr>
        <p:spPr>
          <a:xfrm>
            <a:off x="3968496" y="5003769"/>
            <a:ext cx="7827264" cy="646331"/>
          </a:xfrm>
          <a:prstGeom prst="rect">
            <a:avLst/>
          </a:prstGeom>
          <a:noFill/>
        </p:spPr>
        <p:txBody>
          <a:bodyPr wrap="square" rtlCol="0">
            <a:spAutoFit/>
          </a:bodyPr>
          <a:lstStyle/>
          <a:p>
            <a:r>
              <a:rPr lang="en-GB" sz="3600" dirty="0">
                <a:ln w="0"/>
                <a:solidFill>
                  <a:schemeClr val="accent1"/>
                </a:solidFill>
                <a:effectLst>
                  <a:outerShdw blurRad="38100" dist="25400" dir="5400000" algn="ctr" rotWithShape="0">
                    <a:srgbClr val="6E747A">
                      <a:alpha val="43000"/>
                    </a:srgbClr>
                  </a:outerShdw>
                </a:effectLst>
              </a:rPr>
              <a:t>CONCLUSION OF CHAPTER 2…… </a:t>
            </a:r>
            <a:endParaRPr lang="en-GB" dirty="0"/>
          </a:p>
        </p:txBody>
      </p:sp>
      <p:pic>
        <p:nvPicPr>
          <p:cNvPr id="2" name="Audio 1">
            <a:hlinkClick r:id="" action="ppaction://media"/>
            <a:extLst>
              <a:ext uri="{FF2B5EF4-FFF2-40B4-BE49-F238E27FC236}">
                <a16:creationId xmlns:a16="http://schemas.microsoft.com/office/drawing/2014/main" id="{CDCE1957-8A7F-4D38-A460-4A8C6E1B40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62847908"/>
      </p:ext>
    </p:extLst>
  </p:cSld>
  <p:clrMapOvr>
    <a:masterClrMapping/>
  </p:clrMapOvr>
  <mc:AlternateContent xmlns:mc="http://schemas.openxmlformats.org/markup-compatibility/2006">
    <mc:Choice xmlns:p14="http://schemas.microsoft.com/office/powerpoint/2010/main" Requires="p14">
      <p:transition spd="slow" p14:dur="2000" advTm="88242"/>
    </mc:Choice>
    <mc:Fallback>
      <p:transition spd="slow" advTm="8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airbnb and competitors">
            <a:extLst>
              <a:ext uri="{FF2B5EF4-FFF2-40B4-BE49-F238E27FC236}">
                <a16:creationId xmlns:a16="http://schemas.microsoft.com/office/drawing/2014/main" id="{6D158235-D161-4E89-AD6C-E369A2891E7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77" b="9091"/>
          <a:stretch/>
        </p:blipFill>
        <p:spPr bwMode="auto">
          <a:xfrm>
            <a:off x="48768" y="-9973"/>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C1555-07F0-4EC4-B9EF-8266E628CF12}"/>
              </a:ext>
            </a:extLst>
          </p:cNvPr>
          <p:cNvSpPr>
            <a:spLocks noGrp="1"/>
          </p:cNvSpPr>
          <p:nvPr>
            <p:ph type="title"/>
          </p:nvPr>
        </p:nvSpPr>
        <p:spPr>
          <a:xfrm>
            <a:off x="774043" y="727626"/>
            <a:ext cx="4602152" cy="1718225"/>
          </a:xfrm>
        </p:spPr>
        <p:txBody>
          <a:bodyPr>
            <a:normAutofit/>
          </a:bodyPr>
          <a:lstStyle/>
          <a:p>
            <a:r>
              <a:rPr lang="en-GB" sz="3700"/>
              <a:t>CHAPTER 6 – Airbnb and it’s competitors.  </a:t>
            </a:r>
          </a:p>
        </p:txBody>
      </p:sp>
      <p:sp>
        <p:nvSpPr>
          <p:cNvPr id="3" name="Content Placeholder 2">
            <a:extLst>
              <a:ext uri="{FF2B5EF4-FFF2-40B4-BE49-F238E27FC236}">
                <a16:creationId xmlns:a16="http://schemas.microsoft.com/office/drawing/2014/main" id="{A56F8FF7-B9E8-497C-A5E3-8AED2BCA02F7}"/>
              </a:ext>
            </a:extLst>
          </p:cNvPr>
          <p:cNvSpPr>
            <a:spLocks noGrp="1"/>
          </p:cNvSpPr>
          <p:nvPr>
            <p:ph idx="1"/>
          </p:nvPr>
        </p:nvSpPr>
        <p:spPr>
          <a:xfrm>
            <a:off x="774043" y="2121408"/>
            <a:ext cx="4602152" cy="3897578"/>
          </a:xfrm>
        </p:spPr>
        <p:txBody>
          <a:bodyPr>
            <a:normAutofit fontScale="92500" lnSpcReduction="10000"/>
          </a:bodyPr>
          <a:lstStyle/>
          <a:p>
            <a:r>
              <a:rPr lang="en-GB" sz="2000" dirty="0"/>
              <a:t>Chapter 6 highlights the various competitors that face Airbnb. However it also states that there is a number of alternative peer-to-peer accommodation platforms, </a:t>
            </a:r>
          </a:p>
          <a:p>
            <a:r>
              <a:rPr lang="en-GB" sz="2000" dirty="0"/>
              <a:t>Over the short period of time that Airbnb has been existing, they have succeeded to create a valuation of $30Billion of the last 8 Years in comparison to </a:t>
            </a:r>
            <a:r>
              <a:rPr lang="en-GB" sz="2000" dirty="0" err="1"/>
              <a:t>Homeaway</a:t>
            </a:r>
            <a:r>
              <a:rPr lang="en-GB" sz="2000" dirty="0"/>
              <a:t> with valuating $4billion. (Mohammed, 2020)</a:t>
            </a:r>
          </a:p>
          <a:p>
            <a:endParaRPr lang="en-GB" sz="1800" dirty="0"/>
          </a:p>
        </p:txBody>
      </p:sp>
      <p:pic>
        <p:nvPicPr>
          <p:cNvPr id="4" name="Audio 3">
            <a:hlinkClick r:id="" action="ppaction://media"/>
            <a:extLst>
              <a:ext uri="{FF2B5EF4-FFF2-40B4-BE49-F238E27FC236}">
                <a16:creationId xmlns:a16="http://schemas.microsoft.com/office/drawing/2014/main" id="{863AE67D-CEFE-49B2-A6A0-4E1A128AD8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9314057"/>
      </p:ext>
    </p:extLst>
  </p:cSld>
  <p:clrMapOvr>
    <a:masterClrMapping/>
  </p:clrMapOvr>
  <mc:AlternateContent xmlns:mc="http://schemas.openxmlformats.org/markup-compatibility/2006">
    <mc:Choice xmlns:p14="http://schemas.microsoft.com/office/powerpoint/2010/main" Requires="p14">
      <p:transition spd="slow" p14:dur="2000" advTm="23951"/>
    </mc:Choice>
    <mc:Fallback>
      <p:transition spd="slow" advTm="23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9BCF-CF56-4D41-A1E2-56AAECA0EC5D}"/>
              </a:ext>
            </a:extLst>
          </p:cNvPr>
          <p:cNvSpPr>
            <a:spLocks noGrp="1"/>
          </p:cNvSpPr>
          <p:nvPr>
            <p:ph type="title"/>
          </p:nvPr>
        </p:nvSpPr>
        <p:spPr>
          <a:xfrm>
            <a:off x="1066800" y="441426"/>
            <a:ext cx="10058400" cy="1371600"/>
          </a:xfrm>
        </p:spPr>
        <p:txBody>
          <a:bodyPr>
            <a:normAutofit/>
          </a:bodyPr>
          <a:lstStyle/>
          <a:p>
            <a:r>
              <a:rPr lang="en-GB" sz="2800" dirty="0"/>
              <a:t>Key Themes Identified within Chapter 6 – Airbnb and it’s competitors. </a:t>
            </a:r>
          </a:p>
        </p:txBody>
      </p:sp>
      <p:graphicFrame>
        <p:nvGraphicFramePr>
          <p:cNvPr id="4" name="Table 4">
            <a:extLst>
              <a:ext uri="{FF2B5EF4-FFF2-40B4-BE49-F238E27FC236}">
                <a16:creationId xmlns:a16="http://schemas.microsoft.com/office/drawing/2014/main" id="{A9A7681E-EDF5-4CA5-9789-BB4ADCC13515}"/>
              </a:ext>
            </a:extLst>
          </p:cNvPr>
          <p:cNvGraphicFramePr>
            <a:graphicFrameLocks noGrp="1"/>
          </p:cNvGraphicFramePr>
          <p:nvPr>
            <p:extLst>
              <p:ext uri="{D42A27DB-BD31-4B8C-83A1-F6EECF244321}">
                <p14:modId xmlns:p14="http://schemas.microsoft.com/office/powerpoint/2010/main" val="512430538"/>
              </p:ext>
            </p:extLst>
          </p:nvPr>
        </p:nvGraphicFramePr>
        <p:xfrm>
          <a:off x="816864" y="1577486"/>
          <a:ext cx="10558272" cy="4658722"/>
        </p:xfrm>
        <a:graphic>
          <a:graphicData uri="http://schemas.openxmlformats.org/drawingml/2006/table">
            <a:tbl>
              <a:tblPr firstRow="1" bandRow="1">
                <a:tableStyleId>{5940675A-B579-460E-94D1-54222C63F5DA}</a:tableStyleId>
              </a:tblPr>
              <a:tblGrid>
                <a:gridCol w="2143649">
                  <a:extLst>
                    <a:ext uri="{9D8B030D-6E8A-4147-A177-3AD203B41FA5}">
                      <a16:colId xmlns:a16="http://schemas.microsoft.com/office/drawing/2014/main" val="1003389420"/>
                    </a:ext>
                  </a:extLst>
                </a:gridCol>
                <a:gridCol w="4895199">
                  <a:extLst>
                    <a:ext uri="{9D8B030D-6E8A-4147-A177-3AD203B41FA5}">
                      <a16:colId xmlns:a16="http://schemas.microsoft.com/office/drawing/2014/main" val="3776111947"/>
                    </a:ext>
                  </a:extLst>
                </a:gridCol>
                <a:gridCol w="3519424">
                  <a:extLst>
                    <a:ext uri="{9D8B030D-6E8A-4147-A177-3AD203B41FA5}">
                      <a16:colId xmlns:a16="http://schemas.microsoft.com/office/drawing/2014/main" val="696359507"/>
                    </a:ext>
                  </a:extLst>
                </a:gridCol>
              </a:tblGrid>
              <a:tr h="635362">
                <a:tc>
                  <a:txBody>
                    <a:bodyPr/>
                    <a:lstStyle/>
                    <a:p>
                      <a:r>
                        <a:rPr lang="en-GB" dirty="0"/>
                        <a:t>THEME </a:t>
                      </a:r>
                    </a:p>
                  </a:txBody>
                  <a:tcPr/>
                </a:tc>
                <a:tc>
                  <a:txBody>
                    <a:bodyPr/>
                    <a:lstStyle/>
                    <a:p>
                      <a:r>
                        <a:rPr lang="en-GB" dirty="0"/>
                        <a:t>EVIDENCE FROM THE BOOK </a:t>
                      </a:r>
                    </a:p>
                  </a:txBody>
                  <a:tcPr/>
                </a:tc>
                <a:tc>
                  <a:txBody>
                    <a:bodyPr/>
                    <a:lstStyle/>
                    <a:p>
                      <a:r>
                        <a:rPr lang="en-GB" dirty="0"/>
                        <a:t>OTHER VIEWPOINT </a:t>
                      </a:r>
                    </a:p>
                  </a:txBody>
                  <a:tcPr/>
                </a:tc>
                <a:extLst>
                  <a:ext uri="{0D108BD9-81ED-4DB2-BD59-A6C34878D82A}">
                    <a16:rowId xmlns:a16="http://schemas.microsoft.com/office/drawing/2014/main" val="3521027028"/>
                  </a:ext>
                </a:extLst>
              </a:tr>
              <a:tr h="1552945">
                <a:tc>
                  <a:txBody>
                    <a:bodyPr/>
                    <a:lstStyle/>
                    <a:p>
                      <a:r>
                        <a:rPr lang="en-GB" dirty="0"/>
                        <a:t>Digital Disruption </a:t>
                      </a:r>
                    </a:p>
                  </a:txBody>
                  <a:tcPr/>
                </a:tc>
                <a:tc>
                  <a:txBody>
                    <a:bodyPr/>
                    <a:lstStyle/>
                    <a:p>
                      <a:r>
                        <a:rPr lang="en-GB" dirty="0"/>
                        <a:t>“Airbnb have raised awareness among tourists of the existence of peer-to-peer networks as an alternative for booking short-term accommodation.. to gain the critical mass of hosts and guests required to successfully operate as a multi-platform business”</a:t>
                      </a:r>
                    </a:p>
                  </a:txBody>
                  <a:tcPr/>
                </a:tc>
                <a:tc>
                  <a:txBody>
                    <a:bodyPr/>
                    <a:lstStyle/>
                    <a:p>
                      <a:r>
                        <a:rPr lang="en-GB" dirty="0"/>
                        <a:t>Airbnb is the digital disruptor to the hotel industry. Its online marketplace of short-term rentals has led to millions of hosts signing on to share their own homes. (Odell, 2017) </a:t>
                      </a:r>
                    </a:p>
                  </a:txBody>
                  <a:tcPr/>
                </a:tc>
                <a:extLst>
                  <a:ext uri="{0D108BD9-81ED-4DB2-BD59-A6C34878D82A}">
                    <a16:rowId xmlns:a16="http://schemas.microsoft.com/office/drawing/2014/main" val="3637801956"/>
                  </a:ext>
                </a:extLst>
              </a:tr>
              <a:tr h="1552945">
                <a:tc>
                  <a:txBody>
                    <a:bodyPr/>
                    <a:lstStyle/>
                    <a:p>
                      <a:r>
                        <a:rPr lang="en-GB" dirty="0"/>
                        <a:t>Perspective </a:t>
                      </a:r>
                    </a:p>
                  </a:txBody>
                  <a:tcPr/>
                </a:tc>
                <a:tc>
                  <a:txBody>
                    <a:bodyPr/>
                    <a:lstStyle/>
                    <a:p>
                      <a:r>
                        <a:rPr lang="en-GB" dirty="0"/>
                        <a:t>“hosts prefer listing their spaces on platforms accessed by many</a:t>
                      </a:r>
                    </a:p>
                    <a:p>
                      <a:r>
                        <a:rPr lang="en-GB" dirty="0"/>
                        <a:t>guests. And guests prefer searching for accommodation on platforms”  </a:t>
                      </a:r>
                    </a:p>
                  </a:txBody>
                  <a:tcPr/>
                </a:tc>
                <a:tc>
                  <a:txBody>
                    <a:bodyPr/>
                    <a:lstStyle/>
                    <a:p>
                      <a:r>
                        <a:rPr lang="en-GB" sz="1800" b="0" i="0" kern="1200" dirty="0">
                          <a:solidFill>
                            <a:schemeClr val="tx1"/>
                          </a:solidFill>
                          <a:effectLst/>
                          <a:latin typeface="+mn-lt"/>
                          <a:ea typeface="+mn-ea"/>
                          <a:cs typeface="+mn-cs"/>
                        </a:rPr>
                        <a:t>Millennials wanted a greater sense of adventure at an affordable cost. Most of them were comfortable with venturing into the home of someone they’d connected with online. </a:t>
                      </a:r>
                      <a:r>
                        <a:rPr lang="en-GB" sz="1800" kern="1200" dirty="0">
                          <a:solidFill>
                            <a:schemeClr val="tx1"/>
                          </a:solidFill>
                          <a:effectLst/>
                          <a:latin typeface="+mn-lt"/>
                          <a:ea typeface="+mn-ea"/>
                          <a:cs typeface="+mn-cs"/>
                        </a:rPr>
                        <a:t>(Mohammed, 2014)</a:t>
                      </a:r>
                      <a:endParaRPr lang="en-GB" dirty="0"/>
                    </a:p>
                  </a:txBody>
                  <a:tcPr/>
                </a:tc>
                <a:extLst>
                  <a:ext uri="{0D108BD9-81ED-4DB2-BD59-A6C34878D82A}">
                    <a16:rowId xmlns:a16="http://schemas.microsoft.com/office/drawing/2014/main" val="2597855519"/>
                  </a:ext>
                </a:extLst>
              </a:tr>
            </a:tbl>
          </a:graphicData>
        </a:graphic>
      </p:graphicFrame>
      <p:pic>
        <p:nvPicPr>
          <p:cNvPr id="3" name="Audio 2">
            <a:hlinkClick r:id="" action="ppaction://media"/>
            <a:extLst>
              <a:ext uri="{FF2B5EF4-FFF2-40B4-BE49-F238E27FC236}">
                <a16:creationId xmlns:a16="http://schemas.microsoft.com/office/drawing/2014/main" id="{840A1583-923B-4413-9DDE-ABF64E1448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77992999"/>
      </p:ext>
    </p:extLst>
  </p:cSld>
  <p:clrMapOvr>
    <a:masterClrMapping/>
  </p:clrMapOvr>
  <mc:AlternateContent xmlns:mc="http://schemas.openxmlformats.org/markup-compatibility/2006">
    <mc:Choice xmlns:p14="http://schemas.microsoft.com/office/powerpoint/2010/main" Requires="p14">
      <p:transition spd="slow" p14:dur="2000" advTm="142850"/>
    </mc:Choice>
    <mc:Fallback>
      <p:transition spd="slow" advTm="142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5C60E232-D411-418E-9676-B2DA97B81BFE}"/>
              </a:ext>
            </a:extLst>
          </p:cNvPr>
          <p:cNvGraphicFramePr>
            <a:graphicFrameLocks noGrp="1"/>
          </p:cNvGraphicFramePr>
          <p:nvPr>
            <p:extLst>
              <p:ext uri="{D42A27DB-BD31-4B8C-83A1-F6EECF244321}">
                <p14:modId xmlns:p14="http://schemas.microsoft.com/office/powerpoint/2010/main" val="2986180830"/>
              </p:ext>
            </p:extLst>
          </p:nvPr>
        </p:nvGraphicFramePr>
        <p:xfrm>
          <a:off x="731520" y="719666"/>
          <a:ext cx="10643616" cy="2382520"/>
        </p:xfrm>
        <a:graphic>
          <a:graphicData uri="http://schemas.openxmlformats.org/drawingml/2006/table">
            <a:tbl>
              <a:tblPr firstRow="1" bandRow="1">
                <a:tableStyleId>{5940675A-B579-460E-94D1-54222C63F5DA}</a:tableStyleId>
              </a:tblPr>
              <a:tblGrid>
                <a:gridCol w="3547872">
                  <a:extLst>
                    <a:ext uri="{9D8B030D-6E8A-4147-A177-3AD203B41FA5}">
                      <a16:colId xmlns:a16="http://schemas.microsoft.com/office/drawing/2014/main" val="1806860969"/>
                    </a:ext>
                  </a:extLst>
                </a:gridCol>
                <a:gridCol w="3547872">
                  <a:extLst>
                    <a:ext uri="{9D8B030D-6E8A-4147-A177-3AD203B41FA5}">
                      <a16:colId xmlns:a16="http://schemas.microsoft.com/office/drawing/2014/main" val="2349797919"/>
                    </a:ext>
                  </a:extLst>
                </a:gridCol>
                <a:gridCol w="3547872">
                  <a:extLst>
                    <a:ext uri="{9D8B030D-6E8A-4147-A177-3AD203B41FA5}">
                      <a16:colId xmlns:a16="http://schemas.microsoft.com/office/drawing/2014/main" val="371963929"/>
                    </a:ext>
                  </a:extLst>
                </a:gridCol>
              </a:tblGrid>
              <a:tr h="370840">
                <a:tc>
                  <a:txBody>
                    <a:bodyPr/>
                    <a:lstStyle/>
                    <a:p>
                      <a:r>
                        <a:rPr lang="en-GB" dirty="0"/>
                        <a:t>THEME</a:t>
                      </a:r>
                    </a:p>
                  </a:txBody>
                  <a:tcPr/>
                </a:tc>
                <a:tc>
                  <a:txBody>
                    <a:bodyPr/>
                    <a:lstStyle/>
                    <a:p>
                      <a:r>
                        <a:rPr lang="en-GB" dirty="0"/>
                        <a:t>EVIDENCE FROM THE BOOK </a:t>
                      </a:r>
                    </a:p>
                  </a:txBody>
                  <a:tcPr/>
                </a:tc>
                <a:tc>
                  <a:txBody>
                    <a:bodyPr/>
                    <a:lstStyle/>
                    <a:p>
                      <a:r>
                        <a:rPr lang="en-GB" dirty="0"/>
                        <a:t>OTHER VIEW POINT </a:t>
                      </a:r>
                    </a:p>
                  </a:txBody>
                  <a:tcPr/>
                </a:tc>
                <a:extLst>
                  <a:ext uri="{0D108BD9-81ED-4DB2-BD59-A6C34878D82A}">
                    <a16:rowId xmlns:a16="http://schemas.microsoft.com/office/drawing/2014/main" val="2557586664"/>
                  </a:ext>
                </a:extLst>
              </a:tr>
              <a:tr h="370840">
                <a:tc>
                  <a:txBody>
                    <a:bodyPr/>
                    <a:lstStyle/>
                    <a:p>
                      <a:r>
                        <a:rPr lang="en-GB" dirty="0"/>
                        <a:t>Value </a:t>
                      </a:r>
                    </a:p>
                  </a:txBody>
                  <a:tcPr/>
                </a:tc>
                <a:tc>
                  <a:txBody>
                    <a:bodyPr/>
                    <a:lstStyle/>
                    <a:p>
                      <a:r>
                        <a:rPr lang="en-GB" dirty="0"/>
                        <a:t>“Some hosts report having more confidence in Airbnb than in other peer-to-peer accommodation networks because they were able to learn more about guests using the Airbnb platform”</a:t>
                      </a:r>
                    </a:p>
                  </a:txBody>
                  <a:tcPr/>
                </a:tc>
                <a:tc>
                  <a:txBody>
                    <a:bodyPr/>
                    <a:lstStyle/>
                    <a:p>
                      <a:r>
                        <a:rPr lang="en-GB" dirty="0"/>
                        <a:t>“</a:t>
                      </a:r>
                      <a:r>
                        <a:rPr lang="en-GB" sz="1800" b="0" i="0" kern="1200" dirty="0">
                          <a:solidFill>
                            <a:schemeClr val="tx1"/>
                          </a:solidFill>
                          <a:effectLst/>
                          <a:latin typeface="+mn-lt"/>
                          <a:ea typeface="+mn-ea"/>
                          <a:cs typeface="+mn-cs"/>
                        </a:rPr>
                        <a:t>But the problem is that these reviews aren't anonymous, and I believe this causes people to feel pressure to post reviews that lean positive” </a:t>
                      </a:r>
                      <a:r>
                        <a:rPr lang="en-GB" sz="1800" kern="1200" dirty="0">
                          <a:solidFill>
                            <a:schemeClr val="tx1"/>
                          </a:solidFill>
                          <a:effectLst/>
                          <a:latin typeface="+mn-lt"/>
                          <a:ea typeface="+mn-ea"/>
                          <a:cs typeface="+mn-cs"/>
                        </a:rPr>
                        <a:t>(</a:t>
                      </a:r>
                      <a:r>
                        <a:rPr lang="en-GB" sz="1800" kern="1200" dirty="0" err="1">
                          <a:solidFill>
                            <a:schemeClr val="tx1"/>
                          </a:solidFill>
                          <a:effectLst/>
                          <a:latin typeface="+mn-lt"/>
                          <a:ea typeface="+mn-ea"/>
                          <a:cs typeface="+mn-cs"/>
                        </a:rPr>
                        <a:t>Mulshine</a:t>
                      </a:r>
                      <a:r>
                        <a:rPr lang="en-GB" sz="1800" kern="1200" dirty="0">
                          <a:solidFill>
                            <a:schemeClr val="tx1"/>
                          </a:solidFill>
                          <a:effectLst/>
                          <a:latin typeface="+mn-lt"/>
                          <a:ea typeface="+mn-ea"/>
                          <a:cs typeface="+mn-cs"/>
                        </a:rPr>
                        <a:t>, 2015)</a:t>
                      </a:r>
                      <a:endParaRPr lang="en-GB" dirty="0"/>
                    </a:p>
                  </a:txBody>
                  <a:tcPr/>
                </a:tc>
                <a:extLst>
                  <a:ext uri="{0D108BD9-81ED-4DB2-BD59-A6C34878D82A}">
                    <a16:rowId xmlns:a16="http://schemas.microsoft.com/office/drawing/2014/main" val="1164687953"/>
                  </a:ext>
                </a:extLst>
              </a:tr>
            </a:tbl>
          </a:graphicData>
        </a:graphic>
      </p:graphicFrame>
      <p:sp>
        <p:nvSpPr>
          <p:cNvPr id="5" name="TextBox 4">
            <a:extLst>
              <a:ext uri="{FF2B5EF4-FFF2-40B4-BE49-F238E27FC236}">
                <a16:creationId xmlns:a16="http://schemas.microsoft.com/office/drawing/2014/main" id="{2F94E658-C6EF-46AA-81DB-7EC8EFCED2DC}"/>
              </a:ext>
            </a:extLst>
          </p:cNvPr>
          <p:cNvSpPr txBox="1"/>
          <p:nvPr/>
        </p:nvSpPr>
        <p:spPr>
          <a:xfrm>
            <a:off x="3785616" y="4498848"/>
            <a:ext cx="7461504" cy="646331"/>
          </a:xfrm>
          <a:prstGeom prst="rect">
            <a:avLst/>
          </a:prstGeom>
          <a:noFill/>
        </p:spPr>
        <p:txBody>
          <a:bodyPr wrap="square" rtlCol="0">
            <a:spAutoFit/>
          </a:bodyPr>
          <a:lstStyle/>
          <a:p>
            <a:r>
              <a:rPr lang="en-GB" sz="3600" dirty="0">
                <a:ln w="0"/>
                <a:solidFill>
                  <a:schemeClr val="accent1"/>
                </a:solidFill>
                <a:effectLst>
                  <a:outerShdw blurRad="38100" dist="25400" dir="5400000" algn="ctr" rotWithShape="0">
                    <a:srgbClr val="6E747A">
                      <a:alpha val="43000"/>
                    </a:srgbClr>
                  </a:outerShdw>
                </a:effectLst>
              </a:rPr>
              <a:t>CONCLUSION OF CHAPTER 6….. </a:t>
            </a:r>
          </a:p>
        </p:txBody>
      </p:sp>
      <p:pic>
        <p:nvPicPr>
          <p:cNvPr id="2" name="Audio 1">
            <a:hlinkClick r:id="" action="ppaction://media"/>
            <a:extLst>
              <a:ext uri="{FF2B5EF4-FFF2-40B4-BE49-F238E27FC236}">
                <a16:creationId xmlns:a16="http://schemas.microsoft.com/office/drawing/2014/main" id="{F32D5E2E-A1A3-4CA5-A315-C71E8B401C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80713962"/>
      </p:ext>
    </p:extLst>
  </p:cSld>
  <p:clrMapOvr>
    <a:masterClrMapping/>
  </p:clrMapOvr>
  <mc:AlternateContent xmlns:mc="http://schemas.openxmlformats.org/markup-compatibility/2006">
    <mc:Choice xmlns:p14="http://schemas.microsoft.com/office/powerpoint/2010/main" Requires="p14">
      <p:transition spd="slow" p14:dur="2000" advTm="91923"/>
    </mc:Choice>
    <mc:Fallback>
      <p:transition spd="slow" advTm="91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airbnb and discrimination">
            <a:extLst>
              <a:ext uri="{FF2B5EF4-FFF2-40B4-BE49-F238E27FC236}">
                <a16:creationId xmlns:a16="http://schemas.microsoft.com/office/drawing/2014/main" id="{101FBFE2-FF79-4403-80B5-FD56178B0AB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64" r="9091" b="8027"/>
          <a:stretch/>
        </p:blipFill>
        <p:spPr bwMode="auto">
          <a:xfrm>
            <a:off x="20" y="0"/>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871AE4-8602-4606-923E-C06C5030A5EA}"/>
              </a:ext>
            </a:extLst>
          </p:cNvPr>
          <p:cNvSpPr>
            <a:spLocks noGrp="1"/>
          </p:cNvSpPr>
          <p:nvPr>
            <p:ph type="title"/>
          </p:nvPr>
        </p:nvSpPr>
        <p:spPr>
          <a:xfrm>
            <a:off x="774043" y="727626"/>
            <a:ext cx="4602152" cy="1718225"/>
          </a:xfrm>
        </p:spPr>
        <p:txBody>
          <a:bodyPr>
            <a:normAutofit/>
          </a:bodyPr>
          <a:lstStyle/>
          <a:p>
            <a:r>
              <a:rPr lang="en-GB" sz="3700"/>
              <a:t>CHAPTER 19 – Do Hosts Discriminate?  </a:t>
            </a:r>
          </a:p>
        </p:txBody>
      </p:sp>
      <p:sp>
        <p:nvSpPr>
          <p:cNvPr id="1030" name="Content Placeholder 1029">
            <a:extLst>
              <a:ext uri="{FF2B5EF4-FFF2-40B4-BE49-F238E27FC236}">
                <a16:creationId xmlns:a16="http://schemas.microsoft.com/office/drawing/2014/main" id="{6C6D9508-4CB5-43AA-AABA-F88F2077E8A6}"/>
              </a:ext>
            </a:extLst>
          </p:cNvPr>
          <p:cNvSpPr>
            <a:spLocks noGrp="1"/>
          </p:cNvSpPr>
          <p:nvPr>
            <p:ph idx="1"/>
          </p:nvPr>
        </p:nvSpPr>
        <p:spPr>
          <a:xfrm>
            <a:off x="774043" y="2538920"/>
            <a:ext cx="4602152" cy="3480066"/>
          </a:xfrm>
        </p:spPr>
        <p:txBody>
          <a:bodyPr>
            <a:normAutofit/>
          </a:bodyPr>
          <a:lstStyle/>
          <a:p>
            <a:r>
              <a:rPr lang="en-US" sz="1800" dirty="0"/>
              <a:t>Chapter 19 remains focus on the point if hosts discriminate against potential guests. It also states how Airbnb have managed to overcome some of these issues. </a:t>
            </a:r>
          </a:p>
          <a:p>
            <a:endParaRPr lang="en-US" dirty="0"/>
          </a:p>
          <a:p>
            <a:r>
              <a:rPr lang="en-US" sz="1800" dirty="0"/>
              <a:t>(Oxford, 2021) described discrimination as treating a person different and unfairly due to their age, sex, race, ethnicity or nationality. </a:t>
            </a:r>
          </a:p>
          <a:p>
            <a:endParaRPr lang="en-US" dirty="0"/>
          </a:p>
        </p:txBody>
      </p:sp>
      <p:pic>
        <p:nvPicPr>
          <p:cNvPr id="3" name="Audio 2">
            <a:hlinkClick r:id="" action="ppaction://media"/>
            <a:extLst>
              <a:ext uri="{FF2B5EF4-FFF2-40B4-BE49-F238E27FC236}">
                <a16:creationId xmlns:a16="http://schemas.microsoft.com/office/drawing/2014/main" id="{584D5781-EFD7-4486-9662-0826A0EF25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42869357"/>
      </p:ext>
    </p:extLst>
  </p:cSld>
  <p:clrMapOvr>
    <a:masterClrMapping/>
  </p:clrMapOvr>
  <mc:AlternateContent xmlns:mc="http://schemas.openxmlformats.org/markup-compatibility/2006">
    <mc:Choice xmlns:p14="http://schemas.microsoft.com/office/powerpoint/2010/main" Requires="p14">
      <p:transition spd="slow" p14:dur="2000" advTm="39436"/>
    </mc:Choice>
    <mc:Fallback>
      <p:transition spd="slow" advTm="3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7F06-E49E-4E26-9E60-99F0EA47CB94}"/>
              </a:ext>
            </a:extLst>
          </p:cNvPr>
          <p:cNvSpPr>
            <a:spLocks noGrp="1"/>
          </p:cNvSpPr>
          <p:nvPr>
            <p:ph type="title"/>
          </p:nvPr>
        </p:nvSpPr>
        <p:spPr>
          <a:xfrm>
            <a:off x="938784" y="377853"/>
            <a:ext cx="10058400" cy="1371600"/>
          </a:xfrm>
        </p:spPr>
        <p:txBody>
          <a:bodyPr>
            <a:normAutofit fontScale="90000"/>
          </a:bodyPr>
          <a:lstStyle/>
          <a:p>
            <a:r>
              <a:rPr lang="en-GB" sz="3600" dirty="0"/>
              <a:t>Key Themes Identified within Chapter 19 – Do Hosts Discriminate? </a:t>
            </a:r>
            <a:br>
              <a:rPr lang="en-GB" dirty="0"/>
            </a:br>
            <a:r>
              <a:rPr lang="en-GB" dirty="0"/>
              <a:t> </a:t>
            </a:r>
          </a:p>
        </p:txBody>
      </p:sp>
      <p:graphicFrame>
        <p:nvGraphicFramePr>
          <p:cNvPr id="4" name="Table 4">
            <a:extLst>
              <a:ext uri="{FF2B5EF4-FFF2-40B4-BE49-F238E27FC236}">
                <a16:creationId xmlns:a16="http://schemas.microsoft.com/office/drawing/2014/main" id="{B6390CB0-5B2F-46FB-9A21-1C336BBECB9B}"/>
              </a:ext>
            </a:extLst>
          </p:cNvPr>
          <p:cNvGraphicFramePr>
            <a:graphicFrameLocks noGrp="1"/>
          </p:cNvGraphicFramePr>
          <p:nvPr>
            <p:extLst>
              <p:ext uri="{D42A27DB-BD31-4B8C-83A1-F6EECF244321}">
                <p14:modId xmlns:p14="http://schemas.microsoft.com/office/powerpoint/2010/main" val="2435774169"/>
              </p:ext>
            </p:extLst>
          </p:nvPr>
        </p:nvGraphicFramePr>
        <p:xfrm>
          <a:off x="658368" y="1365405"/>
          <a:ext cx="10875264" cy="4821598"/>
        </p:xfrm>
        <a:graphic>
          <a:graphicData uri="http://schemas.openxmlformats.org/drawingml/2006/table">
            <a:tbl>
              <a:tblPr firstRow="1" bandRow="1">
                <a:tableStyleId>{5940675A-B579-460E-94D1-54222C63F5DA}</a:tableStyleId>
              </a:tblPr>
              <a:tblGrid>
                <a:gridCol w="2755392">
                  <a:extLst>
                    <a:ext uri="{9D8B030D-6E8A-4147-A177-3AD203B41FA5}">
                      <a16:colId xmlns:a16="http://schemas.microsoft.com/office/drawing/2014/main" val="1393174369"/>
                    </a:ext>
                  </a:extLst>
                </a:gridCol>
                <a:gridCol w="4364736">
                  <a:extLst>
                    <a:ext uri="{9D8B030D-6E8A-4147-A177-3AD203B41FA5}">
                      <a16:colId xmlns:a16="http://schemas.microsoft.com/office/drawing/2014/main" val="3070925997"/>
                    </a:ext>
                  </a:extLst>
                </a:gridCol>
                <a:gridCol w="3755136">
                  <a:extLst>
                    <a:ext uri="{9D8B030D-6E8A-4147-A177-3AD203B41FA5}">
                      <a16:colId xmlns:a16="http://schemas.microsoft.com/office/drawing/2014/main" val="1090407232"/>
                    </a:ext>
                  </a:extLst>
                </a:gridCol>
              </a:tblGrid>
              <a:tr h="523918">
                <a:tc>
                  <a:txBody>
                    <a:bodyPr/>
                    <a:lstStyle/>
                    <a:p>
                      <a:r>
                        <a:rPr lang="en-GB" dirty="0"/>
                        <a:t>THEME </a:t>
                      </a:r>
                    </a:p>
                  </a:txBody>
                  <a:tcPr/>
                </a:tc>
                <a:tc>
                  <a:txBody>
                    <a:bodyPr/>
                    <a:lstStyle/>
                    <a:p>
                      <a:r>
                        <a:rPr lang="en-GB" dirty="0"/>
                        <a:t>EVIDENCE FROM THE BOOK </a:t>
                      </a:r>
                    </a:p>
                  </a:txBody>
                  <a:tcPr/>
                </a:tc>
                <a:tc>
                  <a:txBody>
                    <a:bodyPr/>
                    <a:lstStyle/>
                    <a:p>
                      <a:r>
                        <a:rPr lang="en-GB" dirty="0"/>
                        <a:t>OTHER VIEW POINT </a:t>
                      </a:r>
                    </a:p>
                  </a:txBody>
                  <a:tcPr/>
                </a:tc>
                <a:extLst>
                  <a:ext uri="{0D108BD9-81ED-4DB2-BD59-A6C34878D82A}">
                    <a16:rowId xmlns:a16="http://schemas.microsoft.com/office/drawing/2014/main" val="3650862487"/>
                  </a:ext>
                </a:extLst>
              </a:tr>
              <a:tr h="818469">
                <a:tc>
                  <a:txBody>
                    <a:bodyPr/>
                    <a:lstStyle/>
                    <a:p>
                      <a:r>
                        <a:rPr lang="en-GB" dirty="0"/>
                        <a:t>Trust and Discrimination </a:t>
                      </a:r>
                    </a:p>
                  </a:txBody>
                  <a:tcPr/>
                </a:tc>
                <a:tc>
                  <a:txBody>
                    <a:bodyPr/>
                    <a:lstStyle/>
                    <a:p>
                      <a:r>
                        <a:rPr lang="en-GB" dirty="0"/>
                        <a:t>“Examples include an Airbnb host cancelling a gay guest’s booking after</a:t>
                      </a:r>
                    </a:p>
                    <a:p>
                      <a:r>
                        <a:rPr lang="en-GB" dirty="0"/>
                        <a:t>he disclosed that the purpose of his trip was to attend the Pride festival”</a:t>
                      </a:r>
                    </a:p>
                  </a:txBody>
                  <a:tcPr/>
                </a:tc>
                <a:tc>
                  <a:txBody>
                    <a:bodyPr/>
                    <a:lstStyle/>
                    <a:p>
                      <a:r>
                        <a:rPr lang="en-GB" dirty="0"/>
                        <a:t>“…But despite Airbnb’s attempts to educate hosts and create a platform that fosters inclusivity, it’s clear that not all hosts are on board, which is still resulting in discrimination” (Dickey, 2019 ). </a:t>
                      </a:r>
                    </a:p>
                  </a:txBody>
                  <a:tcPr/>
                </a:tc>
                <a:extLst>
                  <a:ext uri="{0D108BD9-81ED-4DB2-BD59-A6C34878D82A}">
                    <a16:rowId xmlns:a16="http://schemas.microsoft.com/office/drawing/2014/main" val="1934909374"/>
                  </a:ext>
                </a:extLst>
              </a:tr>
              <a:tr h="818469">
                <a:tc>
                  <a:txBody>
                    <a:bodyPr/>
                    <a:lstStyle/>
                    <a:p>
                      <a:r>
                        <a:rPr lang="en-GB" dirty="0"/>
                        <a:t>Risk </a:t>
                      </a:r>
                    </a:p>
                  </a:txBody>
                  <a:tcPr/>
                </a:tc>
                <a:tc>
                  <a:txBody>
                    <a:bodyPr/>
                    <a:lstStyle/>
                    <a:p>
                      <a:r>
                        <a:rPr lang="en-GB" dirty="0"/>
                        <a:t>“Hosts who rented out only parts of their property were likely to decline more bookings because of the higher personal risk associated with guests staying in the house while the host was also present”</a:t>
                      </a:r>
                    </a:p>
                  </a:txBody>
                  <a:tcPr/>
                </a:tc>
                <a:tc>
                  <a:txBody>
                    <a:bodyPr/>
                    <a:lstStyle/>
                    <a:p>
                      <a:r>
                        <a:rPr lang="en-GB" dirty="0"/>
                        <a:t>When you rent to Airbnb guests, you are essentially allowing strangers to stay on your property. While you might feel that you’ve built up some rapport during your pre-check-in conversations, you simply have no idea how things will really turn out until the guests arrive </a:t>
                      </a:r>
                      <a:r>
                        <a:rPr lang="en-GB" sz="1800" kern="1200" dirty="0">
                          <a:solidFill>
                            <a:schemeClr val="tx1"/>
                          </a:solidFill>
                          <a:effectLst/>
                          <a:latin typeface="+mn-lt"/>
                          <a:ea typeface="+mn-ea"/>
                          <a:cs typeface="+mn-cs"/>
                        </a:rPr>
                        <a:t>(IGMS, 2018)</a:t>
                      </a:r>
                      <a:endParaRPr lang="en-GB" dirty="0"/>
                    </a:p>
                  </a:txBody>
                  <a:tcPr/>
                </a:tc>
                <a:extLst>
                  <a:ext uri="{0D108BD9-81ED-4DB2-BD59-A6C34878D82A}">
                    <a16:rowId xmlns:a16="http://schemas.microsoft.com/office/drawing/2014/main" val="1111665471"/>
                  </a:ext>
                </a:extLst>
              </a:tr>
            </a:tbl>
          </a:graphicData>
        </a:graphic>
      </p:graphicFrame>
      <p:pic>
        <p:nvPicPr>
          <p:cNvPr id="7" name="Audio 6">
            <a:hlinkClick r:id="" action="ppaction://media"/>
            <a:extLst>
              <a:ext uri="{FF2B5EF4-FFF2-40B4-BE49-F238E27FC236}">
                <a16:creationId xmlns:a16="http://schemas.microsoft.com/office/drawing/2014/main" id="{275271CD-A48D-4F00-8CE0-B1EEC3DA34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69526736"/>
      </p:ext>
    </p:extLst>
  </p:cSld>
  <p:clrMapOvr>
    <a:masterClrMapping/>
  </p:clrMapOvr>
  <mc:AlternateContent xmlns:mc="http://schemas.openxmlformats.org/markup-compatibility/2006">
    <mc:Choice xmlns:p14="http://schemas.microsoft.com/office/powerpoint/2010/main" Requires="p14">
      <p:transition spd="slow" p14:dur="2000" advTm="127791"/>
    </mc:Choice>
    <mc:Fallback>
      <p:transition spd="slow" advTm="127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4C21F79-FBAD-4329-9C44-350D5F84B5E7}"/>
              </a:ext>
            </a:extLst>
          </p:cNvPr>
          <p:cNvGraphicFramePr>
            <a:graphicFrameLocks noGrp="1"/>
          </p:cNvGraphicFramePr>
          <p:nvPr>
            <p:extLst>
              <p:ext uri="{D42A27DB-BD31-4B8C-83A1-F6EECF244321}">
                <p14:modId xmlns:p14="http://schemas.microsoft.com/office/powerpoint/2010/main" val="1761684293"/>
              </p:ext>
            </p:extLst>
          </p:nvPr>
        </p:nvGraphicFramePr>
        <p:xfrm>
          <a:off x="635725" y="781304"/>
          <a:ext cx="10920549" cy="3754120"/>
        </p:xfrm>
        <a:graphic>
          <a:graphicData uri="http://schemas.openxmlformats.org/drawingml/2006/table">
            <a:tbl>
              <a:tblPr firstRow="1" bandRow="1">
                <a:tableStyleId>{5940675A-B579-460E-94D1-54222C63F5DA}</a:tableStyleId>
              </a:tblPr>
              <a:tblGrid>
                <a:gridCol w="2769326">
                  <a:extLst>
                    <a:ext uri="{9D8B030D-6E8A-4147-A177-3AD203B41FA5}">
                      <a16:colId xmlns:a16="http://schemas.microsoft.com/office/drawing/2014/main" val="16020295"/>
                    </a:ext>
                  </a:extLst>
                </a:gridCol>
                <a:gridCol w="3814354">
                  <a:extLst>
                    <a:ext uri="{9D8B030D-6E8A-4147-A177-3AD203B41FA5}">
                      <a16:colId xmlns:a16="http://schemas.microsoft.com/office/drawing/2014/main" val="1490779173"/>
                    </a:ext>
                  </a:extLst>
                </a:gridCol>
                <a:gridCol w="4336869">
                  <a:extLst>
                    <a:ext uri="{9D8B030D-6E8A-4147-A177-3AD203B41FA5}">
                      <a16:colId xmlns:a16="http://schemas.microsoft.com/office/drawing/2014/main" val="2665226739"/>
                    </a:ext>
                  </a:extLst>
                </a:gridCol>
              </a:tblGrid>
              <a:tr h="370840">
                <a:tc>
                  <a:txBody>
                    <a:bodyPr/>
                    <a:lstStyle/>
                    <a:p>
                      <a:r>
                        <a:rPr lang="en-GB" dirty="0"/>
                        <a:t>THEME </a:t>
                      </a:r>
                    </a:p>
                  </a:txBody>
                  <a:tcPr/>
                </a:tc>
                <a:tc>
                  <a:txBody>
                    <a:bodyPr/>
                    <a:lstStyle/>
                    <a:p>
                      <a:r>
                        <a:rPr lang="en-GB" dirty="0"/>
                        <a:t>EVIDENCE FROM THE BOOK </a:t>
                      </a:r>
                    </a:p>
                  </a:txBody>
                  <a:tcPr/>
                </a:tc>
                <a:tc>
                  <a:txBody>
                    <a:bodyPr/>
                    <a:lstStyle/>
                    <a:p>
                      <a:r>
                        <a:rPr lang="en-GB" dirty="0"/>
                        <a:t>OTHER VIEW POINT</a:t>
                      </a:r>
                    </a:p>
                  </a:txBody>
                  <a:tcPr/>
                </a:tc>
                <a:extLst>
                  <a:ext uri="{0D108BD9-81ED-4DB2-BD59-A6C34878D82A}">
                    <a16:rowId xmlns:a16="http://schemas.microsoft.com/office/drawing/2014/main" val="3016257663"/>
                  </a:ext>
                </a:extLst>
              </a:tr>
              <a:tr h="370840">
                <a:tc>
                  <a:txBody>
                    <a:bodyPr/>
                    <a:lstStyle/>
                    <a:p>
                      <a:r>
                        <a:rPr lang="en-GB" dirty="0"/>
                        <a:t>Business Model – Policy </a:t>
                      </a:r>
                    </a:p>
                    <a:p>
                      <a:endParaRPr lang="en-GB" dirty="0"/>
                    </a:p>
                    <a:p>
                      <a:endParaRPr lang="en-GB" dirty="0"/>
                    </a:p>
                    <a:p>
                      <a:endParaRPr lang="en-GB" dirty="0"/>
                    </a:p>
                    <a:p>
                      <a:endParaRPr lang="en-GB" dirty="0"/>
                    </a:p>
                  </a:txBody>
                  <a:tcPr/>
                </a:tc>
                <a:tc>
                  <a:txBody>
                    <a:bodyPr/>
                    <a:lstStyle/>
                    <a:p>
                      <a:r>
                        <a:rPr lang="en-GB" dirty="0"/>
                        <a:t>“Airbnb introduced</a:t>
                      </a:r>
                    </a:p>
                    <a:p>
                      <a:r>
                        <a:rPr lang="en-GB" dirty="0"/>
                        <a:t>a number of measures; hosts and guests must agree to the following community commitment: ‘I agree to treat everyone in the Airbnb community—regardless of their race, religion, national origin, ethnicity, disability,</a:t>
                      </a:r>
                    </a:p>
                    <a:p>
                      <a:r>
                        <a:rPr lang="en-GB" dirty="0"/>
                        <a:t>sex, gender identity, sexual orientation, or age—with respect, and without</a:t>
                      </a:r>
                    </a:p>
                    <a:p>
                      <a:r>
                        <a:rPr lang="en-GB" dirty="0"/>
                        <a:t>judgement or bias.”</a:t>
                      </a:r>
                    </a:p>
                  </a:txBody>
                  <a:tcPr/>
                </a:tc>
                <a:tc>
                  <a:txBody>
                    <a:bodyPr/>
                    <a:lstStyle/>
                    <a:p>
                      <a:r>
                        <a:rPr lang="en-GB" sz="1800" b="0" i="0" kern="1200" dirty="0">
                          <a:solidFill>
                            <a:schemeClr val="tx1"/>
                          </a:solidFill>
                          <a:effectLst/>
                          <a:latin typeface="+mn-lt"/>
                          <a:ea typeface="+mn-ea"/>
                          <a:cs typeface="+mn-cs"/>
                        </a:rPr>
                        <a:t>Bias and discrimination have no place on Airbnb, and we have zero tolerance for them,</a:t>
                      </a:r>
                    </a:p>
                    <a:p>
                      <a:endParaRPr lang="en-GB" sz="1800" b="0" i="0" kern="1200" dirty="0">
                        <a:solidFill>
                          <a:schemeClr val="tx1"/>
                        </a:solidFill>
                        <a:effectLst/>
                        <a:latin typeface="+mn-lt"/>
                        <a:ea typeface="+mn-ea"/>
                        <a:cs typeface="+mn-cs"/>
                      </a:endParaRPr>
                    </a:p>
                    <a:p>
                      <a:r>
                        <a:rPr lang="en-GB" sz="1800" b="0" i="0" kern="1200" dirty="0">
                          <a:solidFill>
                            <a:schemeClr val="tx1"/>
                          </a:solidFill>
                          <a:effectLst/>
                          <a:latin typeface="+mn-lt"/>
                          <a:ea typeface="+mn-ea"/>
                          <a:cs typeface="+mn-cs"/>
                        </a:rPr>
                        <a:t>All users will have to agree to the company's "stronger, more detailed non-discrimination policy</a:t>
                      </a:r>
                    </a:p>
                    <a:p>
                      <a:endParaRPr lang="en-GB" sz="1800" b="0" i="0" kern="1200" dirty="0">
                        <a:solidFill>
                          <a:schemeClr val="tx1"/>
                        </a:solidFill>
                        <a:effectLst/>
                        <a:latin typeface="+mn-lt"/>
                        <a:ea typeface="+mn-ea"/>
                        <a:cs typeface="+mn-cs"/>
                      </a:endParaRPr>
                    </a:p>
                    <a:p>
                      <a:r>
                        <a:rPr lang="en-GB" sz="1800" b="0" i="0" kern="1200" dirty="0">
                          <a:solidFill>
                            <a:schemeClr val="tx1"/>
                          </a:solidFill>
                          <a:effectLst/>
                          <a:latin typeface="+mn-lt"/>
                          <a:ea typeface="+mn-ea"/>
                          <a:cs typeface="+mn-cs"/>
                        </a:rPr>
                        <a:t>Provide anti-bias training for all Airbnb employee. (BBC, 2016). </a:t>
                      </a:r>
                      <a:endParaRPr lang="en-GB" dirty="0"/>
                    </a:p>
                  </a:txBody>
                  <a:tcPr/>
                </a:tc>
                <a:extLst>
                  <a:ext uri="{0D108BD9-81ED-4DB2-BD59-A6C34878D82A}">
                    <a16:rowId xmlns:a16="http://schemas.microsoft.com/office/drawing/2014/main" val="2192215971"/>
                  </a:ext>
                </a:extLst>
              </a:tr>
            </a:tbl>
          </a:graphicData>
        </a:graphic>
      </p:graphicFrame>
      <p:sp>
        <p:nvSpPr>
          <p:cNvPr id="5" name="TextBox 4">
            <a:extLst>
              <a:ext uri="{FF2B5EF4-FFF2-40B4-BE49-F238E27FC236}">
                <a16:creationId xmlns:a16="http://schemas.microsoft.com/office/drawing/2014/main" id="{5BB15205-6461-4898-8688-A067C3BE7EBF}"/>
              </a:ext>
            </a:extLst>
          </p:cNvPr>
          <p:cNvSpPr txBox="1"/>
          <p:nvPr/>
        </p:nvSpPr>
        <p:spPr>
          <a:xfrm>
            <a:off x="3596640" y="5089289"/>
            <a:ext cx="8595360" cy="646331"/>
          </a:xfrm>
          <a:prstGeom prst="rect">
            <a:avLst/>
          </a:prstGeom>
          <a:noFill/>
        </p:spPr>
        <p:txBody>
          <a:bodyPr wrap="square" rtlCol="0">
            <a:spAutoFit/>
          </a:bodyPr>
          <a:lstStyle/>
          <a:p>
            <a:r>
              <a:rPr lang="en-GB" sz="3600" dirty="0">
                <a:ln w="0"/>
                <a:solidFill>
                  <a:schemeClr val="accent1"/>
                </a:solidFill>
                <a:effectLst>
                  <a:outerShdw blurRad="38100" dist="25400" dir="5400000" algn="ctr" rotWithShape="0">
                    <a:srgbClr val="6E747A">
                      <a:alpha val="43000"/>
                    </a:srgbClr>
                  </a:outerShdw>
                </a:effectLst>
              </a:rPr>
              <a:t>CONCLUSION OF CHAPTER 19 …….</a:t>
            </a:r>
          </a:p>
        </p:txBody>
      </p:sp>
      <p:pic>
        <p:nvPicPr>
          <p:cNvPr id="6" name="Audio 5">
            <a:hlinkClick r:id="" action="ppaction://media"/>
            <a:extLst>
              <a:ext uri="{FF2B5EF4-FFF2-40B4-BE49-F238E27FC236}">
                <a16:creationId xmlns:a16="http://schemas.microsoft.com/office/drawing/2014/main" id="{9AC87C04-2CF0-4CB0-BE70-3DEB7F8039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9910888"/>
      </p:ext>
    </p:extLst>
  </p:cSld>
  <p:clrMapOvr>
    <a:masterClrMapping/>
  </p:clrMapOvr>
  <mc:AlternateContent xmlns:mc="http://schemas.openxmlformats.org/markup-compatibility/2006">
    <mc:Choice xmlns:p14="http://schemas.microsoft.com/office/powerpoint/2010/main" Requires="p14">
      <p:transition spd="slow" p14:dur="2000" advTm="91010"/>
    </mc:Choice>
    <mc:Fallback>
      <p:transition spd="slow" advTm="91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7" name="Rectangle 76">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conclusion">
            <a:extLst>
              <a:ext uri="{FF2B5EF4-FFF2-40B4-BE49-F238E27FC236}">
                <a16:creationId xmlns:a16="http://schemas.microsoft.com/office/drawing/2014/main" id="{ECF579B8-0724-4E52-93DF-D251821862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109"/>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86" name="Rectangle 85">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8" name="Rectangle 87">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2E5C7660-DF65-476C-A11D-FB63135B1986}"/>
              </a:ext>
            </a:extLst>
          </p:cNvPr>
          <p:cNvSpPr>
            <a:spLocks noGrp="1"/>
          </p:cNvSpPr>
          <p:nvPr>
            <p:ph type="title"/>
          </p:nvPr>
        </p:nvSpPr>
        <p:spPr>
          <a:xfrm>
            <a:off x="6033793" y="2355458"/>
            <a:ext cx="4775075" cy="1630907"/>
          </a:xfrm>
        </p:spPr>
        <p:txBody>
          <a:bodyPr vert="horz" lIns="91440" tIns="45720" rIns="91440" bIns="45720" rtlCol="0" anchor="ctr">
            <a:normAutofit/>
          </a:bodyPr>
          <a:lstStyle/>
          <a:p>
            <a:pPr algn="ctr">
              <a:lnSpc>
                <a:spcPct val="83000"/>
              </a:lnSpc>
            </a:pPr>
            <a:r>
              <a:rPr lang="en-US" sz="4400" cap="all" spc="-100">
                <a:solidFill>
                  <a:schemeClr val="tx1"/>
                </a:solidFill>
              </a:rPr>
              <a:t>Conclusion </a:t>
            </a:r>
          </a:p>
        </p:txBody>
      </p:sp>
      <p:pic>
        <p:nvPicPr>
          <p:cNvPr id="4" name="Audio 3">
            <a:hlinkClick r:id="" action="ppaction://media"/>
            <a:extLst>
              <a:ext uri="{FF2B5EF4-FFF2-40B4-BE49-F238E27FC236}">
                <a16:creationId xmlns:a16="http://schemas.microsoft.com/office/drawing/2014/main" id="{98D4BF8D-10CA-4C91-8C7E-899E3A6842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03010551"/>
      </p:ext>
    </p:extLst>
  </p:cSld>
  <p:clrMapOvr>
    <a:masterClrMapping/>
  </p:clrMapOvr>
  <mc:AlternateContent xmlns:mc="http://schemas.openxmlformats.org/markup-compatibility/2006">
    <mc:Choice xmlns:p14="http://schemas.microsoft.com/office/powerpoint/2010/main" Requires="p14">
      <p:transition spd="slow" p14:dur="2000" advTm="67228"/>
    </mc:Choice>
    <mc:Fallback>
      <p:transition spd="slow" advTm="67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073D8-2EA1-48D8-8299-7D151AE16D66}"/>
              </a:ext>
            </a:extLst>
          </p:cNvPr>
          <p:cNvSpPr>
            <a:spLocks noGrp="1"/>
          </p:cNvSpPr>
          <p:nvPr>
            <p:ph type="title"/>
          </p:nvPr>
        </p:nvSpPr>
        <p:spPr>
          <a:xfrm>
            <a:off x="902208" y="0"/>
            <a:ext cx="10058400" cy="1371600"/>
          </a:xfrm>
        </p:spPr>
        <p:txBody>
          <a:bodyPr/>
          <a:lstStyle/>
          <a:p>
            <a:r>
              <a:rPr lang="en-GB" dirty="0"/>
              <a:t>REFERENCES.</a:t>
            </a:r>
          </a:p>
        </p:txBody>
      </p:sp>
      <p:sp>
        <p:nvSpPr>
          <p:cNvPr id="6" name="TextBox 5">
            <a:extLst>
              <a:ext uri="{FF2B5EF4-FFF2-40B4-BE49-F238E27FC236}">
                <a16:creationId xmlns:a16="http://schemas.microsoft.com/office/drawing/2014/main" id="{6801ADF7-288A-44DA-90DB-5097FEF80E56}"/>
              </a:ext>
            </a:extLst>
          </p:cNvPr>
          <p:cNvSpPr txBox="1"/>
          <p:nvPr/>
        </p:nvSpPr>
        <p:spPr>
          <a:xfrm>
            <a:off x="445008" y="841248"/>
            <a:ext cx="11301984" cy="6024726"/>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(2016). Retrieved from https://www.bbc.co.uk/news/business-37314230.</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Beklemysheva</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(2021). Retrieved from https://steelkiwi.com/blog/popular-types-of-online-p2p-marketplaces-with-inspiring-examples/.</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BMI. (2021). Retrieved from https://www.businessmodelsinc.com/exponential-business-model/airbnb/#:~:text=As%20you%20can%20see%2C%20Airbnb's,come%20from%20stays%20and%20experiences.&amp;text=What's%20more%2C%20if%20you've,employs%20a%20totally%20digital%20channel.</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Chaffey, D. (2020). Retrieved from https://www.davechaffey.com/digital-marketing-glossary/digital-business-model/#:~:text=Dave%20Chaffey,the%20first%20eight%20are%20publishers.</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Chai, W., </a:t>
            </a: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Holak</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 &amp; Cole, B. (2021).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https://searchcio.techtarget.com/definition/e-commerce</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Cocotas</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(2012). Retrieved from https://www.businessinsider.com/airbnb-leads-growth-of-collaborative-consumption-2012-3?r=US&amp;IR=T.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Dickey, M. (2019 ). Retrieved from https://techcrunch.com/2019/11/19/how-airbnb-handles-discrimination-claims/?guccounter=1&amp;guce_referrer=aHR0cHM6Ly93d3cuZ29vZ2xlLmNvbS8&amp;guce_referrer_sig=AQAAALXh3JgEZSspAt3AeNMaWJUaLMRJ_ghTwb5pFlJr2JpGaOGPmLMJyVBre8V0oGFiq9OYjFgON9-neshaKNLb86IQ8LHM5fAM0i.</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50" b="0" i="0" u="none" strike="noStrike" cap="none" normalizeH="0" baseline="0" dirty="0" err="1">
                <a:ln>
                  <a:noFill/>
                </a:ln>
                <a:solidFill>
                  <a:schemeClr val="tx1"/>
                </a:solidFill>
                <a:effectLst/>
              </a:rPr>
              <a:t>Dolnicar</a:t>
            </a:r>
            <a:r>
              <a:rPr kumimoji="0" lang="en-GB" altLang="en-US" sz="1050" b="0" i="0" u="none" strike="noStrike" cap="none" normalizeH="0" baseline="0" dirty="0">
                <a:ln>
                  <a:noFill/>
                </a:ln>
                <a:solidFill>
                  <a:schemeClr val="tx1"/>
                </a:solidFill>
                <a:effectLst/>
              </a:rPr>
              <a:t>, S. (2017 ). Retrieved from https://library.oapen.org/bitstream/id/8c26ef66-8bbd-4aa2-ad44-e0e47d3bcc9e/640674.pdf.</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Hänninen</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a:t>
            </a: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Smedlund</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&amp; </a:t>
            </a: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Mitronen</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 (2017 ). Retrieved from https://www.researchgate.net/publication/321285418_Digitalization_in_retailing_Multi-sided_platforms_as_drivers_of_industry_transformation.</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IGMS. (2018). Retrieved from https://www.igms.com/airbnb-risks/.</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Jensen, K. (2014). Retrieved from https://smallbusiness.chron.com/examples-intermediary-business-20244.html.</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Kenton, W. (2020). Retrieved from https://www.investopedia.com/terms/b/btoc.asp#:~:text=The%20term%20business%2Dto%2Dconsumer,referred%20to%20as%20B2C%20companies.</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Knight, S. C., &amp; Mann, C. (n.d.).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https://oxfordre.com/internationalstudies/view/10.1093/acrefore/9780190846626.001.0001/acrefore-9780190846626-e-85#:~:text=Summary,data%20interchange%20(EDI)%20network.</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Mohammed, S. (2014). Retrieved from https://shahmm.medium.com/airbnb-sustainable-competitive-advantage-business-strategy-and-the-key-success-factors-fe17eb9359d1#:~:text=Airbnb%20also%20focused%20on%20another,its%20niche%2C%20unlike%20its%20competitors.&amp;text=Thus%20Airbnb's%20niche%20was%20.</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Mohammed, S. (2020). Retrieved from https://shahmm.medium.com/airbnb-sustainable-competitive-advantage-business-strategy-and-the-key-success-factors-fe17eb9359d1.</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Mulshine</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(2015). Retrieved from https://www.businessinsider.com/why-airbnb-reviews-are-a-problem-for-the-site-2015-6?r=US&amp;IR=T.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Munez</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&amp; Cohen, B. (2017). Retrieved from https://www.researchgate.net/publication/315949712_Mapping_out_the_Sharing_Economy_A_Configurational_Approach_to_Sharing_Business_Modeling.</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Odell, P. (2017). Retrieved from https://www.chiefmarketer.com/airbnb-the-digital-disruptor-launches-a-print-magazine/.</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Oxford. (2021). Retrieved from https://blog.oxfordcollegeofmarketing.com/2016/02/22/what-is-digital-disruption/.</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Oxford. (2021). Retrieved from https://www.oxfordreference.com/view/10.1093/oi/authority.20110803095721450.</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Pereira, D. (2021). Retrieved from https://businessmodelanalyst.com/multisided-platform-business-model/.</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Rawes</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E., &amp; </a:t>
            </a: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Lacoma</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 (2021). Retrieved from https://www.digitaltrends.com/home/what-is-airbnb/.</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Rivera, A. (2018). Retrieved from https://www.businessnewsdaily.com/5084-what-is-c2c.html.</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Scott, G. (2021). Retrieved from https://www.investopedia.com/terms/s/sharing-economy.asp#:~:text=The%20sharing%20economy%20is%20an,%2Dbased%20on%2Dline%20platform.</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Sofokus</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(2021). Glossary of Digital Business . </a:t>
            </a:r>
            <a:r>
              <a:rPr kumimoji="0" lang="en-US" altLang="en-US" sz="105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Make sense of digitization-related terminology </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TTC. (2021). Retrieved from https://whatis.techtarget.com/definition/collaborative-consumption#:~:text=Collaborative%20consumption%20is%20a%20new,passive%20consumers%20on%20the%20other.</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Tucci, L. (2021). Retrieved from https://searchcio.techtarget.com/definition/sharing-economy#:~:text=The%20sharing%20economy%2C%20also%20known,than%20buy%20and%20own%20them.</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Wigmore</a:t>
            </a:r>
            <a:r>
              <a:rPr kumimoji="0" lang="en-US" altLang="en-US" sz="105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 (2021). Retrieved from https://whatis.techtarget.com/definition/business-model#:~:text=At%20its%20simplest%2C%20a%20business,are%20part%20of%20that%20model.</a:t>
            </a:r>
            <a:endParaRPr kumimoji="0" lang="en-GB" altLang="en-US" sz="1050" b="0" i="0" u="none" strike="noStrike" cap="none" normalizeH="0" baseline="0" dirty="0">
              <a:ln>
                <a:noFill/>
              </a:ln>
              <a:solidFill>
                <a:schemeClr val="tx1"/>
              </a:solidFill>
              <a:effectLst/>
            </a:endParaRPr>
          </a:p>
          <a:p>
            <a:endParaRPr lang="en-GB" dirty="0"/>
          </a:p>
        </p:txBody>
      </p:sp>
    </p:spTree>
    <p:extLst>
      <p:ext uri="{BB962C8B-B14F-4D97-AF65-F5344CB8AC3E}">
        <p14:creationId xmlns:p14="http://schemas.microsoft.com/office/powerpoint/2010/main" val="1526213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{1906F50B-F4CF-4FEB-93B5-858D9FC5A1CF}tf11531919_win32</Template>
  <TotalTime>4374</TotalTime>
  <Words>5109</Words>
  <Application>Microsoft Office PowerPoint</Application>
  <PresentationFormat>Widescreen</PresentationFormat>
  <Paragraphs>183</Paragraphs>
  <Slides>14</Slides>
  <Notes>13</Notes>
  <HiddenSlides>0</HiddenSlides>
  <MMClips>13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Avenir Next LT Pro</vt:lpstr>
      <vt:lpstr>Avenir Next LT Pro Light</vt:lpstr>
      <vt:lpstr>Calibri</vt:lpstr>
      <vt:lpstr>Garamond</vt:lpstr>
      <vt:lpstr>Montserrat</vt:lpstr>
      <vt:lpstr>Open Sans</vt:lpstr>
      <vt:lpstr>Times New Roman</vt:lpstr>
      <vt:lpstr>SavonVTI</vt:lpstr>
      <vt:lpstr>Digital business – bmsp6002 </vt:lpstr>
      <vt:lpstr>Organisation Overview </vt:lpstr>
      <vt:lpstr>What is Digital Business? </vt:lpstr>
      <vt:lpstr>CHAPTER 2 – The Sharing Economy </vt:lpstr>
      <vt:lpstr>PowerPoint Presentation</vt:lpstr>
      <vt:lpstr>PowerPoint Presentation</vt:lpstr>
      <vt:lpstr>CHAPTER 6 – Airbnb and it’s competitors.  </vt:lpstr>
      <vt:lpstr>Key Themes Identified within Chapter 6 – Airbnb and it’s competitors. </vt:lpstr>
      <vt:lpstr>PowerPoint Presentation</vt:lpstr>
      <vt:lpstr>CHAPTER 19 – Do Hosts Discriminate?  </vt:lpstr>
      <vt:lpstr>Key Themes Identified within Chapter 19 – Do Hosts Discriminate?   </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 bmsp6002 </dc:title>
  <dc:creator>hannah thomas</dc:creator>
  <cp:lastModifiedBy>hannah thomas</cp:lastModifiedBy>
  <cp:revision>18</cp:revision>
  <dcterms:created xsi:type="dcterms:W3CDTF">2021-02-17T10:14:52Z</dcterms:created>
  <dcterms:modified xsi:type="dcterms:W3CDTF">2021-02-20T14:28:25Z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