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134" r:id="rId1"/>
  </p:sldMasterIdLst>
  <p:notesMasterIdLst>
    <p:notesMasterId r:id="rId15"/>
  </p:notesMasterIdLst>
  <p:handoutMasterIdLst>
    <p:handoutMasterId r:id="rId16"/>
  </p:handoutMasterIdLst>
  <p:sldIdLst>
    <p:sldId id="373" r:id="rId2"/>
    <p:sldId id="380" r:id="rId3"/>
    <p:sldId id="375" r:id="rId4"/>
    <p:sldId id="382" r:id="rId5"/>
    <p:sldId id="381" r:id="rId6"/>
    <p:sldId id="374" r:id="rId7"/>
    <p:sldId id="379" r:id="rId8"/>
    <p:sldId id="383" r:id="rId9"/>
    <p:sldId id="377" r:id="rId10"/>
    <p:sldId id="384" r:id="rId11"/>
    <p:sldId id="378" r:id="rId12"/>
    <p:sldId id="385" r:id="rId13"/>
    <p:sldId id="376" r:id="rId14"/>
  </p:sldIdLst>
  <p:sldSz cx="9144000" cy="6858000" type="screen4x3"/>
  <p:notesSz cx="6797675" cy="9926638"/>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62167" autoAdjust="0"/>
  </p:normalViewPr>
  <p:slideViewPr>
    <p:cSldViewPr>
      <p:cViewPr varScale="1">
        <p:scale>
          <a:sx n="112" d="100"/>
          <a:sy n="112" d="100"/>
        </p:scale>
        <p:origin x="1008"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200" d="100"/>
        <a:sy n="200" d="100"/>
      </p:scale>
      <p:origin x="0" y="0"/>
    </p:cViewPr>
  </p:sorterViewPr>
  <p:notesViewPr>
    <p:cSldViewPr>
      <p:cViewPr varScale="1">
        <p:scale>
          <a:sx n="56" d="100"/>
          <a:sy n="56" d="100"/>
        </p:scale>
        <p:origin x="-1854" y="-90"/>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xmlns="" id="{29072F37-1419-45AA-BD00-2B6A8D8C4B73}"/>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3" name="Rectangle 3">
            <a:extLst>
              <a:ext uri="{FF2B5EF4-FFF2-40B4-BE49-F238E27FC236}">
                <a16:creationId xmlns:a16="http://schemas.microsoft.com/office/drawing/2014/main" xmlns="" id="{F22B1D7F-6B7F-4D2E-8AAB-5C23F614A5E7}"/>
              </a:ext>
            </a:extLst>
          </p:cNvPr>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5364" name="Rectangle 4">
            <a:extLst>
              <a:ext uri="{FF2B5EF4-FFF2-40B4-BE49-F238E27FC236}">
                <a16:creationId xmlns:a16="http://schemas.microsoft.com/office/drawing/2014/main" xmlns="" id="{07CBC75F-5193-4DD0-84ED-1FA679B30D67}"/>
              </a:ext>
            </a:extLst>
          </p:cNvPr>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5" name="Rectangle 5">
            <a:extLst>
              <a:ext uri="{FF2B5EF4-FFF2-40B4-BE49-F238E27FC236}">
                <a16:creationId xmlns:a16="http://schemas.microsoft.com/office/drawing/2014/main" xmlns="" id="{21053E7E-6EA9-4F1E-9FBD-DE44F64B7BFA}"/>
              </a:ext>
            </a:extLst>
          </p:cNvPr>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anose="020B0604020202020204" pitchFamily="34" charset="0"/>
                <a:ea typeface="MS PGothic" panose="020B0600070205080204" pitchFamily="34" charset="-128"/>
              </a:defRPr>
            </a:lvl1pPr>
          </a:lstStyle>
          <a:p>
            <a:pPr>
              <a:defRPr/>
            </a:pPr>
            <a:fld id="{67B15773-31EC-41EA-8656-1B36A1DAD8BC}" type="slidenum">
              <a:rPr lang="cy-GB" altLang="en-US"/>
              <a:pPr>
                <a:defRPr/>
              </a:pPr>
              <a:t>‹#›</a:t>
            </a:fld>
            <a:endParaRPr lang="cy-GB" altLang="en-US"/>
          </a:p>
        </p:txBody>
      </p:sp>
    </p:spTree>
    <p:extLst>
      <p:ext uri="{BB962C8B-B14F-4D97-AF65-F5344CB8AC3E}">
        <p14:creationId xmlns:p14="http://schemas.microsoft.com/office/powerpoint/2010/main" val="388442438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xmlns="" id="{D6372DB9-F4BD-48C5-9ADB-8E0818024424}"/>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1" name="Rectangle 3">
            <a:extLst>
              <a:ext uri="{FF2B5EF4-FFF2-40B4-BE49-F238E27FC236}">
                <a16:creationId xmlns:a16="http://schemas.microsoft.com/office/drawing/2014/main" xmlns="" id="{2DC3624D-4AEF-499F-ABC5-C4495CE76F40}"/>
              </a:ext>
            </a:extLst>
          </p:cNvPr>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3316" name="Rectangle 4">
            <a:extLst>
              <a:ext uri="{FF2B5EF4-FFF2-40B4-BE49-F238E27FC236}">
                <a16:creationId xmlns:a16="http://schemas.microsoft.com/office/drawing/2014/main" xmlns="" id="{95380408-DCE3-4424-878D-D67ED8B00D4C}"/>
              </a:ext>
            </a:extLst>
          </p:cNvPr>
          <p:cNvSpPr>
            <a:spLocks noGrp="1" noRot="1" noChangeAspect="1" noChangeArrowheads="1" noTextEdit="1"/>
          </p:cNvSpPr>
          <p:nvPr>
            <p:ph type="sldImg" idx="2"/>
          </p:nvPr>
        </p:nvSpPr>
        <p:spPr bwMode="auto">
          <a:xfrm>
            <a:off x="915988" y="744538"/>
            <a:ext cx="4965700"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a:extLst>
              <a:ext uri="{FF2B5EF4-FFF2-40B4-BE49-F238E27FC236}">
                <a16:creationId xmlns:a16="http://schemas.microsoft.com/office/drawing/2014/main" xmlns="" id="{1E95BB8E-399C-4A3E-A434-F0D4C444351A}"/>
              </a:ext>
            </a:extLst>
          </p:cNvPr>
          <p:cNvSpPr>
            <a:spLocks noGrp="1" noChangeArrowheads="1"/>
          </p:cNvSpPr>
          <p:nvPr>
            <p:ph type="body" sz="quarter" idx="3"/>
          </p:nvPr>
        </p:nvSpPr>
        <p:spPr bwMode="auto">
          <a:xfrm>
            <a:off x="679450" y="4714875"/>
            <a:ext cx="5438775"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a:extLst>
              <a:ext uri="{FF2B5EF4-FFF2-40B4-BE49-F238E27FC236}">
                <a16:creationId xmlns:a16="http://schemas.microsoft.com/office/drawing/2014/main" xmlns="" id="{80AB555E-486D-449E-98E1-C283F33FBEB4}"/>
              </a:ext>
            </a:extLst>
          </p:cNvPr>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5" name="Rectangle 7">
            <a:extLst>
              <a:ext uri="{FF2B5EF4-FFF2-40B4-BE49-F238E27FC236}">
                <a16:creationId xmlns:a16="http://schemas.microsoft.com/office/drawing/2014/main" xmlns="" id="{17AD08E7-009C-428E-80C5-DB7B8FFE3D2E}"/>
              </a:ext>
            </a:extLst>
          </p:cNvPr>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anose="020B0604020202020204" pitchFamily="34" charset="0"/>
                <a:ea typeface="MS PGothic" panose="020B0600070205080204" pitchFamily="34" charset="-128"/>
              </a:defRPr>
            </a:lvl1pPr>
          </a:lstStyle>
          <a:p>
            <a:pPr>
              <a:defRPr/>
            </a:pPr>
            <a:fld id="{DE6E1525-2789-4161-B270-4A7F9486EFEC}" type="slidenum">
              <a:rPr lang="cy-GB" altLang="en-US"/>
              <a:pPr>
                <a:defRPr/>
              </a:pPr>
              <a:t>‹#›</a:t>
            </a:fld>
            <a:endParaRPr lang="cy-GB" altLang="en-US"/>
          </a:p>
        </p:txBody>
      </p:sp>
    </p:spTree>
    <p:extLst>
      <p:ext uri="{BB962C8B-B14F-4D97-AF65-F5344CB8AC3E}">
        <p14:creationId xmlns:p14="http://schemas.microsoft.com/office/powerpoint/2010/main" val="280503337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pPr>
              <a:defRPr/>
            </a:pPr>
            <a:fld id="{3B1CD3A0-050D-407A-AAC0-CD7E70A5B4C4}" type="datetimeFigureOut">
              <a:rPr lang="en-GB" smtClean="0"/>
              <a:pPr>
                <a:defRPr/>
              </a:pPr>
              <a:t>27/09/2019</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13F41B2E-78C8-4B8A-B67B-37D9150BC61E}" type="slidenum">
              <a:rPr lang="en-GB" altLang="en-US" smtClean="0"/>
              <a:pPr>
                <a:defRPr/>
              </a:pPr>
              <a:t>‹#›</a:t>
            </a:fld>
            <a:endParaRPr lang="en-GB" altLang="en-US"/>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731891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D6471B11-6530-4E78-BF06-EDF2C3B701EB}" type="datetimeFigureOut">
              <a:rPr lang="en-GB" smtClean="0"/>
              <a:pPr>
                <a:defRPr/>
              </a:pPr>
              <a:t>27/09/2019</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C52D99E5-FDB3-4144-9A67-0DF7A1092C6B}" type="slidenum">
              <a:rPr lang="en-GB" altLang="en-US" smtClean="0"/>
              <a:pPr>
                <a:defRPr/>
              </a:pPr>
              <a:t>‹#›</a:t>
            </a:fld>
            <a:endParaRPr lang="en-GB" altLang="en-US"/>
          </a:p>
        </p:txBody>
      </p:sp>
    </p:spTree>
    <p:extLst>
      <p:ext uri="{BB962C8B-B14F-4D97-AF65-F5344CB8AC3E}">
        <p14:creationId xmlns:p14="http://schemas.microsoft.com/office/powerpoint/2010/main" val="20789477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fld id="{DC52F87C-49E7-4369-9718-BA29103876AA}" type="datetimeFigureOut">
              <a:rPr lang="en-GB" smtClean="0"/>
              <a:pPr>
                <a:defRPr/>
              </a:pPr>
              <a:t>27/09/2019</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E2F322D5-937C-42E5-9CE2-7932E36E37DD}" type="slidenum">
              <a:rPr lang="en-GB" altLang="en-US" smtClean="0"/>
              <a:pPr>
                <a:defRPr/>
              </a:pPr>
              <a:t>‹#›</a:t>
            </a:fld>
            <a:endParaRPr lang="en-GB" altLang="en-US"/>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9565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fld id="{90D24051-A723-4CAB-AEA0-DF11D89AE46A}" type="datetimeFigureOut">
              <a:rPr lang="en-GB" smtClean="0"/>
              <a:pPr>
                <a:defRPr/>
              </a:pPr>
              <a:t>27/09/2019</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B27C47F5-54B8-43BC-84D2-347FC0508BA4}" type="slidenum">
              <a:rPr lang="en-GB" altLang="en-US" smtClean="0"/>
              <a:pPr>
                <a:defRPr/>
              </a:pPr>
              <a:t>‹#›</a:t>
            </a:fld>
            <a:endParaRPr lang="en-GB" altLang="en-US"/>
          </a:p>
        </p:txBody>
      </p:sp>
    </p:spTree>
    <p:extLst>
      <p:ext uri="{BB962C8B-B14F-4D97-AF65-F5344CB8AC3E}">
        <p14:creationId xmlns:p14="http://schemas.microsoft.com/office/powerpoint/2010/main" val="40240322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a:defRPr/>
            </a:pPr>
            <a:fld id="{FBF54716-E02E-45CC-8753-C8D9E8639E34}" type="datetimeFigureOut">
              <a:rPr lang="en-GB" smtClean="0"/>
              <a:pPr>
                <a:defRPr/>
              </a:pPr>
              <a:t>27/09/2019</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defRPr/>
            </a:pPr>
            <a:fld id="{F8D7AF9C-2D71-430D-977D-3B3B96653E91}" type="slidenum">
              <a:rPr lang="en-GB" altLang="en-US" smtClean="0"/>
              <a:pPr>
                <a:defRPr/>
              </a:pPr>
              <a:t>‹#›</a:t>
            </a:fld>
            <a:endParaRPr lang="en-GB" altLang="en-US"/>
          </a:p>
        </p:txBody>
      </p:sp>
    </p:spTree>
    <p:extLst>
      <p:ext uri="{BB962C8B-B14F-4D97-AF65-F5344CB8AC3E}">
        <p14:creationId xmlns:p14="http://schemas.microsoft.com/office/powerpoint/2010/main" val="23713105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pPr>
              <a:defRPr/>
            </a:pPr>
            <a:fld id="{2356206E-1367-49D3-A94F-A86D930F3B89}" type="datetimeFigureOut">
              <a:rPr lang="en-GB" smtClean="0"/>
              <a:pPr>
                <a:defRPr/>
              </a:pPr>
              <a:t>27/09/2019</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10A6D740-4B7D-4B70-8CAA-893A0E623AB3}" type="slidenum">
              <a:rPr lang="en-GB" altLang="en-US" smtClean="0"/>
              <a:pPr>
                <a:defRPr/>
              </a:pPr>
              <a:t>‹#›</a:t>
            </a:fld>
            <a:endParaRPr lang="en-GB" altLang="en-US"/>
          </a:p>
        </p:txBody>
      </p:sp>
    </p:spTree>
    <p:extLst>
      <p:ext uri="{BB962C8B-B14F-4D97-AF65-F5344CB8AC3E}">
        <p14:creationId xmlns:p14="http://schemas.microsoft.com/office/powerpoint/2010/main" val="8409722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pPr>
              <a:defRPr/>
            </a:pPr>
            <a:fld id="{E7D3963C-D3F2-484B-A4AA-EDAAD6FE3749}" type="datetimeFigureOut">
              <a:rPr lang="en-GB" smtClean="0"/>
              <a:pPr>
                <a:defRPr/>
              </a:pPr>
              <a:t>27/09/2019</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pPr>
              <a:defRPr/>
            </a:pPr>
            <a:fld id="{46ACB9D4-1302-4357-B124-ADD26341CE76}" type="slidenum">
              <a:rPr lang="en-GB" altLang="en-US" smtClean="0"/>
              <a:pPr>
                <a:defRPr/>
              </a:pPr>
              <a:t>‹#›</a:t>
            </a:fld>
            <a:endParaRPr lang="en-GB" altLang="en-US"/>
          </a:p>
        </p:txBody>
      </p:sp>
    </p:spTree>
    <p:extLst>
      <p:ext uri="{BB962C8B-B14F-4D97-AF65-F5344CB8AC3E}">
        <p14:creationId xmlns:p14="http://schemas.microsoft.com/office/powerpoint/2010/main" val="23117366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pPr>
              <a:defRPr/>
            </a:pPr>
            <a:fld id="{21A6ACE4-5E0B-4C81-A354-A16A032FDC27}" type="datetimeFigureOut">
              <a:rPr lang="en-GB" smtClean="0"/>
              <a:pPr>
                <a:defRPr/>
              </a:pPr>
              <a:t>27/09/2019</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pPr>
              <a:defRPr/>
            </a:pPr>
            <a:fld id="{E16CDB78-3C80-4992-87EB-C458FBE0294B}" type="slidenum">
              <a:rPr lang="en-GB" altLang="en-US" smtClean="0"/>
              <a:pPr>
                <a:defRPr/>
              </a:pPr>
              <a:t>‹#›</a:t>
            </a:fld>
            <a:endParaRPr lang="en-GB" altLang="en-US"/>
          </a:p>
        </p:txBody>
      </p:sp>
    </p:spTree>
    <p:extLst>
      <p:ext uri="{BB962C8B-B14F-4D97-AF65-F5344CB8AC3E}">
        <p14:creationId xmlns:p14="http://schemas.microsoft.com/office/powerpoint/2010/main" val="19102525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 y="0"/>
            <a:ext cx="9143989"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fld id="{F5A4779F-1DBE-42EB-82C7-CECF31C97C6D}" type="datetimeFigureOut">
              <a:rPr lang="en-GB" smtClean="0"/>
              <a:pPr>
                <a:defRPr/>
              </a:pPr>
              <a:t>27/09/2019</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BDF4CE13-269E-4361-ACE6-3EDE570D43CC}" type="slidenum">
              <a:rPr lang="en-GB" altLang="en-US" smtClean="0"/>
              <a:pPr>
                <a:defRPr/>
              </a:pPr>
              <a:t>‹#›</a:t>
            </a:fld>
            <a:endParaRPr lang="en-GB" altLang="en-US"/>
          </a:p>
        </p:txBody>
      </p:sp>
    </p:spTree>
    <p:extLst>
      <p:ext uri="{BB962C8B-B14F-4D97-AF65-F5344CB8AC3E}">
        <p14:creationId xmlns:p14="http://schemas.microsoft.com/office/powerpoint/2010/main" val="19090006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08862AC9-37A5-49EB-8D7B-9EB835A516B2}" type="datetimeFigureOut">
              <a:rPr lang="en-GB" smtClean="0"/>
              <a:pPr>
                <a:defRPr/>
              </a:pPr>
              <a:t>27/09/2019</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C86F790B-CD64-4DC1-BFE8-286FAE9AB1CC}" type="slidenum">
              <a:rPr lang="en-GB" altLang="en-US" smtClean="0"/>
              <a:pPr>
                <a:defRPr/>
              </a:pPr>
              <a:t>‹#›</a:t>
            </a:fld>
            <a:endParaRPr lang="en-GB" altLang="en-US"/>
          </a:p>
        </p:txBody>
      </p:sp>
    </p:spTree>
    <p:extLst>
      <p:ext uri="{BB962C8B-B14F-4D97-AF65-F5344CB8AC3E}">
        <p14:creationId xmlns:p14="http://schemas.microsoft.com/office/powerpoint/2010/main" val="3332114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D782D51F-DAD0-4FEC-A0A7-42929DC8715A}" type="datetimeFigureOut">
              <a:rPr lang="en-GB" smtClean="0"/>
              <a:pPr>
                <a:defRPr/>
              </a:pPr>
              <a:t>27/09/2019</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160E00FE-BC3D-422D-815F-CFE0EE1BFBBE}" type="slidenum">
              <a:rPr lang="en-GB" altLang="en-US" smtClean="0"/>
              <a:pPr>
                <a:defRPr/>
              </a:pPr>
              <a:t>‹#›</a:t>
            </a:fld>
            <a:endParaRPr lang="en-GB" altLang="en-US"/>
          </a:p>
        </p:txBody>
      </p:sp>
    </p:spTree>
    <p:extLst>
      <p:ext uri="{BB962C8B-B14F-4D97-AF65-F5344CB8AC3E}">
        <p14:creationId xmlns:p14="http://schemas.microsoft.com/office/powerpoint/2010/main" val="27715681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pPr>
              <a:defRPr/>
            </a:pPr>
            <a:fld id="{5FD97A5F-F906-4591-B50A-05DD79084E12}" type="datetimeFigureOut">
              <a:rPr lang="en-GB" smtClean="0"/>
              <a:pPr>
                <a:defRPr/>
              </a:pPr>
              <a:t>27/09/2019</a:t>
            </a:fld>
            <a:endParaRPr lang="en-GB" dirty="0"/>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pPr>
              <a:defRPr/>
            </a:pPr>
            <a:fld id="{721AEB27-0483-4D7F-BAA5-F2666D1A0BF2}" type="slidenum">
              <a:rPr lang="en-GB" altLang="en-US" smtClean="0"/>
              <a:pPr>
                <a:defRPr/>
              </a:pPr>
              <a:t>‹#›</a:t>
            </a:fld>
            <a:endParaRPr lang="en-GB" altLang="en-US"/>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26961634"/>
      </p:ext>
    </p:extLst>
  </p:cSld>
  <p:clrMap bg1="lt1" tx1="dk1" bg2="lt2" tx2="dk2" accent1="accent1" accent2="accent2" accent3="accent3" accent4="accent4" accent5="accent5" accent6="accent6" hlink="hlink" folHlink="folHlink"/>
  <p:sldLayoutIdLst>
    <p:sldLayoutId id="2147484135" r:id="rId1"/>
    <p:sldLayoutId id="2147484136" r:id="rId2"/>
    <p:sldLayoutId id="2147484137" r:id="rId3"/>
    <p:sldLayoutId id="2147484138" r:id="rId4"/>
    <p:sldLayoutId id="2147484139" r:id="rId5"/>
    <p:sldLayoutId id="2147484140" r:id="rId6"/>
    <p:sldLayoutId id="2147484141" r:id="rId7"/>
    <p:sldLayoutId id="2147484142" r:id="rId8"/>
    <p:sldLayoutId id="2147484143" r:id="rId9"/>
    <p:sldLayoutId id="2147484144" r:id="rId10"/>
    <p:sldLayoutId id="2147484145"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hyperlink" Target="https://www.gov.uk/government/organisations/parole-board/about"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telegraph.co.uk/news/uknews/10045142/Initial-period-after-release-from-prison-crucial-for-offenders.html"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prisonersfamiliesvoices.blogspot.com/2014/08/the-strain-of-prison-release-by.html"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theguardian.com/public-leaders-network/2016/dec/14/ex-offender-prison-neglect-public-services-advice-support-criminal-justice-innovati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4">
            <a:extLst>
              <a:ext uri="{FF2B5EF4-FFF2-40B4-BE49-F238E27FC236}">
                <a16:creationId xmlns:a16="http://schemas.microsoft.com/office/drawing/2014/main" xmlns="" id="{B3E1BD40-6C07-4E70-BE95-4CA4197CD6A3}"/>
              </a:ext>
            </a:extLst>
          </p:cNvPr>
          <p:cNvSpPr>
            <a:spLocks noGrp="1"/>
          </p:cNvSpPr>
          <p:nvPr>
            <p:ph type="ctrTitle"/>
          </p:nvPr>
        </p:nvSpPr>
        <p:spPr/>
        <p:txBody>
          <a:bodyPr/>
          <a:lstStyle/>
          <a:p>
            <a:r>
              <a:rPr lang="en-GB" altLang="en-US" dirty="0"/>
              <a:t/>
            </a:r>
            <a:br>
              <a:rPr lang="en-GB" altLang="en-US" dirty="0"/>
            </a:br>
            <a:endParaRPr lang="en-GB" altLang="en-US" dirty="0"/>
          </a:p>
        </p:txBody>
      </p:sp>
      <p:sp>
        <p:nvSpPr>
          <p:cNvPr id="6" name="Subtitle 5">
            <a:extLst>
              <a:ext uri="{FF2B5EF4-FFF2-40B4-BE49-F238E27FC236}">
                <a16:creationId xmlns:a16="http://schemas.microsoft.com/office/drawing/2014/main" xmlns="" id="{4F0D2B0C-3DDE-44A4-93F7-977EC61C5A1F}"/>
              </a:ext>
            </a:extLst>
          </p:cNvPr>
          <p:cNvSpPr>
            <a:spLocks noGrp="1"/>
          </p:cNvSpPr>
          <p:nvPr>
            <p:ph type="subTitle" idx="1"/>
          </p:nvPr>
        </p:nvSpPr>
        <p:spPr>
          <a:xfrm>
            <a:off x="1547664" y="1706265"/>
            <a:ext cx="6400800" cy="1752600"/>
          </a:xfrm>
        </p:spPr>
        <p:txBody>
          <a:bodyPr>
            <a:normAutofit fontScale="70000" lnSpcReduction="20000"/>
          </a:bodyPr>
          <a:lstStyle/>
          <a:p>
            <a:pPr>
              <a:defRPr/>
            </a:pPr>
            <a:r>
              <a:rPr lang="en-GB" dirty="0" smtClean="0">
                <a:solidFill>
                  <a:schemeClr val="tx1"/>
                </a:solidFill>
              </a:rPr>
              <a:t>4b. </a:t>
            </a:r>
            <a:r>
              <a:rPr lang="en-GB" dirty="0">
                <a:solidFill>
                  <a:schemeClr val="tx1"/>
                </a:solidFill>
              </a:rPr>
              <a:t>Micro system barriers for offenders</a:t>
            </a:r>
          </a:p>
          <a:p>
            <a:pPr>
              <a:defRPr/>
            </a:pPr>
            <a:endParaRPr lang="en-GB" dirty="0">
              <a:solidFill>
                <a:schemeClr val="tx1"/>
              </a:solidFill>
            </a:endParaRPr>
          </a:p>
          <a:p>
            <a:pPr>
              <a:defRPr/>
            </a:pPr>
            <a:r>
              <a:rPr lang="en-GB" sz="2400" dirty="0">
                <a:solidFill>
                  <a:schemeClr val="tx1"/>
                </a:solidFill>
              </a:rPr>
              <a:t>Critically evaluate the barriers which impede the role of the advocate when supporting an individual within the criminal justice context; include reflection upon the risk and resilience factors associated with offending</a:t>
            </a:r>
          </a:p>
        </p:txBody>
      </p:sp>
      <p:sp>
        <p:nvSpPr>
          <p:cNvPr id="2" name="TextBox 1"/>
          <p:cNvSpPr txBox="1"/>
          <p:nvPr/>
        </p:nvSpPr>
        <p:spPr>
          <a:xfrm>
            <a:off x="1691680" y="4725144"/>
            <a:ext cx="5904656" cy="830997"/>
          </a:xfrm>
          <a:prstGeom prst="rect">
            <a:avLst/>
          </a:prstGeom>
          <a:noFill/>
        </p:spPr>
        <p:txBody>
          <a:bodyPr wrap="square" rtlCol="0">
            <a:spAutoFit/>
          </a:bodyPr>
          <a:lstStyle/>
          <a:p>
            <a:r>
              <a:rPr lang="en-GB" dirty="0" smtClean="0"/>
              <a:t>Dr Caroline Lohmann-Hancock </a:t>
            </a:r>
          </a:p>
          <a:p>
            <a:r>
              <a:rPr lang="en-GB" dirty="0" smtClean="0"/>
              <a:t>&amp; Phillip Morgan</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28C89220-CD85-49A2-8C50-5BB8BF4E2C9A}"/>
              </a:ext>
            </a:extLst>
          </p:cNvPr>
          <p:cNvSpPr>
            <a:spLocks noGrp="1"/>
          </p:cNvSpPr>
          <p:nvPr>
            <p:ph idx="1"/>
          </p:nvPr>
        </p:nvSpPr>
        <p:spPr/>
        <p:txBody>
          <a:bodyPr/>
          <a:lstStyle/>
          <a:p>
            <a:r>
              <a:rPr lang="en-GB" dirty="0"/>
              <a:t>To understand barriers to advocacy, we need to firstly consider the barriers of the offender.</a:t>
            </a:r>
          </a:p>
        </p:txBody>
      </p:sp>
    </p:spTree>
    <p:extLst>
      <p:ext uri="{BB962C8B-B14F-4D97-AF65-F5344CB8AC3E}">
        <p14:creationId xmlns:p14="http://schemas.microsoft.com/office/powerpoint/2010/main" val="42845005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Image result for bronfenbrenner ecological systems theory adult development">
            <a:extLst>
              <a:ext uri="{FF2B5EF4-FFF2-40B4-BE49-F238E27FC236}">
                <a16:creationId xmlns:a16="http://schemas.microsoft.com/office/drawing/2014/main" xmlns="" id="{09FA5686-8FBB-4BBA-B16E-6DD46D9557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756" y="0"/>
            <a:ext cx="8964488"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73237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5CCF434-A6AD-4EEE-A3FC-C568B2146789}"/>
              </a:ext>
            </a:extLst>
          </p:cNvPr>
          <p:cNvSpPr>
            <a:spLocks noGrp="1"/>
          </p:cNvSpPr>
          <p:nvPr>
            <p:ph type="title"/>
          </p:nvPr>
        </p:nvSpPr>
        <p:spPr/>
        <p:txBody>
          <a:bodyPr/>
          <a:lstStyle/>
          <a:p>
            <a:r>
              <a:rPr lang="en-GB" dirty="0"/>
              <a:t>Parole board</a:t>
            </a:r>
          </a:p>
        </p:txBody>
      </p:sp>
      <p:sp>
        <p:nvSpPr>
          <p:cNvPr id="3" name="Content Placeholder 2">
            <a:extLst>
              <a:ext uri="{FF2B5EF4-FFF2-40B4-BE49-F238E27FC236}">
                <a16:creationId xmlns:a16="http://schemas.microsoft.com/office/drawing/2014/main" xmlns="" id="{BF3BC3B2-E397-4154-A54C-73F90A91D1FC}"/>
              </a:ext>
            </a:extLst>
          </p:cNvPr>
          <p:cNvSpPr>
            <a:spLocks noGrp="1"/>
          </p:cNvSpPr>
          <p:nvPr>
            <p:ph idx="1"/>
          </p:nvPr>
        </p:nvSpPr>
        <p:spPr/>
        <p:txBody>
          <a:bodyPr/>
          <a:lstStyle/>
          <a:p>
            <a:r>
              <a:rPr lang="en-GB" dirty="0">
                <a:hlinkClick r:id="rId2"/>
              </a:rPr>
              <a:t>https://</a:t>
            </a:r>
            <a:r>
              <a:rPr lang="en-GB" dirty="0" err="1">
                <a:hlinkClick r:id="rId2"/>
              </a:rPr>
              <a:t>www.gov.uk</a:t>
            </a:r>
            <a:r>
              <a:rPr lang="en-GB" dirty="0">
                <a:hlinkClick r:id="rId2"/>
              </a:rPr>
              <a:t>/government/organisations/parole-board/about</a:t>
            </a:r>
            <a:endParaRPr lang="en-GB" dirty="0"/>
          </a:p>
          <a:p>
            <a:endParaRPr lang="en-GB" dirty="0"/>
          </a:p>
          <a:p>
            <a:pPr marL="0" indent="0">
              <a:buNone/>
            </a:pPr>
            <a:endParaRPr lang="en-GB" dirty="0"/>
          </a:p>
          <a:p>
            <a:endParaRPr lang="en-GB" dirty="0"/>
          </a:p>
          <a:p>
            <a:endParaRPr lang="en-GB" dirty="0"/>
          </a:p>
          <a:p>
            <a:endParaRPr lang="en-GB" dirty="0"/>
          </a:p>
        </p:txBody>
      </p:sp>
    </p:spTree>
    <p:extLst>
      <p:ext uri="{BB962C8B-B14F-4D97-AF65-F5344CB8AC3E}">
        <p14:creationId xmlns:p14="http://schemas.microsoft.com/office/powerpoint/2010/main" val="40591463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F2C04B9-EA70-4764-87C3-F2DBE235281D}"/>
              </a:ext>
            </a:extLst>
          </p:cNvPr>
          <p:cNvSpPr>
            <a:spLocks noGrp="1"/>
          </p:cNvSpPr>
          <p:nvPr>
            <p:ph type="title"/>
          </p:nvPr>
        </p:nvSpPr>
        <p:spPr/>
        <p:txBody>
          <a:bodyPr/>
          <a:lstStyle/>
          <a:p>
            <a:r>
              <a:rPr lang="en-GB" dirty="0"/>
              <a:t>“The revolving door”</a:t>
            </a:r>
          </a:p>
        </p:txBody>
      </p:sp>
      <p:sp>
        <p:nvSpPr>
          <p:cNvPr id="3" name="Content Placeholder 2">
            <a:extLst>
              <a:ext uri="{FF2B5EF4-FFF2-40B4-BE49-F238E27FC236}">
                <a16:creationId xmlns:a16="http://schemas.microsoft.com/office/drawing/2014/main" xmlns="" id="{2EDAE94C-D782-4529-A875-4098BF28B824}"/>
              </a:ext>
            </a:extLst>
          </p:cNvPr>
          <p:cNvSpPr>
            <a:spLocks noGrp="1"/>
          </p:cNvSpPr>
          <p:nvPr>
            <p:ph idx="1"/>
          </p:nvPr>
        </p:nvSpPr>
        <p:spPr/>
        <p:txBody>
          <a:bodyPr/>
          <a:lstStyle/>
          <a:p>
            <a:r>
              <a:rPr lang="en-GB" dirty="0">
                <a:hlinkClick r:id="rId2"/>
              </a:rPr>
              <a:t>https://</a:t>
            </a:r>
            <a:r>
              <a:rPr lang="en-GB" dirty="0" err="1">
                <a:hlinkClick r:id="rId2"/>
              </a:rPr>
              <a:t>www.telegraph.co.uk</a:t>
            </a:r>
            <a:r>
              <a:rPr lang="en-GB" dirty="0">
                <a:hlinkClick r:id="rId2"/>
              </a:rPr>
              <a:t>/news/</a:t>
            </a:r>
            <a:r>
              <a:rPr lang="en-GB" dirty="0" err="1">
                <a:hlinkClick r:id="rId2"/>
              </a:rPr>
              <a:t>uknews</a:t>
            </a:r>
            <a:r>
              <a:rPr lang="en-GB" dirty="0">
                <a:hlinkClick r:id="rId2"/>
              </a:rPr>
              <a:t>/10045142/Initial-period-after-release-from-prison-crucial-for-offenders.html</a:t>
            </a:r>
            <a:endParaRPr lang="en-GB" dirty="0"/>
          </a:p>
          <a:p>
            <a:endParaRPr lang="en-GB" dirty="0"/>
          </a:p>
          <a:p>
            <a:endParaRPr lang="en-GB" dirty="0"/>
          </a:p>
        </p:txBody>
      </p:sp>
    </p:spTree>
    <p:extLst>
      <p:ext uri="{BB962C8B-B14F-4D97-AF65-F5344CB8AC3E}">
        <p14:creationId xmlns:p14="http://schemas.microsoft.com/office/powerpoint/2010/main" val="31115699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B535EDB-7164-4750-ABA9-854015AAAF3C}"/>
              </a:ext>
            </a:extLst>
          </p:cNvPr>
          <p:cNvSpPr>
            <a:spLocks noGrp="1"/>
          </p:cNvSpPr>
          <p:nvPr>
            <p:ph type="title"/>
          </p:nvPr>
        </p:nvSpPr>
        <p:spPr/>
        <p:txBody>
          <a:bodyPr/>
          <a:lstStyle/>
          <a:p>
            <a:r>
              <a:rPr lang="en-GB" dirty="0"/>
              <a:t>Employment</a:t>
            </a:r>
          </a:p>
        </p:txBody>
      </p:sp>
      <p:sp>
        <p:nvSpPr>
          <p:cNvPr id="3" name="Content Placeholder 2">
            <a:extLst>
              <a:ext uri="{FF2B5EF4-FFF2-40B4-BE49-F238E27FC236}">
                <a16:creationId xmlns:a16="http://schemas.microsoft.com/office/drawing/2014/main" xmlns="" id="{D1D712F2-09A7-4F05-B5BE-96534C120F60}"/>
              </a:ext>
            </a:extLst>
          </p:cNvPr>
          <p:cNvSpPr>
            <a:spLocks noGrp="1"/>
          </p:cNvSpPr>
          <p:nvPr>
            <p:ph idx="1"/>
          </p:nvPr>
        </p:nvSpPr>
        <p:spPr>
          <a:xfrm>
            <a:off x="457200" y="1772816"/>
            <a:ext cx="8229600" cy="3917032"/>
          </a:xfrm>
        </p:spPr>
        <p:txBody>
          <a:bodyPr>
            <a:normAutofit lnSpcReduction="10000"/>
          </a:bodyPr>
          <a:lstStyle/>
          <a:p>
            <a:pPr marL="0" indent="0" algn="just">
              <a:buNone/>
            </a:pPr>
            <a:r>
              <a:rPr lang="en-GB" sz="2400" i="1" dirty="0"/>
              <a:t>a lot of boys who studied in jail done degrees in jail and got first class honours, they might as well be walking around the inside of a biscuit tin, because they are not going anywhere with them’ </a:t>
            </a:r>
          </a:p>
          <a:p>
            <a:pPr marL="0" indent="0" algn="just">
              <a:buNone/>
            </a:pPr>
            <a:endParaRPr lang="en-GB" sz="2400" i="1" dirty="0"/>
          </a:p>
          <a:p>
            <a:pPr marL="0" indent="0" algn="just">
              <a:buNone/>
            </a:pPr>
            <a:r>
              <a:rPr lang="en-GB" sz="2400" i="1" dirty="0"/>
              <a:t>(Republican Former Prisoner, Interview with Author). </a:t>
            </a:r>
          </a:p>
          <a:p>
            <a:pPr marL="0" indent="0" algn="just">
              <a:buNone/>
            </a:pPr>
            <a:endParaRPr lang="en-GB" sz="2400" i="1" dirty="0"/>
          </a:p>
          <a:p>
            <a:pPr marL="0" indent="0" algn="r">
              <a:buNone/>
            </a:pPr>
            <a:r>
              <a:rPr lang="en-GB" sz="2400" i="1" dirty="0"/>
              <a:t>Dwyer (2013 p.11)</a:t>
            </a:r>
          </a:p>
          <a:p>
            <a:pPr marL="0" indent="0" algn="just">
              <a:buNone/>
            </a:pPr>
            <a:endParaRPr lang="en-GB" sz="2400" i="1" dirty="0"/>
          </a:p>
          <a:p>
            <a:pPr marL="0" indent="0" algn="just">
              <a:buNone/>
            </a:pPr>
            <a:r>
              <a:rPr lang="en-GB" sz="2400" i="1" dirty="0"/>
              <a:t> </a:t>
            </a:r>
            <a:endParaRPr lang="en-GB" dirty="0"/>
          </a:p>
        </p:txBody>
      </p:sp>
    </p:spTree>
    <p:extLst>
      <p:ext uri="{BB962C8B-B14F-4D97-AF65-F5344CB8AC3E}">
        <p14:creationId xmlns:p14="http://schemas.microsoft.com/office/powerpoint/2010/main" val="24210650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E7DA2FB7-0BA5-4D0E-9688-646B7DDDA5A3}"/>
              </a:ext>
            </a:extLst>
          </p:cNvPr>
          <p:cNvSpPr>
            <a:spLocks noGrp="1"/>
          </p:cNvSpPr>
          <p:nvPr>
            <p:ph idx="1"/>
          </p:nvPr>
        </p:nvSpPr>
        <p:spPr>
          <a:xfrm>
            <a:off x="457200" y="548680"/>
            <a:ext cx="8229600" cy="3917032"/>
          </a:xfrm>
        </p:spPr>
        <p:txBody>
          <a:bodyPr/>
          <a:lstStyle/>
          <a:p>
            <a:pPr marL="0" indent="0">
              <a:buNone/>
            </a:pPr>
            <a:r>
              <a:rPr lang="en-GB" dirty="0"/>
              <a:t>Desistance from offending supports the arguments on the central role securing employment can have on the reintegration process</a:t>
            </a:r>
          </a:p>
          <a:p>
            <a:endParaRPr lang="en-GB" dirty="0"/>
          </a:p>
          <a:p>
            <a:pPr marL="0" indent="0">
              <a:buNone/>
            </a:pPr>
            <a:r>
              <a:rPr lang="en-GB" dirty="0"/>
              <a:t> (see Dwyer, 2013; </a:t>
            </a:r>
            <a:r>
              <a:rPr lang="en-GB" dirty="0" err="1"/>
              <a:t>Laub</a:t>
            </a:r>
            <a:r>
              <a:rPr lang="en-GB" dirty="0"/>
              <a:t> and Sampson, 2001 </a:t>
            </a:r>
            <a:r>
              <a:rPr lang="en-GB" dirty="0" err="1"/>
              <a:t>Farrall</a:t>
            </a:r>
            <a:r>
              <a:rPr lang="en-GB" dirty="0"/>
              <a:t>, 2002; </a:t>
            </a:r>
            <a:r>
              <a:rPr lang="en-GB" dirty="0" err="1"/>
              <a:t>Visher</a:t>
            </a:r>
            <a:r>
              <a:rPr lang="en-GB" dirty="0"/>
              <a:t> and Travis, 2003)</a:t>
            </a:r>
          </a:p>
          <a:p>
            <a:endParaRPr lang="en-GB" dirty="0"/>
          </a:p>
        </p:txBody>
      </p:sp>
    </p:spTree>
    <p:extLst>
      <p:ext uri="{BB962C8B-B14F-4D97-AF65-F5344CB8AC3E}">
        <p14:creationId xmlns:p14="http://schemas.microsoft.com/office/powerpoint/2010/main" val="36377051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7FAF4B8-4FFE-4274-98C9-D877B7A6BFC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xmlns="" id="{E3C5BD58-47AC-49FC-90FE-D87F464BFF25}"/>
              </a:ext>
            </a:extLst>
          </p:cNvPr>
          <p:cNvSpPr>
            <a:spLocks noGrp="1"/>
          </p:cNvSpPr>
          <p:nvPr>
            <p:ph idx="1"/>
          </p:nvPr>
        </p:nvSpPr>
        <p:spPr/>
        <p:txBody>
          <a:bodyPr/>
          <a:lstStyle/>
          <a:p>
            <a:r>
              <a:rPr lang="en-GB" dirty="0"/>
              <a:t>Many prisoners have a lack of education and lack of job experience</a:t>
            </a:r>
          </a:p>
          <a:p>
            <a:endParaRPr lang="en-GB" dirty="0"/>
          </a:p>
          <a:p>
            <a:endParaRPr lang="en-GB" dirty="0"/>
          </a:p>
        </p:txBody>
      </p:sp>
    </p:spTree>
    <p:extLst>
      <p:ext uri="{BB962C8B-B14F-4D97-AF65-F5344CB8AC3E}">
        <p14:creationId xmlns:p14="http://schemas.microsoft.com/office/powerpoint/2010/main" val="11565498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2144CA4-8C88-4AC1-96FC-092B96616274}"/>
              </a:ext>
            </a:extLst>
          </p:cNvPr>
          <p:cNvSpPr>
            <a:spLocks noGrp="1"/>
          </p:cNvSpPr>
          <p:nvPr>
            <p:ph type="title"/>
          </p:nvPr>
        </p:nvSpPr>
        <p:spPr/>
        <p:txBody>
          <a:bodyPr/>
          <a:lstStyle/>
          <a:p>
            <a:r>
              <a:rPr lang="en-GB" dirty="0"/>
              <a:t>Relationships</a:t>
            </a:r>
          </a:p>
        </p:txBody>
      </p:sp>
      <p:sp>
        <p:nvSpPr>
          <p:cNvPr id="3" name="Content Placeholder 2">
            <a:extLst>
              <a:ext uri="{FF2B5EF4-FFF2-40B4-BE49-F238E27FC236}">
                <a16:creationId xmlns:a16="http://schemas.microsoft.com/office/drawing/2014/main" xmlns="" id="{1BF6CC95-4238-4AB6-8AB9-CD7693CCC49E}"/>
              </a:ext>
            </a:extLst>
          </p:cNvPr>
          <p:cNvSpPr>
            <a:spLocks noGrp="1"/>
          </p:cNvSpPr>
          <p:nvPr>
            <p:ph idx="1"/>
          </p:nvPr>
        </p:nvSpPr>
        <p:spPr/>
        <p:txBody>
          <a:bodyPr/>
          <a:lstStyle/>
          <a:p>
            <a:r>
              <a:rPr lang="en-GB" dirty="0"/>
              <a:t>Inside there is a  ‘</a:t>
            </a:r>
            <a:r>
              <a:rPr lang="en-GB" i="1" dirty="0"/>
              <a:t>deprivation</a:t>
            </a:r>
            <a:r>
              <a:rPr lang="en-GB" dirty="0"/>
              <a:t> of relationships with and in the outside and the loss of a full role repertoire’   </a:t>
            </a:r>
          </a:p>
          <a:p>
            <a:endParaRPr lang="en-GB" dirty="0"/>
          </a:p>
          <a:p>
            <a:r>
              <a:rPr lang="en-GB" dirty="0"/>
              <a:t>(Richards, 1979. p. 167)</a:t>
            </a:r>
          </a:p>
        </p:txBody>
      </p:sp>
    </p:spTree>
    <p:extLst>
      <p:ext uri="{BB962C8B-B14F-4D97-AF65-F5344CB8AC3E}">
        <p14:creationId xmlns:p14="http://schemas.microsoft.com/office/powerpoint/2010/main" val="20939691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A1EA91E0-7ED0-4605-BF51-048A398AB299}"/>
              </a:ext>
            </a:extLst>
          </p:cNvPr>
          <p:cNvSpPr>
            <a:spLocks noGrp="1"/>
          </p:cNvSpPr>
          <p:nvPr>
            <p:ph idx="1"/>
          </p:nvPr>
        </p:nvSpPr>
        <p:spPr/>
        <p:txBody>
          <a:bodyPr>
            <a:normAutofit lnSpcReduction="10000"/>
          </a:bodyPr>
          <a:lstStyle/>
          <a:p>
            <a:r>
              <a:rPr lang="en-GB" sz="2400" i="1" dirty="0"/>
              <a:t>My husband is about to be released from prison in September and our daughter does not want him back home because she cannot forgive him.</a:t>
            </a:r>
            <a:br>
              <a:rPr lang="en-GB" sz="2400" i="1" dirty="0"/>
            </a:br>
            <a:r>
              <a:rPr lang="en-GB" sz="2400" i="1" dirty="0"/>
              <a:t>We lost our home when he was convicted and it has been a very difficult 8 years to say the least.  </a:t>
            </a:r>
          </a:p>
          <a:p>
            <a:endParaRPr lang="en-GB" sz="2400" i="1" dirty="0"/>
          </a:p>
          <a:p>
            <a:pPr algn="r"/>
            <a:r>
              <a:rPr lang="en-GB" sz="2400" i="1" dirty="0"/>
              <a:t>Prisoners Families Voices blog, (2014)</a:t>
            </a:r>
          </a:p>
          <a:p>
            <a:pPr algn="r"/>
            <a:endParaRPr lang="en-GB" sz="2400" i="1" dirty="0"/>
          </a:p>
          <a:p>
            <a:pPr algn="r"/>
            <a:r>
              <a:rPr lang="en-GB" sz="2400" i="1" dirty="0">
                <a:hlinkClick r:id="rId2"/>
              </a:rPr>
              <a:t>https://</a:t>
            </a:r>
            <a:r>
              <a:rPr lang="en-GB" sz="2400" i="1" dirty="0" err="1">
                <a:hlinkClick r:id="rId2"/>
              </a:rPr>
              <a:t>prisonersfamiliesvoices.blogspot.com</a:t>
            </a:r>
            <a:r>
              <a:rPr lang="en-GB" sz="2400" i="1" dirty="0">
                <a:hlinkClick r:id="rId2"/>
              </a:rPr>
              <a:t>/2014/08/the-strain-of-prison-release-</a:t>
            </a:r>
            <a:r>
              <a:rPr lang="en-GB" sz="2400" i="1" dirty="0" err="1">
                <a:hlinkClick r:id="rId2"/>
              </a:rPr>
              <a:t>by.html</a:t>
            </a:r>
            <a:endParaRPr lang="en-GB" sz="2400" i="1" dirty="0"/>
          </a:p>
          <a:p>
            <a:pPr algn="r"/>
            <a:endParaRPr lang="en-GB" sz="2400" i="1" dirty="0"/>
          </a:p>
        </p:txBody>
      </p:sp>
    </p:spTree>
    <p:extLst>
      <p:ext uri="{BB962C8B-B14F-4D97-AF65-F5344CB8AC3E}">
        <p14:creationId xmlns:p14="http://schemas.microsoft.com/office/powerpoint/2010/main" val="713643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CDBBE47-078D-4A88-A970-8F750F2D1BD1}"/>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xmlns="" id="{E566ECA2-0FA4-404C-B7E3-07687A2D525C}"/>
              </a:ext>
            </a:extLst>
          </p:cNvPr>
          <p:cNvSpPr>
            <a:spLocks noGrp="1"/>
          </p:cNvSpPr>
          <p:nvPr>
            <p:ph idx="1"/>
          </p:nvPr>
        </p:nvSpPr>
        <p:spPr/>
        <p:txBody>
          <a:bodyPr/>
          <a:lstStyle/>
          <a:p>
            <a:r>
              <a:rPr lang="en-GB" dirty="0"/>
              <a:t>Parc Prison Family Unit</a:t>
            </a:r>
          </a:p>
          <a:p>
            <a:r>
              <a:rPr lang="en-GB" dirty="0"/>
              <a:t>Effects on relationships – less intimacy in LTR’s  </a:t>
            </a:r>
          </a:p>
          <a:p>
            <a:r>
              <a:rPr lang="en-GB" dirty="0"/>
              <a:t>May not be able to see their children</a:t>
            </a:r>
          </a:p>
          <a:p>
            <a:pPr marL="0" indent="0">
              <a:buNone/>
            </a:pPr>
            <a:r>
              <a:rPr lang="en-GB" dirty="0"/>
              <a:t> </a:t>
            </a:r>
          </a:p>
        </p:txBody>
      </p:sp>
    </p:spTree>
    <p:extLst>
      <p:ext uri="{BB962C8B-B14F-4D97-AF65-F5344CB8AC3E}">
        <p14:creationId xmlns:p14="http://schemas.microsoft.com/office/powerpoint/2010/main" val="20937346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41BAC65-E888-4831-9D8A-9BDFB6C45D00}"/>
              </a:ext>
            </a:extLst>
          </p:cNvPr>
          <p:cNvSpPr>
            <a:spLocks noGrp="1"/>
          </p:cNvSpPr>
          <p:nvPr>
            <p:ph type="title"/>
          </p:nvPr>
        </p:nvSpPr>
        <p:spPr/>
        <p:txBody>
          <a:bodyPr/>
          <a:lstStyle/>
          <a:p>
            <a:r>
              <a:rPr lang="en-GB" dirty="0"/>
              <a:t>Communities</a:t>
            </a:r>
          </a:p>
        </p:txBody>
      </p:sp>
      <p:sp>
        <p:nvSpPr>
          <p:cNvPr id="3" name="Content Placeholder 2">
            <a:extLst>
              <a:ext uri="{FF2B5EF4-FFF2-40B4-BE49-F238E27FC236}">
                <a16:creationId xmlns:a16="http://schemas.microsoft.com/office/drawing/2014/main" xmlns="" id="{CA6F749C-EE18-43DE-889E-596D167EC278}"/>
              </a:ext>
            </a:extLst>
          </p:cNvPr>
          <p:cNvSpPr>
            <a:spLocks noGrp="1"/>
          </p:cNvSpPr>
          <p:nvPr>
            <p:ph idx="1"/>
          </p:nvPr>
        </p:nvSpPr>
        <p:spPr/>
        <p:txBody>
          <a:bodyPr/>
          <a:lstStyle/>
          <a:p>
            <a:r>
              <a:rPr lang="en-GB" sz="2000" i="1" dirty="0"/>
              <a:t>Ex-prisoners we spoke to held out little hope of receiving help from places like Jobcentre Plus and local authority housing teams. In fact, we heard stories of subtle discrimination from the very public sector bodies which they rely on. As one person told us: “They don’t have a clue … The moment you come through the door they’ve got a judgment on you.” Former offenders are being neglected by services that don’t understand their needs and are often labelled as problematic or aggressive</a:t>
            </a:r>
            <a:r>
              <a:rPr lang="en-GB" sz="2000" dirty="0"/>
              <a:t>. </a:t>
            </a:r>
          </a:p>
          <a:p>
            <a:endParaRPr lang="en-GB" sz="2000" dirty="0"/>
          </a:p>
          <a:p>
            <a:endParaRPr lang="en-GB" sz="2000" dirty="0"/>
          </a:p>
          <a:p>
            <a:pPr marL="0" indent="0">
              <a:buNone/>
            </a:pPr>
            <a:r>
              <a:rPr lang="en-GB" sz="2000" dirty="0"/>
              <a:t> (Whitehead, 2016)</a:t>
            </a:r>
          </a:p>
        </p:txBody>
      </p:sp>
    </p:spTree>
    <p:extLst>
      <p:ext uri="{BB962C8B-B14F-4D97-AF65-F5344CB8AC3E}">
        <p14:creationId xmlns:p14="http://schemas.microsoft.com/office/powerpoint/2010/main" val="30027367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0A883980-68FF-464A-AF27-F3196EE0693D}"/>
              </a:ext>
            </a:extLst>
          </p:cNvPr>
          <p:cNvSpPr>
            <a:spLocks noGrp="1"/>
          </p:cNvSpPr>
          <p:nvPr>
            <p:ph idx="1"/>
          </p:nvPr>
        </p:nvSpPr>
        <p:spPr>
          <a:xfrm>
            <a:off x="457200" y="332656"/>
            <a:ext cx="8229600" cy="3917032"/>
          </a:xfrm>
        </p:spPr>
        <p:txBody>
          <a:bodyPr/>
          <a:lstStyle/>
          <a:p>
            <a:r>
              <a:rPr lang="en-GB" sz="1800" dirty="0"/>
              <a:t>Dwyer, C.D. (2013) They might as well be walking around the inside of a biscuit tin”: Barriers to Employment and Reintegration for ‘Politically Motivated’ Former Prisoners in Northern Ireland. </a:t>
            </a:r>
            <a:r>
              <a:rPr lang="en-GB" sz="1800" i="1" dirty="0"/>
              <a:t>European journal of Probation</a:t>
            </a:r>
            <a:r>
              <a:rPr lang="en-GB" sz="1800" dirty="0"/>
              <a:t> Vol. 5, No.1. pp 3 – 24</a:t>
            </a:r>
          </a:p>
          <a:p>
            <a:r>
              <a:rPr lang="en-GB" sz="1800" dirty="0"/>
              <a:t>Richards, B. (1978) ‘The Experience of Long-Term Imprisonment’ </a:t>
            </a:r>
            <a:r>
              <a:rPr lang="en-GB" sz="1800" i="1" dirty="0"/>
              <a:t>British Journal of Criminology 18 pp 162-169</a:t>
            </a:r>
          </a:p>
          <a:p>
            <a:r>
              <a:rPr lang="en-GB" sz="1800" i="1" dirty="0"/>
              <a:t>Whitehead, S. (2016) </a:t>
            </a:r>
            <a:r>
              <a:rPr lang="en-GB" sz="1800" dirty="0"/>
              <a:t>Ex-offenders face neglect from the very services set up to help them. The Guardian. 14</a:t>
            </a:r>
            <a:r>
              <a:rPr lang="en-GB" sz="1800" baseline="30000" dirty="0"/>
              <a:t>th</a:t>
            </a:r>
            <a:r>
              <a:rPr lang="en-GB" sz="1800" dirty="0"/>
              <a:t> December 2016. Online. </a:t>
            </a:r>
            <a:r>
              <a:rPr lang="en-GB" sz="1800" dirty="0">
                <a:hlinkClick r:id="rId2"/>
              </a:rPr>
              <a:t>https://</a:t>
            </a:r>
            <a:r>
              <a:rPr lang="en-GB" sz="1800" dirty="0" err="1">
                <a:hlinkClick r:id="rId2"/>
              </a:rPr>
              <a:t>www.theguardian.com</a:t>
            </a:r>
            <a:r>
              <a:rPr lang="en-GB" sz="1800" dirty="0">
                <a:hlinkClick r:id="rId2"/>
              </a:rPr>
              <a:t>/public-leaders-network/2016/</a:t>
            </a:r>
            <a:r>
              <a:rPr lang="en-GB" sz="1800" dirty="0" err="1">
                <a:hlinkClick r:id="rId2"/>
              </a:rPr>
              <a:t>dec</a:t>
            </a:r>
            <a:r>
              <a:rPr lang="en-GB" sz="1800" dirty="0">
                <a:hlinkClick r:id="rId2"/>
              </a:rPr>
              <a:t>/14/ex-offender-prison-neglect-public-services-advice-support-criminal-justice-innovation</a:t>
            </a:r>
            <a:r>
              <a:rPr lang="en-GB" sz="1800" dirty="0"/>
              <a:t> [Accessed:11/11/18]</a:t>
            </a:r>
          </a:p>
          <a:p>
            <a:endParaRPr lang="en-GB" sz="1800" dirty="0"/>
          </a:p>
          <a:p>
            <a:endParaRPr lang="en-GB" sz="1800" dirty="0"/>
          </a:p>
          <a:p>
            <a:endParaRPr lang="en-GB" sz="1800" dirty="0"/>
          </a:p>
          <a:p>
            <a:pPr marL="0" indent="0">
              <a:buNone/>
            </a:pPr>
            <a:endParaRPr lang="en-GB" sz="1800" dirty="0"/>
          </a:p>
          <a:p>
            <a:endParaRPr lang="en-GB" dirty="0"/>
          </a:p>
        </p:txBody>
      </p:sp>
    </p:spTree>
    <p:extLst>
      <p:ext uri="{BB962C8B-B14F-4D97-AF65-F5344CB8AC3E}">
        <p14:creationId xmlns:p14="http://schemas.microsoft.com/office/powerpoint/2010/main" val="3215290700"/>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Retrospect</Template>
  <TotalTime>135</TotalTime>
  <Words>440</Words>
  <Application>Microsoft Office PowerPoint</Application>
  <PresentationFormat>On-screen Show (4:3)</PresentationFormat>
  <Paragraphs>50</Paragraphs>
  <Slides>13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ＭＳ Ｐゴシック</vt:lpstr>
      <vt:lpstr>ＭＳ Ｐゴシック</vt:lpstr>
      <vt:lpstr>Arial</vt:lpstr>
      <vt:lpstr>Calibri</vt:lpstr>
      <vt:lpstr>Calibri Light</vt:lpstr>
      <vt:lpstr>Times</vt:lpstr>
      <vt:lpstr>Retrospect</vt:lpstr>
      <vt:lpstr> </vt:lpstr>
      <vt:lpstr>PowerPoint Presentation</vt:lpstr>
      <vt:lpstr>PowerPoint Presentation</vt:lpstr>
      <vt:lpstr>Parole board</vt:lpstr>
      <vt:lpstr>“The revolving door”</vt:lpstr>
      <vt:lpstr>Employment</vt:lpstr>
      <vt:lpstr>PowerPoint Presentation</vt:lpstr>
      <vt:lpstr>PowerPoint Presentation</vt:lpstr>
      <vt:lpstr>Relationships</vt:lpstr>
      <vt:lpstr>PowerPoint Presentation</vt:lpstr>
      <vt:lpstr>PowerPoint Presentation</vt:lpstr>
      <vt:lpstr>Communities</vt:lpstr>
      <vt:lpstr>PowerPoint Presentation</vt:lpstr>
    </vt:vector>
  </TitlesOfParts>
  <Company>Stills Design &amp; Advertising</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Jessica Pitman (1503004)</dc:creator>
  <cp:keywords>templed, dempled, thempled, powerpoint, bwrdd, fwrdd, iaith, cymraeg, gymraeg, chymraeg, cyflwyniadau, gyflwyniadau, chyflwyniadau, delwedd, ddelwedd,</cp:keywords>
  <cp:lastModifiedBy>Phill Morgan</cp:lastModifiedBy>
  <cp:revision>15</cp:revision>
  <dcterms:created xsi:type="dcterms:W3CDTF">2018-11-06T08:40:52Z</dcterms:created>
  <dcterms:modified xsi:type="dcterms:W3CDTF">2019-09-27T07:52:32Z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_SourceUrl">
    <vt:lpwstr/>
  </property>
  <property fmtid="{D5CDD505-2E9C-101B-9397-08002B2CF9AE}" pid="17" name="Keywords0">
    <vt:lpwstr>templed, dempled, thempled, powerpoint, bwrdd, fwrdd, iaith, cymraeg, gymraeg, chymraeg, cyflwyniadau, gyflwyniadau, chyflwyniadau, delwedd, ddelwedd, </vt:lpwstr>
  </property>
  <property fmtid="{D5CDD505-2E9C-101B-9397-08002B2CF9AE}" pid="18" name="Language">
    <vt:lpwstr>Welsh</vt:lpwstr>
  </property>
  <property fmtid="{D5CDD505-2E9C-101B-9397-08002B2CF9AE}" pid="19" name="display_urn:schemas-microsoft-com:office:office#Editor">
    <vt:lpwstr>NTDD2413\Operator</vt:lpwstr>
  </property>
  <property fmtid="{D5CDD505-2E9C-101B-9397-08002B2CF9AE}" pid="20" name="display_urn:schemas-microsoft-com:office:office#Author">
    <vt:lpwstr>Jeremy Evas</vt:lpwstr>
  </property>
  <property fmtid="{D5CDD505-2E9C-101B-9397-08002B2CF9AE}" pid="21" name="ContentTypeId">
    <vt:lpwstr>0x01010029C9ACB7DBE74D46989F0EEF1A4019DC</vt:lpwstr>
  </property>
</Properties>
</file>