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8" r:id="rId3"/>
    <p:sldId id="267" r:id="rId4"/>
    <p:sldId id="268" r:id="rId5"/>
    <p:sldId id="286" r:id="rId6"/>
    <p:sldId id="287" r:id="rId7"/>
    <p:sldId id="288" r:id="rId8"/>
    <p:sldId id="289" r:id="rId9"/>
    <p:sldId id="291" r:id="rId10"/>
    <p:sldId id="292" r:id="rId11"/>
    <p:sldId id="290" r:id="rId12"/>
    <p:sldId id="269" r:id="rId13"/>
    <p:sldId id="270" r:id="rId14"/>
    <p:sldId id="293" r:id="rId15"/>
    <p:sldId id="294" r:id="rId16"/>
    <p:sldId id="296" r:id="rId17"/>
    <p:sldId id="297" r:id="rId18"/>
    <p:sldId id="295"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12/13/2022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12/13/2022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12/13/2022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12/13/2022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12/13/2022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12/13/2022</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12/13/2022</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12/13/2022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12/13/2022</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dTfYxIj1YtA"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childcomwales.org.uk/coronavirus-our-wor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childcomwales.org.uk/wp-content/uploads/2021/02/CoronavirusAndMe_Jan21_ENG_110221_FINAL.pdf" TargetMode="External"/><Relationship Id="rId2" Type="http://schemas.openxmlformats.org/officeDocument/2006/relationships/hyperlink" Target="https://www.childcomwales.org.uk/wp-content/uploads/2020/06/FINAL_formattedCVRep_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ECYW6004 </a:t>
            </a:r>
            <a:br>
              <a:rPr lang="en-GB" dirty="0"/>
            </a:br>
            <a:r>
              <a:rPr lang="en-GB" sz="2700" dirty="0"/>
              <a:t>Young people and society 3: </a:t>
            </a:r>
            <a:br>
              <a:rPr lang="en-GB" sz="2700" dirty="0"/>
            </a:br>
            <a:r>
              <a:rPr lang="en-GB" sz="2700" dirty="0"/>
              <a:t>Trauma, Exploitation and Toxic Childhood</a:t>
            </a:r>
          </a:p>
        </p:txBody>
      </p:sp>
      <p:sp>
        <p:nvSpPr>
          <p:cNvPr id="3" name="Subtitle 2"/>
          <p:cNvSpPr>
            <a:spLocks noGrp="1"/>
          </p:cNvSpPr>
          <p:nvPr>
            <p:ph type="subTitle" idx="1"/>
          </p:nvPr>
        </p:nvSpPr>
        <p:spPr/>
        <p:txBody>
          <a:bodyPr/>
          <a:lstStyle/>
          <a:p>
            <a:r>
              <a:rPr lang="en-GB"/>
              <a:t>15</a:t>
            </a:r>
            <a:r>
              <a:rPr lang="en-GB" baseline="30000"/>
              <a:t>th</a:t>
            </a:r>
            <a:r>
              <a:rPr lang="en-GB"/>
              <a:t> December 2022</a:t>
            </a:r>
            <a:endParaRPr lang="en-GB" dirty="0"/>
          </a:p>
        </p:txBody>
      </p:sp>
    </p:spTree>
    <p:extLst>
      <p:ext uri="{BB962C8B-B14F-4D97-AF65-F5344CB8AC3E}">
        <p14:creationId xmlns:p14="http://schemas.microsoft.com/office/powerpoint/2010/main" val="654909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Social Factors</a:t>
            </a:r>
          </a:p>
        </p:txBody>
      </p:sp>
      <p:sp>
        <p:nvSpPr>
          <p:cNvPr id="3" name="Content Placeholder 2"/>
          <p:cNvSpPr>
            <a:spLocks noGrp="1"/>
          </p:cNvSpPr>
          <p:nvPr>
            <p:ph idx="1"/>
          </p:nvPr>
        </p:nvSpPr>
        <p:spPr>
          <a:xfrm>
            <a:off x="2231136" y="2638044"/>
            <a:ext cx="7729728" cy="4219956"/>
          </a:xfrm>
        </p:spPr>
        <p:txBody>
          <a:bodyPr>
            <a:normAutofit/>
          </a:bodyPr>
          <a:lstStyle/>
          <a:p>
            <a:pPr lvl="1" algn="just" hangingPunct="0"/>
            <a:r>
              <a:rPr lang="en-GB" sz="2000" dirty="0"/>
              <a:t>There are many social factors which impact upon children and young people in contemporary society, none more-so than Covid-19</a:t>
            </a:r>
          </a:p>
          <a:p>
            <a:pPr lvl="2" algn="just" hangingPunct="0"/>
            <a:r>
              <a:rPr lang="en-GB" sz="2000" dirty="0"/>
              <a:t>Other social factors can include poverty, family, peers, health, economic climate (which can lead to becoming NEET)</a:t>
            </a:r>
          </a:p>
          <a:p>
            <a:pPr lvl="1" algn="just" hangingPunct="0"/>
            <a:r>
              <a:rPr lang="en-GB" sz="2000" dirty="0"/>
              <a:t>Today we will explore some of the impact that Covid-19 is having on the lives of young people, and the consequent impact upon youth work practice and wider services for young people. </a:t>
            </a:r>
          </a:p>
          <a:p>
            <a:endParaRPr lang="en-GB" dirty="0"/>
          </a:p>
        </p:txBody>
      </p:sp>
    </p:spTree>
    <p:extLst>
      <p:ext uri="{BB962C8B-B14F-4D97-AF65-F5344CB8AC3E}">
        <p14:creationId xmlns:p14="http://schemas.microsoft.com/office/powerpoint/2010/main" val="38527019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p:txBody>
          <a:bodyPr>
            <a:normAutofit/>
          </a:bodyPr>
          <a:lstStyle/>
          <a:p>
            <a:r>
              <a:rPr lang="en-GB" sz="2400" dirty="0"/>
              <a:t>In your groups, discuss and respond to the following:</a:t>
            </a:r>
          </a:p>
          <a:p>
            <a:pPr lvl="1"/>
            <a:r>
              <a:rPr lang="en-GB" sz="2000" dirty="0"/>
              <a:t>What is life like for a young person today?</a:t>
            </a:r>
          </a:p>
          <a:p>
            <a:pPr lvl="1"/>
            <a:r>
              <a:rPr lang="en-GB" sz="2000" dirty="0"/>
              <a:t>How has </a:t>
            </a:r>
            <a:r>
              <a:rPr lang="en-GB" sz="2000" dirty="0" err="1"/>
              <a:t>Covid</a:t>
            </a:r>
            <a:r>
              <a:rPr lang="en-GB" sz="2000" dirty="0"/>
              <a:t> impacted upon young people?</a:t>
            </a:r>
          </a:p>
          <a:p>
            <a:endParaRPr lang="en-GB" dirty="0"/>
          </a:p>
        </p:txBody>
      </p:sp>
    </p:spTree>
    <p:extLst>
      <p:ext uri="{BB962C8B-B14F-4D97-AF65-F5344CB8AC3E}">
        <p14:creationId xmlns:p14="http://schemas.microsoft.com/office/powerpoint/2010/main" val="1836738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Why young people are a 'lost generation'</a:t>
            </a:r>
          </a:p>
        </p:txBody>
      </p:sp>
      <p:sp>
        <p:nvSpPr>
          <p:cNvPr id="3" name="Content Placeholder 2"/>
          <p:cNvSpPr>
            <a:spLocks noGrp="1"/>
          </p:cNvSpPr>
          <p:nvPr>
            <p:ph idx="1"/>
          </p:nvPr>
        </p:nvSpPr>
        <p:spPr/>
        <p:txBody>
          <a:bodyPr/>
          <a:lstStyle/>
          <a:p>
            <a:r>
              <a:rPr lang="en-GB" dirty="0">
                <a:hlinkClick r:id="rId2"/>
              </a:rPr>
              <a:t>https://www.youtube.com/watch?v=dTfYxIj1YtA</a:t>
            </a:r>
            <a:endParaRPr lang="en-GB" dirty="0"/>
          </a:p>
        </p:txBody>
      </p:sp>
    </p:spTree>
    <p:extLst>
      <p:ext uri="{BB962C8B-B14F-4D97-AF65-F5344CB8AC3E}">
        <p14:creationId xmlns:p14="http://schemas.microsoft.com/office/powerpoint/2010/main" val="4900491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p:txBody>
          <a:bodyPr>
            <a:normAutofit lnSpcReduction="10000"/>
          </a:bodyPr>
          <a:lstStyle/>
          <a:p>
            <a:pPr algn="just"/>
            <a:r>
              <a:rPr lang="en-GB" dirty="0"/>
              <a:t>Much has been written about the impact of </a:t>
            </a:r>
            <a:r>
              <a:rPr lang="en-GB" dirty="0" err="1"/>
              <a:t>Covid</a:t>
            </a:r>
            <a:r>
              <a:rPr lang="en-GB" dirty="0"/>
              <a:t> on young people’s lives – see links added to Moodle for example.  </a:t>
            </a:r>
          </a:p>
          <a:p>
            <a:pPr algn="just"/>
            <a:r>
              <a:rPr lang="en-GB" dirty="0"/>
              <a:t>This therefore demonstrates how important it is for people to consider the impact of </a:t>
            </a:r>
            <a:r>
              <a:rPr lang="en-GB" dirty="0" err="1"/>
              <a:t>Covid</a:t>
            </a:r>
            <a:r>
              <a:rPr lang="en-GB" dirty="0"/>
              <a:t> on young people’s lives.</a:t>
            </a:r>
          </a:p>
          <a:p>
            <a:pPr algn="just"/>
            <a:r>
              <a:rPr lang="en-GB" dirty="0"/>
              <a:t>For example, Sally Holland – Children’s Commissioner for Wales – has been listening to children and young people’s experiences of the Pandemic since going into the first Lockdown in March 2020.</a:t>
            </a:r>
          </a:p>
          <a:p>
            <a:pPr algn="just"/>
            <a:r>
              <a:rPr lang="en-GB" dirty="0"/>
              <a:t>There have been a number of Surveys conducted by the Children’s Commissioner for Wales, with findings being shared with Welsh Government and other public bodies.</a:t>
            </a:r>
          </a:p>
        </p:txBody>
      </p:sp>
    </p:spTree>
    <p:extLst>
      <p:ext uri="{BB962C8B-B14F-4D97-AF65-F5344CB8AC3E}">
        <p14:creationId xmlns:p14="http://schemas.microsoft.com/office/powerpoint/2010/main" val="15118962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Listening to young people…</a:t>
            </a:r>
            <a:br>
              <a:rPr lang="en-GB" dirty="0"/>
            </a:br>
            <a:r>
              <a:rPr lang="en-GB" dirty="0"/>
              <a:t>A snapshot…</a:t>
            </a:r>
          </a:p>
        </p:txBody>
      </p:sp>
      <p:sp>
        <p:nvSpPr>
          <p:cNvPr id="3" name="Content Placeholder 2"/>
          <p:cNvSpPr>
            <a:spLocks noGrp="1"/>
          </p:cNvSpPr>
          <p:nvPr>
            <p:ph idx="1"/>
          </p:nvPr>
        </p:nvSpPr>
        <p:spPr>
          <a:xfrm>
            <a:off x="2231136" y="2638045"/>
            <a:ext cx="7729728" cy="3940094"/>
          </a:xfrm>
        </p:spPr>
        <p:txBody>
          <a:bodyPr>
            <a:normAutofit fontScale="92500" lnSpcReduction="10000"/>
          </a:bodyPr>
          <a:lstStyle/>
          <a:p>
            <a:pPr algn="just"/>
            <a:r>
              <a:rPr lang="en-GB" dirty="0">
                <a:hlinkClick r:id="rId2"/>
              </a:rPr>
              <a:t>https://www.childcomwales.org.uk/coronavirus-our-work/</a:t>
            </a:r>
            <a:endParaRPr lang="en-GB" dirty="0"/>
          </a:p>
          <a:p>
            <a:pPr algn="just"/>
            <a:r>
              <a:rPr lang="en-GB" dirty="0"/>
              <a:t>An initial survey took place during the first lockdown called </a:t>
            </a:r>
            <a:r>
              <a:rPr lang="en-GB" i="1" dirty="0"/>
              <a:t>Coronavirus and Me.</a:t>
            </a:r>
          </a:p>
          <a:p>
            <a:pPr algn="just"/>
            <a:r>
              <a:rPr lang="en-GB" dirty="0"/>
              <a:t>Findings included:</a:t>
            </a:r>
          </a:p>
          <a:p>
            <a:pPr lvl="1" algn="just"/>
            <a:r>
              <a:rPr lang="en-GB" dirty="0"/>
              <a:t>Young people aged between 15 and 18 noted how as a result of Lockdown they had more responsibilities, such as looking after relatives or supporting siblings as their parents were working</a:t>
            </a:r>
          </a:p>
          <a:p>
            <a:pPr lvl="2" algn="just"/>
            <a:r>
              <a:rPr lang="en-GB" dirty="0"/>
              <a:t>Meaning “…that young people sometimes had lots to think about when it came to balancing their responsibilities like caring, supporting others and learning” (Holland, 2021, no page number).</a:t>
            </a:r>
          </a:p>
          <a:p>
            <a:pPr lvl="1" algn="just"/>
            <a:r>
              <a:rPr lang="en-GB" dirty="0"/>
              <a:t>71% of 15-18 year olds noted how “not being able to spend time with friends, followed by not being able to visit family members (53%) and school or college closing (50%) were having the biggest impact” on their lives (Holland, 2021, no page number).</a:t>
            </a:r>
          </a:p>
          <a:p>
            <a:pPr lvl="1" algn="just"/>
            <a:r>
              <a:rPr lang="en-GB" dirty="0"/>
              <a:t>51% said they did not feel motivated to do school work at home (Holland, 2021, no page number).</a:t>
            </a:r>
          </a:p>
          <a:p>
            <a:pPr marL="0" indent="0" algn="just">
              <a:buNone/>
            </a:pPr>
            <a:endParaRPr lang="en-GB" dirty="0"/>
          </a:p>
          <a:p>
            <a:pPr algn="just"/>
            <a:endParaRPr lang="en-GB" dirty="0"/>
          </a:p>
        </p:txBody>
      </p:sp>
    </p:spTree>
    <p:extLst>
      <p:ext uri="{BB962C8B-B14F-4D97-AF65-F5344CB8AC3E}">
        <p14:creationId xmlns:p14="http://schemas.microsoft.com/office/powerpoint/2010/main" val="200028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4219956"/>
          </a:xfrm>
        </p:spPr>
        <p:txBody>
          <a:bodyPr>
            <a:normAutofit fontScale="77500" lnSpcReduction="20000"/>
          </a:bodyPr>
          <a:lstStyle/>
          <a:p>
            <a:pPr algn="just"/>
            <a:r>
              <a:rPr lang="en-GB" sz="2100" dirty="0"/>
              <a:t>Here are the key findings of the January 2021 ‘Coronavirus and Me’ Children Commissioner for Wales’ survey:</a:t>
            </a:r>
          </a:p>
          <a:p>
            <a:pPr marL="0" indent="0" algn="just">
              <a:buNone/>
            </a:pPr>
            <a:endParaRPr lang="en-GB" sz="1900" dirty="0"/>
          </a:p>
          <a:p>
            <a:pPr algn="just"/>
            <a:r>
              <a:rPr lang="en-GB" sz="2100" b="1" dirty="0"/>
              <a:t>Frustrations and anger</a:t>
            </a:r>
          </a:p>
          <a:p>
            <a:pPr lvl="1" algn="just"/>
            <a:r>
              <a:rPr lang="en-GB" sz="1900" dirty="0"/>
              <a:t>Strong negative feelings were expressed by many children and young people; they expressed frustration, and sometimes anger, about the impact of the pandemic on their lives. 3 – 7 year olds spoke about missing friends, family members and experiences. From mid-teens on, there were signs of additional distress, potentially compounded by worries about exams and their futures. 30% of 17 and 18 year olds who took part report that they are worried ‘most of the time’.</a:t>
            </a:r>
          </a:p>
          <a:p>
            <a:pPr algn="just"/>
            <a:r>
              <a:rPr lang="en-GB" sz="2100" b="1" dirty="0"/>
              <a:t>Loneliness</a:t>
            </a:r>
          </a:p>
          <a:p>
            <a:pPr lvl="1" algn="just"/>
            <a:r>
              <a:rPr lang="en-GB" sz="1900" dirty="0"/>
              <a:t>Loneliness rates are high and not being able to see friends is having the biggest impact on children’s lives, followed by not being able to see other family members and the impact of school and college closures. 14% of children aged 7-11 report that they feel lonely ‘most of the time’, and feelings of loneliness increase with age, peaking at 40% of 17 year olds reporting that they feel lonely ‘most of the time’.</a:t>
            </a:r>
          </a:p>
          <a:p>
            <a:pPr marL="0" indent="0" algn="just">
              <a:buNone/>
            </a:pPr>
            <a:br>
              <a:rPr lang="en-GB" dirty="0"/>
            </a:br>
            <a:endParaRPr lang="en-GB" dirty="0"/>
          </a:p>
          <a:p>
            <a:endParaRPr lang="en-GB" dirty="0"/>
          </a:p>
          <a:p>
            <a:endParaRPr lang="en-GB" dirty="0"/>
          </a:p>
          <a:p>
            <a:endParaRPr lang="en-GB" dirty="0"/>
          </a:p>
        </p:txBody>
      </p:sp>
    </p:spTree>
    <p:extLst>
      <p:ext uri="{BB962C8B-B14F-4D97-AF65-F5344CB8AC3E}">
        <p14:creationId xmlns:p14="http://schemas.microsoft.com/office/powerpoint/2010/main" val="3028666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989971"/>
          </a:xfrm>
        </p:spPr>
        <p:txBody>
          <a:bodyPr>
            <a:normAutofit/>
          </a:bodyPr>
          <a:lstStyle/>
          <a:p>
            <a:pPr algn="just"/>
            <a:r>
              <a:rPr lang="en-GB" b="1" dirty="0"/>
              <a:t>Learning</a:t>
            </a:r>
          </a:p>
          <a:p>
            <a:pPr lvl="1" algn="just"/>
            <a:r>
              <a:rPr lang="en-GB" dirty="0"/>
              <a:t>Over half of young people aged 12-18 enjoy learning at their own pace from home, but many are worried about falling behind with learning – levels of confidence and motivation with education are seen to decrease with age.   A large majority of 15-18 year olds are concerned about falling behind and their qualifications, and 69% report low motivation to do school work.</a:t>
            </a:r>
          </a:p>
          <a:p>
            <a:pPr algn="just"/>
            <a:r>
              <a:rPr lang="en-GB" b="1" dirty="0"/>
              <a:t>Inequalities</a:t>
            </a:r>
          </a:p>
          <a:p>
            <a:pPr lvl="1" algn="just"/>
            <a:r>
              <a:rPr lang="en-GB" dirty="0"/>
              <a:t>Children who often face more barriers to accessing their rights even when there is no global pandemic, have also faced more struggles on average than their peers.</a:t>
            </a:r>
          </a:p>
          <a:p>
            <a:pPr lvl="1" algn="just"/>
            <a:r>
              <a:rPr lang="en-GB" dirty="0"/>
              <a:t>Disabled children and young people are more likely to be worried about coronavirus, more likely to feel sad, more likely to feel unsafe.</a:t>
            </a:r>
          </a:p>
          <a:p>
            <a:pPr lvl="1" algn="just"/>
            <a:r>
              <a:rPr lang="en-GB" dirty="0"/>
              <a:t>Children and young people of Black, Asian and other ethnic minority groups are more likely to feel lonely and less likely to say they feel safe than their peers.</a:t>
            </a:r>
          </a:p>
          <a:p>
            <a:endParaRPr lang="en-GB" dirty="0"/>
          </a:p>
        </p:txBody>
      </p:sp>
    </p:spTree>
    <p:extLst>
      <p:ext uri="{BB962C8B-B14F-4D97-AF65-F5344CB8AC3E}">
        <p14:creationId xmlns:p14="http://schemas.microsoft.com/office/powerpoint/2010/main" val="17798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p:txBody>
          <a:bodyPr/>
          <a:lstStyle/>
          <a:p>
            <a:pPr fontAlgn="base"/>
            <a:r>
              <a:rPr lang="en-GB" dirty="0"/>
              <a:t>Holland (2021 </a:t>
            </a:r>
            <a:r>
              <a:rPr lang="en-GB" i="1" dirty="0"/>
              <a:t>cited in</a:t>
            </a:r>
            <a:r>
              <a:rPr lang="en-GB" dirty="0"/>
              <a:t> BBC, 2021, no page number) explains how “it is obvious from these survey results that, despite the enormous efforts of our schools, colleges, youth workers, social services and health services, the pandemic is having a crushing impact on many young lives."</a:t>
            </a:r>
          </a:p>
          <a:p>
            <a:pPr fontAlgn="base"/>
            <a:r>
              <a:rPr lang="en-GB" dirty="0"/>
              <a:t>She added it was clear children and young people of all ages were "missing not only formal learning but also the socialisation and support that school and college has to offer“ (Holland, 2021 </a:t>
            </a:r>
            <a:r>
              <a:rPr lang="en-GB" i="1" dirty="0"/>
              <a:t>cited in</a:t>
            </a:r>
            <a:r>
              <a:rPr lang="en-GB" dirty="0"/>
              <a:t> BBC, 2021, no page number) .</a:t>
            </a:r>
          </a:p>
          <a:p>
            <a:endParaRPr lang="en-GB" dirty="0"/>
          </a:p>
        </p:txBody>
      </p:sp>
    </p:spTree>
    <p:extLst>
      <p:ext uri="{BB962C8B-B14F-4D97-AF65-F5344CB8AC3E}">
        <p14:creationId xmlns:p14="http://schemas.microsoft.com/office/powerpoint/2010/main" val="3176615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2000" dirty="0"/>
              <a:t>United NATIONS CONVENTION ON THE RIGHTS OF THE CHILD - UNCRC </a:t>
            </a:r>
            <a:br>
              <a:rPr lang="en-GB" sz="2000" dirty="0"/>
            </a:br>
            <a:r>
              <a:rPr lang="en-GB" sz="2000" dirty="0"/>
              <a:t>(UNICEF, 1989 </a:t>
            </a:r>
            <a:r>
              <a:rPr lang="en-GB" sz="2000" i="1" dirty="0"/>
              <a:t>cited in </a:t>
            </a:r>
            <a:r>
              <a:rPr lang="en-GB" sz="2000" dirty="0"/>
              <a:t>Children Commissioner for Wales, 2021)</a:t>
            </a:r>
          </a:p>
        </p:txBody>
      </p:sp>
      <p:sp>
        <p:nvSpPr>
          <p:cNvPr id="3" name="Content Placeholder 2"/>
          <p:cNvSpPr>
            <a:spLocks noGrp="1"/>
          </p:cNvSpPr>
          <p:nvPr>
            <p:ph idx="1"/>
          </p:nvPr>
        </p:nvSpPr>
        <p:spPr/>
        <p:txBody>
          <a:bodyPr/>
          <a:lstStyle/>
          <a:p>
            <a:r>
              <a:rPr lang="en-GB" b="1" dirty="0"/>
              <a:t>Article 15:  </a:t>
            </a:r>
            <a:r>
              <a:rPr lang="en-GB" dirty="0"/>
              <a:t>Your right to meet with friends and join groups and clubs.</a:t>
            </a:r>
          </a:p>
          <a:p>
            <a:r>
              <a:rPr lang="en-GB" b="1" dirty="0"/>
              <a:t>Article 28:  </a:t>
            </a:r>
            <a:r>
              <a:rPr lang="en-GB" dirty="0"/>
              <a:t>Your right to learn and go to school.</a:t>
            </a:r>
          </a:p>
          <a:p>
            <a:r>
              <a:rPr lang="en-GB" b="1" dirty="0"/>
              <a:t>Article 31:  </a:t>
            </a:r>
            <a:r>
              <a:rPr lang="en-GB" dirty="0"/>
              <a:t>Your right to relax and play.</a:t>
            </a:r>
          </a:p>
          <a:p>
            <a:endParaRPr lang="en-GB" dirty="0"/>
          </a:p>
          <a:p>
            <a:endParaRPr lang="en-GB" dirty="0"/>
          </a:p>
          <a:p>
            <a:endParaRPr lang="en-GB" dirty="0"/>
          </a:p>
        </p:txBody>
      </p:sp>
    </p:spTree>
    <p:extLst>
      <p:ext uri="{BB962C8B-B14F-4D97-AF65-F5344CB8AC3E}">
        <p14:creationId xmlns:p14="http://schemas.microsoft.com/office/powerpoint/2010/main" val="36160830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Coronavirus and Me – Results of January 2021 survey</a:t>
            </a:r>
          </a:p>
        </p:txBody>
      </p:sp>
      <p:sp>
        <p:nvSpPr>
          <p:cNvPr id="3" name="Content Placeholder 2"/>
          <p:cNvSpPr>
            <a:spLocks noGrp="1"/>
          </p:cNvSpPr>
          <p:nvPr>
            <p:ph idx="1"/>
          </p:nvPr>
        </p:nvSpPr>
        <p:spPr>
          <a:xfrm>
            <a:off x="2231136" y="2638044"/>
            <a:ext cx="7729728" cy="3851425"/>
          </a:xfrm>
        </p:spPr>
        <p:txBody>
          <a:bodyPr/>
          <a:lstStyle/>
          <a:p>
            <a:r>
              <a:rPr lang="en-GB" dirty="0"/>
              <a:t>Despite these challenges, young people also reflected on the positives of the pandemic.</a:t>
            </a:r>
          </a:p>
          <a:p>
            <a:pPr algn="just"/>
            <a:r>
              <a:rPr lang="en-GB" dirty="0"/>
              <a:t>Holland (2021, no page number) notes how “despite the worries and concerns that children and young people are reporting, many are also reporting positive experiences, as they did in the last nationwide survey in May 2020, including enjoying spending time at home and receiving good support from schools and youth workers.</a:t>
            </a:r>
          </a:p>
        </p:txBody>
      </p:sp>
    </p:spTree>
    <p:extLst>
      <p:ext uri="{BB962C8B-B14F-4D97-AF65-F5344CB8AC3E}">
        <p14:creationId xmlns:p14="http://schemas.microsoft.com/office/powerpoint/2010/main" val="3633484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Break</a:t>
            </a:r>
          </a:p>
        </p:txBody>
      </p:sp>
      <p:pic>
        <p:nvPicPr>
          <p:cNvPr id="4" name="Content Placeholder 3" descr="Free Images : table, coffee, warm, tea, cup, dish, meal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69519" y="2638425"/>
            <a:ext cx="4652962" cy="3101975"/>
          </a:xfrm>
        </p:spPr>
      </p:pic>
    </p:spTree>
    <p:extLst>
      <p:ext uri="{BB962C8B-B14F-4D97-AF65-F5344CB8AC3E}">
        <p14:creationId xmlns:p14="http://schemas.microsoft.com/office/powerpoint/2010/main" val="1486946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Group Task</a:t>
            </a:r>
          </a:p>
        </p:txBody>
      </p:sp>
      <p:sp>
        <p:nvSpPr>
          <p:cNvPr id="3" name="Content Placeholder 2"/>
          <p:cNvSpPr>
            <a:spLocks noGrp="1"/>
          </p:cNvSpPr>
          <p:nvPr>
            <p:ph idx="1"/>
          </p:nvPr>
        </p:nvSpPr>
        <p:spPr>
          <a:xfrm>
            <a:off x="2231136" y="2638044"/>
            <a:ext cx="7729728" cy="3956720"/>
          </a:xfrm>
        </p:spPr>
        <p:txBody>
          <a:bodyPr/>
          <a:lstStyle/>
          <a:p>
            <a:pPr algn="just"/>
            <a:r>
              <a:rPr lang="en-GB" sz="2000" dirty="0"/>
              <a:t>Group Task:</a:t>
            </a:r>
          </a:p>
          <a:p>
            <a:pPr lvl="1" algn="just"/>
            <a:r>
              <a:rPr lang="en-GB" sz="1800" dirty="0"/>
              <a:t>Reflect on working with young people during the Pandemic.</a:t>
            </a:r>
          </a:p>
          <a:p>
            <a:pPr lvl="1" algn="just"/>
            <a:r>
              <a:rPr lang="en-GB" sz="1800" dirty="0"/>
              <a:t>Do any themes emerge?</a:t>
            </a:r>
          </a:p>
          <a:p>
            <a:pPr lvl="1" algn="just"/>
            <a:r>
              <a:rPr lang="en-GB" sz="1800" dirty="0"/>
              <a:t>When considering Covid as a current social factor impacting upon young people’s lives in contemporary society, what lessons are there for youth work practice? </a:t>
            </a:r>
          </a:p>
          <a:p>
            <a:endParaRPr lang="en-GB" dirty="0"/>
          </a:p>
        </p:txBody>
      </p:sp>
    </p:spTree>
    <p:extLst>
      <p:ext uri="{BB962C8B-B14F-4D97-AF65-F5344CB8AC3E}">
        <p14:creationId xmlns:p14="http://schemas.microsoft.com/office/powerpoint/2010/main" val="16875039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Youth work as a protective factor</a:t>
            </a: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077217" y="2231099"/>
            <a:ext cx="4037566" cy="44564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567651" y="6379772"/>
            <a:ext cx="3696393" cy="307777"/>
          </a:xfrm>
          <a:prstGeom prst="rect">
            <a:avLst/>
          </a:prstGeom>
          <a:noFill/>
        </p:spPr>
        <p:txBody>
          <a:bodyPr wrap="square" rtlCol="0">
            <a:spAutoFit/>
          </a:bodyPr>
          <a:lstStyle/>
          <a:p>
            <a:pPr algn="r"/>
            <a:r>
              <a:rPr lang="en-GB" sz="1400" dirty="0"/>
              <a:t>(Image sourced from Microsoft Bing, 2021)</a:t>
            </a:r>
          </a:p>
        </p:txBody>
      </p:sp>
      <p:sp>
        <p:nvSpPr>
          <p:cNvPr id="3" name="Oval Callout 2"/>
          <p:cNvSpPr/>
          <p:nvPr/>
        </p:nvSpPr>
        <p:spPr>
          <a:xfrm>
            <a:off x="212233" y="2947982"/>
            <a:ext cx="3577520" cy="20900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Callout 5"/>
          <p:cNvSpPr/>
          <p:nvPr/>
        </p:nvSpPr>
        <p:spPr>
          <a:xfrm>
            <a:off x="8335502" y="2947982"/>
            <a:ext cx="3731094" cy="2102582"/>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44381" y="3663677"/>
            <a:ext cx="3511646" cy="830997"/>
          </a:xfrm>
          <a:prstGeom prst="rect">
            <a:avLst/>
          </a:prstGeom>
          <a:noFill/>
        </p:spPr>
        <p:txBody>
          <a:bodyPr wrap="square" rtlCol="0">
            <a:spAutoFit/>
          </a:bodyPr>
          <a:lstStyle/>
          <a:p>
            <a:r>
              <a:rPr lang="en-GB" sz="2400" b="1" dirty="0"/>
              <a:t>Professional Curiosity </a:t>
            </a:r>
          </a:p>
          <a:p>
            <a:r>
              <a:rPr lang="en-GB" sz="2400" b="1" dirty="0"/>
              <a:t>(Elias, 2022)</a:t>
            </a:r>
          </a:p>
        </p:txBody>
      </p:sp>
      <p:sp>
        <p:nvSpPr>
          <p:cNvPr id="7" name="TextBox 6"/>
          <p:cNvSpPr txBox="1"/>
          <p:nvPr/>
        </p:nvSpPr>
        <p:spPr>
          <a:xfrm>
            <a:off x="8678746" y="3577524"/>
            <a:ext cx="3266797" cy="830997"/>
          </a:xfrm>
          <a:prstGeom prst="rect">
            <a:avLst/>
          </a:prstGeom>
          <a:noFill/>
        </p:spPr>
        <p:txBody>
          <a:bodyPr wrap="square" rtlCol="0">
            <a:spAutoFit/>
          </a:bodyPr>
          <a:lstStyle/>
          <a:p>
            <a:r>
              <a:rPr lang="en-GB" sz="2400" b="1" dirty="0"/>
              <a:t>Reachable Moments</a:t>
            </a:r>
          </a:p>
          <a:p>
            <a:r>
              <a:rPr lang="en-GB" sz="2400" b="1" dirty="0"/>
              <a:t>(Elias, 2022)</a:t>
            </a:r>
          </a:p>
        </p:txBody>
      </p:sp>
    </p:spTree>
    <p:extLst>
      <p:ext uri="{BB962C8B-B14F-4D97-AF65-F5344CB8AC3E}">
        <p14:creationId xmlns:p14="http://schemas.microsoft.com/office/powerpoint/2010/main" val="2803696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p>
        </p:txBody>
      </p:sp>
      <p:sp>
        <p:nvSpPr>
          <p:cNvPr id="3" name="Content Placeholder 2"/>
          <p:cNvSpPr>
            <a:spLocks noGrp="1"/>
          </p:cNvSpPr>
          <p:nvPr>
            <p:ph idx="1"/>
          </p:nvPr>
        </p:nvSpPr>
        <p:spPr/>
        <p:txBody>
          <a:bodyPr/>
          <a:lstStyle/>
          <a:p>
            <a:r>
              <a:rPr lang="en-GB" dirty="0"/>
              <a:t>Jolly (2010, p. 6) notes how “it is no exaggeration to say that the single most important factor in defining youth work practice rests with the worker”.</a:t>
            </a:r>
          </a:p>
          <a:p>
            <a:r>
              <a:rPr lang="en-GB" dirty="0"/>
              <a:t>Skinner (2010, p. 43) states that “the desire to connect with other people is a fundamental skill for youth workers.  They must be deeply interested in human relations and posses the ability to build relationships”.</a:t>
            </a:r>
          </a:p>
          <a:p>
            <a:r>
              <a:rPr lang="en-GB" dirty="0"/>
              <a:t>Jolly (2010, p. 6) notes how the significance of relationship building was seen as pivotal almost 90 years ago when </a:t>
            </a:r>
            <a:r>
              <a:rPr lang="en-GB" dirty="0" err="1"/>
              <a:t>Henriques</a:t>
            </a:r>
            <a:r>
              <a:rPr lang="en-GB" dirty="0"/>
              <a:t> (1933, p. 60 </a:t>
            </a:r>
            <a:r>
              <a:rPr lang="en-GB" i="1" dirty="0"/>
              <a:t>cited in</a:t>
            </a:r>
            <a:r>
              <a:rPr lang="en-GB" dirty="0"/>
              <a:t> Jolly, 2006, p. 6) noted how the success of any youth club rests “upon the personality and ingenuity of the leader”.</a:t>
            </a:r>
          </a:p>
          <a:p>
            <a:endParaRPr lang="en-GB" dirty="0"/>
          </a:p>
        </p:txBody>
      </p:sp>
    </p:spTree>
    <p:extLst>
      <p:ext uri="{BB962C8B-B14F-4D97-AF65-F5344CB8AC3E}">
        <p14:creationId xmlns:p14="http://schemas.microsoft.com/office/powerpoint/2010/main" val="2163509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t>Significance of the youth worker’s relationship with young people</a:t>
            </a:r>
            <a:endParaRPr lang="en-US" dirty="0"/>
          </a:p>
        </p:txBody>
      </p:sp>
      <p:sp>
        <p:nvSpPr>
          <p:cNvPr id="3" name="Content Placeholder 2"/>
          <p:cNvSpPr>
            <a:spLocks noGrp="1"/>
          </p:cNvSpPr>
          <p:nvPr>
            <p:ph idx="1"/>
          </p:nvPr>
        </p:nvSpPr>
        <p:spPr>
          <a:xfrm>
            <a:off x="2395452" y="2440222"/>
            <a:ext cx="7402484" cy="2941247"/>
          </a:xfrm>
        </p:spPr>
        <p:txBody>
          <a:bodyPr>
            <a:normAutofit fontScale="92500" lnSpcReduction="10000"/>
          </a:bodyPr>
          <a:lstStyle/>
          <a:p>
            <a:pPr algn="just"/>
            <a:r>
              <a:rPr lang="en-GB" dirty="0"/>
              <a:t>Youth workers need to be able to “initiate and develop relationships of trust and mutual respect with young people, which motivate them to understand and develop their values” (Young, 2006, p. 61)</a:t>
            </a:r>
          </a:p>
          <a:p>
            <a:pPr algn="just"/>
            <a:r>
              <a:rPr lang="en-GB" dirty="0"/>
              <a:t>Young (2006, p. 61) notes how “the relationship is everything because personal growth, development, learning about values are human tasks that can only be done with a relationship”.</a:t>
            </a:r>
          </a:p>
          <a:p>
            <a:pPr algn="just"/>
            <a:r>
              <a:rPr lang="en-GB" dirty="0"/>
              <a:t>Blacker (2010, p. 15) claims that “a central task for any youth worker has always been the need to construct and sustain educational and social relationships with young people”.</a:t>
            </a:r>
          </a:p>
          <a:p>
            <a:pPr algn="just"/>
            <a:r>
              <a:rPr lang="en-GB" dirty="0"/>
              <a:t>Blacker (2010, p. 17) continues by stating how </a:t>
            </a:r>
          </a:p>
          <a:p>
            <a:pPr algn="just"/>
            <a:endParaRPr lang="en-US" dirty="0"/>
          </a:p>
        </p:txBody>
      </p:sp>
      <p:sp>
        <p:nvSpPr>
          <p:cNvPr id="4" name="TextBox 3"/>
          <p:cNvSpPr txBox="1"/>
          <p:nvPr/>
        </p:nvSpPr>
        <p:spPr>
          <a:xfrm>
            <a:off x="3009208" y="5298947"/>
            <a:ext cx="6495010" cy="738664"/>
          </a:xfrm>
          <a:prstGeom prst="rect">
            <a:avLst/>
          </a:prstGeom>
          <a:noFill/>
        </p:spPr>
        <p:txBody>
          <a:bodyPr wrap="square" rtlCol="0">
            <a:spAutoFit/>
          </a:bodyPr>
          <a:lstStyle/>
          <a:p>
            <a:pPr algn="just"/>
            <a:r>
              <a:rPr lang="en-GB" sz="1400" dirty="0"/>
              <a:t>Our ability to build and sustain appropriate, effective and valuable relationships with young people is at the heart of youth work practice.  How we relate to those we work with and the content of those relationships is our fundamental concern. </a:t>
            </a:r>
          </a:p>
        </p:txBody>
      </p:sp>
      <p:sp>
        <p:nvSpPr>
          <p:cNvPr id="5" name="TextBox 4"/>
          <p:cNvSpPr txBox="1"/>
          <p:nvPr/>
        </p:nvSpPr>
        <p:spPr>
          <a:xfrm>
            <a:off x="9443804" y="6205928"/>
            <a:ext cx="2608288" cy="307777"/>
          </a:xfrm>
          <a:prstGeom prst="rect">
            <a:avLst/>
          </a:prstGeom>
          <a:noFill/>
        </p:spPr>
        <p:txBody>
          <a:bodyPr wrap="square" rtlCol="0">
            <a:spAutoFit/>
          </a:bodyPr>
          <a:lstStyle/>
          <a:p>
            <a:r>
              <a:rPr lang="en-GB" sz="1400" dirty="0"/>
              <a:t>(Blacker, 2010, p. 17)</a:t>
            </a:r>
            <a:endParaRPr lang="en-US" sz="1400" dirty="0"/>
          </a:p>
        </p:txBody>
      </p:sp>
    </p:spTree>
    <p:extLst>
      <p:ext uri="{BB962C8B-B14F-4D97-AF65-F5344CB8AC3E}">
        <p14:creationId xmlns:p14="http://schemas.microsoft.com/office/powerpoint/2010/main" val="4123931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Examples of good practice?</a:t>
            </a:r>
          </a:p>
        </p:txBody>
      </p:sp>
      <p:sp>
        <p:nvSpPr>
          <p:cNvPr id="3" name="Content Placeholder 2"/>
          <p:cNvSpPr>
            <a:spLocks noGrp="1"/>
          </p:cNvSpPr>
          <p:nvPr>
            <p:ph idx="1"/>
          </p:nvPr>
        </p:nvSpPr>
        <p:spPr/>
        <p:txBody>
          <a:bodyPr/>
          <a:lstStyle/>
          <a:p>
            <a:r>
              <a:rPr lang="en-GB" dirty="0"/>
              <a:t>Whole Group Discussion…</a:t>
            </a:r>
          </a:p>
        </p:txBody>
      </p:sp>
    </p:spTree>
    <p:extLst>
      <p:ext uri="{BB962C8B-B14F-4D97-AF65-F5344CB8AC3E}">
        <p14:creationId xmlns:p14="http://schemas.microsoft.com/office/powerpoint/2010/main" val="3032890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p:txBody>
          <a:bodyPr>
            <a:normAutofit fontScale="77500" lnSpcReduction="20000"/>
          </a:bodyPr>
          <a:lstStyle/>
          <a:p>
            <a:r>
              <a:rPr lang="en-GB" dirty="0"/>
              <a:t>Blacker, H. (2010) “Relationships, friendships and youth work”, in </a:t>
            </a:r>
            <a:r>
              <a:rPr lang="en-GB" altLang="en-US" dirty="0">
                <a:ea typeface="Calibri" panose="020F0502020204030204" pitchFamily="34" charset="0"/>
                <a:cs typeface="Arial" panose="020B0604020202020204" pitchFamily="34" charset="0"/>
              </a:rPr>
              <a:t>Jeffs, T. &amp; Smith, M. (</a:t>
            </a:r>
            <a:r>
              <a:rPr lang="en-GB" altLang="en-US" dirty="0" err="1">
                <a:ea typeface="Calibri" panose="020F0502020204030204" pitchFamily="34" charset="0"/>
                <a:cs typeface="Arial" panose="020B0604020202020204" pitchFamily="34" charset="0"/>
              </a:rPr>
              <a:t>eds</a:t>
            </a:r>
            <a:r>
              <a:rPr lang="en-GB" altLang="en-US" dirty="0">
                <a:ea typeface="Calibri" panose="020F0502020204030204" pitchFamily="34" charset="0"/>
                <a:cs typeface="Arial" panose="020B0604020202020204" pitchFamily="34" charset="0"/>
              </a:rPr>
              <a:t>). (2010) </a:t>
            </a:r>
            <a:r>
              <a:rPr lang="en-GB" altLang="en-US" i="1" dirty="0">
                <a:ea typeface="Calibri" panose="020F0502020204030204" pitchFamily="34" charset="0"/>
                <a:cs typeface="Arial" panose="020B0604020202020204" pitchFamily="34" charset="0"/>
              </a:rPr>
              <a:t>Youth work Practice</a:t>
            </a:r>
            <a:r>
              <a:rPr lang="en-GB" altLang="en-US" dirty="0">
                <a:ea typeface="Calibri" panose="020F0502020204030204" pitchFamily="34" charset="0"/>
                <a:cs typeface="Arial" panose="020B0604020202020204" pitchFamily="34" charset="0"/>
              </a:rPr>
              <a:t>, Basingstoke: Palgrave Macmillan, pp. 15-30. </a:t>
            </a:r>
          </a:p>
          <a:p>
            <a:r>
              <a:rPr lang="en-GB" altLang="en-US" dirty="0">
                <a:cs typeface="Arial" panose="020B0604020202020204" pitchFamily="34" charset="0"/>
              </a:rPr>
              <a:t>Holland, S. (2020) </a:t>
            </a:r>
            <a:r>
              <a:rPr lang="en-GB" altLang="en-US" i="1" dirty="0">
                <a:cs typeface="Arial" panose="020B0604020202020204" pitchFamily="34" charset="0"/>
              </a:rPr>
              <a:t>“</a:t>
            </a:r>
            <a:r>
              <a:rPr lang="en-GB" i="1" dirty="0"/>
              <a:t>Coronavirus and Me”. </a:t>
            </a:r>
            <a:r>
              <a:rPr lang="en-GB" dirty="0"/>
              <a:t>Children’s Commissioner for Wales.  Available at: </a:t>
            </a:r>
            <a:r>
              <a:rPr lang="en-GB" dirty="0">
                <a:hlinkClick r:id="rId2"/>
              </a:rPr>
              <a:t>https://www.childcomwales.org.uk/wp-content/uploads/2020/06/FINAL_formattedCVRep_EN.pdf</a:t>
            </a:r>
            <a:endParaRPr lang="en-GB" altLang="en-US" dirty="0">
              <a:ea typeface="Calibri" panose="020F0502020204030204" pitchFamily="34" charset="0"/>
              <a:cs typeface="Arial" panose="020B0604020202020204" pitchFamily="34" charset="0"/>
            </a:endParaRPr>
          </a:p>
          <a:p>
            <a:r>
              <a:rPr lang="en-GB" altLang="en-US" dirty="0">
                <a:cs typeface="Arial" panose="020B0604020202020204" pitchFamily="34" charset="0"/>
              </a:rPr>
              <a:t>Holland, S. (2021) </a:t>
            </a:r>
            <a:r>
              <a:rPr lang="en-GB" altLang="en-US" i="1" dirty="0">
                <a:cs typeface="Arial" panose="020B0604020202020204" pitchFamily="34" charset="0"/>
              </a:rPr>
              <a:t>“</a:t>
            </a:r>
            <a:r>
              <a:rPr lang="en-GB" i="1" dirty="0"/>
              <a:t>Coronavirus and Me: A second nationwide survey of the views and experiences of children and young people in Wales”. </a:t>
            </a:r>
            <a:r>
              <a:rPr lang="en-GB" dirty="0"/>
              <a:t>Children’s Commissioner for Wales.  </a:t>
            </a:r>
            <a:r>
              <a:rPr lang="en-GB"/>
              <a:t>Available at: </a:t>
            </a:r>
            <a:r>
              <a:rPr lang="en-GB">
                <a:hlinkClick r:id="rId3"/>
              </a:rPr>
              <a:t>https://www.childcomwales.org.uk/wp-content/uploads/2021/02/CoronavirusAndMe_Jan21_ENG_110221_FINAL.pdf</a:t>
            </a:r>
            <a:endParaRPr lang="en-GB" altLang="en-US" i="1" dirty="0"/>
          </a:p>
          <a:p>
            <a:r>
              <a:rPr lang="en-GB" dirty="0"/>
              <a:t>Jolly, J. (2010) “Local Youth Work”, in Rogers, A. &amp; Smith, M. (</a:t>
            </a:r>
            <a:r>
              <a:rPr lang="en-GB" dirty="0" err="1"/>
              <a:t>eds</a:t>
            </a:r>
            <a:r>
              <a:rPr lang="en-GB" dirty="0"/>
              <a:t>). (2010)  </a:t>
            </a:r>
            <a:r>
              <a:rPr lang="en-GB" i="1" dirty="0"/>
              <a:t>Journeying Together</a:t>
            </a:r>
            <a:r>
              <a:rPr lang="en-GB" dirty="0"/>
              <a:t>, Dorset: Russell House Publishing, pp. 1-12.</a:t>
            </a:r>
          </a:p>
          <a:p>
            <a:r>
              <a:rPr lang="en-GB" dirty="0"/>
              <a:t>Skinner, J. (2010) “Finding and recognising youth workers”, in Rogers, A. &amp; Smith, M. (</a:t>
            </a:r>
            <a:r>
              <a:rPr lang="en-GB" dirty="0" err="1"/>
              <a:t>eds</a:t>
            </a:r>
            <a:r>
              <a:rPr lang="en-GB" dirty="0"/>
              <a:t>). (2010)  </a:t>
            </a:r>
            <a:r>
              <a:rPr lang="en-GB" i="1" dirty="0"/>
              <a:t>Journeying Together</a:t>
            </a:r>
            <a:r>
              <a:rPr lang="en-GB" dirty="0"/>
              <a:t>, Dorset: Russell House Publishing, pp. 40-51.</a:t>
            </a:r>
          </a:p>
          <a:p>
            <a:r>
              <a:rPr lang="en-GB" dirty="0"/>
              <a:t>Young, K. (2006) </a:t>
            </a:r>
            <a:r>
              <a:rPr lang="en-GB" i="1" dirty="0"/>
              <a:t>The Art of Youth work, </a:t>
            </a:r>
            <a:r>
              <a:rPr lang="en-GB" dirty="0"/>
              <a:t>Lyme Regis: Russell House.</a:t>
            </a:r>
            <a:endParaRPr lang="en-US" dirty="0"/>
          </a:p>
          <a:p>
            <a:endParaRPr lang="en-GB" dirty="0"/>
          </a:p>
        </p:txBody>
      </p:sp>
    </p:spTree>
    <p:extLst>
      <p:ext uri="{BB962C8B-B14F-4D97-AF65-F5344CB8AC3E}">
        <p14:creationId xmlns:p14="http://schemas.microsoft.com/office/powerpoint/2010/main" val="46212961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2731</TotalTime>
  <Words>1743</Words>
  <Application>Microsoft Office PowerPoint</Application>
  <PresentationFormat>Widescreen</PresentationFormat>
  <Paragraphs>84</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Gill Sans MT</vt:lpstr>
      <vt:lpstr>Parcel</vt:lpstr>
      <vt:lpstr>ECYW6004  Young people and society 3:  Trauma, Exploitation and Toxic Childhood</vt:lpstr>
      <vt:lpstr>Social Factors</vt:lpstr>
      <vt:lpstr>Group Task</vt:lpstr>
      <vt:lpstr>Coronavirus: Why young people are a 'lost generation'</vt:lpstr>
      <vt:lpstr>Listening to young people… A snapshot…</vt:lpstr>
      <vt:lpstr>Listening to young people… A snapshot…</vt:lpstr>
      <vt:lpstr>Coronavirus and Me – Results of January 2021 survey</vt:lpstr>
      <vt:lpstr>Coronavirus and Me – Results of January 2021 survey</vt:lpstr>
      <vt:lpstr>Coronavirus and Me – Results of January 2021 survey</vt:lpstr>
      <vt:lpstr>United NATIONS CONVENTION ON THE RIGHTS OF THE CHILD - UNCRC  (UNICEF, 1989 cited in Children Commissioner for Wales, 2021)</vt:lpstr>
      <vt:lpstr>Coronavirus and Me – Results of January 2021 survey</vt:lpstr>
      <vt:lpstr>Break</vt:lpstr>
      <vt:lpstr>Group Task</vt:lpstr>
      <vt:lpstr>Youth work as a protective factor</vt:lpstr>
      <vt:lpstr>Significance of the youth worker’s relationship with young people</vt:lpstr>
      <vt:lpstr>Significance of the youth worker’s relationship with young people</vt:lpstr>
      <vt:lpstr>Examples of good practice?</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ECYW6001 - dissertation</dc:title>
  <dc:creator>Angharad Lewis</dc:creator>
  <cp:lastModifiedBy>Angharad Lewis</cp:lastModifiedBy>
  <cp:revision>31</cp:revision>
  <dcterms:created xsi:type="dcterms:W3CDTF">2020-10-22T14:06:10Z</dcterms:created>
  <dcterms:modified xsi:type="dcterms:W3CDTF">2022-12-13T14:20:46Z</dcterms:modified>
</cp:coreProperties>
</file>