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15"/>
  </p:notesMasterIdLst>
  <p:sldIdLst>
    <p:sldId id="263" r:id="rId7"/>
    <p:sldId id="260" r:id="rId8"/>
    <p:sldId id="268" r:id="rId9"/>
    <p:sldId id="271" r:id="rId10"/>
    <p:sldId id="267" r:id="rId11"/>
    <p:sldId id="265" r:id="rId12"/>
    <p:sldId id="269"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19BD58-E9A8-ECAE-5949-E0EB73B0EBA0}" v="11" dt="2025-09-18T15:42:24.745"/>
    <p1510:client id="{FEB3F622-B325-9C78-13D3-E9EB6EEC0559}" v="60" dt="2025-09-18T15:24:47.4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721" autoAdjust="0"/>
  </p:normalViewPr>
  <p:slideViewPr>
    <p:cSldViewPr snapToGrid="0">
      <p:cViewPr varScale="1">
        <p:scale>
          <a:sx n="102" d="100"/>
          <a:sy n="102" d="100"/>
        </p:scale>
        <p:origin x="918" y="114"/>
      </p:cViewPr>
      <p:guideLst/>
    </p:cSldViewPr>
  </p:slideViewPr>
  <p:notesTextViewPr>
    <p:cViewPr>
      <p:scale>
        <a:sx n="1" d="1"/>
        <a:sy n="1" d="1"/>
      </p:scale>
      <p:origin x="0" y="0"/>
    </p:cViewPr>
  </p:notesTextViewPr>
  <p:notesViewPr>
    <p:cSldViewPr snapToGrid="0">
      <p:cViewPr varScale="1">
        <p:scale>
          <a:sx n="82" d="100"/>
          <a:sy n="82" d="100"/>
        </p:scale>
        <p:origin x="3876" y="10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5" Type="http://schemas.openxmlformats.org/officeDocument/2006/relationships/slideMaster" Target="slideMasters/slideMaster2.xml"/><Relationship Id="rId15" Type="http://schemas.openxmlformats.org/officeDocument/2006/relationships/notesMaster" Target="notesMasters/notesMaster1.xml"/><Relationship Id="rId10" Type="http://schemas.openxmlformats.org/officeDocument/2006/relationships/slide" Target="slides/slide4.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zanne Escott Sloan" userId="S::s.escott-sloan@uwtsd.ac.uk::35c54a89-8e1c-4c44-9cb3-c0b6519044cf" providerId="AD" clId="Web-{FEB3F622-B325-9C78-13D3-E9EB6EEC0559}"/>
    <pc:docChg chg="delSld modSld">
      <pc:chgData name="Suzanne Escott Sloan" userId="S::s.escott-sloan@uwtsd.ac.uk::35c54a89-8e1c-4c44-9cb3-c0b6519044cf" providerId="AD" clId="Web-{FEB3F622-B325-9C78-13D3-E9EB6EEC0559}" dt="2025-09-18T15:24:47.443" v="48"/>
      <pc:docMkLst>
        <pc:docMk/>
      </pc:docMkLst>
      <pc:sldChg chg="addSp delSp modSp">
        <pc:chgData name="Suzanne Escott Sloan" userId="S::s.escott-sloan@uwtsd.ac.uk::35c54a89-8e1c-4c44-9cb3-c0b6519044cf" providerId="AD" clId="Web-{FEB3F622-B325-9C78-13D3-E9EB6EEC0559}" dt="2025-09-18T13:49:12.333" v="22" actId="1076"/>
        <pc:sldMkLst>
          <pc:docMk/>
          <pc:sldMk cId="784087959" sldId="267"/>
        </pc:sldMkLst>
        <pc:spChg chg="del mod">
          <ac:chgData name="Suzanne Escott Sloan" userId="S::s.escott-sloan@uwtsd.ac.uk::35c54a89-8e1c-4c44-9cb3-c0b6519044cf" providerId="AD" clId="Web-{FEB3F622-B325-9C78-13D3-E9EB6EEC0559}" dt="2025-09-18T13:48:40.754" v="11"/>
          <ac:spMkLst>
            <pc:docMk/>
            <pc:sldMk cId="784087959" sldId="267"/>
            <ac:spMk id="3" creationId="{CED9E075-7B6D-4E54-2791-66EA56FD2DE5}"/>
          </ac:spMkLst>
        </pc:spChg>
        <pc:picChg chg="add mod modCrop">
          <ac:chgData name="Suzanne Escott Sloan" userId="S::s.escott-sloan@uwtsd.ac.uk::35c54a89-8e1c-4c44-9cb3-c0b6519044cf" providerId="AD" clId="Web-{FEB3F622-B325-9C78-13D3-E9EB6EEC0559}" dt="2025-09-18T13:49:09.848" v="21" actId="1076"/>
          <ac:picMkLst>
            <pc:docMk/>
            <pc:sldMk cId="784087959" sldId="267"/>
            <ac:picMk id="4" creationId="{8FAFF966-06FF-470B-9A66-150DA584D76F}"/>
          </ac:picMkLst>
        </pc:picChg>
        <pc:picChg chg="add mod ord">
          <ac:chgData name="Suzanne Escott Sloan" userId="S::s.escott-sloan@uwtsd.ac.uk::35c54a89-8e1c-4c44-9cb3-c0b6519044cf" providerId="AD" clId="Web-{FEB3F622-B325-9C78-13D3-E9EB6EEC0559}" dt="2025-09-18T13:49:12.333" v="22" actId="1076"/>
          <ac:picMkLst>
            <pc:docMk/>
            <pc:sldMk cId="784087959" sldId="267"/>
            <ac:picMk id="6" creationId="{9A06283D-4E22-15B1-FA46-9E486AC2875E}"/>
          </ac:picMkLst>
        </pc:picChg>
      </pc:sldChg>
      <pc:sldChg chg="addSp modSp">
        <pc:chgData name="Suzanne Escott Sloan" userId="S::s.escott-sloan@uwtsd.ac.uk::35c54a89-8e1c-4c44-9cb3-c0b6519044cf" providerId="AD" clId="Web-{FEB3F622-B325-9C78-13D3-E9EB6EEC0559}" dt="2025-09-18T13:54:56.090" v="46" actId="1076"/>
        <pc:sldMkLst>
          <pc:docMk/>
          <pc:sldMk cId="935900483" sldId="268"/>
        </pc:sldMkLst>
        <pc:spChg chg="mod">
          <ac:chgData name="Suzanne Escott Sloan" userId="S::s.escott-sloan@uwtsd.ac.uk::35c54a89-8e1c-4c44-9cb3-c0b6519044cf" providerId="AD" clId="Web-{FEB3F622-B325-9C78-13D3-E9EB6EEC0559}" dt="2025-09-18T13:53:11.713" v="29" actId="20577"/>
          <ac:spMkLst>
            <pc:docMk/>
            <pc:sldMk cId="935900483" sldId="268"/>
            <ac:spMk id="3" creationId="{28D9B6F6-C056-1188-5913-A78BEE106794}"/>
          </ac:spMkLst>
        </pc:spChg>
        <pc:spChg chg="add mod">
          <ac:chgData name="Suzanne Escott Sloan" userId="S::s.escott-sloan@uwtsd.ac.uk::35c54a89-8e1c-4c44-9cb3-c0b6519044cf" providerId="AD" clId="Web-{FEB3F622-B325-9C78-13D3-E9EB6EEC0559}" dt="2025-09-18T13:54:56.090" v="46" actId="1076"/>
          <ac:spMkLst>
            <pc:docMk/>
            <pc:sldMk cId="935900483" sldId="268"/>
            <ac:spMk id="6" creationId="{F2ADC085-6A4A-ED73-54BD-78F60DE15528}"/>
          </ac:spMkLst>
        </pc:spChg>
      </pc:sldChg>
      <pc:sldChg chg="del mod modShow">
        <pc:chgData name="Suzanne Escott Sloan" userId="S::s.escott-sloan@uwtsd.ac.uk::35c54a89-8e1c-4c44-9cb3-c0b6519044cf" providerId="AD" clId="Web-{FEB3F622-B325-9C78-13D3-E9EB6EEC0559}" dt="2025-09-18T15:24:47.443" v="48"/>
        <pc:sldMkLst>
          <pc:docMk/>
          <pc:sldMk cId="2932616946" sldId="272"/>
        </pc:sldMkLst>
      </pc:sldChg>
    </pc:docChg>
  </pc:docChgLst>
  <pc:docChgLst>
    <pc:chgData name="Suzanne Escott Sloan" userId="S::s.escott-sloan@uwtsd.ac.uk::35c54a89-8e1c-4c44-9cb3-c0b6519044cf" providerId="AD" clId="Web-{4119BD58-E9A8-ECAE-5949-E0EB73B0EBA0}"/>
    <pc:docChg chg="modSld">
      <pc:chgData name="Suzanne Escott Sloan" userId="S::s.escott-sloan@uwtsd.ac.uk::35c54a89-8e1c-4c44-9cb3-c0b6519044cf" providerId="AD" clId="Web-{4119BD58-E9A8-ECAE-5949-E0EB73B0EBA0}" dt="2025-09-18T15:42:24.745" v="8" actId="1076"/>
      <pc:docMkLst>
        <pc:docMk/>
      </pc:docMkLst>
      <pc:sldChg chg="addSp modSp">
        <pc:chgData name="Suzanne Escott Sloan" userId="S::s.escott-sloan@uwtsd.ac.uk::35c54a89-8e1c-4c44-9cb3-c0b6519044cf" providerId="AD" clId="Web-{4119BD58-E9A8-ECAE-5949-E0EB73B0EBA0}" dt="2025-09-18T15:42:24.745" v="8" actId="1076"/>
        <pc:sldMkLst>
          <pc:docMk/>
          <pc:sldMk cId="784087959" sldId="267"/>
        </pc:sldMkLst>
        <pc:spChg chg="add mod">
          <ac:chgData name="Suzanne Escott Sloan" userId="S::s.escott-sloan@uwtsd.ac.uk::35c54a89-8e1c-4c44-9cb3-c0b6519044cf" providerId="AD" clId="Web-{4119BD58-E9A8-ECAE-5949-E0EB73B0EBA0}" dt="2025-09-18T15:42:17.041" v="7"/>
          <ac:spMkLst>
            <pc:docMk/>
            <pc:sldMk cId="784087959" sldId="267"/>
            <ac:spMk id="3" creationId="{3C9686FB-7D78-5B1C-016E-208A7578C24F}"/>
          </ac:spMkLst>
        </pc:spChg>
        <pc:picChg chg="mod">
          <ac:chgData name="Suzanne Escott Sloan" userId="S::s.escott-sloan@uwtsd.ac.uk::35c54a89-8e1c-4c44-9cb3-c0b6519044cf" providerId="AD" clId="Web-{4119BD58-E9A8-ECAE-5949-E0EB73B0EBA0}" dt="2025-09-18T15:42:24.745" v="8" actId="1076"/>
          <ac:picMkLst>
            <pc:docMk/>
            <pc:sldMk cId="784087959" sldId="267"/>
            <ac:picMk id="6" creationId="{9A06283D-4E22-15B1-FA46-9E486AC2875E}"/>
          </ac:picMkLst>
        </pc:picChg>
      </pc:sldChg>
      <pc:sldChg chg="delSp modSp">
        <pc:chgData name="Suzanne Escott Sloan" userId="S::s.escott-sloan@uwtsd.ac.uk::35c54a89-8e1c-4c44-9cb3-c0b6519044cf" providerId="AD" clId="Web-{4119BD58-E9A8-ECAE-5949-E0EB73B0EBA0}" dt="2025-09-18T15:42:07.400" v="5"/>
        <pc:sldMkLst>
          <pc:docMk/>
          <pc:sldMk cId="935900483" sldId="268"/>
        </pc:sldMkLst>
        <pc:spChg chg="del mod">
          <ac:chgData name="Suzanne Escott Sloan" userId="S::s.escott-sloan@uwtsd.ac.uk::35c54a89-8e1c-4c44-9cb3-c0b6519044cf" providerId="AD" clId="Web-{4119BD58-E9A8-ECAE-5949-E0EB73B0EBA0}" dt="2025-09-18T15:42:07.400" v="5"/>
          <ac:spMkLst>
            <pc:docMk/>
            <pc:sldMk cId="935900483" sldId="268"/>
            <ac:spMk id="6" creationId="{F2ADC085-6A4A-ED73-54BD-78F60DE1552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D40DFB-2E34-4A6C-9783-AEB867D10E7B}" type="datetimeFigureOut">
              <a:rPr lang="en-GB" smtClean="0"/>
              <a:t>18/09/2025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05D58B-DD5A-4023-8889-02B6996E2695}" type="slidenum">
              <a:rPr lang="en-GB" smtClean="0"/>
              <a:t>‹#›</a:t>
            </a:fld>
            <a:endParaRPr lang="en-GB"/>
          </a:p>
        </p:txBody>
      </p:sp>
    </p:spTree>
    <p:extLst>
      <p:ext uri="{BB962C8B-B14F-4D97-AF65-F5344CB8AC3E}">
        <p14:creationId xmlns:p14="http://schemas.microsoft.com/office/powerpoint/2010/main" val="2077140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Helo, </a:t>
            </a:r>
            <a:r>
              <a:rPr lang="en-GB" dirty="0" err="1"/>
              <a:t>ni</a:t>
            </a:r>
            <a:r>
              <a:rPr lang="en-GB" dirty="0"/>
              <a:t> </a:t>
            </a:r>
            <a:r>
              <a:rPr lang="en-GB" dirty="0" err="1"/>
              <a:t>yw'r</a:t>
            </a:r>
            <a:r>
              <a:rPr lang="en-GB" dirty="0"/>
              <a:t> </a:t>
            </a:r>
            <a:r>
              <a:rPr lang="en-GB" dirty="0" err="1"/>
              <a:t>Tîm</a:t>
            </a:r>
            <a:r>
              <a:rPr lang="en-GB" dirty="0"/>
              <a:t> </a:t>
            </a:r>
            <a:r>
              <a:rPr lang="en-GB" dirty="0" err="1"/>
              <a:t>Llwyddiant</a:t>
            </a:r>
            <a:r>
              <a:rPr lang="en-GB" dirty="0"/>
              <a:t> </a:t>
            </a:r>
            <a:r>
              <a:rPr lang="en-GB" dirty="0" err="1"/>
              <a:t>Myfyrwyr</a:t>
            </a:r>
            <a:r>
              <a:rPr lang="en-GB" dirty="0"/>
              <a:t>. 
</a:t>
            </a:r>
            <a:r>
              <a:rPr lang="en-GB" dirty="0" err="1"/>
              <a:t>Bydd</a:t>
            </a:r>
            <a:r>
              <a:rPr lang="en-GB" dirty="0"/>
              <a:t> y </a:t>
            </a:r>
            <a:r>
              <a:rPr lang="en-GB" dirty="0" err="1"/>
              <a:t>cyflwyniad</a:t>
            </a:r>
            <a:r>
              <a:rPr lang="en-GB" dirty="0"/>
              <a:t> </a:t>
            </a:r>
            <a:r>
              <a:rPr lang="en-GB" dirty="0" err="1"/>
              <a:t>byr</a:t>
            </a:r>
            <a:r>
              <a:rPr lang="en-GB" dirty="0"/>
              <a:t> </a:t>
            </a:r>
            <a:r>
              <a:rPr lang="en-GB" dirty="0" err="1"/>
              <a:t>hwn</a:t>
            </a:r>
            <a:r>
              <a:rPr lang="en-GB" dirty="0"/>
              <a:t> </a:t>
            </a:r>
            <a:r>
              <a:rPr lang="en-GB" dirty="0" err="1"/>
              <a:t>yn</a:t>
            </a:r>
            <a:r>
              <a:rPr lang="en-GB" dirty="0"/>
              <a:t> </a:t>
            </a:r>
            <a:r>
              <a:rPr lang="en-GB" dirty="0" err="1"/>
              <a:t>esbonio</a:t>
            </a:r>
            <a:r>
              <a:rPr lang="en-GB" dirty="0"/>
              <a:t> </a:t>
            </a:r>
            <a:r>
              <a:rPr lang="en-GB" dirty="0" err="1"/>
              <a:t>pwy</a:t>
            </a:r>
            <a:r>
              <a:rPr lang="en-GB" dirty="0"/>
              <a:t> </a:t>
            </a:r>
            <a:r>
              <a:rPr lang="en-GB" dirty="0" err="1"/>
              <a:t>ydym</a:t>
            </a:r>
            <a:r>
              <a:rPr lang="en-GB" dirty="0"/>
              <a:t> </a:t>
            </a:r>
            <a:r>
              <a:rPr lang="en-GB" dirty="0" err="1"/>
              <a:t>ni</a:t>
            </a:r>
            <a:r>
              <a:rPr lang="en-GB" dirty="0"/>
              <a:t>, </a:t>
            </a:r>
            <a:r>
              <a:rPr lang="en-GB" dirty="0" err="1"/>
              <a:t>beth</a:t>
            </a:r>
            <a:r>
              <a:rPr lang="en-GB" dirty="0"/>
              <a:t> </a:t>
            </a:r>
            <a:r>
              <a:rPr lang="en-GB" dirty="0" err="1"/>
              <a:t>rydyn</a:t>
            </a:r>
            <a:r>
              <a:rPr lang="en-GB" dirty="0"/>
              <a:t> </a:t>
            </a:r>
            <a:r>
              <a:rPr lang="en-GB" dirty="0" err="1"/>
              <a:t>ni'n</a:t>
            </a:r>
            <a:r>
              <a:rPr lang="en-GB" dirty="0"/>
              <a:t> </a:t>
            </a:r>
            <a:r>
              <a:rPr lang="en-GB" dirty="0" err="1"/>
              <a:t>ei</a:t>
            </a:r>
            <a:r>
              <a:rPr lang="en-GB" dirty="0"/>
              <a:t> </a:t>
            </a:r>
            <a:r>
              <a:rPr lang="en-GB" dirty="0" err="1"/>
              <a:t>wneud</a:t>
            </a:r>
            <a:r>
              <a:rPr lang="en-GB" dirty="0"/>
              <a:t> </a:t>
            </a:r>
            <a:r>
              <a:rPr lang="en-GB" dirty="0" err="1"/>
              <a:t>fel</a:t>
            </a:r>
            <a:r>
              <a:rPr lang="en-GB" dirty="0"/>
              <a:t> </a:t>
            </a:r>
            <a:r>
              <a:rPr lang="en-GB" dirty="0" err="1"/>
              <a:t>gwasanaeth</a:t>
            </a:r>
            <a:r>
              <a:rPr lang="en-GB" dirty="0"/>
              <a:t> a </a:t>
            </a:r>
            <a:r>
              <a:rPr lang="en-GB" dirty="0" err="1"/>
              <a:t>sut</a:t>
            </a:r>
            <a:r>
              <a:rPr lang="en-GB" dirty="0"/>
              <a:t> </a:t>
            </a:r>
            <a:r>
              <a:rPr lang="en-GB" dirty="0" err="1"/>
              <a:t>i</a:t>
            </a:r>
            <a:r>
              <a:rPr lang="en-GB" dirty="0"/>
              <a:t> </a:t>
            </a:r>
            <a:r>
              <a:rPr lang="en-GB" dirty="0" err="1"/>
              <a:t>gysylltu</a:t>
            </a:r>
            <a:r>
              <a:rPr lang="en-GB" dirty="0"/>
              <a:t> </a:t>
            </a:r>
            <a:r>
              <a:rPr lang="en-GB" dirty="0" err="1"/>
              <a:t>i</a:t>
            </a:r>
            <a:r>
              <a:rPr lang="en-GB" dirty="0"/>
              <a:t> </a:t>
            </a:r>
            <a:r>
              <a:rPr lang="en-GB" dirty="0" err="1"/>
              <a:t>dderbyn</a:t>
            </a:r>
            <a:r>
              <a:rPr lang="en-GB" dirty="0"/>
              <a:t> </a:t>
            </a:r>
            <a:r>
              <a:rPr lang="en-GB" dirty="0" err="1"/>
              <a:t>cymorth</a:t>
            </a:r>
            <a:r>
              <a:rPr lang="en-GB" dirty="0"/>
              <a:t> </a:t>
            </a:r>
            <a:r>
              <a:rPr lang="en-GB" dirty="0" err="1"/>
              <a:t>gennym</a:t>
            </a:r>
            <a:r>
              <a:rPr lang="en-GB" dirty="0"/>
              <a:t> </a:t>
            </a:r>
            <a:r>
              <a:rPr lang="en-GB" dirty="0" err="1"/>
              <a:t>ni</a:t>
            </a:r>
            <a:r>
              <a:rPr lang="en-GB" dirty="0"/>
              <a:t>...</a:t>
            </a:r>
          </a:p>
          <a:p>
            <a:endParaRPr lang="en-GB" sz="1200" b="0" i="0" kern="1200" dirty="0">
              <a:effectLst/>
              <a:latin typeface="+mn-lt"/>
            </a:endParaRPr>
          </a:p>
          <a:p>
            <a:r>
              <a:rPr lang="en-GB" dirty="0"/>
              <a:t>Hi, we are the Student Success Team. </a:t>
            </a:r>
            <a:endParaRPr lang="en-GB" sz="1200" b="0" i="0" kern="1200" dirty="0">
              <a:solidFill>
                <a:schemeClr val="tx1"/>
              </a:solidFill>
              <a:effectLst/>
              <a:latin typeface="+mn-lt"/>
              <a:ea typeface="+mn-ea"/>
              <a:cs typeface="+mn-cs"/>
            </a:endParaRPr>
          </a:p>
          <a:p>
            <a:endParaRPr lang="en-GB" sz="1200" b="0" i="0" kern="1200" dirty="0">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short presentation will explain who we are, what we do as a service and how to link in to receive support from us..</a:t>
            </a:r>
          </a:p>
          <a:p>
            <a:endParaRPr lang="en-GB" sz="1200" b="0" i="0" kern="1200" dirty="0">
              <a:effectLst/>
              <a:latin typeface="+mn-lt"/>
            </a:endParaRPr>
          </a:p>
        </p:txBody>
      </p:sp>
      <p:sp>
        <p:nvSpPr>
          <p:cNvPr id="4" name="Slide Number Placeholder 3"/>
          <p:cNvSpPr>
            <a:spLocks noGrp="1"/>
          </p:cNvSpPr>
          <p:nvPr>
            <p:ph type="sldNum" sz="quarter" idx="5"/>
          </p:nvPr>
        </p:nvSpPr>
        <p:spPr/>
        <p:txBody>
          <a:bodyPr/>
          <a:lstStyle/>
          <a:p>
            <a:fld id="{B905D58B-DD5A-4023-8889-02B6996E2695}" type="slidenum">
              <a:rPr lang="en-GB" smtClean="0"/>
              <a:t>1</a:t>
            </a:fld>
            <a:endParaRPr lang="en-GB"/>
          </a:p>
        </p:txBody>
      </p:sp>
    </p:spTree>
    <p:extLst>
      <p:ext uri="{BB962C8B-B14F-4D97-AF65-F5344CB8AC3E}">
        <p14:creationId xmlns:p14="http://schemas.microsoft.com/office/powerpoint/2010/main" val="10662353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Rydym</a:t>
            </a:r>
            <a:r>
              <a:rPr lang="en-GB" dirty="0"/>
              <a:t> </a:t>
            </a:r>
            <a:r>
              <a:rPr lang="en-GB" dirty="0" err="1"/>
              <a:t>yn</a:t>
            </a:r>
            <a:r>
              <a:rPr lang="en-GB" dirty="0"/>
              <a:t> </a:t>
            </a:r>
            <a:r>
              <a:rPr lang="en-GB" dirty="0" err="1"/>
              <a:t>wasanaeth</a:t>
            </a:r>
            <a:r>
              <a:rPr lang="en-GB" dirty="0"/>
              <a:t> </a:t>
            </a:r>
            <a:r>
              <a:rPr lang="en-GB" dirty="0" err="1"/>
              <a:t>canolog</a:t>
            </a:r>
            <a:r>
              <a:rPr lang="en-GB" dirty="0"/>
              <a:t> – </a:t>
            </a:r>
            <a:r>
              <a:rPr lang="en-GB" dirty="0" err="1"/>
              <a:t>sy'n</a:t>
            </a:r>
            <a:r>
              <a:rPr lang="en-GB" dirty="0"/>
              <a:t> </a:t>
            </a:r>
            <a:r>
              <a:rPr lang="en-GB" dirty="0" err="1"/>
              <a:t>golygu</a:t>
            </a:r>
            <a:r>
              <a:rPr lang="en-GB" dirty="0"/>
              <a:t> </a:t>
            </a:r>
            <a:r>
              <a:rPr lang="en-GB" dirty="0" err="1"/>
              <a:t>ein</a:t>
            </a:r>
            <a:r>
              <a:rPr lang="en-GB" dirty="0"/>
              <a:t> bod </a:t>
            </a:r>
            <a:r>
              <a:rPr lang="en-GB" dirty="0" err="1"/>
              <a:t>yn</a:t>
            </a:r>
            <a:r>
              <a:rPr lang="en-GB" dirty="0"/>
              <a:t> </a:t>
            </a:r>
            <a:r>
              <a:rPr lang="en-GB" dirty="0" err="1"/>
              <a:t>darparu</a:t>
            </a:r>
            <a:r>
              <a:rPr lang="en-GB" dirty="0"/>
              <a:t> </a:t>
            </a:r>
            <a:r>
              <a:rPr lang="en-GB" dirty="0" err="1"/>
              <a:t>cymorth</a:t>
            </a:r>
            <a:r>
              <a:rPr lang="en-GB" dirty="0"/>
              <a:t> </a:t>
            </a:r>
            <a:r>
              <a:rPr lang="en-GB" dirty="0" err="1"/>
              <a:t>ar</a:t>
            </a:r>
            <a:r>
              <a:rPr lang="en-GB" dirty="0"/>
              <a:t> draws </a:t>
            </a:r>
            <a:r>
              <a:rPr lang="en-GB" dirty="0" err="1"/>
              <a:t>holl</a:t>
            </a:r>
            <a:r>
              <a:rPr lang="en-GB" dirty="0"/>
              <a:t> </a:t>
            </a:r>
            <a:r>
              <a:rPr lang="en-GB" dirty="0" err="1"/>
              <a:t>gampysau</a:t>
            </a:r>
            <a:r>
              <a:rPr lang="en-GB" dirty="0"/>
              <a:t> PCYDDS. Mae </a:t>
            </a:r>
            <a:r>
              <a:rPr lang="en-GB" dirty="0" err="1"/>
              <a:t>gennym</a:t>
            </a:r>
            <a:r>
              <a:rPr lang="en-GB" dirty="0"/>
              <a:t> </a:t>
            </a:r>
            <a:r>
              <a:rPr lang="en-GB" dirty="0" err="1"/>
              <a:t>aelodau</a:t>
            </a:r>
            <a:r>
              <a:rPr lang="en-GB" dirty="0"/>
              <a:t> </a:t>
            </a:r>
            <a:r>
              <a:rPr lang="en-GB" dirty="0" err="1"/>
              <a:t>tîm</a:t>
            </a:r>
            <a:r>
              <a:rPr lang="en-GB" dirty="0"/>
              <a:t> </a:t>
            </a:r>
            <a:r>
              <a:rPr lang="en-GB" dirty="0" err="1"/>
              <a:t>sydd</a:t>
            </a:r>
            <a:r>
              <a:rPr lang="en-GB" dirty="0"/>
              <a:t> </a:t>
            </a:r>
            <a:r>
              <a:rPr lang="en-GB" dirty="0" err="1"/>
              <a:t>wedi'u</a:t>
            </a:r>
            <a:r>
              <a:rPr lang="en-GB" dirty="0"/>
              <a:t> </a:t>
            </a:r>
            <a:r>
              <a:rPr lang="en-GB" dirty="0" err="1"/>
              <a:t>lleoli</a:t>
            </a:r>
            <a:r>
              <a:rPr lang="en-GB" dirty="0"/>
              <a:t> </a:t>
            </a:r>
            <a:r>
              <a:rPr lang="en-GB" dirty="0" err="1"/>
              <a:t>ar</a:t>
            </a:r>
            <a:r>
              <a:rPr lang="en-GB" dirty="0"/>
              <a:t> bob </a:t>
            </a:r>
            <a:r>
              <a:rPr lang="en-GB" dirty="0" err="1"/>
              <a:t>campws</a:t>
            </a:r>
            <a:r>
              <a:rPr lang="en-GB" dirty="0"/>
              <a:t>, </a:t>
            </a:r>
            <a:r>
              <a:rPr lang="en-GB" dirty="0" err="1"/>
              <a:t>fel</a:t>
            </a:r>
            <a:r>
              <a:rPr lang="en-GB" dirty="0"/>
              <a:t> y </a:t>
            </a:r>
            <a:r>
              <a:rPr lang="en-GB" dirty="0" err="1"/>
              <a:t>gallwn</a:t>
            </a:r>
            <a:r>
              <a:rPr lang="en-GB" dirty="0"/>
              <a:t> </a:t>
            </a:r>
            <a:r>
              <a:rPr lang="en-GB" dirty="0" err="1"/>
              <a:t>sicrhau</a:t>
            </a:r>
            <a:r>
              <a:rPr lang="en-GB" dirty="0"/>
              <a:t> bod </a:t>
            </a:r>
            <a:r>
              <a:rPr lang="en-GB" dirty="0" err="1"/>
              <a:t>myfyrwyr</a:t>
            </a:r>
            <a:r>
              <a:rPr lang="en-GB" dirty="0"/>
              <a:t> </a:t>
            </a:r>
            <a:r>
              <a:rPr lang="en-GB" dirty="0" err="1"/>
              <a:t>yn</a:t>
            </a:r>
            <a:r>
              <a:rPr lang="en-GB" dirty="0"/>
              <a:t> </a:t>
            </a:r>
            <a:r>
              <a:rPr lang="en-GB" dirty="0" err="1"/>
              <a:t>cael</a:t>
            </a:r>
            <a:r>
              <a:rPr lang="en-GB" dirty="0"/>
              <a:t> </a:t>
            </a:r>
            <a:r>
              <a:rPr lang="en-GB" dirty="0" err="1"/>
              <a:t>mynediad</a:t>
            </a:r>
            <a:r>
              <a:rPr lang="en-GB" dirty="0"/>
              <a:t> at </a:t>
            </a:r>
            <a:r>
              <a:rPr lang="en-GB" dirty="0" err="1"/>
              <a:t>gymorth</a:t>
            </a:r>
            <a:r>
              <a:rPr lang="en-GB" dirty="0"/>
              <a:t> </a:t>
            </a:r>
            <a:r>
              <a:rPr lang="en-GB" dirty="0" err="1"/>
              <a:t>wyneb</a:t>
            </a:r>
            <a:r>
              <a:rPr lang="en-GB" dirty="0"/>
              <a:t> </a:t>
            </a:r>
            <a:r>
              <a:rPr lang="en-GB" dirty="0" err="1"/>
              <a:t>yn</a:t>
            </a:r>
            <a:r>
              <a:rPr lang="en-GB" dirty="0"/>
              <a:t> </a:t>
            </a:r>
            <a:r>
              <a:rPr lang="en-GB" dirty="0" err="1"/>
              <a:t>wyneb</a:t>
            </a:r>
            <a:r>
              <a:rPr lang="en-GB" dirty="0"/>
              <a:t> a </a:t>
            </a:r>
            <a:r>
              <a:rPr lang="en-GB" dirty="0" err="1"/>
              <a:t>gallwn</a:t>
            </a:r>
            <a:r>
              <a:rPr lang="en-GB" dirty="0"/>
              <a:t> </a:t>
            </a:r>
            <a:r>
              <a:rPr lang="en-GB" dirty="0" err="1"/>
              <a:t>hefyd</a:t>
            </a:r>
            <a:r>
              <a:rPr lang="en-GB" dirty="0"/>
              <a:t> </a:t>
            </a:r>
            <a:r>
              <a:rPr lang="en-GB" dirty="0" err="1"/>
              <a:t>gynnal</a:t>
            </a:r>
            <a:r>
              <a:rPr lang="en-GB" dirty="0"/>
              <a:t> </a:t>
            </a:r>
            <a:r>
              <a:rPr lang="en-GB" dirty="0" err="1"/>
              <a:t>gweithgareddau</a:t>
            </a:r>
            <a:r>
              <a:rPr lang="en-GB" dirty="0"/>
              <a:t> a </a:t>
            </a:r>
            <a:r>
              <a:rPr lang="en-GB" dirty="0" err="1"/>
              <a:t>digwyddiadau</a:t>
            </a:r>
            <a:r>
              <a:rPr lang="en-GB" dirty="0"/>
              <a:t> </a:t>
            </a:r>
            <a:r>
              <a:rPr lang="en-GB" dirty="0" err="1"/>
              <a:t>yn</a:t>
            </a:r>
            <a:r>
              <a:rPr lang="en-GB" dirty="0"/>
              <a:t> y </a:t>
            </a:r>
            <a:r>
              <a:rPr lang="en-GB" dirty="0" err="1"/>
              <a:t>cnawd</a:t>
            </a:r>
            <a:r>
              <a:rPr lang="en-GB"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lvl="0">
              <a:defRPr/>
            </a:pPr>
            <a:r>
              <a:rPr lang="en-GB" dirty="0"/>
              <a:t>Er </a:t>
            </a:r>
            <a:r>
              <a:rPr lang="en-GB" dirty="0" err="1"/>
              <a:t>ein</a:t>
            </a:r>
            <a:r>
              <a:rPr lang="en-GB" dirty="0"/>
              <a:t> bod </a:t>
            </a:r>
            <a:r>
              <a:rPr lang="en-GB" dirty="0" err="1"/>
              <a:t>ni</a:t>
            </a:r>
            <a:r>
              <a:rPr lang="en-GB" dirty="0"/>
              <a:t> </a:t>
            </a:r>
            <a:r>
              <a:rPr lang="en-GB" dirty="0" err="1"/>
              <a:t>i</a:t>
            </a:r>
            <a:r>
              <a:rPr lang="en-GB" dirty="0"/>
              <a:t> </a:t>
            </a:r>
            <a:r>
              <a:rPr lang="en-GB" dirty="0" err="1"/>
              <a:t>gyd</a:t>
            </a:r>
            <a:r>
              <a:rPr lang="en-GB" dirty="0"/>
              <a:t> </a:t>
            </a:r>
            <a:r>
              <a:rPr lang="en-GB" dirty="0" err="1"/>
              <a:t>wedi’n</a:t>
            </a:r>
            <a:r>
              <a:rPr lang="en-GB" dirty="0"/>
              <a:t> </a:t>
            </a:r>
            <a:r>
              <a:rPr lang="en-GB" dirty="0" err="1"/>
              <a:t>lleoli</a:t>
            </a:r>
            <a:r>
              <a:rPr lang="en-GB" dirty="0"/>
              <a:t> </a:t>
            </a:r>
            <a:r>
              <a:rPr lang="en-GB" dirty="0" err="1"/>
              <a:t>ar</a:t>
            </a:r>
            <a:r>
              <a:rPr lang="en-GB" dirty="0"/>
              <a:t> un </a:t>
            </a:r>
            <a:r>
              <a:rPr lang="en-GB" dirty="0" err="1"/>
              <a:t>campws</a:t>
            </a:r>
            <a:r>
              <a:rPr lang="en-GB" dirty="0"/>
              <a:t> </a:t>
            </a:r>
            <a:r>
              <a:rPr lang="en-GB" dirty="0" err="1"/>
              <a:t>neu'r</a:t>
            </a:r>
            <a:r>
              <a:rPr lang="en-GB" dirty="0"/>
              <a:t> </a:t>
            </a:r>
            <a:r>
              <a:rPr lang="en-GB" dirty="0" err="1"/>
              <a:t>llall</a:t>
            </a:r>
            <a:r>
              <a:rPr lang="en-GB" dirty="0"/>
              <a:t> – </a:t>
            </a:r>
            <a:r>
              <a:rPr lang="en-GB" dirty="0" err="1"/>
              <a:t>mae’n</a:t>
            </a:r>
            <a:r>
              <a:rPr lang="en-GB" dirty="0"/>
              <a:t> </a:t>
            </a:r>
            <a:r>
              <a:rPr lang="en-GB" dirty="0" err="1"/>
              <a:t>bosibl</a:t>
            </a:r>
            <a:r>
              <a:rPr lang="en-GB" dirty="0"/>
              <a:t> y </a:t>
            </a:r>
            <a:r>
              <a:rPr lang="en-GB" dirty="0" err="1"/>
              <a:t>byddwch</a:t>
            </a:r>
            <a:r>
              <a:rPr lang="en-GB" dirty="0"/>
              <a:t> </a:t>
            </a:r>
            <a:r>
              <a:rPr lang="en-GB" dirty="0" err="1"/>
              <a:t>yn</a:t>
            </a:r>
            <a:r>
              <a:rPr lang="en-GB" dirty="0"/>
              <a:t> </a:t>
            </a:r>
            <a:r>
              <a:rPr lang="en-GB" dirty="0" err="1"/>
              <a:t>derbyn</a:t>
            </a:r>
            <a:r>
              <a:rPr lang="en-GB" dirty="0"/>
              <a:t> </a:t>
            </a:r>
            <a:r>
              <a:rPr lang="en-GB" dirty="0" err="1"/>
              <a:t>cefnogaeth</a:t>
            </a:r>
            <a:r>
              <a:rPr lang="en-GB" dirty="0"/>
              <a:t> </a:t>
            </a:r>
            <a:r>
              <a:rPr lang="en-GB" dirty="0" err="1"/>
              <a:t>gan</a:t>
            </a:r>
            <a:r>
              <a:rPr lang="en-GB" dirty="0"/>
              <a:t> </a:t>
            </a:r>
            <a:r>
              <a:rPr lang="en-GB" dirty="0" err="1"/>
              <a:t>unrhyw</a:t>
            </a:r>
            <a:r>
              <a:rPr lang="en-GB" dirty="0"/>
              <a:t> un </a:t>
            </a:r>
            <a:r>
              <a:rPr lang="en-GB" dirty="0" err="1"/>
              <a:t>ohonom</a:t>
            </a:r>
            <a:r>
              <a:rPr lang="en-GB" dirty="0"/>
              <a:t>, felly </a:t>
            </a:r>
            <a:r>
              <a:rPr lang="en-GB" dirty="0" err="1"/>
              <a:t>credwn</a:t>
            </a:r>
            <a:r>
              <a:rPr lang="en-GB" dirty="0"/>
              <a:t> </a:t>
            </a:r>
            <a:r>
              <a:rPr lang="en-GB" dirty="0" err="1"/>
              <a:t>ei</a:t>
            </a:r>
            <a:r>
              <a:rPr lang="en-GB" dirty="0"/>
              <a:t> bod </a:t>
            </a:r>
            <a:r>
              <a:rPr lang="en-GB" dirty="0" err="1"/>
              <a:t>yn</a:t>
            </a:r>
            <a:r>
              <a:rPr lang="en-GB" dirty="0"/>
              <a:t> </a:t>
            </a:r>
            <a:r>
              <a:rPr lang="en-GB" dirty="0" err="1"/>
              <a:t>ddefnyddiol</a:t>
            </a:r>
            <a:r>
              <a:rPr lang="en-GB" dirty="0"/>
              <a:t> </a:t>
            </a:r>
            <a:r>
              <a:rPr lang="en-GB" dirty="0" err="1"/>
              <a:t>rhoi</a:t>
            </a:r>
            <a:r>
              <a:rPr lang="en-GB" dirty="0"/>
              <a:t> </a:t>
            </a:r>
            <a:r>
              <a:rPr lang="en-GB" dirty="0" err="1"/>
              <a:t>wynebau</a:t>
            </a:r>
            <a:r>
              <a:rPr lang="en-GB" dirty="0"/>
              <a:t> </a:t>
            </a:r>
            <a:r>
              <a:rPr lang="en-GB" dirty="0" err="1"/>
              <a:t>i</a:t>
            </a:r>
            <a:r>
              <a:rPr lang="en-GB" dirty="0"/>
              <a:t> </a:t>
            </a:r>
            <a:r>
              <a:rPr lang="en-GB" dirty="0" err="1"/>
              <a:t>enwau</a:t>
            </a:r>
            <a:r>
              <a:rPr lang="en-GB" dirty="0"/>
              <a:t> y </a:t>
            </a:r>
            <a:r>
              <a:rPr lang="en-GB" dirty="0" err="1"/>
              <a:t>gallech</a:t>
            </a:r>
            <a:r>
              <a:rPr lang="en-GB" dirty="0"/>
              <a:t> </a:t>
            </a:r>
            <a:r>
              <a:rPr lang="en-GB" dirty="0" err="1"/>
              <a:t>ddod</a:t>
            </a:r>
            <a:r>
              <a:rPr lang="en-GB" dirty="0"/>
              <a:t> </a:t>
            </a:r>
            <a:r>
              <a:rPr lang="en-GB" dirty="0" err="1"/>
              <a:t>i</a:t>
            </a:r>
            <a:r>
              <a:rPr lang="en-GB" dirty="0"/>
              <a:t> </a:t>
            </a:r>
            <a:r>
              <a:rPr lang="en-GB" dirty="0" err="1"/>
              <a:t>gysylltiad</a:t>
            </a:r>
            <a:r>
              <a:rPr lang="en-GB" dirty="0"/>
              <a:t> â </a:t>
            </a:r>
            <a:r>
              <a:rPr lang="en-GB" dirty="0" err="1"/>
              <a:t>nhw</a:t>
            </a:r>
            <a:r>
              <a:rPr lang="en-GB" dirty="0"/>
              <a:t>:</a:t>
            </a:r>
          </a:p>
          <a:p>
            <a:endParaRPr lang="en-GB" dirty="0"/>
          </a:p>
          <a:p>
            <a:r>
              <a:rPr lang="en-GB" dirty="0"/>
              <a:t>Felly </a:t>
            </a:r>
            <a:r>
              <a:rPr lang="en-GB" dirty="0" err="1"/>
              <a:t>mae</a:t>
            </a:r>
            <a:r>
              <a:rPr lang="en-GB" dirty="0"/>
              <a:t> </a:t>
            </a:r>
            <a:r>
              <a:rPr lang="en-GB" dirty="0" err="1"/>
              <a:t>gennym</a:t>
            </a:r>
            <a:r>
              <a:rPr lang="en-GB" dirty="0"/>
              <a:t> </a:t>
            </a:r>
            <a:r>
              <a:rPr lang="en-GB" dirty="0" err="1"/>
              <a:t>ni</a:t>
            </a:r>
            <a:r>
              <a:rPr lang="en-GB" dirty="0"/>
              <a:t>…</a:t>
            </a:r>
          </a:p>
          <a:p>
            <a:endParaRPr lang="en-GB" dirty="0"/>
          </a:p>
          <a:p>
            <a:r>
              <a:rPr lang="en-GB" dirty="0"/>
              <a:t>Derrick – </a:t>
            </a:r>
            <a:r>
              <a:rPr lang="en-GB" dirty="0" err="1"/>
              <a:t>wedi'i</a:t>
            </a:r>
            <a:r>
              <a:rPr lang="en-GB" dirty="0"/>
              <a:t> </a:t>
            </a:r>
            <a:r>
              <a:rPr lang="en-GB" dirty="0" err="1"/>
              <a:t>leoli</a:t>
            </a:r>
            <a:r>
              <a:rPr lang="en-GB" dirty="0"/>
              <a:t> </a:t>
            </a:r>
            <a:r>
              <a:rPr lang="en-GB" dirty="0" err="1"/>
              <a:t>yn</a:t>
            </a:r>
            <a:r>
              <a:rPr lang="en-GB" dirty="0"/>
              <a:t> </a:t>
            </a:r>
            <a:r>
              <a:rPr lang="en-GB" dirty="0" err="1"/>
              <a:t>Llundain</a:t>
            </a:r>
            <a:endParaRPr lang="en-GB" dirty="0"/>
          </a:p>
          <a:p>
            <a:r>
              <a:rPr lang="en-GB" dirty="0"/>
              <a:t>Eevi – </a:t>
            </a:r>
            <a:r>
              <a:rPr lang="en-GB" dirty="0" err="1"/>
              <a:t>wedi’i</a:t>
            </a:r>
            <a:r>
              <a:rPr lang="en-GB" dirty="0"/>
              <a:t> </a:t>
            </a:r>
            <a:r>
              <a:rPr lang="en-GB" dirty="0" err="1"/>
              <a:t>lleoli</a:t>
            </a:r>
            <a:r>
              <a:rPr lang="en-GB" dirty="0"/>
              <a:t> </a:t>
            </a:r>
            <a:r>
              <a:rPr lang="en-GB" dirty="0" err="1"/>
              <a:t>ar</a:t>
            </a:r>
            <a:r>
              <a:rPr lang="en-GB" dirty="0"/>
              <a:t> draws </a:t>
            </a:r>
            <a:r>
              <a:rPr lang="en-GB" dirty="0" err="1"/>
              <a:t>campysau</a:t>
            </a:r>
            <a:r>
              <a:rPr lang="en-GB" dirty="0"/>
              <a:t> Birmingham</a:t>
            </a:r>
          </a:p>
          <a:p>
            <a:r>
              <a:rPr lang="en-GB" dirty="0"/>
              <a:t>A Sinead a Suzi, </a:t>
            </a:r>
            <a:r>
              <a:rPr lang="en-GB" dirty="0" err="1"/>
              <a:t>sy'n</a:t>
            </a:r>
            <a:r>
              <a:rPr lang="en-GB" dirty="0"/>
              <a:t> </a:t>
            </a:r>
            <a:r>
              <a:rPr lang="en-GB" dirty="0" err="1"/>
              <a:t>gweithio</a:t>
            </a:r>
            <a:r>
              <a:rPr lang="en-GB" dirty="0"/>
              <a:t> </a:t>
            </a:r>
            <a:r>
              <a:rPr lang="en-GB" dirty="0" err="1"/>
              <a:t>ar</a:t>
            </a:r>
            <a:r>
              <a:rPr lang="en-GB" dirty="0"/>
              <a:t> </a:t>
            </a:r>
            <a:r>
              <a:rPr lang="en-GB" dirty="0" err="1"/>
              <a:t>gampysau</a:t>
            </a:r>
            <a:r>
              <a:rPr lang="en-GB" dirty="0"/>
              <a:t> Cymru.</a:t>
            </a:r>
          </a:p>
          <a:p>
            <a:endParaRPr lang="en-GB" dirty="0"/>
          </a:p>
          <a:p>
            <a:endParaRPr lang="en-GB" dirty="0"/>
          </a:p>
          <a:p>
            <a:r>
              <a:rPr lang="en-GB" dirty="0"/>
              <a:t>We are a centralised service – which means that we support across all of the UWTSD campuses. We have team members who are based on each campus, so that we can make sure students have access to face-to-face support and we can also run in person activities and events.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Although we are all based on one campus or another – you may receive support from any one of us, so we think it's helpful to put faces to names that you may come into contact with:</a:t>
            </a:r>
          </a:p>
          <a:p>
            <a:endParaRPr lang="en-GB" dirty="0"/>
          </a:p>
          <a:p>
            <a:r>
              <a:rPr lang="en-GB" dirty="0"/>
              <a:t>So we have…</a:t>
            </a:r>
          </a:p>
          <a:p>
            <a:endParaRPr lang="en-GB" dirty="0"/>
          </a:p>
          <a:p>
            <a:r>
              <a:rPr lang="en-GB" dirty="0"/>
              <a:t>Derrick – based in London</a:t>
            </a:r>
          </a:p>
          <a:p>
            <a:r>
              <a:rPr lang="en-GB" dirty="0"/>
              <a:t>Eevi – based across the Bham campuses</a:t>
            </a:r>
          </a:p>
          <a:p>
            <a:r>
              <a:rPr lang="en-GB" dirty="0"/>
              <a:t>And Sinead and Suzi, who work the Welsh campuses.</a:t>
            </a:r>
          </a:p>
          <a:p>
            <a:endParaRPr lang="en-GB" dirty="0"/>
          </a:p>
        </p:txBody>
      </p:sp>
      <p:sp>
        <p:nvSpPr>
          <p:cNvPr id="4" name="Slide Number Placeholder 3"/>
          <p:cNvSpPr>
            <a:spLocks noGrp="1"/>
          </p:cNvSpPr>
          <p:nvPr>
            <p:ph type="sldNum" sz="quarter" idx="5"/>
          </p:nvPr>
        </p:nvSpPr>
        <p:spPr/>
        <p:txBody>
          <a:bodyPr/>
          <a:lstStyle/>
          <a:p>
            <a:fld id="{B905D58B-DD5A-4023-8889-02B6996E2695}" type="slidenum">
              <a:rPr lang="en-GB" smtClean="0"/>
              <a:t>2</a:t>
            </a:fld>
            <a:endParaRPr lang="en-GB"/>
          </a:p>
        </p:txBody>
      </p:sp>
    </p:spTree>
    <p:extLst>
      <p:ext uri="{BB962C8B-B14F-4D97-AF65-F5344CB8AC3E}">
        <p14:creationId xmlns:p14="http://schemas.microsoft.com/office/powerpoint/2010/main" val="7495616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US" dirty="0">
              <a:solidFill>
                <a:schemeClr val="bg1"/>
              </a:solidFill>
            </a:endParaRPr>
          </a:p>
          <a:p>
            <a:pPr fontAlgn="base"/>
            <a:r>
              <a:rPr lang="en-GB" dirty="0"/>
              <a:t>Yn y </a:t>
            </a:r>
            <a:r>
              <a:rPr lang="en-GB" dirty="0" err="1"/>
              <a:t>bôn</a:t>
            </a:r>
            <a:r>
              <a:rPr lang="en-GB" dirty="0"/>
              <a:t>, </a:t>
            </a:r>
            <a:r>
              <a:rPr lang="en-GB" dirty="0" err="1"/>
              <a:t>mae</a:t>
            </a:r>
            <a:r>
              <a:rPr lang="en-GB" dirty="0"/>
              <a:t> </a:t>
            </a:r>
            <a:r>
              <a:rPr lang="en-GB" dirty="0" err="1"/>
              <a:t>ein</a:t>
            </a:r>
            <a:r>
              <a:rPr lang="en-GB" dirty="0"/>
              <a:t> </a:t>
            </a:r>
            <a:r>
              <a:rPr lang="en-GB" dirty="0" err="1"/>
              <a:t>tîm</a:t>
            </a:r>
            <a:r>
              <a:rPr lang="en-GB" dirty="0"/>
              <a:t> </a:t>
            </a:r>
            <a:r>
              <a:rPr lang="en-GB" dirty="0" err="1"/>
              <a:t>yn</a:t>
            </a:r>
            <a:r>
              <a:rPr lang="en-GB" dirty="0"/>
              <a:t> </a:t>
            </a:r>
            <a:r>
              <a:rPr lang="en-GB" dirty="0" err="1"/>
              <a:t>cefnogi</a:t>
            </a:r>
            <a:r>
              <a:rPr lang="en-GB" dirty="0"/>
              <a:t> </a:t>
            </a:r>
            <a:r>
              <a:rPr lang="en-GB" dirty="0" err="1"/>
              <a:t>myfyrwyr</a:t>
            </a:r>
            <a:r>
              <a:rPr lang="en-GB" dirty="0"/>
              <a:t> </a:t>
            </a:r>
            <a:r>
              <a:rPr lang="en-GB" dirty="0" err="1"/>
              <a:t>CertHE</a:t>
            </a:r>
            <a:r>
              <a:rPr lang="en-GB" dirty="0"/>
              <a:t> </a:t>
            </a:r>
            <a:r>
              <a:rPr lang="en-GB" dirty="0" err="1"/>
              <a:t>yn</a:t>
            </a:r>
            <a:r>
              <a:rPr lang="en-GB" dirty="0"/>
              <a:t> PCYDDS a </a:t>
            </a:r>
            <a:r>
              <a:rPr lang="en-GB" dirty="0" err="1"/>
              <a:t>allai</a:t>
            </a:r>
            <a:r>
              <a:rPr lang="en-GB" dirty="0"/>
              <a:t> </a:t>
            </a:r>
            <a:r>
              <a:rPr lang="en-GB" dirty="0" err="1"/>
              <a:t>fod</a:t>
            </a:r>
            <a:r>
              <a:rPr lang="en-GB" dirty="0"/>
              <a:t> </a:t>
            </a:r>
            <a:r>
              <a:rPr lang="en-GB" dirty="0" err="1"/>
              <a:t>yn</a:t>
            </a:r>
            <a:r>
              <a:rPr lang="en-GB" dirty="0"/>
              <a:t> </a:t>
            </a:r>
            <a:r>
              <a:rPr lang="en-GB" dirty="0" err="1"/>
              <a:t>wynebu</a:t>
            </a:r>
            <a:r>
              <a:rPr lang="en-GB" dirty="0"/>
              <a:t> </a:t>
            </a:r>
            <a:r>
              <a:rPr lang="en-GB" dirty="0" err="1"/>
              <a:t>heriau</a:t>
            </a:r>
            <a:r>
              <a:rPr lang="en-GB" dirty="0"/>
              <a:t> </a:t>
            </a:r>
            <a:r>
              <a:rPr lang="en-GB" dirty="0" err="1"/>
              <a:t>sy'n</a:t>
            </a:r>
            <a:r>
              <a:rPr lang="en-GB" dirty="0"/>
              <a:t> </a:t>
            </a:r>
            <a:r>
              <a:rPr lang="en-GB" dirty="0" err="1"/>
              <a:t>effeithio</a:t>
            </a:r>
            <a:r>
              <a:rPr lang="en-GB" dirty="0"/>
              <a:t> </a:t>
            </a:r>
            <a:r>
              <a:rPr lang="en-GB" dirty="0" err="1"/>
              <a:t>ar</a:t>
            </a:r>
            <a:r>
              <a:rPr lang="en-GB" dirty="0"/>
              <a:t> </a:t>
            </a:r>
            <a:r>
              <a:rPr lang="en-GB" dirty="0" err="1"/>
              <a:t>eu</a:t>
            </a:r>
            <a:r>
              <a:rPr lang="en-GB" dirty="0"/>
              <a:t> </a:t>
            </a:r>
            <a:r>
              <a:rPr lang="en-GB" dirty="0" err="1"/>
              <a:t>profiad</a:t>
            </a:r>
            <a:r>
              <a:rPr lang="en-GB" dirty="0"/>
              <a:t> </a:t>
            </a:r>
            <a:r>
              <a:rPr lang="en-GB" dirty="0" err="1"/>
              <a:t>prifysgol</a:t>
            </a:r>
            <a:r>
              <a:rPr lang="en-GB" dirty="0"/>
              <a:t>. </a:t>
            </a:r>
            <a:r>
              <a:rPr lang="en-GB" dirty="0" err="1"/>
              <a:t>Os</a:t>
            </a:r>
            <a:r>
              <a:rPr lang="en-GB" dirty="0"/>
              <a:t> </a:t>
            </a:r>
            <a:r>
              <a:rPr lang="en-GB" dirty="0" err="1"/>
              <a:t>nad</a:t>
            </a:r>
            <a:r>
              <a:rPr lang="en-GB" dirty="0"/>
              <a:t> </a:t>
            </a:r>
            <a:r>
              <a:rPr lang="en-GB" dirty="0" err="1"/>
              <a:t>ydych</a:t>
            </a:r>
            <a:r>
              <a:rPr lang="en-GB" dirty="0"/>
              <a:t> </a:t>
            </a:r>
            <a:r>
              <a:rPr lang="en-GB" dirty="0" err="1"/>
              <a:t>chi'n</a:t>
            </a:r>
            <a:r>
              <a:rPr lang="en-GB" dirty="0"/>
              <a:t> </a:t>
            </a:r>
            <a:r>
              <a:rPr lang="en-GB" dirty="0" err="1"/>
              <a:t>siŵr</a:t>
            </a:r>
            <a:r>
              <a:rPr lang="en-GB" dirty="0"/>
              <a:t> </a:t>
            </a:r>
            <a:r>
              <a:rPr lang="en-GB" dirty="0" err="1"/>
              <a:t>ble</a:t>
            </a:r>
            <a:r>
              <a:rPr lang="en-GB" dirty="0"/>
              <a:t> </a:t>
            </a:r>
            <a:r>
              <a:rPr lang="en-GB" dirty="0" err="1"/>
              <a:t>i</a:t>
            </a:r>
            <a:r>
              <a:rPr lang="en-GB" dirty="0"/>
              <a:t> </a:t>
            </a:r>
            <a:r>
              <a:rPr lang="en-GB" dirty="0" err="1"/>
              <a:t>droi</a:t>
            </a:r>
            <a:r>
              <a:rPr lang="en-GB" dirty="0"/>
              <a:t> neu pa </a:t>
            </a:r>
            <a:r>
              <a:rPr lang="en-GB" dirty="0" err="1"/>
              <a:t>gymorth</a:t>
            </a:r>
            <a:r>
              <a:rPr lang="en-GB" dirty="0"/>
              <a:t> </a:t>
            </a:r>
            <a:r>
              <a:rPr lang="en-GB" dirty="0" err="1"/>
              <a:t>sydd</a:t>
            </a:r>
            <a:r>
              <a:rPr lang="en-GB" dirty="0"/>
              <a:t> </a:t>
            </a:r>
            <a:r>
              <a:rPr lang="en-GB" dirty="0" err="1"/>
              <a:t>ar</a:t>
            </a:r>
            <a:r>
              <a:rPr lang="en-GB" dirty="0"/>
              <a:t> </a:t>
            </a:r>
            <a:r>
              <a:rPr lang="en-GB" dirty="0" err="1"/>
              <a:t>gael</a:t>
            </a:r>
            <a:r>
              <a:rPr lang="en-GB" dirty="0"/>
              <a:t>, </a:t>
            </a:r>
            <a:r>
              <a:rPr lang="en-GB" dirty="0" err="1"/>
              <a:t>gallwn</a:t>
            </a:r>
            <a:r>
              <a:rPr lang="en-GB" dirty="0"/>
              <a:t> </a:t>
            </a:r>
            <a:r>
              <a:rPr lang="en-GB" dirty="0" err="1"/>
              <a:t>eich</a:t>
            </a:r>
            <a:r>
              <a:rPr lang="en-GB" dirty="0"/>
              <a:t> </a:t>
            </a:r>
            <a:r>
              <a:rPr lang="en-GB" dirty="0" err="1"/>
              <a:t>cyfeirio</a:t>
            </a:r>
            <a:r>
              <a:rPr lang="en-GB" dirty="0"/>
              <a:t> </a:t>
            </a:r>
            <a:r>
              <a:rPr lang="en-GB" dirty="0" err="1"/>
              <a:t>i’r</a:t>
            </a:r>
            <a:r>
              <a:rPr lang="en-GB" dirty="0"/>
              <a:t> man </a:t>
            </a:r>
            <a:r>
              <a:rPr lang="en-GB" dirty="0" err="1"/>
              <a:t>cywir</a:t>
            </a:r>
            <a:r>
              <a:rPr lang="en-GB" dirty="0"/>
              <a:t>.</a:t>
            </a:r>
          </a:p>
          <a:p>
            <a:pPr fontAlgn="base"/>
            <a:endParaRPr lang="en-US" dirty="0"/>
          </a:p>
          <a:p>
            <a:pPr fontAlgn="base"/>
            <a:r>
              <a:rPr lang="en-US" dirty="0"/>
              <a:t>Ein </a:t>
            </a:r>
            <a:r>
              <a:rPr lang="en-US" dirty="0" err="1"/>
              <a:t>gwaith</a:t>
            </a:r>
            <a:r>
              <a:rPr lang="en-US" dirty="0"/>
              <a:t> </a:t>
            </a:r>
            <a:r>
              <a:rPr lang="en-US" dirty="0" err="1"/>
              <a:t>yw</a:t>
            </a:r>
            <a:r>
              <a:rPr lang="en-US" dirty="0"/>
              <a:t> </a:t>
            </a:r>
            <a:r>
              <a:rPr lang="en-US" dirty="0" err="1"/>
              <a:t>helpu</a:t>
            </a:r>
            <a:r>
              <a:rPr lang="en-US" dirty="0"/>
              <a:t> </a:t>
            </a:r>
            <a:r>
              <a:rPr lang="en-US" dirty="0" err="1"/>
              <a:t>myfyrwyr</a:t>
            </a:r>
            <a:r>
              <a:rPr lang="en-US" dirty="0"/>
              <a:t> </a:t>
            </a:r>
            <a:r>
              <a:rPr lang="en-US" dirty="0" err="1"/>
              <a:t>sy'n</a:t>
            </a:r>
            <a:r>
              <a:rPr lang="en-US" dirty="0"/>
              <a:t> </a:t>
            </a:r>
            <a:r>
              <a:rPr lang="en-US" dirty="0" err="1"/>
              <a:t>profi</a:t>
            </a:r>
            <a:r>
              <a:rPr lang="en-US" dirty="0"/>
              <a:t> </a:t>
            </a:r>
            <a:r>
              <a:rPr lang="en-US" dirty="0" err="1"/>
              <a:t>unrhyw</a:t>
            </a:r>
            <a:r>
              <a:rPr lang="en-US" dirty="0"/>
              <a:t> </a:t>
            </a:r>
            <a:r>
              <a:rPr lang="en-US" dirty="0" err="1"/>
              <a:t>anawsterau</a:t>
            </a:r>
            <a:r>
              <a:rPr lang="en-US" dirty="0"/>
              <a:t> neu </a:t>
            </a:r>
            <a:r>
              <a:rPr lang="en-US" dirty="0" err="1"/>
              <a:t>broblemau</a:t>
            </a:r>
            <a:r>
              <a:rPr lang="en-US" dirty="0"/>
              <a:t> </a:t>
            </a:r>
            <a:r>
              <a:rPr lang="en-US" dirty="0" err="1"/>
              <a:t>sy'n</a:t>
            </a:r>
            <a:r>
              <a:rPr lang="en-US" dirty="0"/>
              <a:t> </a:t>
            </a:r>
            <a:r>
              <a:rPr lang="en-US" dirty="0" err="1"/>
              <a:t>cael</a:t>
            </a:r>
            <a:r>
              <a:rPr lang="en-US" dirty="0"/>
              <a:t> </a:t>
            </a:r>
            <a:r>
              <a:rPr lang="en-US" dirty="0" err="1"/>
              <a:t>effaith</a:t>
            </a:r>
            <a:r>
              <a:rPr lang="en-US" dirty="0"/>
              <a:t> </a:t>
            </a:r>
            <a:r>
              <a:rPr lang="en-US" dirty="0" err="1"/>
              <a:t>uniongyrchol</a:t>
            </a:r>
            <a:r>
              <a:rPr lang="en-US" dirty="0"/>
              <a:t> </a:t>
            </a:r>
            <a:r>
              <a:rPr lang="en-US" dirty="0" err="1"/>
              <a:t>ar</a:t>
            </a:r>
            <a:r>
              <a:rPr lang="en-US" dirty="0"/>
              <a:t> </a:t>
            </a:r>
            <a:r>
              <a:rPr lang="en-US" dirty="0" err="1"/>
              <a:t>eu</a:t>
            </a:r>
            <a:r>
              <a:rPr lang="en-US" dirty="0"/>
              <a:t> </a:t>
            </a:r>
            <a:r>
              <a:rPr lang="en-US" dirty="0" err="1"/>
              <a:t>hastudiaethau</a:t>
            </a:r>
            <a:r>
              <a:rPr lang="en-US" dirty="0"/>
              <a:t> </a:t>
            </a:r>
            <a:r>
              <a:rPr lang="en-US" dirty="0" err="1"/>
              <a:t>a'u</a:t>
            </a:r>
            <a:r>
              <a:rPr lang="en-US" dirty="0"/>
              <a:t> </a:t>
            </a:r>
            <a:r>
              <a:rPr lang="en-US" dirty="0" err="1"/>
              <a:t>profiad</a:t>
            </a:r>
            <a:r>
              <a:rPr lang="en-US" dirty="0"/>
              <a:t> </a:t>
            </a:r>
            <a:r>
              <a:rPr lang="en-US" dirty="0" err="1"/>
              <a:t>yn</a:t>
            </a:r>
            <a:r>
              <a:rPr lang="en-US" dirty="0"/>
              <a:t> y </a:t>
            </a:r>
            <a:r>
              <a:rPr lang="en-US" dirty="0" err="1"/>
              <a:t>brifysgol</a:t>
            </a:r>
            <a:r>
              <a:rPr lang="en-US" dirty="0"/>
              <a:t>. (</a:t>
            </a:r>
            <a:r>
              <a:rPr lang="en-US" dirty="0" err="1"/>
              <a:t>rhestrwch</a:t>
            </a:r>
            <a:r>
              <a:rPr lang="en-US" dirty="0"/>
              <a:t> rai </a:t>
            </a:r>
            <a:r>
              <a:rPr lang="en-US" dirty="0" err="1"/>
              <a:t>enghreifftiau</a:t>
            </a:r>
            <a:r>
              <a:rPr lang="en-US" dirty="0"/>
              <a:t> </a:t>
            </a:r>
            <a:r>
              <a:rPr lang="en-US" dirty="0" err="1"/>
              <a:t>os</a:t>
            </a:r>
            <a:r>
              <a:rPr lang="en-US" dirty="0"/>
              <a:t> </a:t>
            </a:r>
            <a:r>
              <a:rPr lang="en-US" dirty="0" err="1"/>
              <a:t>dymunwch</a:t>
            </a:r>
            <a:r>
              <a:rPr lang="en-US" dirty="0"/>
              <a:t>)</a:t>
            </a:r>
          </a:p>
          <a:p>
            <a:pPr fontAlgn="base"/>
            <a:endParaRPr lang="en-US" dirty="0"/>
          </a:p>
          <a:p>
            <a:pPr fontAlgn="base"/>
            <a:r>
              <a:rPr lang="en-US" dirty="0" err="1"/>
              <a:t>Rydym</a:t>
            </a:r>
            <a:r>
              <a:rPr lang="en-US" dirty="0"/>
              <a:t> </a:t>
            </a:r>
            <a:r>
              <a:rPr lang="en-US" dirty="0" err="1"/>
              <a:t>yn</a:t>
            </a:r>
            <a:r>
              <a:rPr lang="en-US" dirty="0"/>
              <a:t> </a:t>
            </a:r>
            <a:r>
              <a:rPr lang="en-US" dirty="0" err="1"/>
              <a:t>deall</a:t>
            </a:r>
            <a:r>
              <a:rPr lang="en-US" dirty="0"/>
              <a:t> y gall </a:t>
            </a:r>
            <a:r>
              <a:rPr lang="en-US" dirty="0" err="1"/>
              <a:t>fod</a:t>
            </a:r>
            <a:r>
              <a:rPr lang="en-US" dirty="0"/>
              <a:t> </a:t>
            </a:r>
            <a:r>
              <a:rPr lang="en-US" dirty="0" err="1"/>
              <a:t>yn</a:t>
            </a:r>
            <a:r>
              <a:rPr lang="en-US" dirty="0"/>
              <a:t> </a:t>
            </a:r>
            <a:r>
              <a:rPr lang="en-US" dirty="0" err="1"/>
              <a:t>anodd</a:t>
            </a:r>
            <a:r>
              <a:rPr lang="en-US" dirty="0"/>
              <a:t> </a:t>
            </a:r>
            <a:r>
              <a:rPr lang="en-US" dirty="0" err="1"/>
              <a:t>gwybod</a:t>
            </a:r>
            <a:r>
              <a:rPr lang="en-US" dirty="0"/>
              <a:t> pa </a:t>
            </a:r>
            <a:r>
              <a:rPr lang="en-US" dirty="0" err="1"/>
              <a:t>wasanaethau</a:t>
            </a:r>
            <a:r>
              <a:rPr lang="en-US" dirty="0"/>
              <a:t> a </a:t>
            </a:r>
            <a:r>
              <a:rPr lang="en-US" dirty="0" err="1"/>
              <a:t>chefnogaeth</a:t>
            </a:r>
            <a:r>
              <a:rPr lang="en-US" dirty="0"/>
              <a:t> </a:t>
            </a:r>
            <a:r>
              <a:rPr lang="en-US" dirty="0" err="1"/>
              <a:t>sydd</a:t>
            </a:r>
            <a:r>
              <a:rPr lang="en-US" dirty="0"/>
              <a:t> </a:t>
            </a:r>
            <a:r>
              <a:rPr lang="en-US" dirty="0" err="1"/>
              <a:t>ar</a:t>
            </a:r>
            <a:r>
              <a:rPr lang="en-US" dirty="0"/>
              <a:t> </a:t>
            </a:r>
            <a:r>
              <a:rPr lang="en-US" dirty="0" err="1"/>
              <a:t>gael</a:t>
            </a:r>
            <a:r>
              <a:rPr lang="en-US" dirty="0"/>
              <a:t>, felly </a:t>
            </a:r>
            <a:r>
              <a:rPr lang="en-US" dirty="0" err="1"/>
              <a:t>byddwn</a:t>
            </a:r>
            <a:r>
              <a:rPr lang="en-US" dirty="0"/>
              <a:t> </a:t>
            </a:r>
            <a:r>
              <a:rPr lang="en-US" dirty="0" err="1"/>
              <a:t>yn</a:t>
            </a:r>
            <a:r>
              <a:rPr lang="en-US" dirty="0"/>
              <a:t> </a:t>
            </a:r>
            <a:r>
              <a:rPr lang="en-US" dirty="0" err="1"/>
              <a:t>gwneud</a:t>
            </a:r>
            <a:r>
              <a:rPr lang="en-US" dirty="0"/>
              <a:t> </a:t>
            </a:r>
            <a:r>
              <a:rPr lang="en-US" dirty="0" err="1"/>
              <a:t>ein</a:t>
            </a:r>
            <a:r>
              <a:rPr lang="en-US" dirty="0"/>
              <a:t> </a:t>
            </a:r>
            <a:r>
              <a:rPr lang="en-US" dirty="0" err="1"/>
              <a:t>gorau</a:t>
            </a:r>
            <a:r>
              <a:rPr lang="en-US" dirty="0"/>
              <a:t> </a:t>
            </a:r>
            <a:r>
              <a:rPr lang="en-US" dirty="0" err="1"/>
              <a:t>glas</a:t>
            </a:r>
            <a:r>
              <a:rPr lang="en-US" dirty="0"/>
              <a:t> </a:t>
            </a:r>
            <a:r>
              <a:rPr lang="en-US" dirty="0" err="1"/>
              <a:t>i</a:t>
            </a:r>
            <a:r>
              <a:rPr lang="en-US" dirty="0"/>
              <a:t> </a:t>
            </a:r>
            <a:r>
              <a:rPr lang="en-US" dirty="0" err="1"/>
              <a:t>ddeall</a:t>
            </a:r>
            <a:r>
              <a:rPr lang="en-US" dirty="0"/>
              <a:t> </a:t>
            </a:r>
            <a:r>
              <a:rPr lang="en-US" dirty="0" err="1"/>
              <a:t>eich</a:t>
            </a:r>
            <a:r>
              <a:rPr lang="en-US" dirty="0"/>
              <a:t> </a:t>
            </a:r>
            <a:r>
              <a:rPr lang="en-US" dirty="0" err="1"/>
              <a:t>sefyllfa</a:t>
            </a:r>
            <a:r>
              <a:rPr lang="en-US" dirty="0"/>
              <a:t>, </a:t>
            </a:r>
            <a:r>
              <a:rPr lang="en-US" dirty="0" err="1"/>
              <a:t>trafod</a:t>
            </a:r>
            <a:r>
              <a:rPr lang="en-US" dirty="0"/>
              <a:t> yr </a:t>
            </a:r>
            <a:r>
              <a:rPr lang="en-US" dirty="0" err="1"/>
              <a:t>opsiynau</a:t>
            </a:r>
            <a:r>
              <a:rPr lang="en-US" dirty="0"/>
              <a:t> </a:t>
            </a:r>
            <a:r>
              <a:rPr lang="en-US" dirty="0" err="1"/>
              <a:t>sydd</a:t>
            </a:r>
            <a:r>
              <a:rPr lang="en-US" dirty="0"/>
              <a:t> </a:t>
            </a:r>
            <a:r>
              <a:rPr lang="en-US" dirty="0" err="1"/>
              <a:t>ar</a:t>
            </a:r>
            <a:r>
              <a:rPr lang="en-US" dirty="0"/>
              <a:t> </a:t>
            </a:r>
            <a:r>
              <a:rPr lang="en-US" dirty="0" err="1"/>
              <a:t>gael</a:t>
            </a:r>
            <a:r>
              <a:rPr lang="en-US" dirty="0"/>
              <a:t> a </a:t>
            </a:r>
            <a:r>
              <a:rPr lang="en-US" dirty="0" err="1"/>
              <a:t>gweithio</a:t>
            </a:r>
            <a:r>
              <a:rPr lang="en-US" dirty="0"/>
              <a:t> </a:t>
            </a:r>
            <a:r>
              <a:rPr lang="en-US" dirty="0" err="1"/>
              <a:t>gyda</a:t>
            </a:r>
            <a:r>
              <a:rPr lang="en-US" dirty="0"/>
              <a:t> chi </a:t>
            </a:r>
            <a:r>
              <a:rPr lang="en-US" dirty="0" err="1"/>
              <a:t>i’ch</a:t>
            </a:r>
            <a:r>
              <a:rPr lang="en-US" dirty="0"/>
              <a:t> </a:t>
            </a:r>
            <a:r>
              <a:rPr lang="en-US" dirty="0" err="1"/>
              <a:t>cyfeirio</a:t>
            </a:r>
            <a:r>
              <a:rPr lang="en-US" dirty="0"/>
              <a:t>/</a:t>
            </a:r>
            <a:r>
              <a:rPr lang="en-US" dirty="0" err="1"/>
              <a:t>cysylltu</a:t>
            </a:r>
            <a:r>
              <a:rPr lang="en-US" dirty="0"/>
              <a:t> â </a:t>
            </a:r>
            <a:r>
              <a:rPr lang="en-US" dirty="0" err="1"/>
              <a:t>chefnogaeth</a:t>
            </a:r>
            <a:r>
              <a:rPr lang="en-US" dirty="0"/>
              <a:t> neu </a:t>
            </a:r>
            <a:r>
              <a:rPr lang="en-US" dirty="0" err="1"/>
              <a:t>eich</a:t>
            </a:r>
            <a:r>
              <a:rPr lang="en-US" dirty="0"/>
              <a:t> </a:t>
            </a:r>
            <a:r>
              <a:rPr lang="en-US" dirty="0" err="1"/>
              <a:t>tywys</a:t>
            </a:r>
            <a:r>
              <a:rPr lang="en-US" dirty="0"/>
              <a:t> </a:t>
            </a:r>
            <a:r>
              <a:rPr lang="en-US" dirty="0" err="1"/>
              <a:t>trwy</a:t>
            </a:r>
            <a:r>
              <a:rPr lang="en-US" dirty="0"/>
              <a:t> </a:t>
            </a:r>
            <a:r>
              <a:rPr lang="en-US" dirty="0" err="1"/>
              <a:t>unrhyw</a:t>
            </a:r>
            <a:r>
              <a:rPr lang="en-US" dirty="0"/>
              <a:t> </a:t>
            </a:r>
            <a:r>
              <a:rPr lang="en-US" dirty="0" err="1"/>
              <a:t>brosesau</a:t>
            </a:r>
            <a:r>
              <a:rPr lang="en-US" dirty="0"/>
              <a:t> y </a:t>
            </a:r>
            <a:r>
              <a:rPr lang="en-US" dirty="0" err="1"/>
              <a:t>gallai</a:t>
            </a:r>
            <a:r>
              <a:rPr lang="en-US" dirty="0"/>
              <a:t> </a:t>
            </a:r>
            <a:r>
              <a:rPr lang="en-US" dirty="0" err="1"/>
              <a:t>fod</a:t>
            </a:r>
            <a:r>
              <a:rPr lang="en-US" dirty="0"/>
              <a:t> </a:t>
            </a:r>
            <a:r>
              <a:rPr lang="en-US" dirty="0" err="1"/>
              <a:t>angen</a:t>
            </a:r>
            <a:r>
              <a:rPr lang="en-US" dirty="0"/>
              <a:t> </a:t>
            </a:r>
            <a:r>
              <a:rPr lang="en-US" dirty="0" err="1"/>
              <a:t>i</a:t>
            </a:r>
            <a:r>
              <a:rPr lang="en-US" dirty="0"/>
              <a:t> chi </a:t>
            </a:r>
            <a:r>
              <a:rPr lang="en-US" dirty="0" err="1"/>
              <a:t>eu</a:t>
            </a:r>
            <a:r>
              <a:rPr lang="en-US" dirty="0"/>
              <a:t> </a:t>
            </a:r>
            <a:r>
              <a:rPr lang="en-US" dirty="0" err="1"/>
              <a:t>cwblhau</a:t>
            </a:r>
            <a:r>
              <a:rPr lang="en-US" dirty="0"/>
              <a:t>.</a:t>
            </a:r>
          </a:p>
          <a:p>
            <a:pPr fontAlgn="base"/>
            <a:endParaRPr lang="en-US" dirty="0"/>
          </a:p>
          <a:p>
            <a:pPr fontAlgn="base"/>
            <a:r>
              <a:rPr lang="en-US" dirty="0"/>
              <a:t>[</a:t>
            </a:r>
            <a:r>
              <a:rPr lang="en-US" dirty="0" err="1"/>
              <a:t>Os</a:t>
            </a:r>
            <a:r>
              <a:rPr lang="en-US" dirty="0"/>
              <a:t> </a:t>
            </a:r>
            <a:r>
              <a:rPr lang="en-US" dirty="0" err="1"/>
              <a:t>hoffech</a:t>
            </a:r>
            <a:r>
              <a:rPr lang="en-US" dirty="0"/>
              <a:t> </a:t>
            </a:r>
            <a:r>
              <a:rPr lang="en-US" dirty="0" err="1"/>
              <a:t>ddysgu</a:t>
            </a:r>
            <a:r>
              <a:rPr lang="en-US" dirty="0"/>
              <a:t> </a:t>
            </a:r>
            <a:r>
              <a:rPr lang="en-US" dirty="0" err="1"/>
              <a:t>ychydig</a:t>
            </a:r>
            <a:r>
              <a:rPr lang="en-US" dirty="0"/>
              <a:t> </a:t>
            </a:r>
            <a:r>
              <a:rPr lang="en-US" dirty="0" err="1"/>
              <a:t>mwy</a:t>
            </a:r>
            <a:r>
              <a:rPr lang="en-US" dirty="0"/>
              <a:t> am </a:t>
            </a:r>
            <a:r>
              <a:rPr lang="en-US" dirty="0" err="1"/>
              <a:t>ein</a:t>
            </a:r>
            <a:r>
              <a:rPr lang="en-US" dirty="0"/>
              <a:t> </a:t>
            </a:r>
            <a:r>
              <a:rPr lang="en-US" dirty="0" err="1"/>
              <a:t>tîm</a:t>
            </a:r>
            <a:r>
              <a:rPr lang="en-US" dirty="0"/>
              <a:t> – </a:t>
            </a:r>
            <a:r>
              <a:rPr lang="en-US" dirty="0" err="1"/>
              <a:t>gallwch</a:t>
            </a:r>
            <a:r>
              <a:rPr lang="en-US" dirty="0"/>
              <a:t> </a:t>
            </a:r>
            <a:r>
              <a:rPr lang="en-US" dirty="0" err="1"/>
              <a:t>ddefnyddio'r</a:t>
            </a:r>
            <a:r>
              <a:rPr lang="en-US" dirty="0"/>
              <a:t> </a:t>
            </a:r>
            <a:r>
              <a:rPr lang="en-US" dirty="0" err="1"/>
              <a:t>ddolen</a:t>
            </a:r>
            <a:r>
              <a:rPr lang="en-US" dirty="0"/>
              <a:t> </a:t>
            </a:r>
            <a:r>
              <a:rPr lang="en-US" dirty="0" err="1"/>
              <a:t>i'n</a:t>
            </a:r>
            <a:r>
              <a:rPr lang="en-US" dirty="0"/>
              <a:t> </a:t>
            </a:r>
            <a:r>
              <a:rPr lang="en-US" dirty="0" err="1"/>
              <a:t>tudalen</a:t>
            </a:r>
            <a:r>
              <a:rPr lang="en-US" dirty="0"/>
              <a:t> we </a:t>
            </a:r>
            <a:r>
              <a:rPr lang="en-US" dirty="0" err="1"/>
              <a:t>yma</a:t>
            </a:r>
            <a:r>
              <a:rPr lang="en-US" dirty="0"/>
              <a:t>:]</a:t>
            </a:r>
          </a:p>
          <a:p>
            <a:pPr fontAlgn="base"/>
            <a:endParaRPr lang="en-US" dirty="0"/>
          </a:p>
          <a:p>
            <a:pPr fontAlgn="base"/>
            <a:endParaRPr lang="en-US" dirty="0"/>
          </a:p>
          <a:p>
            <a:pPr fontAlgn="base"/>
            <a:endParaRPr lang="en-US" dirty="0">
              <a:solidFill>
                <a:schemeClr val="bg1"/>
              </a:solidFill>
            </a:endParaRPr>
          </a:p>
          <a:p>
            <a:pPr fontAlgn="base"/>
            <a:r>
              <a:rPr lang="en-GB" sz="1200" b="0" i="0" kern="1200" dirty="0">
                <a:solidFill>
                  <a:schemeClr val="tx1"/>
                </a:solidFill>
                <a:effectLst/>
                <a:latin typeface="+mn-lt"/>
                <a:ea typeface="+mn-ea"/>
                <a:cs typeface="+mn-cs"/>
              </a:rPr>
              <a:t>Essentially, our team support </a:t>
            </a:r>
            <a:r>
              <a:rPr lang="en-GB" sz="1200" b="0" i="0" kern="1200" dirty="0" err="1">
                <a:solidFill>
                  <a:schemeClr val="tx1"/>
                </a:solidFill>
                <a:effectLst/>
                <a:latin typeface="+mn-lt"/>
                <a:ea typeface="+mn-ea"/>
                <a:cs typeface="+mn-cs"/>
              </a:rPr>
              <a:t>CertHE</a:t>
            </a:r>
            <a:r>
              <a:rPr lang="en-GB" sz="1200" b="0" i="0" kern="1200" dirty="0">
                <a:solidFill>
                  <a:schemeClr val="tx1"/>
                </a:solidFill>
                <a:effectLst/>
                <a:latin typeface="+mn-lt"/>
                <a:ea typeface="+mn-ea"/>
                <a:cs typeface="+mn-cs"/>
              </a:rPr>
              <a:t> students at UWTSD who may be facing challenges that are affecting their university experience. If you're unsure where to turn or what support is available, we can point you in the right direction. </a:t>
            </a:r>
            <a:endParaRPr lang="en-US" dirty="0">
              <a:solidFill>
                <a:schemeClr val="bg1"/>
              </a:solidFill>
            </a:endParaRPr>
          </a:p>
          <a:p>
            <a:pPr fontAlgn="base"/>
            <a:endParaRPr lang="en-US" dirty="0"/>
          </a:p>
          <a:p>
            <a:pPr fontAlgn="base"/>
            <a:r>
              <a:rPr lang="en-US" dirty="0"/>
              <a:t>Our job is to help students that are experiencing any difficulties or issues which are having a direct impact on their studies and experience at university. (list some examples if desired)</a:t>
            </a:r>
          </a:p>
          <a:p>
            <a:pPr fontAlgn="base"/>
            <a:endParaRPr lang="en-US" dirty="0"/>
          </a:p>
          <a:p>
            <a:pPr fontAlgn="base"/>
            <a:r>
              <a:rPr lang="en-US" dirty="0"/>
              <a:t>We understand it can be difficult to know what services and support is available, so we will do our best to understand what’s going on for you, discuss the options that are available and work with you to navigate/link in with support or guide you through any processes you may need to complete.  </a:t>
            </a:r>
          </a:p>
          <a:p>
            <a:pPr fontAlgn="base"/>
            <a:endParaRPr lang="en-US" dirty="0"/>
          </a:p>
          <a:p>
            <a:pPr fontAlgn="base"/>
            <a:r>
              <a:rPr lang="en-US" dirty="0"/>
              <a:t>[If you’d like to learn a little more about our team – you can use the link to our webpage here:]</a:t>
            </a:r>
          </a:p>
          <a:p>
            <a:pPr fontAlgn="base"/>
            <a:endParaRPr lang="en-US" dirty="0"/>
          </a:p>
          <a:p>
            <a:endParaRPr lang="en-GB" dirty="0"/>
          </a:p>
        </p:txBody>
      </p:sp>
      <p:sp>
        <p:nvSpPr>
          <p:cNvPr id="4" name="Slide Number Placeholder 3"/>
          <p:cNvSpPr>
            <a:spLocks noGrp="1"/>
          </p:cNvSpPr>
          <p:nvPr>
            <p:ph type="sldNum" sz="quarter" idx="5"/>
          </p:nvPr>
        </p:nvSpPr>
        <p:spPr/>
        <p:txBody>
          <a:bodyPr/>
          <a:lstStyle/>
          <a:p>
            <a:fld id="{B905D58B-DD5A-4023-8889-02B6996E2695}" type="slidenum">
              <a:rPr lang="en-GB" smtClean="0"/>
              <a:t>3</a:t>
            </a:fld>
            <a:endParaRPr lang="en-GB"/>
          </a:p>
        </p:txBody>
      </p:sp>
    </p:spTree>
    <p:extLst>
      <p:ext uri="{BB962C8B-B14F-4D97-AF65-F5344CB8AC3E}">
        <p14:creationId xmlns:p14="http://schemas.microsoft.com/office/powerpoint/2010/main" val="25940021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Yn </a:t>
            </a:r>
            <a:r>
              <a:rPr lang="en-GB" dirty="0" err="1"/>
              <a:t>ogystal</a:t>
            </a:r>
            <a:r>
              <a:rPr lang="en-GB" dirty="0"/>
              <a:t> </a:t>
            </a:r>
            <a:r>
              <a:rPr lang="en-GB" dirty="0" err="1"/>
              <a:t>â'r</a:t>
            </a:r>
            <a:r>
              <a:rPr lang="en-GB" dirty="0"/>
              <a:t> </a:t>
            </a:r>
            <a:r>
              <a:rPr lang="en-GB" dirty="0" err="1"/>
              <a:t>gefnogaeth</a:t>
            </a:r>
            <a:r>
              <a:rPr lang="en-GB" dirty="0"/>
              <a:t> </a:t>
            </a:r>
            <a:r>
              <a:rPr lang="en-GB" dirty="0" err="1"/>
              <a:t>uniongyrchol</a:t>
            </a:r>
            <a:r>
              <a:rPr lang="en-GB" dirty="0"/>
              <a:t> </a:t>
            </a:r>
            <a:r>
              <a:rPr lang="en-GB" dirty="0" err="1"/>
              <a:t>rydy</a:t>
            </a:r>
            <a:r>
              <a:rPr lang="en-GB" dirty="0"/>
              <a:t> </a:t>
            </a:r>
            <a:r>
              <a:rPr lang="en-GB" dirty="0" err="1"/>
              <a:t>ni'n</a:t>
            </a:r>
            <a:r>
              <a:rPr lang="en-GB" dirty="0"/>
              <a:t> </a:t>
            </a:r>
            <a:r>
              <a:rPr lang="en-GB" dirty="0" err="1"/>
              <a:t>ei</a:t>
            </a:r>
            <a:r>
              <a:rPr lang="en-GB" dirty="0"/>
              <a:t> </a:t>
            </a:r>
            <a:r>
              <a:rPr lang="en-GB" dirty="0" err="1"/>
              <a:t>gynnig</a:t>
            </a:r>
            <a:r>
              <a:rPr lang="en-GB" dirty="0"/>
              <a:t> </a:t>
            </a:r>
            <a:r>
              <a:rPr lang="en-GB" dirty="0" err="1"/>
              <a:t>i</a:t>
            </a:r>
            <a:r>
              <a:rPr lang="en-GB" dirty="0"/>
              <a:t> </a:t>
            </a:r>
            <a:r>
              <a:rPr lang="en-GB" dirty="0" err="1"/>
              <a:t>fyfyrwyr</a:t>
            </a:r>
            <a:r>
              <a:rPr lang="en-GB" dirty="0"/>
              <a:t>, </a:t>
            </a:r>
            <a:r>
              <a:rPr lang="en-GB" dirty="0" err="1"/>
              <a:t>rydym</a:t>
            </a:r>
            <a:r>
              <a:rPr lang="en-GB" dirty="0"/>
              <a:t> </a:t>
            </a:r>
            <a:r>
              <a:rPr lang="en-GB" dirty="0" err="1"/>
              <a:t>hefyd</a:t>
            </a:r>
            <a:r>
              <a:rPr lang="en-GB" dirty="0"/>
              <a:t> </a:t>
            </a:r>
            <a:r>
              <a:rPr lang="en-GB" dirty="0" err="1"/>
              <a:t>yn</a:t>
            </a:r>
            <a:r>
              <a:rPr lang="en-GB" dirty="0"/>
              <a:t>…</a:t>
            </a:r>
          </a:p>
          <a:p>
            <a:endParaRPr lang="en-GB" dirty="0"/>
          </a:p>
          <a:p>
            <a:r>
              <a:rPr lang="en-GB" dirty="0"/>
              <a:t> - </a:t>
            </a:r>
            <a:r>
              <a:rPr lang="en-GB" dirty="0" err="1"/>
              <a:t>Cynorthwyo</a:t>
            </a:r>
            <a:r>
              <a:rPr lang="en-GB" dirty="0"/>
              <a:t> </a:t>
            </a:r>
            <a:r>
              <a:rPr lang="en-GB" dirty="0" err="1"/>
              <a:t>gyda</a:t>
            </a:r>
            <a:r>
              <a:rPr lang="en-GB" dirty="0"/>
              <a:t> </a:t>
            </a:r>
            <a:r>
              <a:rPr lang="en-GB" dirty="0" err="1"/>
              <a:t>digwyddiadau’r</a:t>
            </a:r>
            <a:r>
              <a:rPr lang="en-GB" dirty="0"/>
              <a:t> </a:t>
            </a:r>
            <a:r>
              <a:rPr lang="en-GB" dirty="0" err="1"/>
              <a:t>Brifysgol</a:t>
            </a:r>
            <a:r>
              <a:rPr lang="en-GB" dirty="0"/>
              <a:t> – </a:t>
            </a:r>
            <a:r>
              <a:rPr lang="en-GB" dirty="0" err="1"/>
              <a:t>e.e.</a:t>
            </a:r>
            <a:r>
              <a:rPr lang="en-GB" dirty="0"/>
              <a:t> </a:t>
            </a:r>
            <a:r>
              <a:rPr lang="en-GB" dirty="0" err="1"/>
              <a:t>digwyddiadau</a:t>
            </a:r>
            <a:r>
              <a:rPr lang="en-GB" dirty="0"/>
              <a:t> </a:t>
            </a:r>
            <a:r>
              <a:rPr lang="en-GB" dirty="0" err="1"/>
              <a:t>cynefino</a:t>
            </a:r>
            <a:r>
              <a:rPr lang="en-GB" dirty="0"/>
              <a:t>, </a:t>
            </a:r>
            <a:r>
              <a:rPr lang="en-GB" dirty="0" err="1"/>
              <a:t>croesawu</a:t>
            </a:r>
            <a:r>
              <a:rPr lang="en-GB" dirty="0"/>
              <a:t> ac </a:t>
            </a:r>
            <a:r>
              <a:rPr lang="en-GB" dirty="0" err="1"/>
              <a:t>ati</a:t>
            </a:r>
            <a:r>
              <a:rPr lang="en-GB" dirty="0"/>
              <a:t>
 - </a:t>
            </a:r>
            <a:r>
              <a:rPr lang="en-GB" dirty="0" err="1"/>
              <a:t>Cynnig</a:t>
            </a:r>
            <a:r>
              <a:rPr lang="en-GB" dirty="0"/>
              <a:t> </a:t>
            </a:r>
            <a:r>
              <a:rPr lang="en-GB" dirty="0" err="1"/>
              <a:t>hyfforddiant</a:t>
            </a:r>
            <a:r>
              <a:rPr lang="en-GB" dirty="0"/>
              <a:t> a </a:t>
            </a:r>
            <a:r>
              <a:rPr lang="en-GB" dirty="0" err="1"/>
              <a:t>gweithdai</a:t>
            </a:r>
            <a:r>
              <a:rPr lang="en-GB" dirty="0"/>
              <a:t> </a:t>
            </a:r>
            <a:r>
              <a:rPr lang="en-GB" dirty="0" err="1"/>
              <a:t>i</a:t>
            </a:r>
            <a:r>
              <a:rPr lang="en-GB" dirty="0"/>
              <a:t> </a:t>
            </a:r>
            <a:r>
              <a:rPr lang="en-GB" dirty="0" err="1"/>
              <a:t>fyfyrwyr</a:t>
            </a:r>
            <a:r>
              <a:rPr lang="en-GB" dirty="0"/>
              <a:t>
 - </a:t>
            </a:r>
            <a:r>
              <a:rPr lang="en-GB" dirty="0" err="1"/>
              <a:t>Prosiectau</a:t>
            </a:r>
            <a:r>
              <a:rPr lang="en-GB" dirty="0"/>
              <a:t> </a:t>
            </a:r>
            <a:r>
              <a:rPr lang="en-GB" dirty="0" err="1"/>
              <a:t>cyd-gynhyrchu</a:t>
            </a:r>
            <a:r>
              <a:rPr lang="en-GB" dirty="0"/>
              <a:t> </a:t>
            </a:r>
            <a:r>
              <a:rPr lang="en-GB" dirty="0" err="1"/>
              <a:t>gyda</a:t>
            </a:r>
            <a:r>
              <a:rPr lang="en-GB" dirty="0"/>
              <a:t> </a:t>
            </a:r>
            <a:r>
              <a:rPr lang="en-GB" dirty="0" err="1"/>
              <a:t>myfyrwyr</a:t>
            </a:r>
            <a:r>
              <a:rPr lang="en-GB" dirty="0"/>
              <a:t>
 - </a:t>
            </a:r>
            <a:r>
              <a:rPr lang="en-GB" dirty="0" err="1"/>
              <a:t>Rhedeg</a:t>
            </a:r>
            <a:r>
              <a:rPr lang="en-GB" dirty="0"/>
              <a:t> </a:t>
            </a:r>
            <a:r>
              <a:rPr lang="en-GB" dirty="0" err="1"/>
              <a:t>digwyddiadau</a:t>
            </a:r>
            <a:r>
              <a:rPr lang="en-GB" dirty="0"/>
              <a:t> </a:t>
            </a:r>
            <a:r>
              <a:rPr lang="en-GB" dirty="0" err="1"/>
              <a:t>dros</a:t>
            </a:r>
            <a:r>
              <a:rPr lang="en-GB" dirty="0"/>
              <a:t> </a:t>
            </a:r>
            <a:r>
              <a:rPr lang="en-GB" dirty="0" err="1"/>
              <a:t>dro</a:t>
            </a:r>
            <a:r>
              <a:rPr lang="en-GB" dirty="0"/>
              <a:t>
 - </a:t>
            </a:r>
            <a:r>
              <a:rPr lang="en-GB" dirty="0" err="1"/>
              <a:t>Cynnig</a:t>
            </a:r>
            <a:r>
              <a:rPr lang="en-GB" dirty="0"/>
              <a:t> </a:t>
            </a:r>
            <a:r>
              <a:rPr lang="en-GB" dirty="0" err="1"/>
              <a:t>sesiynau</a:t>
            </a:r>
            <a:r>
              <a:rPr lang="en-GB" dirty="0"/>
              <a:t> </a:t>
            </a:r>
            <a:r>
              <a:rPr lang="en-GB" dirty="0" err="1"/>
              <a:t>galw</a:t>
            </a:r>
            <a:r>
              <a:rPr lang="en-GB" dirty="0"/>
              <a:t> </a:t>
            </a:r>
            <a:r>
              <a:rPr lang="en-GB" dirty="0" err="1"/>
              <a:t>heibio</a:t>
            </a:r>
            <a:r>
              <a:rPr lang="en-GB" dirty="0"/>
              <a:t> </a:t>
            </a:r>
            <a:r>
              <a:rPr lang="en-GB" dirty="0" err="1"/>
              <a:t>penodol</a:t>
            </a:r>
            <a:r>
              <a:rPr lang="en-GB" dirty="0"/>
              <a:t>  </a:t>
            </a:r>
          </a:p>
          <a:p>
            <a:endParaRPr lang="en-GB" dirty="0"/>
          </a:p>
          <a:p>
            <a:r>
              <a:rPr lang="en-GB" dirty="0" err="1"/>
              <a:t>Cadwch</a:t>
            </a:r>
            <a:r>
              <a:rPr lang="en-GB" dirty="0"/>
              <a:t> </a:t>
            </a:r>
            <a:r>
              <a:rPr lang="en-GB" dirty="0" err="1"/>
              <a:t>lygad</a:t>
            </a:r>
            <a:r>
              <a:rPr lang="en-GB" dirty="0"/>
              <a:t> am </a:t>
            </a:r>
            <a:r>
              <a:rPr lang="en-GB" dirty="0" err="1"/>
              <a:t>ddigwyddiadau</a:t>
            </a:r>
            <a:r>
              <a:rPr lang="en-GB" dirty="0"/>
              <a:t> a </a:t>
            </a:r>
            <a:r>
              <a:rPr lang="en-GB" dirty="0" err="1"/>
              <a:t>gweithgareddau</a:t>
            </a:r>
            <a:r>
              <a:rPr lang="en-GB" dirty="0"/>
              <a:t> </a:t>
            </a:r>
            <a:r>
              <a:rPr lang="en-GB" dirty="0" err="1"/>
              <a:t>sydd</a:t>
            </a:r>
            <a:r>
              <a:rPr lang="en-GB" dirty="0"/>
              <a:t> </a:t>
            </a:r>
            <a:r>
              <a:rPr lang="en-GB" dirty="0" err="1"/>
              <a:t>i</a:t>
            </a:r>
            <a:r>
              <a:rPr lang="en-GB" dirty="0"/>
              <a:t> </a:t>
            </a:r>
            <a:r>
              <a:rPr lang="en-GB" dirty="0" err="1"/>
              <a:t>ddod</a:t>
            </a:r>
            <a:r>
              <a:rPr lang="en-GB" dirty="0"/>
              <a:t> </a:t>
            </a:r>
            <a:r>
              <a:rPr lang="en-GB" dirty="0" err="1"/>
              <a:t>gan</a:t>
            </a:r>
            <a:r>
              <a:rPr lang="en-GB" dirty="0"/>
              <a:t> y </a:t>
            </a:r>
            <a:r>
              <a:rPr lang="en-GB" dirty="0" err="1"/>
              <a:t>byddwn</a:t>
            </a:r>
            <a:r>
              <a:rPr lang="en-GB" dirty="0"/>
              <a:t> </a:t>
            </a:r>
            <a:r>
              <a:rPr lang="en-GB" dirty="0" err="1"/>
              <a:t>yn</a:t>
            </a:r>
            <a:r>
              <a:rPr lang="en-GB" dirty="0"/>
              <a:t> </a:t>
            </a:r>
            <a:r>
              <a:rPr lang="en-GB" dirty="0" err="1"/>
              <a:t>rhoi</a:t>
            </a:r>
            <a:r>
              <a:rPr lang="en-GB" dirty="0"/>
              <a:t> </a:t>
            </a:r>
            <a:r>
              <a:rPr lang="en-GB" dirty="0" err="1"/>
              <a:t>gwybod</a:t>
            </a:r>
            <a:r>
              <a:rPr lang="en-GB" dirty="0"/>
              <a:t> </a:t>
            </a:r>
            <a:r>
              <a:rPr lang="en-GB" dirty="0" err="1"/>
              <a:t>i</a:t>
            </a:r>
            <a:r>
              <a:rPr lang="en-GB" dirty="0"/>
              <a:t> chi am yr </a:t>
            </a:r>
            <a:r>
              <a:rPr lang="en-GB" dirty="0" err="1"/>
              <a:t>hyn</a:t>
            </a:r>
            <a:r>
              <a:rPr lang="en-GB" dirty="0"/>
              <a:t> </a:t>
            </a:r>
            <a:r>
              <a:rPr lang="en-GB" dirty="0" err="1"/>
              <a:t>fydd</a:t>
            </a:r>
            <a:r>
              <a:rPr lang="en-GB" dirty="0"/>
              <a:t> </a:t>
            </a:r>
            <a:r>
              <a:rPr lang="en-GB" dirty="0" err="1"/>
              <a:t>yn</a:t>
            </a:r>
            <a:r>
              <a:rPr lang="en-GB" dirty="0"/>
              <a:t> </a:t>
            </a:r>
            <a:r>
              <a:rPr lang="en-GB" dirty="0" err="1"/>
              <a:t>digwydd</a:t>
            </a:r>
            <a:r>
              <a:rPr lang="en-GB" dirty="0"/>
              <a:t> </a:t>
            </a:r>
            <a:r>
              <a:rPr lang="en-GB" dirty="0" err="1"/>
              <a:t>trwy</a:t>
            </a:r>
            <a:r>
              <a:rPr lang="en-GB" dirty="0"/>
              <a:t> e-</a:t>
            </a:r>
            <a:r>
              <a:rPr lang="en-GB" dirty="0" err="1"/>
              <a:t>bost</a:t>
            </a:r>
            <a:r>
              <a:rPr lang="en-GB" dirty="0"/>
              <a:t> a </a:t>
            </a:r>
            <a:r>
              <a:rPr lang="en-GB" dirty="0" err="1"/>
              <a:t>thrwy</a:t>
            </a:r>
            <a:r>
              <a:rPr lang="en-GB" dirty="0"/>
              <a:t> </a:t>
            </a:r>
            <a:r>
              <a:rPr lang="en-GB" dirty="0" err="1"/>
              <a:t>ein</a:t>
            </a:r>
            <a:r>
              <a:rPr lang="en-GB" dirty="0"/>
              <a:t> </a:t>
            </a:r>
            <a:r>
              <a:rPr lang="en-GB" dirty="0" err="1"/>
              <a:t>tudalen</a:t>
            </a:r>
            <a:r>
              <a:rPr lang="en-GB" dirty="0"/>
              <a:t> we</a:t>
            </a:r>
          </a:p>
          <a:p>
            <a:endParaRPr lang="en-GB" dirty="0"/>
          </a:p>
          <a:p>
            <a:endParaRPr lang="en-GB" dirty="0"/>
          </a:p>
          <a:p>
            <a:r>
              <a:rPr lang="en-GB" dirty="0"/>
              <a:t>As well as the direct support we offer to students, we also…</a:t>
            </a:r>
          </a:p>
          <a:p>
            <a:endParaRPr lang="en-GB" dirty="0"/>
          </a:p>
          <a:p>
            <a:r>
              <a:rPr lang="en-GB" dirty="0"/>
              <a:t> - Support with University events – e.g. induction, Welcome days etc</a:t>
            </a:r>
          </a:p>
          <a:p>
            <a:r>
              <a:rPr lang="en-GB" dirty="0"/>
              <a:t> - Offer student trainings and workshops</a:t>
            </a:r>
          </a:p>
          <a:p>
            <a:r>
              <a:rPr lang="en-GB" dirty="0"/>
              <a:t> - Student Co-production projects</a:t>
            </a:r>
          </a:p>
          <a:p>
            <a:r>
              <a:rPr lang="en-GB" dirty="0"/>
              <a:t> - Run pop-up events  </a:t>
            </a:r>
          </a:p>
          <a:p>
            <a:r>
              <a:rPr lang="en-GB" dirty="0"/>
              <a:t> - Offer specific drop-in sessions  </a:t>
            </a:r>
          </a:p>
          <a:p>
            <a:endParaRPr lang="en-GB" dirty="0"/>
          </a:p>
          <a:p>
            <a:r>
              <a:rPr lang="en-GB" dirty="0"/>
              <a:t>Please keep an eye out for upcoming events and activities as we’ll let you know about what’s coming up by email and via our webpage </a:t>
            </a:r>
          </a:p>
          <a:p>
            <a:endParaRPr lang="en-GB" dirty="0"/>
          </a:p>
        </p:txBody>
      </p:sp>
      <p:sp>
        <p:nvSpPr>
          <p:cNvPr id="4" name="Slide Number Placeholder 3"/>
          <p:cNvSpPr>
            <a:spLocks noGrp="1"/>
          </p:cNvSpPr>
          <p:nvPr>
            <p:ph type="sldNum" sz="quarter" idx="5"/>
          </p:nvPr>
        </p:nvSpPr>
        <p:spPr/>
        <p:txBody>
          <a:bodyPr/>
          <a:lstStyle/>
          <a:p>
            <a:fld id="{B905D58B-DD5A-4023-8889-02B6996E2695}" type="slidenum">
              <a:rPr lang="en-GB" smtClean="0"/>
              <a:t>4</a:t>
            </a:fld>
            <a:endParaRPr lang="en-GB"/>
          </a:p>
        </p:txBody>
      </p:sp>
    </p:spTree>
    <p:extLst>
      <p:ext uri="{BB962C8B-B14F-4D97-AF65-F5344CB8AC3E}">
        <p14:creationId xmlns:p14="http://schemas.microsoft.com/office/powerpoint/2010/main" val="19382195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t>
            </a:r>
            <a:r>
              <a:rPr lang="en-GB" dirty="0" err="1"/>
              <a:t>gael</a:t>
            </a:r>
            <a:r>
              <a:rPr lang="en-GB" dirty="0"/>
              <a:t> </a:t>
            </a:r>
            <a:r>
              <a:rPr lang="en-GB" dirty="0" err="1"/>
              <a:t>cefnogaeth</a:t>
            </a:r>
            <a:r>
              <a:rPr lang="en-GB" dirty="0"/>
              <a:t> </a:t>
            </a:r>
            <a:r>
              <a:rPr lang="en-GB" dirty="0" err="1"/>
              <a:t>gennym</a:t>
            </a:r>
            <a:r>
              <a:rPr lang="en-GB" dirty="0"/>
              <a:t> </a:t>
            </a:r>
            <a:r>
              <a:rPr lang="en-GB" dirty="0" err="1"/>
              <a:t>ni</a:t>
            </a:r>
            <a:r>
              <a:rPr lang="en-GB" dirty="0"/>
              <a:t>, </a:t>
            </a:r>
            <a:r>
              <a:rPr lang="en-GB" dirty="0" err="1"/>
              <a:t>cwblhewch</a:t>
            </a:r>
            <a:r>
              <a:rPr lang="en-GB" dirty="0"/>
              <a:t> </a:t>
            </a:r>
            <a:r>
              <a:rPr lang="en-GB" dirty="0" err="1"/>
              <a:t>ein</a:t>
            </a:r>
            <a:r>
              <a:rPr lang="en-GB" dirty="0"/>
              <a:t> </a:t>
            </a:r>
            <a:r>
              <a:rPr lang="en-GB" dirty="0" err="1"/>
              <a:t>ffurflen</a:t>
            </a:r>
            <a:r>
              <a:rPr lang="en-GB" dirty="0"/>
              <a:t> </a:t>
            </a:r>
            <a:r>
              <a:rPr lang="en-GB" dirty="0" err="1"/>
              <a:t>gymorth</a:t>
            </a:r>
            <a:endParaRPr lang="en-GB" dirty="0"/>
          </a:p>
          <a:p>
            <a:r>
              <a:rPr lang="en-GB" dirty="0"/>
              <a:t>
</a:t>
            </a:r>
            <a:r>
              <a:rPr lang="en-GB" dirty="0" err="1"/>
              <a:t>Sganiwch</a:t>
            </a:r>
            <a:r>
              <a:rPr lang="en-GB" dirty="0"/>
              <a:t> y cod QR a </a:t>
            </a:r>
            <a:r>
              <a:rPr lang="en-GB" dirty="0" err="1"/>
              <a:t>dylai</a:t>
            </a:r>
            <a:r>
              <a:rPr lang="en-GB" dirty="0"/>
              <a:t> </a:t>
            </a:r>
            <a:r>
              <a:rPr lang="en-GB" dirty="0" err="1"/>
              <a:t>fynd</a:t>
            </a:r>
            <a:r>
              <a:rPr lang="en-GB" dirty="0"/>
              <a:t> â chi </a:t>
            </a:r>
            <a:r>
              <a:rPr lang="en-GB" dirty="0" err="1"/>
              <a:t>i'n</a:t>
            </a:r>
            <a:r>
              <a:rPr lang="en-GB" dirty="0"/>
              <a:t> </a:t>
            </a:r>
            <a:r>
              <a:rPr lang="en-GB" dirty="0" err="1"/>
              <a:t>ffurflen</a:t>
            </a:r>
            <a:r>
              <a:rPr lang="en-GB" dirty="0"/>
              <a:t>, neu, </a:t>
            </a:r>
            <a:r>
              <a:rPr lang="en-GB" dirty="0" err="1"/>
              <a:t>gallwch</a:t>
            </a:r>
            <a:r>
              <a:rPr lang="en-GB" dirty="0"/>
              <a:t> </a:t>
            </a:r>
            <a:r>
              <a:rPr lang="en-GB" dirty="0" err="1"/>
              <a:t>ddilyn</a:t>
            </a:r>
            <a:r>
              <a:rPr lang="en-GB" dirty="0"/>
              <a:t> y </a:t>
            </a:r>
            <a:r>
              <a:rPr lang="en-GB" dirty="0" err="1"/>
              <a:t>ddolen</a:t>
            </a:r>
            <a:r>
              <a:rPr lang="en-GB" dirty="0"/>
              <a:t> </a:t>
            </a:r>
            <a:r>
              <a:rPr lang="en-GB" dirty="0" err="1"/>
              <a:t>isod</a:t>
            </a:r>
            <a:r>
              <a:rPr lang="en-GB" dirty="0"/>
              <a:t> </a:t>
            </a:r>
            <a:r>
              <a:rPr lang="en-GB" dirty="0" err="1"/>
              <a:t>ar</a:t>
            </a:r>
            <a:r>
              <a:rPr lang="en-GB" dirty="0"/>
              <a:t> </a:t>
            </a:r>
            <a:r>
              <a:rPr lang="en-GB" dirty="0" err="1"/>
              <a:t>ôl</a:t>
            </a:r>
            <a:r>
              <a:rPr lang="en-GB" dirty="0"/>
              <a:t> </a:t>
            </a:r>
            <a:r>
              <a:rPr lang="en-GB" dirty="0" err="1"/>
              <a:t>i</a:t>
            </a:r>
            <a:r>
              <a:rPr lang="en-GB" dirty="0"/>
              <a:t> chi </a:t>
            </a:r>
            <a:r>
              <a:rPr lang="en-GB" dirty="0" err="1"/>
              <a:t>dderbyn</a:t>
            </a:r>
            <a:r>
              <a:rPr lang="en-GB" dirty="0"/>
              <a:t> </a:t>
            </a:r>
            <a:r>
              <a:rPr lang="en-GB" dirty="0" err="1"/>
              <a:t>copi</a:t>
            </a:r>
            <a:r>
              <a:rPr lang="en-GB" dirty="0"/>
              <a:t> </a:t>
            </a:r>
            <a:r>
              <a:rPr lang="en-GB" dirty="0" err="1"/>
              <a:t>o'r</a:t>
            </a:r>
            <a:r>
              <a:rPr lang="en-GB" dirty="0"/>
              <a:t> </a:t>
            </a:r>
            <a:r>
              <a:rPr lang="en-GB" dirty="0" err="1"/>
              <a:t>cyflwyniad</a:t>
            </a:r>
            <a:r>
              <a:rPr lang="en-GB" dirty="0"/>
              <a:t> </a:t>
            </a:r>
            <a:r>
              <a:rPr lang="en-GB" dirty="0" err="1"/>
              <a:t>hwn</a:t>
            </a:r>
            <a:r>
              <a:rPr lang="en-GB" dirty="0"/>
              <a:t>.  </a:t>
            </a:r>
          </a:p>
          <a:p>
            <a:r>
              <a:rPr lang="en-GB" dirty="0"/>
              <a:t>
</a:t>
            </a:r>
            <a:r>
              <a:rPr lang="en-GB" dirty="0" err="1"/>
              <a:t>Mae'r</a:t>
            </a:r>
            <a:r>
              <a:rPr lang="en-GB" dirty="0"/>
              <a:t> </a:t>
            </a:r>
            <a:r>
              <a:rPr lang="en-GB" dirty="0" err="1"/>
              <a:t>wybodaeth</a:t>
            </a:r>
            <a:r>
              <a:rPr lang="en-GB" dirty="0"/>
              <a:t> </a:t>
            </a:r>
            <a:r>
              <a:rPr lang="en-GB" dirty="0" err="1"/>
              <a:t>rydych</a:t>
            </a:r>
            <a:r>
              <a:rPr lang="en-GB" dirty="0"/>
              <a:t> </a:t>
            </a:r>
            <a:r>
              <a:rPr lang="en-GB" dirty="0" err="1"/>
              <a:t>chi'n</a:t>
            </a:r>
            <a:r>
              <a:rPr lang="en-GB" dirty="0"/>
              <a:t> </a:t>
            </a:r>
            <a:r>
              <a:rPr lang="en-GB" dirty="0" err="1"/>
              <a:t>ei</a:t>
            </a:r>
            <a:r>
              <a:rPr lang="en-GB" dirty="0"/>
              <a:t> </a:t>
            </a:r>
            <a:r>
              <a:rPr lang="en-GB" dirty="0" err="1"/>
              <a:t>hychwanegu</a:t>
            </a:r>
            <a:r>
              <a:rPr lang="en-GB" dirty="0"/>
              <a:t> at y </a:t>
            </a:r>
            <a:r>
              <a:rPr lang="en-GB" dirty="0" err="1"/>
              <a:t>ffurflen</a:t>
            </a:r>
            <a:r>
              <a:rPr lang="en-GB" dirty="0"/>
              <a:t> </a:t>
            </a:r>
            <a:r>
              <a:rPr lang="en-GB" dirty="0" err="1"/>
              <a:t>wir</a:t>
            </a:r>
            <a:r>
              <a:rPr lang="en-GB" dirty="0"/>
              <a:t> </a:t>
            </a:r>
            <a:r>
              <a:rPr lang="en-GB" dirty="0" err="1"/>
              <a:t>yn</a:t>
            </a:r>
            <a:r>
              <a:rPr lang="en-GB" dirty="0"/>
              <a:t> </a:t>
            </a:r>
            <a:r>
              <a:rPr lang="en-GB" dirty="0" err="1"/>
              <a:t>ein</a:t>
            </a:r>
            <a:r>
              <a:rPr lang="en-GB" dirty="0"/>
              <a:t> </a:t>
            </a:r>
            <a:r>
              <a:rPr lang="en-GB" dirty="0" err="1"/>
              <a:t>helpu</a:t>
            </a:r>
            <a:r>
              <a:rPr lang="en-GB" dirty="0"/>
              <a:t> </a:t>
            </a:r>
            <a:r>
              <a:rPr lang="en-GB" dirty="0" err="1"/>
              <a:t>i</a:t>
            </a:r>
            <a:r>
              <a:rPr lang="en-GB" dirty="0"/>
              <a:t> </a:t>
            </a:r>
            <a:r>
              <a:rPr lang="en-GB" dirty="0" err="1"/>
              <a:t>wneud</a:t>
            </a:r>
            <a:r>
              <a:rPr lang="en-GB" dirty="0"/>
              <a:t> </a:t>
            </a:r>
            <a:r>
              <a:rPr lang="en-GB" dirty="0" err="1"/>
              <a:t>yn</a:t>
            </a:r>
            <a:r>
              <a:rPr lang="en-GB" dirty="0"/>
              <a:t> </a:t>
            </a:r>
            <a:r>
              <a:rPr lang="en-GB" dirty="0" err="1"/>
              <a:t>siŵr</a:t>
            </a:r>
            <a:r>
              <a:rPr lang="en-GB" dirty="0"/>
              <a:t> y </a:t>
            </a:r>
            <a:r>
              <a:rPr lang="en-GB" dirty="0" err="1"/>
              <a:t>gallwn</a:t>
            </a:r>
            <a:r>
              <a:rPr lang="en-GB" dirty="0"/>
              <a:t> </a:t>
            </a:r>
            <a:r>
              <a:rPr lang="en-GB" dirty="0" err="1"/>
              <a:t>eich</a:t>
            </a:r>
            <a:r>
              <a:rPr lang="en-GB" dirty="0"/>
              <a:t> </a:t>
            </a:r>
            <a:r>
              <a:rPr lang="en-GB" dirty="0" err="1"/>
              <a:t>cefnogi</a:t>
            </a:r>
            <a:r>
              <a:rPr lang="en-GB" dirty="0"/>
              <a:t> </a:t>
            </a:r>
            <a:r>
              <a:rPr lang="en-GB" dirty="0" err="1"/>
              <a:t>yn</a:t>
            </a:r>
            <a:r>
              <a:rPr lang="en-GB" dirty="0"/>
              <a:t> y </a:t>
            </a:r>
            <a:r>
              <a:rPr lang="en-GB" dirty="0" err="1"/>
              <a:t>ffordd</a:t>
            </a:r>
            <a:r>
              <a:rPr lang="en-GB" dirty="0"/>
              <a:t> </a:t>
            </a:r>
            <a:r>
              <a:rPr lang="en-GB" dirty="0" err="1"/>
              <a:t>gywir</a:t>
            </a:r>
            <a:r>
              <a:rPr lang="en-GB" dirty="0"/>
              <a:t> ac mor </a:t>
            </a:r>
            <a:r>
              <a:rPr lang="en-GB" dirty="0" err="1"/>
              <a:t>effeithlon</a:t>
            </a:r>
            <a:r>
              <a:rPr lang="en-GB" dirty="0"/>
              <a:t> â </a:t>
            </a:r>
            <a:r>
              <a:rPr lang="en-GB" dirty="0" err="1"/>
              <a:t>phosibl</a:t>
            </a:r>
            <a:r>
              <a:rPr lang="en-GB" dirty="0"/>
              <a:t>. </a:t>
            </a:r>
          </a:p>
          <a:p>
            <a:r>
              <a:rPr lang="en-GB" dirty="0"/>
              <a:t>
</a:t>
            </a:r>
            <a:r>
              <a:rPr lang="en-GB" dirty="0" err="1"/>
              <a:t>Gallwch</a:t>
            </a:r>
            <a:r>
              <a:rPr lang="en-GB" dirty="0"/>
              <a:t> </a:t>
            </a:r>
            <a:r>
              <a:rPr lang="en-GB" dirty="0" err="1"/>
              <a:t>hefyd</a:t>
            </a:r>
            <a:r>
              <a:rPr lang="en-GB" dirty="0"/>
              <a:t> </a:t>
            </a:r>
            <a:r>
              <a:rPr lang="en-GB" dirty="0" err="1"/>
              <a:t>roi</a:t>
            </a:r>
            <a:r>
              <a:rPr lang="en-GB" dirty="0"/>
              <a:t> </a:t>
            </a:r>
            <a:r>
              <a:rPr lang="en-GB" dirty="0" err="1"/>
              <a:t>gwybod</a:t>
            </a:r>
            <a:r>
              <a:rPr lang="en-GB" dirty="0"/>
              <a:t> </a:t>
            </a:r>
            <a:r>
              <a:rPr lang="en-GB" dirty="0" err="1"/>
              <a:t>i</a:t>
            </a:r>
            <a:r>
              <a:rPr lang="en-GB" dirty="0"/>
              <a:t> </a:t>
            </a:r>
            <a:r>
              <a:rPr lang="en-GB" dirty="0" err="1"/>
              <a:t>ni</a:t>
            </a:r>
            <a:r>
              <a:rPr lang="en-GB" dirty="0"/>
              <a:t> </a:t>
            </a:r>
            <a:r>
              <a:rPr lang="en-GB" dirty="0" err="1"/>
              <a:t>sut</a:t>
            </a:r>
            <a:r>
              <a:rPr lang="en-GB" dirty="0"/>
              <a:t> y </a:t>
            </a:r>
            <a:r>
              <a:rPr lang="en-GB" dirty="0" err="1"/>
              <a:t>byddai'n</a:t>
            </a:r>
            <a:r>
              <a:rPr lang="en-GB" dirty="0"/>
              <a:t> well </a:t>
            </a:r>
            <a:r>
              <a:rPr lang="en-GB" dirty="0" err="1"/>
              <a:t>gennych</a:t>
            </a:r>
            <a:r>
              <a:rPr lang="en-GB" dirty="0"/>
              <a:t> </a:t>
            </a:r>
            <a:r>
              <a:rPr lang="en-GB" dirty="0" err="1"/>
              <a:t>ein</a:t>
            </a:r>
            <a:r>
              <a:rPr lang="en-GB" dirty="0"/>
              <a:t> bod </a:t>
            </a:r>
            <a:r>
              <a:rPr lang="en-GB" dirty="0" err="1"/>
              <a:t>yn</a:t>
            </a:r>
            <a:r>
              <a:rPr lang="en-GB" dirty="0"/>
              <a:t> </a:t>
            </a:r>
            <a:r>
              <a:rPr lang="en-GB" dirty="0" err="1"/>
              <a:t>cysylltu</a:t>
            </a:r>
            <a:r>
              <a:rPr lang="en-GB" dirty="0"/>
              <a:t> â chi - </a:t>
            </a:r>
            <a:r>
              <a:rPr lang="en-GB" dirty="0" err="1"/>
              <a:t>boed</a:t>
            </a:r>
            <a:r>
              <a:rPr lang="en-GB" dirty="0"/>
              <a:t> </a:t>
            </a:r>
            <a:r>
              <a:rPr lang="en-GB" dirty="0" err="1"/>
              <a:t>drwy</a:t>
            </a:r>
            <a:r>
              <a:rPr lang="en-GB" dirty="0"/>
              <a:t> e-</a:t>
            </a:r>
            <a:r>
              <a:rPr lang="en-GB" dirty="0" err="1"/>
              <a:t>bost</a:t>
            </a:r>
            <a:r>
              <a:rPr lang="en-GB" dirty="0"/>
              <a:t>, </a:t>
            </a:r>
            <a:r>
              <a:rPr lang="en-GB" dirty="0" err="1"/>
              <a:t>ffôn</a:t>
            </a:r>
            <a:r>
              <a:rPr lang="en-GB" dirty="0"/>
              <a:t>, neu </a:t>
            </a:r>
            <a:r>
              <a:rPr lang="en-GB" dirty="0" err="1"/>
              <a:t>apwyntiad</a:t>
            </a:r>
            <a:r>
              <a:rPr lang="en-GB" dirty="0"/>
              <a:t> 1:1, </a:t>
            </a:r>
            <a:r>
              <a:rPr lang="en-GB" dirty="0" err="1"/>
              <a:t>yn</a:t>
            </a:r>
            <a:r>
              <a:rPr lang="en-GB" dirty="0"/>
              <a:t> </a:t>
            </a:r>
            <a:r>
              <a:rPr lang="en-GB" dirty="0" err="1"/>
              <a:t>dibynnu</a:t>
            </a:r>
            <a:r>
              <a:rPr lang="en-GB" dirty="0"/>
              <a:t> </a:t>
            </a:r>
            <a:r>
              <a:rPr lang="en-GB" dirty="0" err="1"/>
              <a:t>ar</a:t>
            </a:r>
            <a:r>
              <a:rPr lang="en-GB" dirty="0"/>
              <a:t> </a:t>
            </a:r>
            <a:r>
              <a:rPr lang="en-GB" dirty="0" err="1"/>
              <a:t>eich</a:t>
            </a:r>
            <a:r>
              <a:rPr lang="en-GB" dirty="0"/>
              <a:t> </a:t>
            </a:r>
            <a:r>
              <a:rPr lang="en-GB" dirty="0" err="1"/>
              <a:t>sefyllfa</a:t>
            </a:r>
            <a:r>
              <a:rPr lang="en-GB" dirty="0"/>
              <a:t> </a:t>
            </a:r>
            <a:r>
              <a:rPr lang="en-GB" dirty="0" err="1"/>
              <a:t>a'r</a:t>
            </a:r>
            <a:r>
              <a:rPr lang="en-GB" dirty="0"/>
              <a:t> </a:t>
            </a:r>
            <a:r>
              <a:rPr lang="en-GB" dirty="0" err="1"/>
              <a:t>hyn</a:t>
            </a:r>
            <a:r>
              <a:rPr lang="en-GB" dirty="0"/>
              <a:t> y </a:t>
            </a:r>
            <a:r>
              <a:rPr lang="en-GB" dirty="0" err="1"/>
              <a:t>byddai'n</a:t>
            </a:r>
            <a:r>
              <a:rPr lang="en-GB" dirty="0"/>
              <a:t> well </a:t>
            </a:r>
            <a:r>
              <a:rPr lang="en-GB" dirty="0" err="1"/>
              <a:t>gennych</a:t>
            </a:r>
            <a:r>
              <a:rPr lang="en-GB" dirty="0"/>
              <a:t>.</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To get support from us please complete our support form</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Just scan the QR code and it should take you to our form, or, you can follow the link posted below once you’ve received a copy of this presentation.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information you add to the form really helps us to make sure we can support you in the right way as efficiently as possible.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You can also let us know how you'd prefer to be contacted - whether by email, phone, or a 1:1 appointment, depending on your situation and what you’d prefer.</a:t>
            </a: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905D58B-DD5A-4023-8889-02B6996E2695}" type="slidenum">
              <a:rPr lang="en-GB" smtClean="0"/>
              <a:t>5</a:t>
            </a:fld>
            <a:endParaRPr lang="en-GB"/>
          </a:p>
        </p:txBody>
      </p:sp>
    </p:spTree>
    <p:extLst>
      <p:ext uri="{BB962C8B-B14F-4D97-AF65-F5344CB8AC3E}">
        <p14:creationId xmlns:p14="http://schemas.microsoft.com/office/powerpoint/2010/main" val="1744027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Mae'r</a:t>
            </a:r>
            <a:r>
              <a:rPr lang="en-GB" dirty="0"/>
              <a:t> diagram </a:t>
            </a:r>
            <a:r>
              <a:rPr lang="en-GB" dirty="0" err="1"/>
              <a:t>hwn</a:t>
            </a:r>
            <a:r>
              <a:rPr lang="en-GB" dirty="0"/>
              <a:t> </a:t>
            </a:r>
            <a:r>
              <a:rPr lang="en-GB" dirty="0" err="1"/>
              <a:t>yn</a:t>
            </a:r>
            <a:r>
              <a:rPr lang="en-GB" dirty="0"/>
              <a:t> </a:t>
            </a:r>
            <a:r>
              <a:rPr lang="en-GB" dirty="0" err="1"/>
              <a:t>dangos</a:t>
            </a:r>
            <a:r>
              <a:rPr lang="en-GB" dirty="0"/>
              <a:t> y daith </a:t>
            </a:r>
            <a:r>
              <a:rPr lang="en-GB" dirty="0" err="1"/>
              <a:t>gymorth</a:t>
            </a:r>
            <a:r>
              <a:rPr lang="en-GB" dirty="0"/>
              <a:t> </a:t>
            </a:r>
            <a:r>
              <a:rPr lang="en-GB" dirty="0" err="1"/>
              <a:t>nodweddiadol</a:t>
            </a:r>
            <a:r>
              <a:rPr lang="en-GB" dirty="0"/>
              <a:t> </a:t>
            </a:r>
            <a:r>
              <a:rPr lang="en-GB" dirty="0" err="1"/>
              <a:t>trwy</a:t>
            </a:r>
            <a:r>
              <a:rPr lang="en-GB" dirty="0"/>
              <a:t> </a:t>
            </a:r>
            <a:r>
              <a:rPr lang="en-GB" dirty="0" err="1"/>
              <a:t>ein</a:t>
            </a:r>
            <a:r>
              <a:rPr lang="en-GB" dirty="0"/>
              <a:t> </a:t>
            </a:r>
            <a:r>
              <a:rPr lang="en-GB" dirty="0" err="1"/>
              <a:t>gwasanaeth</a:t>
            </a:r>
            <a:r>
              <a:rPr lang="en-GB" dirty="0"/>
              <a:t>:</a:t>
            </a:r>
          </a:p>
          <a:p>
            <a:r>
              <a:rPr lang="en-GB" dirty="0"/>
              <a:t> - </a:t>
            </a:r>
            <a:r>
              <a:rPr lang="en-GB" dirty="0" err="1"/>
              <a:t>Ar</a:t>
            </a:r>
            <a:r>
              <a:rPr lang="en-GB" dirty="0"/>
              <a:t> </a:t>
            </a:r>
            <a:r>
              <a:rPr lang="en-GB" dirty="0" err="1"/>
              <a:t>ôl</a:t>
            </a:r>
            <a:r>
              <a:rPr lang="en-GB" dirty="0"/>
              <a:t> </a:t>
            </a:r>
            <a:r>
              <a:rPr lang="en-GB" dirty="0" err="1"/>
              <a:t>i</a:t>
            </a:r>
            <a:r>
              <a:rPr lang="en-GB" dirty="0"/>
              <a:t> chi </a:t>
            </a:r>
            <a:r>
              <a:rPr lang="en-GB" dirty="0" err="1"/>
              <a:t>lenwi'r</a:t>
            </a:r>
            <a:r>
              <a:rPr lang="en-GB" dirty="0"/>
              <a:t> </a:t>
            </a:r>
            <a:r>
              <a:rPr lang="en-GB" dirty="0" err="1"/>
              <a:t>ffurflen</a:t>
            </a:r>
            <a:r>
              <a:rPr lang="en-GB" dirty="0"/>
              <a:t> a nodi </a:t>
            </a:r>
            <a:r>
              <a:rPr lang="en-GB" dirty="0" err="1"/>
              <a:t>sut</a:t>
            </a:r>
            <a:r>
              <a:rPr lang="en-GB" dirty="0"/>
              <a:t> yr </a:t>
            </a:r>
            <a:r>
              <a:rPr lang="en-GB" dirty="0" err="1"/>
              <a:t>hoffech</a:t>
            </a:r>
            <a:r>
              <a:rPr lang="en-GB" dirty="0"/>
              <a:t> </a:t>
            </a:r>
            <a:r>
              <a:rPr lang="en-GB" dirty="0" err="1"/>
              <a:t>gael</a:t>
            </a:r>
            <a:r>
              <a:rPr lang="en-GB" dirty="0"/>
              <a:t> </a:t>
            </a:r>
            <a:r>
              <a:rPr lang="en-GB" dirty="0" err="1"/>
              <a:t>eich</a:t>
            </a:r>
            <a:r>
              <a:rPr lang="en-GB" dirty="0"/>
              <a:t> </a:t>
            </a:r>
            <a:r>
              <a:rPr lang="en-GB" dirty="0" err="1"/>
              <a:t>cefnogi</a:t>
            </a:r>
            <a:r>
              <a:rPr lang="en-GB" dirty="0"/>
              <a:t> – </a:t>
            </a:r>
            <a:r>
              <a:rPr lang="en-GB" dirty="0" err="1"/>
              <a:t>rydym</a:t>
            </a:r>
            <a:r>
              <a:rPr lang="en-GB" dirty="0"/>
              <a:t> </a:t>
            </a:r>
            <a:r>
              <a:rPr lang="en-GB" dirty="0" err="1"/>
              <a:t>yn</a:t>
            </a:r>
            <a:r>
              <a:rPr lang="en-GB" dirty="0"/>
              <a:t> </a:t>
            </a:r>
            <a:r>
              <a:rPr lang="en-GB" dirty="0" err="1"/>
              <a:t>ceisio</a:t>
            </a:r>
            <a:r>
              <a:rPr lang="en-GB" dirty="0"/>
              <a:t> </a:t>
            </a:r>
            <a:r>
              <a:rPr lang="en-GB" dirty="0" err="1"/>
              <a:t>cysylltu</a:t>
            </a:r>
            <a:r>
              <a:rPr lang="en-GB" dirty="0"/>
              <a:t> â chi </a:t>
            </a:r>
            <a:r>
              <a:rPr lang="en-GB" dirty="0" err="1"/>
              <a:t>cyn</a:t>
            </a:r>
            <a:r>
              <a:rPr lang="en-GB" dirty="0"/>
              <a:t> </a:t>
            </a:r>
            <a:r>
              <a:rPr lang="en-GB" dirty="0" err="1"/>
              <a:t>gynted</a:t>
            </a:r>
            <a:r>
              <a:rPr lang="en-GB" dirty="0"/>
              <a:t> ag y </a:t>
            </a:r>
            <a:r>
              <a:rPr lang="en-GB" dirty="0" err="1"/>
              <a:t>gallwn</a:t>
            </a:r>
            <a:r>
              <a:rPr lang="en-GB" dirty="0"/>
              <a:t>.</a:t>
            </a:r>
          </a:p>
          <a:p>
            <a:endParaRPr lang="en-GB" dirty="0"/>
          </a:p>
          <a:p>
            <a:r>
              <a:rPr lang="en-GB" dirty="0"/>
              <a:t> - </a:t>
            </a:r>
            <a:r>
              <a:rPr lang="en-GB" dirty="0" err="1"/>
              <a:t>Os</a:t>
            </a:r>
            <a:r>
              <a:rPr lang="en-GB" dirty="0"/>
              <a:t> </a:t>
            </a:r>
            <a:r>
              <a:rPr lang="en-GB" dirty="0" err="1"/>
              <a:t>ydych</a:t>
            </a:r>
            <a:r>
              <a:rPr lang="en-GB" dirty="0"/>
              <a:t> </a:t>
            </a:r>
            <a:r>
              <a:rPr lang="en-GB" dirty="0" err="1"/>
              <a:t>chi'n</a:t>
            </a:r>
            <a:r>
              <a:rPr lang="en-GB" dirty="0"/>
              <a:t> </a:t>
            </a:r>
            <a:r>
              <a:rPr lang="en-GB" dirty="0" err="1"/>
              <a:t>gofyn</a:t>
            </a:r>
            <a:r>
              <a:rPr lang="en-GB" dirty="0"/>
              <a:t> am </a:t>
            </a:r>
            <a:r>
              <a:rPr lang="en-GB" dirty="0" err="1"/>
              <a:t>apwyntiad</a:t>
            </a:r>
            <a:r>
              <a:rPr lang="en-GB" dirty="0"/>
              <a:t> 1:1 (</a:t>
            </a:r>
            <a:r>
              <a:rPr lang="en-GB" dirty="0" err="1"/>
              <a:t>naill</a:t>
            </a:r>
            <a:r>
              <a:rPr lang="en-GB" dirty="0"/>
              <a:t> ai </a:t>
            </a:r>
            <a:r>
              <a:rPr lang="en-GB" dirty="0" err="1"/>
              <a:t>trwy</a:t>
            </a:r>
            <a:r>
              <a:rPr lang="en-GB" dirty="0"/>
              <a:t> Teams neu </a:t>
            </a:r>
            <a:r>
              <a:rPr lang="en-GB" dirty="0" err="1"/>
              <a:t>wyneb</a:t>
            </a:r>
            <a:r>
              <a:rPr lang="en-GB" dirty="0"/>
              <a:t> </a:t>
            </a:r>
            <a:r>
              <a:rPr lang="en-GB" dirty="0" err="1"/>
              <a:t>yn</a:t>
            </a:r>
            <a:r>
              <a:rPr lang="en-GB" dirty="0"/>
              <a:t> </a:t>
            </a:r>
            <a:r>
              <a:rPr lang="en-GB" dirty="0" err="1"/>
              <a:t>wyneb</a:t>
            </a:r>
            <a:r>
              <a:rPr lang="en-GB" dirty="0"/>
              <a:t>) </a:t>
            </a:r>
            <a:r>
              <a:rPr lang="en-GB" dirty="0" err="1"/>
              <a:t>rydym</a:t>
            </a:r>
            <a:r>
              <a:rPr lang="en-GB" dirty="0"/>
              <a:t> </a:t>
            </a:r>
            <a:r>
              <a:rPr lang="en-GB" dirty="0" err="1"/>
              <a:t>yn</a:t>
            </a:r>
            <a:r>
              <a:rPr lang="en-GB" dirty="0"/>
              <a:t> </a:t>
            </a:r>
            <a:r>
              <a:rPr lang="en-GB" dirty="0" err="1"/>
              <a:t>anfon</a:t>
            </a:r>
            <a:r>
              <a:rPr lang="en-GB" dirty="0"/>
              <a:t> </a:t>
            </a:r>
            <a:r>
              <a:rPr lang="en-GB" dirty="0" err="1"/>
              <a:t>cadarnhad</a:t>
            </a:r>
            <a:r>
              <a:rPr lang="en-GB" dirty="0"/>
              <a:t> </a:t>
            </a:r>
            <a:r>
              <a:rPr lang="en-GB" dirty="0" err="1"/>
              <a:t>atoch</a:t>
            </a:r>
            <a:r>
              <a:rPr lang="en-GB" dirty="0"/>
              <a:t> o </a:t>
            </a:r>
            <a:r>
              <a:rPr lang="en-GB" dirty="0" err="1"/>
              <a:t>ddiwrnod</a:t>
            </a:r>
            <a:r>
              <a:rPr lang="en-GB" dirty="0"/>
              <a:t>/</a:t>
            </a:r>
            <a:r>
              <a:rPr lang="en-GB" dirty="0" err="1"/>
              <a:t>amser</a:t>
            </a:r>
            <a:r>
              <a:rPr lang="en-GB" dirty="0"/>
              <a:t> yr </a:t>
            </a:r>
            <a:r>
              <a:rPr lang="en-GB" dirty="0" err="1"/>
              <a:t>apwyntiad</a:t>
            </a:r>
            <a:r>
              <a:rPr lang="en-GB" dirty="0"/>
              <a:t> a </a:t>
            </a:r>
            <a:r>
              <a:rPr lang="en-GB" dirty="0" err="1"/>
              <a:t>phwy</a:t>
            </a:r>
            <a:r>
              <a:rPr lang="en-GB" dirty="0"/>
              <a:t> </a:t>
            </a:r>
            <a:r>
              <a:rPr lang="en-GB" dirty="0" err="1"/>
              <a:t>o’r</a:t>
            </a:r>
            <a:r>
              <a:rPr lang="en-GB" dirty="0"/>
              <a:t> </a:t>
            </a:r>
            <a:r>
              <a:rPr lang="en-GB" dirty="0" err="1"/>
              <a:t>tîm</a:t>
            </a:r>
            <a:r>
              <a:rPr lang="en-GB" dirty="0"/>
              <a:t> y </a:t>
            </a:r>
            <a:r>
              <a:rPr lang="en-GB" dirty="0" err="1"/>
              <a:t>byddwch</a:t>
            </a:r>
            <a:r>
              <a:rPr lang="en-GB" dirty="0"/>
              <a:t> </a:t>
            </a:r>
            <a:r>
              <a:rPr lang="en-GB" dirty="0" err="1"/>
              <a:t>chi'n</a:t>
            </a:r>
            <a:r>
              <a:rPr lang="en-GB" dirty="0"/>
              <a:t> </a:t>
            </a:r>
            <a:r>
              <a:rPr lang="en-GB" dirty="0" err="1"/>
              <a:t>cysylltu</a:t>
            </a:r>
            <a:r>
              <a:rPr lang="en-GB" dirty="0"/>
              <a:t> â </a:t>
            </a:r>
            <a:r>
              <a:rPr lang="en-GB" dirty="0" err="1"/>
              <a:t>nhw</a:t>
            </a:r>
            <a:r>
              <a:rPr lang="en-GB" dirty="0"/>
              <a:t> (</a:t>
            </a:r>
            <a:r>
              <a:rPr lang="en-GB" dirty="0" err="1"/>
              <a:t>os</a:t>
            </a:r>
            <a:r>
              <a:rPr lang="en-GB" dirty="0"/>
              <a:t> </a:t>
            </a:r>
            <a:r>
              <a:rPr lang="en-GB" dirty="0" err="1"/>
              <a:t>bydd</a:t>
            </a:r>
            <a:r>
              <a:rPr lang="en-GB" dirty="0"/>
              <a:t> problem </a:t>
            </a:r>
            <a:r>
              <a:rPr lang="en-GB" dirty="0" err="1"/>
              <a:t>yn</a:t>
            </a:r>
            <a:r>
              <a:rPr lang="en-GB" dirty="0"/>
              <a:t> </a:t>
            </a:r>
            <a:r>
              <a:rPr lang="en-GB" dirty="0" err="1"/>
              <a:t>codi</a:t>
            </a:r>
            <a:r>
              <a:rPr lang="en-GB" dirty="0"/>
              <a:t> a bod </a:t>
            </a:r>
            <a:r>
              <a:rPr lang="en-GB" dirty="0" err="1"/>
              <a:t>angen</a:t>
            </a:r>
            <a:r>
              <a:rPr lang="en-GB" dirty="0"/>
              <a:t> </a:t>
            </a:r>
            <a:r>
              <a:rPr lang="en-GB" dirty="0" err="1"/>
              <a:t>newid</a:t>
            </a:r>
            <a:r>
              <a:rPr lang="en-GB" dirty="0"/>
              <a:t> </a:t>
            </a:r>
            <a:r>
              <a:rPr lang="en-GB" dirty="0" err="1"/>
              <a:t>hyn</a:t>
            </a:r>
            <a:r>
              <a:rPr lang="en-GB" dirty="0"/>
              <a:t> – </a:t>
            </a:r>
            <a:r>
              <a:rPr lang="en-GB" dirty="0" err="1"/>
              <a:t>rhowch</a:t>
            </a:r>
            <a:r>
              <a:rPr lang="en-GB" dirty="0"/>
              <a:t> </a:t>
            </a:r>
            <a:r>
              <a:rPr lang="en-GB" dirty="0" err="1"/>
              <a:t>wybod</a:t>
            </a:r>
            <a:r>
              <a:rPr lang="en-GB" dirty="0"/>
              <a:t> </a:t>
            </a:r>
            <a:r>
              <a:rPr lang="en-GB" dirty="0" err="1"/>
              <a:t>i</a:t>
            </a:r>
            <a:r>
              <a:rPr lang="en-GB" dirty="0"/>
              <a:t> </a:t>
            </a:r>
            <a:r>
              <a:rPr lang="en-GB" dirty="0" err="1"/>
              <a:t>ni</a:t>
            </a:r>
            <a:r>
              <a:rPr lang="en-GB" dirty="0"/>
              <a:t>!)</a:t>
            </a:r>
          </a:p>
          <a:p>
            <a:endParaRPr lang="en-GB" dirty="0"/>
          </a:p>
          <a:p>
            <a:r>
              <a:rPr lang="en-GB" dirty="0"/>
              <a:t> - Yn </a:t>
            </a:r>
            <a:r>
              <a:rPr lang="en-GB" dirty="0" err="1"/>
              <a:t>ystod</a:t>
            </a:r>
            <a:r>
              <a:rPr lang="en-GB" dirty="0"/>
              <a:t> </a:t>
            </a:r>
            <a:r>
              <a:rPr lang="en-GB" dirty="0" err="1"/>
              <a:t>ein</a:t>
            </a:r>
            <a:r>
              <a:rPr lang="en-GB" dirty="0"/>
              <a:t> </a:t>
            </a:r>
            <a:r>
              <a:rPr lang="en-GB" dirty="0" err="1"/>
              <a:t>hapwyntiad</a:t>
            </a:r>
            <a:r>
              <a:rPr lang="en-GB" dirty="0"/>
              <a:t>, </a:t>
            </a:r>
            <a:r>
              <a:rPr lang="en-GB" dirty="0" err="1"/>
              <a:t>byddwn</a:t>
            </a:r>
            <a:r>
              <a:rPr lang="en-GB" dirty="0"/>
              <a:t> </a:t>
            </a:r>
            <a:r>
              <a:rPr lang="en-GB" dirty="0" err="1"/>
              <a:t>yn</a:t>
            </a:r>
            <a:r>
              <a:rPr lang="en-GB" dirty="0"/>
              <a:t> </a:t>
            </a:r>
            <a:r>
              <a:rPr lang="en-GB" dirty="0" err="1"/>
              <a:t>trafod</a:t>
            </a:r>
            <a:r>
              <a:rPr lang="en-GB" dirty="0"/>
              <a:t> pa </a:t>
            </a:r>
            <a:r>
              <a:rPr lang="en-GB" dirty="0" err="1"/>
              <a:t>opsiynau</a:t>
            </a:r>
            <a:r>
              <a:rPr lang="en-GB" dirty="0"/>
              <a:t> </a:t>
            </a:r>
            <a:r>
              <a:rPr lang="en-GB" dirty="0" err="1"/>
              <a:t>sydd</a:t>
            </a:r>
            <a:r>
              <a:rPr lang="en-GB" dirty="0"/>
              <a:t> </a:t>
            </a:r>
            <a:r>
              <a:rPr lang="en-GB" dirty="0" err="1"/>
              <a:t>ar</a:t>
            </a:r>
            <a:r>
              <a:rPr lang="en-GB" dirty="0"/>
              <a:t> </a:t>
            </a:r>
            <a:r>
              <a:rPr lang="en-GB" dirty="0" err="1"/>
              <a:t>gael</a:t>
            </a:r>
            <a:r>
              <a:rPr lang="en-GB" dirty="0"/>
              <a:t> ac </a:t>
            </a:r>
            <a:r>
              <a:rPr lang="en-GB" dirty="0" err="1"/>
              <a:t>yn</a:t>
            </a:r>
            <a:r>
              <a:rPr lang="en-GB" dirty="0"/>
              <a:t> </a:t>
            </a:r>
            <a:r>
              <a:rPr lang="en-GB" dirty="0" err="1"/>
              <a:t>eich</a:t>
            </a:r>
            <a:r>
              <a:rPr lang="en-GB" dirty="0"/>
              <a:t> </a:t>
            </a:r>
            <a:r>
              <a:rPr lang="en-GB" dirty="0" err="1"/>
              <a:t>cefnogi</a:t>
            </a:r>
            <a:r>
              <a:rPr lang="en-GB" dirty="0"/>
              <a:t> </a:t>
            </a:r>
            <a:r>
              <a:rPr lang="en-GB" dirty="0" err="1"/>
              <a:t>gydag</a:t>
            </a:r>
            <a:r>
              <a:rPr lang="en-GB" dirty="0"/>
              <a:t> </a:t>
            </a:r>
            <a:r>
              <a:rPr lang="en-GB" dirty="0" err="1"/>
              <a:t>unrhyw</a:t>
            </a:r>
            <a:r>
              <a:rPr lang="en-GB" dirty="0"/>
              <a:t> </a:t>
            </a:r>
            <a:r>
              <a:rPr lang="en-GB" dirty="0" err="1"/>
              <a:t>gamau</a:t>
            </a:r>
            <a:r>
              <a:rPr lang="en-GB" dirty="0"/>
              <a:t> y </a:t>
            </a:r>
            <a:r>
              <a:rPr lang="en-GB" dirty="0" err="1"/>
              <a:t>mae</a:t>
            </a:r>
            <a:r>
              <a:rPr lang="en-GB" dirty="0"/>
              <a:t> </a:t>
            </a:r>
            <a:r>
              <a:rPr lang="en-GB" dirty="0" err="1"/>
              <a:t>angen</a:t>
            </a:r>
            <a:r>
              <a:rPr lang="en-GB" dirty="0"/>
              <a:t> </a:t>
            </a:r>
            <a:r>
              <a:rPr lang="en-GB" dirty="0" err="1"/>
              <a:t>i</a:t>
            </a:r>
            <a:r>
              <a:rPr lang="en-GB" dirty="0"/>
              <a:t> chi </a:t>
            </a:r>
            <a:r>
              <a:rPr lang="en-GB" dirty="0" err="1"/>
              <a:t>eu</a:t>
            </a:r>
            <a:r>
              <a:rPr lang="en-GB" dirty="0"/>
              <a:t> </a:t>
            </a:r>
            <a:r>
              <a:rPr lang="en-GB" dirty="0" err="1"/>
              <a:t>cymryd</a:t>
            </a:r>
            <a:r>
              <a:rPr lang="en-GB" dirty="0"/>
              <a:t> neu </a:t>
            </a:r>
            <a:r>
              <a:rPr lang="en-GB" dirty="0" err="1"/>
              <a:t>yn</a:t>
            </a:r>
            <a:r>
              <a:rPr lang="en-GB" dirty="0"/>
              <a:t> </a:t>
            </a:r>
            <a:r>
              <a:rPr lang="en-GB" dirty="0" err="1"/>
              <a:t>helpu</a:t>
            </a:r>
            <a:r>
              <a:rPr lang="en-GB" dirty="0"/>
              <a:t> </a:t>
            </a:r>
            <a:r>
              <a:rPr lang="en-GB" dirty="0" err="1"/>
              <a:t>gydag</a:t>
            </a:r>
            <a:r>
              <a:rPr lang="en-GB" dirty="0"/>
              <a:t> </a:t>
            </a:r>
            <a:r>
              <a:rPr lang="en-GB" dirty="0" err="1"/>
              <a:t>unrhyw</a:t>
            </a:r>
            <a:r>
              <a:rPr lang="en-GB" dirty="0"/>
              <a:t> </a:t>
            </a:r>
            <a:r>
              <a:rPr lang="en-GB" dirty="0" err="1"/>
              <a:t>atgyfeiriadau</a:t>
            </a:r>
            <a:r>
              <a:rPr lang="en-GB" dirty="0"/>
              <a:t> at </a:t>
            </a:r>
            <a:r>
              <a:rPr lang="en-GB" dirty="0" err="1"/>
              <a:t>dimau</a:t>
            </a:r>
            <a:r>
              <a:rPr lang="en-GB" dirty="0"/>
              <a:t> </a:t>
            </a:r>
            <a:r>
              <a:rPr lang="en-GB" dirty="0" err="1"/>
              <a:t>eraill</a:t>
            </a:r>
            <a:endParaRPr lang="en-GB" dirty="0"/>
          </a:p>
          <a:p>
            <a:endParaRPr lang="en-GB" dirty="0"/>
          </a:p>
          <a:p>
            <a:r>
              <a:rPr lang="en-GB" dirty="0"/>
              <a:t> - </a:t>
            </a:r>
            <a:r>
              <a:rPr lang="en-GB" dirty="0" err="1"/>
              <a:t>Gallwn</a:t>
            </a:r>
            <a:r>
              <a:rPr lang="en-GB" dirty="0"/>
              <a:t> </a:t>
            </a:r>
            <a:r>
              <a:rPr lang="en-GB" dirty="0" err="1"/>
              <a:t>hefyd</a:t>
            </a:r>
            <a:r>
              <a:rPr lang="en-GB" dirty="0"/>
              <a:t> </a:t>
            </a:r>
            <a:r>
              <a:rPr lang="en-GB" dirty="0" err="1"/>
              <a:t>wneud</a:t>
            </a:r>
            <a:r>
              <a:rPr lang="en-GB" dirty="0"/>
              <a:t> </a:t>
            </a:r>
            <a:r>
              <a:rPr lang="en-GB" dirty="0" err="1"/>
              <a:t>apwyntiadau</a:t>
            </a:r>
            <a:r>
              <a:rPr lang="en-GB" dirty="0"/>
              <a:t> </a:t>
            </a:r>
            <a:r>
              <a:rPr lang="en-GB" dirty="0" err="1"/>
              <a:t>dilynol</a:t>
            </a:r>
            <a:r>
              <a:rPr lang="en-GB" dirty="0"/>
              <a:t> </a:t>
            </a:r>
            <a:r>
              <a:rPr lang="en-GB" dirty="0" err="1"/>
              <a:t>gyda</a:t>
            </a:r>
            <a:r>
              <a:rPr lang="en-GB" dirty="0"/>
              <a:t> chi </a:t>
            </a:r>
            <a:r>
              <a:rPr lang="en-GB" dirty="0" err="1"/>
              <a:t>os</a:t>
            </a:r>
            <a:r>
              <a:rPr lang="en-GB" dirty="0"/>
              <a:t> </a:t>
            </a:r>
            <a:r>
              <a:rPr lang="en-GB" dirty="0" err="1"/>
              <a:t>oes</a:t>
            </a:r>
            <a:r>
              <a:rPr lang="en-GB" dirty="0"/>
              <a:t> </a:t>
            </a:r>
            <a:r>
              <a:rPr lang="en-GB" dirty="0" err="1"/>
              <a:t>angen</a:t>
            </a:r>
            <a:r>
              <a:rPr lang="en-GB" dirty="0"/>
              <a:t>, </a:t>
            </a:r>
            <a:r>
              <a:rPr lang="en-GB" dirty="0" err="1"/>
              <a:t>i</a:t>
            </a:r>
            <a:r>
              <a:rPr lang="en-GB" dirty="0"/>
              <a:t> </a:t>
            </a:r>
            <a:r>
              <a:rPr lang="en-GB" dirty="0" err="1"/>
              <a:t>gysylltu</a:t>
            </a:r>
            <a:r>
              <a:rPr lang="en-GB" dirty="0"/>
              <a:t> a </a:t>
            </a:r>
            <a:r>
              <a:rPr lang="en-GB" dirty="0" err="1"/>
              <a:t>gweld</a:t>
            </a:r>
            <a:r>
              <a:rPr lang="en-GB" dirty="0"/>
              <a:t> </a:t>
            </a:r>
            <a:r>
              <a:rPr lang="en-GB" dirty="0" err="1"/>
              <a:t>sut</a:t>
            </a:r>
            <a:r>
              <a:rPr lang="en-GB" dirty="0"/>
              <a:t> </a:t>
            </a:r>
            <a:r>
              <a:rPr lang="en-GB" dirty="0" err="1"/>
              <a:t>mae</a:t>
            </a:r>
            <a:r>
              <a:rPr lang="en-GB" dirty="0"/>
              <a:t> </a:t>
            </a:r>
            <a:r>
              <a:rPr lang="en-GB" dirty="0" err="1"/>
              <a:t>pethau'n</a:t>
            </a:r>
            <a:r>
              <a:rPr lang="en-GB" dirty="0"/>
              <a:t> </a:t>
            </a:r>
            <a:r>
              <a:rPr lang="en-GB" dirty="0" err="1"/>
              <a:t>mynd</a:t>
            </a:r>
            <a:r>
              <a:rPr lang="en-GB" dirty="0"/>
              <a:t> ac a </a:t>
            </a:r>
            <a:r>
              <a:rPr lang="en-GB" dirty="0" err="1"/>
              <a:t>oes</a:t>
            </a:r>
            <a:r>
              <a:rPr lang="en-GB" dirty="0"/>
              <a:t> </a:t>
            </a:r>
            <a:r>
              <a:rPr lang="en-GB" dirty="0" err="1"/>
              <a:t>angen</a:t>
            </a:r>
            <a:r>
              <a:rPr lang="en-GB" dirty="0"/>
              <a:t> </a:t>
            </a:r>
            <a:r>
              <a:rPr lang="en-GB" dirty="0" err="1"/>
              <a:t>unrhyw</a:t>
            </a:r>
            <a:r>
              <a:rPr lang="en-GB" dirty="0"/>
              <a:t> </a:t>
            </a:r>
            <a:r>
              <a:rPr lang="en-GB" dirty="0" err="1"/>
              <a:t>gymorth</a:t>
            </a:r>
            <a:r>
              <a:rPr lang="en-GB" dirty="0"/>
              <a:t> </a:t>
            </a:r>
            <a:r>
              <a:rPr lang="en-GB" dirty="0" err="1"/>
              <a:t>pellach</a:t>
            </a:r>
            <a:r>
              <a:rPr lang="en-GB" dirty="0"/>
              <a:t> </a:t>
            </a:r>
            <a:r>
              <a:rPr lang="en-GB" dirty="0" err="1"/>
              <a:t>arnoch</a:t>
            </a:r>
            <a:r>
              <a:rPr lang="en-GB" dirty="0"/>
              <a:t>. </a:t>
            </a:r>
          </a:p>
          <a:p>
            <a:endParaRPr lang="en-GB" dirty="0"/>
          </a:p>
          <a:p>
            <a:endParaRPr lang="en-GB" dirty="0"/>
          </a:p>
          <a:p>
            <a:r>
              <a:rPr lang="en-GB" dirty="0"/>
              <a:t>This diagram shows the typical support journey through out service:</a:t>
            </a:r>
          </a:p>
          <a:p>
            <a:endParaRPr lang="en-GB" dirty="0"/>
          </a:p>
          <a:p>
            <a:r>
              <a:rPr lang="en-GB" dirty="0"/>
              <a:t> - Once you complete the form and indicate how you’d like to be supported – we try to get in touch with you as soon as we’re able.</a:t>
            </a:r>
          </a:p>
          <a:p>
            <a:endParaRPr lang="en-GB" dirty="0"/>
          </a:p>
          <a:p>
            <a:r>
              <a:rPr lang="en-GB" dirty="0"/>
              <a:t> - If you request a 1:1 appointment (either via Teams or face-to-face) we send you confirmation of the day/time of appointment and who you’ll be connecting with from the team (if you get stuck and need to change this – please do let us know!)</a:t>
            </a:r>
          </a:p>
          <a:p>
            <a:endParaRPr lang="en-GB" dirty="0"/>
          </a:p>
          <a:p>
            <a:r>
              <a:rPr lang="en-GB" dirty="0"/>
              <a:t> - During our appointment, we’ll discuss what options are available and support you with any steps you need to take or help with any referrals to other teams </a:t>
            </a:r>
          </a:p>
          <a:p>
            <a:endParaRPr lang="en-GB" dirty="0"/>
          </a:p>
          <a:p>
            <a:r>
              <a:rPr lang="en-GB" dirty="0"/>
              <a:t> - We can also make follow up appointments with you if needed, to check in and see how things are going and if you require any further support.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905D58B-DD5A-4023-8889-02B6996E2695}" type="slidenum">
              <a:rPr lang="en-GB" smtClean="0"/>
              <a:t>6</a:t>
            </a:fld>
            <a:endParaRPr lang="en-GB"/>
          </a:p>
        </p:txBody>
      </p:sp>
    </p:spTree>
    <p:extLst>
      <p:ext uri="{BB962C8B-B14F-4D97-AF65-F5344CB8AC3E}">
        <p14:creationId xmlns:p14="http://schemas.microsoft.com/office/powerpoint/2010/main" val="12208419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a:t>
            </a:r>
            <a:r>
              <a:rPr lang="en-GB" dirty="0" err="1"/>
              <a:t>oes</a:t>
            </a:r>
            <a:r>
              <a:rPr lang="en-GB" dirty="0"/>
              <a:t> </a:t>
            </a:r>
            <a:r>
              <a:rPr lang="en-GB" dirty="0" err="1"/>
              <a:t>gan</a:t>
            </a:r>
            <a:r>
              <a:rPr lang="en-GB" dirty="0"/>
              <a:t> </a:t>
            </a:r>
            <a:r>
              <a:rPr lang="en-GB" dirty="0" err="1"/>
              <a:t>unrhyw</a:t>
            </a:r>
            <a:r>
              <a:rPr lang="en-GB" dirty="0"/>
              <a:t> un </a:t>
            </a:r>
            <a:r>
              <a:rPr lang="en-GB" dirty="0" err="1"/>
              <a:t>gwestiynau</a:t>
            </a:r>
            <a:r>
              <a:rPr lang="en-GB" dirty="0"/>
              <a:t>?</a:t>
            </a:r>
          </a:p>
          <a:p>
            <a:endParaRPr lang="en-GB" dirty="0"/>
          </a:p>
          <a:p>
            <a:r>
              <a:rPr lang="en-GB" dirty="0" err="1"/>
              <a:t>Byddwn</a:t>
            </a:r>
            <a:r>
              <a:rPr lang="en-GB" dirty="0"/>
              <a:t> </a:t>
            </a:r>
            <a:r>
              <a:rPr lang="en-GB" dirty="0" err="1"/>
              <a:t>ar</a:t>
            </a:r>
            <a:r>
              <a:rPr lang="en-GB" dirty="0"/>
              <a:t> </a:t>
            </a:r>
            <a:r>
              <a:rPr lang="en-GB" dirty="0" err="1"/>
              <a:t>gael</a:t>
            </a:r>
            <a:r>
              <a:rPr lang="en-GB" dirty="0"/>
              <a:t> </a:t>
            </a:r>
            <a:r>
              <a:rPr lang="en-GB" dirty="0" err="1"/>
              <a:t>hefyd</a:t>
            </a:r>
            <a:r>
              <a:rPr lang="en-GB" dirty="0"/>
              <a:t> [</a:t>
            </a:r>
            <a:r>
              <a:rPr lang="en-GB" dirty="0" err="1"/>
              <a:t>nodwch</a:t>
            </a:r>
            <a:r>
              <a:rPr lang="en-GB" dirty="0"/>
              <a:t> y </a:t>
            </a:r>
            <a:r>
              <a:rPr lang="en-GB" dirty="0" err="1"/>
              <a:t>diwrnod</a:t>
            </a:r>
            <a:r>
              <a:rPr lang="en-GB" dirty="0"/>
              <a:t>/</a:t>
            </a:r>
            <a:r>
              <a:rPr lang="en-GB" dirty="0" err="1"/>
              <a:t>amser</a:t>
            </a:r>
            <a:r>
              <a:rPr lang="en-GB" dirty="0"/>
              <a:t>] </a:t>
            </a:r>
            <a:r>
              <a:rPr lang="en-GB" dirty="0" err="1"/>
              <a:t>i</a:t>
            </a:r>
            <a:r>
              <a:rPr lang="en-GB" dirty="0"/>
              <a:t> </a:t>
            </a:r>
            <a:r>
              <a:rPr lang="en-GB" dirty="0" err="1"/>
              <a:t>ateb</a:t>
            </a:r>
            <a:r>
              <a:rPr lang="en-GB" dirty="0"/>
              <a:t> </a:t>
            </a:r>
            <a:r>
              <a:rPr lang="en-GB" dirty="0" err="1"/>
              <a:t>unrhyw</a:t>
            </a:r>
            <a:r>
              <a:rPr lang="en-GB" dirty="0"/>
              <a:t> </a:t>
            </a:r>
            <a:r>
              <a:rPr lang="en-GB" dirty="0" err="1"/>
              <a:t>gwestiynau</a:t>
            </a:r>
            <a:r>
              <a:rPr lang="en-GB" dirty="0"/>
              <a:t> a </a:t>
            </a:r>
            <a:r>
              <a:rPr lang="en-GB" dirty="0" err="1"/>
              <a:t>allai</a:t>
            </a:r>
            <a:r>
              <a:rPr lang="en-GB" dirty="0"/>
              <a:t> </a:t>
            </a:r>
            <a:r>
              <a:rPr lang="en-GB" dirty="0" err="1"/>
              <a:t>fod</a:t>
            </a:r>
            <a:r>
              <a:rPr lang="en-GB" dirty="0"/>
              <a:t> </a:t>
            </a:r>
            <a:r>
              <a:rPr lang="en-GB" dirty="0" err="1"/>
              <a:t>gennych</a:t>
            </a:r>
            <a:endParaRPr lang="en-GB" dirty="0"/>
          </a:p>
          <a:p>
            <a:endParaRPr lang="en-GB" dirty="0"/>
          </a:p>
          <a:p>
            <a:endParaRPr lang="en-GB" dirty="0"/>
          </a:p>
          <a:p>
            <a:r>
              <a:rPr lang="en-GB" dirty="0"/>
              <a:t>[Time to take any questions]</a:t>
            </a:r>
          </a:p>
          <a:p>
            <a:endParaRPr lang="en-GB" dirty="0"/>
          </a:p>
          <a:p>
            <a:r>
              <a:rPr lang="en-GB" dirty="0"/>
              <a:t>Alternatively, we will be available [insert time/day if applicable] to answer any questions you may have</a:t>
            </a:r>
          </a:p>
          <a:p>
            <a:endParaRPr lang="en-GB" dirty="0"/>
          </a:p>
        </p:txBody>
      </p:sp>
      <p:sp>
        <p:nvSpPr>
          <p:cNvPr id="4" name="Slide Number Placeholder 3"/>
          <p:cNvSpPr>
            <a:spLocks noGrp="1"/>
          </p:cNvSpPr>
          <p:nvPr>
            <p:ph type="sldNum" sz="quarter" idx="5"/>
          </p:nvPr>
        </p:nvSpPr>
        <p:spPr/>
        <p:txBody>
          <a:bodyPr/>
          <a:lstStyle/>
          <a:p>
            <a:fld id="{B905D58B-DD5A-4023-8889-02B6996E2695}" type="slidenum">
              <a:rPr lang="en-GB" smtClean="0"/>
              <a:t>7</a:t>
            </a:fld>
            <a:endParaRPr lang="en-GB"/>
          </a:p>
        </p:txBody>
      </p:sp>
    </p:spTree>
    <p:extLst>
      <p:ext uri="{BB962C8B-B14F-4D97-AF65-F5344CB8AC3E}">
        <p14:creationId xmlns:p14="http://schemas.microsoft.com/office/powerpoint/2010/main" val="34878135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Felly dyna </a:t>
            </a:r>
            <a:r>
              <a:rPr lang="en-GB" dirty="0" err="1"/>
              <a:t>ni</a:t>
            </a:r>
            <a:r>
              <a:rPr lang="en-GB" dirty="0"/>
              <a:t> </a:t>
            </a:r>
            <a:r>
              <a:rPr lang="en-GB" dirty="0" err="1"/>
              <a:t>gennym</a:t>
            </a:r>
            <a:r>
              <a:rPr lang="en-GB" dirty="0"/>
              <a:t> </a:t>
            </a:r>
            <a:r>
              <a:rPr lang="en-GB" dirty="0" err="1"/>
              <a:t>ni</a:t>
            </a:r>
            <a:r>
              <a:rPr lang="en-GB" dirty="0"/>
              <a:t>! </a:t>
            </a:r>
            <a:r>
              <a:rPr lang="en-GB" dirty="0" err="1"/>
              <a:t>Diolch</a:t>
            </a:r>
            <a:r>
              <a:rPr lang="en-GB" dirty="0"/>
              <a:t> am </a:t>
            </a:r>
            <a:r>
              <a:rPr lang="en-GB" dirty="0" err="1"/>
              <a:t>adael</a:t>
            </a:r>
            <a:r>
              <a:rPr lang="en-GB" dirty="0"/>
              <a:t> </a:t>
            </a:r>
            <a:r>
              <a:rPr lang="en-GB" dirty="0" err="1"/>
              <a:t>i</a:t>
            </a:r>
            <a:r>
              <a:rPr lang="en-GB" dirty="0"/>
              <a:t> </a:t>
            </a:r>
            <a:r>
              <a:rPr lang="en-GB" dirty="0" err="1"/>
              <a:t>ni</a:t>
            </a:r>
            <a:r>
              <a:rPr lang="en-GB" dirty="0"/>
              <a:t> </a:t>
            </a:r>
            <a:r>
              <a:rPr lang="en-GB" dirty="0" err="1"/>
              <a:t>rannu'r</a:t>
            </a:r>
            <a:r>
              <a:rPr lang="en-GB" dirty="0"/>
              <a:t> </a:t>
            </a:r>
            <a:r>
              <a:rPr lang="en-GB" dirty="0" err="1"/>
              <a:t>cyflwyniad</a:t>
            </a:r>
            <a:r>
              <a:rPr lang="en-GB" dirty="0"/>
              <a:t> </a:t>
            </a:r>
            <a:r>
              <a:rPr lang="en-GB" dirty="0" err="1"/>
              <a:t>hwn</a:t>
            </a:r>
            <a:r>
              <a:rPr lang="en-GB" dirty="0"/>
              <a:t> </a:t>
            </a:r>
            <a:r>
              <a:rPr lang="en-GB" dirty="0" err="1"/>
              <a:t>gyda</a:t>
            </a:r>
            <a:r>
              <a:rPr lang="en-GB" dirty="0"/>
              <a:t> chi </a:t>
            </a:r>
            <a:r>
              <a:rPr lang="en-GB" dirty="0" err="1"/>
              <a:t>heddiw</a:t>
            </a:r>
            <a:r>
              <a:rPr lang="en-GB" dirty="0"/>
              <a:t> – </a:t>
            </a:r>
            <a:r>
              <a:rPr lang="en-GB" dirty="0" err="1"/>
              <a:t>gobeithio</a:t>
            </a:r>
            <a:r>
              <a:rPr lang="en-GB" dirty="0"/>
              <a:t> </a:t>
            </a:r>
            <a:r>
              <a:rPr lang="en-GB" dirty="0" err="1"/>
              <a:t>ei</a:t>
            </a:r>
            <a:r>
              <a:rPr lang="en-GB" dirty="0"/>
              <a:t> </a:t>
            </a:r>
            <a:r>
              <a:rPr lang="en-GB" dirty="0" err="1"/>
              <a:t>fod</a:t>
            </a:r>
            <a:r>
              <a:rPr lang="en-GB" dirty="0"/>
              <a:t> </a:t>
            </a:r>
            <a:r>
              <a:rPr lang="en-GB" dirty="0" err="1"/>
              <a:t>wedi</a:t>
            </a:r>
            <a:r>
              <a:rPr lang="en-GB" dirty="0"/>
              <a:t> bod </a:t>
            </a:r>
            <a:r>
              <a:rPr lang="en-GB" dirty="0" err="1"/>
              <a:t>yn</a:t>
            </a:r>
            <a:r>
              <a:rPr lang="en-GB" dirty="0"/>
              <a:t> </a:t>
            </a:r>
            <a:r>
              <a:rPr lang="en-GB" dirty="0" err="1"/>
              <a:t>ddefnyddiol</a:t>
            </a:r>
            <a:r>
              <a:rPr lang="en-GB" dirty="0"/>
              <a:t> </a:t>
            </a:r>
            <a:r>
              <a:rPr lang="en-GB" dirty="0" err="1"/>
              <a:t>i</a:t>
            </a:r>
            <a:r>
              <a:rPr lang="en-GB" dirty="0"/>
              <a:t> chi. </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 that’s it from us! Thank you for letting us share this presentation with you today – we hope you have found it helpful. Thanks again </a:t>
            </a:r>
          </a:p>
          <a:p>
            <a:endParaRPr lang="en-GB" dirty="0"/>
          </a:p>
          <a:p>
            <a:endParaRPr lang="en-GB" dirty="0"/>
          </a:p>
        </p:txBody>
      </p:sp>
      <p:sp>
        <p:nvSpPr>
          <p:cNvPr id="4" name="Slide Number Placeholder 3"/>
          <p:cNvSpPr>
            <a:spLocks noGrp="1"/>
          </p:cNvSpPr>
          <p:nvPr>
            <p:ph type="sldNum" sz="quarter" idx="5"/>
          </p:nvPr>
        </p:nvSpPr>
        <p:spPr/>
        <p:txBody>
          <a:bodyPr/>
          <a:lstStyle/>
          <a:p>
            <a:fld id="{B905D58B-DD5A-4023-8889-02B6996E2695}" type="slidenum">
              <a:rPr lang="en-GB" smtClean="0"/>
              <a:t>8</a:t>
            </a:fld>
            <a:endParaRPr lang="en-GB"/>
          </a:p>
        </p:txBody>
      </p:sp>
    </p:spTree>
    <p:extLst>
      <p:ext uri="{BB962C8B-B14F-4D97-AF65-F5344CB8AC3E}">
        <p14:creationId xmlns:p14="http://schemas.microsoft.com/office/powerpoint/2010/main" val="13144380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9/18/2025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13.png"/><Relationship Id="rId5" Type="http://schemas.openxmlformats.org/officeDocument/2006/relationships/image" Target="../media/image12.jpeg"/><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15.png"/></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3.xml"/><Relationship Id="rId5" Type="http://schemas.openxmlformats.org/officeDocument/2006/relationships/hyperlink" Target="https://live.uniticms.com/uwtsd-ss/register/?form=register" TargetMode="External"/><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6F22FB2-FB0B-3503-2392-A3699391AC26}"/>
              </a:ext>
            </a:extLst>
          </p:cNvPr>
          <p:cNvSpPr txBox="1"/>
          <p:nvPr/>
        </p:nvSpPr>
        <p:spPr>
          <a:xfrm>
            <a:off x="530019" y="1106936"/>
            <a:ext cx="5193022" cy="3785652"/>
          </a:xfrm>
          <a:prstGeom prst="rect">
            <a:avLst/>
          </a:prstGeom>
          <a:noFill/>
        </p:spPr>
        <p:txBody>
          <a:bodyPr wrap="square" rtlCol="0">
            <a:spAutoFit/>
          </a:bodyPr>
          <a:lstStyle/>
          <a:p>
            <a:r>
              <a:rPr lang="en-GB" sz="6000" dirty="0" err="1">
                <a:solidFill>
                  <a:schemeClr val="bg1"/>
                </a:solidFill>
                <a:latin typeface="Arial" panose="020B0604020202020204" pitchFamily="34" charset="0"/>
                <a:cs typeface="Arial" panose="020B0604020202020204" pitchFamily="34" charset="0"/>
              </a:rPr>
              <a:t>Tîm</a:t>
            </a:r>
            <a:r>
              <a:rPr lang="en-GB" sz="6000" dirty="0">
                <a:solidFill>
                  <a:schemeClr val="bg1"/>
                </a:solidFill>
                <a:latin typeface="Arial" panose="020B0604020202020204" pitchFamily="34" charset="0"/>
                <a:cs typeface="Arial" panose="020B0604020202020204" pitchFamily="34" charset="0"/>
              </a:rPr>
              <a:t> Llwyddiant </a:t>
            </a:r>
          </a:p>
          <a:p>
            <a:r>
              <a:rPr lang="en-GB" sz="6000" dirty="0" err="1">
                <a:solidFill>
                  <a:schemeClr val="bg1"/>
                </a:solidFill>
                <a:latin typeface="Arial" panose="020B0604020202020204" pitchFamily="34" charset="0"/>
                <a:cs typeface="Arial" panose="020B0604020202020204" pitchFamily="34" charset="0"/>
              </a:rPr>
              <a:t>Myfyrwyr</a:t>
            </a:r>
            <a:r>
              <a:rPr lang="en-GB" sz="6000" dirty="0">
                <a:solidFill>
                  <a:schemeClr val="bg1"/>
                </a:solidFill>
                <a:latin typeface="Arial" panose="020B0604020202020204" pitchFamily="34" charset="0"/>
                <a:cs typeface="Arial" panose="020B0604020202020204" pitchFamily="34" charset="0"/>
              </a:rPr>
              <a:t> PCYDDS</a:t>
            </a:r>
          </a:p>
        </p:txBody>
      </p:sp>
      <p:sp>
        <p:nvSpPr>
          <p:cNvPr id="5" name="TextBox 4">
            <a:extLst>
              <a:ext uri="{FF2B5EF4-FFF2-40B4-BE49-F238E27FC236}">
                <a16:creationId xmlns:a16="http://schemas.microsoft.com/office/drawing/2014/main" id="{308793BC-159C-7312-DED8-8076DAB97FDF}"/>
              </a:ext>
            </a:extLst>
          </p:cNvPr>
          <p:cNvSpPr txBox="1"/>
          <p:nvPr/>
        </p:nvSpPr>
        <p:spPr>
          <a:xfrm>
            <a:off x="6763870" y="1106936"/>
            <a:ext cx="3202300" cy="3785652"/>
          </a:xfrm>
          <a:prstGeom prst="rect">
            <a:avLst/>
          </a:prstGeom>
          <a:noFill/>
        </p:spPr>
        <p:txBody>
          <a:bodyPr wrap="square" rtlCol="0">
            <a:spAutoFit/>
          </a:bodyPr>
          <a:lstStyle/>
          <a:p>
            <a:r>
              <a:rPr lang="en-GB" sz="6000" dirty="0">
                <a:solidFill>
                  <a:schemeClr val="bg1"/>
                </a:solidFill>
                <a:latin typeface="Arial" panose="020B0604020202020204" pitchFamily="34" charset="0"/>
                <a:cs typeface="Arial" panose="020B0604020202020204" pitchFamily="34" charset="0"/>
              </a:rPr>
              <a:t>UWTSD </a:t>
            </a:r>
          </a:p>
          <a:p>
            <a:r>
              <a:rPr lang="en-GB" sz="6000" dirty="0">
                <a:solidFill>
                  <a:schemeClr val="bg1"/>
                </a:solidFill>
                <a:latin typeface="Arial" panose="020B0604020202020204" pitchFamily="34" charset="0"/>
                <a:cs typeface="Arial" panose="020B0604020202020204" pitchFamily="34" charset="0"/>
              </a:rPr>
              <a:t>Student Success Team</a:t>
            </a:r>
          </a:p>
        </p:txBody>
      </p:sp>
    </p:spTree>
    <p:extLst>
      <p:ext uri="{BB962C8B-B14F-4D97-AF65-F5344CB8AC3E}">
        <p14:creationId xmlns:p14="http://schemas.microsoft.com/office/powerpoint/2010/main" val="21296567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2CB6014-F22D-40C1-013B-78A5AFE41141}"/>
              </a:ext>
            </a:extLst>
          </p:cNvPr>
          <p:cNvSpPr txBox="1"/>
          <p:nvPr/>
        </p:nvSpPr>
        <p:spPr>
          <a:xfrm>
            <a:off x="368880" y="421255"/>
            <a:ext cx="3626687" cy="707886"/>
          </a:xfrm>
          <a:prstGeom prst="rect">
            <a:avLst/>
          </a:prstGeom>
          <a:noFill/>
        </p:spPr>
        <p:txBody>
          <a:bodyPr wrap="square" rtlCol="0">
            <a:spAutoFit/>
          </a:bodyPr>
          <a:lstStyle/>
          <a:p>
            <a:r>
              <a:rPr lang="en-GB" sz="4000" dirty="0" err="1">
                <a:solidFill>
                  <a:schemeClr val="bg1"/>
                </a:solidFill>
                <a:latin typeface="Arial" panose="020B0604020202020204" pitchFamily="34" charset="0"/>
                <a:cs typeface="Arial" panose="020B0604020202020204" pitchFamily="34" charset="0"/>
              </a:rPr>
              <a:t>Cwrdd</a:t>
            </a:r>
            <a:r>
              <a:rPr lang="en-GB" sz="4000" dirty="0">
                <a:solidFill>
                  <a:schemeClr val="bg1"/>
                </a:solidFill>
                <a:latin typeface="Arial" panose="020B0604020202020204" pitchFamily="34" charset="0"/>
                <a:cs typeface="Arial" panose="020B0604020202020204" pitchFamily="34" charset="0"/>
              </a:rPr>
              <a:t> </a:t>
            </a:r>
            <a:r>
              <a:rPr lang="en-GB" sz="4000" dirty="0" err="1">
                <a:solidFill>
                  <a:schemeClr val="bg1"/>
                </a:solidFill>
                <a:latin typeface="Arial" panose="020B0604020202020204" pitchFamily="34" charset="0"/>
                <a:cs typeface="Arial" panose="020B0604020202020204" pitchFamily="34" charset="0"/>
              </a:rPr>
              <a:t>â'r</a:t>
            </a:r>
            <a:r>
              <a:rPr lang="en-GB" sz="4000" dirty="0">
                <a:solidFill>
                  <a:schemeClr val="bg1"/>
                </a:solidFill>
                <a:latin typeface="Arial" panose="020B0604020202020204" pitchFamily="34" charset="0"/>
                <a:cs typeface="Arial" panose="020B0604020202020204" pitchFamily="34" charset="0"/>
              </a:rPr>
              <a:t> </a:t>
            </a:r>
            <a:r>
              <a:rPr lang="en-GB" sz="4000" dirty="0" err="1">
                <a:solidFill>
                  <a:schemeClr val="bg1"/>
                </a:solidFill>
                <a:latin typeface="Arial" panose="020B0604020202020204" pitchFamily="34" charset="0"/>
                <a:cs typeface="Arial" panose="020B0604020202020204" pitchFamily="34" charset="0"/>
              </a:rPr>
              <a:t>Tîm</a:t>
            </a:r>
            <a:endParaRPr lang="en-GB" sz="4000" dirty="0">
              <a:solidFill>
                <a:schemeClr val="bg1"/>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72EE6C60-07CB-A820-DC4F-2EDEBBFB4C14}"/>
              </a:ext>
            </a:extLst>
          </p:cNvPr>
          <p:cNvPicPr>
            <a:picLocks noChangeAspect="1"/>
          </p:cNvPicPr>
          <p:nvPr/>
        </p:nvPicPr>
        <p:blipFill>
          <a:blip r:embed="rId3"/>
          <a:srcRect l="16897" t="5422" r="31737" b="5489"/>
          <a:stretch>
            <a:fillRect/>
          </a:stretch>
        </p:blipFill>
        <p:spPr>
          <a:xfrm>
            <a:off x="3453564" y="1757588"/>
            <a:ext cx="1000134" cy="173462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 name="TextBox 4">
            <a:extLst>
              <a:ext uri="{FF2B5EF4-FFF2-40B4-BE49-F238E27FC236}">
                <a16:creationId xmlns:a16="http://schemas.microsoft.com/office/drawing/2014/main" id="{4BE8E6EA-43F7-F8A2-45FF-E740733D22F5}"/>
              </a:ext>
            </a:extLst>
          </p:cNvPr>
          <p:cNvSpPr txBox="1"/>
          <p:nvPr/>
        </p:nvSpPr>
        <p:spPr>
          <a:xfrm>
            <a:off x="3502699" y="3516929"/>
            <a:ext cx="1127082" cy="1200329"/>
          </a:xfrm>
          <a:prstGeom prst="rect">
            <a:avLst/>
          </a:prstGeom>
          <a:noFill/>
        </p:spPr>
        <p:txBody>
          <a:bodyPr wrap="square" rtlCol="0">
            <a:spAutoFit/>
          </a:bodyPr>
          <a:lstStyle/>
          <a:p>
            <a:pPr algn="ctr"/>
            <a:r>
              <a:rPr lang="en-GB" dirty="0">
                <a:solidFill>
                  <a:schemeClr val="bg1"/>
                </a:solidFill>
              </a:rPr>
              <a:t>Suzi </a:t>
            </a:r>
          </a:p>
          <a:p>
            <a:pPr algn="ctr"/>
            <a:r>
              <a:rPr lang="en-GB" dirty="0" err="1">
                <a:solidFill>
                  <a:schemeClr val="bg1"/>
                </a:solidFill>
              </a:rPr>
              <a:t>Ar</a:t>
            </a:r>
            <a:r>
              <a:rPr lang="en-GB" dirty="0">
                <a:solidFill>
                  <a:schemeClr val="bg1"/>
                </a:solidFill>
              </a:rPr>
              <a:t> </a:t>
            </a:r>
            <a:r>
              <a:rPr lang="en-GB" dirty="0" err="1">
                <a:solidFill>
                  <a:schemeClr val="bg1"/>
                </a:solidFill>
              </a:rPr>
              <a:t>gampysau</a:t>
            </a:r>
            <a:r>
              <a:rPr lang="en-GB" dirty="0">
                <a:solidFill>
                  <a:schemeClr val="bg1"/>
                </a:solidFill>
              </a:rPr>
              <a:t> Cymru</a:t>
            </a:r>
          </a:p>
        </p:txBody>
      </p:sp>
      <p:pic>
        <p:nvPicPr>
          <p:cNvPr id="6" name="Picture 5">
            <a:extLst>
              <a:ext uri="{FF2B5EF4-FFF2-40B4-BE49-F238E27FC236}">
                <a16:creationId xmlns:a16="http://schemas.microsoft.com/office/drawing/2014/main" id="{45AB27B3-CD89-D290-9E50-FC64C67BD9B7}"/>
              </a:ext>
            </a:extLst>
          </p:cNvPr>
          <p:cNvPicPr>
            <a:picLocks noChangeAspect="1"/>
          </p:cNvPicPr>
          <p:nvPr/>
        </p:nvPicPr>
        <p:blipFill>
          <a:blip r:embed="rId4"/>
          <a:srcRect l="27851" t="4603" r="23486" b="10997"/>
          <a:stretch>
            <a:fillRect/>
          </a:stretch>
        </p:blipFill>
        <p:spPr>
          <a:xfrm>
            <a:off x="368880" y="1785375"/>
            <a:ext cx="957874" cy="166132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028" name="Picture 4">
            <a:extLst>
              <a:ext uri="{FF2B5EF4-FFF2-40B4-BE49-F238E27FC236}">
                <a16:creationId xmlns:a16="http://schemas.microsoft.com/office/drawing/2014/main" id="{991F51D6-028C-3876-3164-111283BCBD2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192" t="12764" b="21738"/>
          <a:stretch>
            <a:fillRect/>
          </a:stretch>
        </p:blipFill>
        <p:spPr bwMode="auto">
          <a:xfrm rot="5400000">
            <a:off x="1006410" y="2126568"/>
            <a:ext cx="1714454" cy="99666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8214D62-9E12-80FC-8179-EA6C488875DA}"/>
              </a:ext>
            </a:extLst>
          </p:cNvPr>
          <p:cNvSpPr txBox="1"/>
          <p:nvPr/>
        </p:nvSpPr>
        <p:spPr>
          <a:xfrm>
            <a:off x="177659" y="3516929"/>
            <a:ext cx="1127082" cy="1200329"/>
          </a:xfrm>
          <a:prstGeom prst="rect">
            <a:avLst/>
          </a:prstGeom>
          <a:noFill/>
        </p:spPr>
        <p:txBody>
          <a:bodyPr wrap="square" rtlCol="0">
            <a:spAutoFit/>
          </a:bodyPr>
          <a:lstStyle/>
          <a:p>
            <a:pPr algn="ctr"/>
            <a:r>
              <a:rPr lang="en-GB" dirty="0">
                <a:solidFill>
                  <a:schemeClr val="bg1"/>
                </a:solidFill>
              </a:rPr>
              <a:t>Derrick </a:t>
            </a:r>
          </a:p>
          <a:p>
            <a:pPr algn="ctr"/>
            <a:r>
              <a:rPr lang="en-GB" dirty="0" err="1">
                <a:solidFill>
                  <a:schemeClr val="bg1"/>
                </a:solidFill>
              </a:rPr>
              <a:t>Ar</a:t>
            </a:r>
            <a:r>
              <a:rPr lang="en-GB" dirty="0">
                <a:solidFill>
                  <a:schemeClr val="bg1"/>
                </a:solidFill>
              </a:rPr>
              <a:t> </a:t>
            </a:r>
            <a:r>
              <a:rPr lang="en-GB" dirty="0" err="1">
                <a:solidFill>
                  <a:schemeClr val="bg1"/>
                </a:solidFill>
              </a:rPr>
              <a:t>gampws</a:t>
            </a:r>
            <a:r>
              <a:rPr lang="en-GB" dirty="0">
                <a:solidFill>
                  <a:schemeClr val="bg1"/>
                </a:solidFill>
              </a:rPr>
              <a:t> </a:t>
            </a:r>
            <a:r>
              <a:rPr lang="en-GB" dirty="0" err="1">
                <a:solidFill>
                  <a:schemeClr val="bg1"/>
                </a:solidFill>
              </a:rPr>
              <a:t>Llundain</a:t>
            </a:r>
            <a:endParaRPr lang="en-GB" dirty="0">
              <a:solidFill>
                <a:schemeClr val="bg1"/>
              </a:solidFill>
            </a:endParaRPr>
          </a:p>
        </p:txBody>
      </p:sp>
      <p:sp>
        <p:nvSpPr>
          <p:cNvPr id="8" name="TextBox 7">
            <a:extLst>
              <a:ext uri="{FF2B5EF4-FFF2-40B4-BE49-F238E27FC236}">
                <a16:creationId xmlns:a16="http://schemas.microsoft.com/office/drawing/2014/main" id="{C3DA15A6-9249-2386-21D6-A93721D07E5E}"/>
              </a:ext>
            </a:extLst>
          </p:cNvPr>
          <p:cNvSpPr txBox="1"/>
          <p:nvPr/>
        </p:nvSpPr>
        <p:spPr>
          <a:xfrm>
            <a:off x="1115921" y="3533408"/>
            <a:ext cx="1329591" cy="1477328"/>
          </a:xfrm>
          <a:prstGeom prst="rect">
            <a:avLst/>
          </a:prstGeom>
          <a:noFill/>
        </p:spPr>
        <p:txBody>
          <a:bodyPr wrap="square" rtlCol="0">
            <a:spAutoFit/>
          </a:bodyPr>
          <a:lstStyle/>
          <a:p>
            <a:pPr algn="ctr"/>
            <a:r>
              <a:rPr lang="en-GB" dirty="0">
                <a:solidFill>
                  <a:schemeClr val="bg1"/>
                </a:solidFill>
              </a:rPr>
              <a:t>Eevi </a:t>
            </a:r>
          </a:p>
          <a:p>
            <a:pPr algn="ctr"/>
            <a:r>
              <a:rPr lang="en-GB" dirty="0" err="1">
                <a:solidFill>
                  <a:schemeClr val="bg1"/>
                </a:solidFill>
              </a:rPr>
              <a:t>Ar</a:t>
            </a:r>
            <a:r>
              <a:rPr lang="en-GB" dirty="0">
                <a:solidFill>
                  <a:schemeClr val="bg1"/>
                </a:solidFill>
              </a:rPr>
              <a:t> </a:t>
            </a:r>
          </a:p>
          <a:p>
            <a:pPr algn="ctr"/>
            <a:r>
              <a:rPr lang="en-GB" dirty="0" err="1">
                <a:solidFill>
                  <a:schemeClr val="bg1"/>
                </a:solidFill>
              </a:rPr>
              <a:t>gampws</a:t>
            </a:r>
            <a:r>
              <a:rPr lang="en-GB" dirty="0">
                <a:solidFill>
                  <a:schemeClr val="bg1"/>
                </a:solidFill>
              </a:rPr>
              <a:t> </a:t>
            </a:r>
          </a:p>
          <a:p>
            <a:pPr algn="ctr"/>
            <a:r>
              <a:rPr lang="en-GB" dirty="0">
                <a:solidFill>
                  <a:schemeClr val="bg1"/>
                </a:solidFill>
              </a:rPr>
              <a:t>Birmingham </a:t>
            </a:r>
          </a:p>
          <a:p>
            <a:pPr algn="ctr"/>
            <a:endParaRPr lang="en-GB" dirty="0">
              <a:solidFill>
                <a:schemeClr val="bg1"/>
              </a:solidFill>
            </a:endParaRPr>
          </a:p>
        </p:txBody>
      </p:sp>
      <p:sp>
        <p:nvSpPr>
          <p:cNvPr id="9" name="TextBox 8">
            <a:extLst>
              <a:ext uri="{FF2B5EF4-FFF2-40B4-BE49-F238E27FC236}">
                <a16:creationId xmlns:a16="http://schemas.microsoft.com/office/drawing/2014/main" id="{749C0483-AD87-CA1D-E419-169DE1ADF5A3}"/>
              </a:ext>
            </a:extLst>
          </p:cNvPr>
          <p:cNvSpPr txBox="1"/>
          <p:nvPr/>
        </p:nvSpPr>
        <p:spPr>
          <a:xfrm>
            <a:off x="2220773" y="3522521"/>
            <a:ext cx="1329591" cy="1200329"/>
          </a:xfrm>
          <a:prstGeom prst="rect">
            <a:avLst/>
          </a:prstGeom>
          <a:noFill/>
        </p:spPr>
        <p:txBody>
          <a:bodyPr wrap="square" rtlCol="0">
            <a:spAutoFit/>
          </a:bodyPr>
          <a:lstStyle/>
          <a:p>
            <a:pPr algn="ctr"/>
            <a:r>
              <a:rPr lang="en-GB" dirty="0">
                <a:solidFill>
                  <a:schemeClr val="bg1"/>
                </a:solidFill>
              </a:rPr>
              <a:t>Sinead </a:t>
            </a:r>
          </a:p>
          <a:p>
            <a:pPr algn="ctr"/>
            <a:r>
              <a:rPr lang="en-GB" dirty="0" err="1">
                <a:solidFill>
                  <a:schemeClr val="bg1"/>
                </a:solidFill>
              </a:rPr>
              <a:t>Ar</a:t>
            </a:r>
            <a:r>
              <a:rPr lang="en-GB" dirty="0">
                <a:solidFill>
                  <a:schemeClr val="bg1"/>
                </a:solidFill>
              </a:rPr>
              <a:t> </a:t>
            </a:r>
            <a:r>
              <a:rPr lang="en-GB" dirty="0" err="1">
                <a:solidFill>
                  <a:schemeClr val="bg1"/>
                </a:solidFill>
              </a:rPr>
              <a:t>gampysau</a:t>
            </a:r>
            <a:r>
              <a:rPr lang="en-GB" dirty="0">
                <a:solidFill>
                  <a:schemeClr val="bg1"/>
                </a:solidFill>
              </a:rPr>
              <a:t> Cymru</a:t>
            </a:r>
          </a:p>
        </p:txBody>
      </p:sp>
      <p:pic>
        <p:nvPicPr>
          <p:cNvPr id="3" name="Picture 2">
            <a:extLst>
              <a:ext uri="{FF2B5EF4-FFF2-40B4-BE49-F238E27FC236}">
                <a16:creationId xmlns:a16="http://schemas.microsoft.com/office/drawing/2014/main" id="{E9A7C482-A55E-1B93-0CBD-921763690229}"/>
              </a:ext>
            </a:extLst>
          </p:cNvPr>
          <p:cNvPicPr>
            <a:picLocks noChangeAspect="1"/>
          </p:cNvPicPr>
          <p:nvPr/>
        </p:nvPicPr>
        <p:blipFill>
          <a:blip r:embed="rId6"/>
          <a:srcRect l="15148" r="8565" b="3759"/>
          <a:stretch>
            <a:fillRect/>
          </a:stretch>
        </p:blipFill>
        <p:spPr>
          <a:xfrm>
            <a:off x="2416934" y="1704460"/>
            <a:ext cx="978370" cy="1787753"/>
          </a:xfrm>
          <a:prstGeom prst="rect">
            <a:avLst/>
          </a:prstGeom>
          <a:ln>
            <a:noFill/>
          </a:ln>
          <a:effectLst>
            <a:outerShdw blurRad="190500" algn="tl" rotWithShape="0">
              <a:srgbClr val="000000">
                <a:alpha val="70000"/>
              </a:srgbClr>
            </a:outerShdw>
          </a:effectLst>
        </p:spPr>
      </p:pic>
      <p:sp>
        <p:nvSpPr>
          <p:cNvPr id="13" name="TextBox 12">
            <a:extLst>
              <a:ext uri="{FF2B5EF4-FFF2-40B4-BE49-F238E27FC236}">
                <a16:creationId xmlns:a16="http://schemas.microsoft.com/office/drawing/2014/main" id="{97FD4482-E14B-557C-1580-FF2358F7F3D7}"/>
              </a:ext>
            </a:extLst>
          </p:cNvPr>
          <p:cNvSpPr txBox="1"/>
          <p:nvPr/>
        </p:nvSpPr>
        <p:spPr>
          <a:xfrm>
            <a:off x="6272114" y="3533408"/>
            <a:ext cx="2800859" cy="1477328"/>
          </a:xfrm>
          <a:prstGeom prst="rect">
            <a:avLst/>
          </a:prstGeom>
          <a:noFill/>
        </p:spPr>
        <p:txBody>
          <a:bodyPr wrap="square" rtlCol="0">
            <a:spAutoFit/>
          </a:bodyPr>
          <a:lstStyle/>
          <a:p>
            <a:pPr algn="ctr"/>
            <a:r>
              <a:rPr lang="en-GB" dirty="0">
                <a:solidFill>
                  <a:schemeClr val="bg1"/>
                </a:solidFill>
              </a:rPr>
              <a:t>Derrick </a:t>
            </a:r>
          </a:p>
          <a:p>
            <a:pPr algn="ctr"/>
            <a:r>
              <a:rPr lang="en-GB" dirty="0">
                <a:solidFill>
                  <a:schemeClr val="bg1"/>
                </a:solidFill>
              </a:rPr>
              <a:t>Based </a:t>
            </a:r>
          </a:p>
          <a:p>
            <a:pPr algn="ctr"/>
            <a:r>
              <a:rPr lang="en-GB" dirty="0">
                <a:solidFill>
                  <a:schemeClr val="bg1"/>
                </a:solidFill>
              </a:rPr>
              <a:t>on </a:t>
            </a:r>
          </a:p>
          <a:p>
            <a:pPr algn="ctr"/>
            <a:r>
              <a:rPr lang="en-GB" dirty="0">
                <a:solidFill>
                  <a:schemeClr val="bg1"/>
                </a:solidFill>
              </a:rPr>
              <a:t>London</a:t>
            </a:r>
          </a:p>
          <a:p>
            <a:pPr algn="ctr"/>
            <a:r>
              <a:rPr lang="en-GB" dirty="0">
                <a:solidFill>
                  <a:schemeClr val="bg1"/>
                </a:solidFill>
              </a:rPr>
              <a:t> campus</a:t>
            </a:r>
          </a:p>
        </p:txBody>
      </p:sp>
      <p:sp>
        <p:nvSpPr>
          <p:cNvPr id="16" name="TextBox 15">
            <a:extLst>
              <a:ext uri="{FF2B5EF4-FFF2-40B4-BE49-F238E27FC236}">
                <a16:creationId xmlns:a16="http://schemas.microsoft.com/office/drawing/2014/main" id="{D791FA2A-AD35-2ABC-6EC7-12A0E388E490}"/>
              </a:ext>
            </a:extLst>
          </p:cNvPr>
          <p:cNvSpPr txBox="1"/>
          <p:nvPr/>
        </p:nvSpPr>
        <p:spPr>
          <a:xfrm>
            <a:off x="8205459" y="3533408"/>
            <a:ext cx="1329591" cy="1477328"/>
          </a:xfrm>
          <a:prstGeom prst="rect">
            <a:avLst/>
          </a:prstGeom>
          <a:noFill/>
        </p:spPr>
        <p:txBody>
          <a:bodyPr wrap="square" rtlCol="0">
            <a:spAutoFit/>
          </a:bodyPr>
          <a:lstStyle/>
          <a:p>
            <a:pPr algn="ctr"/>
            <a:r>
              <a:rPr lang="en-GB" dirty="0">
                <a:solidFill>
                  <a:schemeClr val="bg1"/>
                </a:solidFill>
              </a:rPr>
              <a:t>Eevi </a:t>
            </a:r>
          </a:p>
          <a:p>
            <a:pPr algn="ctr"/>
            <a:r>
              <a:rPr lang="en-GB" dirty="0">
                <a:solidFill>
                  <a:schemeClr val="bg1"/>
                </a:solidFill>
              </a:rPr>
              <a:t>Based </a:t>
            </a:r>
          </a:p>
          <a:p>
            <a:pPr algn="ctr"/>
            <a:r>
              <a:rPr lang="en-GB" dirty="0">
                <a:solidFill>
                  <a:schemeClr val="bg1"/>
                </a:solidFill>
              </a:rPr>
              <a:t>on </a:t>
            </a:r>
          </a:p>
          <a:p>
            <a:pPr algn="ctr"/>
            <a:r>
              <a:rPr lang="en-GB" dirty="0">
                <a:solidFill>
                  <a:schemeClr val="bg1"/>
                </a:solidFill>
              </a:rPr>
              <a:t>Birmingham </a:t>
            </a:r>
          </a:p>
          <a:p>
            <a:pPr algn="ctr"/>
            <a:r>
              <a:rPr lang="en-GB" dirty="0">
                <a:solidFill>
                  <a:schemeClr val="bg1"/>
                </a:solidFill>
              </a:rPr>
              <a:t>campus </a:t>
            </a:r>
          </a:p>
        </p:txBody>
      </p:sp>
      <p:sp>
        <p:nvSpPr>
          <p:cNvPr id="17" name="TextBox 16">
            <a:extLst>
              <a:ext uri="{FF2B5EF4-FFF2-40B4-BE49-F238E27FC236}">
                <a16:creationId xmlns:a16="http://schemas.microsoft.com/office/drawing/2014/main" id="{A37E9B10-00F5-2907-582B-DE881CF19227}"/>
              </a:ext>
            </a:extLst>
          </p:cNvPr>
          <p:cNvSpPr txBox="1"/>
          <p:nvPr/>
        </p:nvSpPr>
        <p:spPr>
          <a:xfrm>
            <a:off x="9340845" y="3516929"/>
            <a:ext cx="1329591" cy="1477328"/>
          </a:xfrm>
          <a:prstGeom prst="rect">
            <a:avLst/>
          </a:prstGeom>
          <a:noFill/>
        </p:spPr>
        <p:txBody>
          <a:bodyPr wrap="square" rtlCol="0">
            <a:spAutoFit/>
          </a:bodyPr>
          <a:lstStyle/>
          <a:p>
            <a:pPr algn="ctr"/>
            <a:r>
              <a:rPr lang="en-GB" dirty="0">
                <a:solidFill>
                  <a:schemeClr val="bg1"/>
                </a:solidFill>
              </a:rPr>
              <a:t>Sinead </a:t>
            </a:r>
          </a:p>
          <a:p>
            <a:pPr algn="ctr"/>
            <a:r>
              <a:rPr lang="en-GB" dirty="0">
                <a:solidFill>
                  <a:schemeClr val="bg1"/>
                </a:solidFill>
              </a:rPr>
              <a:t>Based </a:t>
            </a:r>
          </a:p>
          <a:p>
            <a:pPr algn="ctr"/>
            <a:r>
              <a:rPr lang="en-GB" dirty="0">
                <a:solidFill>
                  <a:schemeClr val="bg1"/>
                </a:solidFill>
              </a:rPr>
              <a:t>on </a:t>
            </a:r>
          </a:p>
          <a:p>
            <a:pPr algn="ctr"/>
            <a:r>
              <a:rPr lang="en-GB" dirty="0">
                <a:solidFill>
                  <a:schemeClr val="bg1"/>
                </a:solidFill>
              </a:rPr>
              <a:t>Welsh campuses </a:t>
            </a:r>
          </a:p>
        </p:txBody>
      </p:sp>
      <p:sp>
        <p:nvSpPr>
          <p:cNvPr id="18" name="TextBox 17">
            <a:extLst>
              <a:ext uri="{FF2B5EF4-FFF2-40B4-BE49-F238E27FC236}">
                <a16:creationId xmlns:a16="http://schemas.microsoft.com/office/drawing/2014/main" id="{462A9FFA-DAED-8AF4-F2F8-607A57CB648F}"/>
              </a:ext>
            </a:extLst>
          </p:cNvPr>
          <p:cNvSpPr txBox="1"/>
          <p:nvPr/>
        </p:nvSpPr>
        <p:spPr>
          <a:xfrm>
            <a:off x="10602528" y="3533408"/>
            <a:ext cx="1135386" cy="1477328"/>
          </a:xfrm>
          <a:prstGeom prst="rect">
            <a:avLst/>
          </a:prstGeom>
          <a:noFill/>
        </p:spPr>
        <p:txBody>
          <a:bodyPr wrap="square" rtlCol="0">
            <a:spAutoFit/>
          </a:bodyPr>
          <a:lstStyle/>
          <a:p>
            <a:pPr algn="ctr"/>
            <a:r>
              <a:rPr lang="en-GB" dirty="0">
                <a:solidFill>
                  <a:schemeClr val="bg1"/>
                </a:solidFill>
              </a:rPr>
              <a:t>Suzi </a:t>
            </a:r>
          </a:p>
          <a:p>
            <a:pPr algn="ctr"/>
            <a:r>
              <a:rPr lang="en-GB" dirty="0">
                <a:solidFill>
                  <a:schemeClr val="bg1"/>
                </a:solidFill>
              </a:rPr>
              <a:t>Based </a:t>
            </a:r>
          </a:p>
          <a:p>
            <a:pPr algn="ctr"/>
            <a:r>
              <a:rPr lang="en-GB" dirty="0">
                <a:solidFill>
                  <a:schemeClr val="bg1"/>
                </a:solidFill>
              </a:rPr>
              <a:t>on </a:t>
            </a:r>
          </a:p>
          <a:p>
            <a:pPr algn="ctr"/>
            <a:r>
              <a:rPr lang="en-GB" dirty="0">
                <a:solidFill>
                  <a:schemeClr val="bg1"/>
                </a:solidFill>
              </a:rPr>
              <a:t>Welsh campuses </a:t>
            </a:r>
          </a:p>
        </p:txBody>
      </p:sp>
      <p:sp>
        <p:nvSpPr>
          <p:cNvPr id="19" name="TextBox 18">
            <a:extLst>
              <a:ext uri="{FF2B5EF4-FFF2-40B4-BE49-F238E27FC236}">
                <a16:creationId xmlns:a16="http://schemas.microsoft.com/office/drawing/2014/main" id="{196AF855-09CF-00F7-6A8E-908F9A49E1D9}"/>
              </a:ext>
            </a:extLst>
          </p:cNvPr>
          <p:cNvSpPr txBox="1"/>
          <p:nvPr/>
        </p:nvSpPr>
        <p:spPr>
          <a:xfrm>
            <a:off x="7288307" y="421255"/>
            <a:ext cx="4742329" cy="707886"/>
          </a:xfrm>
          <a:prstGeom prst="rect">
            <a:avLst/>
          </a:prstGeom>
          <a:noFill/>
        </p:spPr>
        <p:txBody>
          <a:bodyPr wrap="square" rtlCol="0">
            <a:spAutoFit/>
          </a:bodyPr>
          <a:lstStyle/>
          <a:p>
            <a:r>
              <a:rPr lang="en-GB" sz="4000" dirty="0">
                <a:solidFill>
                  <a:schemeClr val="bg1"/>
                </a:solidFill>
                <a:latin typeface="Arial" panose="020B0604020202020204" pitchFamily="34" charset="0"/>
                <a:cs typeface="Arial" panose="020B0604020202020204" pitchFamily="34" charset="0"/>
              </a:rPr>
              <a:t>Meet the Team</a:t>
            </a:r>
          </a:p>
        </p:txBody>
      </p:sp>
      <p:pic>
        <p:nvPicPr>
          <p:cNvPr id="10" name="Picture 9">
            <a:extLst>
              <a:ext uri="{FF2B5EF4-FFF2-40B4-BE49-F238E27FC236}">
                <a16:creationId xmlns:a16="http://schemas.microsoft.com/office/drawing/2014/main" id="{B37F7D86-5480-B871-2BDD-310E2B244CDB}"/>
              </a:ext>
            </a:extLst>
          </p:cNvPr>
          <p:cNvPicPr>
            <a:picLocks noChangeAspect="1"/>
          </p:cNvPicPr>
          <p:nvPr/>
        </p:nvPicPr>
        <p:blipFill>
          <a:blip r:embed="rId3"/>
          <a:srcRect l="16897" t="5422" r="31737" b="5489"/>
          <a:stretch>
            <a:fillRect/>
          </a:stretch>
        </p:blipFill>
        <p:spPr>
          <a:xfrm>
            <a:off x="10542342" y="1782304"/>
            <a:ext cx="1000134" cy="173462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1" name="Picture 10">
            <a:extLst>
              <a:ext uri="{FF2B5EF4-FFF2-40B4-BE49-F238E27FC236}">
                <a16:creationId xmlns:a16="http://schemas.microsoft.com/office/drawing/2014/main" id="{33157037-1885-EB8E-60AA-90FE276D1D54}"/>
              </a:ext>
            </a:extLst>
          </p:cNvPr>
          <p:cNvPicPr>
            <a:picLocks noChangeAspect="1"/>
          </p:cNvPicPr>
          <p:nvPr/>
        </p:nvPicPr>
        <p:blipFill>
          <a:blip r:embed="rId6"/>
          <a:srcRect l="15148" r="8565" b="3759"/>
          <a:stretch>
            <a:fillRect/>
          </a:stretch>
        </p:blipFill>
        <p:spPr>
          <a:xfrm>
            <a:off x="9485113" y="1740477"/>
            <a:ext cx="978370" cy="1787753"/>
          </a:xfrm>
          <a:prstGeom prst="rect">
            <a:avLst/>
          </a:prstGeom>
          <a:ln>
            <a:noFill/>
          </a:ln>
          <a:effectLst>
            <a:outerShdw blurRad="190500" algn="tl" rotWithShape="0">
              <a:srgbClr val="000000">
                <a:alpha val="70000"/>
              </a:srgbClr>
            </a:outerShdw>
          </a:effectLst>
        </p:spPr>
      </p:pic>
      <p:pic>
        <p:nvPicPr>
          <p:cNvPr id="12" name="Picture 4">
            <a:extLst>
              <a:ext uri="{FF2B5EF4-FFF2-40B4-BE49-F238E27FC236}">
                <a16:creationId xmlns:a16="http://schemas.microsoft.com/office/drawing/2014/main" id="{D199C63E-E83C-299C-DDF6-54526F96F4F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192" t="12764" b="21738"/>
          <a:stretch>
            <a:fillRect/>
          </a:stretch>
        </p:blipFill>
        <p:spPr bwMode="auto">
          <a:xfrm rot="5400000">
            <a:off x="8043990" y="2134495"/>
            <a:ext cx="1714454" cy="99666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14" name="Picture 13">
            <a:extLst>
              <a:ext uri="{FF2B5EF4-FFF2-40B4-BE49-F238E27FC236}">
                <a16:creationId xmlns:a16="http://schemas.microsoft.com/office/drawing/2014/main" id="{E10B0753-56B0-40AC-0311-F4CA2886C6E7}"/>
              </a:ext>
            </a:extLst>
          </p:cNvPr>
          <p:cNvPicPr>
            <a:picLocks noChangeAspect="1"/>
          </p:cNvPicPr>
          <p:nvPr/>
        </p:nvPicPr>
        <p:blipFill>
          <a:blip r:embed="rId4"/>
          <a:srcRect l="27851" t="4603" r="23486" b="10997"/>
          <a:stretch>
            <a:fillRect/>
          </a:stretch>
        </p:blipFill>
        <p:spPr>
          <a:xfrm>
            <a:off x="7349437" y="1785375"/>
            <a:ext cx="957874" cy="166132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7502552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8D9B6F6-C056-1188-5913-A78BEE106794}"/>
              </a:ext>
            </a:extLst>
          </p:cNvPr>
          <p:cNvSpPr txBox="1"/>
          <p:nvPr/>
        </p:nvSpPr>
        <p:spPr>
          <a:xfrm>
            <a:off x="220436" y="1192096"/>
            <a:ext cx="6093724" cy="3477875"/>
          </a:xfrm>
          <a:prstGeom prst="rect">
            <a:avLst/>
          </a:prstGeom>
          <a:noFill/>
        </p:spPr>
        <p:txBody>
          <a:bodyPr wrap="square" lIns="91440" tIns="45720" rIns="91440" bIns="45720" anchor="t">
            <a:spAutoFit/>
          </a:bodyPr>
          <a:lstStyle/>
          <a:p>
            <a:pPr marL="285750" indent="-285750">
              <a:buFont typeface="Arial" panose="020B0604020202020204" pitchFamily="34" charset="0"/>
              <a:buChar char="•"/>
            </a:pPr>
            <a:r>
              <a:rPr lang="en-GB" sz="2000" dirty="0" err="1">
                <a:solidFill>
                  <a:schemeClr val="bg1"/>
                </a:solidFill>
                <a:latin typeface="Arial" panose="020B0604020202020204" pitchFamily="34" charset="0"/>
                <a:cs typeface="Arial" panose="020B0604020202020204" pitchFamily="34" charset="0"/>
              </a:rPr>
              <a:t>Cefnogaeth</a:t>
            </a:r>
            <a:r>
              <a:rPr lang="en-GB" sz="2000" dirty="0">
                <a:solidFill>
                  <a:schemeClr val="bg1"/>
                </a:solidFill>
                <a:latin typeface="Arial" panose="020B0604020202020204" pitchFamily="34" charset="0"/>
                <a:cs typeface="Arial" panose="020B0604020202020204" pitchFamily="34" charset="0"/>
              </a:rPr>
              <a:t> </a:t>
            </a:r>
            <a:r>
              <a:rPr lang="en-GB" sz="2000" dirty="0" err="1">
                <a:solidFill>
                  <a:schemeClr val="bg1"/>
                </a:solidFill>
                <a:latin typeface="Arial" panose="020B0604020202020204" pitchFamily="34" charset="0"/>
                <a:cs typeface="Arial" panose="020B0604020202020204" pitchFamily="34" charset="0"/>
              </a:rPr>
              <a:t>i</a:t>
            </a:r>
            <a:r>
              <a:rPr lang="en-GB" sz="2000" dirty="0">
                <a:solidFill>
                  <a:schemeClr val="bg1"/>
                </a:solidFill>
                <a:latin typeface="Arial" panose="020B0604020202020204" pitchFamily="34" charset="0"/>
                <a:cs typeface="Arial" panose="020B0604020202020204" pitchFamily="34" charset="0"/>
              </a:rPr>
              <a:t> </a:t>
            </a:r>
            <a:r>
              <a:rPr lang="en-GB" sz="2000" dirty="0" err="1">
                <a:solidFill>
                  <a:schemeClr val="bg1"/>
                </a:solidFill>
                <a:latin typeface="Arial" panose="020B0604020202020204" pitchFamily="34" charset="0"/>
                <a:cs typeface="Arial" panose="020B0604020202020204" pitchFamily="34" charset="0"/>
              </a:rPr>
              <a:t>Fyfyrwyr</a:t>
            </a:r>
            <a:r>
              <a:rPr lang="en-GB" sz="2000" dirty="0">
                <a:solidFill>
                  <a:schemeClr val="bg1"/>
                </a:solidFill>
                <a:latin typeface="Arial" panose="020B0604020202020204" pitchFamily="34" charset="0"/>
                <a:cs typeface="Arial" panose="020B0604020202020204" pitchFamily="34" charset="0"/>
              </a:rPr>
              <a:t> </a:t>
            </a:r>
            <a:r>
              <a:rPr lang="en-GB" sz="2000" dirty="0" err="1">
                <a:solidFill>
                  <a:schemeClr val="bg1"/>
                </a:solidFill>
                <a:latin typeface="Arial" panose="020B0604020202020204" pitchFamily="34" charset="0"/>
                <a:cs typeface="Arial" panose="020B0604020202020204" pitchFamily="34" charset="0"/>
              </a:rPr>
              <a:t>CertHE</a:t>
            </a:r>
            <a:r>
              <a:rPr lang="en-GB" sz="2000" dirty="0">
                <a:solidFill>
                  <a:schemeClr val="bg1"/>
                </a:solidFill>
                <a:latin typeface="Arial" panose="020B0604020202020204" pitchFamily="34" charset="0"/>
                <a:cs typeface="Arial" panose="020B0604020202020204" pitchFamily="34" charset="0"/>
              </a:rPr>
              <a:t> </a:t>
            </a:r>
            <a:r>
              <a:rPr lang="en-GB" sz="2000" dirty="0" err="1">
                <a:solidFill>
                  <a:schemeClr val="bg1"/>
                </a:solidFill>
                <a:latin typeface="Arial" panose="020B0604020202020204" pitchFamily="34" charset="0"/>
                <a:cs typeface="Arial" panose="020B0604020202020204" pitchFamily="34" charset="0"/>
              </a:rPr>
              <a:t>yn</a:t>
            </a:r>
            <a:r>
              <a:rPr lang="en-GB" sz="2000" dirty="0">
                <a:solidFill>
                  <a:schemeClr val="bg1"/>
                </a:solidFill>
                <a:latin typeface="Arial" panose="020B0604020202020204" pitchFamily="34" charset="0"/>
                <a:cs typeface="Arial" panose="020B0604020202020204" pitchFamily="34" charset="0"/>
              </a:rPr>
              <a:t> </a:t>
            </a:r>
            <a:r>
              <a:rPr lang="en-GB" sz="2000" dirty="0" err="1">
                <a:solidFill>
                  <a:schemeClr val="bg1"/>
                </a:solidFill>
                <a:latin typeface="Arial" panose="020B0604020202020204" pitchFamily="34" charset="0"/>
                <a:cs typeface="Arial" panose="020B0604020202020204" pitchFamily="34" charset="0"/>
              </a:rPr>
              <a:t>benodol</a:t>
            </a:r>
            <a:endParaRPr lang="en-GB" sz="2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err="1">
                <a:solidFill>
                  <a:schemeClr val="bg1"/>
                </a:solidFill>
                <a:latin typeface="Arial" panose="020B0604020202020204" pitchFamily="34" charset="0"/>
                <a:cs typeface="Arial" panose="020B0604020202020204" pitchFamily="34" charset="0"/>
              </a:rPr>
              <a:t>Cefnogaeth</a:t>
            </a:r>
            <a:r>
              <a:rPr lang="en-GB" sz="2000" dirty="0">
                <a:solidFill>
                  <a:schemeClr val="bg1"/>
                </a:solidFill>
                <a:latin typeface="Arial" panose="020B0604020202020204" pitchFamily="34" charset="0"/>
                <a:cs typeface="Arial" panose="020B0604020202020204" pitchFamily="34" charset="0"/>
              </a:rPr>
              <a:t> </a:t>
            </a:r>
            <a:r>
              <a:rPr lang="en-GB" sz="2000" dirty="0" err="1">
                <a:solidFill>
                  <a:schemeClr val="bg1"/>
                </a:solidFill>
                <a:latin typeface="Arial" panose="020B0604020202020204" pitchFamily="34" charset="0"/>
                <a:cs typeface="Arial" panose="020B0604020202020204" pitchFamily="34" charset="0"/>
              </a:rPr>
              <a:t>gyda</a:t>
            </a:r>
            <a:r>
              <a:rPr lang="en-GB" sz="2000" dirty="0">
                <a:solidFill>
                  <a:schemeClr val="bg1"/>
                </a:solidFill>
                <a:latin typeface="Arial" panose="020B0604020202020204" pitchFamily="34" charset="0"/>
                <a:cs typeface="Arial" panose="020B0604020202020204" pitchFamily="34" charset="0"/>
              </a:rPr>
              <a:t> </a:t>
            </a:r>
            <a:r>
              <a:rPr lang="en-GB" sz="2000" dirty="0" err="1">
                <a:solidFill>
                  <a:schemeClr val="bg1"/>
                </a:solidFill>
                <a:latin typeface="Arial" panose="020B0604020202020204" pitchFamily="34" charset="0"/>
                <a:cs typeface="Arial" panose="020B0604020202020204" pitchFamily="34" charset="0"/>
              </a:rPr>
              <a:t>rhwystrau</a:t>
            </a:r>
            <a:r>
              <a:rPr lang="en-GB" sz="2000" dirty="0">
                <a:solidFill>
                  <a:schemeClr val="bg1"/>
                </a:solidFill>
                <a:latin typeface="Arial" panose="020B0604020202020204" pitchFamily="34" charset="0"/>
                <a:cs typeface="Arial" panose="020B0604020202020204" pitchFamily="34" charset="0"/>
              </a:rPr>
              <a:t>/</a:t>
            </a:r>
            <a:r>
              <a:rPr lang="en-GB" sz="2000" dirty="0" err="1">
                <a:solidFill>
                  <a:schemeClr val="bg1"/>
                </a:solidFill>
                <a:latin typeface="Arial" panose="020B0604020202020204" pitchFamily="34" charset="0"/>
                <a:cs typeface="Arial" panose="020B0604020202020204" pitchFamily="34" charset="0"/>
              </a:rPr>
              <a:t>materion</a:t>
            </a:r>
            <a:r>
              <a:rPr lang="en-GB" sz="2000" dirty="0">
                <a:solidFill>
                  <a:schemeClr val="bg1"/>
                </a:solidFill>
                <a:latin typeface="Arial" panose="020B0604020202020204" pitchFamily="34" charset="0"/>
                <a:cs typeface="Arial" panose="020B0604020202020204" pitchFamily="34" charset="0"/>
              </a:rPr>
              <a:t> </a:t>
            </a:r>
            <a:r>
              <a:rPr lang="en-GB" sz="2000" dirty="0" err="1">
                <a:solidFill>
                  <a:schemeClr val="bg1"/>
                </a:solidFill>
                <a:latin typeface="Arial" panose="020B0604020202020204" pitchFamily="34" charset="0"/>
                <a:cs typeface="Arial" panose="020B0604020202020204" pitchFamily="34" charset="0"/>
              </a:rPr>
              <a:t>penodol</a:t>
            </a:r>
            <a:r>
              <a:rPr lang="en-GB" sz="2000" dirty="0">
                <a:solidFill>
                  <a:schemeClr val="bg1"/>
                </a:solidFill>
                <a:latin typeface="Arial" panose="020B0604020202020204" pitchFamily="34" charset="0"/>
                <a:cs typeface="Arial" panose="020B0604020202020204" pitchFamily="34" charset="0"/>
              </a:rPr>
              <a:t> </a:t>
            </a:r>
            <a:r>
              <a:rPr lang="en-GB" sz="2000" dirty="0" err="1">
                <a:solidFill>
                  <a:schemeClr val="bg1"/>
                </a:solidFill>
                <a:latin typeface="Arial" panose="020B0604020202020204" pitchFamily="34" charset="0"/>
                <a:cs typeface="Arial" panose="020B0604020202020204" pitchFamily="34" charset="0"/>
              </a:rPr>
              <a:t>sy'n</a:t>
            </a:r>
            <a:r>
              <a:rPr lang="en-GB" sz="2000" dirty="0">
                <a:solidFill>
                  <a:schemeClr val="bg1"/>
                </a:solidFill>
                <a:latin typeface="Arial" panose="020B0604020202020204" pitchFamily="34" charset="0"/>
                <a:cs typeface="Arial" panose="020B0604020202020204" pitchFamily="34" charset="0"/>
              </a:rPr>
              <a:t> </a:t>
            </a:r>
            <a:r>
              <a:rPr lang="en-GB" sz="2000" dirty="0" err="1">
                <a:solidFill>
                  <a:schemeClr val="bg1"/>
                </a:solidFill>
                <a:latin typeface="Arial" panose="020B0604020202020204" pitchFamily="34" charset="0"/>
                <a:cs typeface="Arial" panose="020B0604020202020204" pitchFamily="34" charset="0"/>
              </a:rPr>
              <a:t>effeithio</a:t>
            </a:r>
            <a:r>
              <a:rPr lang="en-GB" sz="2000" dirty="0">
                <a:solidFill>
                  <a:schemeClr val="bg1"/>
                </a:solidFill>
                <a:latin typeface="Arial" panose="020B0604020202020204" pitchFamily="34" charset="0"/>
                <a:cs typeface="Arial" panose="020B0604020202020204" pitchFamily="34" charset="0"/>
              </a:rPr>
              <a:t> </a:t>
            </a:r>
            <a:r>
              <a:rPr lang="en-GB" sz="2000" dirty="0" err="1">
                <a:solidFill>
                  <a:schemeClr val="bg1"/>
                </a:solidFill>
                <a:latin typeface="Arial" panose="020B0604020202020204" pitchFamily="34" charset="0"/>
                <a:cs typeface="Arial" panose="020B0604020202020204" pitchFamily="34" charset="0"/>
              </a:rPr>
              <a:t>ar</a:t>
            </a:r>
            <a:r>
              <a:rPr lang="en-GB" sz="2000" dirty="0">
                <a:solidFill>
                  <a:schemeClr val="bg1"/>
                </a:solidFill>
                <a:latin typeface="Arial" panose="020B0604020202020204" pitchFamily="34" charset="0"/>
                <a:cs typeface="Arial" panose="020B0604020202020204" pitchFamily="34" charset="0"/>
              </a:rPr>
              <a:t> </a:t>
            </a:r>
            <a:r>
              <a:rPr lang="en-GB" sz="2000" dirty="0" err="1">
                <a:solidFill>
                  <a:schemeClr val="bg1"/>
                </a:solidFill>
                <a:latin typeface="Arial" panose="020B0604020202020204" pitchFamily="34" charset="0"/>
                <a:cs typeface="Arial" panose="020B0604020202020204" pitchFamily="34" charset="0"/>
              </a:rPr>
              <a:t>eich</a:t>
            </a:r>
            <a:r>
              <a:rPr lang="en-GB" sz="2000" dirty="0">
                <a:solidFill>
                  <a:schemeClr val="bg1"/>
                </a:solidFill>
                <a:latin typeface="Arial" panose="020B0604020202020204" pitchFamily="34" charset="0"/>
                <a:cs typeface="Arial" panose="020B0604020202020204" pitchFamily="34" charset="0"/>
              </a:rPr>
              <a:t> </a:t>
            </a:r>
            <a:r>
              <a:rPr lang="en-GB" sz="2000" dirty="0" err="1">
                <a:solidFill>
                  <a:schemeClr val="bg1"/>
                </a:solidFill>
                <a:latin typeface="Arial" panose="020B0604020202020204" pitchFamily="34" charset="0"/>
                <a:cs typeface="Arial" panose="020B0604020202020204" pitchFamily="34" charset="0"/>
              </a:rPr>
              <a:t>astudiaethau</a:t>
            </a:r>
            <a:endParaRPr lang="en-GB" sz="2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err="1">
                <a:solidFill>
                  <a:schemeClr val="bg1"/>
                </a:solidFill>
                <a:latin typeface="Arial" panose="020B0604020202020204" pitchFamily="34" charset="0"/>
                <a:cs typeface="Arial" panose="020B0604020202020204" pitchFamily="34" charset="0"/>
              </a:rPr>
              <a:t>Cefnogaeth</a:t>
            </a:r>
            <a:r>
              <a:rPr lang="en-GB" sz="2000" dirty="0">
                <a:solidFill>
                  <a:schemeClr val="bg1"/>
                </a:solidFill>
                <a:latin typeface="Arial" panose="020B0604020202020204" pitchFamily="34" charset="0"/>
                <a:cs typeface="Arial" panose="020B0604020202020204" pitchFamily="34" charset="0"/>
              </a:rPr>
              <a:t> </a:t>
            </a:r>
            <a:r>
              <a:rPr lang="en-GB" sz="2000" dirty="0" err="1">
                <a:solidFill>
                  <a:schemeClr val="bg1"/>
                </a:solidFill>
                <a:latin typeface="Arial" panose="020B0604020202020204" pitchFamily="34" charset="0"/>
                <a:cs typeface="Arial" panose="020B0604020202020204" pitchFamily="34" charset="0"/>
              </a:rPr>
              <a:t>i</a:t>
            </a:r>
            <a:r>
              <a:rPr lang="en-GB" sz="2000" dirty="0">
                <a:solidFill>
                  <a:schemeClr val="bg1"/>
                </a:solidFill>
                <a:latin typeface="Arial" panose="020B0604020202020204" pitchFamily="34" charset="0"/>
                <a:cs typeface="Arial" panose="020B0604020202020204" pitchFamily="34" charset="0"/>
              </a:rPr>
              <a:t> </a:t>
            </a:r>
            <a:r>
              <a:rPr lang="en-GB" sz="2000" dirty="0" err="1">
                <a:solidFill>
                  <a:schemeClr val="bg1"/>
                </a:solidFill>
                <a:latin typeface="Arial" panose="020B0604020202020204" pitchFamily="34" charset="0"/>
                <a:cs typeface="Arial" panose="020B0604020202020204" pitchFamily="34" charset="0"/>
              </a:rPr>
              <a:t>ddeall</a:t>
            </a:r>
            <a:r>
              <a:rPr lang="en-GB" sz="2000" dirty="0">
                <a:solidFill>
                  <a:schemeClr val="bg1"/>
                </a:solidFill>
                <a:latin typeface="Arial" panose="020B0604020202020204" pitchFamily="34" charset="0"/>
                <a:cs typeface="Arial" panose="020B0604020202020204" pitchFamily="34" charset="0"/>
              </a:rPr>
              <a:t> </a:t>
            </a:r>
            <a:r>
              <a:rPr lang="en-GB" sz="2000" dirty="0" err="1">
                <a:solidFill>
                  <a:schemeClr val="bg1"/>
                </a:solidFill>
                <a:latin typeface="Arial" panose="020B0604020202020204" pitchFamily="34" charset="0"/>
                <a:cs typeface="Arial" panose="020B0604020202020204" pitchFamily="34" charset="0"/>
              </a:rPr>
              <a:t>prosesau</a:t>
            </a:r>
            <a:r>
              <a:rPr lang="en-GB" sz="2000" dirty="0">
                <a:solidFill>
                  <a:schemeClr val="bg1"/>
                </a:solidFill>
                <a:latin typeface="Arial" panose="020B0604020202020204" pitchFamily="34" charset="0"/>
                <a:cs typeface="Arial" panose="020B0604020202020204" pitchFamily="34" charset="0"/>
              </a:rPr>
              <a:t> a </a:t>
            </a:r>
            <a:r>
              <a:rPr lang="en-GB" sz="2000" dirty="0" err="1">
                <a:solidFill>
                  <a:schemeClr val="bg1"/>
                </a:solidFill>
                <a:latin typeface="Arial" panose="020B0604020202020204" pitchFamily="34" charset="0"/>
                <a:cs typeface="Arial" panose="020B0604020202020204" pitchFamily="34" charset="0"/>
              </a:rPr>
              <a:t>gwasanaethau</a:t>
            </a:r>
            <a:r>
              <a:rPr lang="en-GB" sz="2000" dirty="0">
                <a:solidFill>
                  <a:schemeClr val="bg1"/>
                </a:solidFill>
                <a:latin typeface="Arial" panose="020B0604020202020204" pitchFamily="34" charset="0"/>
                <a:cs typeface="Arial" panose="020B0604020202020204" pitchFamily="34" charset="0"/>
              </a:rPr>
              <a:t> </a:t>
            </a:r>
            <a:r>
              <a:rPr lang="en-GB" sz="2000" dirty="0" err="1">
                <a:solidFill>
                  <a:schemeClr val="bg1"/>
                </a:solidFill>
                <a:latin typeface="Arial" panose="020B0604020202020204" pitchFamily="34" charset="0"/>
                <a:cs typeface="Arial" panose="020B0604020202020204" pitchFamily="34" charset="0"/>
              </a:rPr>
              <a:t>yn</a:t>
            </a:r>
            <a:r>
              <a:rPr lang="en-GB" sz="2000" dirty="0">
                <a:solidFill>
                  <a:schemeClr val="bg1"/>
                </a:solidFill>
                <a:latin typeface="Arial" panose="020B0604020202020204" pitchFamily="34" charset="0"/>
                <a:cs typeface="Arial" panose="020B0604020202020204" pitchFamily="34" charset="0"/>
              </a:rPr>
              <a:t> PCYDDS</a:t>
            </a:r>
          </a:p>
          <a:p>
            <a:pPr marL="285750" indent="-285750">
              <a:buFont typeface="Arial" panose="020B0604020202020204" pitchFamily="34" charset="0"/>
              <a:buChar char="•"/>
            </a:pPr>
            <a:endParaRPr lang="en-GB" sz="2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err="1">
                <a:solidFill>
                  <a:schemeClr val="bg1"/>
                </a:solidFill>
                <a:latin typeface="Arial" panose="020B0604020202020204" pitchFamily="34" charset="0"/>
                <a:cs typeface="Arial" panose="020B0604020202020204" pitchFamily="34" charset="0"/>
              </a:rPr>
              <a:t>Cymorth</a:t>
            </a:r>
            <a:r>
              <a:rPr lang="en-GB" sz="2000" dirty="0">
                <a:solidFill>
                  <a:schemeClr val="bg1"/>
                </a:solidFill>
                <a:latin typeface="Arial" panose="020B0604020202020204" pitchFamily="34" charset="0"/>
                <a:cs typeface="Arial" panose="020B0604020202020204" pitchFamily="34" charset="0"/>
              </a:rPr>
              <a:t> </a:t>
            </a:r>
            <a:r>
              <a:rPr lang="en-GB" sz="2000" dirty="0" err="1">
                <a:solidFill>
                  <a:schemeClr val="bg1"/>
                </a:solidFill>
                <a:latin typeface="Arial" panose="020B0604020202020204" pitchFamily="34" charset="0"/>
                <a:cs typeface="Arial" panose="020B0604020202020204" pitchFamily="34" charset="0"/>
              </a:rPr>
              <a:t>i</a:t>
            </a:r>
            <a:r>
              <a:rPr lang="en-GB" sz="2000" dirty="0">
                <a:solidFill>
                  <a:schemeClr val="bg1"/>
                </a:solidFill>
                <a:latin typeface="Arial" panose="020B0604020202020204" pitchFamily="34" charset="0"/>
                <a:cs typeface="Arial" panose="020B0604020202020204" pitchFamily="34" charset="0"/>
              </a:rPr>
              <a:t> </a:t>
            </a:r>
            <a:r>
              <a:rPr lang="en-GB" sz="2000" dirty="0" err="1">
                <a:solidFill>
                  <a:schemeClr val="bg1"/>
                </a:solidFill>
                <a:latin typeface="Arial" panose="020B0604020202020204" pitchFamily="34" charset="0"/>
                <a:cs typeface="Arial" panose="020B0604020202020204" pitchFamily="34" charset="0"/>
              </a:rPr>
              <a:t>gysylltu</a:t>
            </a:r>
            <a:r>
              <a:rPr lang="en-GB" sz="2000" dirty="0">
                <a:solidFill>
                  <a:schemeClr val="bg1"/>
                </a:solidFill>
                <a:latin typeface="Arial" panose="020B0604020202020204" pitchFamily="34" charset="0"/>
                <a:cs typeface="Arial" panose="020B0604020202020204" pitchFamily="34" charset="0"/>
              </a:rPr>
              <a:t> </a:t>
            </a:r>
            <a:r>
              <a:rPr lang="en-GB" sz="2000" dirty="0" err="1">
                <a:solidFill>
                  <a:schemeClr val="bg1"/>
                </a:solidFill>
                <a:latin typeface="Arial" panose="020B0604020202020204" pitchFamily="34" charset="0"/>
                <a:cs typeface="Arial" panose="020B0604020202020204" pitchFamily="34" charset="0"/>
              </a:rPr>
              <a:t>â’r</a:t>
            </a:r>
            <a:r>
              <a:rPr lang="en-GB" sz="2000" dirty="0">
                <a:solidFill>
                  <a:schemeClr val="bg1"/>
                </a:solidFill>
                <a:latin typeface="Arial" panose="020B0604020202020204" pitchFamily="34" charset="0"/>
                <a:cs typeface="Arial" panose="020B0604020202020204" pitchFamily="34" charset="0"/>
              </a:rPr>
              <a:t> </a:t>
            </a:r>
            <a:r>
              <a:rPr lang="en-GB" sz="2000" dirty="0" err="1">
                <a:solidFill>
                  <a:schemeClr val="bg1"/>
                </a:solidFill>
                <a:latin typeface="Arial" panose="020B0604020202020204" pitchFamily="34" charset="0"/>
                <a:cs typeface="Arial" panose="020B0604020202020204" pitchFamily="34" charset="0"/>
              </a:rPr>
              <a:t>gefnogaeth</a:t>
            </a:r>
            <a:endParaRPr lang="en-GB" sz="2000" dirty="0">
              <a:solidFill>
                <a:schemeClr val="bg1"/>
              </a:solidFill>
              <a:latin typeface="Arial" panose="020B0604020202020204" pitchFamily="34" charset="0"/>
              <a:cs typeface="Arial" panose="020B0604020202020204" pitchFamily="34" charset="0"/>
            </a:endParaRPr>
          </a:p>
          <a:p>
            <a:endParaRPr lang="en-GB" sz="2000" dirty="0">
              <a:solidFill>
                <a:schemeClr val="bg1"/>
              </a:solidFill>
            </a:endParaRPr>
          </a:p>
          <a:p>
            <a:endParaRPr lang="en-GB" sz="2000" dirty="0">
              <a:solidFill>
                <a:schemeClr val="bg1"/>
              </a:solidFill>
              <a:ea typeface="Calibri"/>
              <a:cs typeface="Calibri"/>
            </a:endParaRPr>
          </a:p>
        </p:txBody>
      </p:sp>
      <p:sp>
        <p:nvSpPr>
          <p:cNvPr id="5" name="TextBox 4">
            <a:extLst>
              <a:ext uri="{FF2B5EF4-FFF2-40B4-BE49-F238E27FC236}">
                <a16:creationId xmlns:a16="http://schemas.microsoft.com/office/drawing/2014/main" id="{1B78D3B6-1770-155F-A72E-6F56CD109771}"/>
              </a:ext>
            </a:extLst>
          </p:cNvPr>
          <p:cNvSpPr txBox="1"/>
          <p:nvPr/>
        </p:nvSpPr>
        <p:spPr>
          <a:xfrm>
            <a:off x="489155" y="465851"/>
            <a:ext cx="2222090" cy="523220"/>
          </a:xfrm>
          <a:prstGeom prst="rect">
            <a:avLst/>
          </a:prstGeom>
          <a:noFill/>
        </p:spPr>
        <p:txBody>
          <a:bodyPr wrap="square">
            <a:spAutoFit/>
          </a:bodyPr>
          <a:lstStyle/>
          <a:p>
            <a:r>
              <a:rPr lang="en-GB" sz="2800" dirty="0" err="1">
                <a:solidFill>
                  <a:schemeClr val="bg1"/>
                </a:solidFill>
                <a:latin typeface="Arial" panose="020B0604020202020204" pitchFamily="34" charset="0"/>
                <a:cs typeface="Arial" panose="020B0604020202020204" pitchFamily="34" charset="0"/>
              </a:rPr>
              <a:t>Cefnogaeth</a:t>
            </a:r>
            <a:endParaRPr lang="en-GB" sz="28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003FF1D9-4A69-7657-46AA-EB3AF8507E6D}"/>
              </a:ext>
            </a:extLst>
          </p:cNvPr>
          <p:cNvSpPr txBox="1"/>
          <p:nvPr/>
        </p:nvSpPr>
        <p:spPr>
          <a:xfrm>
            <a:off x="7136480" y="1167548"/>
            <a:ext cx="5055520" cy="2862322"/>
          </a:xfrm>
          <a:prstGeom prst="rect">
            <a:avLst/>
          </a:prstGeom>
          <a:noFill/>
        </p:spPr>
        <p:txBody>
          <a:bodyPr wrap="square">
            <a:spAutoFit/>
          </a:bodyPr>
          <a:lstStyle/>
          <a:p>
            <a:pPr marL="171450" indent="-17145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Support </a:t>
            </a:r>
            <a:r>
              <a:rPr lang="en-GB" sz="2000" dirty="0" err="1">
                <a:solidFill>
                  <a:schemeClr val="bg1"/>
                </a:solidFill>
                <a:latin typeface="Arial" panose="020B0604020202020204" pitchFamily="34" charset="0"/>
                <a:cs typeface="Arial" panose="020B0604020202020204" pitchFamily="34" charset="0"/>
              </a:rPr>
              <a:t>CertHE</a:t>
            </a:r>
            <a:r>
              <a:rPr lang="en-GB" sz="2000" dirty="0">
                <a:solidFill>
                  <a:schemeClr val="bg1"/>
                </a:solidFill>
                <a:latin typeface="Arial" panose="020B0604020202020204" pitchFamily="34" charset="0"/>
                <a:cs typeface="Arial" panose="020B0604020202020204" pitchFamily="34" charset="0"/>
              </a:rPr>
              <a:t> Students specifically</a:t>
            </a:r>
          </a:p>
          <a:p>
            <a:pPr marL="171450" indent="-171450">
              <a:buFont typeface="Arial" panose="020B0604020202020204" pitchFamily="34" charset="0"/>
              <a:buChar char="•"/>
            </a:pPr>
            <a:endParaRPr lang="en-GB" sz="200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Support with specific barriers/issues affecting your studies</a:t>
            </a:r>
          </a:p>
          <a:p>
            <a:pPr marL="171450" indent="-171450">
              <a:buFont typeface="Arial" panose="020B0604020202020204" pitchFamily="34" charset="0"/>
              <a:buChar char="•"/>
            </a:pPr>
            <a:endParaRPr lang="en-GB" sz="200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Support to understand processes and services at UWTSD</a:t>
            </a:r>
          </a:p>
          <a:p>
            <a:pPr marL="171450" indent="-171450">
              <a:buFont typeface="Arial" panose="020B0604020202020204" pitchFamily="34" charset="0"/>
              <a:buChar char="•"/>
            </a:pPr>
            <a:endParaRPr lang="en-GB" sz="200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Help to link in with support </a:t>
            </a:r>
          </a:p>
        </p:txBody>
      </p:sp>
      <p:sp>
        <p:nvSpPr>
          <p:cNvPr id="4" name="TextBox 3">
            <a:extLst>
              <a:ext uri="{FF2B5EF4-FFF2-40B4-BE49-F238E27FC236}">
                <a16:creationId xmlns:a16="http://schemas.microsoft.com/office/drawing/2014/main" id="{2A5C9C17-4D10-9410-D1AB-D3B25B0863D2}"/>
              </a:ext>
            </a:extLst>
          </p:cNvPr>
          <p:cNvSpPr txBox="1"/>
          <p:nvPr/>
        </p:nvSpPr>
        <p:spPr>
          <a:xfrm>
            <a:off x="7233759" y="465851"/>
            <a:ext cx="2514398" cy="523220"/>
          </a:xfrm>
          <a:prstGeom prst="rect">
            <a:avLst/>
          </a:prstGeom>
          <a:noFill/>
        </p:spPr>
        <p:txBody>
          <a:bodyPr wrap="square">
            <a:spAutoFit/>
          </a:bodyPr>
          <a:lstStyle/>
          <a:p>
            <a:r>
              <a:rPr lang="en-GB" sz="2800" dirty="0">
                <a:solidFill>
                  <a:schemeClr val="bg1"/>
                </a:solidFill>
                <a:latin typeface="Arial" panose="020B0604020202020204" pitchFamily="34" charset="0"/>
                <a:cs typeface="Arial" panose="020B0604020202020204" pitchFamily="34" charset="0"/>
              </a:rPr>
              <a:t>Support</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5900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5D3E462-FB9E-7DB6-6805-3644E6EB37A3}"/>
              </a:ext>
            </a:extLst>
          </p:cNvPr>
          <p:cNvSpPr txBox="1"/>
          <p:nvPr/>
        </p:nvSpPr>
        <p:spPr>
          <a:xfrm>
            <a:off x="385996" y="361300"/>
            <a:ext cx="3043451" cy="830997"/>
          </a:xfrm>
          <a:prstGeom prst="rect">
            <a:avLst/>
          </a:prstGeom>
          <a:noFill/>
        </p:spPr>
        <p:txBody>
          <a:bodyPr wrap="square" rtlCol="0">
            <a:spAutoFit/>
          </a:bodyPr>
          <a:lstStyle/>
          <a:p>
            <a:r>
              <a:rPr lang="en-GB" sz="2400" dirty="0" err="1">
                <a:solidFill>
                  <a:schemeClr val="bg1"/>
                </a:solidFill>
                <a:latin typeface="Arial" panose="020B0604020202020204" pitchFamily="34" charset="0"/>
                <a:cs typeface="Arial" panose="020B0604020202020204" pitchFamily="34" charset="0"/>
              </a:rPr>
              <a:t>Gweithgareddau</a:t>
            </a:r>
            <a:r>
              <a:rPr lang="en-GB" sz="2400" dirty="0">
                <a:solidFill>
                  <a:schemeClr val="bg1"/>
                </a:solidFill>
                <a:latin typeface="Arial" panose="020B0604020202020204" pitchFamily="34" charset="0"/>
                <a:cs typeface="Arial" panose="020B0604020202020204" pitchFamily="34" charset="0"/>
              </a:rPr>
              <a:t>/ </a:t>
            </a:r>
            <a:r>
              <a:rPr lang="en-GB" sz="2400" dirty="0" err="1">
                <a:solidFill>
                  <a:schemeClr val="bg1"/>
                </a:solidFill>
                <a:latin typeface="Arial" panose="020B0604020202020204" pitchFamily="34" charset="0"/>
                <a:cs typeface="Arial" panose="020B0604020202020204" pitchFamily="34" charset="0"/>
              </a:rPr>
              <a:t>Digwyddiadau</a:t>
            </a:r>
            <a:r>
              <a:rPr lang="en-GB" sz="2400" dirty="0">
                <a:solidFill>
                  <a:schemeClr val="bg1"/>
                </a:solidFill>
                <a:latin typeface="Arial" panose="020B0604020202020204" pitchFamily="34" charset="0"/>
                <a:cs typeface="Arial" panose="020B0604020202020204" pitchFamily="34" charset="0"/>
              </a:rPr>
              <a:t> </a:t>
            </a:r>
            <a:r>
              <a:rPr lang="en-GB" sz="2400" dirty="0" err="1">
                <a:solidFill>
                  <a:schemeClr val="bg1"/>
                </a:solidFill>
                <a:latin typeface="Arial" panose="020B0604020202020204" pitchFamily="34" charset="0"/>
                <a:cs typeface="Arial" panose="020B0604020202020204" pitchFamily="34" charset="0"/>
              </a:rPr>
              <a:t>Eraill</a:t>
            </a:r>
            <a:endParaRPr lang="en-GB" sz="2400" dirty="0">
              <a:solidFill>
                <a:schemeClr val="bg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F6B8703-24AE-CBE9-ABE1-F9A78764BFB1}"/>
              </a:ext>
            </a:extLst>
          </p:cNvPr>
          <p:cNvSpPr txBox="1"/>
          <p:nvPr/>
        </p:nvSpPr>
        <p:spPr>
          <a:xfrm>
            <a:off x="382585" y="1469003"/>
            <a:ext cx="6093724" cy="2862322"/>
          </a:xfrm>
          <a:prstGeom prst="rect">
            <a:avLst/>
          </a:prstGeom>
          <a:noFill/>
        </p:spPr>
        <p:txBody>
          <a:bodyPr wrap="square">
            <a:spAutoFit/>
          </a:bodyPr>
          <a:lstStyle/>
          <a:p>
            <a:pPr marL="285750" indent="-285750">
              <a:buFont typeface="Arial" panose="020B0604020202020204" pitchFamily="34" charset="0"/>
              <a:buChar char="•"/>
            </a:pPr>
            <a:r>
              <a:rPr lang="en-GB" dirty="0" err="1">
                <a:solidFill>
                  <a:schemeClr val="bg1"/>
                </a:solidFill>
                <a:latin typeface="Arial" panose="020B0604020202020204" pitchFamily="34" charset="0"/>
                <a:cs typeface="Arial" panose="020B0604020202020204" pitchFamily="34" charset="0"/>
              </a:rPr>
              <a:t>Cynorthwyo</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gyda</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digwyddiadau'r</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Brifysgol</a:t>
            </a:r>
            <a:r>
              <a:rPr lang="en-GB" dirty="0">
                <a:solidFill>
                  <a:schemeClr val="bg1"/>
                </a:solidFill>
                <a:latin typeface="Arial" panose="020B0604020202020204" pitchFamily="34" charset="0"/>
                <a:cs typeface="Arial" panose="020B0604020202020204" pitchFamily="34" charset="0"/>
              </a:rPr>
              <a:t> </a:t>
            </a:r>
          </a:p>
          <a:p>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e.e.</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digwyddiadau</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Cynefino</a:t>
            </a:r>
            <a:r>
              <a:rPr lang="en-GB" dirty="0">
                <a:solidFill>
                  <a:schemeClr val="bg1"/>
                </a:solidFill>
                <a:latin typeface="Arial" panose="020B0604020202020204" pitchFamily="34" charset="0"/>
                <a:cs typeface="Arial" panose="020B0604020202020204" pitchFamily="34" charset="0"/>
              </a:rPr>
              <a:t> / </a:t>
            </a:r>
            <a:r>
              <a:rPr lang="en-GB" dirty="0" err="1">
                <a:solidFill>
                  <a:schemeClr val="bg1"/>
                </a:solidFill>
                <a:latin typeface="Arial" panose="020B0604020202020204" pitchFamily="34" charset="0"/>
                <a:cs typeface="Arial" panose="020B0604020202020204" pitchFamily="34" charset="0"/>
              </a:rPr>
              <a:t>Croesawu</a:t>
            </a:r>
            <a:r>
              <a:rPr lang="en-GB" dirty="0">
                <a:solidFill>
                  <a:schemeClr val="bg1"/>
                </a:solidFill>
                <a:latin typeface="Arial" panose="020B0604020202020204" pitchFamily="34" charset="0"/>
                <a:cs typeface="Arial" panose="020B0604020202020204" pitchFamily="34" charset="0"/>
              </a:rPr>
              <a:t> ac </a:t>
            </a:r>
            <a:r>
              <a:rPr lang="en-GB" dirty="0" err="1">
                <a:solidFill>
                  <a:schemeClr val="bg1"/>
                </a:solidFill>
                <a:latin typeface="Arial" panose="020B0604020202020204" pitchFamily="34" charset="0"/>
                <a:cs typeface="Arial" panose="020B0604020202020204" pitchFamily="34" charset="0"/>
              </a:rPr>
              <a:t>ati</a:t>
            </a: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err="1">
                <a:solidFill>
                  <a:schemeClr val="bg1"/>
                </a:solidFill>
                <a:latin typeface="Arial" panose="020B0604020202020204" pitchFamily="34" charset="0"/>
                <a:cs typeface="Arial" panose="020B0604020202020204" pitchFamily="34" charset="0"/>
              </a:rPr>
              <a:t>Cynnig</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hyfforddiant</a:t>
            </a:r>
            <a:r>
              <a:rPr lang="en-GB" dirty="0">
                <a:solidFill>
                  <a:schemeClr val="bg1"/>
                </a:solidFill>
                <a:latin typeface="Arial" panose="020B0604020202020204" pitchFamily="34" charset="0"/>
                <a:cs typeface="Arial" panose="020B0604020202020204" pitchFamily="34" charset="0"/>
              </a:rPr>
              <a:t> a </a:t>
            </a:r>
            <a:r>
              <a:rPr lang="en-GB" dirty="0" err="1">
                <a:solidFill>
                  <a:schemeClr val="bg1"/>
                </a:solidFill>
                <a:latin typeface="Arial" panose="020B0604020202020204" pitchFamily="34" charset="0"/>
                <a:cs typeface="Arial" panose="020B0604020202020204" pitchFamily="34" charset="0"/>
              </a:rPr>
              <a:t>gweithdai</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i</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fyfyrwyr</a:t>
            </a: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err="1">
                <a:solidFill>
                  <a:schemeClr val="bg1"/>
                </a:solidFill>
                <a:latin typeface="Arial" panose="020B0604020202020204" pitchFamily="34" charset="0"/>
                <a:cs typeface="Arial" panose="020B0604020202020204" pitchFamily="34" charset="0"/>
              </a:rPr>
              <a:t>Prosiectau</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cyd-gynhyrchu</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gyda</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myfyrwyr</a:t>
            </a: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err="1">
                <a:solidFill>
                  <a:schemeClr val="bg1"/>
                </a:solidFill>
                <a:latin typeface="Arial" panose="020B0604020202020204" pitchFamily="34" charset="0"/>
                <a:cs typeface="Arial" panose="020B0604020202020204" pitchFamily="34" charset="0"/>
              </a:rPr>
              <a:t>Rhedeg</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digwyddiadau</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dros</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dro</a:t>
            </a: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err="1">
                <a:solidFill>
                  <a:schemeClr val="bg1"/>
                </a:solidFill>
                <a:latin typeface="Arial" panose="020B0604020202020204" pitchFamily="34" charset="0"/>
                <a:cs typeface="Arial" panose="020B0604020202020204" pitchFamily="34" charset="0"/>
              </a:rPr>
              <a:t>Cynnig</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sesiynau</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galw</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heibio</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penodol</a:t>
            </a:r>
            <a:endParaRPr lang="en-GB" dirty="0">
              <a:solidFill>
                <a:schemeClr val="bg1"/>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12033105-2A72-EDCF-C82A-B90F0C7E750C}"/>
              </a:ext>
            </a:extLst>
          </p:cNvPr>
          <p:cNvPicPr>
            <a:picLocks noChangeAspect="1"/>
          </p:cNvPicPr>
          <p:nvPr/>
        </p:nvPicPr>
        <p:blipFill>
          <a:blip r:embed="rId3"/>
          <a:srcRect l="11773" t="35270" r="12851" b="12962"/>
          <a:stretch>
            <a:fillRect/>
          </a:stretch>
        </p:blipFill>
        <p:spPr>
          <a:xfrm>
            <a:off x="6025242" y="4889360"/>
            <a:ext cx="1828800" cy="1674725"/>
          </a:xfrm>
          <a:prstGeom prst="rect">
            <a:avLst/>
          </a:prstGeom>
          <a:ln>
            <a:noFill/>
          </a:ln>
          <a:effectLst>
            <a:outerShdw blurRad="190500" algn="tl" rotWithShape="0">
              <a:srgbClr val="000000">
                <a:alpha val="70000"/>
              </a:srgbClr>
            </a:outerShdw>
          </a:effectLst>
        </p:spPr>
      </p:pic>
      <p:pic>
        <p:nvPicPr>
          <p:cNvPr id="6" name="Picture 5">
            <a:extLst>
              <a:ext uri="{FF2B5EF4-FFF2-40B4-BE49-F238E27FC236}">
                <a16:creationId xmlns:a16="http://schemas.microsoft.com/office/drawing/2014/main" id="{C071FDE9-9C05-564E-F036-C078C56FF2E4}"/>
              </a:ext>
            </a:extLst>
          </p:cNvPr>
          <p:cNvPicPr>
            <a:picLocks noChangeAspect="1"/>
          </p:cNvPicPr>
          <p:nvPr/>
        </p:nvPicPr>
        <p:blipFill>
          <a:blip r:embed="rId4"/>
          <a:srcRect l="7433" t="36045" r="15053" b="18015"/>
          <a:stretch>
            <a:fillRect/>
          </a:stretch>
        </p:blipFill>
        <p:spPr>
          <a:xfrm>
            <a:off x="2988129" y="4991591"/>
            <a:ext cx="3037113" cy="1349988"/>
          </a:xfrm>
          <a:prstGeom prst="rect">
            <a:avLst/>
          </a:prstGeom>
        </p:spPr>
      </p:pic>
      <p:sp>
        <p:nvSpPr>
          <p:cNvPr id="7" name="TextBox 6">
            <a:extLst>
              <a:ext uri="{FF2B5EF4-FFF2-40B4-BE49-F238E27FC236}">
                <a16:creationId xmlns:a16="http://schemas.microsoft.com/office/drawing/2014/main" id="{408E03E5-59CC-A366-8C65-722CD6A6A1E0}"/>
              </a:ext>
            </a:extLst>
          </p:cNvPr>
          <p:cNvSpPr txBox="1"/>
          <p:nvPr/>
        </p:nvSpPr>
        <p:spPr>
          <a:xfrm>
            <a:off x="6223227" y="479024"/>
            <a:ext cx="4292373" cy="461665"/>
          </a:xfrm>
          <a:prstGeom prst="rect">
            <a:avLst/>
          </a:prstGeom>
          <a:noFill/>
        </p:spPr>
        <p:txBody>
          <a:bodyPr wrap="square">
            <a:spAutoFit/>
          </a:bodyPr>
          <a:lstStyle/>
          <a:p>
            <a:r>
              <a:rPr lang="en-GB" sz="2400" dirty="0">
                <a:solidFill>
                  <a:schemeClr val="bg1"/>
                </a:solidFill>
                <a:latin typeface="Arial" panose="020B0604020202020204" pitchFamily="34" charset="0"/>
                <a:cs typeface="Arial" panose="020B0604020202020204" pitchFamily="34" charset="0"/>
              </a:rPr>
              <a:t>Other Activities/Events </a:t>
            </a:r>
          </a:p>
        </p:txBody>
      </p:sp>
      <p:sp>
        <p:nvSpPr>
          <p:cNvPr id="9" name="TextBox 8">
            <a:extLst>
              <a:ext uri="{FF2B5EF4-FFF2-40B4-BE49-F238E27FC236}">
                <a16:creationId xmlns:a16="http://schemas.microsoft.com/office/drawing/2014/main" id="{FBCB18F4-445A-AEB6-3D60-3FC7DDC50274}"/>
              </a:ext>
            </a:extLst>
          </p:cNvPr>
          <p:cNvSpPr txBox="1"/>
          <p:nvPr/>
        </p:nvSpPr>
        <p:spPr>
          <a:xfrm>
            <a:off x="6223227" y="1393682"/>
            <a:ext cx="6094638" cy="2862322"/>
          </a:xfrm>
          <a:prstGeom prst="rect">
            <a:avLst/>
          </a:prstGeom>
          <a:noFill/>
        </p:spPr>
        <p:txBody>
          <a:bodyPr wrap="square">
            <a:spAutoFit/>
          </a:bodyPr>
          <a:lstStyle/>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 Support with University events </a:t>
            </a:r>
          </a:p>
          <a:p>
            <a:r>
              <a:rPr lang="en-GB" dirty="0">
                <a:solidFill>
                  <a:schemeClr val="bg1"/>
                </a:solidFill>
                <a:latin typeface="Arial" panose="020B0604020202020204" pitchFamily="34" charset="0"/>
                <a:cs typeface="Arial" panose="020B0604020202020204" pitchFamily="34" charset="0"/>
              </a:rPr>
              <a:t>– e.g. Induction/Welcome events etc.</a:t>
            </a:r>
          </a:p>
          <a:p>
            <a:pPr marL="285750" indent="-285750">
              <a:buFont typeface="Arial" panose="020B0604020202020204" pitchFamily="34" charset="0"/>
              <a:buChar char="•"/>
            </a:pP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 Offer student trainings and workshops</a:t>
            </a:r>
          </a:p>
          <a:p>
            <a:pPr marL="285750" indent="-285750">
              <a:buFont typeface="Arial" panose="020B0604020202020204" pitchFamily="34" charset="0"/>
              <a:buChar char="•"/>
            </a:pP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Student co-production project</a:t>
            </a:r>
          </a:p>
          <a:p>
            <a:pPr marL="285750" indent="-285750">
              <a:buFont typeface="Arial" panose="020B0604020202020204" pitchFamily="34" charset="0"/>
              <a:buChar char="•"/>
            </a:pP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 Run pop-up events  </a:t>
            </a:r>
          </a:p>
          <a:p>
            <a:pPr marL="285750" indent="-285750">
              <a:buFont typeface="Arial" panose="020B0604020202020204" pitchFamily="34" charset="0"/>
              <a:buChar char="•"/>
            </a:pP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 Offer specific drop-in sessions  </a:t>
            </a:r>
          </a:p>
        </p:txBody>
      </p:sp>
    </p:spTree>
    <p:extLst>
      <p:ext uri="{BB962C8B-B14F-4D97-AF65-F5344CB8AC3E}">
        <p14:creationId xmlns:p14="http://schemas.microsoft.com/office/powerpoint/2010/main" val="25432911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077BA4D-21F7-D66B-9435-696E49D3B2E4}"/>
              </a:ext>
            </a:extLst>
          </p:cNvPr>
          <p:cNvSpPr txBox="1"/>
          <p:nvPr/>
        </p:nvSpPr>
        <p:spPr>
          <a:xfrm>
            <a:off x="1638450" y="785373"/>
            <a:ext cx="2474913" cy="461665"/>
          </a:xfrm>
          <a:prstGeom prst="rect">
            <a:avLst/>
          </a:prstGeom>
          <a:noFill/>
        </p:spPr>
        <p:txBody>
          <a:bodyPr wrap="square" rtlCol="0">
            <a:spAutoFit/>
          </a:bodyPr>
          <a:lstStyle/>
          <a:p>
            <a:pPr algn="ctr"/>
            <a:r>
              <a:rPr lang="en-GB" sz="2400" dirty="0" err="1">
                <a:solidFill>
                  <a:schemeClr val="bg1"/>
                </a:solidFill>
                <a:latin typeface="Arial" panose="020B0604020202020204" pitchFamily="34" charset="0"/>
                <a:cs typeface="Arial" panose="020B0604020202020204" pitchFamily="34" charset="0"/>
              </a:rPr>
              <a:t>Cysylltu</a:t>
            </a:r>
            <a:r>
              <a:rPr lang="en-GB" sz="2400" dirty="0">
                <a:solidFill>
                  <a:schemeClr val="bg1"/>
                </a:solidFill>
                <a:latin typeface="Arial" panose="020B0604020202020204" pitchFamily="34" charset="0"/>
                <a:cs typeface="Arial" panose="020B0604020202020204" pitchFamily="34" charset="0"/>
              </a:rPr>
              <a:t> â </a:t>
            </a:r>
            <a:r>
              <a:rPr lang="en-GB" sz="2400" dirty="0" err="1">
                <a:solidFill>
                  <a:schemeClr val="bg1"/>
                </a:solidFill>
                <a:latin typeface="Arial" panose="020B0604020202020204" pitchFamily="34" charset="0"/>
                <a:cs typeface="Arial" panose="020B0604020202020204" pitchFamily="34" charset="0"/>
              </a:rPr>
              <a:t>ni</a:t>
            </a:r>
            <a:endParaRPr lang="en-GB" sz="2400"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03B985F-4ED4-2C4F-2F19-7F73CD0FABF0}"/>
              </a:ext>
            </a:extLst>
          </p:cNvPr>
          <p:cNvSpPr txBox="1"/>
          <p:nvPr/>
        </p:nvSpPr>
        <p:spPr>
          <a:xfrm>
            <a:off x="6841672" y="785373"/>
            <a:ext cx="2898964" cy="461665"/>
          </a:xfrm>
          <a:prstGeom prst="rect">
            <a:avLst/>
          </a:prstGeom>
          <a:noFill/>
        </p:spPr>
        <p:txBody>
          <a:bodyPr wrap="square">
            <a:spAutoFit/>
          </a:bodyPr>
          <a:lstStyle/>
          <a:p>
            <a:pPr algn="ctr"/>
            <a:r>
              <a:rPr lang="en-GB" sz="2400" dirty="0">
                <a:solidFill>
                  <a:schemeClr val="bg1"/>
                </a:solidFill>
                <a:latin typeface="Arial" panose="020B0604020202020204" pitchFamily="34" charset="0"/>
                <a:cs typeface="Arial" panose="020B0604020202020204" pitchFamily="34" charset="0"/>
              </a:rPr>
              <a:t>Contact Us </a:t>
            </a:r>
          </a:p>
        </p:txBody>
      </p:sp>
      <p:pic>
        <p:nvPicPr>
          <p:cNvPr id="6" name="Picture 5">
            <a:extLst>
              <a:ext uri="{FF2B5EF4-FFF2-40B4-BE49-F238E27FC236}">
                <a16:creationId xmlns:a16="http://schemas.microsoft.com/office/drawing/2014/main" id="{9A06283D-4E22-15B1-FA46-9E486AC2875E}"/>
              </a:ext>
            </a:extLst>
          </p:cNvPr>
          <p:cNvPicPr>
            <a:picLocks noChangeAspect="1"/>
          </p:cNvPicPr>
          <p:nvPr/>
        </p:nvPicPr>
        <p:blipFill>
          <a:blip r:embed="rId3"/>
          <a:stretch>
            <a:fillRect/>
          </a:stretch>
        </p:blipFill>
        <p:spPr>
          <a:xfrm>
            <a:off x="7267782" y="1495984"/>
            <a:ext cx="3305736" cy="3272119"/>
          </a:xfrm>
          <a:prstGeom prst="rect">
            <a:avLst/>
          </a:prstGeom>
        </p:spPr>
      </p:pic>
      <p:pic>
        <p:nvPicPr>
          <p:cNvPr id="4" name="Picture 3">
            <a:extLst>
              <a:ext uri="{FF2B5EF4-FFF2-40B4-BE49-F238E27FC236}">
                <a16:creationId xmlns:a16="http://schemas.microsoft.com/office/drawing/2014/main" id="{8FAFF966-06FF-470B-9A66-150DA584D76F}"/>
              </a:ext>
            </a:extLst>
          </p:cNvPr>
          <p:cNvPicPr>
            <a:picLocks noChangeAspect="1"/>
          </p:cNvPicPr>
          <p:nvPr/>
        </p:nvPicPr>
        <p:blipFill>
          <a:blip r:embed="rId4"/>
          <a:stretch>
            <a:fillRect/>
          </a:stretch>
        </p:blipFill>
        <p:spPr>
          <a:xfrm>
            <a:off x="1451163" y="1495985"/>
            <a:ext cx="3193676" cy="3283323"/>
          </a:xfrm>
          <a:prstGeom prst="rect">
            <a:avLst/>
          </a:prstGeom>
        </p:spPr>
      </p:pic>
      <p:sp>
        <p:nvSpPr>
          <p:cNvPr id="3" name="TextBox 2">
            <a:extLst>
              <a:ext uri="{FF2B5EF4-FFF2-40B4-BE49-F238E27FC236}">
                <a16:creationId xmlns:a16="http://schemas.microsoft.com/office/drawing/2014/main" id="{3C9686FB-7D78-5B1C-016E-208A7578C24F}"/>
              </a:ext>
            </a:extLst>
          </p:cNvPr>
          <p:cNvSpPr txBox="1"/>
          <p:nvPr/>
        </p:nvSpPr>
        <p:spPr>
          <a:xfrm>
            <a:off x="4108537" y="5277634"/>
            <a:ext cx="430895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u="sng">
                <a:solidFill>
                  <a:srgbClr val="FFFFFF"/>
                </a:solidFill>
                <a:latin typeface="Arial"/>
                <a:cs typeface="Segoe UI"/>
                <a:hlinkClick r:id="rId5">
                  <a:extLst>
                    <a:ext uri="{A12FA001-AC4F-418D-AE19-62706E023703}">
                      <ahyp:hlinkClr xmlns:ahyp="http://schemas.microsoft.com/office/drawing/2018/hyperlinkcolor" val="tx"/>
                    </a:ext>
                  </a:extLst>
                </a:hlinkClick>
              </a:rPr>
              <a:t>https://live.uniticms.com/uwtsd-ss/register/?form=register</a:t>
            </a:r>
            <a:endParaRPr lang="en-GB"/>
          </a:p>
        </p:txBody>
      </p:sp>
    </p:spTree>
    <p:extLst>
      <p:ext uri="{BB962C8B-B14F-4D97-AF65-F5344CB8AC3E}">
        <p14:creationId xmlns:p14="http://schemas.microsoft.com/office/powerpoint/2010/main" val="7840879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8B56402-E1D3-2BDB-6741-448B8C6F0A18}"/>
              </a:ext>
            </a:extLst>
          </p:cNvPr>
          <p:cNvPicPr>
            <a:picLocks noChangeAspect="1"/>
          </p:cNvPicPr>
          <p:nvPr/>
        </p:nvPicPr>
        <p:blipFill>
          <a:blip r:embed="rId3"/>
          <a:srcRect t="16010" r="2658" b="23857"/>
          <a:stretch>
            <a:fillRect/>
          </a:stretch>
        </p:blipFill>
        <p:spPr>
          <a:xfrm>
            <a:off x="2041520" y="3046099"/>
            <a:ext cx="7069823" cy="2456629"/>
          </a:xfrm>
          <a:prstGeom prst="rect">
            <a:avLst/>
          </a:prstGeom>
        </p:spPr>
      </p:pic>
      <p:pic>
        <p:nvPicPr>
          <p:cNvPr id="4" name="Picture 3">
            <a:extLst>
              <a:ext uri="{FF2B5EF4-FFF2-40B4-BE49-F238E27FC236}">
                <a16:creationId xmlns:a16="http://schemas.microsoft.com/office/drawing/2014/main" id="{9A4B152D-ADB2-5AC7-19C3-CF245806C247}"/>
              </a:ext>
            </a:extLst>
          </p:cNvPr>
          <p:cNvPicPr>
            <a:picLocks noChangeAspect="1"/>
          </p:cNvPicPr>
          <p:nvPr/>
        </p:nvPicPr>
        <p:blipFill>
          <a:blip r:embed="rId4"/>
          <a:stretch>
            <a:fillRect/>
          </a:stretch>
        </p:blipFill>
        <p:spPr>
          <a:xfrm>
            <a:off x="2041520" y="398962"/>
            <a:ext cx="6988180" cy="2482369"/>
          </a:xfrm>
          <a:prstGeom prst="rect">
            <a:avLst/>
          </a:prstGeom>
        </p:spPr>
      </p:pic>
    </p:spTree>
    <p:extLst>
      <p:ext uri="{BB962C8B-B14F-4D97-AF65-F5344CB8AC3E}">
        <p14:creationId xmlns:p14="http://schemas.microsoft.com/office/powerpoint/2010/main" val="41935620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95DFBB3-69C4-8321-69A2-2A0C26723E0F}"/>
              </a:ext>
            </a:extLst>
          </p:cNvPr>
          <p:cNvSpPr txBox="1"/>
          <p:nvPr/>
        </p:nvSpPr>
        <p:spPr>
          <a:xfrm>
            <a:off x="1084832" y="1197890"/>
            <a:ext cx="3925054" cy="923330"/>
          </a:xfrm>
          <a:prstGeom prst="rect">
            <a:avLst/>
          </a:prstGeom>
          <a:noFill/>
        </p:spPr>
        <p:txBody>
          <a:bodyPr wrap="square" rtlCol="0">
            <a:spAutoFit/>
          </a:bodyPr>
          <a:lstStyle/>
          <a:p>
            <a:r>
              <a:rPr lang="en-GB" sz="5400" dirty="0" err="1">
                <a:solidFill>
                  <a:schemeClr val="bg1"/>
                </a:solidFill>
              </a:rPr>
              <a:t>Cwestiynau</a:t>
            </a:r>
            <a:r>
              <a:rPr lang="en-GB" sz="5400" dirty="0">
                <a:solidFill>
                  <a:schemeClr val="bg1"/>
                </a:solidFill>
              </a:rPr>
              <a:t>?</a:t>
            </a:r>
          </a:p>
        </p:txBody>
      </p:sp>
      <p:sp>
        <p:nvSpPr>
          <p:cNvPr id="3" name="TextBox 2">
            <a:extLst>
              <a:ext uri="{FF2B5EF4-FFF2-40B4-BE49-F238E27FC236}">
                <a16:creationId xmlns:a16="http://schemas.microsoft.com/office/drawing/2014/main" id="{D8437191-7852-B418-8F11-DA36F568675D}"/>
              </a:ext>
            </a:extLst>
          </p:cNvPr>
          <p:cNvSpPr txBox="1"/>
          <p:nvPr/>
        </p:nvSpPr>
        <p:spPr>
          <a:xfrm>
            <a:off x="7283721" y="1197890"/>
            <a:ext cx="3425589" cy="923330"/>
          </a:xfrm>
          <a:prstGeom prst="rect">
            <a:avLst/>
          </a:prstGeom>
          <a:noFill/>
        </p:spPr>
        <p:txBody>
          <a:bodyPr wrap="square" rtlCol="0">
            <a:spAutoFit/>
          </a:bodyPr>
          <a:lstStyle/>
          <a:p>
            <a:r>
              <a:rPr lang="en-GB" sz="5400" dirty="0">
                <a:solidFill>
                  <a:schemeClr val="bg1"/>
                </a:solidFill>
              </a:rPr>
              <a:t>Questions?</a:t>
            </a:r>
          </a:p>
        </p:txBody>
      </p:sp>
    </p:spTree>
    <p:extLst>
      <p:ext uri="{BB962C8B-B14F-4D97-AF65-F5344CB8AC3E}">
        <p14:creationId xmlns:p14="http://schemas.microsoft.com/office/powerpoint/2010/main" val="41949547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460827D-2BC2-A46C-FEA2-E8B5CCD101A7}"/>
              </a:ext>
            </a:extLst>
          </p:cNvPr>
          <p:cNvSpPr txBox="1"/>
          <p:nvPr/>
        </p:nvSpPr>
        <p:spPr>
          <a:xfrm>
            <a:off x="2044321" y="713992"/>
            <a:ext cx="3302758" cy="923330"/>
          </a:xfrm>
          <a:prstGeom prst="rect">
            <a:avLst/>
          </a:prstGeom>
          <a:noFill/>
        </p:spPr>
        <p:txBody>
          <a:bodyPr wrap="square" rtlCol="0">
            <a:spAutoFit/>
          </a:bodyPr>
          <a:lstStyle/>
          <a:p>
            <a:r>
              <a:rPr lang="en-GB" sz="5400" dirty="0" err="1">
                <a:solidFill>
                  <a:schemeClr val="bg1"/>
                </a:solidFill>
              </a:rPr>
              <a:t>Diolch</a:t>
            </a:r>
            <a:r>
              <a:rPr lang="en-GB" sz="5400" dirty="0">
                <a:solidFill>
                  <a:schemeClr val="bg1"/>
                </a:solidFill>
              </a:rPr>
              <a:t>!</a:t>
            </a:r>
          </a:p>
        </p:txBody>
      </p:sp>
      <p:sp>
        <p:nvSpPr>
          <p:cNvPr id="4" name="TextBox 3">
            <a:extLst>
              <a:ext uri="{FF2B5EF4-FFF2-40B4-BE49-F238E27FC236}">
                <a16:creationId xmlns:a16="http://schemas.microsoft.com/office/drawing/2014/main" id="{B52DCD30-5423-00E2-311F-62F20DF7989B}"/>
              </a:ext>
            </a:extLst>
          </p:cNvPr>
          <p:cNvSpPr txBox="1"/>
          <p:nvPr/>
        </p:nvSpPr>
        <p:spPr>
          <a:xfrm>
            <a:off x="7032699" y="713992"/>
            <a:ext cx="3302758" cy="923330"/>
          </a:xfrm>
          <a:prstGeom prst="rect">
            <a:avLst/>
          </a:prstGeom>
          <a:noFill/>
        </p:spPr>
        <p:txBody>
          <a:bodyPr wrap="square" rtlCol="0">
            <a:spAutoFit/>
          </a:bodyPr>
          <a:lstStyle/>
          <a:p>
            <a:r>
              <a:rPr lang="en-GB" sz="5400" dirty="0">
                <a:solidFill>
                  <a:schemeClr val="bg1"/>
                </a:solidFill>
              </a:rPr>
              <a:t>Thank you!</a:t>
            </a:r>
          </a:p>
        </p:txBody>
      </p:sp>
    </p:spTree>
    <p:extLst>
      <p:ext uri="{BB962C8B-B14F-4D97-AF65-F5344CB8AC3E}">
        <p14:creationId xmlns:p14="http://schemas.microsoft.com/office/powerpoint/2010/main" val="3002970545"/>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8C4FC21DEC4F3439508256656801C35" ma:contentTypeVersion="15" ma:contentTypeDescription="Create a new document." ma:contentTypeScope="" ma:versionID="721476bbd751f4970d32e7a00fcf7f9b">
  <xsd:schema xmlns:xsd="http://www.w3.org/2001/XMLSchema" xmlns:xs="http://www.w3.org/2001/XMLSchema" xmlns:p="http://schemas.microsoft.com/office/2006/metadata/properties" xmlns:ns2="71c52bda-6a2c-4ed2-b1a6-a6d6fbe210b5" xmlns:ns3="6a82446f-d6f1-4f70-b5b9-5e1f2b793b9a" targetNamespace="http://schemas.microsoft.com/office/2006/metadata/properties" ma:root="true" ma:fieldsID="7e6db464f607274cf62cfb6f7d6259bb" ns2:_="" ns3:_="">
    <xsd:import namespace="71c52bda-6a2c-4ed2-b1a6-a6d6fbe210b5"/>
    <xsd:import namespace="6a82446f-d6f1-4f70-b5b9-5e1f2b793b9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c52bda-6a2c-4ed2-b1a6-a6d6fbe210b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Location" ma:index="22"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a82446f-d6f1-4f70-b5b9-5e1f2b793b9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54a4ac-ffd2-46e5-baed-10730eba530d}" ma:internalName="TaxCatchAll" ma:showField="CatchAllData" ma:web="6a82446f-d6f1-4f70-b5b9-5e1f2b793b9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6a82446f-d6f1-4f70-b5b9-5e1f2b793b9a" xsi:nil="true"/>
    <lcf76f155ced4ddcb4097134ff3c332f xmlns="71c52bda-6a2c-4ed2-b1a6-a6d6fbe210b5">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1D69DDA4-B032-4854-9521-6B158FDCB572}"/>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5D040630-A62C-4063-B6E2-E8C2D35B5414}">
  <ds:schemaRefs>
    <ds:schemaRef ds:uri="211f9404-bca0-4bcf-9c1d-965ccb6f8d2d"/>
    <ds:schemaRef ds:uri="303dbf9b-b85b-46a0-94f1-894078c07ecd"/>
    <ds:schemaRef ds:uri="71b475c3-9480-4cce-a5f9-04c41ec972e5"/>
    <ds:schemaRef ds:uri="bbecdc60-909f-42e3-89ec-3c875aa6b53b"/>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0</TotalTime>
  <Words>1701</Words>
  <Application>Microsoft Office PowerPoint</Application>
  <PresentationFormat>Widescreen</PresentationFormat>
  <Paragraphs>198</Paragraphs>
  <Slides>8</Slides>
  <Notes>8</Notes>
  <HiddenSlides>0</HiddenSlides>
  <MMClips>0</MMClips>
  <ScaleCrop>false</ScaleCrop>
  <HeadingPairs>
    <vt:vector size="4" baseType="variant">
      <vt:variant>
        <vt:lpstr>Theme</vt:lpstr>
      </vt:variant>
      <vt:variant>
        <vt:i4>3</vt:i4>
      </vt:variant>
      <vt:variant>
        <vt:lpstr>Slide Titles</vt:lpstr>
      </vt:variant>
      <vt:variant>
        <vt:i4>8</vt:i4>
      </vt:variant>
    </vt:vector>
  </HeadingPairs>
  <TitlesOfParts>
    <vt:vector size="11" baseType="lpstr">
      <vt:lpstr>UWTSD Holding Page</vt:lpstr>
      <vt:lpstr>UWTSD Text 2</vt:lpstr>
      <vt:lpstr>UWTSD Logo Variations place image in Background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Suzanne Escott Sloan</cp:lastModifiedBy>
  <cp:revision>66</cp:revision>
  <dcterms:created xsi:type="dcterms:W3CDTF">2021-03-09T15:35:42Z</dcterms:created>
  <dcterms:modified xsi:type="dcterms:W3CDTF">2025-09-18T15:42:31Z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0x010100C8C4FC21DEC4F3439508256656801C35</vt:lpwstr>
  </property>
  <property fmtid="{D5CDD505-2E9C-101B-9397-08002B2CF9AE}" pid="3" name="MediaServiceImageTags">
    <vt:lpwstr/>
  </property>
</Properties>
</file>