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3"/>
  </p:notesMasterIdLst>
  <p:sldIdLst>
    <p:sldId id="256"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0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1728" y="64"/>
      </p:cViewPr>
      <p:guideLst>
        <p:guide orient="horz" pos="3024"/>
        <p:guide pos="403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2C9403-0831-43F0-85CC-F2008D56893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IN"/>
        </a:p>
      </dgm:t>
    </dgm:pt>
    <dgm:pt modelId="{D16106D5-AFBA-47F2-ADFF-972287C7A077}">
      <dgm:prSet phldrT="[Text]" custT="1"/>
      <dgm:spPr/>
      <dgm:t>
        <a:bodyPr/>
        <a:lstStyle/>
        <a:p>
          <a:pPr>
            <a:buNone/>
          </a:pPr>
          <a:r>
            <a:rPr lang="en-GB" sz="1000" b="1" u="sng" dirty="0">
              <a:latin typeface="Times New Roman" panose="02020603050405020304" pitchFamily="18" charset="0"/>
              <a:cs typeface="Times New Roman" panose="02020603050405020304" pitchFamily="18" charset="0"/>
            </a:rPr>
            <a:t>Questions</a:t>
          </a:r>
          <a:endParaRPr lang="en-IN" sz="1000" dirty="0">
            <a:latin typeface="Times New Roman" panose="02020603050405020304" pitchFamily="18" charset="0"/>
            <a:cs typeface="Times New Roman" panose="02020603050405020304" pitchFamily="18" charset="0"/>
          </a:endParaRPr>
        </a:p>
      </dgm:t>
    </dgm:pt>
    <dgm:pt modelId="{99FCE4BD-510B-4F1F-BFE3-E5EF7EC87866}" type="parTrans" cxnId="{AC57E5E1-CF8C-4C55-A806-A09DB7C4E120}">
      <dgm:prSet/>
      <dgm:spPr/>
      <dgm:t>
        <a:bodyPr/>
        <a:lstStyle/>
        <a:p>
          <a:endParaRPr lang="en-IN"/>
        </a:p>
      </dgm:t>
    </dgm:pt>
    <dgm:pt modelId="{7705619D-A4A2-4069-9915-6DB5AF47FC75}" type="sibTrans" cxnId="{AC57E5E1-CF8C-4C55-A806-A09DB7C4E120}">
      <dgm:prSet/>
      <dgm:spPr/>
      <dgm:t>
        <a:bodyPr/>
        <a:lstStyle/>
        <a:p>
          <a:endParaRPr lang="en-IN"/>
        </a:p>
      </dgm:t>
    </dgm:pt>
    <dgm:pt modelId="{B6CE8D0F-7A4A-46D1-A5D6-0CBA6729229D}">
      <dgm:prSet phldrT="[Text]" custT="1"/>
      <dgm:spPr/>
      <dgm:t>
        <a:bodyPr/>
        <a:lstStyle/>
        <a:p>
          <a:pPr>
            <a:buNone/>
          </a:pPr>
          <a:r>
            <a:rPr lang="en-GB" sz="1000" dirty="0">
              <a:latin typeface="Times New Roman" panose="02020603050405020304" pitchFamily="18" charset="0"/>
              <a:cs typeface="Times New Roman" panose="02020603050405020304" pitchFamily="18" charset="0"/>
            </a:rPr>
            <a:t>How does delayed hospital discharge affect adult social care services in the UK?</a:t>
          </a:r>
          <a:endParaRPr lang="en-IN" sz="1000" dirty="0">
            <a:latin typeface="Times New Roman" panose="02020603050405020304" pitchFamily="18" charset="0"/>
            <a:cs typeface="Times New Roman" panose="02020603050405020304" pitchFamily="18" charset="0"/>
          </a:endParaRPr>
        </a:p>
      </dgm:t>
    </dgm:pt>
    <dgm:pt modelId="{B2B890F4-F326-4DE2-9084-FDA125770833}" type="parTrans" cxnId="{356B8FD6-4204-4876-B1BA-AD2458F83AE1}">
      <dgm:prSet/>
      <dgm:spPr/>
      <dgm:t>
        <a:bodyPr/>
        <a:lstStyle/>
        <a:p>
          <a:endParaRPr lang="en-IN"/>
        </a:p>
      </dgm:t>
    </dgm:pt>
    <dgm:pt modelId="{D6B7E102-FC45-4DDC-9C43-994933A58C6D}" type="sibTrans" cxnId="{356B8FD6-4204-4876-B1BA-AD2458F83AE1}">
      <dgm:prSet/>
      <dgm:spPr/>
      <dgm:t>
        <a:bodyPr/>
        <a:lstStyle/>
        <a:p>
          <a:endParaRPr lang="en-IN"/>
        </a:p>
      </dgm:t>
    </dgm:pt>
    <dgm:pt modelId="{A58FC6BA-7934-464A-AB20-5D1643829337}">
      <dgm:prSet phldrT="[Text]" custT="1"/>
      <dgm:spPr/>
      <dgm:t>
        <a:bodyPr/>
        <a:lstStyle/>
        <a:p>
          <a:pPr>
            <a:buNone/>
          </a:pPr>
          <a:r>
            <a:rPr lang="en-GB" sz="1000" b="1" dirty="0">
              <a:latin typeface="Times New Roman" panose="02020603050405020304" pitchFamily="18" charset="0"/>
              <a:cs typeface="Times New Roman" panose="02020603050405020304" pitchFamily="18" charset="0"/>
            </a:rPr>
            <a:t>Sub-Questions</a:t>
          </a:r>
          <a:endParaRPr lang="en-IN" sz="1000" dirty="0">
            <a:latin typeface="Times New Roman" panose="02020603050405020304" pitchFamily="18" charset="0"/>
            <a:cs typeface="Times New Roman" panose="02020603050405020304" pitchFamily="18" charset="0"/>
          </a:endParaRPr>
        </a:p>
      </dgm:t>
    </dgm:pt>
    <dgm:pt modelId="{511336BF-5F58-4D1B-8ECE-E19692F377F8}" type="parTrans" cxnId="{1EB657D0-3148-4967-AD03-E68E0E73F463}">
      <dgm:prSet/>
      <dgm:spPr/>
      <dgm:t>
        <a:bodyPr/>
        <a:lstStyle/>
        <a:p>
          <a:endParaRPr lang="en-IN"/>
        </a:p>
      </dgm:t>
    </dgm:pt>
    <dgm:pt modelId="{26895B26-4635-4572-B77B-377B9B67CCEB}" type="sibTrans" cxnId="{1EB657D0-3148-4967-AD03-E68E0E73F463}">
      <dgm:prSet/>
      <dgm:spPr/>
      <dgm:t>
        <a:bodyPr/>
        <a:lstStyle/>
        <a:p>
          <a:endParaRPr lang="en-IN"/>
        </a:p>
      </dgm:t>
    </dgm:pt>
    <dgm:pt modelId="{D6C350EB-7D43-4ECB-BD77-031E0EA8C6F7}">
      <dgm:prSet phldrT="[Text]" custT="1"/>
      <dgm:spPr/>
      <dgm:t>
        <a:bodyPr/>
        <a:lstStyle/>
        <a:p>
          <a:pPr>
            <a:buFont typeface="Arial" panose="020B0604020202020204" pitchFamily="34" charset="0"/>
            <a:buChar char="•"/>
          </a:pPr>
          <a:r>
            <a:rPr lang="en-GB" sz="1000" u="none" dirty="0">
              <a:latin typeface="Times New Roman" panose="02020603050405020304" pitchFamily="18" charset="0"/>
              <a:cs typeface="Times New Roman" panose="02020603050405020304" pitchFamily="18" charset="0"/>
            </a:rPr>
            <a:t>How does delayed hospital discharge influence adult social care service capacity?</a:t>
          </a:r>
          <a:endParaRPr lang="en-IN" sz="1000" dirty="0">
            <a:latin typeface="Times New Roman" panose="02020603050405020304" pitchFamily="18" charset="0"/>
            <a:cs typeface="Times New Roman" panose="02020603050405020304" pitchFamily="18" charset="0"/>
          </a:endParaRPr>
        </a:p>
      </dgm:t>
    </dgm:pt>
    <dgm:pt modelId="{04978C7B-D476-4276-A05F-0D5C80F88A60}" type="parTrans" cxnId="{345BC5A4-3FE5-420A-928E-DE254C51F2E9}">
      <dgm:prSet/>
      <dgm:spPr/>
      <dgm:t>
        <a:bodyPr/>
        <a:lstStyle/>
        <a:p>
          <a:endParaRPr lang="en-IN"/>
        </a:p>
      </dgm:t>
    </dgm:pt>
    <dgm:pt modelId="{141BA1BC-EF8B-460A-BC68-1DBC1248042C}" type="sibTrans" cxnId="{345BC5A4-3FE5-420A-928E-DE254C51F2E9}">
      <dgm:prSet/>
      <dgm:spPr/>
      <dgm:t>
        <a:bodyPr/>
        <a:lstStyle/>
        <a:p>
          <a:endParaRPr lang="en-IN"/>
        </a:p>
      </dgm:t>
    </dgm:pt>
    <dgm:pt modelId="{00043BF5-58B2-41C7-BA96-98F368BA2E51}">
      <dgm:prSet custT="1"/>
      <dgm:spPr/>
      <dgm:t>
        <a:bodyPr/>
        <a:lstStyle/>
        <a:p>
          <a:pPr>
            <a:buFont typeface="Arial" panose="020B0604020202020204" pitchFamily="34" charset="0"/>
            <a:buChar char="•"/>
          </a:pPr>
          <a:r>
            <a:rPr lang="en-GB" sz="1000" u="none" dirty="0">
              <a:latin typeface="Times New Roman" panose="02020603050405020304" pitchFamily="18" charset="0"/>
              <a:cs typeface="Times New Roman" panose="02020603050405020304" pitchFamily="18" charset="0"/>
            </a:rPr>
            <a:t>What impact does delayed discharge have on workforce workload and staffing?</a:t>
          </a:r>
          <a:endParaRPr lang="en-IN" sz="1000" u="none" dirty="0">
            <a:latin typeface="Times New Roman" panose="02020603050405020304" pitchFamily="18" charset="0"/>
            <a:cs typeface="Times New Roman" panose="02020603050405020304" pitchFamily="18" charset="0"/>
          </a:endParaRPr>
        </a:p>
      </dgm:t>
    </dgm:pt>
    <dgm:pt modelId="{C2BBAE25-ADE7-4B4A-B7AB-4689A8548530}" type="parTrans" cxnId="{9AD9A23A-776B-47BF-9285-F151B684D21C}">
      <dgm:prSet/>
      <dgm:spPr/>
      <dgm:t>
        <a:bodyPr/>
        <a:lstStyle/>
        <a:p>
          <a:endParaRPr lang="en-IN"/>
        </a:p>
      </dgm:t>
    </dgm:pt>
    <dgm:pt modelId="{88BF160F-0D00-4E9E-A99A-072AFDD69242}" type="sibTrans" cxnId="{9AD9A23A-776B-47BF-9285-F151B684D21C}">
      <dgm:prSet/>
      <dgm:spPr/>
      <dgm:t>
        <a:bodyPr/>
        <a:lstStyle/>
        <a:p>
          <a:endParaRPr lang="en-IN"/>
        </a:p>
      </dgm:t>
    </dgm:pt>
    <dgm:pt modelId="{1075FCBD-BCF0-4149-B8AD-29D71D8399F5}">
      <dgm:prSet custT="1"/>
      <dgm:spPr/>
      <dgm:t>
        <a:bodyPr/>
        <a:lstStyle/>
        <a:p>
          <a:pPr>
            <a:buFont typeface="Arial" panose="020B0604020202020204" pitchFamily="34" charset="0"/>
            <a:buChar char="•"/>
          </a:pPr>
          <a:r>
            <a:rPr lang="en-GB" sz="1000" u="none" dirty="0">
              <a:latin typeface="Times New Roman" panose="02020603050405020304" pitchFamily="18" charset="0"/>
              <a:cs typeface="Times New Roman" panose="02020603050405020304" pitchFamily="18" charset="0"/>
            </a:rPr>
            <a:t>How does delayed discharge affect the quality of care and service-user outcomes?</a:t>
          </a:r>
          <a:endParaRPr lang="en-IN" sz="1000" u="none" dirty="0">
            <a:latin typeface="Times New Roman" panose="02020603050405020304" pitchFamily="18" charset="0"/>
            <a:cs typeface="Times New Roman" panose="02020603050405020304" pitchFamily="18" charset="0"/>
          </a:endParaRPr>
        </a:p>
      </dgm:t>
    </dgm:pt>
    <dgm:pt modelId="{D0B97E8B-A4AB-49EA-8A4B-672BE86DFB70}" type="parTrans" cxnId="{487609D3-BC98-49D4-9756-A657E628E2AB}">
      <dgm:prSet/>
      <dgm:spPr/>
      <dgm:t>
        <a:bodyPr/>
        <a:lstStyle/>
        <a:p>
          <a:endParaRPr lang="en-IN"/>
        </a:p>
      </dgm:t>
    </dgm:pt>
    <dgm:pt modelId="{A2CB58BA-677F-4559-BE11-1CA61E3F287C}" type="sibTrans" cxnId="{487609D3-BC98-49D4-9756-A657E628E2AB}">
      <dgm:prSet/>
      <dgm:spPr/>
      <dgm:t>
        <a:bodyPr/>
        <a:lstStyle/>
        <a:p>
          <a:endParaRPr lang="en-IN"/>
        </a:p>
      </dgm:t>
    </dgm:pt>
    <dgm:pt modelId="{B2B8D5B2-6DD9-4D1C-B6C4-B5A6417A869F}">
      <dgm:prSet custT="1"/>
      <dgm:spPr/>
      <dgm:t>
        <a:bodyPr/>
        <a:lstStyle/>
        <a:p>
          <a:pPr>
            <a:buFont typeface="Arial" panose="020B0604020202020204" pitchFamily="34" charset="0"/>
            <a:buChar char="•"/>
          </a:pPr>
          <a:r>
            <a:rPr lang="en-GB" sz="1000" dirty="0">
              <a:latin typeface="Times New Roman" panose="02020603050405020304" pitchFamily="18" charset="0"/>
              <a:cs typeface="Times New Roman" panose="02020603050405020304" pitchFamily="18" charset="0"/>
            </a:rPr>
            <a:t>What interventions have been reported to reduce delayed hospital discharge in the UK?</a:t>
          </a:r>
          <a:endParaRPr lang="en-IN" sz="1000" u="none" dirty="0">
            <a:latin typeface="Times New Roman" panose="02020603050405020304" pitchFamily="18" charset="0"/>
            <a:cs typeface="Times New Roman" panose="02020603050405020304" pitchFamily="18" charset="0"/>
          </a:endParaRPr>
        </a:p>
      </dgm:t>
    </dgm:pt>
    <dgm:pt modelId="{EE55A9BA-3A53-472E-947E-47284A98F191}" type="parTrans" cxnId="{AD13B3DD-08CB-4B37-9B7F-A54CE2AFC82E}">
      <dgm:prSet/>
      <dgm:spPr/>
      <dgm:t>
        <a:bodyPr/>
        <a:lstStyle/>
        <a:p>
          <a:endParaRPr lang="en-IN"/>
        </a:p>
      </dgm:t>
    </dgm:pt>
    <dgm:pt modelId="{3FBF2E4F-3BC7-4F84-BCCF-3A89E81038A4}" type="sibTrans" cxnId="{AD13B3DD-08CB-4B37-9B7F-A54CE2AFC82E}">
      <dgm:prSet/>
      <dgm:spPr/>
      <dgm:t>
        <a:bodyPr/>
        <a:lstStyle/>
        <a:p>
          <a:endParaRPr lang="en-IN"/>
        </a:p>
      </dgm:t>
    </dgm:pt>
    <dgm:pt modelId="{2B11CE4D-EB4C-4207-88DD-2EFDB31E372B}" type="pres">
      <dgm:prSet presAssocID="{D72C9403-0831-43F0-85CC-F2008D56893A}" presName="linear" presStyleCnt="0">
        <dgm:presLayoutVars>
          <dgm:animLvl val="lvl"/>
          <dgm:resizeHandles val="exact"/>
        </dgm:presLayoutVars>
      </dgm:prSet>
      <dgm:spPr/>
    </dgm:pt>
    <dgm:pt modelId="{00289D1C-5771-416A-ACD3-B8C9FFC11E66}" type="pres">
      <dgm:prSet presAssocID="{D16106D5-AFBA-47F2-ADFF-972287C7A077}" presName="parentText" presStyleLbl="node1" presStyleIdx="0" presStyleCnt="2" custScaleY="27968" custLinFactNeighborY="-21624">
        <dgm:presLayoutVars>
          <dgm:chMax val="0"/>
          <dgm:bulletEnabled val="1"/>
        </dgm:presLayoutVars>
      </dgm:prSet>
      <dgm:spPr/>
    </dgm:pt>
    <dgm:pt modelId="{EACF72E0-F71A-48D8-AAC9-F878A6D9F16E}" type="pres">
      <dgm:prSet presAssocID="{D16106D5-AFBA-47F2-ADFF-972287C7A077}" presName="childText" presStyleLbl="revTx" presStyleIdx="0" presStyleCnt="2" custScaleY="31693" custLinFactNeighborY="-19129">
        <dgm:presLayoutVars>
          <dgm:bulletEnabled val="1"/>
        </dgm:presLayoutVars>
      </dgm:prSet>
      <dgm:spPr/>
    </dgm:pt>
    <dgm:pt modelId="{5AA68EDF-140E-4EB9-9370-24E39DE98182}" type="pres">
      <dgm:prSet presAssocID="{A58FC6BA-7934-464A-AB20-5D1643829337}" presName="parentText" presStyleLbl="node1" presStyleIdx="1" presStyleCnt="2" custScaleY="28564" custLinFactNeighborY="-18702">
        <dgm:presLayoutVars>
          <dgm:chMax val="0"/>
          <dgm:bulletEnabled val="1"/>
        </dgm:presLayoutVars>
      </dgm:prSet>
      <dgm:spPr/>
    </dgm:pt>
    <dgm:pt modelId="{619F11A5-D51C-4D2A-BA28-BC38D4A0095F}" type="pres">
      <dgm:prSet presAssocID="{A58FC6BA-7934-464A-AB20-5D1643829337}" presName="childText" presStyleLbl="revTx" presStyleIdx="1" presStyleCnt="2" custScaleY="71432" custLinFactNeighborY="-19129">
        <dgm:presLayoutVars>
          <dgm:bulletEnabled val="1"/>
        </dgm:presLayoutVars>
      </dgm:prSet>
      <dgm:spPr/>
    </dgm:pt>
  </dgm:ptLst>
  <dgm:cxnLst>
    <dgm:cxn modelId="{BAD7C00B-9284-4288-9048-7C2AA0695314}" type="presOf" srcId="{D72C9403-0831-43F0-85CC-F2008D56893A}" destId="{2B11CE4D-EB4C-4207-88DD-2EFDB31E372B}" srcOrd="0" destOrd="0" presId="urn:microsoft.com/office/officeart/2005/8/layout/vList2"/>
    <dgm:cxn modelId="{9AD9A23A-776B-47BF-9285-F151B684D21C}" srcId="{A58FC6BA-7934-464A-AB20-5D1643829337}" destId="{00043BF5-58B2-41C7-BA96-98F368BA2E51}" srcOrd="1" destOrd="0" parTransId="{C2BBAE25-ADE7-4B4A-B7AB-4689A8548530}" sibTransId="{88BF160F-0D00-4E9E-A99A-072AFDD69242}"/>
    <dgm:cxn modelId="{6EC2D461-1CF6-4795-90D6-B6CC9D9113DE}" type="presOf" srcId="{D6C350EB-7D43-4ECB-BD77-031E0EA8C6F7}" destId="{619F11A5-D51C-4D2A-BA28-BC38D4A0095F}" srcOrd="0" destOrd="0" presId="urn:microsoft.com/office/officeart/2005/8/layout/vList2"/>
    <dgm:cxn modelId="{7B95F056-B0FE-4FA5-A9C0-748A861A865B}" type="presOf" srcId="{B2B8D5B2-6DD9-4D1C-B6C4-B5A6417A869F}" destId="{619F11A5-D51C-4D2A-BA28-BC38D4A0095F}" srcOrd="0" destOrd="3" presId="urn:microsoft.com/office/officeart/2005/8/layout/vList2"/>
    <dgm:cxn modelId="{954EE259-9C3A-420E-9B2C-E7635AAE9091}" type="presOf" srcId="{B6CE8D0F-7A4A-46D1-A5D6-0CBA6729229D}" destId="{EACF72E0-F71A-48D8-AAC9-F878A6D9F16E}" srcOrd="0" destOrd="0" presId="urn:microsoft.com/office/officeart/2005/8/layout/vList2"/>
    <dgm:cxn modelId="{78233F9A-DEA7-48DB-8152-B7F71B5D6211}" type="presOf" srcId="{1075FCBD-BCF0-4149-B8AD-29D71D8399F5}" destId="{619F11A5-D51C-4D2A-BA28-BC38D4A0095F}" srcOrd="0" destOrd="2" presId="urn:microsoft.com/office/officeart/2005/8/layout/vList2"/>
    <dgm:cxn modelId="{345BC5A4-3FE5-420A-928E-DE254C51F2E9}" srcId="{A58FC6BA-7934-464A-AB20-5D1643829337}" destId="{D6C350EB-7D43-4ECB-BD77-031E0EA8C6F7}" srcOrd="0" destOrd="0" parTransId="{04978C7B-D476-4276-A05F-0D5C80F88A60}" sibTransId="{141BA1BC-EF8B-460A-BC68-1DBC1248042C}"/>
    <dgm:cxn modelId="{FC27A6CE-9FE5-4C1C-9ED7-5478546D04AF}" type="presOf" srcId="{A58FC6BA-7934-464A-AB20-5D1643829337}" destId="{5AA68EDF-140E-4EB9-9370-24E39DE98182}" srcOrd="0" destOrd="0" presId="urn:microsoft.com/office/officeart/2005/8/layout/vList2"/>
    <dgm:cxn modelId="{1EB657D0-3148-4967-AD03-E68E0E73F463}" srcId="{D72C9403-0831-43F0-85CC-F2008D56893A}" destId="{A58FC6BA-7934-464A-AB20-5D1643829337}" srcOrd="1" destOrd="0" parTransId="{511336BF-5F58-4D1B-8ECE-E19692F377F8}" sibTransId="{26895B26-4635-4572-B77B-377B9B67CCEB}"/>
    <dgm:cxn modelId="{487609D3-BC98-49D4-9756-A657E628E2AB}" srcId="{A58FC6BA-7934-464A-AB20-5D1643829337}" destId="{1075FCBD-BCF0-4149-B8AD-29D71D8399F5}" srcOrd="2" destOrd="0" parTransId="{D0B97E8B-A4AB-49EA-8A4B-672BE86DFB70}" sibTransId="{A2CB58BA-677F-4559-BE11-1CA61E3F287C}"/>
    <dgm:cxn modelId="{356B8FD6-4204-4876-B1BA-AD2458F83AE1}" srcId="{D16106D5-AFBA-47F2-ADFF-972287C7A077}" destId="{B6CE8D0F-7A4A-46D1-A5D6-0CBA6729229D}" srcOrd="0" destOrd="0" parTransId="{B2B890F4-F326-4DE2-9084-FDA125770833}" sibTransId="{D6B7E102-FC45-4DDC-9C43-994933A58C6D}"/>
    <dgm:cxn modelId="{F4920ED9-5136-48B4-A45F-FC202A980AA9}" type="presOf" srcId="{00043BF5-58B2-41C7-BA96-98F368BA2E51}" destId="{619F11A5-D51C-4D2A-BA28-BC38D4A0095F}" srcOrd="0" destOrd="1" presId="urn:microsoft.com/office/officeart/2005/8/layout/vList2"/>
    <dgm:cxn modelId="{AD13B3DD-08CB-4B37-9B7F-A54CE2AFC82E}" srcId="{A58FC6BA-7934-464A-AB20-5D1643829337}" destId="{B2B8D5B2-6DD9-4D1C-B6C4-B5A6417A869F}" srcOrd="3" destOrd="0" parTransId="{EE55A9BA-3A53-472E-947E-47284A98F191}" sibTransId="{3FBF2E4F-3BC7-4F84-BCCF-3A89E81038A4}"/>
    <dgm:cxn modelId="{AC57E5E1-CF8C-4C55-A806-A09DB7C4E120}" srcId="{D72C9403-0831-43F0-85CC-F2008D56893A}" destId="{D16106D5-AFBA-47F2-ADFF-972287C7A077}" srcOrd="0" destOrd="0" parTransId="{99FCE4BD-510B-4F1F-BFE3-E5EF7EC87866}" sibTransId="{7705619D-A4A2-4069-9915-6DB5AF47FC75}"/>
    <dgm:cxn modelId="{408BF4E1-18AC-4F7D-A689-B9D57FE6E302}" type="presOf" srcId="{D16106D5-AFBA-47F2-ADFF-972287C7A077}" destId="{00289D1C-5771-416A-ACD3-B8C9FFC11E66}" srcOrd="0" destOrd="0" presId="urn:microsoft.com/office/officeart/2005/8/layout/vList2"/>
    <dgm:cxn modelId="{170421E6-5A84-49E9-A95C-5911ACDC5079}" type="presParOf" srcId="{2B11CE4D-EB4C-4207-88DD-2EFDB31E372B}" destId="{00289D1C-5771-416A-ACD3-B8C9FFC11E66}" srcOrd="0" destOrd="0" presId="urn:microsoft.com/office/officeart/2005/8/layout/vList2"/>
    <dgm:cxn modelId="{2C5A1C0F-3A2C-4BC2-8294-483B966BB9F5}" type="presParOf" srcId="{2B11CE4D-EB4C-4207-88DD-2EFDB31E372B}" destId="{EACF72E0-F71A-48D8-AAC9-F878A6D9F16E}" srcOrd="1" destOrd="0" presId="urn:microsoft.com/office/officeart/2005/8/layout/vList2"/>
    <dgm:cxn modelId="{4A02C879-B03D-470C-948F-DC5561D1515F}" type="presParOf" srcId="{2B11CE4D-EB4C-4207-88DD-2EFDB31E372B}" destId="{5AA68EDF-140E-4EB9-9370-24E39DE98182}" srcOrd="2" destOrd="0" presId="urn:microsoft.com/office/officeart/2005/8/layout/vList2"/>
    <dgm:cxn modelId="{608B8891-78BB-45D2-A4BB-A0212694D520}" type="presParOf" srcId="{2B11CE4D-EB4C-4207-88DD-2EFDB31E372B}" destId="{619F11A5-D51C-4D2A-BA28-BC38D4A0095F}"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84DE04-9585-42E5-86E7-58059BE1CA48}"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IN"/>
        </a:p>
      </dgm:t>
    </dgm:pt>
    <dgm:pt modelId="{4C9027FA-35C3-4F3D-8E0E-39BAF231E5C7}">
      <dgm:prSet phldrT="[Text]" custT="1"/>
      <dgm:spPr/>
      <dgm:t>
        <a:bodyPr/>
        <a:lstStyle/>
        <a:p>
          <a:r>
            <a:rPr lang="en-US" sz="1000" dirty="0"/>
            <a:t>Aim</a:t>
          </a:r>
          <a:endParaRPr lang="en-IN" sz="1000" dirty="0"/>
        </a:p>
      </dgm:t>
    </dgm:pt>
    <dgm:pt modelId="{84464082-77FA-4BFE-89FE-C6FE4F92D3D5}" type="parTrans" cxnId="{69E6FA85-9E88-4AD1-BDED-AA4E5665BD51}">
      <dgm:prSet/>
      <dgm:spPr/>
      <dgm:t>
        <a:bodyPr/>
        <a:lstStyle/>
        <a:p>
          <a:endParaRPr lang="en-IN"/>
        </a:p>
      </dgm:t>
    </dgm:pt>
    <dgm:pt modelId="{588CD512-A472-4C84-A6C1-1971426BAF90}" type="sibTrans" cxnId="{69E6FA85-9E88-4AD1-BDED-AA4E5665BD51}">
      <dgm:prSet/>
      <dgm:spPr/>
      <dgm:t>
        <a:bodyPr/>
        <a:lstStyle/>
        <a:p>
          <a:endParaRPr lang="en-IN"/>
        </a:p>
      </dgm:t>
    </dgm:pt>
    <dgm:pt modelId="{10A787A5-19DA-4A3B-894C-CA6C3FE27A88}">
      <dgm:prSet phldrT="[Text]" custT="1"/>
      <dgm:spPr/>
      <dgm:t>
        <a:bodyPr/>
        <a:lstStyle/>
        <a:p>
          <a:pPr>
            <a:buNone/>
          </a:pPr>
          <a:r>
            <a:rPr lang="en-GB" sz="1000" dirty="0">
              <a:latin typeface="Times New Roman" panose="02020603050405020304" pitchFamily="18" charset="0"/>
              <a:cs typeface="Times New Roman" panose="02020603050405020304" pitchFamily="18" charset="0"/>
            </a:rPr>
            <a:t>To systematically review and synthesise existing evidence on the impact of delayed hospital discharge on adult social care services in the UK, with particular focus on service capacity, workforce pressures, quality of care, and outcomes for service users.</a:t>
          </a:r>
          <a:endParaRPr lang="en-IN" sz="1000" dirty="0"/>
        </a:p>
      </dgm:t>
    </dgm:pt>
    <dgm:pt modelId="{9A740F47-E5AF-4D7E-B11A-63CDF8A9C68A}" type="parTrans" cxnId="{C85B5896-006B-480B-BA00-43BD790FBEF4}">
      <dgm:prSet/>
      <dgm:spPr/>
      <dgm:t>
        <a:bodyPr/>
        <a:lstStyle/>
        <a:p>
          <a:endParaRPr lang="en-IN"/>
        </a:p>
      </dgm:t>
    </dgm:pt>
    <dgm:pt modelId="{FB1BC8E4-8EA2-480F-A6C9-CF7C894B162D}" type="sibTrans" cxnId="{C85B5896-006B-480B-BA00-43BD790FBEF4}">
      <dgm:prSet/>
      <dgm:spPr/>
      <dgm:t>
        <a:bodyPr/>
        <a:lstStyle/>
        <a:p>
          <a:endParaRPr lang="en-IN"/>
        </a:p>
      </dgm:t>
    </dgm:pt>
    <dgm:pt modelId="{1E58D8E1-419F-4EEC-8B6C-E9CF67884C12}">
      <dgm:prSet phldrT="[Text]" custT="1"/>
      <dgm:spPr/>
      <dgm:t>
        <a:bodyPr/>
        <a:lstStyle/>
        <a:p>
          <a:r>
            <a:rPr lang="en-US" sz="1000" dirty="0"/>
            <a:t>Objectives</a:t>
          </a:r>
          <a:endParaRPr lang="en-IN" sz="1000" dirty="0"/>
        </a:p>
      </dgm:t>
    </dgm:pt>
    <dgm:pt modelId="{B6897BA1-0B88-4828-877E-6419D0536E9B}" type="parTrans" cxnId="{EBE0BAEC-B9D8-4776-88B5-5BB24D074C96}">
      <dgm:prSet/>
      <dgm:spPr/>
      <dgm:t>
        <a:bodyPr/>
        <a:lstStyle/>
        <a:p>
          <a:endParaRPr lang="en-IN"/>
        </a:p>
      </dgm:t>
    </dgm:pt>
    <dgm:pt modelId="{7F5919E5-8094-4562-AC4E-891EDDCE640D}" type="sibTrans" cxnId="{EBE0BAEC-B9D8-4776-88B5-5BB24D074C96}">
      <dgm:prSet/>
      <dgm:spPr/>
      <dgm:t>
        <a:bodyPr/>
        <a:lstStyle/>
        <a:p>
          <a:endParaRPr lang="en-IN"/>
        </a:p>
      </dgm:t>
    </dgm:pt>
    <dgm:pt modelId="{E5EA9875-B327-4293-8695-E2DE90A87649}">
      <dgm:prSet phldrT="[Text]" custT="1"/>
      <dgm:spPr/>
      <dgm: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To identify and review the existing literature on delayed hospital discharge in the UK.</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5D85677D-B40A-4CFC-84CE-672A8B4557CE}" type="parTrans" cxnId="{C5E75FBA-869C-4BBD-B595-7F6C03D15107}">
      <dgm:prSet/>
      <dgm:spPr/>
      <dgm:t>
        <a:bodyPr/>
        <a:lstStyle/>
        <a:p>
          <a:endParaRPr lang="en-IN"/>
        </a:p>
      </dgm:t>
    </dgm:pt>
    <dgm:pt modelId="{0FAFAE18-A07B-4DB8-9136-48B309C57841}" type="sibTrans" cxnId="{C5E75FBA-869C-4BBD-B595-7F6C03D15107}">
      <dgm:prSet/>
      <dgm:spPr/>
      <dgm:t>
        <a:bodyPr/>
        <a:lstStyle/>
        <a:p>
          <a:endParaRPr lang="en-IN"/>
        </a:p>
      </dgm:t>
    </dgm:pt>
    <dgm:pt modelId="{2D0CF671-3C60-4D53-8B4E-091B7261754C}">
      <dgm:prSet phldrT="[Text]" custT="1"/>
      <dgm:spPr/>
      <dgm: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examine the impact of delayed hospital discharge on adult social care service capacity and resource allocation.</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C23B08BA-00DF-4108-B121-6251CF40F85F}" type="parTrans" cxnId="{C2192FC8-F801-4BE0-A678-F0AC721FA62F}">
      <dgm:prSet/>
      <dgm:spPr/>
      <dgm:t>
        <a:bodyPr/>
        <a:lstStyle/>
        <a:p>
          <a:endParaRPr lang="en-IN"/>
        </a:p>
      </dgm:t>
    </dgm:pt>
    <dgm:pt modelId="{0891C074-CE57-4CBB-8EC9-1D4B3C8B7086}" type="sibTrans" cxnId="{C2192FC8-F801-4BE0-A678-F0AC721FA62F}">
      <dgm:prSet/>
      <dgm:spPr/>
      <dgm:t>
        <a:bodyPr/>
        <a:lstStyle/>
        <a:p>
          <a:endParaRPr lang="en-IN"/>
        </a:p>
      </dgm:t>
    </dgm:pt>
    <dgm:pt modelId="{491B4310-8437-4B06-BBD7-EFFA8E329B53}">
      <dgm:prSet phldrT="[Text]" custT="1"/>
      <dgm:spPr/>
      <dgm: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evaluate the effects of delayed hospital discharge on workforce workload, staffing pressures, and service delivery.</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E99B5FD6-88B7-4DCB-892B-6EAD0B1EFEBE}" type="parTrans" cxnId="{01CBA73B-7C58-4DD0-945C-BAFD7CB7E6EF}">
      <dgm:prSet/>
      <dgm:spPr/>
      <dgm:t>
        <a:bodyPr/>
        <a:lstStyle/>
        <a:p>
          <a:endParaRPr lang="en-IN"/>
        </a:p>
      </dgm:t>
    </dgm:pt>
    <dgm:pt modelId="{677B95E9-A1FD-4B83-A8CD-C97DF3323619}" type="sibTrans" cxnId="{01CBA73B-7C58-4DD0-945C-BAFD7CB7E6EF}">
      <dgm:prSet/>
      <dgm:spPr/>
      <dgm:t>
        <a:bodyPr/>
        <a:lstStyle/>
        <a:p>
          <a:endParaRPr lang="en-IN"/>
        </a:p>
      </dgm:t>
    </dgm:pt>
    <dgm:pt modelId="{F3723B2F-3C56-4468-A309-3B74F6C1A345}">
      <dgm:prSet phldrT="[Text]" custT="1"/>
      <dgm:spPr/>
      <dgm: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assess the impact of delayed hospital discharge on the quality of care and outcomes experienced by adult social care service users.</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0C87956E-E064-472A-A12A-E1699B771EF5}" type="parTrans" cxnId="{257624CF-970D-4FC8-B7E3-F5EC01F48451}">
      <dgm:prSet/>
      <dgm:spPr/>
      <dgm:t>
        <a:bodyPr/>
        <a:lstStyle/>
        <a:p>
          <a:endParaRPr lang="en-IN"/>
        </a:p>
      </dgm:t>
    </dgm:pt>
    <dgm:pt modelId="{941E698E-6310-4BC9-90D1-5EC37ED4E01F}" type="sibTrans" cxnId="{257624CF-970D-4FC8-B7E3-F5EC01F48451}">
      <dgm:prSet/>
      <dgm:spPr/>
      <dgm:t>
        <a:bodyPr/>
        <a:lstStyle/>
        <a:p>
          <a:endParaRPr lang="en-IN"/>
        </a:p>
      </dgm:t>
    </dgm:pt>
    <dgm:pt modelId="{0C206109-0110-4668-BE70-18E043322B70}">
      <dgm:prSet phldrT="[Text]" custT="1"/>
      <dgm:spPr/>
      <dgm: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identify strategies and recommendations reported in the literature for reducing delayed hospital discharge and improving integration between health and social care services.</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9805353F-586C-4719-8995-A1A7675ADE42}" type="parTrans" cxnId="{82D640E6-AC20-449D-B526-0E3A4A5266D1}">
      <dgm:prSet/>
      <dgm:spPr/>
      <dgm:t>
        <a:bodyPr/>
        <a:lstStyle/>
        <a:p>
          <a:endParaRPr lang="en-IN"/>
        </a:p>
      </dgm:t>
    </dgm:pt>
    <dgm:pt modelId="{01D2B651-E90E-48BB-BF7E-548E2F94D89D}" type="sibTrans" cxnId="{82D640E6-AC20-449D-B526-0E3A4A5266D1}">
      <dgm:prSet/>
      <dgm:spPr/>
      <dgm:t>
        <a:bodyPr/>
        <a:lstStyle/>
        <a:p>
          <a:endParaRPr lang="en-IN"/>
        </a:p>
      </dgm:t>
    </dgm:pt>
    <dgm:pt modelId="{E80DCAF3-18FF-45A2-AD64-381F532AC0D8}" type="pres">
      <dgm:prSet presAssocID="{2C84DE04-9585-42E5-86E7-58059BE1CA48}" presName="linearFlow" presStyleCnt="0">
        <dgm:presLayoutVars>
          <dgm:dir/>
          <dgm:animLvl val="lvl"/>
          <dgm:resizeHandles val="exact"/>
        </dgm:presLayoutVars>
      </dgm:prSet>
      <dgm:spPr/>
    </dgm:pt>
    <dgm:pt modelId="{BA290BC9-C50A-4004-A4E0-77184A21F495}" type="pres">
      <dgm:prSet presAssocID="{4C9027FA-35C3-4F3D-8E0E-39BAF231E5C7}" presName="composite" presStyleCnt="0"/>
      <dgm:spPr/>
    </dgm:pt>
    <dgm:pt modelId="{42CC912E-E967-4856-B71D-562ABC059A8C}" type="pres">
      <dgm:prSet presAssocID="{4C9027FA-35C3-4F3D-8E0E-39BAF231E5C7}" presName="parentText" presStyleLbl="alignNode1" presStyleIdx="0" presStyleCnt="2">
        <dgm:presLayoutVars>
          <dgm:chMax val="1"/>
          <dgm:bulletEnabled val="1"/>
        </dgm:presLayoutVars>
      </dgm:prSet>
      <dgm:spPr/>
    </dgm:pt>
    <dgm:pt modelId="{1E8D71BC-C836-4900-8363-F724FF1775A2}" type="pres">
      <dgm:prSet presAssocID="{4C9027FA-35C3-4F3D-8E0E-39BAF231E5C7}" presName="descendantText" presStyleLbl="alignAcc1" presStyleIdx="0" presStyleCnt="2" custLinFactY="-123676" custLinFactNeighborX="18245" custLinFactNeighborY="-200000">
        <dgm:presLayoutVars>
          <dgm:bulletEnabled val="1"/>
        </dgm:presLayoutVars>
      </dgm:prSet>
      <dgm:spPr/>
    </dgm:pt>
    <dgm:pt modelId="{FC045D12-415D-4F9C-826A-1E5AB1B1CD8D}" type="pres">
      <dgm:prSet presAssocID="{588CD512-A472-4C84-A6C1-1971426BAF90}" presName="sp" presStyleCnt="0"/>
      <dgm:spPr/>
    </dgm:pt>
    <dgm:pt modelId="{1BD061A7-EEDA-4020-BC50-7E746321B064}" type="pres">
      <dgm:prSet presAssocID="{1E58D8E1-419F-4EEC-8B6C-E9CF67884C12}" presName="composite" presStyleCnt="0"/>
      <dgm:spPr/>
    </dgm:pt>
    <dgm:pt modelId="{BCC30721-BE34-4444-83BA-75D681311474}" type="pres">
      <dgm:prSet presAssocID="{1E58D8E1-419F-4EEC-8B6C-E9CF67884C12}" presName="parentText" presStyleLbl="alignNode1" presStyleIdx="1" presStyleCnt="2">
        <dgm:presLayoutVars>
          <dgm:chMax val="1"/>
          <dgm:bulletEnabled val="1"/>
        </dgm:presLayoutVars>
      </dgm:prSet>
      <dgm:spPr/>
    </dgm:pt>
    <dgm:pt modelId="{FBC59F03-CDA7-4001-BEB0-15961F1D2579}" type="pres">
      <dgm:prSet presAssocID="{1E58D8E1-419F-4EEC-8B6C-E9CF67884C12}" presName="descendantText" presStyleLbl="alignAcc1" presStyleIdx="1" presStyleCnt="2">
        <dgm:presLayoutVars>
          <dgm:bulletEnabled val="1"/>
        </dgm:presLayoutVars>
      </dgm:prSet>
      <dgm:spPr/>
    </dgm:pt>
  </dgm:ptLst>
  <dgm:cxnLst>
    <dgm:cxn modelId="{4F6A6800-8204-40C5-B0FC-93997AEC637A}" type="presOf" srcId="{4C9027FA-35C3-4F3D-8E0E-39BAF231E5C7}" destId="{42CC912E-E967-4856-B71D-562ABC059A8C}" srcOrd="0" destOrd="0" presId="urn:microsoft.com/office/officeart/2005/8/layout/chevron2"/>
    <dgm:cxn modelId="{AECA092A-84E6-4C49-B50A-C54389D452E2}" type="presOf" srcId="{1E58D8E1-419F-4EEC-8B6C-E9CF67884C12}" destId="{BCC30721-BE34-4444-83BA-75D681311474}" srcOrd="0" destOrd="0" presId="urn:microsoft.com/office/officeart/2005/8/layout/chevron2"/>
    <dgm:cxn modelId="{BAE95A32-404D-4DB7-BBA7-CD0467ED2AE3}" type="presOf" srcId="{E5EA9875-B327-4293-8695-E2DE90A87649}" destId="{FBC59F03-CDA7-4001-BEB0-15961F1D2579}" srcOrd="0" destOrd="0" presId="urn:microsoft.com/office/officeart/2005/8/layout/chevron2"/>
    <dgm:cxn modelId="{01CBA73B-7C58-4DD0-945C-BAFD7CB7E6EF}" srcId="{1E58D8E1-419F-4EEC-8B6C-E9CF67884C12}" destId="{491B4310-8437-4B06-BBD7-EFFA8E329B53}" srcOrd="2" destOrd="0" parTransId="{E99B5FD6-88B7-4DCB-892B-6EAD0B1EFEBE}" sibTransId="{677B95E9-A1FD-4B83-A8CD-C97DF3323619}"/>
    <dgm:cxn modelId="{4206B867-5ACF-4FB0-9502-356AF2A396D7}" type="presOf" srcId="{2D0CF671-3C60-4D53-8B4E-091B7261754C}" destId="{FBC59F03-CDA7-4001-BEB0-15961F1D2579}" srcOrd="0" destOrd="1" presId="urn:microsoft.com/office/officeart/2005/8/layout/chevron2"/>
    <dgm:cxn modelId="{04975D68-332C-4CD9-A008-4BA5B2D4A36D}" type="presOf" srcId="{F3723B2F-3C56-4468-A309-3B74F6C1A345}" destId="{FBC59F03-CDA7-4001-BEB0-15961F1D2579}" srcOrd="0" destOrd="3" presId="urn:microsoft.com/office/officeart/2005/8/layout/chevron2"/>
    <dgm:cxn modelId="{69E6FA85-9E88-4AD1-BDED-AA4E5665BD51}" srcId="{2C84DE04-9585-42E5-86E7-58059BE1CA48}" destId="{4C9027FA-35C3-4F3D-8E0E-39BAF231E5C7}" srcOrd="0" destOrd="0" parTransId="{84464082-77FA-4BFE-89FE-C6FE4F92D3D5}" sibTransId="{588CD512-A472-4C84-A6C1-1971426BAF90}"/>
    <dgm:cxn modelId="{C85B5896-006B-480B-BA00-43BD790FBEF4}" srcId="{4C9027FA-35C3-4F3D-8E0E-39BAF231E5C7}" destId="{10A787A5-19DA-4A3B-894C-CA6C3FE27A88}" srcOrd="0" destOrd="0" parTransId="{9A740F47-E5AF-4D7E-B11A-63CDF8A9C68A}" sibTransId="{FB1BC8E4-8EA2-480F-A6C9-CF7C894B162D}"/>
    <dgm:cxn modelId="{4451C9AC-A801-4F6B-80BD-9701907C7FDF}" type="presOf" srcId="{0C206109-0110-4668-BE70-18E043322B70}" destId="{FBC59F03-CDA7-4001-BEB0-15961F1D2579}" srcOrd="0" destOrd="4" presId="urn:microsoft.com/office/officeart/2005/8/layout/chevron2"/>
    <dgm:cxn modelId="{C7EDC8AF-801A-4DDB-9954-66A9424CD9BB}" type="presOf" srcId="{2C84DE04-9585-42E5-86E7-58059BE1CA48}" destId="{E80DCAF3-18FF-45A2-AD64-381F532AC0D8}" srcOrd="0" destOrd="0" presId="urn:microsoft.com/office/officeart/2005/8/layout/chevron2"/>
    <dgm:cxn modelId="{C5E75FBA-869C-4BBD-B595-7F6C03D15107}" srcId="{1E58D8E1-419F-4EEC-8B6C-E9CF67884C12}" destId="{E5EA9875-B327-4293-8695-E2DE90A87649}" srcOrd="0" destOrd="0" parTransId="{5D85677D-B40A-4CFC-84CE-672A8B4557CE}" sibTransId="{0FAFAE18-A07B-4DB8-9136-48B309C57841}"/>
    <dgm:cxn modelId="{C2192FC8-F801-4BE0-A678-F0AC721FA62F}" srcId="{1E58D8E1-419F-4EEC-8B6C-E9CF67884C12}" destId="{2D0CF671-3C60-4D53-8B4E-091B7261754C}" srcOrd="1" destOrd="0" parTransId="{C23B08BA-00DF-4108-B121-6251CF40F85F}" sibTransId="{0891C074-CE57-4CBB-8EC9-1D4B3C8B7086}"/>
    <dgm:cxn modelId="{7E8259CD-792D-4F6B-9A0F-D146A13FD309}" type="presOf" srcId="{491B4310-8437-4B06-BBD7-EFFA8E329B53}" destId="{FBC59F03-CDA7-4001-BEB0-15961F1D2579}" srcOrd="0" destOrd="2" presId="urn:microsoft.com/office/officeart/2005/8/layout/chevron2"/>
    <dgm:cxn modelId="{257624CF-970D-4FC8-B7E3-F5EC01F48451}" srcId="{1E58D8E1-419F-4EEC-8B6C-E9CF67884C12}" destId="{F3723B2F-3C56-4468-A309-3B74F6C1A345}" srcOrd="3" destOrd="0" parTransId="{0C87956E-E064-472A-A12A-E1699B771EF5}" sibTransId="{941E698E-6310-4BC9-90D1-5EC37ED4E01F}"/>
    <dgm:cxn modelId="{82D640E6-AC20-449D-B526-0E3A4A5266D1}" srcId="{1E58D8E1-419F-4EEC-8B6C-E9CF67884C12}" destId="{0C206109-0110-4668-BE70-18E043322B70}" srcOrd="4" destOrd="0" parTransId="{9805353F-586C-4719-8995-A1A7675ADE42}" sibTransId="{01D2B651-E90E-48BB-BF7E-548E2F94D89D}"/>
    <dgm:cxn modelId="{2F8327EA-69FE-46B5-98BE-A81A31C012B9}" type="presOf" srcId="{10A787A5-19DA-4A3B-894C-CA6C3FE27A88}" destId="{1E8D71BC-C836-4900-8363-F724FF1775A2}" srcOrd="0" destOrd="0" presId="urn:microsoft.com/office/officeart/2005/8/layout/chevron2"/>
    <dgm:cxn modelId="{EBE0BAEC-B9D8-4776-88B5-5BB24D074C96}" srcId="{2C84DE04-9585-42E5-86E7-58059BE1CA48}" destId="{1E58D8E1-419F-4EEC-8B6C-E9CF67884C12}" srcOrd="1" destOrd="0" parTransId="{B6897BA1-0B88-4828-877E-6419D0536E9B}" sibTransId="{7F5919E5-8094-4562-AC4E-891EDDCE640D}"/>
    <dgm:cxn modelId="{F792B5A2-6E04-477F-A75D-5816F9D4ACCD}" type="presParOf" srcId="{E80DCAF3-18FF-45A2-AD64-381F532AC0D8}" destId="{BA290BC9-C50A-4004-A4E0-77184A21F495}" srcOrd="0" destOrd="0" presId="urn:microsoft.com/office/officeart/2005/8/layout/chevron2"/>
    <dgm:cxn modelId="{E65235B8-0D58-43B7-9915-F48C0EB2C5E8}" type="presParOf" srcId="{BA290BC9-C50A-4004-A4E0-77184A21F495}" destId="{42CC912E-E967-4856-B71D-562ABC059A8C}" srcOrd="0" destOrd="0" presId="urn:microsoft.com/office/officeart/2005/8/layout/chevron2"/>
    <dgm:cxn modelId="{22DB0349-42E9-4285-A999-F98A1FD317FB}" type="presParOf" srcId="{BA290BC9-C50A-4004-A4E0-77184A21F495}" destId="{1E8D71BC-C836-4900-8363-F724FF1775A2}" srcOrd="1" destOrd="0" presId="urn:microsoft.com/office/officeart/2005/8/layout/chevron2"/>
    <dgm:cxn modelId="{01208374-6C17-4ED7-94B1-BC4013300E6E}" type="presParOf" srcId="{E80DCAF3-18FF-45A2-AD64-381F532AC0D8}" destId="{FC045D12-415D-4F9C-826A-1E5AB1B1CD8D}" srcOrd="1" destOrd="0" presId="urn:microsoft.com/office/officeart/2005/8/layout/chevron2"/>
    <dgm:cxn modelId="{6427EEF6-318D-46E4-AC35-4364855DCD94}" type="presParOf" srcId="{E80DCAF3-18FF-45A2-AD64-381F532AC0D8}" destId="{1BD061A7-EEDA-4020-BC50-7E746321B064}" srcOrd="2" destOrd="0" presId="urn:microsoft.com/office/officeart/2005/8/layout/chevron2"/>
    <dgm:cxn modelId="{7EA5B60D-DE8B-45EC-A560-9024F2DD0C96}" type="presParOf" srcId="{1BD061A7-EEDA-4020-BC50-7E746321B064}" destId="{BCC30721-BE34-4444-83BA-75D681311474}" srcOrd="0" destOrd="0" presId="urn:microsoft.com/office/officeart/2005/8/layout/chevron2"/>
    <dgm:cxn modelId="{C8E2BB4B-BB0D-4CA7-8578-AFA14B6AA008}" type="presParOf" srcId="{1BD061A7-EEDA-4020-BC50-7E746321B064}" destId="{FBC59F03-CDA7-4001-BEB0-15961F1D2579}" srcOrd="1" destOrd="0" presId="urn:microsoft.com/office/officeart/2005/8/layout/chevron2"/>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289D1C-5771-416A-ACD3-B8C9FFC11E66}">
      <dsp:nvSpPr>
        <dsp:cNvPr id="0" name=""/>
        <dsp:cNvSpPr/>
      </dsp:nvSpPr>
      <dsp:spPr>
        <a:xfrm>
          <a:off x="0" y="38464"/>
          <a:ext cx="3773466" cy="33475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b="1" u="sng" kern="1200" dirty="0">
              <a:latin typeface="Times New Roman" panose="02020603050405020304" pitchFamily="18" charset="0"/>
              <a:cs typeface="Times New Roman" panose="02020603050405020304" pitchFamily="18" charset="0"/>
            </a:rPr>
            <a:t>Questions</a:t>
          </a:r>
          <a:endParaRPr lang="en-IN" sz="1000" kern="1200" dirty="0">
            <a:latin typeface="Times New Roman" panose="02020603050405020304" pitchFamily="18" charset="0"/>
            <a:cs typeface="Times New Roman" panose="02020603050405020304" pitchFamily="18" charset="0"/>
          </a:endParaRPr>
        </a:p>
      </dsp:txBody>
      <dsp:txXfrm>
        <a:off x="16341" y="54805"/>
        <a:ext cx="3740784" cy="302069"/>
      </dsp:txXfrm>
    </dsp:sp>
    <dsp:sp modelId="{EACF72E0-F71A-48D8-AAC9-F878A6D9F16E}">
      <dsp:nvSpPr>
        <dsp:cNvPr id="0" name=""/>
        <dsp:cNvSpPr/>
      </dsp:nvSpPr>
      <dsp:spPr>
        <a:xfrm>
          <a:off x="0" y="373215"/>
          <a:ext cx="3773466" cy="335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08" tIns="12700" rIns="71120" bIns="12700" numCol="1" spcCol="1270" anchor="t" anchorCtr="0">
          <a:noAutofit/>
        </a:bodyPr>
        <a:lstStyle/>
        <a:p>
          <a:pPr marL="57150" lvl="1" indent="-57150" algn="l" defTabSz="444500">
            <a:lnSpc>
              <a:spcPct val="90000"/>
            </a:lnSpc>
            <a:spcBef>
              <a:spcPct val="0"/>
            </a:spcBef>
            <a:spcAft>
              <a:spcPct val="20000"/>
            </a:spcAft>
            <a:buNone/>
          </a:pPr>
          <a:r>
            <a:rPr lang="en-GB" sz="1000" kern="1200" dirty="0">
              <a:latin typeface="Times New Roman" panose="02020603050405020304" pitchFamily="18" charset="0"/>
              <a:cs typeface="Times New Roman" panose="02020603050405020304" pitchFamily="18" charset="0"/>
            </a:rPr>
            <a:t>How does delayed hospital discharge affect adult social care services in the UK?</a:t>
          </a:r>
          <a:endParaRPr lang="en-IN" sz="1000" kern="1200" dirty="0">
            <a:latin typeface="Times New Roman" panose="02020603050405020304" pitchFamily="18" charset="0"/>
            <a:cs typeface="Times New Roman" panose="02020603050405020304" pitchFamily="18" charset="0"/>
          </a:endParaRPr>
        </a:p>
      </dsp:txBody>
      <dsp:txXfrm>
        <a:off x="0" y="373215"/>
        <a:ext cx="3773466" cy="335567"/>
      </dsp:txXfrm>
    </dsp:sp>
    <dsp:sp modelId="{5AA68EDF-140E-4EB9-9370-24E39DE98182}">
      <dsp:nvSpPr>
        <dsp:cNvPr id="0" name=""/>
        <dsp:cNvSpPr/>
      </dsp:nvSpPr>
      <dsp:spPr>
        <a:xfrm>
          <a:off x="0" y="714969"/>
          <a:ext cx="3773466" cy="341885"/>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GB" sz="1000" b="1" kern="1200" dirty="0">
              <a:latin typeface="Times New Roman" panose="02020603050405020304" pitchFamily="18" charset="0"/>
              <a:cs typeface="Times New Roman" panose="02020603050405020304" pitchFamily="18" charset="0"/>
            </a:rPr>
            <a:t>Sub-Questions</a:t>
          </a:r>
          <a:endParaRPr lang="en-IN" sz="1000" kern="1200" dirty="0">
            <a:latin typeface="Times New Roman" panose="02020603050405020304" pitchFamily="18" charset="0"/>
            <a:cs typeface="Times New Roman" panose="02020603050405020304" pitchFamily="18" charset="0"/>
          </a:endParaRPr>
        </a:p>
      </dsp:txBody>
      <dsp:txXfrm>
        <a:off x="16689" y="731658"/>
        <a:ext cx="3740088" cy="308507"/>
      </dsp:txXfrm>
    </dsp:sp>
    <dsp:sp modelId="{619F11A5-D51C-4D2A-BA28-BC38D4A0095F}">
      <dsp:nvSpPr>
        <dsp:cNvPr id="0" name=""/>
        <dsp:cNvSpPr/>
      </dsp:nvSpPr>
      <dsp:spPr>
        <a:xfrm>
          <a:off x="0" y="1050668"/>
          <a:ext cx="3773466" cy="850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808" tIns="12700" rIns="71120" bIns="12700" numCol="1" spcCol="1270" anchor="t" anchorCtr="0">
          <a:noAutofit/>
        </a:bodyPr>
        <a:lstStyle/>
        <a:p>
          <a:pPr marL="57150" lvl="1" indent="-57150" algn="l" defTabSz="444500">
            <a:lnSpc>
              <a:spcPct val="90000"/>
            </a:lnSpc>
            <a:spcBef>
              <a:spcPct val="0"/>
            </a:spcBef>
            <a:spcAft>
              <a:spcPct val="20000"/>
            </a:spcAft>
            <a:buFont typeface="Arial" panose="020B0604020202020204" pitchFamily="34" charset="0"/>
            <a:buChar char="•"/>
          </a:pPr>
          <a:r>
            <a:rPr lang="en-GB" sz="1000" u="none" kern="1200" dirty="0">
              <a:latin typeface="Times New Roman" panose="02020603050405020304" pitchFamily="18" charset="0"/>
              <a:cs typeface="Times New Roman" panose="02020603050405020304" pitchFamily="18" charset="0"/>
            </a:rPr>
            <a:t>How does delayed hospital discharge influence adult social care service capacity?</a:t>
          </a:r>
          <a:endParaRPr lang="en-IN" sz="1000" kern="1200" dirty="0">
            <a:latin typeface="Times New Roman" panose="02020603050405020304" pitchFamily="18" charset="0"/>
            <a:cs typeface="Times New Roman" panose="02020603050405020304" pitchFamily="18" charset="0"/>
          </a:endParaRPr>
        </a:p>
        <a:p>
          <a:pPr marL="57150" lvl="1" indent="-57150" algn="l" defTabSz="444500">
            <a:lnSpc>
              <a:spcPct val="90000"/>
            </a:lnSpc>
            <a:spcBef>
              <a:spcPct val="0"/>
            </a:spcBef>
            <a:spcAft>
              <a:spcPct val="20000"/>
            </a:spcAft>
            <a:buFont typeface="Arial" panose="020B0604020202020204" pitchFamily="34" charset="0"/>
            <a:buChar char="•"/>
          </a:pPr>
          <a:r>
            <a:rPr lang="en-GB" sz="1000" u="none" kern="1200" dirty="0">
              <a:latin typeface="Times New Roman" panose="02020603050405020304" pitchFamily="18" charset="0"/>
              <a:cs typeface="Times New Roman" panose="02020603050405020304" pitchFamily="18" charset="0"/>
            </a:rPr>
            <a:t>What impact does delayed discharge have on workforce workload and staffing?</a:t>
          </a:r>
          <a:endParaRPr lang="en-IN" sz="1000" u="none" kern="1200" dirty="0">
            <a:latin typeface="Times New Roman" panose="02020603050405020304" pitchFamily="18" charset="0"/>
            <a:cs typeface="Times New Roman" panose="02020603050405020304" pitchFamily="18" charset="0"/>
          </a:endParaRPr>
        </a:p>
        <a:p>
          <a:pPr marL="57150" lvl="1" indent="-57150" algn="l" defTabSz="444500">
            <a:lnSpc>
              <a:spcPct val="90000"/>
            </a:lnSpc>
            <a:spcBef>
              <a:spcPct val="0"/>
            </a:spcBef>
            <a:spcAft>
              <a:spcPct val="20000"/>
            </a:spcAft>
            <a:buFont typeface="Arial" panose="020B0604020202020204" pitchFamily="34" charset="0"/>
            <a:buChar char="•"/>
          </a:pPr>
          <a:r>
            <a:rPr lang="en-GB" sz="1000" u="none" kern="1200" dirty="0">
              <a:latin typeface="Times New Roman" panose="02020603050405020304" pitchFamily="18" charset="0"/>
              <a:cs typeface="Times New Roman" panose="02020603050405020304" pitchFamily="18" charset="0"/>
            </a:rPr>
            <a:t>How does delayed discharge affect the quality of care and service-user outcomes?</a:t>
          </a:r>
          <a:endParaRPr lang="en-IN" sz="1000" u="none" kern="1200" dirty="0">
            <a:latin typeface="Times New Roman" panose="02020603050405020304" pitchFamily="18" charset="0"/>
            <a:cs typeface="Times New Roman" panose="02020603050405020304" pitchFamily="18" charset="0"/>
          </a:endParaRPr>
        </a:p>
        <a:p>
          <a:pPr marL="57150" lvl="1" indent="-57150" algn="l" defTabSz="444500">
            <a:lnSpc>
              <a:spcPct val="90000"/>
            </a:lnSpc>
            <a:spcBef>
              <a:spcPct val="0"/>
            </a:spcBef>
            <a:spcAft>
              <a:spcPct val="20000"/>
            </a:spcAft>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What interventions have been reported to reduce delayed hospital discharge in the UK?</a:t>
          </a:r>
          <a:endParaRPr lang="en-IN" sz="1000" u="none" kern="1200" dirty="0">
            <a:latin typeface="Times New Roman" panose="02020603050405020304" pitchFamily="18" charset="0"/>
            <a:cs typeface="Times New Roman" panose="02020603050405020304" pitchFamily="18" charset="0"/>
          </a:endParaRPr>
        </a:p>
      </dsp:txBody>
      <dsp:txXfrm>
        <a:off x="0" y="1050668"/>
        <a:ext cx="3773466" cy="850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CC912E-E967-4856-B71D-562ABC059A8C}">
      <dsp:nvSpPr>
        <dsp:cNvPr id="0" name=""/>
        <dsp:cNvSpPr/>
      </dsp:nvSpPr>
      <dsp:spPr>
        <a:xfrm rot="5400000">
          <a:off x="-211847" y="214405"/>
          <a:ext cx="1412317" cy="988622"/>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Aim</a:t>
          </a:r>
          <a:endParaRPr lang="en-IN" sz="1000" kern="1200" dirty="0"/>
        </a:p>
      </dsp:txBody>
      <dsp:txXfrm rot="-5400000">
        <a:off x="1" y="496868"/>
        <a:ext cx="988622" cy="423695"/>
      </dsp:txXfrm>
    </dsp:sp>
    <dsp:sp modelId="{1E8D71BC-C836-4900-8363-F724FF1775A2}">
      <dsp:nvSpPr>
        <dsp:cNvPr id="0" name=""/>
        <dsp:cNvSpPr/>
      </dsp:nvSpPr>
      <dsp:spPr>
        <a:xfrm rot="5400000">
          <a:off x="4054215" y="-3065593"/>
          <a:ext cx="918006" cy="7049193"/>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57150" lvl="1" indent="-57150" algn="l" defTabSz="444500">
            <a:lnSpc>
              <a:spcPct val="90000"/>
            </a:lnSpc>
            <a:spcBef>
              <a:spcPct val="0"/>
            </a:spcBef>
            <a:spcAft>
              <a:spcPct val="15000"/>
            </a:spcAft>
            <a:buNone/>
          </a:pPr>
          <a:r>
            <a:rPr lang="en-GB" sz="1000" kern="1200" dirty="0">
              <a:latin typeface="Times New Roman" panose="02020603050405020304" pitchFamily="18" charset="0"/>
              <a:cs typeface="Times New Roman" panose="02020603050405020304" pitchFamily="18" charset="0"/>
            </a:rPr>
            <a:t>To systematically review and synthesise existing evidence on the impact of delayed hospital discharge on adult social care services in the UK, with particular focus on service capacity, workforce pressures, quality of care, and outcomes for service users.</a:t>
          </a:r>
          <a:endParaRPr lang="en-IN" sz="1000" kern="1200" dirty="0"/>
        </a:p>
      </dsp:txBody>
      <dsp:txXfrm rot="-5400000">
        <a:off x="988622" y="44813"/>
        <a:ext cx="7004380" cy="828380"/>
      </dsp:txXfrm>
    </dsp:sp>
    <dsp:sp modelId="{BCC30721-BE34-4444-83BA-75D681311474}">
      <dsp:nvSpPr>
        <dsp:cNvPr id="0" name=""/>
        <dsp:cNvSpPr/>
      </dsp:nvSpPr>
      <dsp:spPr>
        <a:xfrm rot="5400000">
          <a:off x="-211847" y="1327787"/>
          <a:ext cx="1412317" cy="988622"/>
        </a:xfrm>
        <a:prstGeom prst="chevron">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Objectives</a:t>
          </a:r>
          <a:endParaRPr lang="en-IN" sz="1000" kern="1200" dirty="0"/>
        </a:p>
      </dsp:txBody>
      <dsp:txXfrm rot="-5400000">
        <a:off x="1" y="1610250"/>
        <a:ext cx="988622" cy="423695"/>
      </dsp:txXfrm>
    </dsp:sp>
    <dsp:sp modelId="{FBC59F03-CDA7-4001-BEB0-15961F1D2579}">
      <dsp:nvSpPr>
        <dsp:cNvPr id="0" name=""/>
        <dsp:cNvSpPr/>
      </dsp:nvSpPr>
      <dsp:spPr>
        <a:xfrm rot="5400000">
          <a:off x="4054215" y="-1949653"/>
          <a:ext cx="918006" cy="7049193"/>
        </a:xfrm>
        <a:prstGeom prst="round2Same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120" tIns="6350" rIns="6350" bIns="6350" numCol="1" spcCol="1270" anchor="ctr" anchorCtr="0">
          <a:noAutofit/>
        </a:bodyPr>
        <a:lstStyle/>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To identify and review the existing literature on delayed hospital discharge in the UK.</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examine the impact of delayed hospital discharge on adult social care service capacity and resource allocation.</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evaluate the effects of delayed hospital discharge on workforce workload, staffing pressures, and service delivery.</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assess the impact of delayed hospital discharge on the quality of care and outcomes experienced by adult social care service users.</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a:p>
          <a:pPr marL="114300" lvl="1" indent="-114300" algn="l" defTabSz="533400">
            <a:lnSpc>
              <a:spcPct val="90000"/>
            </a:lnSpc>
            <a:spcBef>
              <a:spcPct val="0"/>
            </a:spcBef>
            <a:spcAft>
              <a:spcPct val="15000"/>
            </a:spcAft>
            <a:buClrTx/>
            <a:buSzPts val="900"/>
            <a:buFont typeface="Arial" panose="020B0604020202020204" pitchFamily="34" charset="0"/>
            <a:buChar char="•"/>
          </a:pPr>
          <a:r>
            <a:rPr lang="en-GB" sz="1000" kern="1200" dirty="0">
              <a:latin typeface="Times New Roman" panose="02020603050405020304" pitchFamily="18" charset="0"/>
              <a:cs typeface="Times New Roman" panose="02020603050405020304" pitchFamily="18" charset="0"/>
            </a:rPr>
            <a:t>To identify strategies and recommendations reported in the literature for reducing delayed hospital discharge and improving integration between health and social care services.</a:t>
          </a:r>
          <a:endParaRPr lang="en-IN" sz="1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rot="-5400000">
        <a:off x="988622" y="1160753"/>
        <a:ext cx="7004380" cy="8283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43A62-6D66-4B5B-9BA2-11DB227FB778}" type="datetimeFigureOut">
              <a:rPr lang="en-IN" smtClean="0"/>
              <a:pPr/>
              <a:t>05-07-2026</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39AE9C-049B-49C3-ABE6-2DA0064090A0}" type="slidenum">
              <a:rPr lang="en-IN" smtClean="0"/>
              <a:pPr/>
              <a:t>‹#›</a:t>
            </a:fld>
            <a:endParaRPr lang="en-IN"/>
          </a:p>
        </p:txBody>
      </p:sp>
    </p:spTree>
    <p:extLst>
      <p:ext uri="{BB962C8B-B14F-4D97-AF65-F5344CB8AC3E}">
        <p14:creationId xmlns:p14="http://schemas.microsoft.com/office/powerpoint/2010/main" val="2640429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4439AE9C-049B-49C3-ABE6-2DA0064090A0}" type="slidenum">
              <a:rPr lang="en-IN" smtClean="0"/>
              <a:pPr/>
              <a:t>1</a:t>
            </a:fld>
            <a:endParaRPr lang="en-IN"/>
          </a:p>
        </p:txBody>
      </p:sp>
    </p:spTree>
    <p:extLst>
      <p:ext uri="{BB962C8B-B14F-4D97-AF65-F5344CB8AC3E}">
        <p14:creationId xmlns:p14="http://schemas.microsoft.com/office/powerpoint/2010/main" val="71766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2021552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1411245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tint val="82000"/>
                  </a:schemeClr>
                </a:solidFill>
              </a:defRPr>
            </a:lvl1pPr>
            <a:lvl2pPr marL="640080" indent="0">
              <a:buNone/>
              <a:defRPr sz="2800">
                <a:solidFill>
                  <a:schemeClr val="tx1">
                    <a:tint val="82000"/>
                  </a:schemeClr>
                </a:solidFill>
              </a:defRPr>
            </a:lvl2pPr>
            <a:lvl3pPr marL="1280160" indent="0">
              <a:buNone/>
              <a:defRPr sz="2520">
                <a:solidFill>
                  <a:schemeClr val="tx1">
                    <a:tint val="82000"/>
                  </a:schemeClr>
                </a:solidFill>
              </a:defRPr>
            </a:lvl3pPr>
            <a:lvl4pPr marL="1920240" indent="0">
              <a:buNone/>
              <a:defRPr sz="2240">
                <a:solidFill>
                  <a:schemeClr val="tx1">
                    <a:tint val="82000"/>
                  </a:schemeClr>
                </a:solidFill>
              </a:defRPr>
            </a:lvl4pPr>
            <a:lvl5pPr marL="2560320" indent="0">
              <a:buNone/>
              <a:defRPr sz="2240">
                <a:solidFill>
                  <a:schemeClr val="tx1">
                    <a:tint val="82000"/>
                  </a:schemeClr>
                </a:solidFill>
              </a:defRPr>
            </a:lvl5pPr>
            <a:lvl6pPr marL="3200400" indent="0">
              <a:buNone/>
              <a:defRPr sz="2240">
                <a:solidFill>
                  <a:schemeClr val="tx1">
                    <a:tint val="82000"/>
                  </a:schemeClr>
                </a:solidFill>
              </a:defRPr>
            </a:lvl6pPr>
            <a:lvl7pPr marL="3840480" indent="0">
              <a:buNone/>
              <a:defRPr sz="2240">
                <a:solidFill>
                  <a:schemeClr val="tx1">
                    <a:tint val="82000"/>
                  </a:schemeClr>
                </a:solidFill>
              </a:defRPr>
            </a:lvl7pPr>
            <a:lvl8pPr marL="4480560" indent="0">
              <a:buNone/>
              <a:defRPr sz="2240">
                <a:solidFill>
                  <a:schemeClr val="tx1">
                    <a:tint val="82000"/>
                  </a:schemeClr>
                </a:solidFill>
              </a:defRPr>
            </a:lvl8pPr>
            <a:lvl9pPr marL="5120640" indent="0">
              <a:buNone/>
              <a:defRPr sz="224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1281300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46303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776558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57571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398693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4255496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2520707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147931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A1918F-A2B7-4042-897C-E02A1E5E22BA}" type="datetimeFigureOut">
              <a:rPr lang="en-IN" smtClean="0"/>
              <a:pPr/>
              <a:t>05-07-2026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ACBAD-0AF5-4514-A003-E7F851C81048}" type="slidenum">
              <a:rPr lang="en-IN" smtClean="0"/>
              <a:pPr/>
              <a:t>‹#›</a:t>
            </a:fld>
            <a:endParaRPr lang="en-IN"/>
          </a:p>
        </p:txBody>
      </p:sp>
    </p:spTree>
    <p:extLst>
      <p:ext uri="{BB962C8B-B14F-4D97-AF65-F5344CB8AC3E}">
        <p14:creationId xmlns:p14="http://schemas.microsoft.com/office/powerpoint/2010/main" val="3154675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82000"/>
                  </a:schemeClr>
                </a:solidFill>
              </a:defRPr>
            </a:lvl1pPr>
          </a:lstStyle>
          <a:p>
            <a:fld id="{A6A1918F-A2B7-4042-897C-E02A1E5E22BA}" type="datetimeFigureOut">
              <a:rPr lang="en-IN" smtClean="0"/>
              <a:pPr/>
              <a:t>05-07-2026</a:t>
            </a:fld>
            <a:endParaRPr lang="en-IN"/>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82000"/>
                  </a:schemeClr>
                </a:solidFill>
              </a:defRPr>
            </a:lvl1pPr>
          </a:lstStyle>
          <a:p>
            <a:endParaRPr lang="en-IN"/>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82000"/>
                  </a:schemeClr>
                </a:solidFill>
              </a:defRPr>
            </a:lvl1pPr>
          </a:lstStyle>
          <a:p>
            <a:fld id="{AB7ACBAD-0AF5-4514-A003-E7F851C81048}" type="slidenum">
              <a:rPr lang="en-IN" smtClean="0"/>
              <a:pPr/>
              <a:t>‹#›</a:t>
            </a:fld>
            <a:endParaRPr lang="en-IN"/>
          </a:p>
        </p:txBody>
      </p:sp>
    </p:spTree>
    <p:extLst>
      <p:ext uri="{BB962C8B-B14F-4D97-AF65-F5344CB8AC3E}">
        <p14:creationId xmlns:p14="http://schemas.microsoft.com/office/powerpoint/2010/main" val="16685884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7759/cureus.61249" TargetMode="External"/><Relationship Id="rId13" Type="http://schemas.openxmlformats.org/officeDocument/2006/relationships/hyperlink" Target="https://www.medscape.com/viewarticle/nhs-social-care-budget-divide-worsens-discharge-delays-2025a10005fu" TargetMode="External"/><Relationship Id="rId18" Type="http://schemas.openxmlformats.org/officeDocument/2006/relationships/hyperlink" Target="https://doi.org/107822123.jpg%201000w" TargetMode="External"/><Relationship Id="rId26" Type="http://schemas.openxmlformats.org/officeDocument/2006/relationships/diagramData" Target="../diagrams/data2.xml"/><Relationship Id="rId3" Type="http://schemas.openxmlformats.org/officeDocument/2006/relationships/diagramData" Target="../diagrams/data1.xml"/><Relationship Id="rId21" Type="http://schemas.openxmlformats.org/officeDocument/2006/relationships/hyperlink" Target="https://doi.org/10.1093/ageing/afy147" TargetMode="External"/><Relationship Id="rId7" Type="http://schemas.microsoft.com/office/2007/relationships/diagramDrawing" Target="../diagrams/drawing1.xml"/><Relationship Id="rId12" Type="http://schemas.openxmlformats.org/officeDocument/2006/relationships/hyperlink" Target="https://doi.org/10.1111/hsc.13911" TargetMode="External"/><Relationship Id="rId17" Type="http://schemas.openxmlformats.org/officeDocument/2006/relationships/hyperlink" Target="https://doi.org/10.1177/0141076816686923" TargetMode="External"/><Relationship Id="rId25" Type="http://schemas.openxmlformats.org/officeDocument/2006/relationships/image" Target="../media/image3.png"/><Relationship Id="rId2" Type="http://schemas.openxmlformats.org/officeDocument/2006/relationships/notesSlide" Target="../notesSlides/notesSlide1.xml"/><Relationship Id="rId16" Type="http://schemas.openxmlformats.org/officeDocument/2006/relationships/hyperlink" Target="http://eprints.lse.ac.uk/121263/1/The_role_of_adult_social_care.pdf" TargetMode="External"/><Relationship Id="rId20" Type="http://schemas.openxmlformats.org/officeDocument/2006/relationships/hyperlink" Target="https://pmc.ncbi.nlm.nih.gov/articles/PMC4194477/" TargetMode="External"/><Relationship Id="rId29" Type="http://schemas.openxmlformats.org/officeDocument/2006/relationships/diagramColors" Target="../diagrams/colors2.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hyperlink" Target="https://commonslibrary.parliament.uk/delayed-hospital-discharges-and-adult-social-care/" TargetMode="External"/><Relationship Id="rId24" Type="http://schemas.openxmlformats.org/officeDocument/2006/relationships/image" Target="../media/image2.png"/><Relationship Id="rId5" Type="http://schemas.openxmlformats.org/officeDocument/2006/relationships/diagramQuickStyle" Target="../diagrams/quickStyle1.xml"/><Relationship Id="rId15" Type="http://schemas.openxmlformats.org/officeDocument/2006/relationships/hyperlink" Target="https://doi.org/10.1093/ageing/afab035" TargetMode="External"/><Relationship Id="rId23" Type="http://schemas.openxmlformats.org/officeDocument/2006/relationships/image" Target="../media/image1.png"/><Relationship Id="rId28" Type="http://schemas.openxmlformats.org/officeDocument/2006/relationships/diagramQuickStyle" Target="../diagrams/quickStyle2.xml"/><Relationship Id="rId10" Type="http://schemas.openxmlformats.org/officeDocument/2006/relationships/hyperlink" Target="https://www.theguardian.com/society/2025/dec/14/hospitals-in-england-face-dangerous-winter-overcrowding-due-to-discharge-delays" TargetMode="External"/><Relationship Id="rId19" Type="http://schemas.openxmlformats.org/officeDocument/2006/relationships/hyperlink" Target="https://doi.org/10.1136/bmj.r2641" TargetMode="External"/><Relationship Id="rId4" Type="http://schemas.openxmlformats.org/officeDocument/2006/relationships/diagramLayout" Target="../diagrams/layout1.xml"/><Relationship Id="rId9" Type="http://schemas.openxmlformats.org/officeDocument/2006/relationships/hyperlink" Target="https://www.kingsfund.org.uk/insight-and-analysis/blogs/delayed-discharges-social-care-capacity" TargetMode="External"/><Relationship Id="rId14" Type="http://schemas.openxmlformats.org/officeDocument/2006/relationships/hyperlink" Target="https://doi.org/10.1017/s0144686x21001124" TargetMode="External"/><Relationship Id="rId22" Type="http://schemas.openxmlformats.org/officeDocument/2006/relationships/hyperlink" Target="https://doi.org/10.1002/14651858.cd014765.pub2" TargetMode="External"/><Relationship Id="rId27" Type="http://schemas.openxmlformats.org/officeDocument/2006/relationships/diagramLayout" Target="../diagrams/layout2.xml"/><Relationship Id="rId30" Type="http://schemas.microsoft.com/office/2007/relationships/diagramDrawing" Target="../diagrams/drawin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50371AD-7509-5762-80A3-4D24170891C6}"/>
              </a:ext>
            </a:extLst>
          </p:cNvPr>
          <p:cNvSpPr/>
          <p:nvPr/>
        </p:nvSpPr>
        <p:spPr>
          <a:xfrm>
            <a:off x="1900628" y="245436"/>
            <a:ext cx="10530582" cy="941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latin typeface="Times New Roman" panose="02020603050405020304" pitchFamily="18" charset="0"/>
                <a:cs typeface="Times New Roman" panose="02020603050405020304" pitchFamily="18" charset="0"/>
              </a:rPr>
              <a:t>The Impact of Delayed Hospital Discharge on Adult Social Care Services in the UK</a:t>
            </a:r>
          </a:p>
          <a:p>
            <a:pPr algn="ctr"/>
            <a:r>
              <a:rPr lang="en-IN" sz="2000" b="1" dirty="0">
                <a:latin typeface="Times New Roman" panose="02020603050405020304" pitchFamily="18" charset="0"/>
                <a:cs typeface="Times New Roman" panose="02020603050405020304" pitchFamily="18" charset="0"/>
              </a:rPr>
              <a:t>Student Name : Jatin Makwana</a:t>
            </a:r>
            <a:r>
              <a:rPr lang="en-GB" sz="2000" b="1" dirty="0">
                <a:latin typeface="Times New Roman" panose="02020603050405020304" pitchFamily="18" charset="0"/>
                <a:cs typeface="Times New Roman" panose="02020603050405020304" pitchFamily="18" charset="0"/>
              </a:rPr>
              <a:t> | Student Id : 2521166 | Name of Supervisor : Diola </a:t>
            </a:r>
            <a:r>
              <a:rPr lang="en-GB" sz="2000" b="1" dirty="0" err="1">
                <a:latin typeface="Times New Roman" panose="02020603050405020304" pitchFamily="18" charset="0"/>
                <a:cs typeface="Times New Roman" panose="02020603050405020304" pitchFamily="18" charset="0"/>
              </a:rPr>
              <a:t>Bijlhout</a:t>
            </a:r>
            <a:endParaRPr lang="en-IN" sz="20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67BC1FD-A19B-BD1C-FD69-91D0330FC406}"/>
              </a:ext>
            </a:extLst>
          </p:cNvPr>
          <p:cNvSpPr txBox="1"/>
          <p:nvPr/>
        </p:nvSpPr>
        <p:spPr>
          <a:xfrm>
            <a:off x="0" y="1321644"/>
            <a:ext cx="3889948" cy="270843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buNone/>
            </a:pPr>
            <a:r>
              <a:rPr lang="en-GB" sz="1000" b="1" dirty="0">
                <a:effectLst/>
                <a:latin typeface="Times New Roman" panose="02020603050405020304" pitchFamily="18" charset="0"/>
                <a:ea typeface="Times New Roman" panose="02020603050405020304" pitchFamily="18" charset="0"/>
                <a:cs typeface="Times New Roman" panose="02020603050405020304" pitchFamily="18" charset="0"/>
              </a:rPr>
              <a:t>1. Prevalence </a:t>
            </a:r>
            <a:endParaRPr lang="en-IN"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It is a key challenge for health and social care in the UK that patients are discharged from hospital and do not receive the necessary support to care for their needs at home (Heenan, 2021); (Wallis et al., 2024); (Aggarwal et al., 2024). In March 2025, there was a daily average of 9,309 delayed patients in England with a delay of 14+ days, and a significant proportion of these delays were due to capacity problems and, to a large extent, social care (Harris, 2025).</a:t>
            </a: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In November 2025, a total of 49,688 patients experienced delays (NHS Support Federation, 2025), with more than 291,000 bed days lost due to these delays (the average delay was about 5.9 bed days), which resulted in more than 15% of inpatients being affected by the delays.</a:t>
            </a: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One of the delays that contributes is a lack of adult social care resources like home care packages and bed-based rehab programs (Gridley et al., 2022);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Keemink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et al., 2023). This costs NHS resources as well and negatively affects older people and vulnerable patients who need to be in place to make appropriate and timely transitions to the community.</a:t>
            </a:r>
          </a:p>
        </p:txBody>
      </p:sp>
      <p:sp>
        <p:nvSpPr>
          <p:cNvPr id="8" name="TextBox 7">
            <a:extLst>
              <a:ext uri="{FF2B5EF4-FFF2-40B4-BE49-F238E27FC236}">
                <a16:creationId xmlns:a16="http://schemas.microsoft.com/office/drawing/2014/main" id="{F0AB1C19-8561-361A-AAA4-AC4281E83CC4}"/>
              </a:ext>
            </a:extLst>
          </p:cNvPr>
          <p:cNvSpPr txBox="1"/>
          <p:nvPr/>
        </p:nvSpPr>
        <p:spPr>
          <a:xfrm>
            <a:off x="84480" y="6825387"/>
            <a:ext cx="3200400" cy="2708434"/>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buNone/>
            </a:pPr>
            <a:r>
              <a:rPr lang="en-GB" sz="1000" b="1" dirty="0">
                <a:effectLst/>
                <a:latin typeface="Times New Roman" panose="02020603050405020304" pitchFamily="18" charset="0"/>
                <a:ea typeface="Times New Roman" panose="02020603050405020304" pitchFamily="18" charset="0"/>
                <a:cs typeface="Times New Roman" panose="02020603050405020304" pitchFamily="18" charset="0"/>
              </a:rPr>
              <a:t>2. Rationale of your research</a:t>
            </a:r>
            <a:endParaRPr lang="en-IN"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Maynard (2017) calls this 'a serious issue'; a persistent and costly problem for UK adult social care services is the failure to discharge patients from hospitals in a timely fashion. That is per month, and it is estimated that by September 2025 some 12,459 patients were lying in a bed medically ready for discharge, representing an estimated cost to NHS England of over £220 million, or more than £2 billion annually (O’Dowd, 2025).</a:t>
            </a: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These delays further add to the pressures of occupied hospital beds, add to the record A&amp;E waits, and cause unchosen delays in accessing social care in the community (Campbell, 2025). In adult social care, they burden already over-stretched London borough services and disrupt and decrease care packages and poor patient outcomes, including loss of independence, infections, and poor mental health (Spiers et al., 2018); (Hinde et al., 2021).</a:t>
            </a:r>
          </a:p>
        </p:txBody>
      </p:sp>
      <p:graphicFrame>
        <p:nvGraphicFramePr>
          <p:cNvPr id="9" name="Diagram 8">
            <a:extLst>
              <a:ext uri="{FF2B5EF4-FFF2-40B4-BE49-F238E27FC236}">
                <a16:creationId xmlns:a16="http://schemas.microsoft.com/office/drawing/2014/main" id="{F9B6B86D-310D-C417-32F7-353B719D6012}"/>
              </a:ext>
            </a:extLst>
          </p:cNvPr>
          <p:cNvGraphicFramePr/>
          <p:nvPr>
            <p:extLst>
              <p:ext uri="{D42A27DB-BD31-4B8C-83A1-F6EECF244321}">
                <p14:modId xmlns:p14="http://schemas.microsoft.com/office/powerpoint/2010/main" val="4141858848"/>
              </p:ext>
            </p:extLst>
          </p:nvPr>
        </p:nvGraphicFramePr>
        <p:xfrm>
          <a:off x="3248921" y="4360746"/>
          <a:ext cx="3773466" cy="2397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06C53B9B-D917-E2B1-28B1-3E447976A976}"/>
              </a:ext>
            </a:extLst>
          </p:cNvPr>
          <p:cNvSpPr txBox="1"/>
          <p:nvPr/>
        </p:nvSpPr>
        <p:spPr>
          <a:xfrm>
            <a:off x="3440875" y="7266945"/>
            <a:ext cx="3389556" cy="209288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buNone/>
            </a:pPr>
            <a:r>
              <a:rPr lang="en-GB" sz="1000" b="1" dirty="0">
                <a:effectLst/>
                <a:latin typeface="Times New Roman" panose="02020603050405020304" pitchFamily="18" charset="0"/>
                <a:ea typeface="Times New Roman" panose="02020603050405020304" pitchFamily="18" charset="0"/>
                <a:cs typeface="Times New Roman" panose="02020603050405020304" pitchFamily="18" charset="0"/>
              </a:rPr>
              <a:t>4. Research impact</a:t>
            </a:r>
            <a:endParaRPr lang="en-IN" sz="1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buNone/>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The outcomes of this research will ultimately benefit older adults and vulnerable patients by creating better routes into and out of hospitals, providing for more Independence and well-being in our society, and ensuring the effective and efficient use of hospital resources (Potthoff, Kane and Franco, 2024). It will underpin the planning of adult social care provision, including for better allocation of resources and integrated working with the NHS. Findings will inform evidence for policymakers to create effective policies and give practical suggestions for working in health and social care (HSC) to streamline transitions and reduce pressures for HSC systems.</a:t>
            </a:r>
            <a:endParaRPr lang="en-IN" sz="10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5D2CDF1-60E1-E319-A934-7EEDF9EC6EF4}"/>
              </a:ext>
            </a:extLst>
          </p:cNvPr>
          <p:cNvSpPr txBox="1"/>
          <p:nvPr/>
        </p:nvSpPr>
        <p:spPr>
          <a:xfrm>
            <a:off x="6986427" y="5733164"/>
            <a:ext cx="5730693" cy="3862596"/>
          </a:xfrm>
          <a:prstGeom prst="rect">
            <a:avLst/>
          </a:prstGeom>
          <a:solidFill>
            <a:schemeClr val="bg2">
              <a:lumMod val="90000"/>
            </a:schemeClr>
          </a:solidFill>
        </p:spPr>
        <p:style>
          <a:lnRef idx="1">
            <a:schemeClr val="accent1"/>
          </a:lnRef>
          <a:fillRef idx="2">
            <a:schemeClr val="accent1"/>
          </a:fillRef>
          <a:effectRef idx="1">
            <a:schemeClr val="accent1"/>
          </a:effectRef>
          <a:fontRef idx="minor">
            <a:schemeClr val="dk1"/>
          </a:fontRef>
        </p:style>
        <p:txBody>
          <a:bodyPr wrap="square">
            <a:spAutoFit/>
          </a:bodyPr>
          <a:lstStyle/>
          <a:p>
            <a:pPr algn="just">
              <a:buNone/>
            </a:pPr>
            <a:r>
              <a:rPr lang="en-GB" sz="700"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 List</a:t>
            </a:r>
          </a:p>
          <a:p>
            <a:pPr algn="just"/>
            <a:r>
              <a:rPr lang="en-GB" sz="700" dirty="0">
                <a:latin typeface="Times New Roman" panose="02020603050405020304" pitchFamily="18" charset="0"/>
                <a:cs typeface="Times New Roman" panose="02020603050405020304" pitchFamily="18" charset="0"/>
              </a:rPr>
              <a:t>Aggarwal, K., Singh, B., Banker, H., Stoltzfus, M.T., Hong, J., Anamika, F.N.U., </a:t>
            </a:r>
            <a:r>
              <a:rPr lang="en-GB" sz="700" dirty="0" err="1">
                <a:latin typeface="Times New Roman" panose="02020603050405020304" pitchFamily="18" charset="0"/>
                <a:cs typeface="Times New Roman" panose="02020603050405020304" pitchFamily="18" charset="0"/>
              </a:rPr>
              <a:t>Nishkamni</a:t>
            </a:r>
            <a:r>
              <a:rPr lang="en-GB" sz="700" dirty="0">
                <a:latin typeface="Times New Roman" panose="02020603050405020304" pitchFamily="18" charset="0"/>
                <a:cs typeface="Times New Roman" panose="02020603050405020304" pitchFamily="18" charset="0"/>
              </a:rPr>
              <a:t>, F.N.U., Munjal, J. and Jain, R. (2024). Exploring the Ramifications of Delayed Hospital Discharges: Impacts on Patients, Physicians, and Healthcare Systems. </a:t>
            </a:r>
            <a:r>
              <a:rPr lang="en-GB" sz="700" i="1" dirty="0" err="1">
                <a:latin typeface="Times New Roman" panose="02020603050405020304" pitchFamily="18" charset="0"/>
                <a:cs typeface="Times New Roman" panose="02020603050405020304" pitchFamily="18" charset="0"/>
              </a:rPr>
              <a:t>Cureus</a:t>
            </a:r>
            <a:r>
              <a:rPr lang="en-GB" sz="700" dirty="0">
                <a:latin typeface="Times New Roman" panose="02020603050405020304" pitchFamily="18" charset="0"/>
                <a:cs typeface="Times New Roman" panose="02020603050405020304" pitchFamily="18" charset="0"/>
              </a:rPr>
              <a:t>, [online] 16(5).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8"/>
              </a:rPr>
              <a:t>https</a:t>
            </a:r>
            <a:r>
              <a:rPr lang="en-GB" sz="700" dirty="0">
                <a:latin typeface="Times New Roman" panose="02020603050405020304" pitchFamily="18" charset="0"/>
                <a:cs typeface="Times New Roman" panose="02020603050405020304" pitchFamily="18" charset="0"/>
                <a:hlinkClick r:id="rId8"/>
              </a:rPr>
              <a:t>://doi.org/10.7759/cureus.61249</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err="1">
                <a:latin typeface="Times New Roman" panose="02020603050405020304" pitchFamily="18" charset="0"/>
                <a:cs typeface="Times New Roman" panose="02020603050405020304" pitchFamily="18" charset="0"/>
              </a:rPr>
              <a:t>Bottery</a:t>
            </a:r>
            <a:r>
              <a:rPr lang="en-GB" sz="700" dirty="0">
                <a:latin typeface="Times New Roman" panose="02020603050405020304" pitchFamily="18" charset="0"/>
                <a:cs typeface="Times New Roman" panose="02020603050405020304" pitchFamily="18" charset="0"/>
              </a:rPr>
              <a:t>, S. and Arnold, S. (2025). </a:t>
            </a:r>
            <a:r>
              <a:rPr lang="en-GB" sz="700" i="1" dirty="0">
                <a:latin typeface="Times New Roman" panose="02020603050405020304" pitchFamily="18" charset="0"/>
                <a:cs typeface="Times New Roman" panose="02020603050405020304" pitchFamily="18" charset="0"/>
              </a:rPr>
              <a:t>Delayed Discharges: Why It’s Hard To Say How Many Are Due To Social Care Capacity | The King’s Fund</a:t>
            </a:r>
            <a:r>
              <a:rPr lang="en-GB" sz="700" dirty="0">
                <a:latin typeface="Times New Roman" panose="02020603050405020304" pitchFamily="18" charset="0"/>
                <a:cs typeface="Times New Roman" panose="02020603050405020304" pitchFamily="18" charset="0"/>
              </a:rPr>
              <a:t>. [online] The King’s Fund. Available at: </a:t>
            </a:r>
            <a:r>
              <a:rPr lang="en-GB" sz="700" dirty="0">
                <a:latin typeface="Times New Roman" panose="02020603050405020304" pitchFamily="18" charset="0"/>
                <a:cs typeface="Times New Roman" panose="02020603050405020304" pitchFamily="18" charset="0"/>
                <a:hlinkClick r:id="rId9"/>
              </a:rPr>
              <a:t>https://www.kingsfund.org.uk/insight-and-analysis/blogs/delayed-discharges-social-care-capacity</a:t>
            </a:r>
            <a:r>
              <a:rPr lang="en-GB" sz="700" dirty="0">
                <a:latin typeface="Times New Roman" panose="02020603050405020304" pitchFamily="18" charset="0"/>
                <a:cs typeface="Times New Roman" panose="02020603050405020304" pitchFamily="18" charset="0"/>
              </a:rPr>
              <a:t> [Accessed 2 Jul. 2026].</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Campbell, D. (2025). </a:t>
            </a:r>
            <a:r>
              <a:rPr lang="en-GB" sz="700" i="1" dirty="0">
                <a:latin typeface="Times New Roman" panose="02020603050405020304" pitchFamily="18" charset="0"/>
                <a:cs typeface="Times New Roman" panose="02020603050405020304" pitchFamily="18" charset="0"/>
              </a:rPr>
              <a:t>Hospitals in England ‘face dangerous winter overcrowding due to discharge delays’</a:t>
            </a:r>
            <a:r>
              <a:rPr lang="en-GB" sz="700" dirty="0">
                <a:latin typeface="Times New Roman" panose="02020603050405020304" pitchFamily="18" charset="0"/>
                <a:cs typeface="Times New Roman" panose="02020603050405020304" pitchFamily="18" charset="0"/>
              </a:rPr>
              <a:t>. [online] the Guardian. Available at: </a:t>
            </a:r>
            <a:r>
              <a:rPr lang="en-GB" sz="700" dirty="0">
                <a:latin typeface="Times New Roman" panose="02020603050405020304" pitchFamily="18" charset="0"/>
                <a:cs typeface="Times New Roman" panose="02020603050405020304" pitchFamily="18" charset="0"/>
                <a:hlinkClick r:id="rId10"/>
              </a:rPr>
              <a:t>https://www.theguardian.com/society/2025/dec/14/hospitals-in-england-face-dangerous-winter-overcrowding-due-to-discharge-delays</a:t>
            </a:r>
            <a:r>
              <a:rPr lang="en-GB" sz="700" dirty="0">
                <a:latin typeface="Times New Roman" panose="02020603050405020304" pitchFamily="18" charset="0"/>
                <a:cs typeface="Times New Roman" panose="02020603050405020304" pitchFamily="18" charset="0"/>
              </a:rPr>
              <a:t> [Accessed 2 Jul. 2026].</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Foster, D. (2023). </a:t>
            </a:r>
            <a:r>
              <a:rPr lang="en-GB" sz="700" i="1" dirty="0">
                <a:latin typeface="Times New Roman" panose="02020603050405020304" pitchFamily="18" charset="0"/>
                <a:cs typeface="Times New Roman" panose="02020603050405020304" pitchFamily="18" charset="0"/>
              </a:rPr>
              <a:t>Delayed hospital discharges and adult social care</a:t>
            </a:r>
            <a:r>
              <a:rPr lang="en-GB" sz="700" dirty="0">
                <a:latin typeface="Times New Roman" panose="02020603050405020304" pitchFamily="18" charset="0"/>
                <a:cs typeface="Times New Roman" panose="02020603050405020304" pitchFamily="18" charset="0"/>
              </a:rPr>
              <a:t>. [online] House of Commons Library. Available at: </a:t>
            </a:r>
            <a:r>
              <a:rPr lang="en-GB" sz="700" dirty="0">
                <a:latin typeface="Times New Roman" panose="02020603050405020304" pitchFamily="18" charset="0"/>
                <a:cs typeface="Times New Roman" panose="02020603050405020304" pitchFamily="18" charset="0"/>
                <a:hlinkClick r:id="rId11"/>
              </a:rPr>
              <a:t>https://commonslibrary.parliament.uk/delayed-hospital-discharges-and-adult-social-care/</a:t>
            </a:r>
            <a:r>
              <a:rPr lang="en-GB" sz="700" dirty="0">
                <a:latin typeface="Times New Roman" panose="02020603050405020304" pitchFamily="18" charset="0"/>
                <a:cs typeface="Times New Roman" panose="02020603050405020304" pitchFamily="18" charset="0"/>
              </a:rPr>
              <a:t> [Accessed 2 Jul. 2026].</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Gridley, K., Baxter, K., Birks, Y., Newbould, L., Allan, S., Roland, D., </a:t>
            </a:r>
            <a:r>
              <a:rPr lang="en-GB" sz="700" dirty="0" err="1">
                <a:latin typeface="Times New Roman" panose="02020603050405020304" pitchFamily="18" charset="0"/>
                <a:cs typeface="Times New Roman" panose="02020603050405020304" pitchFamily="18" charset="0"/>
              </a:rPr>
              <a:t>Malisauskaite</a:t>
            </a:r>
            <a:r>
              <a:rPr lang="en-GB" sz="700" dirty="0">
                <a:latin typeface="Times New Roman" panose="02020603050405020304" pitchFamily="18" charset="0"/>
                <a:cs typeface="Times New Roman" panose="02020603050405020304" pitchFamily="18" charset="0"/>
              </a:rPr>
              <a:t>, G. and Jones, K. (2022). Social care causes of delayed transfer of care (DTOC) from hospital for older people: Unpicking the nuances of ‘provider capacity’ and ‘patient choice’. </a:t>
            </a:r>
            <a:r>
              <a:rPr lang="en-GB" sz="700" i="1" dirty="0">
                <a:latin typeface="Times New Roman" panose="02020603050405020304" pitchFamily="18" charset="0"/>
                <a:cs typeface="Times New Roman" panose="02020603050405020304" pitchFamily="18" charset="0"/>
              </a:rPr>
              <a:t>Health &amp; Social Care in the Community</a:t>
            </a:r>
            <a:r>
              <a:rPr lang="en-GB" sz="700" dirty="0">
                <a:latin typeface="Times New Roman" panose="02020603050405020304" pitchFamily="18" charset="0"/>
                <a:cs typeface="Times New Roman" panose="02020603050405020304" pitchFamily="18" charset="0"/>
              </a:rPr>
              <a:t>, [online] 30(6), pp.e4982–e4991.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2"/>
              </a:rPr>
              <a:t>https</a:t>
            </a:r>
            <a:r>
              <a:rPr lang="en-GB" sz="700" dirty="0">
                <a:latin typeface="Times New Roman" panose="02020603050405020304" pitchFamily="18" charset="0"/>
                <a:cs typeface="Times New Roman" panose="02020603050405020304" pitchFamily="18" charset="0"/>
                <a:hlinkClick r:id="rId12"/>
              </a:rPr>
              <a:t>://doi.org/10.1111/hsc.13911</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Harris, S. (2025). </a:t>
            </a:r>
            <a:r>
              <a:rPr lang="en-GB" sz="700" i="1" dirty="0">
                <a:latin typeface="Times New Roman" panose="02020603050405020304" pitchFamily="18" charset="0"/>
                <a:cs typeface="Times New Roman" panose="02020603050405020304" pitchFamily="18" charset="0"/>
              </a:rPr>
              <a:t>NHS-Social Care Budget Divide Worsens Discharge Delays</a:t>
            </a:r>
            <a:r>
              <a:rPr lang="en-GB" sz="700" dirty="0">
                <a:latin typeface="Times New Roman" panose="02020603050405020304" pitchFamily="18" charset="0"/>
                <a:cs typeface="Times New Roman" panose="02020603050405020304" pitchFamily="18" charset="0"/>
              </a:rPr>
              <a:t>. [online] Medscape. Available at: </a:t>
            </a:r>
            <a:r>
              <a:rPr lang="en-GB" sz="700" dirty="0">
                <a:latin typeface="Times New Roman" panose="02020603050405020304" pitchFamily="18" charset="0"/>
                <a:cs typeface="Times New Roman" panose="02020603050405020304" pitchFamily="18" charset="0"/>
                <a:hlinkClick r:id="rId13"/>
              </a:rPr>
              <a:t>https://www.medscape.com/viewarticle/nhs-social-care-budget-divide-worsens-discharge-delays-2025a10005fu</a:t>
            </a:r>
            <a:r>
              <a:rPr lang="en-GB" sz="700" dirty="0">
                <a:latin typeface="Times New Roman" panose="02020603050405020304" pitchFamily="18" charset="0"/>
                <a:cs typeface="Times New Roman" panose="02020603050405020304" pitchFamily="18" charset="0"/>
              </a:rPr>
              <a:t> [Accessed 2 Jul. 2026].</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Heenan, D. (2021). Hospital Social Work and Discharge Planning for Older people: Challenges of Working in a Clinical Setting. </a:t>
            </a:r>
            <a:r>
              <a:rPr lang="en-GB" sz="700" i="1" dirty="0">
                <a:latin typeface="Times New Roman" panose="02020603050405020304" pitchFamily="18" charset="0"/>
                <a:cs typeface="Times New Roman" panose="02020603050405020304" pitchFamily="18" charset="0"/>
              </a:rPr>
              <a:t>Ageing and Society</a:t>
            </a:r>
            <a:r>
              <a:rPr lang="en-GB" sz="700" dirty="0">
                <a:latin typeface="Times New Roman" panose="02020603050405020304" pitchFamily="18" charset="0"/>
                <a:cs typeface="Times New Roman" panose="02020603050405020304" pitchFamily="18" charset="0"/>
              </a:rPr>
              <a:t>, [online] 43(6), pp.1–18.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4"/>
              </a:rPr>
              <a:t>https</a:t>
            </a:r>
            <a:r>
              <a:rPr lang="en-GB" sz="700" dirty="0">
                <a:latin typeface="Times New Roman" panose="02020603050405020304" pitchFamily="18" charset="0"/>
                <a:cs typeface="Times New Roman" panose="02020603050405020304" pitchFamily="18" charset="0"/>
                <a:hlinkClick r:id="rId14"/>
              </a:rPr>
              <a:t>://doi.org/10.1017/s0144686x21001124</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Hinde, S., </a:t>
            </a:r>
            <a:r>
              <a:rPr lang="en-GB" sz="700" dirty="0" err="1">
                <a:latin typeface="Times New Roman" panose="02020603050405020304" pitchFamily="18" charset="0"/>
                <a:cs typeface="Times New Roman" panose="02020603050405020304" pitchFamily="18" charset="0"/>
              </a:rPr>
              <a:t>Bojke</a:t>
            </a:r>
            <a:r>
              <a:rPr lang="en-GB" sz="700" dirty="0">
                <a:latin typeface="Times New Roman" panose="02020603050405020304" pitchFamily="18" charset="0"/>
                <a:cs typeface="Times New Roman" panose="02020603050405020304" pitchFamily="18" charset="0"/>
              </a:rPr>
              <a:t>, L., Richardson, G., Birks, Y., Whittaker, W., Wilberforce, M. and Clegg, A. (2021). Delayed Transfers of Care for Older people: a Wider Perspective. </a:t>
            </a:r>
            <a:r>
              <a:rPr lang="en-GB" sz="700" i="1" dirty="0">
                <a:latin typeface="Times New Roman" panose="02020603050405020304" pitchFamily="18" charset="0"/>
                <a:cs typeface="Times New Roman" panose="02020603050405020304" pitchFamily="18" charset="0"/>
              </a:rPr>
              <a:t>Age and Ageing</a:t>
            </a:r>
            <a:r>
              <a:rPr lang="en-GB" sz="700" dirty="0">
                <a:latin typeface="Times New Roman" panose="02020603050405020304" pitchFamily="18" charset="0"/>
                <a:cs typeface="Times New Roman" panose="02020603050405020304" pitchFamily="18" charset="0"/>
              </a:rPr>
              <a:t>, [online] 50(4), pp.1073–1076.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5"/>
              </a:rPr>
              <a:t>https</a:t>
            </a:r>
            <a:r>
              <a:rPr lang="en-GB" sz="700" dirty="0">
                <a:latin typeface="Times New Roman" panose="02020603050405020304" pitchFamily="18" charset="0"/>
                <a:cs typeface="Times New Roman" panose="02020603050405020304" pitchFamily="18" charset="0"/>
                <a:hlinkClick r:id="rId15"/>
              </a:rPr>
              <a:t>://doi.org/10.1093/ageing/afab035</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err="1">
                <a:latin typeface="Times New Roman" panose="02020603050405020304" pitchFamily="18" charset="0"/>
                <a:cs typeface="Times New Roman" panose="02020603050405020304" pitchFamily="18" charset="0"/>
              </a:rPr>
              <a:t>Keemink</a:t>
            </a:r>
            <a:r>
              <a:rPr lang="en-GB" sz="700" dirty="0">
                <a:latin typeface="Times New Roman" panose="02020603050405020304" pitchFamily="18" charset="0"/>
                <a:cs typeface="Times New Roman" panose="02020603050405020304" pitchFamily="18" charset="0"/>
              </a:rPr>
              <a:t>, J. r, Glass, D., Dargan, A.K., Sharp, R.J. and Forder, J.E. (2023). The role of adult social care in the prevention of intensive health and care needs: a scoping review - LSE Research Online. </a:t>
            </a:r>
            <a:r>
              <a:rPr lang="en-GB" sz="700" i="1" dirty="0">
                <a:latin typeface="Times New Roman" panose="02020603050405020304" pitchFamily="18" charset="0"/>
                <a:cs typeface="Times New Roman" panose="02020603050405020304" pitchFamily="18" charset="0"/>
              </a:rPr>
              <a:t>Lse.ac.uk</a:t>
            </a:r>
            <a:r>
              <a:rPr lang="en-GB" sz="700" dirty="0">
                <a:latin typeface="Times New Roman" panose="02020603050405020304" pitchFamily="18" charset="0"/>
                <a:cs typeface="Times New Roman" panose="02020603050405020304" pitchFamily="18" charset="0"/>
              </a:rPr>
              <a:t>, [online] pp.350–378.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6"/>
              </a:rPr>
              <a:t>http</a:t>
            </a:r>
            <a:r>
              <a:rPr lang="en-GB" sz="700" dirty="0">
                <a:latin typeface="Times New Roman" panose="02020603050405020304" pitchFamily="18" charset="0"/>
                <a:cs typeface="Times New Roman" panose="02020603050405020304" pitchFamily="18" charset="0"/>
                <a:hlinkClick r:id="rId16"/>
              </a:rPr>
              <a:t>://eprints.lse.ac.uk/121263/1/The_role_of_adult_social_care.pdf</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Maynard, A. (2017). Shrinking the state: the Fate of the NHS and Social Care. </a:t>
            </a:r>
            <a:r>
              <a:rPr lang="en-GB" sz="700" i="1" dirty="0">
                <a:latin typeface="Times New Roman" panose="02020603050405020304" pitchFamily="18" charset="0"/>
                <a:cs typeface="Times New Roman" panose="02020603050405020304" pitchFamily="18" charset="0"/>
              </a:rPr>
              <a:t>Journal of the Royal Society of Medicine</a:t>
            </a:r>
            <a:r>
              <a:rPr lang="en-GB" sz="700" dirty="0">
                <a:latin typeface="Times New Roman" panose="02020603050405020304" pitchFamily="18" charset="0"/>
                <a:cs typeface="Times New Roman" panose="02020603050405020304" pitchFamily="18" charset="0"/>
              </a:rPr>
              <a:t>, [online] 110(2), pp.49–51.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7"/>
              </a:rPr>
              <a:t>https</a:t>
            </a:r>
            <a:r>
              <a:rPr lang="en-GB" sz="700" dirty="0">
                <a:latin typeface="Times New Roman" panose="02020603050405020304" pitchFamily="18" charset="0"/>
                <a:cs typeface="Times New Roman" panose="02020603050405020304" pitchFamily="18" charset="0"/>
                <a:hlinkClick r:id="rId17"/>
              </a:rPr>
              <a:t>://doi.org/10.1177/0141076816686923</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NHS Support Federation (2025). Delayed discharge explainer: health and care pressure - The Lowdown. </a:t>
            </a:r>
            <a:r>
              <a:rPr lang="en-GB" sz="700" i="1" dirty="0" err="1">
                <a:latin typeface="Times New Roman" panose="02020603050405020304" pitchFamily="18" charset="0"/>
                <a:cs typeface="Times New Roman" panose="02020603050405020304" pitchFamily="18" charset="0"/>
              </a:rPr>
              <a:t>LowDownNHS</a:t>
            </a:r>
            <a:r>
              <a:rPr lang="en-GB" sz="700" dirty="0">
                <a:latin typeface="Times New Roman" panose="02020603050405020304" pitchFamily="18" charset="0"/>
                <a:cs typeface="Times New Roman" panose="02020603050405020304" pitchFamily="18" charset="0"/>
              </a:rPr>
              <a:t>. [online]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8"/>
              </a:rPr>
              <a:t>https</a:t>
            </a:r>
            <a:r>
              <a:rPr lang="en-GB" sz="700" dirty="0">
                <a:latin typeface="Times New Roman" panose="02020603050405020304" pitchFamily="18" charset="0"/>
                <a:cs typeface="Times New Roman" panose="02020603050405020304" pitchFamily="18" charset="0"/>
                <a:hlinkClick r:id="rId18"/>
              </a:rPr>
              <a:t>://doi.org/107822123.jpg%201000w</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O’Dowd, A. (2025). Patients face ‘dangerous’ waits in hospitals because of discharge delays, leaders warn. </a:t>
            </a:r>
            <a:r>
              <a:rPr lang="en-GB" sz="700" i="1" dirty="0">
                <a:latin typeface="Times New Roman" panose="02020603050405020304" pitchFamily="18" charset="0"/>
                <a:cs typeface="Times New Roman" panose="02020603050405020304" pitchFamily="18" charset="0"/>
              </a:rPr>
              <a:t>BMJ</a:t>
            </a:r>
            <a:r>
              <a:rPr lang="en-GB" sz="700" dirty="0">
                <a:latin typeface="Times New Roman" panose="02020603050405020304" pitchFamily="18" charset="0"/>
                <a:cs typeface="Times New Roman" panose="02020603050405020304" pitchFamily="18" charset="0"/>
              </a:rPr>
              <a:t>, [online] 391, p.r2641.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19"/>
              </a:rPr>
              <a:t>https</a:t>
            </a:r>
            <a:r>
              <a:rPr lang="en-GB" sz="700" dirty="0">
                <a:latin typeface="Times New Roman" panose="02020603050405020304" pitchFamily="18" charset="0"/>
                <a:cs typeface="Times New Roman" panose="02020603050405020304" pitchFamily="18" charset="0"/>
                <a:hlinkClick r:id="rId19"/>
              </a:rPr>
              <a:t>://doi.org/10.1136/bmj.r2641</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Potthoff, S., Kane, R.L. and Franco, S.J. (2024). Improving Hospital Discharge Planning for Elderly Patients. </a:t>
            </a:r>
            <a:r>
              <a:rPr lang="en-GB" sz="700" i="1" dirty="0">
                <a:latin typeface="Times New Roman" panose="02020603050405020304" pitchFamily="18" charset="0"/>
                <a:cs typeface="Times New Roman" panose="02020603050405020304" pitchFamily="18" charset="0"/>
              </a:rPr>
              <a:t>Health Care Financing Review</a:t>
            </a:r>
            <a:r>
              <a:rPr lang="en-GB" sz="700" dirty="0">
                <a:latin typeface="Times New Roman" panose="02020603050405020304" pitchFamily="18" charset="0"/>
                <a:cs typeface="Times New Roman" panose="02020603050405020304" pitchFamily="18" charset="0"/>
              </a:rPr>
              <a:t>, [online] 19(2), p.47. Available at: </a:t>
            </a:r>
            <a:r>
              <a:rPr lang="en-GB" sz="700" dirty="0">
                <a:latin typeface="Times New Roman" panose="02020603050405020304" pitchFamily="18" charset="0"/>
                <a:cs typeface="Times New Roman" panose="02020603050405020304" pitchFamily="18" charset="0"/>
                <a:hlinkClick r:id="rId20"/>
              </a:rPr>
              <a:t>https://pmc.ncbi.nlm.nih.gov/articles/PMC4194477/</a:t>
            </a:r>
            <a:r>
              <a:rPr lang="en-GB" sz="700" dirty="0">
                <a:latin typeface="Times New Roman" panose="02020603050405020304" pitchFamily="18" charset="0"/>
                <a:cs typeface="Times New Roman" panose="02020603050405020304" pitchFamily="18" charset="0"/>
              </a:rPr>
              <a:t> [Accessed 2 Jul. 2026].</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Spiers, G., Matthews, F.E., Moffatt, S., Barker, R.O., Jarvis, H., Stow, D., Kingston, A. and Hanratty, B. (2018). Impact of social care supply on healthcare utilisation by older adults: a systematic review and meta-analysis. </a:t>
            </a:r>
            <a:r>
              <a:rPr lang="en-GB" sz="700" i="1" dirty="0">
                <a:latin typeface="Times New Roman" panose="02020603050405020304" pitchFamily="18" charset="0"/>
                <a:cs typeface="Times New Roman" panose="02020603050405020304" pitchFamily="18" charset="0"/>
              </a:rPr>
              <a:t>Age and Ageing</a:t>
            </a:r>
            <a:r>
              <a:rPr lang="en-GB" sz="700" dirty="0">
                <a:latin typeface="Times New Roman" panose="02020603050405020304" pitchFamily="18" charset="0"/>
                <a:cs typeface="Times New Roman" panose="02020603050405020304" pitchFamily="18" charset="0"/>
              </a:rPr>
              <a:t>, [online] 48(1), pp.57–66.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21"/>
              </a:rPr>
              <a:t>https</a:t>
            </a:r>
            <a:r>
              <a:rPr lang="en-GB" sz="700" dirty="0">
                <a:latin typeface="Times New Roman" panose="02020603050405020304" pitchFamily="18" charset="0"/>
                <a:cs typeface="Times New Roman" panose="02020603050405020304" pitchFamily="18" charset="0"/>
                <a:hlinkClick r:id="rId21"/>
              </a:rPr>
              <a:t>://doi.org/10.1093/ageing/afy147</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a:p>
            <a:pPr algn="just"/>
            <a:r>
              <a:rPr lang="en-GB" sz="700" dirty="0">
                <a:latin typeface="Times New Roman" panose="02020603050405020304" pitchFamily="18" charset="0"/>
                <a:cs typeface="Times New Roman" panose="02020603050405020304" pitchFamily="18" charset="0"/>
              </a:rPr>
              <a:t>Wallis, J.A., Shepperd, S., Makela, P., Han, J.X., Tripp, E.M., Gearon, E., Disher, G., Buchbinder, R. and O’Connor, D. (2024). Factors influencing the implementation of early discharge hospital at home and admission avoidance hospital at home: a qualitative evidence synthesis. </a:t>
            </a:r>
            <a:r>
              <a:rPr lang="en-GB" sz="700" i="1" dirty="0">
                <a:latin typeface="Times New Roman" panose="02020603050405020304" pitchFamily="18" charset="0"/>
                <a:cs typeface="Times New Roman" panose="02020603050405020304" pitchFamily="18" charset="0"/>
              </a:rPr>
              <a:t>The Cochrane library</a:t>
            </a:r>
            <a:r>
              <a:rPr lang="en-GB" sz="700" dirty="0">
                <a:latin typeface="Times New Roman" panose="02020603050405020304" pitchFamily="18" charset="0"/>
                <a:cs typeface="Times New Roman" panose="02020603050405020304" pitchFamily="18" charset="0"/>
              </a:rPr>
              <a:t>, [online] 2024(3). </a:t>
            </a:r>
            <a:r>
              <a:rPr lang="en-GB" sz="700" dirty="0" err="1">
                <a:latin typeface="Times New Roman" panose="02020603050405020304" pitchFamily="18" charset="0"/>
                <a:cs typeface="Times New Roman" panose="02020603050405020304" pitchFamily="18" charset="0"/>
              </a:rPr>
              <a:t>doi:</a:t>
            </a:r>
            <a:r>
              <a:rPr lang="en-GB" sz="700" dirty="0" err="1">
                <a:latin typeface="Times New Roman" panose="02020603050405020304" pitchFamily="18" charset="0"/>
                <a:cs typeface="Times New Roman" panose="02020603050405020304" pitchFamily="18" charset="0"/>
                <a:hlinkClick r:id="rId22"/>
              </a:rPr>
              <a:t>https</a:t>
            </a:r>
            <a:r>
              <a:rPr lang="en-GB" sz="700" dirty="0">
                <a:latin typeface="Times New Roman" panose="02020603050405020304" pitchFamily="18" charset="0"/>
                <a:cs typeface="Times New Roman" panose="02020603050405020304" pitchFamily="18" charset="0"/>
                <a:hlinkClick r:id="rId22"/>
              </a:rPr>
              <a:t>://doi.org/10.1002/14651858.cd014765.pub2</a:t>
            </a:r>
            <a:r>
              <a:rPr lang="en-GB" sz="700" dirty="0">
                <a:latin typeface="Times New Roman" panose="02020603050405020304" pitchFamily="18" charset="0"/>
                <a:cs typeface="Times New Roman" panose="02020603050405020304" pitchFamily="18" charset="0"/>
              </a:rPr>
              <a:t>. </a:t>
            </a:r>
            <a:endParaRPr lang="en-IN" sz="700" dirty="0">
              <a:latin typeface="Times New Roman" panose="02020603050405020304" pitchFamily="18" charset="0"/>
              <a:cs typeface="Times New Roman" panose="02020603050405020304" pitchFamily="18" charset="0"/>
            </a:endParaRPr>
          </a:p>
        </p:txBody>
      </p:sp>
      <p:pic>
        <p:nvPicPr>
          <p:cNvPr id="15" name="Picture 14" descr="Delayed Discharges: Why It's Hard To Say How Many Are Due To Social Care  Capacity | The King's Fund">
            <a:extLst>
              <a:ext uri="{FF2B5EF4-FFF2-40B4-BE49-F238E27FC236}">
                <a16:creationId xmlns:a16="http://schemas.microsoft.com/office/drawing/2014/main" id="{5CFF7161-AA28-EAB9-6470-B666246257A5}"/>
              </a:ext>
            </a:extLst>
          </p:cNvPr>
          <p:cNvPicPr>
            <a:picLocks noChangeAspect="1"/>
          </p:cNvPicPr>
          <p:nvPr/>
        </p:nvPicPr>
        <p:blipFill>
          <a:blip r:embed="rId23"/>
          <a:stretch>
            <a:fillRect/>
          </a:stretch>
        </p:blipFill>
        <p:spPr>
          <a:xfrm>
            <a:off x="162638" y="4240105"/>
            <a:ext cx="2833526" cy="17875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descr="Delayed hospital discharges and adult social care">
            <a:extLst>
              <a:ext uri="{FF2B5EF4-FFF2-40B4-BE49-F238E27FC236}">
                <a16:creationId xmlns:a16="http://schemas.microsoft.com/office/drawing/2014/main" id="{9392ACFE-76BD-C81C-E91A-F65ACE08328A}"/>
              </a:ext>
            </a:extLst>
          </p:cNvPr>
          <p:cNvPicPr>
            <a:picLocks noChangeAspect="1"/>
          </p:cNvPicPr>
          <p:nvPr/>
        </p:nvPicPr>
        <p:blipFill>
          <a:blip r:embed="rId24"/>
          <a:stretch>
            <a:fillRect/>
          </a:stretch>
        </p:blipFill>
        <p:spPr>
          <a:xfrm>
            <a:off x="7165919" y="3474082"/>
            <a:ext cx="3889949" cy="21060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a:extLst>
              <a:ext uri="{FF2B5EF4-FFF2-40B4-BE49-F238E27FC236}">
                <a16:creationId xmlns:a16="http://schemas.microsoft.com/office/drawing/2014/main" id="{B6ED028D-0159-D5FC-7DF7-8D4FCF85E185}"/>
              </a:ext>
            </a:extLst>
          </p:cNvPr>
          <p:cNvSpPr txBox="1"/>
          <p:nvPr/>
        </p:nvSpPr>
        <p:spPr>
          <a:xfrm>
            <a:off x="11199401" y="4092714"/>
            <a:ext cx="1317948" cy="707886"/>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rtl="0">
              <a:buNone/>
            </a:pPr>
            <a:r>
              <a:rPr lang="en-IN" sz="1000" b="1" i="0" u="none" strike="noStrike" dirty="0">
                <a:solidFill>
                  <a:srgbClr val="000000"/>
                </a:solidFill>
                <a:effectLst/>
                <a:latin typeface="Times New Roman" panose="02020603050405020304" pitchFamily="18" charset="0"/>
                <a:cs typeface="Times New Roman" panose="02020603050405020304" pitchFamily="18" charset="0"/>
              </a:rPr>
              <a:t>Figure 2: Number of delayed discharges </a:t>
            </a:r>
            <a:r>
              <a:rPr lang="en-IN" sz="1000" b="0" i="0" u="none" strike="noStrike" dirty="0">
                <a:solidFill>
                  <a:srgbClr val="000000"/>
                </a:solidFill>
                <a:effectLst/>
                <a:latin typeface="Times New Roman" panose="02020603050405020304" pitchFamily="18" charset="0"/>
                <a:cs typeface="Times New Roman" panose="02020603050405020304" pitchFamily="18" charset="0"/>
              </a:rPr>
              <a:t>Source: (Foster, 2023)</a:t>
            </a:r>
            <a:endParaRPr lang="en-IN" sz="1000" b="0" dirty="0">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46E483E-13C1-FBBF-1E90-7C05E129606D}"/>
              </a:ext>
            </a:extLst>
          </p:cNvPr>
          <p:cNvSpPr txBox="1"/>
          <p:nvPr/>
        </p:nvSpPr>
        <p:spPr>
          <a:xfrm>
            <a:off x="433880" y="6168960"/>
            <a:ext cx="2291041" cy="55399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rtl="0">
              <a:buNone/>
            </a:pPr>
            <a:r>
              <a:rPr lang="en-IN" sz="1000" b="1" i="0" u="none" strike="noStrike" dirty="0">
                <a:solidFill>
                  <a:srgbClr val="000000"/>
                </a:solidFill>
                <a:effectLst/>
                <a:latin typeface="Times New Roman" panose="02020603050405020304" pitchFamily="18" charset="0"/>
                <a:cs typeface="Times New Roman" panose="02020603050405020304" pitchFamily="18" charset="0"/>
              </a:rPr>
              <a:t>Figure 1: Capacity delays are the most common reason for delayed discharge</a:t>
            </a:r>
            <a:endParaRPr lang="en-IN" sz="1000" b="1" dirty="0">
              <a:effectLst/>
              <a:latin typeface="Times New Roman" panose="02020603050405020304" pitchFamily="18" charset="0"/>
              <a:cs typeface="Times New Roman" panose="02020603050405020304" pitchFamily="18" charset="0"/>
            </a:endParaRPr>
          </a:p>
          <a:p>
            <a:pPr algn="ctr" rtl="0">
              <a:buNone/>
            </a:pPr>
            <a:r>
              <a:rPr lang="en-IN" sz="1000" b="0" i="0" u="none" strike="noStrike" dirty="0">
                <a:solidFill>
                  <a:srgbClr val="000000"/>
                </a:solidFill>
                <a:effectLst/>
                <a:latin typeface="Times New Roman" panose="02020603050405020304" pitchFamily="18" charset="0"/>
                <a:cs typeface="Times New Roman" panose="02020603050405020304" pitchFamily="18" charset="0"/>
              </a:rPr>
              <a:t>Source: (</a:t>
            </a:r>
            <a:r>
              <a:rPr lang="en-IN" sz="1000" b="0" i="0" u="none" strike="noStrike" dirty="0" err="1">
                <a:solidFill>
                  <a:srgbClr val="000000"/>
                </a:solidFill>
                <a:effectLst/>
                <a:latin typeface="Times New Roman" panose="02020603050405020304" pitchFamily="18" charset="0"/>
                <a:cs typeface="Times New Roman" panose="02020603050405020304" pitchFamily="18" charset="0"/>
              </a:rPr>
              <a:t>Bottery</a:t>
            </a:r>
            <a:r>
              <a:rPr lang="en-IN" sz="1000" b="0" i="0" u="none" strike="noStrike" dirty="0">
                <a:solidFill>
                  <a:srgbClr val="000000"/>
                </a:solidFill>
                <a:effectLst/>
                <a:latin typeface="Times New Roman" panose="02020603050405020304" pitchFamily="18" charset="0"/>
                <a:cs typeface="Times New Roman" panose="02020603050405020304" pitchFamily="18" charset="0"/>
              </a:rPr>
              <a:t> and Arnold, 2025)</a:t>
            </a:r>
            <a:endParaRPr lang="en-IN" sz="1000" b="0" dirty="0">
              <a:effectLst/>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5"/>
          <a:srcRect/>
          <a:stretch>
            <a:fillRect/>
          </a:stretch>
        </p:blipFill>
        <p:spPr bwMode="auto">
          <a:xfrm>
            <a:off x="0" y="314292"/>
            <a:ext cx="1900627" cy="797991"/>
          </a:xfrm>
          <a:prstGeom prst="rect">
            <a:avLst/>
          </a:prstGeom>
          <a:noFill/>
          <a:ln w="9525">
            <a:noFill/>
            <a:miter lim="800000"/>
            <a:headEnd/>
            <a:tailEnd/>
          </a:ln>
          <a:effectLst/>
        </p:spPr>
      </p:pic>
      <p:graphicFrame>
        <p:nvGraphicFramePr>
          <p:cNvPr id="5" name="Diagram 4">
            <a:extLst>
              <a:ext uri="{FF2B5EF4-FFF2-40B4-BE49-F238E27FC236}">
                <a16:creationId xmlns:a16="http://schemas.microsoft.com/office/drawing/2014/main" id="{BC84E36F-2E98-8A41-DF76-BD0517A4F830}"/>
              </a:ext>
            </a:extLst>
          </p:cNvPr>
          <p:cNvGraphicFramePr/>
          <p:nvPr>
            <p:extLst>
              <p:ext uri="{D42A27DB-BD31-4B8C-83A1-F6EECF244321}">
                <p14:modId xmlns:p14="http://schemas.microsoft.com/office/powerpoint/2010/main" val="1930841657"/>
              </p:ext>
            </p:extLst>
          </p:nvPr>
        </p:nvGraphicFramePr>
        <p:xfrm>
          <a:off x="3982949" y="1321644"/>
          <a:ext cx="8037816" cy="2530816"/>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spTree>
    <p:extLst>
      <p:ext uri="{BB962C8B-B14F-4D97-AF65-F5344CB8AC3E}">
        <p14:creationId xmlns:p14="http://schemas.microsoft.com/office/powerpoint/2010/main" val="39378406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1779</Words>
  <Application>Microsoft Office PowerPoint</Application>
  <PresentationFormat>A3 Paper (297x420 mm)</PresentationFormat>
  <Paragraphs>46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Times New Roman</vt:lpstr>
      <vt:lpstr>Office Theme</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0</cp:revision>
  <dcterms:modified xsi:type="dcterms:W3CDTF">2026-07-05T05:17:36Z</dcterms:modified>
</cp:coreProperties>
</file>