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4" r:id="rId1"/>
  </p:sldMasterIdLst>
  <p:notesMasterIdLst>
    <p:notesMasterId r:id="rId17"/>
  </p:notesMasterIdLst>
  <p:sldIdLst>
    <p:sldId id="256" r:id="rId2"/>
    <p:sldId id="260" r:id="rId3"/>
    <p:sldId id="261" r:id="rId4"/>
    <p:sldId id="275" r:id="rId5"/>
    <p:sldId id="294" r:id="rId6"/>
    <p:sldId id="319" r:id="rId7"/>
    <p:sldId id="295" r:id="rId8"/>
    <p:sldId id="320" r:id="rId9"/>
    <p:sldId id="321" r:id="rId10"/>
    <p:sldId id="297" r:id="rId11"/>
    <p:sldId id="323" r:id="rId12"/>
    <p:sldId id="324" r:id="rId13"/>
    <p:sldId id="300" r:id="rId14"/>
    <p:sldId id="318" r:id="rId15"/>
    <p:sldId id="325" r:id="rId1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D635A94-1D79-498E-AC51-0A6C785A4279}">
  <a:tblStyle styleId="{0D635A94-1D79-498E-AC51-0A6C785A427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36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eb8ae6714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eb8ae6714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e4b7ac326b_0_1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e4b7ac326b_0_1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e4b7ac326b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e4b7ac326b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e4b7ac326b_0_2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e4b7ac326b_0_2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e4b7ac326b_0_2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e4b7ac326b_0_2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779850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e4b7ac326b_0_2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e4b7ac326b_0_2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898474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09789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6453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025685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20809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32678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2130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19383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gec5df0226a_0_285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5" name="Google Shape;755;gec5df0226a_0_285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487791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gec5df0226a_0_285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5" name="Google Shape;755;gec5df0226a_0_285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0775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5100" y="1429612"/>
            <a:ext cx="4722900" cy="157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715100" y="3182313"/>
            <a:ext cx="4359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720000" y="279725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720000" y="1098600"/>
            <a:ext cx="7704000" cy="323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Cormorant Upright"/>
              <a:buAutoNum type="arabicPeriod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" name="Google Shape;24;p4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lt2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>
            <a:spLocks noGrp="1"/>
          </p:cNvSpPr>
          <p:nvPr>
            <p:ph type="title"/>
          </p:nvPr>
        </p:nvSpPr>
        <p:spPr>
          <a:xfrm>
            <a:off x="642625" y="1062750"/>
            <a:ext cx="3351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3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subTitle" idx="1"/>
          </p:nvPr>
        </p:nvSpPr>
        <p:spPr>
          <a:xfrm>
            <a:off x="642625" y="1828125"/>
            <a:ext cx="3351600" cy="167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2" name="Google Shape;52;p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5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5"/>
          <p:cNvSpPr txBox="1">
            <a:spLocks noGrp="1"/>
          </p:cNvSpPr>
          <p:nvPr>
            <p:ph type="subTitle" idx="1"/>
          </p:nvPr>
        </p:nvSpPr>
        <p:spPr>
          <a:xfrm>
            <a:off x="720000" y="1212525"/>
            <a:ext cx="3294600" cy="283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〜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5" name="Google Shape;95;p1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6" name="Google Shape;96;p15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720000" y="279600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9"/>
          <p:cNvSpPr txBox="1">
            <a:spLocks noGrp="1"/>
          </p:cNvSpPr>
          <p:nvPr>
            <p:ph type="title"/>
          </p:nvPr>
        </p:nvSpPr>
        <p:spPr>
          <a:xfrm>
            <a:off x="1543668" y="16598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5" name="Google Shape;135;p19"/>
          <p:cNvSpPr txBox="1">
            <a:spLocks noGrp="1"/>
          </p:cNvSpPr>
          <p:nvPr>
            <p:ph type="subTitle" idx="1"/>
          </p:nvPr>
        </p:nvSpPr>
        <p:spPr>
          <a:xfrm>
            <a:off x="1543668" y="19645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19"/>
          <p:cNvSpPr txBox="1">
            <a:spLocks noGrp="1"/>
          </p:cNvSpPr>
          <p:nvPr>
            <p:ph type="title" idx="2"/>
          </p:nvPr>
        </p:nvSpPr>
        <p:spPr>
          <a:xfrm>
            <a:off x="5449032" y="16598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7" name="Google Shape;137;p19"/>
          <p:cNvSpPr txBox="1">
            <a:spLocks noGrp="1"/>
          </p:cNvSpPr>
          <p:nvPr>
            <p:ph type="subTitle" idx="3"/>
          </p:nvPr>
        </p:nvSpPr>
        <p:spPr>
          <a:xfrm>
            <a:off x="5449032" y="19645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title" idx="4"/>
          </p:nvPr>
        </p:nvSpPr>
        <p:spPr>
          <a:xfrm>
            <a:off x="1543668" y="30932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subTitle" idx="5"/>
          </p:nvPr>
        </p:nvSpPr>
        <p:spPr>
          <a:xfrm>
            <a:off x="1543668" y="33979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19"/>
          <p:cNvSpPr txBox="1">
            <a:spLocks noGrp="1"/>
          </p:cNvSpPr>
          <p:nvPr>
            <p:ph type="title" idx="6"/>
          </p:nvPr>
        </p:nvSpPr>
        <p:spPr>
          <a:xfrm>
            <a:off x="5449032" y="30932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subTitle" idx="7"/>
          </p:nvPr>
        </p:nvSpPr>
        <p:spPr>
          <a:xfrm>
            <a:off x="5449032" y="33979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1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3" name="Google Shape;143;p19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9"/>
          <p:cNvSpPr txBox="1">
            <a:spLocks noGrp="1"/>
          </p:cNvSpPr>
          <p:nvPr>
            <p:ph type="title" idx="8"/>
          </p:nvPr>
        </p:nvSpPr>
        <p:spPr>
          <a:xfrm>
            <a:off x="720000" y="279600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0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20"/>
          <p:cNvSpPr txBox="1">
            <a:spLocks noGrp="1"/>
          </p:cNvSpPr>
          <p:nvPr>
            <p:ph type="title"/>
          </p:nvPr>
        </p:nvSpPr>
        <p:spPr>
          <a:xfrm>
            <a:off x="720000" y="16521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8" name="Google Shape;148;p20"/>
          <p:cNvSpPr txBox="1">
            <a:spLocks noGrp="1"/>
          </p:cNvSpPr>
          <p:nvPr>
            <p:ph type="subTitle" idx="1"/>
          </p:nvPr>
        </p:nvSpPr>
        <p:spPr>
          <a:xfrm>
            <a:off x="720000" y="19645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20"/>
          <p:cNvSpPr txBox="1">
            <a:spLocks noGrp="1"/>
          </p:cNvSpPr>
          <p:nvPr>
            <p:ph type="title" idx="2"/>
          </p:nvPr>
        </p:nvSpPr>
        <p:spPr>
          <a:xfrm>
            <a:off x="3419269" y="16521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0" name="Google Shape;150;p20"/>
          <p:cNvSpPr txBox="1">
            <a:spLocks noGrp="1"/>
          </p:cNvSpPr>
          <p:nvPr>
            <p:ph type="subTitle" idx="3"/>
          </p:nvPr>
        </p:nvSpPr>
        <p:spPr>
          <a:xfrm>
            <a:off x="3419269" y="19645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20"/>
          <p:cNvSpPr txBox="1">
            <a:spLocks noGrp="1"/>
          </p:cNvSpPr>
          <p:nvPr>
            <p:ph type="title" idx="4"/>
          </p:nvPr>
        </p:nvSpPr>
        <p:spPr>
          <a:xfrm>
            <a:off x="720000" y="30855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2" name="Google Shape;152;p20"/>
          <p:cNvSpPr txBox="1">
            <a:spLocks noGrp="1"/>
          </p:cNvSpPr>
          <p:nvPr>
            <p:ph type="subTitle" idx="5"/>
          </p:nvPr>
        </p:nvSpPr>
        <p:spPr>
          <a:xfrm>
            <a:off x="720000" y="33979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20"/>
          <p:cNvSpPr txBox="1">
            <a:spLocks noGrp="1"/>
          </p:cNvSpPr>
          <p:nvPr>
            <p:ph type="title" idx="6"/>
          </p:nvPr>
        </p:nvSpPr>
        <p:spPr>
          <a:xfrm>
            <a:off x="3419269" y="30855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4" name="Google Shape;154;p20"/>
          <p:cNvSpPr txBox="1">
            <a:spLocks noGrp="1"/>
          </p:cNvSpPr>
          <p:nvPr>
            <p:ph type="subTitle" idx="7"/>
          </p:nvPr>
        </p:nvSpPr>
        <p:spPr>
          <a:xfrm>
            <a:off x="3419269" y="33979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20"/>
          <p:cNvSpPr txBox="1">
            <a:spLocks noGrp="1"/>
          </p:cNvSpPr>
          <p:nvPr>
            <p:ph type="title" idx="8"/>
          </p:nvPr>
        </p:nvSpPr>
        <p:spPr>
          <a:xfrm>
            <a:off x="6118545" y="16521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6" name="Google Shape;156;p20"/>
          <p:cNvSpPr txBox="1">
            <a:spLocks noGrp="1"/>
          </p:cNvSpPr>
          <p:nvPr>
            <p:ph type="subTitle" idx="9"/>
          </p:nvPr>
        </p:nvSpPr>
        <p:spPr>
          <a:xfrm>
            <a:off x="6118545" y="19645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20"/>
          <p:cNvSpPr txBox="1">
            <a:spLocks noGrp="1"/>
          </p:cNvSpPr>
          <p:nvPr>
            <p:ph type="title" idx="13"/>
          </p:nvPr>
        </p:nvSpPr>
        <p:spPr>
          <a:xfrm>
            <a:off x="6118545" y="30855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8" name="Google Shape;158;p20"/>
          <p:cNvSpPr txBox="1">
            <a:spLocks noGrp="1"/>
          </p:cNvSpPr>
          <p:nvPr>
            <p:ph type="subTitle" idx="14"/>
          </p:nvPr>
        </p:nvSpPr>
        <p:spPr>
          <a:xfrm>
            <a:off x="6118545" y="33979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20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0" name="Google Shape;160;p20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20"/>
          <p:cNvSpPr txBox="1">
            <a:spLocks noGrp="1"/>
          </p:cNvSpPr>
          <p:nvPr>
            <p:ph type="title" idx="15"/>
          </p:nvPr>
        </p:nvSpPr>
        <p:spPr>
          <a:xfrm>
            <a:off x="720000" y="279600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6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2" name="Google Shape;192;p26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5" r:id="rId3"/>
    <p:sldLayoutId id="2147483658" r:id="rId4"/>
    <p:sldLayoutId id="2147483661" r:id="rId5"/>
    <p:sldLayoutId id="2147483665" r:id="rId6"/>
    <p:sldLayoutId id="2147483666" r:id="rId7"/>
    <p:sldLayoutId id="2147483671" r:id="rId8"/>
    <p:sldLayoutId id="2147483672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CEBD"/>
        </a:soli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9"/>
          <p:cNvSpPr txBox="1">
            <a:spLocks noGrp="1"/>
          </p:cNvSpPr>
          <p:nvPr>
            <p:ph type="ctrTitle"/>
          </p:nvPr>
        </p:nvSpPr>
        <p:spPr>
          <a:xfrm>
            <a:off x="279500" y="726706"/>
            <a:ext cx="5100573" cy="328768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just"/>
            <a:r>
              <a:rPr lang="en-US" sz="2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</a:t>
            </a:r>
            <a:br>
              <a:rPr lang="en-US" sz="2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Guest Services</a:t>
            </a:r>
            <a:br>
              <a:rPr lang="en-US" sz="2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Within The Hotel Industry</a:t>
            </a:r>
            <a:endParaRPr sz="2800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48B02D-9BE3-4F15-9072-8E14C0CE4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7274" y="280300"/>
            <a:ext cx="3027226" cy="1641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7E265E-2AD0-4F71-8F9C-25DEE96B05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274" y="3072809"/>
            <a:ext cx="3027226" cy="179039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3"/>
          <p:cNvSpPr txBox="1">
            <a:spLocks noGrp="1"/>
          </p:cNvSpPr>
          <p:nvPr>
            <p:ph type="title"/>
          </p:nvPr>
        </p:nvSpPr>
        <p:spPr>
          <a:xfrm>
            <a:off x="765545" y="293080"/>
            <a:ext cx="6129256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Presentation</a:t>
            </a: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8" name="Google Shape;248;p33"/>
          <p:cNvSpPr txBox="1">
            <a:spLocks noGrp="1"/>
          </p:cNvSpPr>
          <p:nvPr>
            <p:ph type="subTitle" idx="1"/>
          </p:nvPr>
        </p:nvSpPr>
        <p:spPr>
          <a:xfrm>
            <a:off x="642624" y="1085843"/>
            <a:ext cx="7895319" cy="369880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Brands Main Consumers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Guest Service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Meeting/Exceeding Guest Expectations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1" name="Google Shape;251;p33"/>
          <p:cNvSpPr/>
          <p:nvPr/>
        </p:nvSpPr>
        <p:spPr>
          <a:xfrm>
            <a:off x="6667275" y="1266575"/>
            <a:ext cx="1035600" cy="1035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248F5A-0969-4899-8C49-9B93A9B58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4"/>
          <p:cNvSpPr txBox="1">
            <a:spLocks noGrp="1"/>
          </p:cNvSpPr>
          <p:nvPr>
            <p:ph type="title"/>
          </p:nvPr>
        </p:nvSpPr>
        <p:spPr>
          <a:xfrm>
            <a:off x="308343" y="410200"/>
            <a:ext cx="8115657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3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2" name="Google Shape;262;p34"/>
          <p:cNvSpPr/>
          <p:nvPr/>
        </p:nvSpPr>
        <p:spPr>
          <a:xfrm>
            <a:off x="7791925" y="3819200"/>
            <a:ext cx="504600" cy="504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34"/>
          <p:cNvSpPr/>
          <p:nvPr/>
        </p:nvSpPr>
        <p:spPr>
          <a:xfrm>
            <a:off x="5386850" y="3819200"/>
            <a:ext cx="504600" cy="504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595C63C-B52D-4309-9D1C-E94EBDFFA728}"/>
              </a:ext>
            </a:extLst>
          </p:cNvPr>
          <p:cNvSpPr/>
          <p:nvPr/>
        </p:nvSpPr>
        <p:spPr>
          <a:xfrm>
            <a:off x="308344" y="1098600"/>
            <a:ext cx="5263816" cy="5957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is the world's biggest hotel chain and one of the most well-known brands in the hospitality industry (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De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Grosbois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and Fennell, 2011) 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runs hotels, apartments for business travelers, and timeshares under 30 different brand names.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is a prominent luxury brand of  “Marriott International”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Hotel is the leading luxury hotel brand in the world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Tomašević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, 2018)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2C748F-4B67-4A4F-AC6A-164BA9F51E47}"/>
              </a:ext>
            </a:extLst>
          </p:cNvPr>
          <p:cNvSpPr/>
          <p:nvPr/>
        </p:nvSpPr>
        <p:spPr>
          <a:xfrm>
            <a:off x="6708814" y="4579411"/>
            <a:ext cx="19046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(Ritzcarlton.com, 2020)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B832CE-3BF7-40F1-850F-6BBC5DBD4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3CFC70-00B0-4326-8F06-BCC1BA4FB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350" y="1229200"/>
            <a:ext cx="3036572" cy="285370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8"/>
          <p:cNvSpPr txBox="1">
            <a:spLocks noGrp="1"/>
          </p:cNvSpPr>
          <p:nvPr>
            <p:ph type="title"/>
          </p:nvPr>
        </p:nvSpPr>
        <p:spPr>
          <a:xfrm>
            <a:off x="308344" y="400152"/>
            <a:ext cx="8115656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US" sz="3200" i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</a:t>
            </a:r>
            <a:b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0B848-3538-4C6E-82F7-5959061E7C47}"/>
              </a:ext>
            </a:extLst>
          </p:cNvPr>
          <p:cNvSpPr txBox="1"/>
          <p:nvPr/>
        </p:nvSpPr>
        <p:spPr>
          <a:xfrm>
            <a:off x="871870" y="1339703"/>
            <a:ext cx="56777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2632CB-A076-4A4B-B436-EE2F06627305}"/>
              </a:ext>
            </a:extLst>
          </p:cNvPr>
          <p:cNvSpPr/>
          <p:nvPr/>
        </p:nvSpPr>
        <p:spPr>
          <a:xfrm>
            <a:off x="308344" y="1098601"/>
            <a:ext cx="5752214" cy="2633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is now largely acknowledged as a brand of European happiness.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offers the finest cuisine, accommodations, and services in more than 32 countries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Koronaki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 et. al., 2018)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brand's luxury hotels have outstanding sites, resort amenities, and delicious meals. Traditional and modern designs are used, so hotels never look outdated.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FB832D1-0670-470A-A12C-BCD13881D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E935C4-B3DD-4A85-BA05-74C0AB98A2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5619" y="1226431"/>
            <a:ext cx="2700670" cy="265445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3B870F6-7D8B-48D0-B8D3-79D4FF576727}"/>
              </a:ext>
            </a:extLst>
          </p:cNvPr>
          <p:cNvSpPr/>
          <p:nvPr/>
        </p:nvSpPr>
        <p:spPr>
          <a:xfrm>
            <a:off x="6549656" y="4410361"/>
            <a:ext cx="1943161" cy="380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(Tripadvisor.com, 2022)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8"/>
          <p:cNvSpPr txBox="1">
            <a:spLocks noGrp="1"/>
          </p:cNvSpPr>
          <p:nvPr>
            <p:ph type="title"/>
          </p:nvPr>
        </p:nvSpPr>
        <p:spPr>
          <a:xfrm>
            <a:off x="326595" y="365602"/>
            <a:ext cx="6616466" cy="65512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Brand’s Main Consumers</a:t>
            </a: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732CC1-1907-4059-94E9-902309E80D26}"/>
              </a:ext>
            </a:extLst>
          </p:cNvPr>
          <p:cNvSpPr/>
          <p:nvPr/>
        </p:nvSpPr>
        <p:spPr>
          <a:xfrm>
            <a:off x="326595" y="1101588"/>
            <a:ext cx="8509062" cy="3956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travel is indeed the fastest-growing segment of the travel business because customers want unique experiences.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hotels are mostly used by wealthy individuals and business tourists who are willing to pay more for high-end accommodations and quality service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(Penner et. al., 2013)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travelers value the brand's prominent locations and cutting-edge meeting and conference amenities.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also attracts elite guests, honeymooners, and those seeking a luxurious vacation.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F3C4951-5731-4C00-9C05-4FD380540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374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8"/>
          <p:cNvSpPr txBox="1">
            <a:spLocks noGrp="1"/>
          </p:cNvSpPr>
          <p:nvPr>
            <p:ph type="title"/>
          </p:nvPr>
        </p:nvSpPr>
        <p:spPr>
          <a:xfrm>
            <a:off x="379758" y="354971"/>
            <a:ext cx="5138540" cy="7082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Brand’s Main Consumers</a:t>
            </a: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732CC1-1907-4059-94E9-902309E80D26}"/>
              </a:ext>
            </a:extLst>
          </p:cNvPr>
          <p:cNvSpPr/>
          <p:nvPr/>
        </p:nvSpPr>
        <p:spPr>
          <a:xfrm>
            <a:off x="276447" y="1063257"/>
            <a:ext cx="8559210" cy="29719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the Ritz-Carlton is a popular choice for families searching for a luxurious vacation experience and who don't mind spending a little more to have the best of everything </a:t>
            </a:r>
            <a:r>
              <a:rPr lang="en-GB" sz="1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(Bowie et.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al., 2016)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hotels are also well-liked locations for weddings and other special occasions.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hotels have such a reputation for organizing upscale events, and stars, politicians, and business executives frequently choose them for their weddings, celebrations, and corporate gatherings.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112DD8-4239-4628-B23A-7DFFFB305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216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18976" y="279600"/>
            <a:ext cx="6772939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318977" y="1186648"/>
            <a:ext cx="8516680" cy="4449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valued guests and provided high-quality services.</a:t>
            </a:r>
          </a:p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provide a memorable experience for modern travelers, hotel operators must provide the highest facilities.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hotel chain is committed to giving its customers an exceptional experience by meeting all of their needs with a comprehensive collection of luxurious amenities and personalized services </a:t>
            </a:r>
            <a:r>
              <a:rPr lang="en-GB" sz="1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(Huang et. al., 2015)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20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72576D-5CDE-41E7-B096-91A479F6D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77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18977" y="293586"/>
            <a:ext cx="6896721" cy="81899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20F8743-103A-48EB-BAE8-85844D22F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087706"/>
              </p:ext>
            </p:extLst>
          </p:nvPr>
        </p:nvGraphicFramePr>
        <p:xfrm>
          <a:off x="297711" y="1167711"/>
          <a:ext cx="8537946" cy="3615142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3330650">
                  <a:extLst>
                    <a:ext uri="{9D8B030D-6E8A-4147-A177-3AD203B41FA5}">
                      <a16:colId xmlns:a16="http://schemas.microsoft.com/office/drawing/2014/main" val="3570051798"/>
                    </a:ext>
                  </a:extLst>
                </a:gridCol>
                <a:gridCol w="5207296">
                  <a:extLst>
                    <a:ext uri="{9D8B030D-6E8A-4147-A177-3AD203B41FA5}">
                      <a16:colId xmlns:a16="http://schemas.microsoft.com/office/drawing/2014/main" val="3692257238"/>
                    </a:ext>
                  </a:extLst>
                </a:gridCol>
              </a:tblGrid>
              <a:tr h="314255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Facilities and Services</a:t>
                      </a:r>
                      <a:endParaRPr lang="en-GB" sz="1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09527"/>
                  </a:ext>
                </a:extLst>
              </a:tr>
              <a:tr h="771353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Accommodations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Ritz Carlton provides hotel rooms, suites, and villas. The elegant rooms provide soft beds, marble baths, and high-speed internet </a:t>
                      </a:r>
                      <a:r>
                        <a:rPr lang="en-GB" sz="1600" dirty="0"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(</a:t>
                      </a:r>
                      <a:r>
                        <a:rPr lang="en-GB" sz="1600" dirty="0" err="1"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Knodel</a:t>
                      </a:r>
                      <a:r>
                        <a:rPr lang="en-GB" sz="1600" dirty="0"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, 2019)</a:t>
                      </a:r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196640"/>
                  </a:ext>
                </a:extLst>
              </a:tr>
              <a:tr h="999902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Dining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Hotel restaurants provide good food and excellent service. Hotel restaurants serve breakfast, luncheon, and dinner, and bars and lounges sell drinks and snacks. 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741479"/>
                  </a:ext>
                </a:extLst>
              </a:tr>
              <a:tr h="1457000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Spa and Wellness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Many Ritz Carlton hotels include world-class spas that provide massages, facials, and body treatments. To relax and revitalize, hotels feature fitness facilities, private pools, and other leisure facilities.</a:t>
                      </a:r>
                    </a:p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712039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83D451B-0B89-430C-8694-9F28F00197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72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08344" y="279600"/>
            <a:ext cx="7134447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20F8743-103A-48EB-BAE8-85844D22F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4074120"/>
              </p:ext>
            </p:extLst>
          </p:nvPr>
        </p:nvGraphicFramePr>
        <p:xfrm>
          <a:off x="308344" y="1158944"/>
          <a:ext cx="8527313" cy="3704955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177912">
                  <a:extLst>
                    <a:ext uri="{9D8B030D-6E8A-4147-A177-3AD203B41FA5}">
                      <a16:colId xmlns:a16="http://schemas.microsoft.com/office/drawing/2014/main" val="3570051798"/>
                    </a:ext>
                  </a:extLst>
                </a:gridCol>
                <a:gridCol w="5349401">
                  <a:extLst>
                    <a:ext uri="{9D8B030D-6E8A-4147-A177-3AD203B41FA5}">
                      <a16:colId xmlns:a16="http://schemas.microsoft.com/office/drawing/2014/main" val="3692257238"/>
                    </a:ext>
                  </a:extLst>
                </a:gridCol>
              </a:tblGrid>
              <a:tr h="396954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Facilities and Services</a:t>
                      </a:r>
                      <a:endParaRPr lang="en-GB" sz="1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09527"/>
                  </a:ext>
                </a:extLst>
              </a:tr>
              <a:tr h="1101438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Meetings and Events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Ritz Carlton hotels have magnificent auditoriums and smaller meeting spaces. Hotel event planners and coordinators can customize and enhance gatherings. </a:t>
                      </a:r>
                      <a:endParaRPr lang="en-US" sz="16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196640"/>
                  </a:ext>
                </a:extLst>
              </a:tr>
              <a:tr h="880911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Concierge and Guest Services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luxury hotel brand's receptionist and guest services team may help visitors with bookings, transportation, and local activities and events (</a:t>
                      </a:r>
                      <a:r>
                        <a:rPr lang="en-GB" sz="16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Reddy)</a:t>
                      </a:r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741479"/>
                  </a:ext>
                </a:extLst>
              </a:tr>
              <a:tr h="1325652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Additional Facilities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Additional services provided by The Ritz Carlton hotels include free parking, dry-cleaning and laundry services, and currency trading.</a:t>
                      </a:r>
                    </a:p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7120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6C862F1-EDFE-4E13-A3EF-C9AD71C36E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46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276447" y="279600"/>
            <a:ext cx="8147553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Guest Service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276447" y="1098600"/>
            <a:ext cx="6220046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are important in the hotel business because they have a direct effect on how happy and satisfied customers are. 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hotels and resorts must understand guest services and also how they affect the guest experience.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ensure guest comfort and satisfaction. This includes luxurious accommodations, great foodservice, and recreational activities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Bardi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help customers resolve issues throughout their stay  such as responding to guest complaints, special requests, and emergencies.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803E83-4C94-473C-A1DA-351A46EBF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58FF9C-DC0C-456D-A4AE-762D178C4B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5248" y="1701209"/>
            <a:ext cx="2252305" cy="208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713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29609" y="279600"/>
            <a:ext cx="7453424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Meeting/Exceeding Guest Expectations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329609" y="1098600"/>
            <a:ext cx="6689883" cy="3699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essential in the hotel business since it helps produce satisfied customers and encourages repeat customers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(Amissah, 2014)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must meet and surpass guest expectations to stay competitive and successful.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achieve and surpass guest expectations by delivering excellent service. This involves being hospitable and friendly, responsive to customers' requirements, and fast and efficient service. A hotel staff that anticipates and exceeds guest expectations can enhance the guest experience.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DC7CD-05B3-4334-B5EE-2E33B51819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354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50026" y="308344"/>
            <a:ext cx="7581862" cy="76554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Meeting/Exceeding Guest Expectations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275598" y="1193798"/>
            <a:ext cx="6689883" cy="2960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Comfortable and well-maintained rooms are another crucial part of hospitality. This involves offering a range of room types, accessible options for guests who have disabilities, pleasant bedding, high-speed internet connection, and other facilities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(Amissah, 2014)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businesses must forecast and respond to changing consumer demands and have the standards and resources to do so to provide excellent customer service.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0D2BAA-1D00-4CAD-ABF5-3F68911DA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264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284623" y="287079"/>
            <a:ext cx="2384149" cy="69823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284623" y="1155438"/>
            <a:ext cx="7780572" cy="33720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service is based on giving guests personalized, anticipatory service that goes above and beyond what they expect.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hotel's success in luxury hospitality is attributed to its commitment to exceptional service.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are the industry's main point of interaction with guests (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Khan et. al., 2015)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Excellent hospitality has the ability to not only meet but also surpass guests' expectations.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41A31F-180D-40BE-ADCA-A72F8607B2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344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Google Shape;757;p60"/>
          <p:cNvSpPr txBox="1">
            <a:spLocks noGrp="1"/>
          </p:cNvSpPr>
          <p:nvPr>
            <p:ph type="title"/>
          </p:nvPr>
        </p:nvSpPr>
        <p:spPr>
          <a:xfrm>
            <a:off x="308343" y="428579"/>
            <a:ext cx="8115657" cy="8188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3200" dirty="0"/>
              <a:t>References</a:t>
            </a:r>
            <a:br>
              <a:rPr lang="en-GB" sz="3200" dirty="0"/>
            </a:br>
            <a:endParaRPr dirty="0"/>
          </a:p>
        </p:txBody>
      </p:sp>
      <p:sp>
        <p:nvSpPr>
          <p:cNvPr id="758" name="Google Shape;758;p60"/>
          <p:cNvSpPr txBox="1">
            <a:spLocks noGrp="1"/>
          </p:cNvSpPr>
          <p:nvPr>
            <p:ph type="body" idx="1"/>
          </p:nvPr>
        </p:nvSpPr>
        <p:spPr>
          <a:xfrm>
            <a:off x="276447" y="1098599"/>
            <a:ext cx="8559209" cy="37651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Grosbois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Fennell, D., 2011. Carbon footprint of the global hotel companies: Comparison of methodologies and results.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Recreation Research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pp.231-245.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Tomašević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2018. Luxury Hotels. In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services and experiences in hospitality and tourism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Emerald Publishing Limited.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Koronaki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Kyrousi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A.G.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Panigyrakis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G.G., 2018. The emotional value of arts-based initiatives: Strengthening the luxury brand–consumer relationship.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85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pp.406-413.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Penner, R.H., Adams, L.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Rutes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2013.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design: Planning and development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Bowie, D.,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Buttle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Brookes, M.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Mariussen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2016.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marketing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15240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9F8392-657B-45F2-9961-E6AA3C3ED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752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Google Shape;757;p60"/>
          <p:cNvSpPr txBox="1">
            <a:spLocks noGrp="1"/>
          </p:cNvSpPr>
          <p:nvPr>
            <p:ph type="title"/>
          </p:nvPr>
        </p:nvSpPr>
        <p:spPr>
          <a:xfrm>
            <a:off x="308343" y="428579"/>
            <a:ext cx="8115657" cy="8188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3200" dirty="0"/>
              <a:t>References</a:t>
            </a:r>
            <a:br>
              <a:rPr lang="en-GB" sz="3200" dirty="0"/>
            </a:br>
            <a:endParaRPr dirty="0"/>
          </a:p>
        </p:txBody>
      </p:sp>
      <p:sp>
        <p:nvSpPr>
          <p:cNvPr id="758" name="Google Shape;758;p60"/>
          <p:cNvSpPr txBox="1">
            <a:spLocks noGrp="1"/>
          </p:cNvSpPr>
          <p:nvPr>
            <p:ph type="body" idx="1"/>
          </p:nvPr>
        </p:nvSpPr>
        <p:spPr>
          <a:xfrm>
            <a:off x="276447" y="1098599"/>
            <a:ext cx="8559209" cy="37651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Huang, Z.J. and Cai, L.A., 2015.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consumer-based brand equity for multinational hotel brands–When hosts become guests.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46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pp.431-443.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Knodel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L.V., 2019. Hotel management.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Reddy, T.C.S., Impact of Digitization on Marketing for the Room Sales In Luxury Hotels.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Bardi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J.A., 2021. Hotel-Front-Office-Management.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Amissah, E.F., 2014. Customers’ perception of service quality in hotels.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Khan, I., Garg, R.J. and Rahman, Z., 2015. Customer service experience in hotel operations: An empirical analysis.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Procedia-Social and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Sciences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189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pp.266-274.</a:t>
            </a:r>
          </a:p>
          <a:p>
            <a:pPr marL="15240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9F8392-657B-45F2-9961-E6AA3C3ED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849611"/>
      </p:ext>
    </p:extLst>
  </p:cSld>
  <p:clrMapOvr>
    <a:masterClrMapping/>
  </p:clrMapOvr>
</p:sld>
</file>

<file path=ppt/theme/theme1.xml><?xml version="1.0" encoding="utf-8"?>
<a:theme xmlns:a="http://schemas.openxmlformats.org/drawingml/2006/main" name="Boutique Hotel Pitch Deck by Slidesgo">
  <a:themeElements>
    <a:clrScheme name="Simple Light">
      <a:dk1>
        <a:srgbClr val="1D1B1B"/>
      </a:dk1>
      <a:lt1>
        <a:srgbClr val="FFFFFF"/>
      </a:lt1>
      <a:dk2>
        <a:srgbClr val="E2EFF0"/>
      </a:dk2>
      <a:lt2>
        <a:srgbClr val="E5CEBD"/>
      </a:lt2>
      <a:accent1>
        <a:srgbClr val="A5BDC0"/>
      </a:accent1>
      <a:accent2>
        <a:srgbClr val="B0B4A7"/>
      </a:accent2>
      <a:accent3>
        <a:srgbClr val="C3B2A5"/>
      </a:accent3>
      <a:accent4>
        <a:srgbClr val="83867B"/>
      </a:accent4>
      <a:accent5>
        <a:srgbClr val="FFFFFF"/>
      </a:accent5>
      <a:accent6>
        <a:srgbClr val="FFFFFF"/>
      </a:accent6>
      <a:hlink>
        <a:srgbClr val="1D1B1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1044</TotalTime>
  <Words>1280</Words>
  <Application>Microsoft Office PowerPoint</Application>
  <PresentationFormat>On-screen Show (16:9)</PresentationFormat>
  <Paragraphs>85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Cormorant Upright</vt:lpstr>
      <vt:lpstr>Karla</vt:lpstr>
      <vt:lpstr>Roboto Condensed Light</vt:lpstr>
      <vt:lpstr>Times New Roman</vt:lpstr>
      <vt:lpstr>Wingdings</vt:lpstr>
      <vt:lpstr>Boutique Hotel Pitch Deck by Slidesgo</vt:lpstr>
      <vt:lpstr>The Role And Importance Of Hospitality And Guest Services Within The Hotel Industry</vt:lpstr>
      <vt:lpstr>Structure of Presentation</vt:lpstr>
      <vt:lpstr>Introduction to The Ritz-Carlton  </vt:lpstr>
      <vt:lpstr>Introduction to The Ritz-Carlton  </vt:lpstr>
      <vt:lpstr>Brand’s Main Consumers</vt:lpstr>
      <vt:lpstr>Brand’s Main Consumers</vt:lpstr>
      <vt:lpstr>The Hotel Brand Offers These Guests Facilities and Services</vt:lpstr>
      <vt:lpstr>The Hotel Brand Offers These Guests Facilities and Services</vt:lpstr>
      <vt:lpstr>The Hotel Brand Offers These Guests Facilities and Services</vt:lpstr>
      <vt:lpstr>Importance of Guest Service</vt:lpstr>
      <vt:lpstr>Hospitality and Meeting/Exceeding Guest Expectations</vt:lpstr>
      <vt:lpstr>Hospitality and Meeting/Exceeding Guest Expectations</vt:lpstr>
      <vt:lpstr>Conclusion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Premier Inn</dc:title>
  <dc:creator>hp</dc:creator>
  <cp:lastModifiedBy>dehabmonikass@gmail.com</cp:lastModifiedBy>
  <cp:revision>55</cp:revision>
  <dcterms:modified xsi:type="dcterms:W3CDTF">2023-01-30T21:10:47Z</dcterms:modified>
</cp:coreProperties>
</file>