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sldIdLst>
    <p:sldId id="276" r:id="rId2"/>
    <p:sldId id="256" r:id="rId3"/>
    <p:sldId id="257" r:id="rId4"/>
    <p:sldId id="258" r:id="rId5"/>
    <p:sldId id="272" r:id="rId6"/>
    <p:sldId id="259" r:id="rId7"/>
    <p:sldId id="260" r:id="rId8"/>
    <p:sldId id="261" r:id="rId9"/>
    <p:sldId id="273" r:id="rId10"/>
    <p:sldId id="262" r:id="rId11"/>
    <p:sldId id="263" r:id="rId12"/>
    <p:sldId id="264" r:id="rId13"/>
    <p:sldId id="274" r:id="rId14"/>
    <p:sldId id="266" r:id="rId15"/>
    <p:sldId id="267" r:id="rId16"/>
    <p:sldId id="268" r:id="rId17"/>
    <p:sldId id="269" r:id="rId18"/>
    <p:sldId id="271" r:id="rId19"/>
    <p:sldId id="270" r:id="rId20"/>
    <p:sldId id="26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5" d="100"/>
          <a:sy n="85" d="100"/>
        </p:scale>
        <p:origin x="176" y="296"/>
      </p:cViewPr>
      <p:guideLst/>
    </p:cSldViewPr>
  </p:slideViewPr>
  <p:notesTextViewPr>
    <p:cViewPr>
      <p:scale>
        <a:sx n="1" d="1"/>
        <a:sy n="1" d="1"/>
      </p:scale>
      <p:origin x="0" y="0"/>
    </p:cViewPr>
  </p:notesTextViewPr>
  <p:sorterViewPr>
    <p:cViewPr>
      <p:scale>
        <a:sx n="100" d="100"/>
        <a:sy n="100" d="100"/>
      </p:scale>
      <p:origin x="0" y="-410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65E8B-CCBD-284B-9DAC-D27ACD7B938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1D33E76-D1C8-B843-91B5-BA57966E0EE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6B6139F-17EC-EA4B-BDC4-8199F8F3FBAE}"/>
              </a:ext>
            </a:extLst>
          </p:cNvPr>
          <p:cNvSpPr>
            <a:spLocks noGrp="1"/>
          </p:cNvSpPr>
          <p:nvPr>
            <p:ph type="dt" sz="half" idx="10"/>
          </p:nvPr>
        </p:nvSpPr>
        <p:spPr/>
        <p:txBody>
          <a:bodyPr/>
          <a:lstStyle/>
          <a:p>
            <a:fld id="{B61BEF0D-F0BB-DE4B-95CE-6DB70DBA9567}" type="datetimeFigureOut">
              <a:rPr lang="en-US" smtClean="0"/>
              <a:pPr/>
              <a:t>3/8/22</a:t>
            </a:fld>
            <a:endParaRPr lang="en-US" dirty="0"/>
          </a:p>
        </p:txBody>
      </p:sp>
      <p:sp>
        <p:nvSpPr>
          <p:cNvPr id="5" name="Footer Placeholder 4">
            <a:extLst>
              <a:ext uri="{FF2B5EF4-FFF2-40B4-BE49-F238E27FC236}">
                <a16:creationId xmlns:a16="http://schemas.microsoft.com/office/drawing/2014/main" id="{33F0EBDF-1206-E143-911E-B69D8F82CFB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1610C7C-83C4-474E-B79B-0454215E6328}"/>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98510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65816-F2B8-064E-95A6-A444825EE4C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1C600F9-4730-1D4F-AB2F-56CAD591298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DAD605C-4326-4946-A7B0-B75BFBDFC956}"/>
              </a:ext>
            </a:extLst>
          </p:cNvPr>
          <p:cNvSpPr>
            <a:spLocks noGrp="1"/>
          </p:cNvSpPr>
          <p:nvPr>
            <p:ph type="dt" sz="half" idx="10"/>
          </p:nvPr>
        </p:nvSpPr>
        <p:spPr/>
        <p:txBody>
          <a:bodyPr/>
          <a:lstStyle/>
          <a:p>
            <a:fld id="{B61BEF0D-F0BB-DE4B-95CE-6DB70DBA9567}" type="datetimeFigureOut">
              <a:rPr lang="en-US" smtClean="0"/>
              <a:pPr/>
              <a:t>3/8/22</a:t>
            </a:fld>
            <a:endParaRPr lang="en-US" dirty="0"/>
          </a:p>
        </p:txBody>
      </p:sp>
      <p:sp>
        <p:nvSpPr>
          <p:cNvPr id="5" name="Footer Placeholder 4">
            <a:extLst>
              <a:ext uri="{FF2B5EF4-FFF2-40B4-BE49-F238E27FC236}">
                <a16:creationId xmlns:a16="http://schemas.microsoft.com/office/drawing/2014/main" id="{4CB1F969-C551-9640-9733-45DBCC7A652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55A4098-5BBA-A94C-B26C-DC616F414589}"/>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493873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C3729-640B-744B-8A70-DF154AC57A2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3E8382D-607A-564D-AA69-F2AC0F327A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09A3828-03E2-E14D-804B-AE14811E36E5}"/>
              </a:ext>
            </a:extLst>
          </p:cNvPr>
          <p:cNvSpPr>
            <a:spLocks noGrp="1"/>
          </p:cNvSpPr>
          <p:nvPr>
            <p:ph type="dt" sz="half" idx="10"/>
          </p:nvPr>
        </p:nvSpPr>
        <p:spPr/>
        <p:txBody>
          <a:bodyPr/>
          <a:lstStyle/>
          <a:p>
            <a:fld id="{B61BEF0D-F0BB-DE4B-95CE-6DB70DBA9567}" type="datetimeFigureOut">
              <a:rPr lang="en-US" smtClean="0"/>
              <a:pPr/>
              <a:t>3/8/22</a:t>
            </a:fld>
            <a:endParaRPr lang="en-US" dirty="0"/>
          </a:p>
        </p:txBody>
      </p:sp>
      <p:sp>
        <p:nvSpPr>
          <p:cNvPr id="5" name="Footer Placeholder 4">
            <a:extLst>
              <a:ext uri="{FF2B5EF4-FFF2-40B4-BE49-F238E27FC236}">
                <a16:creationId xmlns:a16="http://schemas.microsoft.com/office/drawing/2014/main" id="{C940766E-666C-4246-8485-B2B2D4A29D8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7014880-882F-4C47-B004-0D0E6D5C5E26}"/>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5529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E6FAF-92F4-D641-A009-37D72305BD6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F55141A-F14E-5D41-8639-915A809B55D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4708AB4-A0F3-C744-86B6-0491E2A3019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26B98DD-AF94-684C-B36C-FA6B8767B07A}"/>
              </a:ext>
            </a:extLst>
          </p:cNvPr>
          <p:cNvSpPr>
            <a:spLocks noGrp="1"/>
          </p:cNvSpPr>
          <p:nvPr>
            <p:ph type="dt" sz="half" idx="10"/>
          </p:nvPr>
        </p:nvSpPr>
        <p:spPr/>
        <p:txBody>
          <a:bodyPr/>
          <a:lstStyle/>
          <a:p>
            <a:fld id="{B61BEF0D-F0BB-DE4B-95CE-6DB70DBA9567}" type="datetimeFigureOut">
              <a:rPr lang="en-US" smtClean="0"/>
              <a:pPr/>
              <a:t>3/8/22</a:t>
            </a:fld>
            <a:endParaRPr lang="en-US" dirty="0"/>
          </a:p>
        </p:txBody>
      </p:sp>
      <p:sp>
        <p:nvSpPr>
          <p:cNvPr id="6" name="Footer Placeholder 5">
            <a:extLst>
              <a:ext uri="{FF2B5EF4-FFF2-40B4-BE49-F238E27FC236}">
                <a16:creationId xmlns:a16="http://schemas.microsoft.com/office/drawing/2014/main" id="{9CBD3EA5-6E1E-1049-8E3F-9452CC703BA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4C0FACA-0944-D94D-8043-3B3527689A4F}"/>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312726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C8274-2672-6F4A-B974-C2C81553EC7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D3ADB95-FEF3-554D-B01C-32479D7B725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761E62A-0959-DE4A-B5D3-307CDD7B841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F43A955-4B37-C44C-A908-3FF6AC2CE67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AF9E328-7398-BF4B-946B-D20E39E7303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A2488DF-6BB5-224C-8797-0755E5B7FBD0}"/>
              </a:ext>
            </a:extLst>
          </p:cNvPr>
          <p:cNvSpPr>
            <a:spLocks noGrp="1"/>
          </p:cNvSpPr>
          <p:nvPr>
            <p:ph type="dt" sz="half" idx="10"/>
          </p:nvPr>
        </p:nvSpPr>
        <p:spPr/>
        <p:txBody>
          <a:bodyPr/>
          <a:lstStyle/>
          <a:p>
            <a:fld id="{B61BEF0D-F0BB-DE4B-95CE-6DB70DBA9567}" type="datetimeFigureOut">
              <a:rPr lang="en-US" smtClean="0"/>
              <a:pPr/>
              <a:t>3/8/22</a:t>
            </a:fld>
            <a:endParaRPr lang="en-US" dirty="0"/>
          </a:p>
        </p:txBody>
      </p:sp>
      <p:sp>
        <p:nvSpPr>
          <p:cNvPr id="8" name="Footer Placeholder 7">
            <a:extLst>
              <a:ext uri="{FF2B5EF4-FFF2-40B4-BE49-F238E27FC236}">
                <a16:creationId xmlns:a16="http://schemas.microsoft.com/office/drawing/2014/main" id="{59F13ADF-C8A6-2142-9910-0FABDD0FF17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FFB400B-5738-724B-8BF6-7A1B57408C9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967312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504BB-52F8-6240-B41E-47B84BF025B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30A94A0-0431-C94F-B3CD-94A76D7C4B74}"/>
              </a:ext>
            </a:extLst>
          </p:cNvPr>
          <p:cNvSpPr>
            <a:spLocks noGrp="1"/>
          </p:cNvSpPr>
          <p:nvPr>
            <p:ph type="dt" sz="half" idx="10"/>
          </p:nvPr>
        </p:nvSpPr>
        <p:spPr/>
        <p:txBody>
          <a:bodyPr/>
          <a:lstStyle/>
          <a:p>
            <a:fld id="{B61BEF0D-F0BB-DE4B-95CE-6DB70DBA9567}" type="datetimeFigureOut">
              <a:rPr lang="en-US" smtClean="0"/>
              <a:pPr/>
              <a:t>3/8/22</a:t>
            </a:fld>
            <a:endParaRPr lang="en-US" dirty="0"/>
          </a:p>
        </p:txBody>
      </p:sp>
      <p:sp>
        <p:nvSpPr>
          <p:cNvPr id="4" name="Footer Placeholder 3">
            <a:extLst>
              <a:ext uri="{FF2B5EF4-FFF2-40B4-BE49-F238E27FC236}">
                <a16:creationId xmlns:a16="http://schemas.microsoft.com/office/drawing/2014/main" id="{C8C1D271-2A56-EE41-95E4-16AB978C034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9B9A407-6963-7B4D-A679-101AA2C0AB5A}"/>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870025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63C51B-9827-E040-8CBA-BF3A82F7150F}"/>
              </a:ext>
            </a:extLst>
          </p:cNvPr>
          <p:cNvSpPr>
            <a:spLocks noGrp="1"/>
          </p:cNvSpPr>
          <p:nvPr>
            <p:ph type="dt" sz="half" idx="10"/>
          </p:nvPr>
        </p:nvSpPr>
        <p:spPr/>
        <p:txBody>
          <a:bodyPr/>
          <a:lstStyle/>
          <a:p>
            <a:fld id="{B61BEF0D-F0BB-DE4B-95CE-6DB70DBA9567}" type="datetimeFigureOut">
              <a:rPr lang="en-US" smtClean="0"/>
              <a:pPr/>
              <a:t>3/8/22</a:t>
            </a:fld>
            <a:endParaRPr lang="en-US" dirty="0"/>
          </a:p>
        </p:txBody>
      </p:sp>
      <p:sp>
        <p:nvSpPr>
          <p:cNvPr id="3" name="Footer Placeholder 2">
            <a:extLst>
              <a:ext uri="{FF2B5EF4-FFF2-40B4-BE49-F238E27FC236}">
                <a16:creationId xmlns:a16="http://schemas.microsoft.com/office/drawing/2014/main" id="{A05615A5-0649-A44A-9E05-762046A8AE0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F8E2B67-7A25-3D4E-A556-5AE5810C4997}"/>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37967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28518-2C09-844A-ADC4-6759B1C9F30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27393FD-2366-3547-ABB5-E12DB898112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DF8EE5D-AB30-CE4D-8C71-9353E4328A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07A231F-1A46-4A41-96C0-CC954AD59EC7}"/>
              </a:ext>
            </a:extLst>
          </p:cNvPr>
          <p:cNvSpPr>
            <a:spLocks noGrp="1"/>
          </p:cNvSpPr>
          <p:nvPr>
            <p:ph type="dt" sz="half" idx="10"/>
          </p:nvPr>
        </p:nvSpPr>
        <p:spPr/>
        <p:txBody>
          <a:bodyPr/>
          <a:lstStyle/>
          <a:p>
            <a:fld id="{B61BEF0D-F0BB-DE4B-95CE-6DB70DBA9567}" type="datetimeFigureOut">
              <a:rPr lang="en-US" smtClean="0"/>
              <a:pPr/>
              <a:t>3/8/22</a:t>
            </a:fld>
            <a:endParaRPr lang="en-US" dirty="0"/>
          </a:p>
        </p:txBody>
      </p:sp>
      <p:sp>
        <p:nvSpPr>
          <p:cNvPr id="6" name="Footer Placeholder 5">
            <a:extLst>
              <a:ext uri="{FF2B5EF4-FFF2-40B4-BE49-F238E27FC236}">
                <a16:creationId xmlns:a16="http://schemas.microsoft.com/office/drawing/2014/main" id="{3EDD2DCA-50A6-564D-87AE-1B54BCBE7E8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8C7EF35-CCE7-1B45-BFE2-984E05276E28}"/>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266438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A6DCD-D88A-F943-806A-81C1E4D5754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C4A64DF-5B28-564F-95AA-B4DFC0BE3C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18F55C9-900E-004F-97C4-FB56207C0C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8F5CC13-B7CD-3F46-80D9-C141759B5CA2}"/>
              </a:ext>
            </a:extLst>
          </p:cNvPr>
          <p:cNvSpPr>
            <a:spLocks noGrp="1"/>
          </p:cNvSpPr>
          <p:nvPr>
            <p:ph type="dt" sz="half" idx="10"/>
          </p:nvPr>
        </p:nvSpPr>
        <p:spPr/>
        <p:txBody>
          <a:bodyPr/>
          <a:lstStyle/>
          <a:p>
            <a:fld id="{B61BEF0D-F0BB-DE4B-95CE-6DB70DBA9567}" type="datetimeFigureOut">
              <a:rPr lang="en-US" smtClean="0"/>
              <a:pPr/>
              <a:t>3/8/22</a:t>
            </a:fld>
            <a:endParaRPr lang="en-US" dirty="0"/>
          </a:p>
        </p:txBody>
      </p:sp>
      <p:sp>
        <p:nvSpPr>
          <p:cNvPr id="6" name="Footer Placeholder 5">
            <a:extLst>
              <a:ext uri="{FF2B5EF4-FFF2-40B4-BE49-F238E27FC236}">
                <a16:creationId xmlns:a16="http://schemas.microsoft.com/office/drawing/2014/main" id="{A885E74D-AAA7-F141-8F50-8A23E7EB1D6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5712A16-0DB0-044D-A7CB-A6F25875E48F}"/>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395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08851-7FBD-5A48-98EF-4465645D7C4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058A206-690D-7B4E-BE3E-3EF69E3AABD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95F353D-EB49-0E41-A06F-00C4F9C32392}"/>
              </a:ext>
            </a:extLst>
          </p:cNvPr>
          <p:cNvSpPr>
            <a:spLocks noGrp="1"/>
          </p:cNvSpPr>
          <p:nvPr>
            <p:ph type="dt" sz="half" idx="10"/>
          </p:nvPr>
        </p:nvSpPr>
        <p:spPr/>
        <p:txBody>
          <a:bodyPr/>
          <a:lstStyle/>
          <a:p>
            <a:fld id="{B61BEF0D-F0BB-DE4B-95CE-6DB70DBA9567}" type="datetimeFigureOut">
              <a:rPr lang="en-US" smtClean="0"/>
              <a:pPr/>
              <a:t>3/8/22</a:t>
            </a:fld>
            <a:endParaRPr lang="en-US" dirty="0"/>
          </a:p>
        </p:txBody>
      </p:sp>
      <p:sp>
        <p:nvSpPr>
          <p:cNvPr id="5" name="Footer Placeholder 4">
            <a:extLst>
              <a:ext uri="{FF2B5EF4-FFF2-40B4-BE49-F238E27FC236}">
                <a16:creationId xmlns:a16="http://schemas.microsoft.com/office/drawing/2014/main" id="{745FDC7E-B3C3-4646-84F5-C1009CFFBF4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E2A89B8-53DD-BC4C-BD9E-D7351275EB5C}"/>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619076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DC398F-BF82-4349-9CC0-E93063049FC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DF6430E-42B4-2142-B629-C9C6F1D3A05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FA78B66-8600-DA4E-94AD-3FFD32102187}"/>
              </a:ext>
            </a:extLst>
          </p:cNvPr>
          <p:cNvSpPr>
            <a:spLocks noGrp="1"/>
          </p:cNvSpPr>
          <p:nvPr>
            <p:ph type="dt" sz="half" idx="10"/>
          </p:nvPr>
        </p:nvSpPr>
        <p:spPr/>
        <p:txBody>
          <a:bodyPr/>
          <a:lstStyle/>
          <a:p>
            <a:fld id="{B61BEF0D-F0BB-DE4B-95CE-6DB70DBA9567}" type="datetimeFigureOut">
              <a:rPr lang="en-US" smtClean="0"/>
              <a:pPr/>
              <a:t>3/8/22</a:t>
            </a:fld>
            <a:endParaRPr lang="en-US" dirty="0"/>
          </a:p>
        </p:txBody>
      </p:sp>
      <p:sp>
        <p:nvSpPr>
          <p:cNvPr id="5" name="Footer Placeholder 4">
            <a:extLst>
              <a:ext uri="{FF2B5EF4-FFF2-40B4-BE49-F238E27FC236}">
                <a16:creationId xmlns:a16="http://schemas.microsoft.com/office/drawing/2014/main" id="{9882C75A-F20C-894C-99E2-C87006854EB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25B4292-666A-704F-98C1-2F06BFE01DC9}"/>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523307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AD1BDDA-3344-764B-9D86-17631ADE73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6B74D8D-34A1-6644-A59A-CEDA4E58FB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708CF83-6441-C146-8F22-CEA2894FAB3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3/8/22</a:t>
            </a:fld>
            <a:endParaRPr lang="en-US" dirty="0"/>
          </a:p>
        </p:txBody>
      </p:sp>
      <p:sp>
        <p:nvSpPr>
          <p:cNvPr id="5" name="Footer Placeholder 4">
            <a:extLst>
              <a:ext uri="{FF2B5EF4-FFF2-40B4-BE49-F238E27FC236}">
                <a16:creationId xmlns:a16="http://schemas.microsoft.com/office/drawing/2014/main" id="{2CAFB0A6-C224-E648-9F1D-8E2411DB161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DA18A5CF-4EBB-864B-A527-601C1141877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0878169"/>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hyperlink" Target="https://abdc.edu.au/research/abdc-journal-list/"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ECBCF00-A7C4-284B-BED0-3E62EE927F99}"/>
              </a:ext>
            </a:extLst>
          </p:cNvPr>
          <p:cNvPicPr/>
          <p:nvPr/>
        </p:nvPicPr>
        <p:blipFill>
          <a:blip r:embed="rId2"/>
          <a:stretch>
            <a:fillRect/>
          </a:stretch>
        </p:blipFill>
        <p:spPr>
          <a:xfrm>
            <a:off x="0" y="0"/>
            <a:ext cx="12192000" cy="6857999"/>
          </a:xfrm>
          <a:prstGeom prst="rect">
            <a:avLst/>
          </a:prstGeom>
        </p:spPr>
      </p:pic>
    </p:spTree>
    <p:extLst>
      <p:ext uri="{BB962C8B-B14F-4D97-AF65-F5344CB8AC3E}">
        <p14:creationId xmlns:p14="http://schemas.microsoft.com/office/powerpoint/2010/main" val="42929362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99999" y="1143000"/>
            <a:ext cx="10004611" cy="2262781"/>
          </a:xfrm>
        </p:spPr>
        <p:txBody>
          <a:bodyPr>
            <a:normAutofit/>
          </a:bodyPr>
          <a:lstStyle/>
          <a:p>
            <a:r>
              <a:rPr lang="en-GB" dirty="0"/>
              <a:t>‘Visible Hand’ of Management?</a:t>
            </a:r>
            <a:br>
              <a:rPr lang="en-GB" dirty="0"/>
            </a:br>
            <a:r>
              <a:rPr lang="en-GB" sz="3600" dirty="0"/>
              <a:t>Postmodern Management &amp; Organisation </a:t>
            </a:r>
            <a:endParaRPr lang="en-GB" sz="4000" dirty="0"/>
          </a:p>
        </p:txBody>
      </p:sp>
    </p:spTree>
    <p:extLst>
      <p:ext uri="{BB962C8B-B14F-4D97-AF65-F5344CB8AC3E}">
        <p14:creationId xmlns:p14="http://schemas.microsoft.com/office/powerpoint/2010/main" val="7641771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98760" y="5180321"/>
            <a:ext cx="7394660" cy="646331"/>
          </a:xfrm>
          <a:prstGeom prst="rect">
            <a:avLst/>
          </a:prstGeom>
        </p:spPr>
        <p:txBody>
          <a:bodyPr wrap="square">
            <a:spAutoFit/>
          </a:bodyPr>
          <a:lstStyle/>
          <a:p>
            <a:r>
              <a:rPr lang="en-GB" dirty="0"/>
              <a:t>Organisations are now a system of loose</a:t>
            </a:r>
          </a:p>
          <a:p>
            <a:r>
              <a:rPr lang="en-GB" dirty="0"/>
              <a:t>networks, virtual businesses and peer-to-peer interactions.</a:t>
            </a:r>
          </a:p>
        </p:txBody>
      </p:sp>
      <p:sp>
        <p:nvSpPr>
          <p:cNvPr id="3" name="TextBox 2"/>
          <p:cNvSpPr txBox="1"/>
          <p:nvPr/>
        </p:nvSpPr>
        <p:spPr>
          <a:xfrm>
            <a:off x="1797423" y="549936"/>
            <a:ext cx="5944256" cy="769441"/>
          </a:xfrm>
          <a:prstGeom prst="rect">
            <a:avLst/>
          </a:prstGeom>
          <a:noFill/>
        </p:spPr>
        <p:txBody>
          <a:bodyPr wrap="none" rtlCol="0">
            <a:spAutoFit/>
          </a:bodyPr>
          <a:lstStyle/>
          <a:p>
            <a:r>
              <a:rPr lang="en-GB" sz="4400" b="1" dirty="0">
                <a:solidFill>
                  <a:srgbClr val="FFC000"/>
                </a:solidFill>
              </a:rPr>
              <a:t>WIKIFIED COMPANIES</a:t>
            </a:r>
          </a:p>
        </p:txBody>
      </p:sp>
      <p:sp>
        <p:nvSpPr>
          <p:cNvPr id="4" name="Rectangle 3"/>
          <p:cNvSpPr/>
          <p:nvPr/>
        </p:nvSpPr>
        <p:spPr>
          <a:xfrm>
            <a:off x="640976" y="1703336"/>
            <a:ext cx="6754905" cy="1477328"/>
          </a:xfrm>
          <a:prstGeom prst="rect">
            <a:avLst/>
          </a:prstGeom>
        </p:spPr>
        <p:txBody>
          <a:bodyPr wrap="square">
            <a:spAutoFit/>
          </a:bodyPr>
          <a:lstStyle/>
          <a:p>
            <a:r>
              <a:rPr lang="en-GB" dirty="0"/>
              <a:t>In the 1980s, Johnsonville Sausage, reduced managerial oversight and put quality control, personnel management, customer relations and even business expansion in the hands of worker-managed teams. </a:t>
            </a:r>
          </a:p>
          <a:p>
            <a:endParaRPr lang="en-GB" dirty="0"/>
          </a:p>
        </p:txBody>
      </p:sp>
      <p:sp>
        <p:nvSpPr>
          <p:cNvPr id="5" name="Rectangle 4"/>
          <p:cNvSpPr/>
          <p:nvPr/>
        </p:nvSpPr>
        <p:spPr>
          <a:xfrm>
            <a:off x="640976" y="4034954"/>
            <a:ext cx="6096000" cy="923330"/>
          </a:xfrm>
          <a:prstGeom prst="rect">
            <a:avLst/>
          </a:prstGeom>
        </p:spPr>
        <p:txBody>
          <a:bodyPr>
            <a:spAutoFit/>
          </a:bodyPr>
          <a:lstStyle/>
          <a:p>
            <a:r>
              <a:rPr lang="en-GB" dirty="0"/>
              <a:t>The Lego Group, the Danish toy company, reduced its number of management layers in recent years but also expanded its layer of top management.</a:t>
            </a:r>
          </a:p>
        </p:txBody>
      </p:sp>
      <p:sp>
        <p:nvSpPr>
          <p:cNvPr id="6" name="TextBox 5"/>
          <p:cNvSpPr txBox="1"/>
          <p:nvPr/>
        </p:nvSpPr>
        <p:spPr>
          <a:xfrm>
            <a:off x="7826628" y="1023141"/>
            <a:ext cx="3778599" cy="400110"/>
          </a:xfrm>
          <a:prstGeom prst="rect">
            <a:avLst/>
          </a:prstGeom>
          <a:noFill/>
        </p:spPr>
        <p:txBody>
          <a:bodyPr wrap="none" rtlCol="0">
            <a:spAutoFit/>
          </a:bodyPr>
          <a:lstStyle/>
          <a:p>
            <a:pPr algn="ctr"/>
            <a:r>
              <a:rPr lang="en-GB" sz="2000" b="1" dirty="0">
                <a:solidFill>
                  <a:srgbClr val="00B050"/>
                </a:solidFill>
              </a:rPr>
              <a:t>Is executive authority passé?</a:t>
            </a:r>
          </a:p>
        </p:txBody>
      </p:sp>
      <p:sp>
        <p:nvSpPr>
          <p:cNvPr id="7" name="Rectangle 6"/>
          <p:cNvSpPr/>
          <p:nvPr/>
        </p:nvSpPr>
        <p:spPr>
          <a:xfrm>
            <a:off x="5853863" y="2918165"/>
            <a:ext cx="5732929" cy="923330"/>
          </a:xfrm>
          <a:prstGeom prst="rect">
            <a:avLst/>
          </a:prstGeom>
        </p:spPr>
        <p:txBody>
          <a:bodyPr wrap="square">
            <a:spAutoFit/>
          </a:bodyPr>
          <a:lstStyle/>
          <a:p>
            <a:r>
              <a:rPr lang="en-GB" dirty="0"/>
              <a:t>As CEO Ralph Stayer</a:t>
            </a:r>
          </a:p>
          <a:p>
            <a:r>
              <a:rPr lang="en-GB" dirty="0"/>
              <a:t>Explained: “My job ... was to put myself out of a job.”</a:t>
            </a:r>
          </a:p>
        </p:txBody>
      </p:sp>
      <p:sp>
        <p:nvSpPr>
          <p:cNvPr id="8" name="TextBox 7"/>
          <p:cNvSpPr txBox="1"/>
          <p:nvPr/>
        </p:nvSpPr>
        <p:spPr>
          <a:xfrm>
            <a:off x="2127075" y="6112444"/>
            <a:ext cx="9219802" cy="369332"/>
          </a:xfrm>
          <a:prstGeom prst="rect">
            <a:avLst/>
          </a:prstGeom>
          <a:noFill/>
        </p:spPr>
        <p:txBody>
          <a:bodyPr wrap="square" rtlCol="0">
            <a:spAutoFit/>
          </a:bodyPr>
          <a:lstStyle/>
          <a:p>
            <a:r>
              <a:rPr lang="en-GB" b="1" dirty="0">
                <a:solidFill>
                  <a:srgbClr val="00B050"/>
                </a:solidFill>
              </a:rPr>
              <a:t>What kind of information do managers need in a flatter organisation? </a:t>
            </a:r>
          </a:p>
        </p:txBody>
      </p:sp>
    </p:spTree>
    <p:extLst>
      <p:ext uri="{BB962C8B-B14F-4D97-AF65-F5344CB8AC3E}">
        <p14:creationId xmlns:p14="http://schemas.microsoft.com/office/powerpoint/2010/main" val="3735261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down)">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ipe(down)">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wipe(down)">
                                      <p:cBhvr>
                                        <p:cTn id="22" dur="5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1000"/>
                                        <p:tgtEl>
                                          <p:spTgt spid="8"/>
                                        </p:tgtEl>
                                      </p:cBhvr>
                                    </p:animEffect>
                                    <p:anim calcmode="lin" valueType="num">
                                      <p:cBhvr>
                                        <p:cTn id="28" dur="1000" fill="hold"/>
                                        <p:tgtEl>
                                          <p:spTgt spid="8"/>
                                        </p:tgtEl>
                                        <p:attrNameLst>
                                          <p:attrName>ppt_x</p:attrName>
                                        </p:attrNameLst>
                                      </p:cBhvr>
                                      <p:tavLst>
                                        <p:tav tm="0">
                                          <p:val>
                                            <p:strVal val="#ppt_x"/>
                                          </p:val>
                                        </p:tav>
                                        <p:tav tm="100000">
                                          <p:val>
                                            <p:strVal val="#ppt_x"/>
                                          </p:val>
                                        </p:tav>
                                      </p:tavLst>
                                    </p:anim>
                                    <p:anim calcmode="lin" valueType="num">
                                      <p:cBhvr>
                                        <p:cTn id="2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6"/>
                                        </p:tgtEl>
                                        <p:attrNameLst>
                                          <p:attrName>style.visibility</p:attrName>
                                        </p:attrNameLst>
                                      </p:cBhvr>
                                      <p:to>
                                        <p:strVal val="visible"/>
                                      </p:to>
                                    </p:set>
                                    <p:animEffect transition="in" filter="fade">
                                      <p:cBhvr>
                                        <p:cTn id="34" dur="1000"/>
                                        <p:tgtEl>
                                          <p:spTgt spid="6"/>
                                        </p:tgtEl>
                                      </p:cBhvr>
                                    </p:animEffect>
                                    <p:anim calcmode="lin" valueType="num">
                                      <p:cBhvr>
                                        <p:cTn id="35" dur="1000" fill="hold"/>
                                        <p:tgtEl>
                                          <p:spTgt spid="6"/>
                                        </p:tgtEl>
                                        <p:attrNameLst>
                                          <p:attrName>ppt_x</p:attrName>
                                        </p:attrNameLst>
                                      </p:cBhvr>
                                      <p:tavLst>
                                        <p:tav tm="0">
                                          <p:val>
                                            <p:strVal val="#ppt_x"/>
                                          </p:val>
                                        </p:tav>
                                        <p:tav tm="100000">
                                          <p:val>
                                            <p:strVal val="#ppt_x"/>
                                          </p:val>
                                        </p:tav>
                                      </p:tavLst>
                                    </p:anim>
                                    <p:anim calcmode="lin" valueType="num">
                                      <p:cBhvr>
                                        <p:cTn id="3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6" grpId="0"/>
      <p:bldP spid="7" grpId="0"/>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10868" y="2692336"/>
            <a:ext cx="5896166" cy="369332"/>
          </a:xfrm>
          <a:prstGeom prst="rect">
            <a:avLst/>
          </a:prstGeom>
          <a:noFill/>
        </p:spPr>
        <p:txBody>
          <a:bodyPr wrap="none" rtlCol="0">
            <a:spAutoFit/>
          </a:bodyPr>
          <a:lstStyle/>
          <a:p>
            <a:r>
              <a:rPr lang="en-GB" b="1" dirty="0">
                <a:solidFill>
                  <a:srgbClr val="00B050"/>
                </a:solidFill>
              </a:rPr>
              <a:t>Should divisional managers also manage budgets?</a:t>
            </a:r>
          </a:p>
        </p:txBody>
      </p:sp>
      <p:sp>
        <p:nvSpPr>
          <p:cNvPr id="3" name="Rectangle 2"/>
          <p:cNvSpPr/>
          <p:nvPr/>
        </p:nvSpPr>
        <p:spPr>
          <a:xfrm>
            <a:off x="1810868" y="3255033"/>
            <a:ext cx="6096000" cy="769441"/>
          </a:xfrm>
          <a:prstGeom prst="rect">
            <a:avLst/>
          </a:prstGeom>
        </p:spPr>
        <p:txBody>
          <a:bodyPr>
            <a:spAutoFit/>
          </a:bodyPr>
          <a:lstStyle/>
          <a:p>
            <a:r>
              <a:rPr lang="en-GB" dirty="0"/>
              <a:t>Steve Jobs made one executive responsible for profit and loss statement - the chief financial officer.</a:t>
            </a:r>
          </a:p>
          <a:p>
            <a:endParaRPr lang="en-GB" sz="800" dirty="0"/>
          </a:p>
        </p:txBody>
      </p:sp>
      <p:sp>
        <p:nvSpPr>
          <p:cNvPr id="5" name="TextBox 4"/>
          <p:cNvSpPr txBox="1"/>
          <p:nvPr/>
        </p:nvSpPr>
        <p:spPr>
          <a:xfrm>
            <a:off x="1708056" y="1560552"/>
            <a:ext cx="8840882" cy="461665"/>
          </a:xfrm>
          <a:prstGeom prst="rect">
            <a:avLst/>
          </a:prstGeom>
          <a:noFill/>
        </p:spPr>
        <p:txBody>
          <a:bodyPr wrap="none" rtlCol="0">
            <a:spAutoFit/>
          </a:bodyPr>
          <a:lstStyle/>
          <a:p>
            <a:r>
              <a:rPr lang="en-GB" sz="2400" dirty="0"/>
              <a:t>Centralise at the top and democratise and flatten the rest</a:t>
            </a:r>
          </a:p>
        </p:txBody>
      </p:sp>
      <p:sp>
        <p:nvSpPr>
          <p:cNvPr id="10" name="TextBox 9"/>
          <p:cNvSpPr txBox="1"/>
          <p:nvPr/>
        </p:nvSpPr>
        <p:spPr>
          <a:xfrm>
            <a:off x="1708056" y="621867"/>
            <a:ext cx="5944256" cy="769441"/>
          </a:xfrm>
          <a:prstGeom prst="rect">
            <a:avLst/>
          </a:prstGeom>
          <a:noFill/>
        </p:spPr>
        <p:txBody>
          <a:bodyPr wrap="none" rtlCol="0">
            <a:spAutoFit/>
          </a:bodyPr>
          <a:lstStyle/>
          <a:p>
            <a:r>
              <a:rPr lang="en-GB" sz="4400" b="1" dirty="0">
                <a:solidFill>
                  <a:srgbClr val="FFC000"/>
                </a:solidFill>
              </a:rPr>
              <a:t>WIKIFIED COMPANIES</a:t>
            </a:r>
          </a:p>
        </p:txBody>
      </p:sp>
      <p:sp>
        <p:nvSpPr>
          <p:cNvPr id="11" name="Rectangle 10"/>
          <p:cNvSpPr/>
          <p:nvPr/>
        </p:nvSpPr>
        <p:spPr>
          <a:xfrm>
            <a:off x="1810868" y="4221917"/>
            <a:ext cx="6096000" cy="1754326"/>
          </a:xfrm>
          <a:prstGeom prst="rect">
            <a:avLst/>
          </a:prstGeom>
        </p:spPr>
        <p:txBody>
          <a:bodyPr>
            <a:spAutoFit/>
          </a:bodyPr>
          <a:lstStyle/>
          <a:p>
            <a:r>
              <a:rPr lang="en-GB" dirty="0"/>
              <a:t>Entirely consistent with the philosophy of the wikified company: </a:t>
            </a:r>
          </a:p>
          <a:p>
            <a:endParaRPr lang="en-GB" dirty="0"/>
          </a:p>
          <a:p>
            <a:r>
              <a:rPr lang="en-GB" dirty="0"/>
              <a:t>If functional executives don’t have to worry about a budget, they can focus on applying their own specialist knowledge to meet local demands.</a:t>
            </a:r>
          </a:p>
        </p:txBody>
      </p:sp>
    </p:spTree>
    <p:extLst>
      <p:ext uri="{BB962C8B-B14F-4D97-AF65-F5344CB8AC3E}">
        <p14:creationId xmlns:p14="http://schemas.microsoft.com/office/powerpoint/2010/main" val="1848535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wipe(down)">
                                      <p:cBhvr>
                                        <p:cTn id="15" dur="500"/>
                                        <p:tgtEl>
                                          <p:spTgt spid="3"/>
                                        </p:tgtEl>
                                      </p:cBhvr>
                                    </p:animEffect>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11"/>
                                        </p:tgtEl>
                                        <p:attrNameLst>
                                          <p:attrName>style.visibility</p:attrName>
                                        </p:attrNameLst>
                                      </p:cBhvr>
                                      <p:to>
                                        <p:strVal val="visible"/>
                                      </p:to>
                                    </p:set>
                                    <p:anim calcmode="lin" valueType="num">
                                      <p:cBhvr additive="base">
                                        <p:cTn id="20" dur="500" fill="hold"/>
                                        <p:tgtEl>
                                          <p:spTgt spid="11"/>
                                        </p:tgtEl>
                                        <p:attrNameLst>
                                          <p:attrName>ppt_x</p:attrName>
                                        </p:attrNameLst>
                                      </p:cBhvr>
                                      <p:tavLst>
                                        <p:tav tm="0">
                                          <p:val>
                                            <p:strVal val="#ppt_x"/>
                                          </p:val>
                                        </p:tav>
                                        <p:tav tm="100000">
                                          <p:val>
                                            <p:strVal val="#ppt_x"/>
                                          </p:val>
                                        </p:tav>
                                      </p:tavLst>
                                    </p:anim>
                                    <p:anim calcmode="lin" valueType="num">
                                      <p:cBhvr additive="base">
                                        <p:cTn id="21"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2"/>
                                        </p:tgtEl>
                                        <p:attrNameLst>
                                          <p:attrName>style.visibility</p:attrName>
                                        </p:attrNameLst>
                                      </p:cBhvr>
                                      <p:to>
                                        <p:strVal val="visible"/>
                                      </p:to>
                                    </p:set>
                                    <p:animEffect transition="in" filter="wipe(down)">
                                      <p:cBhvr>
                                        <p:cTn id="26"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5" grpId="0"/>
      <p:bldP spid="11"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45679" y="2191923"/>
            <a:ext cx="6096000" cy="2308324"/>
          </a:xfrm>
          <a:prstGeom prst="rect">
            <a:avLst/>
          </a:prstGeom>
        </p:spPr>
        <p:txBody>
          <a:bodyPr>
            <a:spAutoFit/>
          </a:bodyPr>
          <a:lstStyle/>
          <a:p>
            <a:r>
              <a:rPr lang="en-GB" dirty="0"/>
              <a:t>Lego reduced top management</a:t>
            </a:r>
          </a:p>
          <a:p>
            <a:r>
              <a:rPr lang="en-GB" dirty="0"/>
              <a:t>but brought in functional specialists</a:t>
            </a:r>
          </a:p>
          <a:p>
            <a:endParaRPr lang="en-GB" dirty="0"/>
          </a:p>
          <a:p>
            <a:r>
              <a:rPr lang="en-GB" dirty="0"/>
              <a:t>Moved senior managers much closer to operations</a:t>
            </a:r>
          </a:p>
          <a:p>
            <a:endParaRPr lang="en-GB" dirty="0"/>
          </a:p>
          <a:p>
            <a:r>
              <a:rPr lang="en-GB" dirty="0"/>
              <a:t>Lego developed a new model: becoming both more wikified and more management-driven.</a:t>
            </a:r>
          </a:p>
          <a:p>
            <a:r>
              <a:rPr lang="en-GB" dirty="0"/>
              <a:t>Is this a broader trend?</a:t>
            </a:r>
          </a:p>
        </p:txBody>
      </p:sp>
      <p:sp>
        <p:nvSpPr>
          <p:cNvPr id="3" name="TextBox 2"/>
          <p:cNvSpPr txBox="1"/>
          <p:nvPr/>
        </p:nvSpPr>
        <p:spPr>
          <a:xfrm>
            <a:off x="7806953" y="2160290"/>
            <a:ext cx="2840842" cy="646331"/>
          </a:xfrm>
          <a:prstGeom prst="rect">
            <a:avLst/>
          </a:prstGeom>
          <a:noFill/>
        </p:spPr>
        <p:txBody>
          <a:bodyPr wrap="none" rtlCol="0">
            <a:spAutoFit/>
          </a:bodyPr>
          <a:lstStyle/>
          <a:p>
            <a:r>
              <a:rPr lang="en-GB" b="1" dirty="0">
                <a:solidFill>
                  <a:srgbClr val="0070C0"/>
                </a:solidFill>
              </a:rPr>
              <a:t>Recall Gary Hamel’s</a:t>
            </a:r>
          </a:p>
          <a:p>
            <a:r>
              <a:rPr lang="en-GB" b="1" dirty="0">
                <a:solidFill>
                  <a:srgbClr val="0070C0"/>
                </a:solidFill>
              </a:rPr>
              <a:t>Management Principles</a:t>
            </a:r>
          </a:p>
        </p:txBody>
      </p:sp>
      <p:sp>
        <p:nvSpPr>
          <p:cNvPr id="4" name="TextBox 3"/>
          <p:cNvSpPr txBox="1"/>
          <p:nvPr/>
        </p:nvSpPr>
        <p:spPr>
          <a:xfrm>
            <a:off x="1797423" y="549936"/>
            <a:ext cx="5944256" cy="769441"/>
          </a:xfrm>
          <a:prstGeom prst="rect">
            <a:avLst/>
          </a:prstGeom>
          <a:noFill/>
        </p:spPr>
        <p:txBody>
          <a:bodyPr wrap="none" rtlCol="0">
            <a:spAutoFit/>
          </a:bodyPr>
          <a:lstStyle/>
          <a:p>
            <a:r>
              <a:rPr lang="en-GB" sz="4400" b="1" dirty="0">
                <a:solidFill>
                  <a:srgbClr val="FFC000"/>
                </a:solidFill>
              </a:rPr>
              <a:t>WIKIFIED COMPANIES</a:t>
            </a:r>
          </a:p>
        </p:txBody>
      </p:sp>
      <p:sp>
        <p:nvSpPr>
          <p:cNvPr id="5" name="TextBox 4"/>
          <p:cNvSpPr txBox="1"/>
          <p:nvPr/>
        </p:nvSpPr>
        <p:spPr>
          <a:xfrm>
            <a:off x="7806953" y="3200396"/>
            <a:ext cx="3643946" cy="646331"/>
          </a:xfrm>
          <a:prstGeom prst="rect">
            <a:avLst/>
          </a:prstGeom>
          <a:noFill/>
        </p:spPr>
        <p:txBody>
          <a:bodyPr wrap="none" rtlCol="0">
            <a:spAutoFit/>
          </a:bodyPr>
          <a:lstStyle/>
          <a:p>
            <a:r>
              <a:rPr lang="en-GB" dirty="0">
                <a:solidFill>
                  <a:srgbClr val="00B0F0"/>
                </a:solidFill>
              </a:rPr>
              <a:t>More management at the top,</a:t>
            </a:r>
          </a:p>
          <a:p>
            <a:r>
              <a:rPr lang="en-GB" dirty="0">
                <a:solidFill>
                  <a:srgbClr val="00B0F0"/>
                </a:solidFill>
              </a:rPr>
              <a:t>less everywhere else.</a:t>
            </a:r>
          </a:p>
        </p:txBody>
      </p:sp>
      <p:sp>
        <p:nvSpPr>
          <p:cNvPr id="6" name="TextBox 5"/>
          <p:cNvSpPr txBox="1"/>
          <p:nvPr/>
        </p:nvSpPr>
        <p:spPr>
          <a:xfrm>
            <a:off x="7806953" y="4177082"/>
            <a:ext cx="3336170" cy="646331"/>
          </a:xfrm>
          <a:prstGeom prst="rect">
            <a:avLst/>
          </a:prstGeom>
          <a:noFill/>
        </p:spPr>
        <p:txBody>
          <a:bodyPr wrap="none" rtlCol="0">
            <a:spAutoFit/>
          </a:bodyPr>
          <a:lstStyle/>
          <a:p>
            <a:r>
              <a:rPr lang="en-GB" dirty="0">
                <a:solidFill>
                  <a:srgbClr val="00B0F0"/>
                </a:solidFill>
              </a:rPr>
              <a:t>Few key decisions made by </a:t>
            </a:r>
          </a:p>
          <a:p>
            <a:r>
              <a:rPr lang="en-GB" dirty="0">
                <a:solidFill>
                  <a:srgbClr val="00B0F0"/>
                </a:solidFill>
              </a:rPr>
              <a:t>top management</a:t>
            </a:r>
          </a:p>
        </p:txBody>
      </p:sp>
      <p:sp>
        <p:nvSpPr>
          <p:cNvPr id="7" name="TextBox 6"/>
          <p:cNvSpPr txBox="1"/>
          <p:nvPr/>
        </p:nvSpPr>
        <p:spPr>
          <a:xfrm>
            <a:off x="7806953" y="5153768"/>
            <a:ext cx="3882794" cy="646331"/>
          </a:xfrm>
          <a:prstGeom prst="rect">
            <a:avLst/>
          </a:prstGeom>
          <a:noFill/>
        </p:spPr>
        <p:txBody>
          <a:bodyPr wrap="none" rtlCol="0">
            <a:spAutoFit/>
          </a:bodyPr>
          <a:lstStyle/>
          <a:p>
            <a:r>
              <a:rPr lang="en-GB" dirty="0">
                <a:solidFill>
                  <a:srgbClr val="00B0F0"/>
                </a:solidFill>
              </a:rPr>
              <a:t>Enable creativity and innovation </a:t>
            </a:r>
          </a:p>
          <a:p>
            <a:r>
              <a:rPr lang="en-GB" dirty="0">
                <a:solidFill>
                  <a:srgbClr val="00B0F0"/>
                </a:solidFill>
              </a:rPr>
              <a:t>everywhere else</a:t>
            </a:r>
          </a:p>
        </p:txBody>
      </p:sp>
      <p:sp>
        <p:nvSpPr>
          <p:cNvPr id="8" name="TextBox 7"/>
          <p:cNvSpPr txBox="1"/>
          <p:nvPr/>
        </p:nvSpPr>
        <p:spPr>
          <a:xfrm>
            <a:off x="1824546" y="6222787"/>
            <a:ext cx="9687267" cy="369332"/>
          </a:xfrm>
          <a:prstGeom prst="rect">
            <a:avLst/>
          </a:prstGeom>
          <a:noFill/>
        </p:spPr>
        <p:txBody>
          <a:bodyPr wrap="none" rtlCol="0">
            <a:spAutoFit/>
          </a:bodyPr>
          <a:lstStyle/>
          <a:p>
            <a:r>
              <a:rPr lang="en-GB" b="1" dirty="0">
                <a:solidFill>
                  <a:srgbClr val="00B050"/>
                </a:solidFill>
              </a:rPr>
              <a:t>How can closer senior management involvement in operations improve productivity?</a:t>
            </a:r>
          </a:p>
        </p:txBody>
      </p:sp>
      <p:sp>
        <p:nvSpPr>
          <p:cNvPr id="9" name="TextBox 8"/>
          <p:cNvSpPr txBox="1"/>
          <p:nvPr/>
        </p:nvSpPr>
        <p:spPr>
          <a:xfrm>
            <a:off x="1824546" y="5761122"/>
            <a:ext cx="8823249" cy="369332"/>
          </a:xfrm>
          <a:prstGeom prst="rect">
            <a:avLst/>
          </a:prstGeom>
          <a:noFill/>
        </p:spPr>
        <p:txBody>
          <a:bodyPr wrap="none" rtlCol="0">
            <a:spAutoFit/>
          </a:bodyPr>
          <a:lstStyle/>
          <a:p>
            <a:r>
              <a:rPr lang="en-GB" b="1" dirty="0">
                <a:solidFill>
                  <a:srgbClr val="00B050"/>
                </a:solidFill>
              </a:rPr>
              <a:t>What is the impact on operations of closer senior management involvement?</a:t>
            </a:r>
          </a:p>
        </p:txBody>
      </p:sp>
    </p:spTree>
    <p:extLst>
      <p:ext uri="{BB962C8B-B14F-4D97-AF65-F5344CB8AC3E}">
        <p14:creationId xmlns:p14="http://schemas.microsoft.com/office/powerpoint/2010/main" val="937927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wipe(down)">
                                      <p:cBhvr>
                                        <p:cTn id="25" dur="580">
                                          <p:stCondLst>
                                            <p:cond delay="0"/>
                                          </p:stCondLst>
                                        </p:cTn>
                                        <p:tgtEl>
                                          <p:spTgt spid="3"/>
                                        </p:tgtEl>
                                      </p:cBhvr>
                                    </p:animEffect>
                                    <p:anim calcmode="lin" valueType="num">
                                      <p:cBhvr>
                                        <p:cTn id="26"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gtEl>
                                      </p:cBhvr>
                                      <p:to x="100000" y="60000"/>
                                    </p:animScale>
                                    <p:animScale>
                                      <p:cBhvr>
                                        <p:cTn id="32" dur="166" decel="50000">
                                          <p:stCondLst>
                                            <p:cond delay="676"/>
                                          </p:stCondLst>
                                        </p:cTn>
                                        <p:tgtEl>
                                          <p:spTgt spid="3"/>
                                        </p:tgtEl>
                                      </p:cBhvr>
                                      <p:to x="100000" y="100000"/>
                                    </p:animScale>
                                    <p:animScale>
                                      <p:cBhvr>
                                        <p:cTn id="33" dur="26">
                                          <p:stCondLst>
                                            <p:cond delay="1312"/>
                                          </p:stCondLst>
                                        </p:cTn>
                                        <p:tgtEl>
                                          <p:spTgt spid="3"/>
                                        </p:tgtEl>
                                      </p:cBhvr>
                                      <p:to x="100000" y="80000"/>
                                    </p:animScale>
                                    <p:animScale>
                                      <p:cBhvr>
                                        <p:cTn id="34" dur="166" decel="50000">
                                          <p:stCondLst>
                                            <p:cond delay="1338"/>
                                          </p:stCondLst>
                                        </p:cTn>
                                        <p:tgtEl>
                                          <p:spTgt spid="3"/>
                                        </p:tgtEl>
                                      </p:cBhvr>
                                      <p:to x="100000" y="100000"/>
                                    </p:animScale>
                                    <p:animScale>
                                      <p:cBhvr>
                                        <p:cTn id="35" dur="26">
                                          <p:stCondLst>
                                            <p:cond delay="1642"/>
                                          </p:stCondLst>
                                        </p:cTn>
                                        <p:tgtEl>
                                          <p:spTgt spid="3"/>
                                        </p:tgtEl>
                                      </p:cBhvr>
                                      <p:to x="100000" y="90000"/>
                                    </p:animScale>
                                    <p:animScale>
                                      <p:cBhvr>
                                        <p:cTn id="36" dur="166" decel="50000">
                                          <p:stCondLst>
                                            <p:cond delay="1668"/>
                                          </p:stCondLst>
                                        </p:cTn>
                                        <p:tgtEl>
                                          <p:spTgt spid="3"/>
                                        </p:tgtEl>
                                      </p:cBhvr>
                                      <p:to x="100000" y="100000"/>
                                    </p:animScale>
                                    <p:animScale>
                                      <p:cBhvr>
                                        <p:cTn id="37" dur="26">
                                          <p:stCondLst>
                                            <p:cond delay="1808"/>
                                          </p:stCondLst>
                                        </p:cTn>
                                        <p:tgtEl>
                                          <p:spTgt spid="3"/>
                                        </p:tgtEl>
                                      </p:cBhvr>
                                      <p:to x="100000" y="95000"/>
                                    </p:animScale>
                                    <p:animScale>
                                      <p:cBhvr>
                                        <p:cTn id="38" dur="166" decel="50000">
                                          <p:stCondLst>
                                            <p:cond delay="1834"/>
                                          </p:stCondLst>
                                        </p:cTn>
                                        <p:tgtEl>
                                          <p:spTgt spid="3"/>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2" presetClass="entr" presetSubtype="4" fill="hold" grpId="0" nodeType="clickEffect">
                                  <p:stCondLst>
                                    <p:cond delay="0"/>
                                  </p:stCondLst>
                                  <p:childTnLst>
                                    <p:set>
                                      <p:cBhvr>
                                        <p:cTn id="42" dur="1" fill="hold">
                                          <p:stCondLst>
                                            <p:cond delay="0"/>
                                          </p:stCondLst>
                                        </p:cTn>
                                        <p:tgtEl>
                                          <p:spTgt spid="5"/>
                                        </p:tgtEl>
                                        <p:attrNameLst>
                                          <p:attrName>style.visibility</p:attrName>
                                        </p:attrNameLst>
                                      </p:cBhvr>
                                      <p:to>
                                        <p:strVal val="visible"/>
                                      </p:to>
                                    </p:set>
                                    <p:animEffect transition="in" filter="wipe(down)">
                                      <p:cBhvr>
                                        <p:cTn id="43" dur="500"/>
                                        <p:tgtEl>
                                          <p:spTgt spid="5"/>
                                        </p:tgtEl>
                                      </p:cBhvr>
                                    </p:animEffect>
                                  </p:childTnLst>
                                </p:cTn>
                              </p:par>
                            </p:childTnLst>
                          </p:cTn>
                        </p:par>
                      </p:childTnLst>
                    </p:cTn>
                  </p:par>
                  <p:par>
                    <p:cTn id="44" fill="hold">
                      <p:stCondLst>
                        <p:cond delay="indefinite"/>
                      </p:stCondLst>
                      <p:childTnLst>
                        <p:par>
                          <p:cTn id="45" fill="hold">
                            <p:stCondLst>
                              <p:cond delay="0"/>
                            </p:stCondLst>
                            <p:childTnLst>
                              <p:par>
                                <p:cTn id="46" presetID="53" presetClass="entr" presetSubtype="16" fill="hold" grpId="0" nodeType="clickEffect">
                                  <p:stCondLst>
                                    <p:cond delay="0"/>
                                  </p:stCondLst>
                                  <p:childTnLst>
                                    <p:set>
                                      <p:cBhvr>
                                        <p:cTn id="47" dur="1" fill="hold">
                                          <p:stCondLst>
                                            <p:cond delay="0"/>
                                          </p:stCondLst>
                                        </p:cTn>
                                        <p:tgtEl>
                                          <p:spTgt spid="6"/>
                                        </p:tgtEl>
                                        <p:attrNameLst>
                                          <p:attrName>style.visibility</p:attrName>
                                        </p:attrNameLst>
                                      </p:cBhvr>
                                      <p:to>
                                        <p:strVal val="visible"/>
                                      </p:to>
                                    </p:set>
                                    <p:anim calcmode="lin" valueType="num">
                                      <p:cBhvr>
                                        <p:cTn id="48" dur="500" fill="hold"/>
                                        <p:tgtEl>
                                          <p:spTgt spid="6"/>
                                        </p:tgtEl>
                                        <p:attrNameLst>
                                          <p:attrName>ppt_w</p:attrName>
                                        </p:attrNameLst>
                                      </p:cBhvr>
                                      <p:tavLst>
                                        <p:tav tm="0">
                                          <p:val>
                                            <p:fltVal val="0"/>
                                          </p:val>
                                        </p:tav>
                                        <p:tav tm="100000">
                                          <p:val>
                                            <p:strVal val="#ppt_w"/>
                                          </p:val>
                                        </p:tav>
                                      </p:tavLst>
                                    </p:anim>
                                    <p:anim calcmode="lin" valueType="num">
                                      <p:cBhvr>
                                        <p:cTn id="49" dur="500" fill="hold"/>
                                        <p:tgtEl>
                                          <p:spTgt spid="6"/>
                                        </p:tgtEl>
                                        <p:attrNameLst>
                                          <p:attrName>ppt_h</p:attrName>
                                        </p:attrNameLst>
                                      </p:cBhvr>
                                      <p:tavLst>
                                        <p:tav tm="0">
                                          <p:val>
                                            <p:fltVal val="0"/>
                                          </p:val>
                                        </p:tav>
                                        <p:tav tm="100000">
                                          <p:val>
                                            <p:strVal val="#ppt_h"/>
                                          </p:val>
                                        </p:tav>
                                      </p:tavLst>
                                    </p:anim>
                                    <p:animEffect transition="in" filter="fade">
                                      <p:cBhvr>
                                        <p:cTn id="50" dur="500"/>
                                        <p:tgtEl>
                                          <p:spTgt spid="6"/>
                                        </p:tgtEl>
                                      </p:cBhvr>
                                    </p:animEffect>
                                  </p:childTnLst>
                                </p:cTn>
                              </p:par>
                            </p:childTnLst>
                          </p:cTn>
                        </p:par>
                      </p:childTnLst>
                    </p:cTn>
                  </p:par>
                  <p:par>
                    <p:cTn id="51" fill="hold">
                      <p:stCondLst>
                        <p:cond delay="indefinite"/>
                      </p:stCondLst>
                      <p:childTnLst>
                        <p:par>
                          <p:cTn id="52" fill="hold">
                            <p:stCondLst>
                              <p:cond delay="0"/>
                            </p:stCondLst>
                            <p:childTnLst>
                              <p:par>
                                <p:cTn id="53" presetID="53" presetClass="entr" presetSubtype="16" fill="hold" grpId="0" nodeType="clickEffect">
                                  <p:stCondLst>
                                    <p:cond delay="0"/>
                                  </p:stCondLst>
                                  <p:childTnLst>
                                    <p:set>
                                      <p:cBhvr>
                                        <p:cTn id="54" dur="1" fill="hold">
                                          <p:stCondLst>
                                            <p:cond delay="0"/>
                                          </p:stCondLst>
                                        </p:cTn>
                                        <p:tgtEl>
                                          <p:spTgt spid="7"/>
                                        </p:tgtEl>
                                        <p:attrNameLst>
                                          <p:attrName>style.visibility</p:attrName>
                                        </p:attrNameLst>
                                      </p:cBhvr>
                                      <p:to>
                                        <p:strVal val="visible"/>
                                      </p:to>
                                    </p:set>
                                    <p:anim calcmode="lin" valueType="num">
                                      <p:cBhvr>
                                        <p:cTn id="55" dur="500" fill="hold"/>
                                        <p:tgtEl>
                                          <p:spTgt spid="7"/>
                                        </p:tgtEl>
                                        <p:attrNameLst>
                                          <p:attrName>ppt_w</p:attrName>
                                        </p:attrNameLst>
                                      </p:cBhvr>
                                      <p:tavLst>
                                        <p:tav tm="0">
                                          <p:val>
                                            <p:fltVal val="0"/>
                                          </p:val>
                                        </p:tav>
                                        <p:tav tm="100000">
                                          <p:val>
                                            <p:strVal val="#ppt_w"/>
                                          </p:val>
                                        </p:tav>
                                      </p:tavLst>
                                    </p:anim>
                                    <p:anim calcmode="lin" valueType="num">
                                      <p:cBhvr>
                                        <p:cTn id="56" dur="500" fill="hold"/>
                                        <p:tgtEl>
                                          <p:spTgt spid="7"/>
                                        </p:tgtEl>
                                        <p:attrNameLst>
                                          <p:attrName>ppt_h</p:attrName>
                                        </p:attrNameLst>
                                      </p:cBhvr>
                                      <p:tavLst>
                                        <p:tav tm="0">
                                          <p:val>
                                            <p:fltVal val="0"/>
                                          </p:val>
                                        </p:tav>
                                        <p:tav tm="100000">
                                          <p:val>
                                            <p:strVal val="#ppt_h"/>
                                          </p:val>
                                        </p:tav>
                                      </p:tavLst>
                                    </p:anim>
                                    <p:animEffect transition="in" filter="fade">
                                      <p:cBhvr>
                                        <p:cTn id="57" dur="500"/>
                                        <p:tgtEl>
                                          <p:spTgt spid="7"/>
                                        </p:tgtEl>
                                      </p:cBhvr>
                                    </p:animEffect>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9"/>
                                        </p:tgtEl>
                                        <p:attrNameLst>
                                          <p:attrName>style.visibility</p:attrName>
                                        </p:attrNameLst>
                                      </p:cBhvr>
                                      <p:to>
                                        <p:strVal val="visible"/>
                                      </p:to>
                                    </p:set>
                                    <p:animEffect transition="in" filter="fade">
                                      <p:cBhvr>
                                        <p:cTn id="62" dur="1000"/>
                                        <p:tgtEl>
                                          <p:spTgt spid="9"/>
                                        </p:tgtEl>
                                      </p:cBhvr>
                                    </p:animEffect>
                                    <p:anim calcmode="lin" valueType="num">
                                      <p:cBhvr>
                                        <p:cTn id="63" dur="1000" fill="hold"/>
                                        <p:tgtEl>
                                          <p:spTgt spid="9"/>
                                        </p:tgtEl>
                                        <p:attrNameLst>
                                          <p:attrName>ppt_x</p:attrName>
                                        </p:attrNameLst>
                                      </p:cBhvr>
                                      <p:tavLst>
                                        <p:tav tm="0">
                                          <p:val>
                                            <p:strVal val="#ppt_x"/>
                                          </p:val>
                                        </p:tav>
                                        <p:tav tm="100000">
                                          <p:val>
                                            <p:strVal val="#ppt_x"/>
                                          </p:val>
                                        </p:tav>
                                      </p:tavLst>
                                    </p:anim>
                                    <p:anim calcmode="lin" valueType="num">
                                      <p:cBhvr>
                                        <p:cTn id="6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42" presetClass="entr" presetSubtype="0" fill="hold" grpId="0" nodeType="clickEffect">
                                  <p:stCondLst>
                                    <p:cond delay="0"/>
                                  </p:stCondLst>
                                  <p:childTnLst>
                                    <p:set>
                                      <p:cBhvr>
                                        <p:cTn id="68" dur="1" fill="hold">
                                          <p:stCondLst>
                                            <p:cond delay="0"/>
                                          </p:stCondLst>
                                        </p:cTn>
                                        <p:tgtEl>
                                          <p:spTgt spid="8"/>
                                        </p:tgtEl>
                                        <p:attrNameLst>
                                          <p:attrName>style.visibility</p:attrName>
                                        </p:attrNameLst>
                                      </p:cBhvr>
                                      <p:to>
                                        <p:strVal val="visible"/>
                                      </p:to>
                                    </p:set>
                                    <p:animEffect transition="in" filter="fade">
                                      <p:cBhvr>
                                        <p:cTn id="69" dur="1000"/>
                                        <p:tgtEl>
                                          <p:spTgt spid="8"/>
                                        </p:tgtEl>
                                      </p:cBhvr>
                                    </p:animEffect>
                                    <p:anim calcmode="lin" valueType="num">
                                      <p:cBhvr>
                                        <p:cTn id="70" dur="1000" fill="hold"/>
                                        <p:tgtEl>
                                          <p:spTgt spid="8"/>
                                        </p:tgtEl>
                                        <p:attrNameLst>
                                          <p:attrName>ppt_x</p:attrName>
                                        </p:attrNameLst>
                                      </p:cBhvr>
                                      <p:tavLst>
                                        <p:tav tm="0">
                                          <p:val>
                                            <p:strVal val="#ppt_x"/>
                                          </p:val>
                                        </p:tav>
                                        <p:tav tm="100000">
                                          <p:val>
                                            <p:strVal val="#ppt_x"/>
                                          </p:val>
                                        </p:tav>
                                      </p:tavLst>
                                    </p:anim>
                                    <p:anim calcmode="lin" valueType="num">
                                      <p:cBhvr>
                                        <p:cTn id="71"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5" grpId="0"/>
      <p:bldP spid="6" grpId="0"/>
      <p:bldP spid="7" grpId="0"/>
      <p:bldP spid="8"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34988" y="2407807"/>
            <a:ext cx="8480611" cy="646331"/>
          </a:xfrm>
          <a:prstGeom prst="rect">
            <a:avLst/>
          </a:prstGeom>
        </p:spPr>
        <p:txBody>
          <a:bodyPr wrap="square">
            <a:spAutoFit/>
          </a:bodyPr>
          <a:lstStyle/>
          <a:p>
            <a:r>
              <a:rPr lang="en-GB" dirty="0"/>
              <a:t>The result is counterintuitive: Flat management structures can have more micromanagement by top managers than vertical hierarchies.</a:t>
            </a:r>
          </a:p>
        </p:txBody>
      </p:sp>
      <p:sp>
        <p:nvSpPr>
          <p:cNvPr id="3" name="TextBox 2"/>
          <p:cNvSpPr txBox="1"/>
          <p:nvPr/>
        </p:nvSpPr>
        <p:spPr>
          <a:xfrm>
            <a:off x="2034988" y="1861674"/>
            <a:ext cx="4384534" cy="369332"/>
          </a:xfrm>
          <a:prstGeom prst="rect">
            <a:avLst/>
          </a:prstGeom>
          <a:noFill/>
        </p:spPr>
        <p:txBody>
          <a:bodyPr wrap="none" rtlCol="0">
            <a:spAutoFit/>
          </a:bodyPr>
          <a:lstStyle/>
          <a:p>
            <a:r>
              <a:rPr lang="en-GB" dirty="0">
                <a:solidFill>
                  <a:srgbClr val="00B050"/>
                </a:solidFill>
              </a:rPr>
              <a:t>What do top management do, then?</a:t>
            </a:r>
          </a:p>
        </p:txBody>
      </p:sp>
      <p:sp>
        <p:nvSpPr>
          <p:cNvPr id="4" name="Rectangle 3"/>
          <p:cNvSpPr/>
          <p:nvPr/>
        </p:nvSpPr>
        <p:spPr>
          <a:xfrm>
            <a:off x="1308848" y="3644024"/>
            <a:ext cx="4473387" cy="1754326"/>
          </a:xfrm>
          <a:prstGeom prst="rect">
            <a:avLst/>
          </a:prstGeom>
        </p:spPr>
        <p:txBody>
          <a:bodyPr wrap="square">
            <a:spAutoFit/>
          </a:bodyPr>
          <a:lstStyle/>
          <a:p>
            <a:r>
              <a:rPr lang="en-GB" dirty="0"/>
              <a:t>Top management is essential in design situations</a:t>
            </a:r>
          </a:p>
          <a:p>
            <a:endParaRPr lang="en-GB" dirty="0"/>
          </a:p>
          <a:p>
            <a:r>
              <a:rPr lang="en-GB" dirty="0"/>
              <a:t>Reflecting networked, knowledge-intensive and hypercompetitive economy.</a:t>
            </a:r>
          </a:p>
        </p:txBody>
      </p:sp>
      <p:sp>
        <p:nvSpPr>
          <p:cNvPr id="5" name="TextBox 4"/>
          <p:cNvSpPr txBox="1"/>
          <p:nvPr/>
        </p:nvSpPr>
        <p:spPr>
          <a:xfrm>
            <a:off x="2034989" y="762993"/>
            <a:ext cx="8234947" cy="769441"/>
          </a:xfrm>
          <a:prstGeom prst="rect">
            <a:avLst/>
          </a:prstGeom>
          <a:noFill/>
        </p:spPr>
        <p:txBody>
          <a:bodyPr wrap="none" rtlCol="0">
            <a:spAutoFit/>
          </a:bodyPr>
          <a:lstStyle>
            <a:defPPr>
              <a:defRPr lang="en-US"/>
            </a:defPPr>
            <a:lvl1pPr>
              <a:defRPr sz="4400" b="1">
                <a:solidFill>
                  <a:srgbClr val="FFC000"/>
                </a:solidFill>
              </a:defRPr>
            </a:lvl1pPr>
          </a:lstStyle>
          <a:p>
            <a:r>
              <a:rPr lang="en-GB" dirty="0">
                <a:solidFill>
                  <a:schemeClr val="accent6"/>
                </a:solidFill>
              </a:rPr>
              <a:t>The work of top management</a:t>
            </a:r>
          </a:p>
        </p:txBody>
      </p:sp>
      <p:sp>
        <p:nvSpPr>
          <p:cNvPr id="6" name="TextBox 5"/>
          <p:cNvSpPr txBox="1"/>
          <p:nvPr/>
        </p:nvSpPr>
        <p:spPr>
          <a:xfrm>
            <a:off x="6136341" y="3597024"/>
            <a:ext cx="4414991" cy="369332"/>
          </a:xfrm>
          <a:prstGeom prst="rect">
            <a:avLst/>
          </a:prstGeom>
          <a:noFill/>
        </p:spPr>
        <p:txBody>
          <a:bodyPr wrap="none" rtlCol="0">
            <a:spAutoFit/>
          </a:bodyPr>
          <a:lstStyle/>
          <a:p>
            <a:r>
              <a:rPr lang="en-GB" dirty="0"/>
              <a:t>More design than micromanagement</a:t>
            </a:r>
          </a:p>
        </p:txBody>
      </p:sp>
      <p:sp>
        <p:nvSpPr>
          <p:cNvPr id="7" name="TextBox 6"/>
          <p:cNvSpPr txBox="1"/>
          <p:nvPr/>
        </p:nvSpPr>
        <p:spPr>
          <a:xfrm>
            <a:off x="6136341" y="4074050"/>
            <a:ext cx="3280065" cy="369332"/>
          </a:xfrm>
          <a:prstGeom prst="rect">
            <a:avLst/>
          </a:prstGeom>
          <a:noFill/>
        </p:spPr>
        <p:txBody>
          <a:bodyPr wrap="none" rtlCol="0">
            <a:spAutoFit/>
          </a:bodyPr>
          <a:lstStyle/>
          <a:p>
            <a:r>
              <a:rPr lang="en-GB" dirty="0"/>
              <a:t>Decisions are time-sensitive</a:t>
            </a:r>
          </a:p>
        </p:txBody>
      </p:sp>
      <p:sp>
        <p:nvSpPr>
          <p:cNvPr id="8" name="Rectangle 7"/>
          <p:cNvSpPr/>
          <p:nvPr/>
        </p:nvSpPr>
        <p:spPr>
          <a:xfrm>
            <a:off x="6136341" y="4640267"/>
            <a:ext cx="5262281" cy="646331"/>
          </a:xfrm>
          <a:prstGeom prst="rect">
            <a:avLst/>
          </a:prstGeom>
        </p:spPr>
        <p:txBody>
          <a:bodyPr wrap="square">
            <a:spAutoFit/>
          </a:bodyPr>
          <a:lstStyle/>
          <a:p>
            <a:r>
              <a:rPr lang="en-GB" dirty="0"/>
              <a:t>Key knowledge is concentrated within the management team</a:t>
            </a:r>
          </a:p>
        </p:txBody>
      </p:sp>
      <p:sp>
        <p:nvSpPr>
          <p:cNvPr id="9" name="Rectangle 8"/>
          <p:cNvSpPr/>
          <p:nvPr/>
        </p:nvSpPr>
        <p:spPr>
          <a:xfrm>
            <a:off x="6152462" y="5479908"/>
            <a:ext cx="4484162" cy="369332"/>
          </a:xfrm>
          <a:prstGeom prst="rect">
            <a:avLst/>
          </a:prstGeom>
        </p:spPr>
        <p:txBody>
          <a:bodyPr wrap="square">
            <a:spAutoFit/>
          </a:bodyPr>
          <a:lstStyle/>
          <a:p>
            <a:r>
              <a:rPr lang="en-GB" dirty="0"/>
              <a:t>There is need for internal coordination</a:t>
            </a:r>
          </a:p>
        </p:txBody>
      </p:sp>
    </p:spTree>
    <p:extLst>
      <p:ext uri="{BB962C8B-B14F-4D97-AF65-F5344CB8AC3E}">
        <p14:creationId xmlns:p14="http://schemas.microsoft.com/office/powerpoint/2010/main" val="3163219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6"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wipe(down)">
                                      <p:cBhvr>
                                        <p:cTn id="21" dur="580">
                                          <p:stCondLst>
                                            <p:cond delay="0"/>
                                          </p:stCondLst>
                                        </p:cTn>
                                        <p:tgtEl>
                                          <p:spTgt spid="6"/>
                                        </p:tgtEl>
                                      </p:cBhvr>
                                    </p:animEffect>
                                    <p:anim calcmode="lin" valueType="num">
                                      <p:cBhvr>
                                        <p:cTn id="22"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23"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24"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25"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26"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27" dur="26">
                                          <p:stCondLst>
                                            <p:cond delay="650"/>
                                          </p:stCondLst>
                                        </p:cTn>
                                        <p:tgtEl>
                                          <p:spTgt spid="6"/>
                                        </p:tgtEl>
                                      </p:cBhvr>
                                      <p:to x="100000" y="60000"/>
                                    </p:animScale>
                                    <p:animScale>
                                      <p:cBhvr>
                                        <p:cTn id="28" dur="166" decel="50000">
                                          <p:stCondLst>
                                            <p:cond delay="676"/>
                                          </p:stCondLst>
                                        </p:cTn>
                                        <p:tgtEl>
                                          <p:spTgt spid="6"/>
                                        </p:tgtEl>
                                      </p:cBhvr>
                                      <p:to x="100000" y="100000"/>
                                    </p:animScale>
                                    <p:animScale>
                                      <p:cBhvr>
                                        <p:cTn id="29" dur="26">
                                          <p:stCondLst>
                                            <p:cond delay="1312"/>
                                          </p:stCondLst>
                                        </p:cTn>
                                        <p:tgtEl>
                                          <p:spTgt spid="6"/>
                                        </p:tgtEl>
                                      </p:cBhvr>
                                      <p:to x="100000" y="80000"/>
                                    </p:animScale>
                                    <p:animScale>
                                      <p:cBhvr>
                                        <p:cTn id="30" dur="166" decel="50000">
                                          <p:stCondLst>
                                            <p:cond delay="1338"/>
                                          </p:stCondLst>
                                        </p:cTn>
                                        <p:tgtEl>
                                          <p:spTgt spid="6"/>
                                        </p:tgtEl>
                                      </p:cBhvr>
                                      <p:to x="100000" y="100000"/>
                                    </p:animScale>
                                    <p:animScale>
                                      <p:cBhvr>
                                        <p:cTn id="31" dur="26">
                                          <p:stCondLst>
                                            <p:cond delay="1642"/>
                                          </p:stCondLst>
                                        </p:cTn>
                                        <p:tgtEl>
                                          <p:spTgt spid="6"/>
                                        </p:tgtEl>
                                      </p:cBhvr>
                                      <p:to x="100000" y="90000"/>
                                    </p:animScale>
                                    <p:animScale>
                                      <p:cBhvr>
                                        <p:cTn id="32" dur="166" decel="50000">
                                          <p:stCondLst>
                                            <p:cond delay="1668"/>
                                          </p:stCondLst>
                                        </p:cTn>
                                        <p:tgtEl>
                                          <p:spTgt spid="6"/>
                                        </p:tgtEl>
                                      </p:cBhvr>
                                      <p:to x="100000" y="100000"/>
                                    </p:animScale>
                                    <p:animScale>
                                      <p:cBhvr>
                                        <p:cTn id="33" dur="26">
                                          <p:stCondLst>
                                            <p:cond delay="1808"/>
                                          </p:stCondLst>
                                        </p:cTn>
                                        <p:tgtEl>
                                          <p:spTgt spid="6"/>
                                        </p:tgtEl>
                                      </p:cBhvr>
                                      <p:to x="100000" y="95000"/>
                                    </p:animScale>
                                    <p:animScale>
                                      <p:cBhvr>
                                        <p:cTn id="34" dur="166" decel="50000">
                                          <p:stCondLst>
                                            <p:cond delay="1834"/>
                                          </p:stCondLst>
                                        </p:cTn>
                                        <p:tgtEl>
                                          <p:spTgt spid="6"/>
                                        </p:tgtEl>
                                      </p:cBhvr>
                                      <p:to x="100000" y="100000"/>
                                    </p:animScale>
                                  </p:childTnLst>
                                </p:cTn>
                              </p:par>
                            </p:childTnLst>
                          </p:cTn>
                        </p:par>
                      </p:childTnLst>
                    </p:cTn>
                  </p:par>
                  <p:par>
                    <p:cTn id="35" fill="hold">
                      <p:stCondLst>
                        <p:cond delay="indefinite"/>
                      </p:stCondLst>
                      <p:childTnLst>
                        <p:par>
                          <p:cTn id="36" fill="hold">
                            <p:stCondLst>
                              <p:cond delay="0"/>
                            </p:stCondLst>
                            <p:childTnLst>
                              <p:par>
                                <p:cTn id="37" presetID="26" presetClass="entr" presetSubtype="0" fill="hold" grpId="0" nodeType="clickEffect">
                                  <p:stCondLst>
                                    <p:cond delay="0"/>
                                  </p:stCondLst>
                                  <p:childTnLst>
                                    <p:set>
                                      <p:cBhvr>
                                        <p:cTn id="38" dur="1" fill="hold">
                                          <p:stCondLst>
                                            <p:cond delay="0"/>
                                          </p:stCondLst>
                                        </p:cTn>
                                        <p:tgtEl>
                                          <p:spTgt spid="7"/>
                                        </p:tgtEl>
                                        <p:attrNameLst>
                                          <p:attrName>style.visibility</p:attrName>
                                        </p:attrNameLst>
                                      </p:cBhvr>
                                      <p:to>
                                        <p:strVal val="visible"/>
                                      </p:to>
                                    </p:set>
                                    <p:animEffect transition="in" filter="wipe(down)">
                                      <p:cBhvr>
                                        <p:cTn id="39" dur="580">
                                          <p:stCondLst>
                                            <p:cond delay="0"/>
                                          </p:stCondLst>
                                        </p:cTn>
                                        <p:tgtEl>
                                          <p:spTgt spid="7"/>
                                        </p:tgtEl>
                                      </p:cBhvr>
                                    </p:animEffect>
                                    <p:anim calcmode="lin" valueType="num">
                                      <p:cBhvr>
                                        <p:cTn id="40"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45" dur="26">
                                          <p:stCondLst>
                                            <p:cond delay="650"/>
                                          </p:stCondLst>
                                        </p:cTn>
                                        <p:tgtEl>
                                          <p:spTgt spid="7"/>
                                        </p:tgtEl>
                                      </p:cBhvr>
                                      <p:to x="100000" y="60000"/>
                                    </p:animScale>
                                    <p:animScale>
                                      <p:cBhvr>
                                        <p:cTn id="46" dur="166" decel="50000">
                                          <p:stCondLst>
                                            <p:cond delay="676"/>
                                          </p:stCondLst>
                                        </p:cTn>
                                        <p:tgtEl>
                                          <p:spTgt spid="7"/>
                                        </p:tgtEl>
                                      </p:cBhvr>
                                      <p:to x="100000" y="100000"/>
                                    </p:animScale>
                                    <p:animScale>
                                      <p:cBhvr>
                                        <p:cTn id="47" dur="26">
                                          <p:stCondLst>
                                            <p:cond delay="1312"/>
                                          </p:stCondLst>
                                        </p:cTn>
                                        <p:tgtEl>
                                          <p:spTgt spid="7"/>
                                        </p:tgtEl>
                                      </p:cBhvr>
                                      <p:to x="100000" y="80000"/>
                                    </p:animScale>
                                    <p:animScale>
                                      <p:cBhvr>
                                        <p:cTn id="48" dur="166" decel="50000">
                                          <p:stCondLst>
                                            <p:cond delay="1338"/>
                                          </p:stCondLst>
                                        </p:cTn>
                                        <p:tgtEl>
                                          <p:spTgt spid="7"/>
                                        </p:tgtEl>
                                      </p:cBhvr>
                                      <p:to x="100000" y="100000"/>
                                    </p:animScale>
                                    <p:animScale>
                                      <p:cBhvr>
                                        <p:cTn id="49" dur="26">
                                          <p:stCondLst>
                                            <p:cond delay="1642"/>
                                          </p:stCondLst>
                                        </p:cTn>
                                        <p:tgtEl>
                                          <p:spTgt spid="7"/>
                                        </p:tgtEl>
                                      </p:cBhvr>
                                      <p:to x="100000" y="90000"/>
                                    </p:animScale>
                                    <p:animScale>
                                      <p:cBhvr>
                                        <p:cTn id="50" dur="166" decel="50000">
                                          <p:stCondLst>
                                            <p:cond delay="1668"/>
                                          </p:stCondLst>
                                        </p:cTn>
                                        <p:tgtEl>
                                          <p:spTgt spid="7"/>
                                        </p:tgtEl>
                                      </p:cBhvr>
                                      <p:to x="100000" y="100000"/>
                                    </p:animScale>
                                    <p:animScale>
                                      <p:cBhvr>
                                        <p:cTn id="51" dur="26">
                                          <p:stCondLst>
                                            <p:cond delay="1808"/>
                                          </p:stCondLst>
                                        </p:cTn>
                                        <p:tgtEl>
                                          <p:spTgt spid="7"/>
                                        </p:tgtEl>
                                      </p:cBhvr>
                                      <p:to x="100000" y="95000"/>
                                    </p:animScale>
                                    <p:animScale>
                                      <p:cBhvr>
                                        <p:cTn id="52" dur="166" decel="50000">
                                          <p:stCondLst>
                                            <p:cond delay="1834"/>
                                          </p:stCondLst>
                                        </p:cTn>
                                        <p:tgtEl>
                                          <p:spTgt spid="7"/>
                                        </p:tgtEl>
                                      </p:cBhvr>
                                      <p:to x="100000" y="100000"/>
                                    </p:animScale>
                                  </p:childTnLst>
                                </p:cTn>
                              </p:par>
                            </p:childTnLst>
                          </p:cTn>
                        </p:par>
                      </p:childTnLst>
                    </p:cTn>
                  </p:par>
                  <p:par>
                    <p:cTn id="53" fill="hold">
                      <p:stCondLst>
                        <p:cond delay="indefinite"/>
                      </p:stCondLst>
                      <p:childTnLst>
                        <p:par>
                          <p:cTn id="54" fill="hold">
                            <p:stCondLst>
                              <p:cond delay="0"/>
                            </p:stCondLst>
                            <p:childTnLst>
                              <p:par>
                                <p:cTn id="55" presetID="26" presetClass="entr" presetSubtype="0" fill="hold" grpId="0" nodeType="clickEffect">
                                  <p:stCondLst>
                                    <p:cond delay="0"/>
                                  </p:stCondLst>
                                  <p:childTnLst>
                                    <p:set>
                                      <p:cBhvr>
                                        <p:cTn id="56" dur="1" fill="hold">
                                          <p:stCondLst>
                                            <p:cond delay="0"/>
                                          </p:stCondLst>
                                        </p:cTn>
                                        <p:tgtEl>
                                          <p:spTgt spid="8"/>
                                        </p:tgtEl>
                                        <p:attrNameLst>
                                          <p:attrName>style.visibility</p:attrName>
                                        </p:attrNameLst>
                                      </p:cBhvr>
                                      <p:to>
                                        <p:strVal val="visible"/>
                                      </p:to>
                                    </p:set>
                                    <p:animEffect transition="in" filter="wipe(down)">
                                      <p:cBhvr>
                                        <p:cTn id="57" dur="580">
                                          <p:stCondLst>
                                            <p:cond delay="0"/>
                                          </p:stCondLst>
                                        </p:cTn>
                                        <p:tgtEl>
                                          <p:spTgt spid="8"/>
                                        </p:tgtEl>
                                      </p:cBhvr>
                                    </p:animEffect>
                                    <p:anim calcmode="lin" valueType="num">
                                      <p:cBhvr>
                                        <p:cTn id="58"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63" dur="26">
                                          <p:stCondLst>
                                            <p:cond delay="650"/>
                                          </p:stCondLst>
                                        </p:cTn>
                                        <p:tgtEl>
                                          <p:spTgt spid="8"/>
                                        </p:tgtEl>
                                      </p:cBhvr>
                                      <p:to x="100000" y="60000"/>
                                    </p:animScale>
                                    <p:animScale>
                                      <p:cBhvr>
                                        <p:cTn id="64" dur="166" decel="50000">
                                          <p:stCondLst>
                                            <p:cond delay="676"/>
                                          </p:stCondLst>
                                        </p:cTn>
                                        <p:tgtEl>
                                          <p:spTgt spid="8"/>
                                        </p:tgtEl>
                                      </p:cBhvr>
                                      <p:to x="100000" y="100000"/>
                                    </p:animScale>
                                    <p:animScale>
                                      <p:cBhvr>
                                        <p:cTn id="65" dur="26">
                                          <p:stCondLst>
                                            <p:cond delay="1312"/>
                                          </p:stCondLst>
                                        </p:cTn>
                                        <p:tgtEl>
                                          <p:spTgt spid="8"/>
                                        </p:tgtEl>
                                      </p:cBhvr>
                                      <p:to x="100000" y="80000"/>
                                    </p:animScale>
                                    <p:animScale>
                                      <p:cBhvr>
                                        <p:cTn id="66" dur="166" decel="50000">
                                          <p:stCondLst>
                                            <p:cond delay="1338"/>
                                          </p:stCondLst>
                                        </p:cTn>
                                        <p:tgtEl>
                                          <p:spTgt spid="8"/>
                                        </p:tgtEl>
                                      </p:cBhvr>
                                      <p:to x="100000" y="100000"/>
                                    </p:animScale>
                                    <p:animScale>
                                      <p:cBhvr>
                                        <p:cTn id="67" dur="26">
                                          <p:stCondLst>
                                            <p:cond delay="1642"/>
                                          </p:stCondLst>
                                        </p:cTn>
                                        <p:tgtEl>
                                          <p:spTgt spid="8"/>
                                        </p:tgtEl>
                                      </p:cBhvr>
                                      <p:to x="100000" y="90000"/>
                                    </p:animScale>
                                    <p:animScale>
                                      <p:cBhvr>
                                        <p:cTn id="68" dur="166" decel="50000">
                                          <p:stCondLst>
                                            <p:cond delay="1668"/>
                                          </p:stCondLst>
                                        </p:cTn>
                                        <p:tgtEl>
                                          <p:spTgt spid="8"/>
                                        </p:tgtEl>
                                      </p:cBhvr>
                                      <p:to x="100000" y="100000"/>
                                    </p:animScale>
                                    <p:animScale>
                                      <p:cBhvr>
                                        <p:cTn id="69" dur="26">
                                          <p:stCondLst>
                                            <p:cond delay="1808"/>
                                          </p:stCondLst>
                                        </p:cTn>
                                        <p:tgtEl>
                                          <p:spTgt spid="8"/>
                                        </p:tgtEl>
                                      </p:cBhvr>
                                      <p:to x="100000" y="95000"/>
                                    </p:animScale>
                                    <p:animScale>
                                      <p:cBhvr>
                                        <p:cTn id="70" dur="166" decel="50000">
                                          <p:stCondLst>
                                            <p:cond delay="1834"/>
                                          </p:stCondLst>
                                        </p:cTn>
                                        <p:tgtEl>
                                          <p:spTgt spid="8"/>
                                        </p:tgtEl>
                                      </p:cBhvr>
                                      <p:to x="100000" y="100000"/>
                                    </p:animScale>
                                  </p:childTnLst>
                                </p:cTn>
                              </p:par>
                            </p:childTnLst>
                          </p:cTn>
                        </p:par>
                      </p:childTnLst>
                    </p:cTn>
                  </p:par>
                  <p:par>
                    <p:cTn id="71" fill="hold">
                      <p:stCondLst>
                        <p:cond delay="indefinite"/>
                      </p:stCondLst>
                      <p:childTnLst>
                        <p:par>
                          <p:cTn id="72" fill="hold">
                            <p:stCondLst>
                              <p:cond delay="0"/>
                            </p:stCondLst>
                            <p:childTnLst>
                              <p:par>
                                <p:cTn id="73" presetID="26" presetClass="entr" presetSubtype="0" fill="hold" grpId="0" nodeType="clickEffect">
                                  <p:stCondLst>
                                    <p:cond delay="0"/>
                                  </p:stCondLst>
                                  <p:childTnLst>
                                    <p:set>
                                      <p:cBhvr>
                                        <p:cTn id="74" dur="1" fill="hold">
                                          <p:stCondLst>
                                            <p:cond delay="0"/>
                                          </p:stCondLst>
                                        </p:cTn>
                                        <p:tgtEl>
                                          <p:spTgt spid="9"/>
                                        </p:tgtEl>
                                        <p:attrNameLst>
                                          <p:attrName>style.visibility</p:attrName>
                                        </p:attrNameLst>
                                      </p:cBhvr>
                                      <p:to>
                                        <p:strVal val="visible"/>
                                      </p:to>
                                    </p:set>
                                    <p:animEffect transition="in" filter="wipe(down)">
                                      <p:cBhvr>
                                        <p:cTn id="75" dur="580">
                                          <p:stCondLst>
                                            <p:cond delay="0"/>
                                          </p:stCondLst>
                                        </p:cTn>
                                        <p:tgtEl>
                                          <p:spTgt spid="9"/>
                                        </p:tgtEl>
                                      </p:cBhvr>
                                    </p:animEffect>
                                    <p:anim calcmode="lin" valueType="num">
                                      <p:cBhvr>
                                        <p:cTn id="76"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77"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78"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79"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80"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81" dur="26">
                                          <p:stCondLst>
                                            <p:cond delay="650"/>
                                          </p:stCondLst>
                                        </p:cTn>
                                        <p:tgtEl>
                                          <p:spTgt spid="9"/>
                                        </p:tgtEl>
                                      </p:cBhvr>
                                      <p:to x="100000" y="60000"/>
                                    </p:animScale>
                                    <p:animScale>
                                      <p:cBhvr>
                                        <p:cTn id="82" dur="166" decel="50000">
                                          <p:stCondLst>
                                            <p:cond delay="676"/>
                                          </p:stCondLst>
                                        </p:cTn>
                                        <p:tgtEl>
                                          <p:spTgt spid="9"/>
                                        </p:tgtEl>
                                      </p:cBhvr>
                                      <p:to x="100000" y="100000"/>
                                    </p:animScale>
                                    <p:animScale>
                                      <p:cBhvr>
                                        <p:cTn id="83" dur="26">
                                          <p:stCondLst>
                                            <p:cond delay="1312"/>
                                          </p:stCondLst>
                                        </p:cTn>
                                        <p:tgtEl>
                                          <p:spTgt spid="9"/>
                                        </p:tgtEl>
                                      </p:cBhvr>
                                      <p:to x="100000" y="80000"/>
                                    </p:animScale>
                                    <p:animScale>
                                      <p:cBhvr>
                                        <p:cTn id="84" dur="166" decel="50000">
                                          <p:stCondLst>
                                            <p:cond delay="1338"/>
                                          </p:stCondLst>
                                        </p:cTn>
                                        <p:tgtEl>
                                          <p:spTgt spid="9"/>
                                        </p:tgtEl>
                                      </p:cBhvr>
                                      <p:to x="100000" y="100000"/>
                                    </p:animScale>
                                    <p:animScale>
                                      <p:cBhvr>
                                        <p:cTn id="85" dur="26">
                                          <p:stCondLst>
                                            <p:cond delay="1642"/>
                                          </p:stCondLst>
                                        </p:cTn>
                                        <p:tgtEl>
                                          <p:spTgt spid="9"/>
                                        </p:tgtEl>
                                      </p:cBhvr>
                                      <p:to x="100000" y="90000"/>
                                    </p:animScale>
                                    <p:animScale>
                                      <p:cBhvr>
                                        <p:cTn id="86" dur="166" decel="50000">
                                          <p:stCondLst>
                                            <p:cond delay="1668"/>
                                          </p:stCondLst>
                                        </p:cTn>
                                        <p:tgtEl>
                                          <p:spTgt spid="9"/>
                                        </p:tgtEl>
                                      </p:cBhvr>
                                      <p:to x="100000" y="100000"/>
                                    </p:animScale>
                                    <p:animScale>
                                      <p:cBhvr>
                                        <p:cTn id="87" dur="26">
                                          <p:stCondLst>
                                            <p:cond delay="1808"/>
                                          </p:stCondLst>
                                        </p:cTn>
                                        <p:tgtEl>
                                          <p:spTgt spid="9"/>
                                        </p:tgtEl>
                                      </p:cBhvr>
                                      <p:to x="100000" y="95000"/>
                                    </p:animScale>
                                    <p:animScale>
                                      <p:cBhvr>
                                        <p:cTn id="88" dur="166" decel="50000">
                                          <p:stCondLst>
                                            <p:cond delay="1834"/>
                                          </p:stCondLst>
                                        </p:cTn>
                                        <p:tgtEl>
                                          <p:spTgt spid="9"/>
                                        </p:tgtEl>
                                      </p:cBhvr>
                                      <p:to x="100000" y="100000"/>
                                    </p:animScale>
                                  </p:childTnLst>
                                </p:cTn>
                              </p:par>
                            </p:childTnLst>
                          </p:cTn>
                        </p:par>
                      </p:childTnLst>
                    </p:cTn>
                  </p:par>
                  <p:par>
                    <p:cTn id="89" fill="hold">
                      <p:stCondLst>
                        <p:cond delay="indefinite"/>
                      </p:stCondLst>
                      <p:childTnLst>
                        <p:par>
                          <p:cTn id="90" fill="hold">
                            <p:stCondLst>
                              <p:cond delay="0"/>
                            </p:stCondLst>
                            <p:childTnLst>
                              <p:par>
                                <p:cTn id="91" presetID="42" presetClass="entr" presetSubtype="0" fill="hold" grpId="0" nodeType="clickEffect">
                                  <p:stCondLst>
                                    <p:cond delay="0"/>
                                  </p:stCondLst>
                                  <p:childTnLst>
                                    <p:set>
                                      <p:cBhvr>
                                        <p:cTn id="92" dur="1" fill="hold">
                                          <p:stCondLst>
                                            <p:cond delay="0"/>
                                          </p:stCondLst>
                                        </p:cTn>
                                        <p:tgtEl>
                                          <p:spTgt spid="3"/>
                                        </p:tgtEl>
                                        <p:attrNameLst>
                                          <p:attrName>style.visibility</p:attrName>
                                        </p:attrNameLst>
                                      </p:cBhvr>
                                      <p:to>
                                        <p:strVal val="visible"/>
                                      </p:to>
                                    </p:set>
                                    <p:animEffect transition="in" filter="fade">
                                      <p:cBhvr>
                                        <p:cTn id="93" dur="1000"/>
                                        <p:tgtEl>
                                          <p:spTgt spid="3"/>
                                        </p:tgtEl>
                                      </p:cBhvr>
                                    </p:animEffect>
                                    <p:anim calcmode="lin" valueType="num">
                                      <p:cBhvr>
                                        <p:cTn id="94" dur="1000" fill="hold"/>
                                        <p:tgtEl>
                                          <p:spTgt spid="3"/>
                                        </p:tgtEl>
                                        <p:attrNameLst>
                                          <p:attrName>ppt_x</p:attrName>
                                        </p:attrNameLst>
                                      </p:cBhvr>
                                      <p:tavLst>
                                        <p:tav tm="0">
                                          <p:val>
                                            <p:strVal val="#ppt_x"/>
                                          </p:val>
                                        </p:tav>
                                        <p:tav tm="100000">
                                          <p:val>
                                            <p:strVal val="#ppt_x"/>
                                          </p:val>
                                        </p:tav>
                                      </p:tavLst>
                                    </p:anim>
                                    <p:anim calcmode="lin" valueType="num">
                                      <p:cBhvr>
                                        <p:cTn id="95"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6" grpId="0"/>
      <p:bldP spid="7" grpId="0"/>
      <p:bldP spid="8" grpId="0"/>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84293" y="708863"/>
            <a:ext cx="9386048" cy="1323439"/>
          </a:xfrm>
          <a:prstGeom prst="rect">
            <a:avLst/>
          </a:prstGeom>
          <a:noFill/>
        </p:spPr>
        <p:txBody>
          <a:bodyPr wrap="square" rtlCol="0">
            <a:spAutoFit/>
          </a:bodyPr>
          <a:lstStyle>
            <a:defPPr>
              <a:defRPr lang="en-US"/>
            </a:defPPr>
            <a:lvl1pPr>
              <a:defRPr sz="4400" b="1">
                <a:solidFill>
                  <a:srgbClr val="FFC000"/>
                </a:solidFill>
              </a:defRPr>
            </a:lvl1pPr>
          </a:lstStyle>
          <a:p>
            <a:r>
              <a:rPr lang="en-GB" sz="4000" dirty="0"/>
              <a:t>When managers need to stop managing</a:t>
            </a:r>
          </a:p>
        </p:txBody>
      </p:sp>
      <p:sp>
        <p:nvSpPr>
          <p:cNvPr id="3" name="TextBox 2"/>
          <p:cNvSpPr txBox="1"/>
          <p:nvPr/>
        </p:nvSpPr>
        <p:spPr>
          <a:xfrm>
            <a:off x="2084293" y="2182554"/>
            <a:ext cx="6579045" cy="369332"/>
          </a:xfrm>
          <a:prstGeom prst="rect">
            <a:avLst/>
          </a:prstGeom>
          <a:noFill/>
        </p:spPr>
        <p:txBody>
          <a:bodyPr wrap="none" rtlCol="0">
            <a:spAutoFit/>
          </a:bodyPr>
          <a:lstStyle/>
          <a:p>
            <a:r>
              <a:rPr lang="en-GB" b="1" dirty="0">
                <a:solidFill>
                  <a:srgbClr val="00B050"/>
                </a:solidFill>
              </a:rPr>
              <a:t>When should directing and monitoring progress be shed?</a:t>
            </a:r>
          </a:p>
        </p:txBody>
      </p:sp>
      <p:sp>
        <p:nvSpPr>
          <p:cNvPr id="4" name="Rectangle 3"/>
          <p:cNvSpPr/>
          <p:nvPr/>
        </p:nvSpPr>
        <p:spPr>
          <a:xfrm>
            <a:off x="987580" y="2821416"/>
            <a:ext cx="4760316" cy="1477328"/>
          </a:xfrm>
          <a:prstGeom prst="rect">
            <a:avLst/>
          </a:prstGeom>
        </p:spPr>
        <p:txBody>
          <a:bodyPr wrap="square">
            <a:spAutoFit/>
          </a:bodyPr>
          <a:lstStyle/>
          <a:p>
            <a:r>
              <a:rPr lang="en-GB" dirty="0"/>
              <a:t>Networked economy</a:t>
            </a:r>
          </a:p>
          <a:p>
            <a:r>
              <a:rPr lang="en-GB" dirty="0"/>
              <a:t>Creativity beat the competition </a:t>
            </a:r>
          </a:p>
          <a:p>
            <a:r>
              <a:rPr lang="en-GB" dirty="0"/>
              <a:t>Knowledge is dispersed in the company </a:t>
            </a:r>
          </a:p>
          <a:p>
            <a:r>
              <a:rPr lang="en-GB" dirty="0"/>
              <a:t>Knowledge resides in the heads of highly qualified specialists</a:t>
            </a:r>
          </a:p>
        </p:txBody>
      </p:sp>
      <p:sp>
        <p:nvSpPr>
          <p:cNvPr id="5" name="Rectangle 4"/>
          <p:cNvSpPr/>
          <p:nvPr/>
        </p:nvSpPr>
        <p:spPr>
          <a:xfrm>
            <a:off x="1210178" y="4631329"/>
            <a:ext cx="4537718" cy="646331"/>
          </a:xfrm>
          <a:prstGeom prst="rect">
            <a:avLst/>
          </a:prstGeom>
        </p:spPr>
        <p:txBody>
          <a:bodyPr wrap="square">
            <a:spAutoFit/>
          </a:bodyPr>
          <a:lstStyle/>
          <a:p>
            <a:r>
              <a:rPr lang="en-GB" dirty="0"/>
              <a:t>Managers should stop specifying methods and processes. </a:t>
            </a:r>
          </a:p>
        </p:txBody>
      </p:sp>
      <p:sp>
        <p:nvSpPr>
          <p:cNvPr id="6" name="Rectangle 5"/>
          <p:cNvSpPr/>
          <p:nvPr/>
        </p:nvSpPr>
        <p:spPr>
          <a:xfrm>
            <a:off x="6467980" y="2885957"/>
            <a:ext cx="4369300" cy="1477328"/>
          </a:xfrm>
          <a:prstGeom prst="rect">
            <a:avLst/>
          </a:prstGeom>
        </p:spPr>
        <p:txBody>
          <a:bodyPr wrap="square">
            <a:spAutoFit/>
          </a:bodyPr>
          <a:lstStyle/>
          <a:p>
            <a:r>
              <a:rPr lang="en-GB" dirty="0"/>
              <a:t>Employees’ skills are highly specialized and complex that managers don’t even know exactly what their employees are doing or can do</a:t>
            </a:r>
          </a:p>
        </p:txBody>
      </p:sp>
      <p:sp>
        <p:nvSpPr>
          <p:cNvPr id="7" name="Rectangle 6"/>
          <p:cNvSpPr/>
          <p:nvPr/>
        </p:nvSpPr>
        <p:spPr>
          <a:xfrm>
            <a:off x="6441086" y="4568274"/>
            <a:ext cx="5069597" cy="646331"/>
          </a:xfrm>
          <a:prstGeom prst="rect">
            <a:avLst/>
          </a:prstGeom>
        </p:spPr>
        <p:txBody>
          <a:bodyPr wrap="square">
            <a:spAutoFit/>
          </a:bodyPr>
          <a:lstStyle/>
          <a:p>
            <a:r>
              <a:rPr lang="en-GB" dirty="0"/>
              <a:t>Managers need to let go of the notion that things should be managed from the top.</a:t>
            </a:r>
          </a:p>
        </p:txBody>
      </p:sp>
      <p:sp>
        <p:nvSpPr>
          <p:cNvPr id="8" name="Rectangle 7"/>
          <p:cNvSpPr/>
          <p:nvPr/>
        </p:nvSpPr>
        <p:spPr>
          <a:xfrm>
            <a:off x="2918013" y="5702475"/>
            <a:ext cx="6239320" cy="646331"/>
          </a:xfrm>
          <a:prstGeom prst="rect">
            <a:avLst/>
          </a:prstGeom>
        </p:spPr>
        <p:txBody>
          <a:bodyPr wrap="square">
            <a:spAutoFit/>
          </a:bodyPr>
          <a:lstStyle/>
          <a:p>
            <a:r>
              <a:rPr lang="en-GB" dirty="0"/>
              <a:t>Managers should start defining work principles and set creativity goals they want people to meet.</a:t>
            </a:r>
          </a:p>
        </p:txBody>
      </p:sp>
    </p:spTree>
    <p:extLst>
      <p:ext uri="{BB962C8B-B14F-4D97-AF65-F5344CB8AC3E}">
        <p14:creationId xmlns:p14="http://schemas.microsoft.com/office/powerpoint/2010/main" val="3153832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wipe(down)">
                                      <p:cBhvr>
                                        <p:cTn id="15" dur="580">
                                          <p:stCondLst>
                                            <p:cond delay="0"/>
                                          </p:stCondLst>
                                        </p:cTn>
                                        <p:tgtEl>
                                          <p:spTgt spid="6"/>
                                        </p:tgtEl>
                                      </p:cBhvr>
                                    </p:animEffect>
                                    <p:anim calcmode="lin" valueType="num">
                                      <p:cBhvr>
                                        <p:cTn id="16"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21" dur="26">
                                          <p:stCondLst>
                                            <p:cond delay="650"/>
                                          </p:stCondLst>
                                        </p:cTn>
                                        <p:tgtEl>
                                          <p:spTgt spid="6"/>
                                        </p:tgtEl>
                                      </p:cBhvr>
                                      <p:to x="100000" y="60000"/>
                                    </p:animScale>
                                    <p:animScale>
                                      <p:cBhvr>
                                        <p:cTn id="22" dur="166" decel="50000">
                                          <p:stCondLst>
                                            <p:cond delay="676"/>
                                          </p:stCondLst>
                                        </p:cTn>
                                        <p:tgtEl>
                                          <p:spTgt spid="6"/>
                                        </p:tgtEl>
                                      </p:cBhvr>
                                      <p:to x="100000" y="100000"/>
                                    </p:animScale>
                                    <p:animScale>
                                      <p:cBhvr>
                                        <p:cTn id="23" dur="26">
                                          <p:stCondLst>
                                            <p:cond delay="1312"/>
                                          </p:stCondLst>
                                        </p:cTn>
                                        <p:tgtEl>
                                          <p:spTgt spid="6"/>
                                        </p:tgtEl>
                                      </p:cBhvr>
                                      <p:to x="100000" y="80000"/>
                                    </p:animScale>
                                    <p:animScale>
                                      <p:cBhvr>
                                        <p:cTn id="24" dur="166" decel="50000">
                                          <p:stCondLst>
                                            <p:cond delay="1338"/>
                                          </p:stCondLst>
                                        </p:cTn>
                                        <p:tgtEl>
                                          <p:spTgt spid="6"/>
                                        </p:tgtEl>
                                      </p:cBhvr>
                                      <p:to x="100000" y="100000"/>
                                    </p:animScale>
                                    <p:animScale>
                                      <p:cBhvr>
                                        <p:cTn id="25" dur="26">
                                          <p:stCondLst>
                                            <p:cond delay="1642"/>
                                          </p:stCondLst>
                                        </p:cTn>
                                        <p:tgtEl>
                                          <p:spTgt spid="6"/>
                                        </p:tgtEl>
                                      </p:cBhvr>
                                      <p:to x="100000" y="90000"/>
                                    </p:animScale>
                                    <p:animScale>
                                      <p:cBhvr>
                                        <p:cTn id="26" dur="166" decel="50000">
                                          <p:stCondLst>
                                            <p:cond delay="1668"/>
                                          </p:stCondLst>
                                        </p:cTn>
                                        <p:tgtEl>
                                          <p:spTgt spid="6"/>
                                        </p:tgtEl>
                                      </p:cBhvr>
                                      <p:to x="100000" y="100000"/>
                                    </p:animScale>
                                    <p:animScale>
                                      <p:cBhvr>
                                        <p:cTn id="27" dur="26">
                                          <p:stCondLst>
                                            <p:cond delay="1808"/>
                                          </p:stCondLst>
                                        </p:cTn>
                                        <p:tgtEl>
                                          <p:spTgt spid="6"/>
                                        </p:tgtEl>
                                      </p:cBhvr>
                                      <p:to x="100000" y="95000"/>
                                    </p:animScale>
                                    <p:animScale>
                                      <p:cBhvr>
                                        <p:cTn id="28" dur="166" decel="50000">
                                          <p:stCondLst>
                                            <p:cond delay="1834"/>
                                          </p:stCondLst>
                                        </p:cTn>
                                        <p:tgtEl>
                                          <p:spTgt spid="6"/>
                                        </p:tgtEl>
                                      </p:cBhvr>
                                      <p:to x="100000" y="100000"/>
                                    </p:animScale>
                                  </p:childTnLst>
                                </p:cTn>
                              </p:par>
                            </p:childTnLst>
                          </p:cTn>
                        </p:par>
                      </p:childTnLst>
                    </p:cTn>
                  </p:par>
                  <p:par>
                    <p:cTn id="29" fill="hold">
                      <p:stCondLst>
                        <p:cond delay="indefinite"/>
                      </p:stCondLst>
                      <p:childTnLst>
                        <p:par>
                          <p:cTn id="30" fill="hold">
                            <p:stCondLst>
                              <p:cond delay="0"/>
                            </p:stCondLst>
                            <p:childTnLst>
                              <p:par>
                                <p:cTn id="31" presetID="53" presetClass="entr" presetSubtype="16" fill="hold" grpId="0" nodeType="clickEffect">
                                  <p:stCondLst>
                                    <p:cond delay="0"/>
                                  </p:stCondLst>
                                  <p:childTnLst>
                                    <p:set>
                                      <p:cBhvr>
                                        <p:cTn id="32" dur="1" fill="hold">
                                          <p:stCondLst>
                                            <p:cond delay="0"/>
                                          </p:stCondLst>
                                        </p:cTn>
                                        <p:tgtEl>
                                          <p:spTgt spid="5"/>
                                        </p:tgtEl>
                                        <p:attrNameLst>
                                          <p:attrName>style.visibility</p:attrName>
                                        </p:attrNameLst>
                                      </p:cBhvr>
                                      <p:to>
                                        <p:strVal val="visible"/>
                                      </p:to>
                                    </p:set>
                                    <p:anim calcmode="lin" valueType="num">
                                      <p:cBhvr>
                                        <p:cTn id="33" dur="500" fill="hold"/>
                                        <p:tgtEl>
                                          <p:spTgt spid="5"/>
                                        </p:tgtEl>
                                        <p:attrNameLst>
                                          <p:attrName>ppt_w</p:attrName>
                                        </p:attrNameLst>
                                      </p:cBhvr>
                                      <p:tavLst>
                                        <p:tav tm="0">
                                          <p:val>
                                            <p:fltVal val="0"/>
                                          </p:val>
                                        </p:tav>
                                        <p:tav tm="100000">
                                          <p:val>
                                            <p:strVal val="#ppt_w"/>
                                          </p:val>
                                        </p:tav>
                                      </p:tavLst>
                                    </p:anim>
                                    <p:anim calcmode="lin" valueType="num">
                                      <p:cBhvr>
                                        <p:cTn id="34" dur="500" fill="hold"/>
                                        <p:tgtEl>
                                          <p:spTgt spid="5"/>
                                        </p:tgtEl>
                                        <p:attrNameLst>
                                          <p:attrName>ppt_h</p:attrName>
                                        </p:attrNameLst>
                                      </p:cBhvr>
                                      <p:tavLst>
                                        <p:tav tm="0">
                                          <p:val>
                                            <p:fltVal val="0"/>
                                          </p:val>
                                        </p:tav>
                                        <p:tav tm="100000">
                                          <p:val>
                                            <p:strVal val="#ppt_h"/>
                                          </p:val>
                                        </p:tav>
                                      </p:tavLst>
                                    </p:anim>
                                    <p:animEffect transition="in" filter="fade">
                                      <p:cBhvr>
                                        <p:cTn id="35" dur="500"/>
                                        <p:tgtEl>
                                          <p:spTgt spid="5"/>
                                        </p:tgtEl>
                                      </p:cBhvr>
                                    </p:animEffect>
                                  </p:childTnLst>
                                </p:cTn>
                              </p:par>
                            </p:childTnLst>
                          </p:cTn>
                        </p:par>
                      </p:childTnLst>
                    </p:cTn>
                  </p:par>
                  <p:par>
                    <p:cTn id="36" fill="hold">
                      <p:stCondLst>
                        <p:cond delay="indefinite"/>
                      </p:stCondLst>
                      <p:childTnLst>
                        <p:par>
                          <p:cTn id="37" fill="hold">
                            <p:stCondLst>
                              <p:cond delay="0"/>
                            </p:stCondLst>
                            <p:childTnLst>
                              <p:par>
                                <p:cTn id="38" presetID="26" presetClass="entr" presetSubtype="0" fill="hold" grpId="0" nodeType="clickEffect">
                                  <p:stCondLst>
                                    <p:cond delay="0"/>
                                  </p:stCondLst>
                                  <p:childTnLst>
                                    <p:set>
                                      <p:cBhvr>
                                        <p:cTn id="39" dur="1" fill="hold">
                                          <p:stCondLst>
                                            <p:cond delay="0"/>
                                          </p:stCondLst>
                                        </p:cTn>
                                        <p:tgtEl>
                                          <p:spTgt spid="7"/>
                                        </p:tgtEl>
                                        <p:attrNameLst>
                                          <p:attrName>style.visibility</p:attrName>
                                        </p:attrNameLst>
                                      </p:cBhvr>
                                      <p:to>
                                        <p:strVal val="visible"/>
                                      </p:to>
                                    </p:set>
                                    <p:animEffect transition="in" filter="wipe(down)">
                                      <p:cBhvr>
                                        <p:cTn id="40" dur="580">
                                          <p:stCondLst>
                                            <p:cond delay="0"/>
                                          </p:stCondLst>
                                        </p:cTn>
                                        <p:tgtEl>
                                          <p:spTgt spid="7"/>
                                        </p:tgtEl>
                                      </p:cBhvr>
                                    </p:animEffect>
                                    <p:anim calcmode="lin" valueType="num">
                                      <p:cBhvr>
                                        <p:cTn id="41"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42"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43"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44"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45"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46" dur="26">
                                          <p:stCondLst>
                                            <p:cond delay="650"/>
                                          </p:stCondLst>
                                        </p:cTn>
                                        <p:tgtEl>
                                          <p:spTgt spid="7"/>
                                        </p:tgtEl>
                                      </p:cBhvr>
                                      <p:to x="100000" y="60000"/>
                                    </p:animScale>
                                    <p:animScale>
                                      <p:cBhvr>
                                        <p:cTn id="47" dur="166" decel="50000">
                                          <p:stCondLst>
                                            <p:cond delay="676"/>
                                          </p:stCondLst>
                                        </p:cTn>
                                        <p:tgtEl>
                                          <p:spTgt spid="7"/>
                                        </p:tgtEl>
                                      </p:cBhvr>
                                      <p:to x="100000" y="100000"/>
                                    </p:animScale>
                                    <p:animScale>
                                      <p:cBhvr>
                                        <p:cTn id="48" dur="26">
                                          <p:stCondLst>
                                            <p:cond delay="1312"/>
                                          </p:stCondLst>
                                        </p:cTn>
                                        <p:tgtEl>
                                          <p:spTgt spid="7"/>
                                        </p:tgtEl>
                                      </p:cBhvr>
                                      <p:to x="100000" y="80000"/>
                                    </p:animScale>
                                    <p:animScale>
                                      <p:cBhvr>
                                        <p:cTn id="49" dur="166" decel="50000">
                                          <p:stCondLst>
                                            <p:cond delay="1338"/>
                                          </p:stCondLst>
                                        </p:cTn>
                                        <p:tgtEl>
                                          <p:spTgt spid="7"/>
                                        </p:tgtEl>
                                      </p:cBhvr>
                                      <p:to x="100000" y="100000"/>
                                    </p:animScale>
                                    <p:animScale>
                                      <p:cBhvr>
                                        <p:cTn id="50" dur="26">
                                          <p:stCondLst>
                                            <p:cond delay="1642"/>
                                          </p:stCondLst>
                                        </p:cTn>
                                        <p:tgtEl>
                                          <p:spTgt spid="7"/>
                                        </p:tgtEl>
                                      </p:cBhvr>
                                      <p:to x="100000" y="90000"/>
                                    </p:animScale>
                                    <p:animScale>
                                      <p:cBhvr>
                                        <p:cTn id="51" dur="166" decel="50000">
                                          <p:stCondLst>
                                            <p:cond delay="1668"/>
                                          </p:stCondLst>
                                        </p:cTn>
                                        <p:tgtEl>
                                          <p:spTgt spid="7"/>
                                        </p:tgtEl>
                                      </p:cBhvr>
                                      <p:to x="100000" y="100000"/>
                                    </p:animScale>
                                    <p:animScale>
                                      <p:cBhvr>
                                        <p:cTn id="52" dur="26">
                                          <p:stCondLst>
                                            <p:cond delay="1808"/>
                                          </p:stCondLst>
                                        </p:cTn>
                                        <p:tgtEl>
                                          <p:spTgt spid="7"/>
                                        </p:tgtEl>
                                      </p:cBhvr>
                                      <p:to x="100000" y="95000"/>
                                    </p:animScale>
                                    <p:animScale>
                                      <p:cBhvr>
                                        <p:cTn id="53" dur="166" decel="50000">
                                          <p:stCondLst>
                                            <p:cond delay="1834"/>
                                          </p:stCondLst>
                                        </p:cTn>
                                        <p:tgtEl>
                                          <p:spTgt spid="7"/>
                                        </p:tgtEl>
                                      </p:cBhvr>
                                      <p:to x="100000" y="100000"/>
                                    </p:animScale>
                                  </p:childTnLst>
                                </p:cTn>
                              </p:par>
                            </p:childTnLst>
                          </p:cTn>
                        </p:par>
                      </p:childTnLst>
                    </p:cTn>
                  </p:par>
                  <p:par>
                    <p:cTn id="54" fill="hold">
                      <p:stCondLst>
                        <p:cond delay="indefinite"/>
                      </p:stCondLst>
                      <p:childTnLst>
                        <p:par>
                          <p:cTn id="55" fill="hold">
                            <p:stCondLst>
                              <p:cond delay="0"/>
                            </p:stCondLst>
                            <p:childTnLst>
                              <p:par>
                                <p:cTn id="56" presetID="42" presetClass="entr" presetSubtype="0" fill="hold" grpId="0" nodeType="clickEffect">
                                  <p:stCondLst>
                                    <p:cond delay="0"/>
                                  </p:stCondLst>
                                  <p:childTnLst>
                                    <p:set>
                                      <p:cBhvr>
                                        <p:cTn id="57" dur="1" fill="hold">
                                          <p:stCondLst>
                                            <p:cond delay="0"/>
                                          </p:stCondLst>
                                        </p:cTn>
                                        <p:tgtEl>
                                          <p:spTgt spid="8"/>
                                        </p:tgtEl>
                                        <p:attrNameLst>
                                          <p:attrName>style.visibility</p:attrName>
                                        </p:attrNameLst>
                                      </p:cBhvr>
                                      <p:to>
                                        <p:strVal val="visible"/>
                                      </p:to>
                                    </p:set>
                                    <p:animEffect transition="in" filter="fade">
                                      <p:cBhvr>
                                        <p:cTn id="58" dur="1000"/>
                                        <p:tgtEl>
                                          <p:spTgt spid="8"/>
                                        </p:tgtEl>
                                      </p:cBhvr>
                                    </p:animEffect>
                                    <p:anim calcmode="lin" valueType="num">
                                      <p:cBhvr>
                                        <p:cTn id="59" dur="1000" fill="hold"/>
                                        <p:tgtEl>
                                          <p:spTgt spid="8"/>
                                        </p:tgtEl>
                                        <p:attrNameLst>
                                          <p:attrName>ppt_x</p:attrName>
                                        </p:attrNameLst>
                                      </p:cBhvr>
                                      <p:tavLst>
                                        <p:tav tm="0">
                                          <p:val>
                                            <p:strVal val="#ppt_x"/>
                                          </p:val>
                                        </p:tav>
                                        <p:tav tm="100000">
                                          <p:val>
                                            <p:strVal val="#ppt_x"/>
                                          </p:val>
                                        </p:tav>
                                      </p:tavLst>
                                    </p:anim>
                                    <p:anim calcmode="lin" valueType="num">
                                      <p:cBhvr>
                                        <p:cTn id="60"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14" presetClass="entr" presetSubtype="10" fill="hold" grpId="0" nodeType="clickEffect">
                                  <p:stCondLst>
                                    <p:cond delay="0"/>
                                  </p:stCondLst>
                                  <p:childTnLst>
                                    <p:set>
                                      <p:cBhvr>
                                        <p:cTn id="64" dur="1" fill="hold">
                                          <p:stCondLst>
                                            <p:cond delay="0"/>
                                          </p:stCondLst>
                                        </p:cTn>
                                        <p:tgtEl>
                                          <p:spTgt spid="3"/>
                                        </p:tgtEl>
                                        <p:attrNameLst>
                                          <p:attrName>style.visibility</p:attrName>
                                        </p:attrNameLst>
                                      </p:cBhvr>
                                      <p:to>
                                        <p:strVal val="visible"/>
                                      </p:to>
                                    </p:set>
                                    <p:animEffect transition="in" filter="randombar(horizontal)">
                                      <p:cBhvr>
                                        <p:cTn id="6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70848" y="2492804"/>
            <a:ext cx="8986756" cy="646331"/>
          </a:xfrm>
          <a:prstGeom prst="rect">
            <a:avLst/>
          </a:prstGeom>
        </p:spPr>
        <p:txBody>
          <a:bodyPr wrap="square">
            <a:spAutoFit/>
          </a:bodyPr>
          <a:lstStyle/>
          <a:p>
            <a:r>
              <a:rPr lang="en-GB" dirty="0"/>
              <a:t>The knowledge economy means that the main task of top management is to define, design, and implement these organizational rules of the game.</a:t>
            </a:r>
          </a:p>
        </p:txBody>
      </p:sp>
      <p:sp>
        <p:nvSpPr>
          <p:cNvPr id="3" name="TextBox 2"/>
          <p:cNvSpPr txBox="1"/>
          <p:nvPr/>
        </p:nvSpPr>
        <p:spPr>
          <a:xfrm>
            <a:off x="2070848" y="1558816"/>
            <a:ext cx="8986756" cy="369332"/>
          </a:xfrm>
          <a:prstGeom prst="rect">
            <a:avLst/>
          </a:prstGeom>
          <a:noFill/>
        </p:spPr>
        <p:txBody>
          <a:bodyPr wrap="none" rtlCol="0">
            <a:spAutoFit/>
          </a:bodyPr>
          <a:lstStyle/>
          <a:p>
            <a:r>
              <a:rPr lang="en-GB" b="1" dirty="0">
                <a:solidFill>
                  <a:srgbClr val="00B050"/>
                </a:solidFill>
              </a:rPr>
              <a:t>Do managers manage or design in the new flatter, democratic organisations?</a:t>
            </a:r>
          </a:p>
        </p:txBody>
      </p:sp>
      <p:sp>
        <p:nvSpPr>
          <p:cNvPr id="4" name="TextBox 3"/>
          <p:cNvSpPr txBox="1"/>
          <p:nvPr/>
        </p:nvSpPr>
        <p:spPr>
          <a:xfrm>
            <a:off x="2070848" y="685801"/>
            <a:ext cx="7090403" cy="707886"/>
          </a:xfrm>
          <a:prstGeom prst="rect">
            <a:avLst/>
          </a:prstGeom>
          <a:noFill/>
        </p:spPr>
        <p:txBody>
          <a:bodyPr wrap="none" rtlCol="0">
            <a:spAutoFit/>
          </a:bodyPr>
          <a:lstStyle/>
          <a:p>
            <a:r>
              <a:rPr lang="en-GB" sz="4000" b="1" dirty="0">
                <a:solidFill>
                  <a:srgbClr val="FFC000"/>
                </a:solidFill>
              </a:rPr>
              <a:t>Management or Designing?</a:t>
            </a:r>
            <a:endParaRPr lang="en-GB" dirty="0"/>
          </a:p>
        </p:txBody>
      </p:sp>
      <p:sp>
        <p:nvSpPr>
          <p:cNvPr id="5" name="Rectangle 4"/>
          <p:cNvSpPr/>
          <p:nvPr/>
        </p:nvSpPr>
        <p:spPr>
          <a:xfrm>
            <a:off x="2070848" y="3348319"/>
            <a:ext cx="8216152" cy="1200329"/>
          </a:xfrm>
          <a:prstGeom prst="rect">
            <a:avLst/>
          </a:prstGeom>
        </p:spPr>
        <p:txBody>
          <a:bodyPr wrap="square">
            <a:spAutoFit/>
          </a:bodyPr>
          <a:lstStyle/>
          <a:p>
            <a:r>
              <a:rPr lang="en-GB" dirty="0">
                <a:solidFill>
                  <a:srgbClr val="0070C0"/>
                </a:solidFill>
              </a:rPr>
              <a:t>Company turnarounds through designing</a:t>
            </a:r>
          </a:p>
          <a:p>
            <a:r>
              <a:rPr lang="en-GB" dirty="0">
                <a:solidFill>
                  <a:srgbClr val="0070C0"/>
                </a:solidFill>
              </a:rPr>
              <a:t>Steve Jobs at Apple</a:t>
            </a:r>
          </a:p>
          <a:p>
            <a:r>
              <a:rPr lang="en-GB" dirty="0">
                <a:solidFill>
                  <a:srgbClr val="0070C0"/>
                </a:solidFill>
              </a:rPr>
              <a:t>Sam </a:t>
            </a:r>
            <a:r>
              <a:rPr lang="en-GB" dirty="0" err="1">
                <a:solidFill>
                  <a:srgbClr val="0070C0"/>
                </a:solidFill>
              </a:rPr>
              <a:t>Palmisano</a:t>
            </a:r>
            <a:r>
              <a:rPr lang="en-GB" dirty="0">
                <a:solidFill>
                  <a:srgbClr val="0070C0"/>
                </a:solidFill>
              </a:rPr>
              <a:t> at IBM</a:t>
            </a:r>
          </a:p>
          <a:p>
            <a:r>
              <a:rPr lang="en-GB" dirty="0">
                <a:solidFill>
                  <a:srgbClr val="0070C0"/>
                </a:solidFill>
              </a:rPr>
              <a:t>Carlos Ghosn at Nissan</a:t>
            </a:r>
          </a:p>
        </p:txBody>
      </p:sp>
      <p:sp>
        <p:nvSpPr>
          <p:cNvPr id="6" name="TextBox 5"/>
          <p:cNvSpPr txBox="1"/>
          <p:nvPr/>
        </p:nvSpPr>
        <p:spPr>
          <a:xfrm>
            <a:off x="3094889" y="4781763"/>
            <a:ext cx="6280887" cy="461665"/>
          </a:xfrm>
          <a:prstGeom prst="rect">
            <a:avLst/>
          </a:prstGeom>
          <a:noFill/>
        </p:spPr>
        <p:txBody>
          <a:bodyPr wrap="none" rtlCol="0">
            <a:spAutoFit/>
          </a:bodyPr>
          <a:lstStyle/>
          <a:p>
            <a:r>
              <a:rPr lang="en-GB" sz="2400" dirty="0"/>
              <a:t>Urgency in decision making: competition</a:t>
            </a:r>
          </a:p>
        </p:txBody>
      </p:sp>
      <p:sp>
        <p:nvSpPr>
          <p:cNvPr id="7" name="TextBox 6"/>
          <p:cNvSpPr txBox="1"/>
          <p:nvPr/>
        </p:nvSpPr>
        <p:spPr>
          <a:xfrm>
            <a:off x="3094889" y="5417072"/>
            <a:ext cx="6532558" cy="523220"/>
          </a:xfrm>
          <a:prstGeom prst="rect">
            <a:avLst/>
          </a:prstGeom>
          <a:noFill/>
        </p:spPr>
        <p:txBody>
          <a:bodyPr wrap="none" rtlCol="0">
            <a:spAutoFit/>
          </a:bodyPr>
          <a:lstStyle/>
          <a:p>
            <a:r>
              <a:rPr lang="en-GB" sz="2800" dirty="0"/>
              <a:t>Based on deep product knowledge </a:t>
            </a:r>
          </a:p>
        </p:txBody>
      </p:sp>
      <p:sp>
        <p:nvSpPr>
          <p:cNvPr id="8" name="TextBox 7"/>
          <p:cNvSpPr txBox="1"/>
          <p:nvPr/>
        </p:nvSpPr>
        <p:spPr>
          <a:xfrm>
            <a:off x="5795682" y="6111852"/>
            <a:ext cx="5093061" cy="369332"/>
          </a:xfrm>
          <a:prstGeom prst="rect">
            <a:avLst/>
          </a:prstGeom>
          <a:noFill/>
        </p:spPr>
        <p:txBody>
          <a:bodyPr wrap="none" rtlCol="0">
            <a:spAutoFit/>
          </a:bodyPr>
          <a:lstStyle/>
          <a:p>
            <a:r>
              <a:rPr lang="en-GB" b="1" dirty="0">
                <a:solidFill>
                  <a:srgbClr val="00B050"/>
                </a:solidFill>
              </a:rPr>
              <a:t>How is knowledge managed by managers?</a:t>
            </a:r>
          </a:p>
        </p:txBody>
      </p:sp>
    </p:spTree>
    <p:extLst>
      <p:ext uri="{BB962C8B-B14F-4D97-AF65-F5344CB8AC3E}">
        <p14:creationId xmlns:p14="http://schemas.microsoft.com/office/powerpoint/2010/main" val="2669073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wipe(down)">
                                      <p:cBhvr>
                                        <p:cTn id="14" dur="580">
                                          <p:stCondLst>
                                            <p:cond delay="0"/>
                                          </p:stCondLst>
                                        </p:cTn>
                                        <p:tgtEl>
                                          <p:spTgt spid="5"/>
                                        </p:tgtEl>
                                      </p:cBhvr>
                                    </p:animEffect>
                                    <p:anim calcmode="lin" valueType="num">
                                      <p:cBhvr>
                                        <p:cTn id="15"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20" dur="26">
                                          <p:stCondLst>
                                            <p:cond delay="650"/>
                                          </p:stCondLst>
                                        </p:cTn>
                                        <p:tgtEl>
                                          <p:spTgt spid="5"/>
                                        </p:tgtEl>
                                      </p:cBhvr>
                                      <p:to x="100000" y="60000"/>
                                    </p:animScale>
                                    <p:animScale>
                                      <p:cBhvr>
                                        <p:cTn id="21" dur="166" decel="50000">
                                          <p:stCondLst>
                                            <p:cond delay="676"/>
                                          </p:stCondLst>
                                        </p:cTn>
                                        <p:tgtEl>
                                          <p:spTgt spid="5"/>
                                        </p:tgtEl>
                                      </p:cBhvr>
                                      <p:to x="100000" y="100000"/>
                                    </p:animScale>
                                    <p:animScale>
                                      <p:cBhvr>
                                        <p:cTn id="22" dur="26">
                                          <p:stCondLst>
                                            <p:cond delay="1312"/>
                                          </p:stCondLst>
                                        </p:cTn>
                                        <p:tgtEl>
                                          <p:spTgt spid="5"/>
                                        </p:tgtEl>
                                      </p:cBhvr>
                                      <p:to x="100000" y="80000"/>
                                    </p:animScale>
                                    <p:animScale>
                                      <p:cBhvr>
                                        <p:cTn id="23" dur="166" decel="50000">
                                          <p:stCondLst>
                                            <p:cond delay="1338"/>
                                          </p:stCondLst>
                                        </p:cTn>
                                        <p:tgtEl>
                                          <p:spTgt spid="5"/>
                                        </p:tgtEl>
                                      </p:cBhvr>
                                      <p:to x="100000" y="100000"/>
                                    </p:animScale>
                                    <p:animScale>
                                      <p:cBhvr>
                                        <p:cTn id="24" dur="26">
                                          <p:stCondLst>
                                            <p:cond delay="1642"/>
                                          </p:stCondLst>
                                        </p:cTn>
                                        <p:tgtEl>
                                          <p:spTgt spid="5"/>
                                        </p:tgtEl>
                                      </p:cBhvr>
                                      <p:to x="100000" y="90000"/>
                                    </p:animScale>
                                    <p:animScale>
                                      <p:cBhvr>
                                        <p:cTn id="25" dur="166" decel="50000">
                                          <p:stCondLst>
                                            <p:cond delay="1668"/>
                                          </p:stCondLst>
                                        </p:cTn>
                                        <p:tgtEl>
                                          <p:spTgt spid="5"/>
                                        </p:tgtEl>
                                      </p:cBhvr>
                                      <p:to x="100000" y="100000"/>
                                    </p:animScale>
                                    <p:animScale>
                                      <p:cBhvr>
                                        <p:cTn id="26" dur="26">
                                          <p:stCondLst>
                                            <p:cond delay="1808"/>
                                          </p:stCondLst>
                                        </p:cTn>
                                        <p:tgtEl>
                                          <p:spTgt spid="5"/>
                                        </p:tgtEl>
                                      </p:cBhvr>
                                      <p:to x="100000" y="95000"/>
                                    </p:animScale>
                                    <p:animScale>
                                      <p:cBhvr>
                                        <p:cTn id="27" dur="166" decel="50000">
                                          <p:stCondLst>
                                            <p:cond delay="1834"/>
                                          </p:stCondLst>
                                        </p:cTn>
                                        <p:tgtEl>
                                          <p:spTgt spid="5"/>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1000"/>
                                        <p:tgtEl>
                                          <p:spTgt spid="6"/>
                                        </p:tgtEl>
                                      </p:cBhvr>
                                    </p:animEffect>
                                    <p:anim calcmode="lin" valueType="num">
                                      <p:cBhvr>
                                        <p:cTn id="33" dur="1000" fill="hold"/>
                                        <p:tgtEl>
                                          <p:spTgt spid="6"/>
                                        </p:tgtEl>
                                        <p:attrNameLst>
                                          <p:attrName>ppt_x</p:attrName>
                                        </p:attrNameLst>
                                      </p:cBhvr>
                                      <p:tavLst>
                                        <p:tav tm="0">
                                          <p:val>
                                            <p:strVal val="#ppt_x"/>
                                          </p:val>
                                        </p:tav>
                                        <p:tav tm="100000">
                                          <p:val>
                                            <p:strVal val="#ppt_x"/>
                                          </p:val>
                                        </p:tav>
                                      </p:tavLst>
                                    </p:anim>
                                    <p:anim calcmode="lin" valueType="num">
                                      <p:cBhvr>
                                        <p:cTn id="3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7"/>
                                        </p:tgtEl>
                                        <p:attrNameLst>
                                          <p:attrName>style.visibility</p:attrName>
                                        </p:attrNameLst>
                                      </p:cBhvr>
                                      <p:to>
                                        <p:strVal val="visible"/>
                                      </p:to>
                                    </p:set>
                                    <p:animEffect transition="in" filter="fade">
                                      <p:cBhvr>
                                        <p:cTn id="39" dur="1000"/>
                                        <p:tgtEl>
                                          <p:spTgt spid="7"/>
                                        </p:tgtEl>
                                      </p:cBhvr>
                                    </p:animEffect>
                                    <p:anim calcmode="lin" valueType="num">
                                      <p:cBhvr>
                                        <p:cTn id="40" dur="1000" fill="hold"/>
                                        <p:tgtEl>
                                          <p:spTgt spid="7"/>
                                        </p:tgtEl>
                                        <p:attrNameLst>
                                          <p:attrName>ppt_x</p:attrName>
                                        </p:attrNameLst>
                                      </p:cBhvr>
                                      <p:tavLst>
                                        <p:tav tm="0">
                                          <p:val>
                                            <p:strVal val="#ppt_x"/>
                                          </p:val>
                                        </p:tav>
                                        <p:tav tm="100000">
                                          <p:val>
                                            <p:strVal val="#ppt_x"/>
                                          </p:val>
                                        </p:tav>
                                      </p:tavLst>
                                    </p:anim>
                                    <p:anim calcmode="lin" valueType="num">
                                      <p:cBhvr>
                                        <p:cTn id="4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31" presetClass="entr" presetSubtype="0" fill="hold" grpId="0" nodeType="clickEffect">
                                  <p:stCondLst>
                                    <p:cond delay="0"/>
                                  </p:stCondLst>
                                  <p:childTnLst>
                                    <p:set>
                                      <p:cBhvr>
                                        <p:cTn id="45" dur="1" fill="hold">
                                          <p:stCondLst>
                                            <p:cond delay="0"/>
                                          </p:stCondLst>
                                        </p:cTn>
                                        <p:tgtEl>
                                          <p:spTgt spid="3"/>
                                        </p:tgtEl>
                                        <p:attrNameLst>
                                          <p:attrName>style.visibility</p:attrName>
                                        </p:attrNameLst>
                                      </p:cBhvr>
                                      <p:to>
                                        <p:strVal val="visible"/>
                                      </p:to>
                                    </p:set>
                                    <p:anim calcmode="lin" valueType="num">
                                      <p:cBhvr>
                                        <p:cTn id="46" dur="1000" fill="hold"/>
                                        <p:tgtEl>
                                          <p:spTgt spid="3"/>
                                        </p:tgtEl>
                                        <p:attrNameLst>
                                          <p:attrName>ppt_w</p:attrName>
                                        </p:attrNameLst>
                                      </p:cBhvr>
                                      <p:tavLst>
                                        <p:tav tm="0">
                                          <p:val>
                                            <p:fltVal val="0"/>
                                          </p:val>
                                        </p:tav>
                                        <p:tav tm="100000">
                                          <p:val>
                                            <p:strVal val="#ppt_w"/>
                                          </p:val>
                                        </p:tav>
                                      </p:tavLst>
                                    </p:anim>
                                    <p:anim calcmode="lin" valueType="num">
                                      <p:cBhvr>
                                        <p:cTn id="47" dur="1000" fill="hold"/>
                                        <p:tgtEl>
                                          <p:spTgt spid="3"/>
                                        </p:tgtEl>
                                        <p:attrNameLst>
                                          <p:attrName>ppt_h</p:attrName>
                                        </p:attrNameLst>
                                      </p:cBhvr>
                                      <p:tavLst>
                                        <p:tav tm="0">
                                          <p:val>
                                            <p:fltVal val="0"/>
                                          </p:val>
                                        </p:tav>
                                        <p:tav tm="100000">
                                          <p:val>
                                            <p:strVal val="#ppt_h"/>
                                          </p:val>
                                        </p:tav>
                                      </p:tavLst>
                                    </p:anim>
                                    <p:anim calcmode="lin" valueType="num">
                                      <p:cBhvr>
                                        <p:cTn id="48" dur="1000" fill="hold"/>
                                        <p:tgtEl>
                                          <p:spTgt spid="3"/>
                                        </p:tgtEl>
                                        <p:attrNameLst>
                                          <p:attrName>style.rotation</p:attrName>
                                        </p:attrNameLst>
                                      </p:cBhvr>
                                      <p:tavLst>
                                        <p:tav tm="0">
                                          <p:val>
                                            <p:fltVal val="90"/>
                                          </p:val>
                                        </p:tav>
                                        <p:tav tm="100000">
                                          <p:val>
                                            <p:fltVal val="0"/>
                                          </p:val>
                                        </p:tav>
                                      </p:tavLst>
                                    </p:anim>
                                    <p:animEffect transition="in" filter="fade">
                                      <p:cBhvr>
                                        <p:cTn id="49" dur="1000"/>
                                        <p:tgtEl>
                                          <p:spTgt spid="3"/>
                                        </p:tgtEl>
                                      </p:cBhvr>
                                    </p:animEffect>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grpId="0" nodeType="clickEffect">
                                  <p:stCondLst>
                                    <p:cond delay="0"/>
                                  </p:stCondLst>
                                  <p:childTnLst>
                                    <p:set>
                                      <p:cBhvr>
                                        <p:cTn id="53" dur="1" fill="hold">
                                          <p:stCondLst>
                                            <p:cond delay="0"/>
                                          </p:stCondLst>
                                        </p:cTn>
                                        <p:tgtEl>
                                          <p:spTgt spid="8"/>
                                        </p:tgtEl>
                                        <p:attrNameLst>
                                          <p:attrName>style.visibility</p:attrName>
                                        </p:attrNameLst>
                                      </p:cBhvr>
                                      <p:to>
                                        <p:strVal val="visible"/>
                                      </p:to>
                                    </p:set>
                                    <p:anim calcmode="lin" valueType="num">
                                      <p:cBhvr additive="base">
                                        <p:cTn id="54" dur="500" fill="hold"/>
                                        <p:tgtEl>
                                          <p:spTgt spid="8"/>
                                        </p:tgtEl>
                                        <p:attrNameLst>
                                          <p:attrName>ppt_x</p:attrName>
                                        </p:attrNameLst>
                                      </p:cBhvr>
                                      <p:tavLst>
                                        <p:tav tm="0">
                                          <p:val>
                                            <p:strVal val="#ppt_x"/>
                                          </p:val>
                                        </p:tav>
                                        <p:tav tm="100000">
                                          <p:val>
                                            <p:strVal val="#ppt_x"/>
                                          </p:val>
                                        </p:tav>
                                      </p:tavLst>
                                    </p:anim>
                                    <p:anim calcmode="lin" valueType="num">
                                      <p:cBhvr additive="base">
                                        <p:cTn id="55"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5" grpId="0"/>
      <p:bldP spid="6" grpId="0"/>
      <p:bldP spid="7" grpId="0"/>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34594" y="637391"/>
            <a:ext cx="9908482" cy="584775"/>
          </a:xfrm>
          <a:prstGeom prst="rect">
            <a:avLst/>
          </a:prstGeom>
          <a:noFill/>
        </p:spPr>
        <p:txBody>
          <a:bodyPr wrap="none" rtlCol="0">
            <a:spAutoFit/>
          </a:bodyPr>
          <a:lstStyle>
            <a:defPPr>
              <a:defRPr lang="en-US"/>
            </a:defPPr>
            <a:lvl1pPr>
              <a:defRPr sz="4000" b="1">
                <a:solidFill>
                  <a:srgbClr val="FFC000"/>
                </a:solidFill>
              </a:defRPr>
            </a:lvl1pPr>
          </a:lstStyle>
          <a:p>
            <a:r>
              <a:rPr lang="en-GB" sz="3200" dirty="0">
                <a:solidFill>
                  <a:schemeClr val="accent6"/>
                </a:solidFill>
              </a:rPr>
              <a:t>Entrepreneurial Manager &amp; Professional Manager</a:t>
            </a:r>
          </a:p>
        </p:txBody>
      </p:sp>
      <p:sp>
        <p:nvSpPr>
          <p:cNvPr id="3" name="TextBox 2"/>
          <p:cNvSpPr txBox="1"/>
          <p:nvPr/>
        </p:nvSpPr>
        <p:spPr>
          <a:xfrm>
            <a:off x="1807503" y="2659085"/>
            <a:ext cx="8771953" cy="369332"/>
          </a:xfrm>
          <a:prstGeom prst="rect">
            <a:avLst/>
          </a:prstGeom>
          <a:noFill/>
        </p:spPr>
        <p:txBody>
          <a:bodyPr wrap="none" rtlCol="0">
            <a:spAutoFit/>
          </a:bodyPr>
          <a:lstStyle/>
          <a:p>
            <a:r>
              <a:rPr lang="en-GB" dirty="0"/>
              <a:t>Entrepreneurial managers like Richard Branson, Bill Gates, Steve Jobs design </a:t>
            </a:r>
          </a:p>
        </p:txBody>
      </p:sp>
      <p:sp>
        <p:nvSpPr>
          <p:cNvPr id="4" name="TextBox 3"/>
          <p:cNvSpPr txBox="1"/>
          <p:nvPr/>
        </p:nvSpPr>
        <p:spPr>
          <a:xfrm>
            <a:off x="1834594" y="3433504"/>
            <a:ext cx="4358886" cy="369332"/>
          </a:xfrm>
          <a:prstGeom prst="rect">
            <a:avLst/>
          </a:prstGeom>
          <a:noFill/>
        </p:spPr>
        <p:txBody>
          <a:bodyPr wrap="none" rtlCol="0">
            <a:spAutoFit/>
          </a:bodyPr>
          <a:lstStyle/>
          <a:p>
            <a:r>
              <a:rPr lang="en-GB" dirty="0"/>
              <a:t>Professional managers micromanage</a:t>
            </a:r>
          </a:p>
        </p:txBody>
      </p:sp>
      <p:sp>
        <p:nvSpPr>
          <p:cNvPr id="5" name="TextBox 4"/>
          <p:cNvSpPr txBox="1"/>
          <p:nvPr/>
        </p:nvSpPr>
        <p:spPr>
          <a:xfrm>
            <a:off x="1834594" y="1829703"/>
            <a:ext cx="2778325" cy="369332"/>
          </a:xfrm>
          <a:prstGeom prst="rect">
            <a:avLst/>
          </a:prstGeom>
          <a:noFill/>
        </p:spPr>
        <p:txBody>
          <a:bodyPr wrap="none" rtlCol="0">
            <a:spAutoFit/>
          </a:bodyPr>
          <a:lstStyle/>
          <a:p>
            <a:r>
              <a:rPr lang="en-GB" dirty="0"/>
              <a:t>What is the difference?</a:t>
            </a:r>
          </a:p>
        </p:txBody>
      </p:sp>
      <p:sp>
        <p:nvSpPr>
          <p:cNvPr id="6" name="TextBox 5"/>
          <p:cNvSpPr txBox="1"/>
          <p:nvPr/>
        </p:nvSpPr>
        <p:spPr>
          <a:xfrm>
            <a:off x="7476565" y="1829703"/>
            <a:ext cx="1899879" cy="369332"/>
          </a:xfrm>
          <a:prstGeom prst="rect">
            <a:avLst/>
          </a:prstGeom>
          <a:noFill/>
        </p:spPr>
        <p:txBody>
          <a:bodyPr wrap="none" rtlCol="0">
            <a:spAutoFit/>
          </a:bodyPr>
          <a:lstStyle/>
          <a:p>
            <a:r>
              <a:rPr lang="en-GB" dirty="0"/>
              <a:t>Any examples?</a:t>
            </a:r>
          </a:p>
        </p:txBody>
      </p:sp>
      <p:sp>
        <p:nvSpPr>
          <p:cNvPr id="7" name="TextBox 6"/>
          <p:cNvSpPr txBox="1"/>
          <p:nvPr/>
        </p:nvSpPr>
        <p:spPr>
          <a:xfrm>
            <a:off x="2471252" y="4652683"/>
            <a:ext cx="7728398" cy="369332"/>
          </a:xfrm>
          <a:prstGeom prst="rect">
            <a:avLst/>
          </a:prstGeom>
          <a:noFill/>
        </p:spPr>
        <p:txBody>
          <a:bodyPr wrap="none" rtlCol="0">
            <a:spAutoFit/>
          </a:bodyPr>
          <a:lstStyle/>
          <a:p>
            <a:r>
              <a:rPr lang="en-GB" b="1" dirty="0">
                <a:solidFill>
                  <a:srgbClr val="00B050"/>
                </a:solidFill>
              </a:rPr>
              <a:t>What are the management activities of entrepreneurial managers?</a:t>
            </a:r>
          </a:p>
        </p:txBody>
      </p:sp>
      <p:sp>
        <p:nvSpPr>
          <p:cNvPr id="8" name="TextBox 7"/>
          <p:cNvSpPr txBox="1"/>
          <p:nvPr/>
        </p:nvSpPr>
        <p:spPr>
          <a:xfrm>
            <a:off x="2471252" y="5470126"/>
            <a:ext cx="6878806" cy="369332"/>
          </a:xfrm>
          <a:prstGeom prst="rect">
            <a:avLst/>
          </a:prstGeom>
          <a:noFill/>
        </p:spPr>
        <p:txBody>
          <a:bodyPr wrap="none" rtlCol="0">
            <a:spAutoFit/>
          </a:bodyPr>
          <a:lstStyle/>
          <a:p>
            <a:r>
              <a:rPr lang="en-GB" b="1" dirty="0">
                <a:solidFill>
                  <a:srgbClr val="00B050"/>
                </a:solidFill>
              </a:rPr>
              <a:t>What kind of decisions do entrepreneurial managers make?</a:t>
            </a:r>
          </a:p>
        </p:txBody>
      </p:sp>
    </p:spTree>
    <p:extLst>
      <p:ext uri="{BB962C8B-B14F-4D97-AF65-F5344CB8AC3E}">
        <p14:creationId xmlns:p14="http://schemas.microsoft.com/office/powerpoint/2010/main" val="3084952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p:cTn id="21" dur="500" fill="hold"/>
                                        <p:tgtEl>
                                          <p:spTgt spid="7"/>
                                        </p:tgtEl>
                                        <p:attrNameLst>
                                          <p:attrName>ppt_w</p:attrName>
                                        </p:attrNameLst>
                                      </p:cBhvr>
                                      <p:tavLst>
                                        <p:tav tm="0">
                                          <p:val>
                                            <p:fltVal val="0"/>
                                          </p:val>
                                        </p:tav>
                                        <p:tav tm="100000">
                                          <p:val>
                                            <p:strVal val="#ppt_w"/>
                                          </p:val>
                                        </p:tav>
                                      </p:tavLst>
                                    </p:anim>
                                    <p:anim calcmode="lin" valueType="num">
                                      <p:cBhvr>
                                        <p:cTn id="22" dur="500" fill="hold"/>
                                        <p:tgtEl>
                                          <p:spTgt spid="7"/>
                                        </p:tgtEl>
                                        <p:attrNameLst>
                                          <p:attrName>ppt_h</p:attrName>
                                        </p:attrNameLst>
                                      </p:cBhvr>
                                      <p:tavLst>
                                        <p:tav tm="0">
                                          <p:val>
                                            <p:fltVal val="0"/>
                                          </p:val>
                                        </p:tav>
                                        <p:tav tm="100000">
                                          <p:val>
                                            <p:strVal val="#ppt_h"/>
                                          </p:val>
                                        </p:tav>
                                      </p:tavLst>
                                    </p:anim>
                                    <p:animEffect transition="in" filter="fade">
                                      <p:cBhvr>
                                        <p:cTn id="23" dur="500"/>
                                        <p:tgtEl>
                                          <p:spTgt spid="7"/>
                                        </p:tgtEl>
                                      </p:cBhvr>
                                    </p:animEffect>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 calcmode="lin" valueType="num">
                                      <p:cBhvr additive="base">
                                        <p:cTn id="28" dur="500" fill="hold"/>
                                        <p:tgtEl>
                                          <p:spTgt spid="8"/>
                                        </p:tgtEl>
                                        <p:attrNameLst>
                                          <p:attrName>ppt_x</p:attrName>
                                        </p:attrNameLst>
                                      </p:cBhvr>
                                      <p:tavLst>
                                        <p:tav tm="0">
                                          <p:val>
                                            <p:strVal val="#ppt_x"/>
                                          </p:val>
                                        </p:tav>
                                        <p:tav tm="100000">
                                          <p:val>
                                            <p:strVal val="#ppt_x"/>
                                          </p:val>
                                        </p:tav>
                                      </p:tavLst>
                                    </p:anim>
                                    <p:anim calcmode="lin" valueType="num">
                                      <p:cBhvr additive="base">
                                        <p:cTn id="2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7" grpId="0"/>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51602" y="615923"/>
            <a:ext cx="5960286" cy="707886"/>
          </a:xfrm>
          <a:prstGeom prst="rect">
            <a:avLst/>
          </a:prstGeom>
          <a:noFill/>
        </p:spPr>
        <p:txBody>
          <a:bodyPr wrap="none" rtlCol="0">
            <a:spAutoFit/>
          </a:bodyPr>
          <a:lstStyle/>
          <a:p>
            <a:r>
              <a:rPr lang="en-GB" sz="4000" b="1" dirty="0">
                <a:solidFill>
                  <a:srgbClr val="FFC000"/>
                </a:solidFill>
              </a:rPr>
              <a:t>MANAGEMENT MODELS</a:t>
            </a:r>
          </a:p>
        </p:txBody>
      </p:sp>
      <p:sp>
        <p:nvSpPr>
          <p:cNvPr id="3" name="TextBox 2"/>
          <p:cNvSpPr txBox="1"/>
          <p:nvPr/>
        </p:nvSpPr>
        <p:spPr>
          <a:xfrm>
            <a:off x="1668141" y="1826567"/>
            <a:ext cx="2808782" cy="369332"/>
          </a:xfrm>
          <a:prstGeom prst="rect">
            <a:avLst/>
          </a:prstGeom>
          <a:noFill/>
        </p:spPr>
        <p:txBody>
          <a:bodyPr wrap="none" rtlCol="0">
            <a:spAutoFit/>
          </a:bodyPr>
          <a:lstStyle/>
          <a:p>
            <a:r>
              <a:rPr lang="en-GB" dirty="0"/>
              <a:t>Scientific management</a:t>
            </a:r>
          </a:p>
        </p:txBody>
      </p:sp>
      <p:sp>
        <p:nvSpPr>
          <p:cNvPr id="4" name="TextBox 3"/>
          <p:cNvSpPr txBox="1"/>
          <p:nvPr/>
        </p:nvSpPr>
        <p:spPr>
          <a:xfrm>
            <a:off x="2702859" y="2772814"/>
            <a:ext cx="1991251" cy="369332"/>
          </a:xfrm>
          <a:prstGeom prst="rect">
            <a:avLst/>
          </a:prstGeom>
          <a:noFill/>
        </p:spPr>
        <p:txBody>
          <a:bodyPr wrap="none" rtlCol="0">
            <a:spAutoFit/>
          </a:bodyPr>
          <a:lstStyle/>
          <a:p>
            <a:r>
              <a:rPr lang="en-GB" dirty="0"/>
              <a:t>Human relations</a:t>
            </a:r>
          </a:p>
        </p:txBody>
      </p:sp>
      <p:sp>
        <p:nvSpPr>
          <p:cNvPr id="5" name="TextBox 4"/>
          <p:cNvSpPr txBox="1"/>
          <p:nvPr/>
        </p:nvSpPr>
        <p:spPr>
          <a:xfrm>
            <a:off x="3404353" y="3820325"/>
            <a:ext cx="2145139" cy="369332"/>
          </a:xfrm>
          <a:prstGeom prst="rect">
            <a:avLst/>
          </a:prstGeom>
          <a:noFill/>
        </p:spPr>
        <p:txBody>
          <a:bodyPr wrap="none" rtlCol="0">
            <a:spAutoFit/>
          </a:bodyPr>
          <a:lstStyle/>
          <a:p>
            <a:r>
              <a:rPr lang="en-GB" dirty="0"/>
              <a:t>Structural analysis</a:t>
            </a:r>
          </a:p>
        </p:txBody>
      </p:sp>
      <p:sp>
        <p:nvSpPr>
          <p:cNvPr id="6" name="TextBox 5"/>
          <p:cNvSpPr txBox="1"/>
          <p:nvPr/>
        </p:nvSpPr>
        <p:spPr>
          <a:xfrm>
            <a:off x="4692444" y="4935071"/>
            <a:ext cx="2026517" cy="369332"/>
          </a:xfrm>
          <a:prstGeom prst="rect">
            <a:avLst/>
          </a:prstGeom>
          <a:noFill/>
        </p:spPr>
        <p:txBody>
          <a:bodyPr wrap="none" rtlCol="0">
            <a:spAutoFit/>
          </a:bodyPr>
          <a:lstStyle/>
          <a:p>
            <a:r>
              <a:rPr lang="en-GB" dirty="0"/>
              <a:t>Flat organisation</a:t>
            </a:r>
          </a:p>
        </p:txBody>
      </p:sp>
      <p:sp>
        <p:nvSpPr>
          <p:cNvPr id="7" name="TextBox 6"/>
          <p:cNvSpPr txBox="1"/>
          <p:nvPr/>
        </p:nvSpPr>
        <p:spPr>
          <a:xfrm>
            <a:off x="7157854" y="4966046"/>
            <a:ext cx="3536546" cy="369332"/>
          </a:xfrm>
          <a:prstGeom prst="rect">
            <a:avLst/>
          </a:prstGeom>
          <a:noFill/>
        </p:spPr>
        <p:txBody>
          <a:bodyPr wrap="none" rtlCol="0">
            <a:spAutoFit/>
          </a:bodyPr>
          <a:lstStyle/>
          <a:p>
            <a:r>
              <a:rPr lang="en-GB" dirty="0"/>
              <a:t>Data, information, knowledge</a:t>
            </a:r>
          </a:p>
        </p:txBody>
      </p:sp>
      <p:sp>
        <p:nvSpPr>
          <p:cNvPr id="8" name="TextBox 7"/>
          <p:cNvSpPr txBox="1"/>
          <p:nvPr/>
        </p:nvSpPr>
        <p:spPr>
          <a:xfrm>
            <a:off x="5623781" y="2714946"/>
            <a:ext cx="5070619" cy="369332"/>
          </a:xfrm>
          <a:prstGeom prst="rect">
            <a:avLst/>
          </a:prstGeom>
          <a:noFill/>
        </p:spPr>
        <p:txBody>
          <a:bodyPr wrap="none" rtlCol="0">
            <a:spAutoFit/>
          </a:bodyPr>
          <a:lstStyle/>
          <a:p>
            <a:r>
              <a:rPr lang="en-GB" dirty="0"/>
              <a:t>People, motivation, incentive, performance</a:t>
            </a:r>
          </a:p>
        </p:txBody>
      </p:sp>
      <p:sp>
        <p:nvSpPr>
          <p:cNvPr id="9" name="TextBox 8"/>
          <p:cNvSpPr txBox="1"/>
          <p:nvPr/>
        </p:nvSpPr>
        <p:spPr>
          <a:xfrm>
            <a:off x="5227847" y="1826567"/>
            <a:ext cx="1555234" cy="369332"/>
          </a:xfrm>
          <a:prstGeom prst="rect">
            <a:avLst/>
          </a:prstGeom>
          <a:noFill/>
        </p:spPr>
        <p:txBody>
          <a:bodyPr wrap="none" rtlCol="0">
            <a:spAutoFit/>
          </a:bodyPr>
          <a:lstStyle/>
          <a:p>
            <a:r>
              <a:rPr lang="en-GB" dirty="0"/>
              <a:t>Productivity,</a:t>
            </a:r>
          </a:p>
        </p:txBody>
      </p:sp>
      <p:sp>
        <p:nvSpPr>
          <p:cNvPr id="10" name="TextBox 9"/>
          <p:cNvSpPr txBox="1"/>
          <p:nvPr/>
        </p:nvSpPr>
        <p:spPr>
          <a:xfrm>
            <a:off x="6242522" y="3820325"/>
            <a:ext cx="5843266" cy="369332"/>
          </a:xfrm>
          <a:prstGeom prst="rect">
            <a:avLst/>
          </a:prstGeom>
          <a:noFill/>
        </p:spPr>
        <p:txBody>
          <a:bodyPr wrap="none" rtlCol="0">
            <a:spAutoFit/>
          </a:bodyPr>
          <a:lstStyle/>
          <a:p>
            <a:r>
              <a:rPr lang="en-GB" dirty="0"/>
              <a:t>Large, bureaucratised firms, analysis of technology</a:t>
            </a:r>
          </a:p>
        </p:txBody>
      </p:sp>
      <p:sp>
        <p:nvSpPr>
          <p:cNvPr id="11" name="TextBox 10"/>
          <p:cNvSpPr txBox="1"/>
          <p:nvPr/>
        </p:nvSpPr>
        <p:spPr>
          <a:xfrm>
            <a:off x="401691" y="1826567"/>
            <a:ext cx="1120820" cy="369332"/>
          </a:xfrm>
          <a:prstGeom prst="rect">
            <a:avLst/>
          </a:prstGeom>
          <a:noFill/>
        </p:spPr>
        <p:txBody>
          <a:bodyPr wrap="none" rtlCol="0">
            <a:spAutoFit/>
          </a:bodyPr>
          <a:lstStyle/>
          <a:p>
            <a:r>
              <a:rPr lang="en-GB" dirty="0"/>
              <a:t>1900-50s</a:t>
            </a:r>
          </a:p>
        </p:txBody>
      </p:sp>
      <p:sp>
        <p:nvSpPr>
          <p:cNvPr id="12" name="TextBox 11"/>
          <p:cNvSpPr txBox="1"/>
          <p:nvPr/>
        </p:nvSpPr>
        <p:spPr>
          <a:xfrm>
            <a:off x="732485" y="2785388"/>
            <a:ext cx="1120820" cy="369332"/>
          </a:xfrm>
          <a:prstGeom prst="rect">
            <a:avLst/>
          </a:prstGeom>
          <a:noFill/>
        </p:spPr>
        <p:txBody>
          <a:bodyPr wrap="none" rtlCol="0">
            <a:spAutoFit/>
          </a:bodyPr>
          <a:lstStyle/>
          <a:p>
            <a:r>
              <a:rPr lang="en-GB" dirty="0"/>
              <a:t>1930-60s</a:t>
            </a:r>
          </a:p>
        </p:txBody>
      </p:sp>
      <p:sp>
        <p:nvSpPr>
          <p:cNvPr id="13" name="TextBox 12"/>
          <p:cNvSpPr txBox="1"/>
          <p:nvPr/>
        </p:nvSpPr>
        <p:spPr>
          <a:xfrm>
            <a:off x="1292895" y="3820325"/>
            <a:ext cx="1120820" cy="369332"/>
          </a:xfrm>
          <a:prstGeom prst="rect">
            <a:avLst/>
          </a:prstGeom>
          <a:noFill/>
        </p:spPr>
        <p:txBody>
          <a:bodyPr wrap="none" rtlCol="0">
            <a:spAutoFit/>
          </a:bodyPr>
          <a:lstStyle/>
          <a:p>
            <a:r>
              <a:rPr lang="en-GB" dirty="0"/>
              <a:t>1960-90s</a:t>
            </a:r>
          </a:p>
        </p:txBody>
      </p:sp>
      <p:sp>
        <p:nvSpPr>
          <p:cNvPr id="14" name="TextBox 13"/>
          <p:cNvSpPr txBox="1"/>
          <p:nvPr/>
        </p:nvSpPr>
        <p:spPr>
          <a:xfrm>
            <a:off x="1853305" y="4867836"/>
            <a:ext cx="1572866" cy="369332"/>
          </a:xfrm>
          <a:prstGeom prst="rect">
            <a:avLst/>
          </a:prstGeom>
          <a:noFill/>
        </p:spPr>
        <p:txBody>
          <a:bodyPr wrap="none" rtlCol="0">
            <a:spAutoFit/>
          </a:bodyPr>
          <a:lstStyle/>
          <a:p>
            <a:r>
              <a:rPr lang="en-GB" dirty="0"/>
              <a:t>1980-current</a:t>
            </a:r>
          </a:p>
        </p:txBody>
      </p:sp>
      <p:sp>
        <p:nvSpPr>
          <p:cNvPr id="15" name="TextBox 14"/>
          <p:cNvSpPr txBox="1"/>
          <p:nvPr/>
        </p:nvSpPr>
        <p:spPr>
          <a:xfrm>
            <a:off x="2413715" y="5952537"/>
            <a:ext cx="8517075" cy="400110"/>
          </a:xfrm>
          <a:prstGeom prst="rect">
            <a:avLst/>
          </a:prstGeom>
          <a:noFill/>
        </p:spPr>
        <p:txBody>
          <a:bodyPr wrap="none" rtlCol="0">
            <a:spAutoFit/>
          </a:bodyPr>
          <a:lstStyle/>
          <a:p>
            <a:r>
              <a:rPr lang="en-GB" sz="2000" b="1" spc="600" dirty="0">
                <a:solidFill>
                  <a:srgbClr val="00B050"/>
                </a:solidFill>
              </a:rPr>
              <a:t>What constitutes management knowledge?</a:t>
            </a:r>
          </a:p>
        </p:txBody>
      </p:sp>
      <p:sp>
        <p:nvSpPr>
          <p:cNvPr id="16" name="TextBox 15"/>
          <p:cNvSpPr txBox="1"/>
          <p:nvPr/>
        </p:nvSpPr>
        <p:spPr>
          <a:xfrm rot="20088624">
            <a:off x="2959873" y="3943413"/>
            <a:ext cx="5544806" cy="461665"/>
          </a:xfrm>
          <a:prstGeom prst="rect">
            <a:avLst/>
          </a:prstGeom>
          <a:noFill/>
        </p:spPr>
        <p:txBody>
          <a:bodyPr wrap="square" rtlCol="0">
            <a:spAutoFit/>
          </a:bodyPr>
          <a:lstStyle/>
          <a:p>
            <a:r>
              <a:rPr lang="en-GB" sz="2400" dirty="0">
                <a:solidFill>
                  <a:srgbClr val="0070C0"/>
                </a:solidFill>
              </a:rPr>
              <a:t>Post-Modern Management</a:t>
            </a:r>
          </a:p>
        </p:txBody>
      </p:sp>
      <p:sp>
        <p:nvSpPr>
          <p:cNvPr id="17" name="TextBox 16"/>
          <p:cNvSpPr txBox="1"/>
          <p:nvPr/>
        </p:nvSpPr>
        <p:spPr>
          <a:xfrm rot="20088624">
            <a:off x="3659941" y="2507167"/>
            <a:ext cx="3809848" cy="461665"/>
          </a:xfrm>
          <a:prstGeom prst="rect">
            <a:avLst/>
          </a:prstGeom>
          <a:noFill/>
        </p:spPr>
        <p:txBody>
          <a:bodyPr wrap="square" rtlCol="0">
            <a:spAutoFit/>
          </a:bodyPr>
          <a:lstStyle/>
          <a:p>
            <a:r>
              <a:rPr lang="en-GB" sz="2400" dirty="0">
                <a:solidFill>
                  <a:srgbClr val="0070C0"/>
                </a:solidFill>
              </a:rPr>
              <a:t>Modern Management</a:t>
            </a:r>
          </a:p>
        </p:txBody>
      </p:sp>
    </p:spTree>
    <p:extLst>
      <p:ext uri="{BB962C8B-B14F-4D97-AF65-F5344CB8AC3E}">
        <p14:creationId xmlns:p14="http://schemas.microsoft.com/office/powerpoint/2010/main" val="1466952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1000"/>
                                        <p:tgtEl>
                                          <p:spTgt spid="4"/>
                                        </p:tgtEl>
                                      </p:cBhvr>
                                    </p:animEffect>
                                    <p:anim calcmode="lin" valueType="num">
                                      <p:cBhvr>
                                        <p:cTn id="22" dur="1000" fill="hold"/>
                                        <p:tgtEl>
                                          <p:spTgt spid="4"/>
                                        </p:tgtEl>
                                        <p:attrNameLst>
                                          <p:attrName>ppt_x</p:attrName>
                                        </p:attrNameLst>
                                      </p:cBhvr>
                                      <p:tavLst>
                                        <p:tav tm="0">
                                          <p:val>
                                            <p:strVal val="#ppt_x"/>
                                          </p:val>
                                        </p:tav>
                                        <p:tav tm="100000">
                                          <p:val>
                                            <p:strVal val="#ppt_x"/>
                                          </p:val>
                                        </p:tav>
                                      </p:tavLst>
                                    </p:anim>
                                    <p:anim calcmode="lin" valueType="num">
                                      <p:cBhvr>
                                        <p:cTn id="2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1000"/>
                                        <p:tgtEl>
                                          <p:spTgt spid="8"/>
                                        </p:tgtEl>
                                      </p:cBhvr>
                                    </p:animEffect>
                                    <p:anim calcmode="lin" valueType="num">
                                      <p:cBhvr>
                                        <p:cTn id="29" dur="1000" fill="hold"/>
                                        <p:tgtEl>
                                          <p:spTgt spid="8"/>
                                        </p:tgtEl>
                                        <p:attrNameLst>
                                          <p:attrName>ppt_x</p:attrName>
                                        </p:attrNameLst>
                                      </p:cBhvr>
                                      <p:tavLst>
                                        <p:tav tm="0">
                                          <p:val>
                                            <p:strVal val="#ppt_x"/>
                                          </p:val>
                                        </p:tav>
                                        <p:tav tm="100000">
                                          <p:val>
                                            <p:strVal val="#ppt_x"/>
                                          </p:val>
                                        </p:tav>
                                      </p:tavLst>
                                    </p:anim>
                                    <p:anim calcmode="lin" valueType="num">
                                      <p:cBhvr>
                                        <p:cTn id="30"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fade">
                                      <p:cBhvr>
                                        <p:cTn id="35" dur="1000"/>
                                        <p:tgtEl>
                                          <p:spTgt spid="5"/>
                                        </p:tgtEl>
                                      </p:cBhvr>
                                    </p:animEffect>
                                    <p:anim calcmode="lin" valueType="num">
                                      <p:cBhvr>
                                        <p:cTn id="36" dur="1000" fill="hold"/>
                                        <p:tgtEl>
                                          <p:spTgt spid="5"/>
                                        </p:tgtEl>
                                        <p:attrNameLst>
                                          <p:attrName>ppt_x</p:attrName>
                                        </p:attrNameLst>
                                      </p:cBhvr>
                                      <p:tavLst>
                                        <p:tav tm="0">
                                          <p:val>
                                            <p:strVal val="#ppt_x"/>
                                          </p:val>
                                        </p:tav>
                                        <p:tav tm="100000">
                                          <p:val>
                                            <p:strVal val="#ppt_x"/>
                                          </p:val>
                                        </p:tav>
                                      </p:tavLst>
                                    </p:anim>
                                    <p:anim calcmode="lin" valueType="num">
                                      <p:cBhvr>
                                        <p:cTn id="3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1000"/>
                                        <p:tgtEl>
                                          <p:spTgt spid="10"/>
                                        </p:tgtEl>
                                      </p:cBhvr>
                                    </p:animEffect>
                                    <p:anim calcmode="lin" valueType="num">
                                      <p:cBhvr>
                                        <p:cTn id="43" dur="1000" fill="hold"/>
                                        <p:tgtEl>
                                          <p:spTgt spid="10"/>
                                        </p:tgtEl>
                                        <p:attrNameLst>
                                          <p:attrName>ppt_x</p:attrName>
                                        </p:attrNameLst>
                                      </p:cBhvr>
                                      <p:tavLst>
                                        <p:tav tm="0">
                                          <p:val>
                                            <p:strVal val="#ppt_x"/>
                                          </p:val>
                                        </p:tav>
                                        <p:tav tm="100000">
                                          <p:val>
                                            <p:strVal val="#ppt_x"/>
                                          </p:val>
                                        </p:tav>
                                      </p:tavLst>
                                    </p:anim>
                                    <p:anim calcmode="lin" valueType="num">
                                      <p:cBhvr>
                                        <p:cTn id="4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tgtEl>
                                        <p:attrNameLst>
                                          <p:attrName>style.visibility</p:attrName>
                                        </p:attrNameLst>
                                      </p:cBhvr>
                                      <p:to>
                                        <p:strVal val="visible"/>
                                      </p:to>
                                    </p:set>
                                    <p:anim calcmode="lin" valueType="num">
                                      <p:cBhvr additive="base">
                                        <p:cTn id="49" dur="500" fill="hold"/>
                                        <p:tgtEl>
                                          <p:spTgt spid="6"/>
                                        </p:tgtEl>
                                        <p:attrNameLst>
                                          <p:attrName>ppt_x</p:attrName>
                                        </p:attrNameLst>
                                      </p:cBhvr>
                                      <p:tavLst>
                                        <p:tav tm="0">
                                          <p:val>
                                            <p:strVal val="#ppt_x"/>
                                          </p:val>
                                        </p:tav>
                                        <p:tav tm="100000">
                                          <p:val>
                                            <p:strVal val="#ppt_x"/>
                                          </p:val>
                                        </p:tav>
                                      </p:tavLst>
                                    </p:anim>
                                    <p:anim calcmode="lin" valueType="num">
                                      <p:cBhvr additive="base">
                                        <p:cTn id="5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7"/>
                                        </p:tgtEl>
                                        <p:attrNameLst>
                                          <p:attrName>style.visibility</p:attrName>
                                        </p:attrNameLst>
                                      </p:cBhvr>
                                      <p:to>
                                        <p:strVal val="visible"/>
                                      </p:to>
                                    </p:set>
                                    <p:anim calcmode="lin" valueType="num">
                                      <p:cBhvr additive="base">
                                        <p:cTn id="55" dur="500" fill="hold"/>
                                        <p:tgtEl>
                                          <p:spTgt spid="7"/>
                                        </p:tgtEl>
                                        <p:attrNameLst>
                                          <p:attrName>ppt_x</p:attrName>
                                        </p:attrNameLst>
                                      </p:cBhvr>
                                      <p:tavLst>
                                        <p:tav tm="0">
                                          <p:val>
                                            <p:strVal val="#ppt_x"/>
                                          </p:val>
                                        </p:tav>
                                        <p:tav tm="100000">
                                          <p:val>
                                            <p:strVal val="#ppt_x"/>
                                          </p:val>
                                        </p:tav>
                                      </p:tavLst>
                                    </p:anim>
                                    <p:anim calcmode="lin" valueType="num">
                                      <p:cBhvr additive="base">
                                        <p:cTn id="5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11"/>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grpId="0" nodeType="clickEffect">
                                  <p:stCondLst>
                                    <p:cond delay="0"/>
                                  </p:stCondLst>
                                  <p:childTnLst>
                                    <p:set>
                                      <p:cBhvr>
                                        <p:cTn id="64" dur="1" fill="hold">
                                          <p:stCondLst>
                                            <p:cond delay="0"/>
                                          </p:stCondLst>
                                        </p:cTn>
                                        <p:tgtEl>
                                          <p:spTgt spid="12"/>
                                        </p:tgtEl>
                                        <p:attrNameLst>
                                          <p:attrName>style.visibility</p:attrName>
                                        </p:attrNameLst>
                                      </p:cBhvr>
                                      <p:to>
                                        <p:strVal val="visible"/>
                                      </p:to>
                                    </p:se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grpId="0" nodeType="clickEffect">
                                  <p:stCondLst>
                                    <p:cond delay="0"/>
                                  </p:stCondLst>
                                  <p:childTnLst>
                                    <p:set>
                                      <p:cBhvr>
                                        <p:cTn id="68" dur="1" fill="hold">
                                          <p:stCondLst>
                                            <p:cond delay="0"/>
                                          </p:stCondLst>
                                        </p:cTn>
                                        <p:tgtEl>
                                          <p:spTgt spid="13"/>
                                        </p:tgtEl>
                                        <p:attrNameLst>
                                          <p:attrName>style.visibility</p:attrName>
                                        </p:attrNameLst>
                                      </p:cBhvr>
                                      <p:to>
                                        <p:strVal val="visible"/>
                                      </p:to>
                                    </p:set>
                                  </p:childTnLst>
                                </p:cTn>
                              </p:par>
                            </p:childTnLst>
                          </p:cTn>
                        </p:par>
                      </p:childTnLst>
                    </p:cTn>
                  </p:par>
                  <p:par>
                    <p:cTn id="69" fill="hold">
                      <p:stCondLst>
                        <p:cond delay="indefinite"/>
                      </p:stCondLst>
                      <p:childTnLst>
                        <p:par>
                          <p:cTn id="70" fill="hold">
                            <p:stCondLst>
                              <p:cond delay="0"/>
                            </p:stCondLst>
                            <p:childTnLst>
                              <p:par>
                                <p:cTn id="71" presetID="1" presetClass="entr" presetSubtype="0" fill="hold" grpId="0" nodeType="clickEffect">
                                  <p:stCondLst>
                                    <p:cond delay="0"/>
                                  </p:stCondLst>
                                  <p:childTnLst>
                                    <p:set>
                                      <p:cBhvr>
                                        <p:cTn id="72" dur="1" fill="hold">
                                          <p:stCondLst>
                                            <p:cond delay="0"/>
                                          </p:stCondLst>
                                        </p:cTn>
                                        <p:tgtEl>
                                          <p:spTgt spid="14"/>
                                        </p:tgtEl>
                                        <p:attrNameLst>
                                          <p:attrName>style.visibility</p:attrName>
                                        </p:attrNameLst>
                                      </p:cBhvr>
                                      <p:to>
                                        <p:strVal val="visible"/>
                                      </p:to>
                                    </p:set>
                                  </p:childTnLst>
                                </p:cTn>
                              </p:par>
                            </p:childTnLst>
                          </p:cTn>
                        </p:par>
                      </p:childTnLst>
                    </p:cTn>
                  </p:par>
                  <p:par>
                    <p:cTn id="73" fill="hold">
                      <p:stCondLst>
                        <p:cond delay="indefinite"/>
                      </p:stCondLst>
                      <p:childTnLst>
                        <p:par>
                          <p:cTn id="74" fill="hold">
                            <p:stCondLst>
                              <p:cond delay="0"/>
                            </p:stCondLst>
                            <p:childTnLst>
                              <p:par>
                                <p:cTn id="75" presetID="16" presetClass="entr" presetSubtype="21" fill="hold" grpId="0" nodeType="clickEffect">
                                  <p:stCondLst>
                                    <p:cond delay="0"/>
                                  </p:stCondLst>
                                  <p:childTnLst>
                                    <p:set>
                                      <p:cBhvr>
                                        <p:cTn id="76" dur="1" fill="hold">
                                          <p:stCondLst>
                                            <p:cond delay="0"/>
                                          </p:stCondLst>
                                        </p:cTn>
                                        <p:tgtEl>
                                          <p:spTgt spid="17"/>
                                        </p:tgtEl>
                                        <p:attrNameLst>
                                          <p:attrName>style.visibility</p:attrName>
                                        </p:attrNameLst>
                                      </p:cBhvr>
                                      <p:to>
                                        <p:strVal val="visible"/>
                                      </p:to>
                                    </p:set>
                                    <p:animEffect transition="in" filter="barn(inVertical)">
                                      <p:cBhvr>
                                        <p:cTn id="77" dur="500"/>
                                        <p:tgtEl>
                                          <p:spTgt spid="17"/>
                                        </p:tgtEl>
                                      </p:cBhvr>
                                    </p:animEffect>
                                  </p:childTnLst>
                                </p:cTn>
                              </p:par>
                            </p:childTnLst>
                          </p:cTn>
                        </p:par>
                      </p:childTnLst>
                    </p:cTn>
                  </p:par>
                  <p:par>
                    <p:cTn id="78" fill="hold">
                      <p:stCondLst>
                        <p:cond delay="indefinite"/>
                      </p:stCondLst>
                      <p:childTnLst>
                        <p:par>
                          <p:cTn id="79" fill="hold">
                            <p:stCondLst>
                              <p:cond delay="0"/>
                            </p:stCondLst>
                            <p:childTnLst>
                              <p:par>
                                <p:cTn id="80" presetID="16" presetClass="entr" presetSubtype="21" fill="hold" grpId="0" nodeType="clickEffect">
                                  <p:stCondLst>
                                    <p:cond delay="0"/>
                                  </p:stCondLst>
                                  <p:childTnLst>
                                    <p:set>
                                      <p:cBhvr>
                                        <p:cTn id="81" dur="1" fill="hold">
                                          <p:stCondLst>
                                            <p:cond delay="0"/>
                                          </p:stCondLst>
                                        </p:cTn>
                                        <p:tgtEl>
                                          <p:spTgt spid="16"/>
                                        </p:tgtEl>
                                        <p:attrNameLst>
                                          <p:attrName>style.visibility</p:attrName>
                                        </p:attrNameLst>
                                      </p:cBhvr>
                                      <p:to>
                                        <p:strVal val="visible"/>
                                      </p:to>
                                    </p:set>
                                    <p:animEffect transition="in" filter="barn(inVertical)">
                                      <p:cBhvr>
                                        <p:cTn id="82" dur="500"/>
                                        <p:tgtEl>
                                          <p:spTgt spid="16"/>
                                        </p:tgtEl>
                                      </p:cBhvr>
                                    </p:animEffect>
                                  </p:childTnLst>
                                </p:cTn>
                              </p:par>
                            </p:childTnLst>
                          </p:cTn>
                        </p:par>
                      </p:childTnLst>
                    </p:cTn>
                  </p:par>
                  <p:par>
                    <p:cTn id="83" fill="hold">
                      <p:stCondLst>
                        <p:cond delay="indefinite"/>
                      </p:stCondLst>
                      <p:childTnLst>
                        <p:par>
                          <p:cTn id="84" fill="hold">
                            <p:stCondLst>
                              <p:cond delay="0"/>
                            </p:stCondLst>
                            <p:childTnLst>
                              <p:par>
                                <p:cTn id="85" presetID="42" presetClass="entr" presetSubtype="0" fill="hold" grpId="0" nodeType="clickEffect">
                                  <p:stCondLst>
                                    <p:cond delay="0"/>
                                  </p:stCondLst>
                                  <p:childTnLst>
                                    <p:set>
                                      <p:cBhvr>
                                        <p:cTn id="86" dur="1" fill="hold">
                                          <p:stCondLst>
                                            <p:cond delay="0"/>
                                          </p:stCondLst>
                                        </p:cTn>
                                        <p:tgtEl>
                                          <p:spTgt spid="15"/>
                                        </p:tgtEl>
                                        <p:attrNameLst>
                                          <p:attrName>style.visibility</p:attrName>
                                        </p:attrNameLst>
                                      </p:cBhvr>
                                      <p:to>
                                        <p:strVal val="visible"/>
                                      </p:to>
                                    </p:set>
                                    <p:animEffect transition="in" filter="fade">
                                      <p:cBhvr>
                                        <p:cTn id="87" dur="1000"/>
                                        <p:tgtEl>
                                          <p:spTgt spid="15"/>
                                        </p:tgtEl>
                                      </p:cBhvr>
                                    </p:animEffect>
                                    <p:anim calcmode="lin" valueType="num">
                                      <p:cBhvr>
                                        <p:cTn id="88" dur="1000" fill="hold"/>
                                        <p:tgtEl>
                                          <p:spTgt spid="15"/>
                                        </p:tgtEl>
                                        <p:attrNameLst>
                                          <p:attrName>ppt_x</p:attrName>
                                        </p:attrNameLst>
                                      </p:cBhvr>
                                      <p:tavLst>
                                        <p:tav tm="0">
                                          <p:val>
                                            <p:strVal val="#ppt_x"/>
                                          </p:val>
                                        </p:tav>
                                        <p:tav tm="100000">
                                          <p:val>
                                            <p:strVal val="#ppt_x"/>
                                          </p:val>
                                        </p:tav>
                                      </p:tavLst>
                                    </p:anim>
                                    <p:anim calcmode="lin" valueType="num">
                                      <p:cBhvr>
                                        <p:cTn id="89"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P spid="8" grpId="0"/>
      <p:bldP spid="9" grpId="0"/>
      <p:bldP spid="10" grpId="0"/>
      <p:bldP spid="11" grpId="0"/>
      <p:bldP spid="12" grpId="0"/>
      <p:bldP spid="13" grpId="0"/>
      <p:bldP spid="14" grpId="0"/>
      <p:bldP spid="15" grpId="0"/>
      <p:bldP spid="16" grpId="0"/>
      <p:bldP spid="1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378682" y="641137"/>
            <a:ext cx="5753498" cy="1200329"/>
          </a:xfrm>
          <a:prstGeom prst="rect">
            <a:avLst/>
          </a:prstGeom>
          <a:noFill/>
        </p:spPr>
        <p:txBody>
          <a:bodyPr wrap="none" rtlCol="0">
            <a:spAutoFit/>
          </a:bodyPr>
          <a:lstStyle>
            <a:defPPr>
              <a:defRPr lang="en-US"/>
            </a:defPPr>
            <a:lvl1pPr>
              <a:defRPr sz="4000" b="1">
                <a:solidFill>
                  <a:srgbClr val="FFC000"/>
                </a:solidFill>
              </a:defRPr>
            </a:lvl1pPr>
          </a:lstStyle>
          <a:p>
            <a:r>
              <a:rPr lang="en-GB" sz="3600" dirty="0"/>
              <a:t>Thought Experiments on </a:t>
            </a:r>
          </a:p>
          <a:p>
            <a:r>
              <a:rPr lang="en-GB" sz="3600" dirty="0"/>
              <a:t>Different Business Models</a:t>
            </a:r>
          </a:p>
        </p:txBody>
      </p:sp>
      <p:sp>
        <p:nvSpPr>
          <p:cNvPr id="3" name="Rectangle 2"/>
          <p:cNvSpPr/>
          <p:nvPr/>
        </p:nvSpPr>
        <p:spPr>
          <a:xfrm>
            <a:off x="2378682" y="3189080"/>
            <a:ext cx="7909766" cy="369332"/>
          </a:xfrm>
          <a:prstGeom prst="rect">
            <a:avLst/>
          </a:prstGeom>
        </p:spPr>
        <p:txBody>
          <a:bodyPr wrap="square">
            <a:spAutoFit/>
          </a:bodyPr>
          <a:lstStyle/>
          <a:p>
            <a:r>
              <a:rPr lang="en-GB" dirty="0"/>
              <a:t>Systematically explore alternative approaches to value creation</a:t>
            </a:r>
          </a:p>
        </p:txBody>
      </p:sp>
      <p:sp>
        <p:nvSpPr>
          <p:cNvPr id="4" name="TextBox 3"/>
          <p:cNvSpPr txBox="1"/>
          <p:nvPr/>
        </p:nvSpPr>
        <p:spPr>
          <a:xfrm>
            <a:off x="2388447" y="2462345"/>
            <a:ext cx="7929297" cy="369332"/>
          </a:xfrm>
          <a:prstGeom prst="rect">
            <a:avLst/>
          </a:prstGeom>
          <a:noFill/>
        </p:spPr>
        <p:txBody>
          <a:bodyPr wrap="square" rtlCol="0">
            <a:spAutoFit/>
          </a:bodyPr>
          <a:lstStyle/>
          <a:p>
            <a:r>
              <a:rPr lang="en-GB" dirty="0"/>
              <a:t>Business model experimentation for value creation and growth</a:t>
            </a:r>
          </a:p>
        </p:txBody>
      </p:sp>
      <p:sp>
        <p:nvSpPr>
          <p:cNvPr id="5" name="Rectangle 4"/>
          <p:cNvSpPr/>
          <p:nvPr/>
        </p:nvSpPr>
        <p:spPr>
          <a:xfrm>
            <a:off x="2388447" y="4586502"/>
            <a:ext cx="9186013" cy="369332"/>
          </a:xfrm>
          <a:prstGeom prst="rect">
            <a:avLst/>
          </a:prstGeom>
        </p:spPr>
        <p:txBody>
          <a:bodyPr wrap="square">
            <a:spAutoFit/>
          </a:bodyPr>
          <a:lstStyle/>
          <a:p>
            <a:r>
              <a:rPr lang="en-GB" dirty="0"/>
              <a:t>Develop </a:t>
            </a:r>
            <a:r>
              <a:rPr lang="en-GB" i="1" dirty="0"/>
              <a:t>competency </a:t>
            </a:r>
            <a:r>
              <a:rPr lang="en-GB" dirty="0"/>
              <a:t>in business model innovation </a:t>
            </a:r>
          </a:p>
        </p:txBody>
      </p:sp>
      <p:sp>
        <p:nvSpPr>
          <p:cNvPr id="6" name="Rectangle 5"/>
          <p:cNvSpPr/>
          <p:nvPr/>
        </p:nvSpPr>
        <p:spPr>
          <a:xfrm>
            <a:off x="2378682" y="3859767"/>
            <a:ext cx="3919663" cy="369332"/>
          </a:xfrm>
          <a:prstGeom prst="rect">
            <a:avLst/>
          </a:prstGeom>
        </p:spPr>
        <p:txBody>
          <a:bodyPr wrap="none">
            <a:spAutoFit/>
          </a:bodyPr>
          <a:lstStyle/>
          <a:p>
            <a:r>
              <a:rPr lang="en-GB" dirty="0"/>
              <a:t>Find new opportunities for growth</a:t>
            </a:r>
          </a:p>
        </p:txBody>
      </p:sp>
      <p:sp>
        <p:nvSpPr>
          <p:cNvPr id="7" name="Rectangle 6"/>
          <p:cNvSpPr/>
          <p:nvPr/>
        </p:nvSpPr>
        <p:spPr>
          <a:xfrm>
            <a:off x="2388446" y="5313237"/>
            <a:ext cx="8936045" cy="369332"/>
          </a:xfrm>
          <a:prstGeom prst="rect">
            <a:avLst/>
          </a:prstGeom>
        </p:spPr>
        <p:txBody>
          <a:bodyPr wrap="square">
            <a:spAutoFit/>
          </a:bodyPr>
          <a:lstStyle/>
          <a:p>
            <a:r>
              <a:rPr lang="en-GB" dirty="0"/>
              <a:t>Generate alternative business model that can commercialize any given idea</a:t>
            </a:r>
          </a:p>
        </p:txBody>
      </p:sp>
      <p:sp>
        <p:nvSpPr>
          <p:cNvPr id="8" name="TextBox 7"/>
          <p:cNvSpPr txBox="1"/>
          <p:nvPr/>
        </p:nvSpPr>
        <p:spPr>
          <a:xfrm>
            <a:off x="3014433" y="6039972"/>
            <a:ext cx="6567824" cy="369332"/>
          </a:xfrm>
          <a:prstGeom prst="rect">
            <a:avLst/>
          </a:prstGeom>
          <a:noFill/>
        </p:spPr>
        <p:txBody>
          <a:bodyPr wrap="none" rtlCol="0">
            <a:spAutoFit/>
          </a:bodyPr>
          <a:lstStyle/>
          <a:p>
            <a:r>
              <a:rPr lang="en-GB" b="1" dirty="0">
                <a:solidFill>
                  <a:srgbClr val="00B050"/>
                </a:solidFill>
              </a:rPr>
              <a:t>How do managers develop sustainable business models?</a:t>
            </a:r>
          </a:p>
        </p:txBody>
      </p:sp>
    </p:spTree>
    <p:extLst>
      <p:ext uri="{BB962C8B-B14F-4D97-AF65-F5344CB8AC3E}">
        <p14:creationId xmlns:p14="http://schemas.microsoft.com/office/powerpoint/2010/main" val="3410986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wipe(down)">
                                      <p:cBhvr>
                                        <p:cTn id="25" dur="580">
                                          <p:stCondLst>
                                            <p:cond delay="0"/>
                                          </p:stCondLst>
                                        </p:cTn>
                                        <p:tgtEl>
                                          <p:spTgt spid="3"/>
                                        </p:tgtEl>
                                      </p:cBhvr>
                                    </p:animEffect>
                                    <p:anim calcmode="lin" valueType="num">
                                      <p:cBhvr>
                                        <p:cTn id="26"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gtEl>
                                      </p:cBhvr>
                                      <p:to x="100000" y="60000"/>
                                    </p:animScale>
                                    <p:animScale>
                                      <p:cBhvr>
                                        <p:cTn id="32" dur="166" decel="50000">
                                          <p:stCondLst>
                                            <p:cond delay="676"/>
                                          </p:stCondLst>
                                        </p:cTn>
                                        <p:tgtEl>
                                          <p:spTgt spid="3"/>
                                        </p:tgtEl>
                                      </p:cBhvr>
                                      <p:to x="100000" y="100000"/>
                                    </p:animScale>
                                    <p:animScale>
                                      <p:cBhvr>
                                        <p:cTn id="33" dur="26">
                                          <p:stCondLst>
                                            <p:cond delay="1312"/>
                                          </p:stCondLst>
                                        </p:cTn>
                                        <p:tgtEl>
                                          <p:spTgt spid="3"/>
                                        </p:tgtEl>
                                      </p:cBhvr>
                                      <p:to x="100000" y="80000"/>
                                    </p:animScale>
                                    <p:animScale>
                                      <p:cBhvr>
                                        <p:cTn id="34" dur="166" decel="50000">
                                          <p:stCondLst>
                                            <p:cond delay="1338"/>
                                          </p:stCondLst>
                                        </p:cTn>
                                        <p:tgtEl>
                                          <p:spTgt spid="3"/>
                                        </p:tgtEl>
                                      </p:cBhvr>
                                      <p:to x="100000" y="100000"/>
                                    </p:animScale>
                                    <p:animScale>
                                      <p:cBhvr>
                                        <p:cTn id="35" dur="26">
                                          <p:stCondLst>
                                            <p:cond delay="1642"/>
                                          </p:stCondLst>
                                        </p:cTn>
                                        <p:tgtEl>
                                          <p:spTgt spid="3"/>
                                        </p:tgtEl>
                                      </p:cBhvr>
                                      <p:to x="100000" y="90000"/>
                                    </p:animScale>
                                    <p:animScale>
                                      <p:cBhvr>
                                        <p:cTn id="36" dur="166" decel="50000">
                                          <p:stCondLst>
                                            <p:cond delay="1668"/>
                                          </p:stCondLst>
                                        </p:cTn>
                                        <p:tgtEl>
                                          <p:spTgt spid="3"/>
                                        </p:tgtEl>
                                      </p:cBhvr>
                                      <p:to x="100000" y="100000"/>
                                    </p:animScale>
                                    <p:animScale>
                                      <p:cBhvr>
                                        <p:cTn id="37" dur="26">
                                          <p:stCondLst>
                                            <p:cond delay="1808"/>
                                          </p:stCondLst>
                                        </p:cTn>
                                        <p:tgtEl>
                                          <p:spTgt spid="3"/>
                                        </p:tgtEl>
                                      </p:cBhvr>
                                      <p:to x="100000" y="95000"/>
                                    </p:animScale>
                                    <p:animScale>
                                      <p:cBhvr>
                                        <p:cTn id="38" dur="166" decel="50000">
                                          <p:stCondLst>
                                            <p:cond delay="1834"/>
                                          </p:stCondLst>
                                        </p:cTn>
                                        <p:tgtEl>
                                          <p:spTgt spid="3"/>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animEffect transition="in" filter="wipe(down)">
                                      <p:cBhvr>
                                        <p:cTn id="43" dur="580">
                                          <p:stCondLst>
                                            <p:cond delay="0"/>
                                          </p:stCondLst>
                                        </p:cTn>
                                        <p:tgtEl>
                                          <p:spTgt spid="6"/>
                                        </p:tgtEl>
                                      </p:cBhvr>
                                    </p:animEffect>
                                    <p:anim calcmode="lin" valueType="num">
                                      <p:cBhvr>
                                        <p:cTn id="44"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49" dur="26">
                                          <p:stCondLst>
                                            <p:cond delay="650"/>
                                          </p:stCondLst>
                                        </p:cTn>
                                        <p:tgtEl>
                                          <p:spTgt spid="6"/>
                                        </p:tgtEl>
                                      </p:cBhvr>
                                      <p:to x="100000" y="60000"/>
                                    </p:animScale>
                                    <p:animScale>
                                      <p:cBhvr>
                                        <p:cTn id="50" dur="166" decel="50000">
                                          <p:stCondLst>
                                            <p:cond delay="676"/>
                                          </p:stCondLst>
                                        </p:cTn>
                                        <p:tgtEl>
                                          <p:spTgt spid="6"/>
                                        </p:tgtEl>
                                      </p:cBhvr>
                                      <p:to x="100000" y="100000"/>
                                    </p:animScale>
                                    <p:animScale>
                                      <p:cBhvr>
                                        <p:cTn id="51" dur="26">
                                          <p:stCondLst>
                                            <p:cond delay="1312"/>
                                          </p:stCondLst>
                                        </p:cTn>
                                        <p:tgtEl>
                                          <p:spTgt spid="6"/>
                                        </p:tgtEl>
                                      </p:cBhvr>
                                      <p:to x="100000" y="80000"/>
                                    </p:animScale>
                                    <p:animScale>
                                      <p:cBhvr>
                                        <p:cTn id="52" dur="166" decel="50000">
                                          <p:stCondLst>
                                            <p:cond delay="1338"/>
                                          </p:stCondLst>
                                        </p:cTn>
                                        <p:tgtEl>
                                          <p:spTgt spid="6"/>
                                        </p:tgtEl>
                                      </p:cBhvr>
                                      <p:to x="100000" y="100000"/>
                                    </p:animScale>
                                    <p:animScale>
                                      <p:cBhvr>
                                        <p:cTn id="53" dur="26">
                                          <p:stCondLst>
                                            <p:cond delay="1642"/>
                                          </p:stCondLst>
                                        </p:cTn>
                                        <p:tgtEl>
                                          <p:spTgt spid="6"/>
                                        </p:tgtEl>
                                      </p:cBhvr>
                                      <p:to x="100000" y="90000"/>
                                    </p:animScale>
                                    <p:animScale>
                                      <p:cBhvr>
                                        <p:cTn id="54" dur="166" decel="50000">
                                          <p:stCondLst>
                                            <p:cond delay="1668"/>
                                          </p:stCondLst>
                                        </p:cTn>
                                        <p:tgtEl>
                                          <p:spTgt spid="6"/>
                                        </p:tgtEl>
                                      </p:cBhvr>
                                      <p:to x="100000" y="100000"/>
                                    </p:animScale>
                                    <p:animScale>
                                      <p:cBhvr>
                                        <p:cTn id="55" dur="26">
                                          <p:stCondLst>
                                            <p:cond delay="1808"/>
                                          </p:stCondLst>
                                        </p:cTn>
                                        <p:tgtEl>
                                          <p:spTgt spid="6"/>
                                        </p:tgtEl>
                                      </p:cBhvr>
                                      <p:to x="100000" y="95000"/>
                                    </p:animScale>
                                    <p:animScale>
                                      <p:cBhvr>
                                        <p:cTn id="56" dur="166" decel="50000">
                                          <p:stCondLst>
                                            <p:cond delay="1834"/>
                                          </p:stCondLst>
                                        </p:cTn>
                                        <p:tgtEl>
                                          <p:spTgt spid="6"/>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5"/>
                                        </p:tgtEl>
                                        <p:attrNameLst>
                                          <p:attrName>style.visibility</p:attrName>
                                        </p:attrNameLst>
                                      </p:cBhvr>
                                      <p:to>
                                        <p:strVal val="visible"/>
                                      </p:to>
                                    </p:set>
                                    <p:animEffect transition="in" filter="wipe(down)">
                                      <p:cBhvr>
                                        <p:cTn id="61" dur="580">
                                          <p:stCondLst>
                                            <p:cond delay="0"/>
                                          </p:stCondLst>
                                        </p:cTn>
                                        <p:tgtEl>
                                          <p:spTgt spid="5"/>
                                        </p:tgtEl>
                                      </p:cBhvr>
                                    </p:animEffect>
                                    <p:anim calcmode="lin" valueType="num">
                                      <p:cBhvr>
                                        <p:cTn id="62"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67" dur="26">
                                          <p:stCondLst>
                                            <p:cond delay="650"/>
                                          </p:stCondLst>
                                        </p:cTn>
                                        <p:tgtEl>
                                          <p:spTgt spid="5"/>
                                        </p:tgtEl>
                                      </p:cBhvr>
                                      <p:to x="100000" y="60000"/>
                                    </p:animScale>
                                    <p:animScale>
                                      <p:cBhvr>
                                        <p:cTn id="68" dur="166" decel="50000">
                                          <p:stCondLst>
                                            <p:cond delay="676"/>
                                          </p:stCondLst>
                                        </p:cTn>
                                        <p:tgtEl>
                                          <p:spTgt spid="5"/>
                                        </p:tgtEl>
                                      </p:cBhvr>
                                      <p:to x="100000" y="100000"/>
                                    </p:animScale>
                                    <p:animScale>
                                      <p:cBhvr>
                                        <p:cTn id="69" dur="26">
                                          <p:stCondLst>
                                            <p:cond delay="1312"/>
                                          </p:stCondLst>
                                        </p:cTn>
                                        <p:tgtEl>
                                          <p:spTgt spid="5"/>
                                        </p:tgtEl>
                                      </p:cBhvr>
                                      <p:to x="100000" y="80000"/>
                                    </p:animScale>
                                    <p:animScale>
                                      <p:cBhvr>
                                        <p:cTn id="70" dur="166" decel="50000">
                                          <p:stCondLst>
                                            <p:cond delay="1338"/>
                                          </p:stCondLst>
                                        </p:cTn>
                                        <p:tgtEl>
                                          <p:spTgt spid="5"/>
                                        </p:tgtEl>
                                      </p:cBhvr>
                                      <p:to x="100000" y="100000"/>
                                    </p:animScale>
                                    <p:animScale>
                                      <p:cBhvr>
                                        <p:cTn id="71" dur="26">
                                          <p:stCondLst>
                                            <p:cond delay="1642"/>
                                          </p:stCondLst>
                                        </p:cTn>
                                        <p:tgtEl>
                                          <p:spTgt spid="5"/>
                                        </p:tgtEl>
                                      </p:cBhvr>
                                      <p:to x="100000" y="90000"/>
                                    </p:animScale>
                                    <p:animScale>
                                      <p:cBhvr>
                                        <p:cTn id="72" dur="166" decel="50000">
                                          <p:stCondLst>
                                            <p:cond delay="1668"/>
                                          </p:stCondLst>
                                        </p:cTn>
                                        <p:tgtEl>
                                          <p:spTgt spid="5"/>
                                        </p:tgtEl>
                                      </p:cBhvr>
                                      <p:to x="100000" y="100000"/>
                                    </p:animScale>
                                    <p:animScale>
                                      <p:cBhvr>
                                        <p:cTn id="73" dur="26">
                                          <p:stCondLst>
                                            <p:cond delay="1808"/>
                                          </p:stCondLst>
                                        </p:cTn>
                                        <p:tgtEl>
                                          <p:spTgt spid="5"/>
                                        </p:tgtEl>
                                      </p:cBhvr>
                                      <p:to x="100000" y="95000"/>
                                    </p:animScale>
                                    <p:animScale>
                                      <p:cBhvr>
                                        <p:cTn id="74" dur="166" decel="50000">
                                          <p:stCondLst>
                                            <p:cond delay="1834"/>
                                          </p:stCondLst>
                                        </p:cTn>
                                        <p:tgtEl>
                                          <p:spTgt spid="5"/>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grpId="0" nodeType="clickEffect">
                                  <p:stCondLst>
                                    <p:cond delay="0"/>
                                  </p:stCondLst>
                                  <p:childTnLst>
                                    <p:set>
                                      <p:cBhvr>
                                        <p:cTn id="78" dur="1" fill="hold">
                                          <p:stCondLst>
                                            <p:cond delay="0"/>
                                          </p:stCondLst>
                                        </p:cTn>
                                        <p:tgtEl>
                                          <p:spTgt spid="7"/>
                                        </p:tgtEl>
                                        <p:attrNameLst>
                                          <p:attrName>style.visibility</p:attrName>
                                        </p:attrNameLst>
                                      </p:cBhvr>
                                      <p:to>
                                        <p:strVal val="visible"/>
                                      </p:to>
                                    </p:set>
                                    <p:animEffect transition="in" filter="wipe(down)">
                                      <p:cBhvr>
                                        <p:cTn id="79" dur="580">
                                          <p:stCondLst>
                                            <p:cond delay="0"/>
                                          </p:stCondLst>
                                        </p:cTn>
                                        <p:tgtEl>
                                          <p:spTgt spid="7"/>
                                        </p:tgtEl>
                                      </p:cBhvr>
                                    </p:animEffect>
                                    <p:anim calcmode="lin" valueType="num">
                                      <p:cBhvr>
                                        <p:cTn id="80"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85" dur="26">
                                          <p:stCondLst>
                                            <p:cond delay="650"/>
                                          </p:stCondLst>
                                        </p:cTn>
                                        <p:tgtEl>
                                          <p:spTgt spid="7"/>
                                        </p:tgtEl>
                                      </p:cBhvr>
                                      <p:to x="100000" y="60000"/>
                                    </p:animScale>
                                    <p:animScale>
                                      <p:cBhvr>
                                        <p:cTn id="86" dur="166" decel="50000">
                                          <p:stCondLst>
                                            <p:cond delay="676"/>
                                          </p:stCondLst>
                                        </p:cTn>
                                        <p:tgtEl>
                                          <p:spTgt spid="7"/>
                                        </p:tgtEl>
                                      </p:cBhvr>
                                      <p:to x="100000" y="100000"/>
                                    </p:animScale>
                                    <p:animScale>
                                      <p:cBhvr>
                                        <p:cTn id="87" dur="26">
                                          <p:stCondLst>
                                            <p:cond delay="1312"/>
                                          </p:stCondLst>
                                        </p:cTn>
                                        <p:tgtEl>
                                          <p:spTgt spid="7"/>
                                        </p:tgtEl>
                                      </p:cBhvr>
                                      <p:to x="100000" y="80000"/>
                                    </p:animScale>
                                    <p:animScale>
                                      <p:cBhvr>
                                        <p:cTn id="88" dur="166" decel="50000">
                                          <p:stCondLst>
                                            <p:cond delay="1338"/>
                                          </p:stCondLst>
                                        </p:cTn>
                                        <p:tgtEl>
                                          <p:spTgt spid="7"/>
                                        </p:tgtEl>
                                      </p:cBhvr>
                                      <p:to x="100000" y="100000"/>
                                    </p:animScale>
                                    <p:animScale>
                                      <p:cBhvr>
                                        <p:cTn id="89" dur="26">
                                          <p:stCondLst>
                                            <p:cond delay="1642"/>
                                          </p:stCondLst>
                                        </p:cTn>
                                        <p:tgtEl>
                                          <p:spTgt spid="7"/>
                                        </p:tgtEl>
                                      </p:cBhvr>
                                      <p:to x="100000" y="90000"/>
                                    </p:animScale>
                                    <p:animScale>
                                      <p:cBhvr>
                                        <p:cTn id="90" dur="166" decel="50000">
                                          <p:stCondLst>
                                            <p:cond delay="1668"/>
                                          </p:stCondLst>
                                        </p:cTn>
                                        <p:tgtEl>
                                          <p:spTgt spid="7"/>
                                        </p:tgtEl>
                                      </p:cBhvr>
                                      <p:to x="100000" y="100000"/>
                                    </p:animScale>
                                    <p:animScale>
                                      <p:cBhvr>
                                        <p:cTn id="91" dur="26">
                                          <p:stCondLst>
                                            <p:cond delay="1808"/>
                                          </p:stCondLst>
                                        </p:cTn>
                                        <p:tgtEl>
                                          <p:spTgt spid="7"/>
                                        </p:tgtEl>
                                      </p:cBhvr>
                                      <p:to x="100000" y="95000"/>
                                    </p:animScale>
                                    <p:animScale>
                                      <p:cBhvr>
                                        <p:cTn id="92" dur="166" decel="50000">
                                          <p:stCondLst>
                                            <p:cond delay="1834"/>
                                          </p:stCondLst>
                                        </p:cTn>
                                        <p:tgtEl>
                                          <p:spTgt spid="7"/>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grpId="0" nodeType="clickEffect">
                                  <p:stCondLst>
                                    <p:cond delay="0"/>
                                  </p:stCondLst>
                                  <p:childTnLst>
                                    <p:set>
                                      <p:cBhvr>
                                        <p:cTn id="96" dur="1" fill="hold">
                                          <p:stCondLst>
                                            <p:cond delay="0"/>
                                          </p:stCondLst>
                                        </p:cTn>
                                        <p:tgtEl>
                                          <p:spTgt spid="8"/>
                                        </p:tgtEl>
                                        <p:attrNameLst>
                                          <p:attrName>style.visibility</p:attrName>
                                        </p:attrNameLst>
                                      </p:cBhvr>
                                      <p:to>
                                        <p:strVal val="visible"/>
                                      </p:to>
                                    </p:set>
                                    <p:animEffect transition="in" filter="wipe(down)">
                                      <p:cBhvr>
                                        <p:cTn id="97" dur="580">
                                          <p:stCondLst>
                                            <p:cond delay="0"/>
                                          </p:stCondLst>
                                        </p:cTn>
                                        <p:tgtEl>
                                          <p:spTgt spid="8"/>
                                        </p:tgtEl>
                                      </p:cBhvr>
                                    </p:animEffect>
                                    <p:anim calcmode="lin" valueType="num">
                                      <p:cBhvr>
                                        <p:cTn id="98"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103" dur="26">
                                          <p:stCondLst>
                                            <p:cond delay="650"/>
                                          </p:stCondLst>
                                        </p:cTn>
                                        <p:tgtEl>
                                          <p:spTgt spid="8"/>
                                        </p:tgtEl>
                                      </p:cBhvr>
                                      <p:to x="100000" y="60000"/>
                                    </p:animScale>
                                    <p:animScale>
                                      <p:cBhvr>
                                        <p:cTn id="104" dur="166" decel="50000">
                                          <p:stCondLst>
                                            <p:cond delay="676"/>
                                          </p:stCondLst>
                                        </p:cTn>
                                        <p:tgtEl>
                                          <p:spTgt spid="8"/>
                                        </p:tgtEl>
                                      </p:cBhvr>
                                      <p:to x="100000" y="100000"/>
                                    </p:animScale>
                                    <p:animScale>
                                      <p:cBhvr>
                                        <p:cTn id="105" dur="26">
                                          <p:stCondLst>
                                            <p:cond delay="1312"/>
                                          </p:stCondLst>
                                        </p:cTn>
                                        <p:tgtEl>
                                          <p:spTgt spid="8"/>
                                        </p:tgtEl>
                                      </p:cBhvr>
                                      <p:to x="100000" y="80000"/>
                                    </p:animScale>
                                    <p:animScale>
                                      <p:cBhvr>
                                        <p:cTn id="106" dur="166" decel="50000">
                                          <p:stCondLst>
                                            <p:cond delay="1338"/>
                                          </p:stCondLst>
                                        </p:cTn>
                                        <p:tgtEl>
                                          <p:spTgt spid="8"/>
                                        </p:tgtEl>
                                      </p:cBhvr>
                                      <p:to x="100000" y="100000"/>
                                    </p:animScale>
                                    <p:animScale>
                                      <p:cBhvr>
                                        <p:cTn id="107" dur="26">
                                          <p:stCondLst>
                                            <p:cond delay="1642"/>
                                          </p:stCondLst>
                                        </p:cTn>
                                        <p:tgtEl>
                                          <p:spTgt spid="8"/>
                                        </p:tgtEl>
                                      </p:cBhvr>
                                      <p:to x="100000" y="90000"/>
                                    </p:animScale>
                                    <p:animScale>
                                      <p:cBhvr>
                                        <p:cTn id="108" dur="166" decel="50000">
                                          <p:stCondLst>
                                            <p:cond delay="1668"/>
                                          </p:stCondLst>
                                        </p:cTn>
                                        <p:tgtEl>
                                          <p:spTgt spid="8"/>
                                        </p:tgtEl>
                                      </p:cBhvr>
                                      <p:to x="100000" y="100000"/>
                                    </p:animScale>
                                    <p:animScale>
                                      <p:cBhvr>
                                        <p:cTn id="109" dur="26">
                                          <p:stCondLst>
                                            <p:cond delay="1808"/>
                                          </p:stCondLst>
                                        </p:cTn>
                                        <p:tgtEl>
                                          <p:spTgt spid="8"/>
                                        </p:tgtEl>
                                      </p:cBhvr>
                                      <p:to x="100000" y="95000"/>
                                    </p:animScale>
                                    <p:animScale>
                                      <p:cBhvr>
                                        <p:cTn id="110"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72514" y="5720815"/>
            <a:ext cx="6096000" cy="369332"/>
          </a:xfrm>
          <a:prstGeom prst="rect">
            <a:avLst/>
          </a:prstGeom>
        </p:spPr>
        <p:txBody>
          <a:bodyPr>
            <a:spAutoFit/>
          </a:bodyPr>
          <a:lstStyle/>
          <a:p>
            <a:r>
              <a:rPr lang="en-GB" dirty="0"/>
              <a:t>How will our business earn a profit?</a:t>
            </a:r>
          </a:p>
        </p:txBody>
      </p:sp>
      <p:sp>
        <p:nvSpPr>
          <p:cNvPr id="3" name="Rectangle 2"/>
          <p:cNvSpPr/>
          <p:nvPr/>
        </p:nvSpPr>
        <p:spPr>
          <a:xfrm>
            <a:off x="1950443" y="649052"/>
            <a:ext cx="9708107" cy="584775"/>
          </a:xfrm>
          <a:prstGeom prst="rect">
            <a:avLst/>
          </a:prstGeom>
          <a:noFill/>
        </p:spPr>
        <p:txBody>
          <a:bodyPr wrap="none" rtlCol="0">
            <a:spAutoFit/>
          </a:bodyPr>
          <a:lstStyle/>
          <a:p>
            <a:r>
              <a:rPr lang="en-GB" sz="3200" b="1" dirty="0">
                <a:solidFill>
                  <a:schemeClr val="accent6"/>
                </a:solidFill>
              </a:rPr>
              <a:t>Business Model Experimentation: Key Questions </a:t>
            </a:r>
          </a:p>
        </p:txBody>
      </p:sp>
      <p:sp>
        <p:nvSpPr>
          <p:cNvPr id="4" name="Rectangle 3"/>
          <p:cNvSpPr/>
          <p:nvPr/>
        </p:nvSpPr>
        <p:spPr>
          <a:xfrm>
            <a:off x="1950443" y="1829922"/>
            <a:ext cx="3331361" cy="369332"/>
          </a:xfrm>
          <a:prstGeom prst="rect">
            <a:avLst/>
          </a:prstGeom>
        </p:spPr>
        <p:txBody>
          <a:bodyPr wrap="none">
            <a:spAutoFit/>
          </a:bodyPr>
          <a:lstStyle/>
          <a:p>
            <a:r>
              <a:rPr lang="en-GB" dirty="0"/>
              <a:t>Who is the target customer?</a:t>
            </a:r>
          </a:p>
        </p:txBody>
      </p:sp>
      <p:sp>
        <p:nvSpPr>
          <p:cNvPr id="5" name="Rectangle 4"/>
          <p:cNvSpPr/>
          <p:nvPr/>
        </p:nvSpPr>
        <p:spPr>
          <a:xfrm>
            <a:off x="1950443" y="2497301"/>
            <a:ext cx="4193777" cy="369332"/>
          </a:xfrm>
          <a:prstGeom prst="rect">
            <a:avLst/>
          </a:prstGeom>
        </p:spPr>
        <p:txBody>
          <a:bodyPr wrap="none">
            <a:spAutoFit/>
          </a:bodyPr>
          <a:lstStyle/>
          <a:p>
            <a:r>
              <a:rPr lang="en-GB" dirty="0"/>
              <a:t>What need is met for the customer?</a:t>
            </a:r>
          </a:p>
        </p:txBody>
      </p:sp>
      <p:sp>
        <p:nvSpPr>
          <p:cNvPr id="6" name="Rectangle 5"/>
          <p:cNvSpPr/>
          <p:nvPr/>
        </p:nvSpPr>
        <p:spPr>
          <a:xfrm>
            <a:off x="1950443" y="3164680"/>
            <a:ext cx="6096000" cy="646331"/>
          </a:xfrm>
          <a:prstGeom prst="rect">
            <a:avLst/>
          </a:prstGeom>
        </p:spPr>
        <p:txBody>
          <a:bodyPr>
            <a:spAutoFit/>
          </a:bodyPr>
          <a:lstStyle/>
          <a:p>
            <a:r>
              <a:rPr lang="en-GB" dirty="0"/>
              <a:t>What offering will we provide to address that</a:t>
            </a:r>
          </a:p>
          <a:p>
            <a:r>
              <a:rPr lang="en-GB" dirty="0"/>
              <a:t>need?</a:t>
            </a:r>
          </a:p>
        </p:txBody>
      </p:sp>
      <p:sp>
        <p:nvSpPr>
          <p:cNvPr id="7" name="Rectangle 6"/>
          <p:cNvSpPr/>
          <p:nvPr/>
        </p:nvSpPr>
        <p:spPr>
          <a:xfrm>
            <a:off x="1950443" y="4109058"/>
            <a:ext cx="6126998" cy="369332"/>
          </a:xfrm>
          <a:prstGeom prst="rect">
            <a:avLst/>
          </a:prstGeom>
        </p:spPr>
        <p:txBody>
          <a:bodyPr wrap="none">
            <a:spAutoFit/>
          </a:bodyPr>
          <a:lstStyle/>
          <a:p>
            <a:r>
              <a:rPr lang="en-GB" dirty="0"/>
              <a:t>How does the customer gain access to that offering?</a:t>
            </a:r>
          </a:p>
        </p:txBody>
      </p:sp>
      <p:sp>
        <p:nvSpPr>
          <p:cNvPr id="8" name="Rectangle 7"/>
          <p:cNvSpPr/>
          <p:nvPr/>
        </p:nvSpPr>
        <p:spPr>
          <a:xfrm>
            <a:off x="1972514" y="4776437"/>
            <a:ext cx="6096000" cy="646331"/>
          </a:xfrm>
          <a:prstGeom prst="rect">
            <a:avLst/>
          </a:prstGeom>
        </p:spPr>
        <p:txBody>
          <a:bodyPr>
            <a:spAutoFit/>
          </a:bodyPr>
          <a:lstStyle/>
          <a:p>
            <a:r>
              <a:rPr lang="en-GB" dirty="0"/>
              <a:t>What role will our business play in providing the</a:t>
            </a:r>
          </a:p>
          <a:p>
            <a:r>
              <a:rPr lang="en-GB" dirty="0"/>
              <a:t>offering?</a:t>
            </a:r>
          </a:p>
        </p:txBody>
      </p:sp>
      <p:sp>
        <p:nvSpPr>
          <p:cNvPr id="9" name="TextBox 8"/>
          <p:cNvSpPr txBox="1"/>
          <p:nvPr/>
        </p:nvSpPr>
        <p:spPr>
          <a:xfrm>
            <a:off x="6898626" y="1829922"/>
            <a:ext cx="4907113" cy="646331"/>
          </a:xfrm>
          <a:prstGeom prst="rect">
            <a:avLst/>
          </a:prstGeom>
          <a:noFill/>
        </p:spPr>
        <p:txBody>
          <a:bodyPr wrap="none" rtlCol="0">
            <a:spAutoFit/>
          </a:bodyPr>
          <a:lstStyle/>
          <a:p>
            <a:r>
              <a:rPr lang="en-GB" b="1" dirty="0">
                <a:solidFill>
                  <a:srgbClr val="00B050"/>
                </a:solidFill>
              </a:rPr>
              <a:t>Each one of these could be re-formulated</a:t>
            </a:r>
          </a:p>
          <a:p>
            <a:r>
              <a:rPr lang="en-GB" b="1" dirty="0">
                <a:solidFill>
                  <a:srgbClr val="00B050"/>
                </a:solidFill>
              </a:rPr>
              <a:t>into a research question. </a:t>
            </a:r>
          </a:p>
        </p:txBody>
      </p:sp>
    </p:spTree>
    <p:extLst>
      <p:ext uri="{BB962C8B-B14F-4D97-AF65-F5344CB8AC3E}">
        <p14:creationId xmlns:p14="http://schemas.microsoft.com/office/powerpoint/2010/main" val="4177249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p:cTn id="15" dur="1000" fill="hold"/>
                                        <p:tgtEl>
                                          <p:spTgt spid="5"/>
                                        </p:tgtEl>
                                        <p:attrNameLst>
                                          <p:attrName>ppt_w</p:attrName>
                                        </p:attrNameLst>
                                      </p:cBhvr>
                                      <p:tavLst>
                                        <p:tav tm="0">
                                          <p:val>
                                            <p:fltVal val="0"/>
                                          </p:val>
                                        </p:tav>
                                        <p:tav tm="100000">
                                          <p:val>
                                            <p:strVal val="#ppt_w"/>
                                          </p:val>
                                        </p:tav>
                                      </p:tavLst>
                                    </p:anim>
                                    <p:anim calcmode="lin" valueType="num">
                                      <p:cBhvr>
                                        <p:cTn id="16" dur="1000" fill="hold"/>
                                        <p:tgtEl>
                                          <p:spTgt spid="5"/>
                                        </p:tgtEl>
                                        <p:attrNameLst>
                                          <p:attrName>ppt_h</p:attrName>
                                        </p:attrNameLst>
                                      </p:cBhvr>
                                      <p:tavLst>
                                        <p:tav tm="0">
                                          <p:val>
                                            <p:fltVal val="0"/>
                                          </p:val>
                                        </p:tav>
                                        <p:tav tm="100000">
                                          <p:val>
                                            <p:strVal val="#ppt_h"/>
                                          </p:val>
                                        </p:tav>
                                      </p:tavLst>
                                    </p:anim>
                                    <p:anim calcmode="lin" valueType="num">
                                      <p:cBhvr>
                                        <p:cTn id="17" dur="1000" fill="hold"/>
                                        <p:tgtEl>
                                          <p:spTgt spid="5"/>
                                        </p:tgtEl>
                                        <p:attrNameLst>
                                          <p:attrName>style.rotation</p:attrName>
                                        </p:attrNameLst>
                                      </p:cBhvr>
                                      <p:tavLst>
                                        <p:tav tm="0">
                                          <p:val>
                                            <p:fltVal val="90"/>
                                          </p:val>
                                        </p:tav>
                                        <p:tav tm="100000">
                                          <p:val>
                                            <p:fltVal val="0"/>
                                          </p:val>
                                        </p:tav>
                                      </p:tavLst>
                                    </p:anim>
                                    <p:animEffect transition="in" filter="fade">
                                      <p:cBhvr>
                                        <p:cTn id="18" dur="10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p:cTn id="23" dur="1000" fill="hold"/>
                                        <p:tgtEl>
                                          <p:spTgt spid="6"/>
                                        </p:tgtEl>
                                        <p:attrNameLst>
                                          <p:attrName>ppt_w</p:attrName>
                                        </p:attrNameLst>
                                      </p:cBhvr>
                                      <p:tavLst>
                                        <p:tav tm="0">
                                          <p:val>
                                            <p:fltVal val="0"/>
                                          </p:val>
                                        </p:tav>
                                        <p:tav tm="100000">
                                          <p:val>
                                            <p:strVal val="#ppt_w"/>
                                          </p:val>
                                        </p:tav>
                                      </p:tavLst>
                                    </p:anim>
                                    <p:anim calcmode="lin" valueType="num">
                                      <p:cBhvr>
                                        <p:cTn id="24" dur="1000" fill="hold"/>
                                        <p:tgtEl>
                                          <p:spTgt spid="6"/>
                                        </p:tgtEl>
                                        <p:attrNameLst>
                                          <p:attrName>ppt_h</p:attrName>
                                        </p:attrNameLst>
                                      </p:cBhvr>
                                      <p:tavLst>
                                        <p:tav tm="0">
                                          <p:val>
                                            <p:fltVal val="0"/>
                                          </p:val>
                                        </p:tav>
                                        <p:tav tm="100000">
                                          <p:val>
                                            <p:strVal val="#ppt_h"/>
                                          </p:val>
                                        </p:tav>
                                      </p:tavLst>
                                    </p:anim>
                                    <p:anim calcmode="lin" valueType="num">
                                      <p:cBhvr>
                                        <p:cTn id="25" dur="1000" fill="hold"/>
                                        <p:tgtEl>
                                          <p:spTgt spid="6"/>
                                        </p:tgtEl>
                                        <p:attrNameLst>
                                          <p:attrName>style.rotation</p:attrName>
                                        </p:attrNameLst>
                                      </p:cBhvr>
                                      <p:tavLst>
                                        <p:tav tm="0">
                                          <p:val>
                                            <p:fltVal val="90"/>
                                          </p:val>
                                        </p:tav>
                                        <p:tav tm="100000">
                                          <p:val>
                                            <p:fltVal val="0"/>
                                          </p:val>
                                        </p:tav>
                                      </p:tavLst>
                                    </p:anim>
                                    <p:animEffect transition="in" filter="fade">
                                      <p:cBhvr>
                                        <p:cTn id="26" dur="1000"/>
                                        <p:tgtEl>
                                          <p:spTgt spid="6"/>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p:cTn id="31" dur="1000" fill="hold"/>
                                        <p:tgtEl>
                                          <p:spTgt spid="7"/>
                                        </p:tgtEl>
                                        <p:attrNameLst>
                                          <p:attrName>ppt_w</p:attrName>
                                        </p:attrNameLst>
                                      </p:cBhvr>
                                      <p:tavLst>
                                        <p:tav tm="0">
                                          <p:val>
                                            <p:fltVal val="0"/>
                                          </p:val>
                                        </p:tav>
                                        <p:tav tm="100000">
                                          <p:val>
                                            <p:strVal val="#ppt_w"/>
                                          </p:val>
                                        </p:tav>
                                      </p:tavLst>
                                    </p:anim>
                                    <p:anim calcmode="lin" valueType="num">
                                      <p:cBhvr>
                                        <p:cTn id="32" dur="1000" fill="hold"/>
                                        <p:tgtEl>
                                          <p:spTgt spid="7"/>
                                        </p:tgtEl>
                                        <p:attrNameLst>
                                          <p:attrName>ppt_h</p:attrName>
                                        </p:attrNameLst>
                                      </p:cBhvr>
                                      <p:tavLst>
                                        <p:tav tm="0">
                                          <p:val>
                                            <p:fltVal val="0"/>
                                          </p:val>
                                        </p:tav>
                                        <p:tav tm="100000">
                                          <p:val>
                                            <p:strVal val="#ppt_h"/>
                                          </p:val>
                                        </p:tav>
                                      </p:tavLst>
                                    </p:anim>
                                    <p:anim calcmode="lin" valueType="num">
                                      <p:cBhvr>
                                        <p:cTn id="33" dur="1000" fill="hold"/>
                                        <p:tgtEl>
                                          <p:spTgt spid="7"/>
                                        </p:tgtEl>
                                        <p:attrNameLst>
                                          <p:attrName>style.rotation</p:attrName>
                                        </p:attrNameLst>
                                      </p:cBhvr>
                                      <p:tavLst>
                                        <p:tav tm="0">
                                          <p:val>
                                            <p:fltVal val="90"/>
                                          </p:val>
                                        </p:tav>
                                        <p:tav tm="100000">
                                          <p:val>
                                            <p:fltVal val="0"/>
                                          </p:val>
                                        </p:tav>
                                      </p:tavLst>
                                    </p:anim>
                                    <p:animEffect transition="in" filter="fade">
                                      <p:cBhvr>
                                        <p:cTn id="34" dur="1000"/>
                                        <p:tgtEl>
                                          <p:spTgt spid="7"/>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8"/>
                                        </p:tgtEl>
                                        <p:attrNameLst>
                                          <p:attrName>style.visibility</p:attrName>
                                        </p:attrNameLst>
                                      </p:cBhvr>
                                      <p:to>
                                        <p:strVal val="visible"/>
                                      </p:to>
                                    </p:set>
                                    <p:anim calcmode="lin" valueType="num">
                                      <p:cBhvr>
                                        <p:cTn id="39" dur="1000" fill="hold"/>
                                        <p:tgtEl>
                                          <p:spTgt spid="8"/>
                                        </p:tgtEl>
                                        <p:attrNameLst>
                                          <p:attrName>ppt_w</p:attrName>
                                        </p:attrNameLst>
                                      </p:cBhvr>
                                      <p:tavLst>
                                        <p:tav tm="0">
                                          <p:val>
                                            <p:fltVal val="0"/>
                                          </p:val>
                                        </p:tav>
                                        <p:tav tm="100000">
                                          <p:val>
                                            <p:strVal val="#ppt_w"/>
                                          </p:val>
                                        </p:tav>
                                      </p:tavLst>
                                    </p:anim>
                                    <p:anim calcmode="lin" valueType="num">
                                      <p:cBhvr>
                                        <p:cTn id="40" dur="1000" fill="hold"/>
                                        <p:tgtEl>
                                          <p:spTgt spid="8"/>
                                        </p:tgtEl>
                                        <p:attrNameLst>
                                          <p:attrName>ppt_h</p:attrName>
                                        </p:attrNameLst>
                                      </p:cBhvr>
                                      <p:tavLst>
                                        <p:tav tm="0">
                                          <p:val>
                                            <p:fltVal val="0"/>
                                          </p:val>
                                        </p:tav>
                                        <p:tav tm="100000">
                                          <p:val>
                                            <p:strVal val="#ppt_h"/>
                                          </p:val>
                                        </p:tav>
                                      </p:tavLst>
                                    </p:anim>
                                    <p:anim calcmode="lin" valueType="num">
                                      <p:cBhvr>
                                        <p:cTn id="41" dur="1000" fill="hold"/>
                                        <p:tgtEl>
                                          <p:spTgt spid="8"/>
                                        </p:tgtEl>
                                        <p:attrNameLst>
                                          <p:attrName>style.rotation</p:attrName>
                                        </p:attrNameLst>
                                      </p:cBhvr>
                                      <p:tavLst>
                                        <p:tav tm="0">
                                          <p:val>
                                            <p:fltVal val="90"/>
                                          </p:val>
                                        </p:tav>
                                        <p:tav tm="100000">
                                          <p:val>
                                            <p:fltVal val="0"/>
                                          </p:val>
                                        </p:tav>
                                      </p:tavLst>
                                    </p:anim>
                                    <p:animEffect transition="in" filter="fade">
                                      <p:cBhvr>
                                        <p:cTn id="42" dur="1000"/>
                                        <p:tgtEl>
                                          <p:spTgt spid="8"/>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grpId="0" nodeType="clickEffect">
                                  <p:stCondLst>
                                    <p:cond delay="0"/>
                                  </p:stCondLst>
                                  <p:childTnLst>
                                    <p:set>
                                      <p:cBhvr>
                                        <p:cTn id="46" dur="1" fill="hold">
                                          <p:stCondLst>
                                            <p:cond delay="0"/>
                                          </p:stCondLst>
                                        </p:cTn>
                                        <p:tgtEl>
                                          <p:spTgt spid="2"/>
                                        </p:tgtEl>
                                        <p:attrNameLst>
                                          <p:attrName>style.visibility</p:attrName>
                                        </p:attrNameLst>
                                      </p:cBhvr>
                                      <p:to>
                                        <p:strVal val="visible"/>
                                      </p:to>
                                    </p:set>
                                    <p:anim calcmode="lin" valueType="num">
                                      <p:cBhvr>
                                        <p:cTn id="47" dur="1000" fill="hold"/>
                                        <p:tgtEl>
                                          <p:spTgt spid="2"/>
                                        </p:tgtEl>
                                        <p:attrNameLst>
                                          <p:attrName>ppt_w</p:attrName>
                                        </p:attrNameLst>
                                      </p:cBhvr>
                                      <p:tavLst>
                                        <p:tav tm="0">
                                          <p:val>
                                            <p:fltVal val="0"/>
                                          </p:val>
                                        </p:tav>
                                        <p:tav tm="100000">
                                          <p:val>
                                            <p:strVal val="#ppt_w"/>
                                          </p:val>
                                        </p:tav>
                                      </p:tavLst>
                                    </p:anim>
                                    <p:anim calcmode="lin" valueType="num">
                                      <p:cBhvr>
                                        <p:cTn id="48" dur="1000" fill="hold"/>
                                        <p:tgtEl>
                                          <p:spTgt spid="2"/>
                                        </p:tgtEl>
                                        <p:attrNameLst>
                                          <p:attrName>ppt_h</p:attrName>
                                        </p:attrNameLst>
                                      </p:cBhvr>
                                      <p:tavLst>
                                        <p:tav tm="0">
                                          <p:val>
                                            <p:fltVal val="0"/>
                                          </p:val>
                                        </p:tav>
                                        <p:tav tm="100000">
                                          <p:val>
                                            <p:strVal val="#ppt_h"/>
                                          </p:val>
                                        </p:tav>
                                      </p:tavLst>
                                    </p:anim>
                                    <p:anim calcmode="lin" valueType="num">
                                      <p:cBhvr>
                                        <p:cTn id="49" dur="1000" fill="hold"/>
                                        <p:tgtEl>
                                          <p:spTgt spid="2"/>
                                        </p:tgtEl>
                                        <p:attrNameLst>
                                          <p:attrName>style.rotation</p:attrName>
                                        </p:attrNameLst>
                                      </p:cBhvr>
                                      <p:tavLst>
                                        <p:tav tm="0">
                                          <p:val>
                                            <p:fltVal val="90"/>
                                          </p:val>
                                        </p:tav>
                                        <p:tav tm="100000">
                                          <p:val>
                                            <p:fltVal val="0"/>
                                          </p:val>
                                        </p:tav>
                                      </p:tavLst>
                                    </p:anim>
                                    <p:animEffect transition="in" filter="fade">
                                      <p:cBhvr>
                                        <p:cTn id="5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6" grpId="0"/>
      <p:bldP spid="7" grpId="0"/>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Value of DBA Education</a:t>
            </a:r>
          </a:p>
        </p:txBody>
      </p:sp>
      <p:sp>
        <p:nvSpPr>
          <p:cNvPr id="3" name="Text Placeholder 2"/>
          <p:cNvSpPr>
            <a:spLocks noGrp="1"/>
          </p:cNvSpPr>
          <p:nvPr>
            <p:ph type="body" idx="1"/>
          </p:nvPr>
        </p:nvSpPr>
        <p:spPr/>
        <p:txBody>
          <a:bodyPr/>
          <a:lstStyle/>
          <a:p>
            <a:r>
              <a:rPr lang="en-GB" dirty="0"/>
              <a:t>Research Directions</a:t>
            </a:r>
          </a:p>
        </p:txBody>
      </p:sp>
    </p:spTree>
    <p:extLst>
      <p:ext uri="{BB962C8B-B14F-4D97-AF65-F5344CB8AC3E}">
        <p14:creationId xmlns:p14="http://schemas.microsoft.com/office/powerpoint/2010/main" val="9815130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42246" y="1537638"/>
            <a:ext cx="8961107" cy="369332"/>
          </a:xfrm>
          <a:prstGeom prst="rect">
            <a:avLst/>
          </a:prstGeom>
          <a:noFill/>
        </p:spPr>
        <p:txBody>
          <a:bodyPr wrap="none" rtlCol="0">
            <a:spAutoFit/>
          </a:bodyPr>
          <a:lstStyle/>
          <a:p>
            <a:r>
              <a:rPr lang="en-GB" dirty="0"/>
              <a:t>DBA changes your behaviour or adds to your understanding of management?</a:t>
            </a:r>
          </a:p>
        </p:txBody>
      </p:sp>
      <p:sp>
        <p:nvSpPr>
          <p:cNvPr id="3" name="TextBox 2"/>
          <p:cNvSpPr txBox="1"/>
          <p:nvPr/>
        </p:nvSpPr>
        <p:spPr>
          <a:xfrm>
            <a:off x="1842246" y="2872389"/>
            <a:ext cx="9150262" cy="369332"/>
          </a:xfrm>
          <a:prstGeom prst="rect">
            <a:avLst/>
          </a:prstGeom>
          <a:noFill/>
        </p:spPr>
        <p:txBody>
          <a:bodyPr wrap="none" rtlCol="0">
            <a:spAutoFit/>
          </a:bodyPr>
          <a:lstStyle/>
          <a:p>
            <a:r>
              <a:rPr lang="en-GB" dirty="0"/>
              <a:t>What specifically do you want to understand about postmodern management?</a:t>
            </a:r>
          </a:p>
        </p:txBody>
      </p:sp>
      <p:sp>
        <p:nvSpPr>
          <p:cNvPr id="4" name="TextBox 3"/>
          <p:cNvSpPr txBox="1"/>
          <p:nvPr/>
        </p:nvSpPr>
        <p:spPr>
          <a:xfrm>
            <a:off x="1842246" y="2186061"/>
            <a:ext cx="5822428" cy="369332"/>
          </a:xfrm>
          <a:prstGeom prst="rect">
            <a:avLst/>
          </a:prstGeom>
          <a:noFill/>
        </p:spPr>
        <p:txBody>
          <a:bodyPr wrap="none" rtlCol="0">
            <a:spAutoFit/>
          </a:bodyPr>
          <a:lstStyle/>
          <a:p>
            <a:r>
              <a:rPr lang="en-GB" dirty="0"/>
              <a:t>What is the utility of modern management theory?</a:t>
            </a:r>
          </a:p>
        </p:txBody>
      </p:sp>
      <p:sp>
        <p:nvSpPr>
          <p:cNvPr id="5" name="Rectangle 4"/>
          <p:cNvSpPr/>
          <p:nvPr/>
        </p:nvSpPr>
        <p:spPr>
          <a:xfrm>
            <a:off x="1842246" y="4387042"/>
            <a:ext cx="9735671" cy="646331"/>
          </a:xfrm>
          <a:prstGeom prst="rect">
            <a:avLst/>
          </a:prstGeom>
        </p:spPr>
        <p:txBody>
          <a:bodyPr wrap="square">
            <a:spAutoFit/>
          </a:bodyPr>
          <a:lstStyle/>
          <a:p>
            <a:r>
              <a:rPr lang="en-GB" dirty="0"/>
              <a:t>The 1950s saw the development of motivation theories i.e., Maslow, McGregor and Herzberg</a:t>
            </a:r>
          </a:p>
        </p:txBody>
      </p:sp>
      <p:sp>
        <p:nvSpPr>
          <p:cNvPr id="6" name="TextBox 5"/>
          <p:cNvSpPr txBox="1"/>
          <p:nvPr/>
        </p:nvSpPr>
        <p:spPr>
          <a:xfrm>
            <a:off x="1842247" y="530288"/>
            <a:ext cx="1117614" cy="646331"/>
          </a:xfrm>
          <a:prstGeom prst="rect">
            <a:avLst/>
          </a:prstGeom>
          <a:noFill/>
        </p:spPr>
        <p:txBody>
          <a:bodyPr wrap="none" rtlCol="0">
            <a:spAutoFit/>
          </a:bodyPr>
          <a:lstStyle>
            <a:defPPr>
              <a:defRPr lang="en-US"/>
            </a:defPPr>
            <a:lvl1pPr>
              <a:defRPr sz="3600" b="1">
                <a:solidFill>
                  <a:srgbClr val="FFC000"/>
                </a:solidFill>
              </a:defRPr>
            </a:lvl1pPr>
          </a:lstStyle>
          <a:p>
            <a:r>
              <a:rPr lang="en-GB" dirty="0"/>
              <a:t>DBA</a:t>
            </a:r>
          </a:p>
        </p:txBody>
      </p:sp>
      <p:sp>
        <p:nvSpPr>
          <p:cNvPr id="7" name="Rectangle 6"/>
          <p:cNvSpPr/>
          <p:nvPr/>
        </p:nvSpPr>
        <p:spPr>
          <a:xfrm>
            <a:off x="1821993" y="5426022"/>
            <a:ext cx="9533966" cy="646331"/>
          </a:xfrm>
          <a:prstGeom prst="rect">
            <a:avLst/>
          </a:prstGeom>
        </p:spPr>
        <p:txBody>
          <a:bodyPr wrap="square">
            <a:spAutoFit/>
          </a:bodyPr>
          <a:lstStyle/>
          <a:p>
            <a:r>
              <a:rPr lang="en-GB" dirty="0"/>
              <a:t>Though heavily criticised now questionable in terms of validity are probably the best known explanations for employee motivation</a:t>
            </a:r>
          </a:p>
        </p:txBody>
      </p:sp>
      <p:sp>
        <p:nvSpPr>
          <p:cNvPr id="8" name="TextBox 7"/>
          <p:cNvSpPr txBox="1"/>
          <p:nvPr/>
        </p:nvSpPr>
        <p:spPr>
          <a:xfrm>
            <a:off x="1821993" y="3625061"/>
            <a:ext cx="9554219" cy="369332"/>
          </a:xfrm>
          <a:prstGeom prst="rect">
            <a:avLst/>
          </a:prstGeom>
          <a:noFill/>
        </p:spPr>
        <p:txBody>
          <a:bodyPr wrap="none" rtlCol="0">
            <a:spAutoFit/>
          </a:bodyPr>
          <a:lstStyle/>
          <a:p>
            <a:r>
              <a:rPr lang="en-GB" dirty="0"/>
              <a:t>1900s saw the development of command and control and management hierarchy </a:t>
            </a:r>
          </a:p>
        </p:txBody>
      </p:sp>
    </p:spTree>
    <p:extLst>
      <p:ext uri="{BB962C8B-B14F-4D97-AF65-F5344CB8AC3E}">
        <p14:creationId xmlns:p14="http://schemas.microsoft.com/office/powerpoint/2010/main" val="21489479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44388" y="1714580"/>
            <a:ext cx="10179424" cy="1477328"/>
          </a:xfrm>
          <a:prstGeom prst="rect">
            <a:avLst/>
          </a:prstGeom>
        </p:spPr>
        <p:txBody>
          <a:bodyPr wrap="square">
            <a:spAutoFit/>
          </a:bodyPr>
          <a:lstStyle/>
          <a:p>
            <a:r>
              <a:rPr lang="en-GB" dirty="0"/>
              <a:t>Management has a </a:t>
            </a:r>
            <a:r>
              <a:rPr lang="en-GB" dirty="0">
                <a:solidFill>
                  <a:srgbClr val="00B0F0"/>
                </a:solidFill>
              </a:rPr>
              <a:t>‘…standardized international curriculum (based largely on North American theory and practice), taught the world over and with only a rare nod in the direction of such concepts as national culture (see, e.g., Davies et al., 1989)—even then, usually in terms of how to impose a Western-style organization (the one best form) on any given culture. (Jackson and Carter 1992)</a:t>
            </a:r>
          </a:p>
        </p:txBody>
      </p:sp>
      <p:sp>
        <p:nvSpPr>
          <p:cNvPr id="3" name="Rectangle 2"/>
          <p:cNvSpPr/>
          <p:nvPr/>
        </p:nvSpPr>
        <p:spPr>
          <a:xfrm>
            <a:off x="1044388" y="3948607"/>
            <a:ext cx="10959354" cy="400110"/>
          </a:xfrm>
          <a:prstGeom prst="rect">
            <a:avLst/>
          </a:prstGeom>
        </p:spPr>
        <p:txBody>
          <a:bodyPr wrap="square">
            <a:spAutoFit/>
          </a:bodyPr>
          <a:lstStyle/>
          <a:p>
            <a:r>
              <a:rPr lang="en-GB" sz="2000" dirty="0" err="1"/>
              <a:t>Postmodenism</a:t>
            </a:r>
            <a:r>
              <a:rPr lang="en-GB" sz="2000" dirty="0"/>
              <a:t> offers the possibility of a radically new understanding of management.</a:t>
            </a:r>
          </a:p>
        </p:txBody>
      </p:sp>
      <p:sp>
        <p:nvSpPr>
          <p:cNvPr id="4" name="TextBox 3"/>
          <p:cNvSpPr txBox="1"/>
          <p:nvPr/>
        </p:nvSpPr>
        <p:spPr>
          <a:xfrm>
            <a:off x="1842247" y="530288"/>
            <a:ext cx="1428596" cy="830997"/>
          </a:xfrm>
          <a:prstGeom prst="rect">
            <a:avLst/>
          </a:prstGeom>
          <a:noFill/>
        </p:spPr>
        <p:txBody>
          <a:bodyPr wrap="none" rtlCol="0">
            <a:spAutoFit/>
          </a:bodyPr>
          <a:lstStyle>
            <a:defPPr>
              <a:defRPr lang="en-US"/>
            </a:defPPr>
            <a:lvl1pPr>
              <a:defRPr sz="3600" b="1">
                <a:solidFill>
                  <a:srgbClr val="FFC000"/>
                </a:solidFill>
              </a:defRPr>
            </a:lvl1pPr>
          </a:lstStyle>
          <a:p>
            <a:r>
              <a:rPr lang="en-GB" sz="4800" dirty="0"/>
              <a:t>DBA</a:t>
            </a:r>
          </a:p>
        </p:txBody>
      </p:sp>
      <p:sp>
        <p:nvSpPr>
          <p:cNvPr id="5" name="TextBox 4"/>
          <p:cNvSpPr txBox="1"/>
          <p:nvPr/>
        </p:nvSpPr>
        <p:spPr>
          <a:xfrm>
            <a:off x="6344671" y="807287"/>
            <a:ext cx="3103735" cy="369332"/>
          </a:xfrm>
          <a:prstGeom prst="rect">
            <a:avLst/>
          </a:prstGeom>
          <a:noFill/>
        </p:spPr>
        <p:txBody>
          <a:bodyPr wrap="none" rtlCol="0">
            <a:spAutoFit/>
          </a:bodyPr>
          <a:lstStyle/>
          <a:p>
            <a:r>
              <a:rPr lang="en-GB" dirty="0"/>
              <a:t>Taught as dogma, religion</a:t>
            </a:r>
          </a:p>
        </p:txBody>
      </p:sp>
      <p:sp>
        <p:nvSpPr>
          <p:cNvPr id="6" name="Rectangle 5"/>
          <p:cNvSpPr/>
          <p:nvPr/>
        </p:nvSpPr>
        <p:spPr>
          <a:xfrm>
            <a:off x="1181000" y="5105416"/>
            <a:ext cx="10327342" cy="646331"/>
          </a:xfrm>
          <a:prstGeom prst="rect">
            <a:avLst/>
          </a:prstGeom>
        </p:spPr>
        <p:txBody>
          <a:bodyPr wrap="square">
            <a:spAutoFit/>
          </a:bodyPr>
          <a:lstStyle/>
          <a:p>
            <a:r>
              <a:rPr lang="en-GB" dirty="0" err="1"/>
              <a:t>Postmodenism</a:t>
            </a:r>
            <a:r>
              <a:rPr lang="en-GB" dirty="0"/>
              <a:t> is an opportunity to re-examine the role and content of both management and management education.</a:t>
            </a:r>
          </a:p>
        </p:txBody>
      </p:sp>
    </p:spTree>
    <p:extLst>
      <p:ext uri="{BB962C8B-B14F-4D97-AF65-F5344CB8AC3E}">
        <p14:creationId xmlns:p14="http://schemas.microsoft.com/office/powerpoint/2010/main" val="39416487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38269" y="1550383"/>
            <a:ext cx="10854802" cy="1200329"/>
          </a:xfrm>
          <a:prstGeom prst="rect">
            <a:avLst/>
          </a:prstGeom>
        </p:spPr>
        <p:txBody>
          <a:bodyPr wrap="square">
            <a:spAutoFit/>
          </a:bodyPr>
          <a:lstStyle/>
          <a:p>
            <a:r>
              <a:rPr lang="en-GB" dirty="0" err="1">
                <a:solidFill>
                  <a:srgbClr val="00B0F0"/>
                </a:solidFill>
              </a:rPr>
              <a:t>Postmodenism</a:t>
            </a:r>
            <a:r>
              <a:rPr lang="en-GB" dirty="0">
                <a:solidFill>
                  <a:srgbClr val="00B0F0"/>
                </a:solidFill>
              </a:rPr>
              <a:t>, loss of faith in </a:t>
            </a:r>
            <a:r>
              <a:rPr lang="en-GB" i="1" dirty="0">
                <a:solidFill>
                  <a:srgbClr val="00B0F0"/>
                </a:solidFill>
              </a:rPr>
              <a:t>the </a:t>
            </a:r>
            <a:r>
              <a:rPr lang="en-GB" dirty="0">
                <a:solidFill>
                  <a:srgbClr val="00B0F0"/>
                </a:solidFill>
              </a:rPr>
              <a:t>rational, in the unquestioned authority of objectivity, and in the efficacy of science in fulfilment of its "</a:t>
            </a:r>
            <a:r>
              <a:rPr lang="en-GB" dirty="0" err="1">
                <a:solidFill>
                  <a:srgbClr val="00B0F0"/>
                </a:solidFill>
              </a:rPr>
              <a:t>modenist</a:t>
            </a:r>
            <a:r>
              <a:rPr lang="en-GB" dirty="0">
                <a:solidFill>
                  <a:srgbClr val="00B0F0"/>
                </a:solidFill>
              </a:rPr>
              <a:t> project"—has provided an opportunity for a substantive expansion of our understanding of what management is all about. (Jackson &amp; Carter, 1992)</a:t>
            </a:r>
          </a:p>
        </p:txBody>
      </p:sp>
      <p:sp>
        <p:nvSpPr>
          <p:cNvPr id="3" name="Rectangle 2"/>
          <p:cNvSpPr/>
          <p:nvPr/>
        </p:nvSpPr>
        <p:spPr>
          <a:xfrm>
            <a:off x="1828800" y="3103929"/>
            <a:ext cx="6096000" cy="2308324"/>
          </a:xfrm>
          <a:prstGeom prst="rect">
            <a:avLst/>
          </a:prstGeom>
        </p:spPr>
        <p:txBody>
          <a:bodyPr>
            <a:spAutoFit/>
          </a:bodyPr>
          <a:lstStyle/>
          <a:p>
            <a:r>
              <a:rPr lang="en-GB" dirty="0"/>
              <a:t>Modernity</a:t>
            </a:r>
          </a:p>
          <a:p>
            <a:r>
              <a:rPr lang="en-GB" dirty="0"/>
              <a:t>Emphasis on objective fact, scientific epistemology, experiments, general knowledge, certainty, unambiguous knowledge</a:t>
            </a:r>
          </a:p>
          <a:p>
            <a:endParaRPr lang="en-GB" dirty="0"/>
          </a:p>
          <a:p>
            <a:r>
              <a:rPr lang="en-GB" dirty="0"/>
              <a:t>Post-modernity</a:t>
            </a:r>
          </a:p>
          <a:p>
            <a:r>
              <a:rPr lang="en-GB" dirty="0"/>
              <a:t>Emphasis on interpretation, difference, ambiguity, uncertainty</a:t>
            </a:r>
          </a:p>
        </p:txBody>
      </p:sp>
      <p:sp>
        <p:nvSpPr>
          <p:cNvPr id="4" name="TextBox 3"/>
          <p:cNvSpPr txBox="1"/>
          <p:nvPr/>
        </p:nvSpPr>
        <p:spPr>
          <a:xfrm>
            <a:off x="8390311" y="2545521"/>
            <a:ext cx="3134191" cy="3785652"/>
          </a:xfrm>
          <a:prstGeom prst="rect">
            <a:avLst/>
          </a:prstGeom>
          <a:noFill/>
        </p:spPr>
        <p:txBody>
          <a:bodyPr wrap="none" rtlCol="0">
            <a:spAutoFit/>
          </a:bodyPr>
          <a:lstStyle/>
          <a:p>
            <a:r>
              <a:rPr lang="en-GB" sz="1600" dirty="0"/>
              <a:t>These modernist techniques </a:t>
            </a:r>
          </a:p>
          <a:p>
            <a:r>
              <a:rPr lang="en-GB" sz="1600" dirty="0"/>
              <a:t>have faded:</a:t>
            </a:r>
          </a:p>
          <a:p>
            <a:endParaRPr lang="en-GB" sz="1600" dirty="0"/>
          </a:p>
          <a:p>
            <a:r>
              <a:rPr lang="en-GB" sz="1600" dirty="0"/>
              <a:t>1960s</a:t>
            </a:r>
          </a:p>
          <a:p>
            <a:r>
              <a:rPr lang="en-GB" sz="1600" dirty="0"/>
              <a:t>TQM</a:t>
            </a:r>
          </a:p>
          <a:p>
            <a:endParaRPr lang="en-GB" sz="1600" dirty="0"/>
          </a:p>
          <a:p>
            <a:r>
              <a:rPr lang="en-GB" sz="1600" dirty="0"/>
              <a:t>1990s</a:t>
            </a:r>
          </a:p>
          <a:p>
            <a:r>
              <a:rPr lang="en-GB" sz="1600" dirty="0"/>
              <a:t>Downsizing</a:t>
            </a:r>
          </a:p>
          <a:p>
            <a:r>
              <a:rPr lang="en-GB" sz="1600" dirty="0"/>
              <a:t>Outsourcing</a:t>
            </a:r>
          </a:p>
          <a:p>
            <a:r>
              <a:rPr lang="en-GB" sz="1600" dirty="0"/>
              <a:t>Core competence</a:t>
            </a:r>
          </a:p>
          <a:p>
            <a:r>
              <a:rPr lang="en-GB" sz="1600" dirty="0"/>
              <a:t>BPR</a:t>
            </a:r>
          </a:p>
          <a:p>
            <a:endParaRPr lang="en-GB" sz="1600" dirty="0"/>
          </a:p>
          <a:p>
            <a:r>
              <a:rPr lang="en-GB" sz="1600" dirty="0"/>
              <a:t>2000</a:t>
            </a:r>
          </a:p>
          <a:p>
            <a:r>
              <a:rPr lang="en-GB" sz="1600" dirty="0"/>
              <a:t>ERP – IT</a:t>
            </a:r>
          </a:p>
          <a:p>
            <a:r>
              <a:rPr lang="en-GB" sz="1600" dirty="0"/>
              <a:t>Information management  - IT</a:t>
            </a:r>
          </a:p>
        </p:txBody>
      </p:sp>
      <p:sp>
        <p:nvSpPr>
          <p:cNvPr id="6" name="TextBox 5"/>
          <p:cNvSpPr txBox="1"/>
          <p:nvPr/>
        </p:nvSpPr>
        <p:spPr>
          <a:xfrm>
            <a:off x="1828800" y="497918"/>
            <a:ext cx="4249881" cy="830997"/>
          </a:xfrm>
          <a:prstGeom prst="rect">
            <a:avLst/>
          </a:prstGeom>
          <a:noFill/>
        </p:spPr>
        <p:txBody>
          <a:bodyPr wrap="none" rtlCol="0">
            <a:spAutoFit/>
          </a:bodyPr>
          <a:lstStyle>
            <a:defPPr>
              <a:defRPr lang="en-US"/>
            </a:defPPr>
            <a:lvl1pPr>
              <a:defRPr sz="3600" b="1">
                <a:solidFill>
                  <a:srgbClr val="FFC000"/>
                </a:solidFill>
              </a:defRPr>
            </a:lvl1pPr>
          </a:lstStyle>
          <a:p>
            <a:r>
              <a:rPr lang="en-GB" sz="4800" dirty="0"/>
              <a:t>Management</a:t>
            </a:r>
          </a:p>
        </p:txBody>
      </p:sp>
      <p:sp>
        <p:nvSpPr>
          <p:cNvPr id="7" name="Rectangle 6"/>
          <p:cNvSpPr/>
          <p:nvPr/>
        </p:nvSpPr>
        <p:spPr>
          <a:xfrm>
            <a:off x="3501263" y="5961841"/>
            <a:ext cx="2797561" cy="369332"/>
          </a:xfrm>
          <a:prstGeom prst="rect">
            <a:avLst/>
          </a:prstGeom>
        </p:spPr>
        <p:txBody>
          <a:bodyPr wrap="none">
            <a:spAutoFit/>
          </a:bodyPr>
          <a:lstStyle/>
          <a:p>
            <a:r>
              <a:rPr lang="en-GB" dirty="0"/>
              <a:t>Artificial Intelligence - IT</a:t>
            </a:r>
          </a:p>
        </p:txBody>
      </p:sp>
    </p:spTree>
    <p:extLst>
      <p:ext uri="{BB962C8B-B14F-4D97-AF65-F5344CB8AC3E}">
        <p14:creationId xmlns:p14="http://schemas.microsoft.com/office/powerpoint/2010/main" val="33719865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13665" y="1688094"/>
            <a:ext cx="9854970" cy="646331"/>
          </a:xfrm>
          <a:prstGeom prst="rect">
            <a:avLst/>
          </a:prstGeom>
        </p:spPr>
        <p:txBody>
          <a:bodyPr wrap="square">
            <a:spAutoFit/>
          </a:bodyPr>
          <a:lstStyle/>
          <a:p>
            <a:r>
              <a:rPr lang="en-GB" dirty="0">
                <a:solidFill>
                  <a:srgbClr val="00B0F0"/>
                </a:solidFill>
              </a:rPr>
              <a:t>"Rationality is . . . the capacity to make problematic what had hitherto been treated as given“ </a:t>
            </a:r>
            <a:r>
              <a:rPr lang="en-GB" dirty="0" err="1">
                <a:solidFill>
                  <a:srgbClr val="00B0F0"/>
                </a:solidFill>
              </a:rPr>
              <a:t>Gouldner</a:t>
            </a:r>
            <a:r>
              <a:rPr lang="en-GB" dirty="0">
                <a:solidFill>
                  <a:srgbClr val="00B0F0"/>
                </a:solidFill>
              </a:rPr>
              <a:t> (1976) </a:t>
            </a:r>
          </a:p>
        </p:txBody>
      </p:sp>
      <p:sp>
        <p:nvSpPr>
          <p:cNvPr id="3" name="TextBox 2"/>
          <p:cNvSpPr txBox="1"/>
          <p:nvPr/>
        </p:nvSpPr>
        <p:spPr>
          <a:xfrm>
            <a:off x="1936376" y="968188"/>
            <a:ext cx="9129422" cy="400110"/>
          </a:xfrm>
          <a:prstGeom prst="rect">
            <a:avLst/>
          </a:prstGeom>
          <a:noFill/>
        </p:spPr>
        <p:txBody>
          <a:bodyPr wrap="none" rtlCol="0">
            <a:spAutoFit/>
          </a:bodyPr>
          <a:lstStyle/>
          <a:p>
            <a:r>
              <a:rPr lang="en-GB" sz="2000" b="1" dirty="0">
                <a:solidFill>
                  <a:srgbClr val="FFC000"/>
                </a:solidFill>
              </a:rPr>
              <a:t>THE DEATH OF RATIONALITY, NOW WHAT OF MANAGEMENT EDUCATION?</a:t>
            </a:r>
          </a:p>
        </p:txBody>
      </p:sp>
      <p:sp>
        <p:nvSpPr>
          <p:cNvPr id="6" name="Rectangle 5"/>
          <p:cNvSpPr/>
          <p:nvPr/>
        </p:nvSpPr>
        <p:spPr>
          <a:xfrm>
            <a:off x="1936376" y="3611631"/>
            <a:ext cx="9635682" cy="1569660"/>
          </a:xfrm>
          <a:prstGeom prst="rect">
            <a:avLst/>
          </a:prstGeom>
        </p:spPr>
        <p:txBody>
          <a:bodyPr wrap="square">
            <a:spAutoFit/>
          </a:bodyPr>
          <a:lstStyle/>
          <a:p>
            <a:endParaRPr lang="en-GB" sz="2400" dirty="0"/>
          </a:p>
          <a:p>
            <a:r>
              <a:rPr lang="en-GB" sz="2400" dirty="0"/>
              <a:t>Do not accept knowledge based on its own claims to veracity; all is open to question, indeed, all must be questioned. </a:t>
            </a:r>
          </a:p>
          <a:p>
            <a:endParaRPr lang="en-GB" sz="2400" dirty="0"/>
          </a:p>
        </p:txBody>
      </p:sp>
      <p:sp>
        <p:nvSpPr>
          <p:cNvPr id="4" name="Rectangle 3"/>
          <p:cNvSpPr/>
          <p:nvPr/>
        </p:nvSpPr>
        <p:spPr>
          <a:xfrm>
            <a:off x="2940423" y="2783105"/>
            <a:ext cx="6096000" cy="646331"/>
          </a:xfrm>
          <a:prstGeom prst="rect">
            <a:avLst/>
          </a:prstGeom>
        </p:spPr>
        <p:txBody>
          <a:bodyPr>
            <a:spAutoFit/>
          </a:bodyPr>
          <a:lstStyle/>
          <a:p>
            <a:r>
              <a:rPr lang="en-GB" dirty="0"/>
              <a:t>A precept for </a:t>
            </a:r>
            <a:r>
              <a:rPr lang="en-GB" dirty="0" err="1"/>
              <a:t>postmodenism</a:t>
            </a:r>
            <a:r>
              <a:rPr lang="en-GB" dirty="0"/>
              <a:t>.                                </a:t>
            </a:r>
            <a:r>
              <a:rPr lang="en-GB" dirty="0" err="1"/>
              <a:t>Postmodenism’s</a:t>
            </a:r>
            <a:r>
              <a:rPr lang="en-GB" dirty="0"/>
              <a:t> first principle.</a:t>
            </a:r>
          </a:p>
        </p:txBody>
      </p:sp>
    </p:spTree>
    <p:extLst>
      <p:ext uri="{BB962C8B-B14F-4D97-AF65-F5344CB8AC3E}">
        <p14:creationId xmlns:p14="http://schemas.microsoft.com/office/powerpoint/2010/main" val="42022640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321857" y="2215714"/>
            <a:ext cx="9054353" cy="861774"/>
          </a:xfrm>
          <a:prstGeom prst="rect">
            <a:avLst/>
          </a:prstGeom>
        </p:spPr>
        <p:txBody>
          <a:bodyPr wrap="square">
            <a:spAutoFit/>
          </a:bodyPr>
          <a:lstStyle/>
          <a:p>
            <a:r>
              <a:rPr lang="en-GB" dirty="0">
                <a:solidFill>
                  <a:srgbClr val="00B0F0"/>
                </a:solidFill>
              </a:rPr>
              <a:t>From the point of view of </a:t>
            </a:r>
            <a:r>
              <a:rPr lang="en-GB" dirty="0" err="1">
                <a:solidFill>
                  <a:srgbClr val="00B0F0"/>
                </a:solidFill>
              </a:rPr>
              <a:t>postmodenism</a:t>
            </a:r>
            <a:r>
              <a:rPr lang="en-GB" dirty="0">
                <a:solidFill>
                  <a:srgbClr val="00B0F0"/>
                </a:solidFill>
              </a:rPr>
              <a:t>, </a:t>
            </a:r>
            <a:r>
              <a:rPr lang="en-GB" dirty="0" err="1">
                <a:solidFill>
                  <a:srgbClr val="00B0F0"/>
                </a:solidFill>
              </a:rPr>
              <a:t>modenist</a:t>
            </a:r>
            <a:r>
              <a:rPr lang="en-GB" dirty="0">
                <a:solidFill>
                  <a:srgbClr val="00B0F0"/>
                </a:solidFill>
              </a:rPr>
              <a:t> management knowledge is often either laughable or dangerous, depending on one's degree of pessimism. </a:t>
            </a:r>
            <a:r>
              <a:rPr lang="en-GB" sz="1400" dirty="0">
                <a:solidFill>
                  <a:srgbClr val="00B0F0"/>
                </a:solidFill>
              </a:rPr>
              <a:t>(Jackson &amp; Carter, 1992)</a:t>
            </a:r>
            <a:endParaRPr lang="en-GB" dirty="0">
              <a:solidFill>
                <a:srgbClr val="00B0F0"/>
              </a:solidFill>
            </a:endParaRPr>
          </a:p>
        </p:txBody>
      </p:sp>
      <p:sp>
        <p:nvSpPr>
          <p:cNvPr id="3" name="Rectangle 2"/>
          <p:cNvSpPr/>
          <p:nvPr/>
        </p:nvSpPr>
        <p:spPr>
          <a:xfrm>
            <a:off x="1716738" y="3958441"/>
            <a:ext cx="9968755" cy="2031325"/>
          </a:xfrm>
          <a:prstGeom prst="rect">
            <a:avLst/>
          </a:prstGeom>
        </p:spPr>
        <p:txBody>
          <a:bodyPr wrap="square">
            <a:spAutoFit/>
          </a:bodyPr>
          <a:lstStyle/>
          <a:p>
            <a:r>
              <a:rPr lang="en-GB" dirty="0">
                <a:solidFill>
                  <a:srgbClr val="0070C0"/>
                </a:solidFill>
              </a:rPr>
              <a:t>The apparent compulsion to teach, and to employ, strategies and techniques that, as has been noted, are known not to "produce the goods" makes management education, and management practice, seem either lemming-like—advocating and pursuing courses of action that are positively detrimental to the welfare and/or self-interest of the practitioner, such as prioritizing profit at the expense of the ozone layer, or blandly uncaring about the ends that are supposedly being served, such as social good. </a:t>
            </a:r>
            <a:r>
              <a:rPr lang="en-GB" sz="1400" dirty="0">
                <a:solidFill>
                  <a:srgbClr val="0070C0"/>
                </a:solidFill>
              </a:rPr>
              <a:t>(Jackson &amp; Carter, 1992)</a:t>
            </a:r>
          </a:p>
        </p:txBody>
      </p:sp>
      <p:sp>
        <p:nvSpPr>
          <p:cNvPr id="4" name="TextBox 3"/>
          <p:cNvSpPr txBox="1"/>
          <p:nvPr/>
        </p:nvSpPr>
        <p:spPr>
          <a:xfrm>
            <a:off x="1842247" y="530288"/>
            <a:ext cx="1428596" cy="830997"/>
          </a:xfrm>
          <a:prstGeom prst="rect">
            <a:avLst/>
          </a:prstGeom>
          <a:noFill/>
        </p:spPr>
        <p:txBody>
          <a:bodyPr wrap="none" rtlCol="0">
            <a:spAutoFit/>
          </a:bodyPr>
          <a:lstStyle>
            <a:defPPr>
              <a:defRPr lang="en-US"/>
            </a:defPPr>
            <a:lvl1pPr>
              <a:defRPr sz="3600" b="1">
                <a:solidFill>
                  <a:srgbClr val="FFC000"/>
                </a:solidFill>
              </a:defRPr>
            </a:lvl1pPr>
          </a:lstStyle>
          <a:p>
            <a:r>
              <a:rPr lang="en-GB" sz="4800" dirty="0"/>
              <a:t>DBA</a:t>
            </a:r>
          </a:p>
        </p:txBody>
      </p:sp>
    </p:spTree>
    <p:extLst>
      <p:ext uri="{BB962C8B-B14F-4D97-AF65-F5344CB8AC3E}">
        <p14:creationId xmlns:p14="http://schemas.microsoft.com/office/powerpoint/2010/main" val="41600494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09482" y="5182010"/>
            <a:ext cx="8909811" cy="369332"/>
          </a:xfrm>
          <a:prstGeom prst="rect">
            <a:avLst/>
          </a:prstGeom>
          <a:noFill/>
        </p:spPr>
        <p:txBody>
          <a:bodyPr wrap="none" rtlCol="0">
            <a:spAutoFit/>
          </a:bodyPr>
          <a:lstStyle/>
          <a:p>
            <a:r>
              <a:rPr lang="en-GB" dirty="0"/>
              <a:t>Solving problems – acquiring resources and organising them to produce value</a:t>
            </a:r>
          </a:p>
        </p:txBody>
      </p:sp>
      <p:sp>
        <p:nvSpPr>
          <p:cNvPr id="3" name="TextBox 2"/>
          <p:cNvSpPr txBox="1"/>
          <p:nvPr/>
        </p:nvSpPr>
        <p:spPr>
          <a:xfrm>
            <a:off x="1909482" y="672353"/>
            <a:ext cx="9361858" cy="769441"/>
          </a:xfrm>
          <a:prstGeom prst="rect">
            <a:avLst/>
          </a:prstGeom>
          <a:noFill/>
        </p:spPr>
        <p:txBody>
          <a:bodyPr wrap="none" rtlCol="0">
            <a:spAutoFit/>
          </a:bodyPr>
          <a:lstStyle>
            <a:defPPr>
              <a:defRPr lang="en-US"/>
            </a:defPPr>
            <a:lvl1pPr>
              <a:defRPr sz="4800" b="1">
                <a:solidFill>
                  <a:srgbClr val="FFC000"/>
                </a:solidFill>
              </a:defRPr>
            </a:lvl1pPr>
          </a:lstStyle>
          <a:p>
            <a:r>
              <a:rPr lang="en-GB" sz="4400" dirty="0"/>
              <a:t>Essence of Management Practice</a:t>
            </a:r>
          </a:p>
        </p:txBody>
      </p:sp>
      <p:sp>
        <p:nvSpPr>
          <p:cNvPr id="4" name="TextBox 3"/>
          <p:cNvSpPr txBox="1"/>
          <p:nvPr/>
        </p:nvSpPr>
        <p:spPr>
          <a:xfrm>
            <a:off x="1909482" y="5822570"/>
            <a:ext cx="8037778" cy="369332"/>
          </a:xfrm>
          <a:prstGeom prst="rect">
            <a:avLst/>
          </a:prstGeom>
          <a:noFill/>
        </p:spPr>
        <p:txBody>
          <a:bodyPr wrap="none" rtlCol="0">
            <a:spAutoFit/>
          </a:bodyPr>
          <a:lstStyle/>
          <a:p>
            <a:r>
              <a:rPr lang="en-GB" dirty="0"/>
              <a:t>Has management produced techniques to define and solve problem?</a:t>
            </a:r>
          </a:p>
        </p:txBody>
      </p:sp>
      <p:sp>
        <p:nvSpPr>
          <p:cNvPr id="5" name="TextBox 4"/>
          <p:cNvSpPr txBox="1"/>
          <p:nvPr/>
        </p:nvSpPr>
        <p:spPr>
          <a:xfrm>
            <a:off x="1909482" y="1697661"/>
            <a:ext cx="8815234" cy="369332"/>
          </a:xfrm>
          <a:prstGeom prst="rect">
            <a:avLst/>
          </a:prstGeom>
          <a:noFill/>
        </p:spPr>
        <p:txBody>
          <a:bodyPr wrap="none" rtlCol="0">
            <a:spAutoFit/>
          </a:bodyPr>
          <a:lstStyle/>
          <a:p>
            <a:r>
              <a:rPr lang="en-GB" dirty="0"/>
              <a:t>A dentist has a body of scientific &amp; technical knowledge to practice dentistry</a:t>
            </a:r>
          </a:p>
        </p:txBody>
      </p:sp>
      <p:sp>
        <p:nvSpPr>
          <p:cNvPr id="6" name="Rectangle 5"/>
          <p:cNvSpPr/>
          <p:nvPr/>
        </p:nvSpPr>
        <p:spPr>
          <a:xfrm>
            <a:off x="1909482" y="2299989"/>
            <a:ext cx="9265024" cy="646331"/>
          </a:xfrm>
          <a:prstGeom prst="rect">
            <a:avLst/>
          </a:prstGeom>
        </p:spPr>
        <p:txBody>
          <a:bodyPr wrap="square">
            <a:spAutoFit/>
          </a:bodyPr>
          <a:lstStyle/>
          <a:p>
            <a:r>
              <a:rPr lang="en-GB" dirty="0"/>
              <a:t>An ophthalmologist has a body of scientific &amp; technical knowledge to practice </a:t>
            </a:r>
            <a:r>
              <a:rPr lang="en-GB" dirty="0" err="1"/>
              <a:t>optometery</a:t>
            </a:r>
            <a:r>
              <a:rPr lang="en-GB" dirty="0"/>
              <a:t> </a:t>
            </a:r>
          </a:p>
        </p:txBody>
      </p:sp>
      <p:sp>
        <p:nvSpPr>
          <p:cNvPr id="7" name="Rectangle 6"/>
          <p:cNvSpPr/>
          <p:nvPr/>
        </p:nvSpPr>
        <p:spPr>
          <a:xfrm>
            <a:off x="1909482" y="3185088"/>
            <a:ext cx="9265024" cy="369332"/>
          </a:xfrm>
          <a:prstGeom prst="rect">
            <a:avLst/>
          </a:prstGeom>
        </p:spPr>
        <p:txBody>
          <a:bodyPr wrap="square">
            <a:spAutoFit/>
          </a:bodyPr>
          <a:lstStyle/>
          <a:p>
            <a:r>
              <a:rPr lang="en-GB" dirty="0"/>
              <a:t>A medical doctor has a body of scientific knowledge to practice medicine</a:t>
            </a:r>
          </a:p>
        </p:txBody>
      </p:sp>
      <p:sp>
        <p:nvSpPr>
          <p:cNvPr id="8" name="Rectangle 7"/>
          <p:cNvSpPr/>
          <p:nvPr/>
        </p:nvSpPr>
        <p:spPr>
          <a:xfrm>
            <a:off x="1909482" y="3793059"/>
            <a:ext cx="8686800" cy="369332"/>
          </a:xfrm>
          <a:prstGeom prst="rect">
            <a:avLst/>
          </a:prstGeom>
        </p:spPr>
        <p:txBody>
          <a:bodyPr wrap="square">
            <a:spAutoFit/>
          </a:bodyPr>
          <a:lstStyle/>
          <a:p>
            <a:r>
              <a:rPr lang="en-GB" dirty="0"/>
              <a:t>A lecturer or even a school teacher has a body of knowledge to teach</a:t>
            </a:r>
          </a:p>
        </p:txBody>
      </p:sp>
      <p:sp>
        <p:nvSpPr>
          <p:cNvPr id="9" name="Rectangle 8"/>
          <p:cNvSpPr/>
          <p:nvPr/>
        </p:nvSpPr>
        <p:spPr>
          <a:xfrm>
            <a:off x="2958353" y="4414930"/>
            <a:ext cx="3048000" cy="369332"/>
          </a:xfrm>
          <a:prstGeom prst="rect">
            <a:avLst/>
          </a:prstGeom>
        </p:spPr>
        <p:txBody>
          <a:bodyPr wrap="square">
            <a:spAutoFit/>
          </a:bodyPr>
          <a:lstStyle/>
          <a:p>
            <a:r>
              <a:rPr lang="en-GB" dirty="0"/>
              <a:t>A manager has ….?</a:t>
            </a:r>
          </a:p>
        </p:txBody>
      </p:sp>
      <p:sp>
        <p:nvSpPr>
          <p:cNvPr id="10" name="Rectangle 9"/>
          <p:cNvSpPr/>
          <p:nvPr/>
        </p:nvSpPr>
        <p:spPr>
          <a:xfrm>
            <a:off x="6158753" y="4433619"/>
            <a:ext cx="3825086" cy="369332"/>
          </a:xfrm>
          <a:prstGeom prst="rect">
            <a:avLst/>
          </a:prstGeom>
        </p:spPr>
        <p:txBody>
          <a:bodyPr wrap="none">
            <a:spAutoFit/>
          </a:bodyPr>
          <a:lstStyle/>
          <a:p>
            <a:r>
              <a:rPr lang="en-GB" dirty="0"/>
              <a:t>To be banal… A politician has …</a:t>
            </a:r>
          </a:p>
        </p:txBody>
      </p:sp>
    </p:spTree>
    <p:extLst>
      <p:ext uri="{BB962C8B-B14F-4D97-AF65-F5344CB8AC3E}">
        <p14:creationId xmlns:p14="http://schemas.microsoft.com/office/powerpoint/2010/main" val="1811877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1000"/>
                                        <p:tgtEl>
                                          <p:spTgt spid="8"/>
                                        </p:tgtEl>
                                      </p:cBhvr>
                                    </p:animEffect>
                                    <p:anim calcmode="lin" valueType="num">
                                      <p:cBhvr>
                                        <p:cTn id="29" dur="1000" fill="hold"/>
                                        <p:tgtEl>
                                          <p:spTgt spid="8"/>
                                        </p:tgtEl>
                                        <p:attrNameLst>
                                          <p:attrName>ppt_x</p:attrName>
                                        </p:attrNameLst>
                                      </p:cBhvr>
                                      <p:tavLst>
                                        <p:tav tm="0">
                                          <p:val>
                                            <p:strVal val="#ppt_x"/>
                                          </p:val>
                                        </p:tav>
                                        <p:tav tm="100000">
                                          <p:val>
                                            <p:strVal val="#ppt_x"/>
                                          </p:val>
                                        </p:tav>
                                      </p:tavLst>
                                    </p:anim>
                                    <p:anim calcmode="lin" valueType="num">
                                      <p:cBhvr>
                                        <p:cTn id="30"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5"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fade">
                                      <p:cBhvr>
                                        <p:cTn id="35" dur="2000"/>
                                        <p:tgtEl>
                                          <p:spTgt spid="9"/>
                                        </p:tgtEl>
                                      </p:cBhvr>
                                    </p:animEffect>
                                    <p:anim calcmode="lin" valueType="num">
                                      <p:cBhvr>
                                        <p:cTn id="36" dur="2000" fill="hold"/>
                                        <p:tgtEl>
                                          <p:spTgt spid="9"/>
                                        </p:tgtEl>
                                        <p:attrNameLst>
                                          <p:attrName>ppt_w</p:attrName>
                                        </p:attrNameLst>
                                      </p:cBhvr>
                                      <p:tavLst>
                                        <p:tav tm="0" fmla="#ppt_w*sin(2.5*pi*$)">
                                          <p:val>
                                            <p:fltVal val="0"/>
                                          </p:val>
                                        </p:tav>
                                        <p:tav tm="100000">
                                          <p:val>
                                            <p:fltVal val="1"/>
                                          </p:val>
                                        </p:tav>
                                      </p:tavLst>
                                    </p:anim>
                                    <p:anim calcmode="lin" valueType="num">
                                      <p:cBhvr>
                                        <p:cTn id="37" dur="2000" fill="hold"/>
                                        <p:tgtEl>
                                          <p:spTgt spid="9"/>
                                        </p:tgtEl>
                                        <p:attrNameLst>
                                          <p:attrName>ppt_h</p:attrName>
                                        </p:attrNameLst>
                                      </p:cBhvr>
                                      <p:tavLst>
                                        <p:tav tm="0">
                                          <p:val>
                                            <p:strVal val="#ppt_h"/>
                                          </p:val>
                                        </p:tav>
                                        <p:tav tm="100000">
                                          <p:val>
                                            <p:strVal val="#ppt_h"/>
                                          </p:val>
                                        </p:tav>
                                      </p:tavLst>
                                    </p:anim>
                                  </p:childTnLst>
                                </p:cTn>
                              </p:par>
                            </p:childTnLst>
                          </p:cTn>
                        </p:par>
                      </p:childTnLst>
                    </p:cTn>
                  </p:par>
                  <p:par>
                    <p:cTn id="38" fill="hold">
                      <p:stCondLst>
                        <p:cond delay="indefinite"/>
                      </p:stCondLst>
                      <p:childTnLst>
                        <p:par>
                          <p:cTn id="39" fill="hold">
                            <p:stCondLst>
                              <p:cond delay="0"/>
                            </p:stCondLst>
                            <p:childTnLst>
                              <p:par>
                                <p:cTn id="40" presetID="26"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wipe(down)">
                                      <p:cBhvr>
                                        <p:cTn id="42" dur="580">
                                          <p:stCondLst>
                                            <p:cond delay="0"/>
                                          </p:stCondLst>
                                        </p:cTn>
                                        <p:tgtEl>
                                          <p:spTgt spid="10"/>
                                        </p:tgtEl>
                                      </p:cBhvr>
                                    </p:animEffect>
                                    <p:anim calcmode="lin" valueType="num">
                                      <p:cBhvr>
                                        <p:cTn id="43"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44"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45"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46"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47"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48" dur="26">
                                          <p:stCondLst>
                                            <p:cond delay="650"/>
                                          </p:stCondLst>
                                        </p:cTn>
                                        <p:tgtEl>
                                          <p:spTgt spid="10"/>
                                        </p:tgtEl>
                                      </p:cBhvr>
                                      <p:to x="100000" y="60000"/>
                                    </p:animScale>
                                    <p:animScale>
                                      <p:cBhvr>
                                        <p:cTn id="49" dur="166" decel="50000">
                                          <p:stCondLst>
                                            <p:cond delay="676"/>
                                          </p:stCondLst>
                                        </p:cTn>
                                        <p:tgtEl>
                                          <p:spTgt spid="10"/>
                                        </p:tgtEl>
                                      </p:cBhvr>
                                      <p:to x="100000" y="100000"/>
                                    </p:animScale>
                                    <p:animScale>
                                      <p:cBhvr>
                                        <p:cTn id="50" dur="26">
                                          <p:stCondLst>
                                            <p:cond delay="1312"/>
                                          </p:stCondLst>
                                        </p:cTn>
                                        <p:tgtEl>
                                          <p:spTgt spid="10"/>
                                        </p:tgtEl>
                                      </p:cBhvr>
                                      <p:to x="100000" y="80000"/>
                                    </p:animScale>
                                    <p:animScale>
                                      <p:cBhvr>
                                        <p:cTn id="51" dur="166" decel="50000">
                                          <p:stCondLst>
                                            <p:cond delay="1338"/>
                                          </p:stCondLst>
                                        </p:cTn>
                                        <p:tgtEl>
                                          <p:spTgt spid="10"/>
                                        </p:tgtEl>
                                      </p:cBhvr>
                                      <p:to x="100000" y="100000"/>
                                    </p:animScale>
                                    <p:animScale>
                                      <p:cBhvr>
                                        <p:cTn id="52" dur="26">
                                          <p:stCondLst>
                                            <p:cond delay="1642"/>
                                          </p:stCondLst>
                                        </p:cTn>
                                        <p:tgtEl>
                                          <p:spTgt spid="10"/>
                                        </p:tgtEl>
                                      </p:cBhvr>
                                      <p:to x="100000" y="90000"/>
                                    </p:animScale>
                                    <p:animScale>
                                      <p:cBhvr>
                                        <p:cTn id="53" dur="166" decel="50000">
                                          <p:stCondLst>
                                            <p:cond delay="1668"/>
                                          </p:stCondLst>
                                        </p:cTn>
                                        <p:tgtEl>
                                          <p:spTgt spid="10"/>
                                        </p:tgtEl>
                                      </p:cBhvr>
                                      <p:to x="100000" y="100000"/>
                                    </p:animScale>
                                    <p:animScale>
                                      <p:cBhvr>
                                        <p:cTn id="54" dur="26">
                                          <p:stCondLst>
                                            <p:cond delay="1808"/>
                                          </p:stCondLst>
                                        </p:cTn>
                                        <p:tgtEl>
                                          <p:spTgt spid="10"/>
                                        </p:tgtEl>
                                      </p:cBhvr>
                                      <p:to x="100000" y="95000"/>
                                    </p:animScale>
                                    <p:animScale>
                                      <p:cBhvr>
                                        <p:cTn id="55" dur="166" decel="50000">
                                          <p:stCondLst>
                                            <p:cond delay="1834"/>
                                          </p:stCondLst>
                                        </p:cTn>
                                        <p:tgtEl>
                                          <p:spTgt spid="10"/>
                                        </p:tgtEl>
                                      </p:cBhvr>
                                      <p:to x="100000" y="100000"/>
                                    </p:animScale>
                                  </p:childTnLst>
                                </p:cTn>
                              </p:par>
                            </p:childTnLst>
                          </p:cTn>
                        </p:par>
                      </p:childTnLst>
                    </p:cTn>
                  </p:par>
                  <p:par>
                    <p:cTn id="56" fill="hold">
                      <p:stCondLst>
                        <p:cond delay="indefinite"/>
                      </p:stCondLst>
                      <p:childTnLst>
                        <p:par>
                          <p:cTn id="57" fill="hold">
                            <p:stCondLst>
                              <p:cond delay="0"/>
                            </p:stCondLst>
                            <p:childTnLst>
                              <p:par>
                                <p:cTn id="58" presetID="31" presetClass="entr" presetSubtype="0" fill="hold" grpId="0" nodeType="clickEffect">
                                  <p:stCondLst>
                                    <p:cond delay="0"/>
                                  </p:stCondLst>
                                  <p:childTnLst>
                                    <p:set>
                                      <p:cBhvr>
                                        <p:cTn id="59" dur="1" fill="hold">
                                          <p:stCondLst>
                                            <p:cond delay="0"/>
                                          </p:stCondLst>
                                        </p:cTn>
                                        <p:tgtEl>
                                          <p:spTgt spid="2"/>
                                        </p:tgtEl>
                                        <p:attrNameLst>
                                          <p:attrName>style.visibility</p:attrName>
                                        </p:attrNameLst>
                                      </p:cBhvr>
                                      <p:to>
                                        <p:strVal val="visible"/>
                                      </p:to>
                                    </p:set>
                                    <p:anim calcmode="lin" valueType="num">
                                      <p:cBhvr>
                                        <p:cTn id="60" dur="1000" fill="hold"/>
                                        <p:tgtEl>
                                          <p:spTgt spid="2"/>
                                        </p:tgtEl>
                                        <p:attrNameLst>
                                          <p:attrName>ppt_w</p:attrName>
                                        </p:attrNameLst>
                                      </p:cBhvr>
                                      <p:tavLst>
                                        <p:tav tm="0">
                                          <p:val>
                                            <p:fltVal val="0"/>
                                          </p:val>
                                        </p:tav>
                                        <p:tav tm="100000">
                                          <p:val>
                                            <p:strVal val="#ppt_w"/>
                                          </p:val>
                                        </p:tav>
                                      </p:tavLst>
                                    </p:anim>
                                    <p:anim calcmode="lin" valueType="num">
                                      <p:cBhvr>
                                        <p:cTn id="61" dur="1000" fill="hold"/>
                                        <p:tgtEl>
                                          <p:spTgt spid="2"/>
                                        </p:tgtEl>
                                        <p:attrNameLst>
                                          <p:attrName>ppt_h</p:attrName>
                                        </p:attrNameLst>
                                      </p:cBhvr>
                                      <p:tavLst>
                                        <p:tav tm="0">
                                          <p:val>
                                            <p:fltVal val="0"/>
                                          </p:val>
                                        </p:tav>
                                        <p:tav tm="100000">
                                          <p:val>
                                            <p:strVal val="#ppt_h"/>
                                          </p:val>
                                        </p:tav>
                                      </p:tavLst>
                                    </p:anim>
                                    <p:anim calcmode="lin" valueType="num">
                                      <p:cBhvr>
                                        <p:cTn id="62" dur="1000" fill="hold"/>
                                        <p:tgtEl>
                                          <p:spTgt spid="2"/>
                                        </p:tgtEl>
                                        <p:attrNameLst>
                                          <p:attrName>style.rotation</p:attrName>
                                        </p:attrNameLst>
                                      </p:cBhvr>
                                      <p:tavLst>
                                        <p:tav tm="0">
                                          <p:val>
                                            <p:fltVal val="90"/>
                                          </p:val>
                                        </p:tav>
                                        <p:tav tm="100000">
                                          <p:val>
                                            <p:fltVal val="0"/>
                                          </p:val>
                                        </p:tav>
                                      </p:tavLst>
                                    </p:anim>
                                    <p:animEffect transition="in" filter="fade">
                                      <p:cBhvr>
                                        <p:cTn id="63" dur="1000"/>
                                        <p:tgtEl>
                                          <p:spTgt spid="2"/>
                                        </p:tgtEl>
                                      </p:cBhvr>
                                    </p:animEffect>
                                  </p:childTnLst>
                                </p:cTn>
                              </p:par>
                            </p:childTnLst>
                          </p:cTn>
                        </p:par>
                      </p:childTnLst>
                    </p:cTn>
                  </p:par>
                  <p:par>
                    <p:cTn id="64" fill="hold">
                      <p:stCondLst>
                        <p:cond delay="indefinite"/>
                      </p:stCondLst>
                      <p:childTnLst>
                        <p:par>
                          <p:cTn id="65" fill="hold">
                            <p:stCondLst>
                              <p:cond delay="0"/>
                            </p:stCondLst>
                            <p:childTnLst>
                              <p:par>
                                <p:cTn id="66" presetID="31" presetClass="entr" presetSubtype="0" fill="hold" grpId="0" nodeType="clickEffect">
                                  <p:stCondLst>
                                    <p:cond delay="0"/>
                                  </p:stCondLst>
                                  <p:childTnLst>
                                    <p:set>
                                      <p:cBhvr>
                                        <p:cTn id="67" dur="1" fill="hold">
                                          <p:stCondLst>
                                            <p:cond delay="0"/>
                                          </p:stCondLst>
                                        </p:cTn>
                                        <p:tgtEl>
                                          <p:spTgt spid="4"/>
                                        </p:tgtEl>
                                        <p:attrNameLst>
                                          <p:attrName>style.visibility</p:attrName>
                                        </p:attrNameLst>
                                      </p:cBhvr>
                                      <p:to>
                                        <p:strVal val="visible"/>
                                      </p:to>
                                    </p:set>
                                    <p:anim calcmode="lin" valueType="num">
                                      <p:cBhvr>
                                        <p:cTn id="68" dur="1000" fill="hold"/>
                                        <p:tgtEl>
                                          <p:spTgt spid="4"/>
                                        </p:tgtEl>
                                        <p:attrNameLst>
                                          <p:attrName>ppt_w</p:attrName>
                                        </p:attrNameLst>
                                      </p:cBhvr>
                                      <p:tavLst>
                                        <p:tav tm="0">
                                          <p:val>
                                            <p:fltVal val="0"/>
                                          </p:val>
                                        </p:tav>
                                        <p:tav tm="100000">
                                          <p:val>
                                            <p:strVal val="#ppt_w"/>
                                          </p:val>
                                        </p:tav>
                                      </p:tavLst>
                                    </p:anim>
                                    <p:anim calcmode="lin" valueType="num">
                                      <p:cBhvr>
                                        <p:cTn id="69" dur="1000" fill="hold"/>
                                        <p:tgtEl>
                                          <p:spTgt spid="4"/>
                                        </p:tgtEl>
                                        <p:attrNameLst>
                                          <p:attrName>ppt_h</p:attrName>
                                        </p:attrNameLst>
                                      </p:cBhvr>
                                      <p:tavLst>
                                        <p:tav tm="0">
                                          <p:val>
                                            <p:fltVal val="0"/>
                                          </p:val>
                                        </p:tav>
                                        <p:tav tm="100000">
                                          <p:val>
                                            <p:strVal val="#ppt_h"/>
                                          </p:val>
                                        </p:tav>
                                      </p:tavLst>
                                    </p:anim>
                                    <p:anim calcmode="lin" valueType="num">
                                      <p:cBhvr>
                                        <p:cTn id="70" dur="1000" fill="hold"/>
                                        <p:tgtEl>
                                          <p:spTgt spid="4"/>
                                        </p:tgtEl>
                                        <p:attrNameLst>
                                          <p:attrName>style.rotation</p:attrName>
                                        </p:attrNameLst>
                                      </p:cBhvr>
                                      <p:tavLst>
                                        <p:tav tm="0">
                                          <p:val>
                                            <p:fltVal val="90"/>
                                          </p:val>
                                        </p:tav>
                                        <p:tav tm="100000">
                                          <p:val>
                                            <p:fltVal val="0"/>
                                          </p:val>
                                        </p:tav>
                                      </p:tavLst>
                                    </p:anim>
                                    <p:animEffect transition="in" filter="fade">
                                      <p:cBhvr>
                                        <p:cTn id="71"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6" grpId="0"/>
      <p:bldP spid="7" grpId="0"/>
      <p:bldP spid="8" grpId="0"/>
      <p:bldP spid="9" grpId="0"/>
      <p:bldP spid="10"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14629" y="3244334"/>
            <a:ext cx="5562741" cy="369332"/>
          </a:xfrm>
          <a:prstGeom prst="rect">
            <a:avLst/>
          </a:prstGeom>
        </p:spPr>
        <p:txBody>
          <a:bodyPr wrap="none">
            <a:spAutoFit/>
          </a:bodyPr>
          <a:lstStyle/>
          <a:p>
            <a:r>
              <a:rPr lang="en-GB" dirty="0">
                <a:hlinkClick r:id="rId2"/>
              </a:rPr>
              <a:t>https://abdc.edu.au/research/abdc-journal-list/</a:t>
            </a:r>
            <a:endParaRPr lang="en-GB" dirty="0"/>
          </a:p>
        </p:txBody>
      </p:sp>
      <p:sp>
        <p:nvSpPr>
          <p:cNvPr id="3" name="TextBox 2"/>
          <p:cNvSpPr txBox="1"/>
          <p:nvPr/>
        </p:nvSpPr>
        <p:spPr>
          <a:xfrm>
            <a:off x="1882588" y="806824"/>
            <a:ext cx="4156907" cy="707886"/>
          </a:xfrm>
          <a:prstGeom prst="rect">
            <a:avLst/>
          </a:prstGeom>
          <a:noFill/>
        </p:spPr>
        <p:txBody>
          <a:bodyPr wrap="none" rtlCol="0">
            <a:spAutoFit/>
          </a:bodyPr>
          <a:lstStyle/>
          <a:p>
            <a:r>
              <a:rPr lang="en-GB" sz="4000" b="1" dirty="0">
                <a:solidFill>
                  <a:srgbClr val="FFC000"/>
                </a:solidFill>
              </a:rPr>
              <a:t>Journal Ranking</a:t>
            </a:r>
          </a:p>
        </p:txBody>
      </p:sp>
    </p:spTree>
    <p:extLst>
      <p:ext uri="{BB962C8B-B14F-4D97-AF65-F5344CB8AC3E}">
        <p14:creationId xmlns:p14="http://schemas.microsoft.com/office/powerpoint/2010/main" val="15355695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394</TotalTime>
  <Words>1350</Words>
  <Application>Microsoft Macintosh PowerPoint</Application>
  <PresentationFormat>Widescreen</PresentationFormat>
  <Paragraphs>163</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PowerPoint Presentation</vt:lpstr>
      <vt:lpstr>‘Visible Hand’ of Management? Postmodern Management &amp; Organisation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Value of DBA Education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‘Visible Hand’ of Management? Postmodern Organisation </dc:title>
  <dc:creator>Author</dc:creator>
  <cp:lastModifiedBy>Amare Desta</cp:lastModifiedBy>
  <cp:revision>49</cp:revision>
  <dcterms:created xsi:type="dcterms:W3CDTF">2020-04-07T14:36:12Z</dcterms:created>
  <dcterms:modified xsi:type="dcterms:W3CDTF">2022-03-08T04:55:49Z</dcterms:modified>
</cp:coreProperties>
</file>