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7" r:id="rId2"/>
    <p:sldId id="256"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6A0DC3-5A76-4FAE-AED8-11E8D1481610}" v="1595" dt="2025-11-02T15:50:10.4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3" d="100"/>
          <a:sy n="83" d="100"/>
        </p:scale>
        <p:origin x="686"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fiya Barakat" userId="7c374de20bbf9fd5" providerId="LiveId" clId="{416A0DC3-5A76-4FAE-AED8-11E8D1481610}"/>
    <pc:docChg chg="undo custSel modSld">
      <pc:chgData name="Afiya Barakat" userId="7c374de20bbf9fd5" providerId="LiveId" clId="{416A0DC3-5A76-4FAE-AED8-11E8D1481610}" dt="2025-11-02T15:50:10.496" v="3610"/>
      <pc:docMkLst>
        <pc:docMk/>
      </pc:docMkLst>
      <pc:sldChg chg="addSp delSp modSp mod modAnim">
        <pc:chgData name="Afiya Barakat" userId="7c374de20bbf9fd5" providerId="LiveId" clId="{416A0DC3-5A76-4FAE-AED8-11E8D1481610}" dt="2025-11-02T15:50:10.496" v="3610"/>
        <pc:sldMkLst>
          <pc:docMk/>
          <pc:sldMk cId="251621724" sldId="256"/>
        </pc:sldMkLst>
        <pc:spChg chg="add mod">
          <ac:chgData name="Afiya Barakat" userId="7c374de20bbf9fd5" providerId="LiveId" clId="{416A0DC3-5A76-4FAE-AED8-11E8D1481610}" dt="2025-11-02T15:26:35.038" v="3383" actId="2711"/>
          <ac:spMkLst>
            <pc:docMk/>
            <pc:sldMk cId="251621724" sldId="256"/>
            <ac:spMk id="2" creationId="{1E72FDE6-F597-9B41-A5E8-BC5EF7B5112A}"/>
          </ac:spMkLst>
        </pc:spChg>
        <pc:spChg chg="add del mod">
          <ac:chgData name="Afiya Barakat" userId="7c374de20bbf9fd5" providerId="LiveId" clId="{416A0DC3-5A76-4FAE-AED8-11E8D1481610}" dt="2025-11-02T15:36:46.312" v="3566"/>
          <ac:spMkLst>
            <pc:docMk/>
            <pc:sldMk cId="251621724" sldId="256"/>
            <ac:spMk id="3" creationId="{B13A7F49-9E15-03BE-DE20-A7C20D481156}"/>
          </ac:spMkLst>
        </pc:spChg>
        <pc:spChg chg="mod">
          <ac:chgData name="Afiya Barakat" userId="7c374de20bbf9fd5" providerId="LiveId" clId="{416A0DC3-5A76-4FAE-AED8-11E8D1481610}" dt="2025-11-02T03:18:43.209" v="746" actId="255"/>
          <ac:spMkLst>
            <pc:docMk/>
            <pc:sldMk cId="251621724" sldId="256"/>
            <ac:spMk id="4" creationId="{930EBB7A-B6F2-BC3D-A3A2-A69F56721AF6}"/>
          </ac:spMkLst>
        </pc:spChg>
        <pc:spChg chg="mod">
          <ac:chgData name="Afiya Barakat" userId="7c374de20bbf9fd5" providerId="LiveId" clId="{416A0DC3-5A76-4FAE-AED8-11E8D1481610}" dt="2025-11-02T15:13:43.658" v="3038" actId="113"/>
          <ac:spMkLst>
            <pc:docMk/>
            <pc:sldMk cId="251621724" sldId="256"/>
            <ac:spMk id="5" creationId="{4A3A58DC-499D-5885-0006-D9F2BFD2F81C}"/>
          </ac:spMkLst>
        </pc:spChg>
        <pc:spChg chg="mod">
          <ac:chgData name="Afiya Barakat" userId="7c374de20bbf9fd5" providerId="LiveId" clId="{416A0DC3-5A76-4FAE-AED8-11E8D1481610}" dt="2025-11-02T15:13:30.002" v="3037" actId="113"/>
          <ac:spMkLst>
            <pc:docMk/>
            <pc:sldMk cId="251621724" sldId="256"/>
            <ac:spMk id="6" creationId="{06D4A2F6-C598-0B23-69B5-F5C7B69AE935}"/>
          </ac:spMkLst>
        </pc:spChg>
        <pc:spChg chg="add mod">
          <ac:chgData name="Afiya Barakat" userId="7c374de20bbf9fd5" providerId="LiveId" clId="{416A0DC3-5A76-4FAE-AED8-11E8D1481610}" dt="2025-11-02T15:40:55.361" v="3603" actId="20577"/>
          <ac:spMkLst>
            <pc:docMk/>
            <pc:sldMk cId="251621724" sldId="256"/>
            <ac:spMk id="7" creationId="{0CB62F89-228C-1DFB-286F-78CD4E3D62D0}"/>
          </ac:spMkLst>
        </pc:spChg>
        <pc:spChg chg="add mod">
          <ac:chgData name="Afiya Barakat" userId="7c374de20bbf9fd5" providerId="LiveId" clId="{416A0DC3-5A76-4FAE-AED8-11E8D1481610}" dt="2025-11-02T15:48:42.233" v="3608" actId="767"/>
          <ac:spMkLst>
            <pc:docMk/>
            <pc:sldMk cId="251621724" sldId="256"/>
            <ac:spMk id="8" creationId="{780C2B90-ACD8-F6CE-5C5C-73FBA6522A43}"/>
          </ac:spMkLst>
        </pc:spChg>
        <pc:spChg chg="add">
          <ac:chgData name="Afiya Barakat" userId="7c374de20bbf9fd5" providerId="LiveId" clId="{416A0DC3-5A76-4FAE-AED8-11E8D1481610}" dt="2025-11-02T15:48:31.952" v="3607"/>
          <ac:spMkLst>
            <pc:docMk/>
            <pc:sldMk cId="251621724" sldId="256"/>
            <ac:spMk id="9" creationId="{1B38E155-FF19-E360-ABF3-28C73E49DED8}"/>
          </ac:spMkLst>
        </pc:spChg>
        <pc:graphicFrameChg chg="mod modGraphic">
          <ac:chgData name="Afiya Barakat" userId="7c374de20bbf9fd5" providerId="LiveId" clId="{416A0DC3-5A76-4FAE-AED8-11E8D1481610}" dt="2025-11-02T15:35:46.129" v="3560" actId="20577"/>
          <ac:graphicFrameMkLst>
            <pc:docMk/>
            <pc:sldMk cId="251621724" sldId="256"/>
            <ac:graphicFrameMk id="10" creationId="{04003174-5CCB-0AC0-B313-4CB10D4A7AEA}"/>
          </ac:graphicFrameMkLst>
        </pc:graphicFrameChg>
        <pc:graphicFrameChg chg="mod">
          <ac:chgData name="Afiya Barakat" userId="7c374de20bbf9fd5" providerId="LiveId" clId="{416A0DC3-5A76-4FAE-AED8-11E8D1481610}" dt="2025-11-02T15:48:08.768" v="3605" actId="931"/>
          <ac:graphicFrameMkLst>
            <pc:docMk/>
            <pc:sldMk cId="251621724" sldId="256"/>
            <ac:graphicFrameMk id="11" creationId="{CF37AD15-E8DA-F2C3-9068-5CA739C48CAB}"/>
          </ac:graphicFrameMkLst>
        </pc:graphicFrameChg>
      </pc:sldChg>
      <pc:sldChg chg="modSp mod">
        <pc:chgData name="Afiya Barakat" userId="7c374de20bbf9fd5" providerId="LiveId" clId="{416A0DC3-5A76-4FAE-AED8-11E8D1481610}" dt="2025-11-02T02:56:41.936" v="333" actId="20577"/>
        <pc:sldMkLst>
          <pc:docMk/>
          <pc:sldMk cId="1479464186" sldId="257"/>
        </pc:sldMkLst>
        <pc:spChg chg="mod">
          <ac:chgData name="Afiya Barakat" userId="7c374de20bbf9fd5" providerId="LiveId" clId="{416A0DC3-5A76-4FAE-AED8-11E8D1481610}" dt="2025-10-27T16:09:32.036" v="12" actId="20577"/>
          <ac:spMkLst>
            <pc:docMk/>
            <pc:sldMk cId="1479464186" sldId="257"/>
            <ac:spMk id="6" creationId="{F47C0C98-9DB3-D0C5-DF62-1C5B7F625AEF}"/>
          </ac:spMkLst>
        </pc:spChg>
        <pc:spChg chg="mod">
          <ac:chgData name="Afiya Barakat" userId="7c374de20bbf9fd5" providerId="LiveId" clId="{416A0DC3-5A76-4FAE-AED8-11E8D1481610}" dt="2025-10-27T16:09:46.449" v="19" actId="20577"/>
          <ac:spMkLst>
            <pc:docMk/>
            <pc:sldMk cId="1479464186" sldId="257"/>
            <ac:spMk id="7" creationId="{FAC94C40-FC58-11D3-B784-2D610CF944DB}"/>
          </ac:spMkLst>
        </pc:spChg>
        <pc:spChg chg="mod">
          <ac:chgData name="Afiya Barakat" userId="7c374de20bbf9fd5" providerId="LiveId" clId="{416A0DC3-5A76-4FAE-AED8-11E8D1481610}" dt="2025-11-02T02:54:54.207" v="304" actId="20577"/>
          <ac:spMkLst>
            <pc:docMk/>
            <pc:sldMk cId="1479464186" sldId="257"/>
            <ac:spMk id="8" creationId="{7688054F-F214-F309-B403-27096C412965}"/>
          </ac:spMkLst>
        </pc:spChg>
        <pc:spChg chg="mod">
          <ac:chgData name="Afiya Barakat" userId="7c374de20bbf9fd5" providerId="LiveId" clId="{416A0DC3-5A76-4FAE-AED8-11E8D1481610}" dt="2025-11-02T02:56:41.936" v="333" actId="20577"/>
          <ac:spMkLst>
            <pc:docMk/>
            <pc:sldMk cId="1479464186" sldId="257"/>
            <ac:spMk id="9" creationId="{6E88BE97-5180-972C-808D-40C2D1F954DA}"/>
          </ac:spMkLst>
        </pc:spChg>
      </pc:sldChg>
      <pc:sldChg chg="modSp mod">
        <pc:chgData name="Afiya Barakat" userId="7c374de20bbf9fd5" providerId="LiveId" clId="{416A0DC3-5A76-4FAE-AED8-11E8D1481610}" dt="2025-11-02T15:41:24.889" v="3604" actId="20577"/>
        <pc:sldMkLst>
          <pc:docMk/>
          <pc:sldMk cId="2245730265" sldId="258"/>
        </pc:sldMkLst>
        <pc:spChg chg="mod">
          <ac:chgData name="Afiya Barakat" userId="7c374de20bbf9fd5" providerId="LiveId" clId="{416A0DC3-5A76-4FAE-AED8-11E8D1481610}" dt="2025-11-02T15:41:24.889" v="3604" actId="20577"/>
          <ac:spMkLst>
            <pc:docMk/>
            <pc:sldMk cId="2245730265" sldId="258"/>
            <ac:spMk id="3" creationId="{C44F92CA-6836-730C-0D3D-598D8BD1D512}"/>
          </ac:spMkLst>
        </pc:spChg>
      </pc:sldChg>
      <pc:sldChg chg="modSp mod">
        <pc:chgData name="Afiya Barakat" userId="7c374de20bbf9fd5" providerId="LiveId" clId="{416A0DC3-5A76-4FAE-AED8-11E8D1481610}" dt="2025-11-02T02:57:36.913" v="338" actId="27636"/>
        <pc:sldMkLst>
          <pc:docMk/>
          <pc:sldMk cId="955168240" sldId="259"/>
        </pc:sldMkLst>
        <pc:spChg chg="mod">
          <ac:chgData name="Afiya Barakat" userId="7c374de20bbf9fd5" providerId="LiveId" clId="{416A0DC3-5A76-4FAE-AED8-11E8D1481610}" dt="2025-11-02T02:57:36.913" v="338" actId="27636"/>
          <ac:spMkLst>
            <pc:docMk/>
            <pc:sldMk cId="955168240" sldId="259"/>
            <ac:spMk id="3" creationId="{2286EB00-5018-58D7-1832-0E8A96A1541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98427C-1ED2-4248-803B-B1FC86AB801B}" type="doc">
      <dgm:prSet loTypeId="urn:microsoft.com/office/officeart/2005/8/layout/matrix1" loCatId="matrix" qsTypeId="urn:microsoft.com/office/officeart/2005/8/quickstyle/simple5" qsCatId="simple" csTypeId="urn:microsoft.com/office/officeart/2005/8/colors/accent1_2" csCatId="accent1" phldr="1"/>
      <dgm:spPr/>
      <dgm:t>
        <a:bodyPr/>
        <a:lstStyle/>
        <a:p>
          <a:endParaRPr lang="en-GB"/>
        </a:p>
      </dgm:t>
    </dgm:pt>
    <dgm:pt modelId="{C86DE13B-75D1-42F6-93B2-1DE538ADC0E5}">
      <dgm:prSet phldrT="[Text]" custT="1"/>
      <dgm:spPr/>
      <dgm:t>
        <a:bodyPr/>
        <a:lstStyle/>
        <a:p>
          <a:endParaRPr lang="en-GB" sz="1200" b="1" dirty="0">
            <a:solidFill>
              <a:schemeClr val="bg1"/>
            </a:solidFill>
            <a:latin typeface="Arial" panose="020B0604020202020204" pitchFamily="34" charset="0"/>
            <a:cs typeface="Arial" panose="020B0604020202020204" pitchFamily="34" charset="0"/>
          </a:endParaRPr>
        </a:p>
        <a:p>
          <a:r>
            <a:rPr lang="en-GB" sz="1200" b="1" dirty="0">
              <a:solidFill>
                <a:schemeClr val="bg1"/>
              </a:solidFill>
              <a:latin typeface="Arial" panose="020B0604020202020204" pitchFamily="34" charset="0"/>
              <a:cs typeface="Arial" panose="020B0604020202020204" pitchFamily="34" charset="0"/>
            </a:rPr>
            <a:t>Definition &amp; Diagnostic -</a:t>
          </a:r>
          <a:r>
            <a:rPr lang="en-GB" sz="1200" dirty="0">
              <a:solidFill>
                <a:schemeClr val="bg1"/>
              </a:solidFill>
              <a:latin typeface="Arial" panose="020B0604020202020204" pitchFamily="34" charset="0"/>
              <a:cs typeface="Arial" panose="020B0604020202020204" pitchFamily="34" charset="0"/>
            </a:rPr>
            <a:t> ICD-11 (6A20) uses a dimensional approach to define Schizophrenia as disturbances in perception, (WHO, 2022).</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dgm:t>
    </dgm:pt>
    <dgm:pt modelId="{4AF0460E-FF7A-4C4C-9DBC-2D714BBC5DD8}" type="parTrans" cxnId="{848B6111-42CB-4228-A120-8278282981AF}">
      <dgm:prSet/>
      <dgm:spPr/>
      <dgm:t>
        <a:bodyPr/>
        <a:lstStyle/>
        <a:p>
          <a:endParaRPr lang="en-GB"/>
        </a:p>
      </dgm:t>
    </dgm:pt>
    <dgm:pt modelId="{CB4A8D95-FED0-4D89-ABC2-076EF293E6CA}" type="sibTrans" cxnId="{848B6111-42CB-4228-A120-8278282981AF}">
      <dgm:prSet/>
      <dgm:spPr/>
      <dgm:t>
        <a:bodyPr/>
        <a:lstStyle/>
        <a:p>
          <a:endParaRPr lang="en-GB"/>
        </a:p>
      </dgm:t>
    </dgm:pt>
    <dgm:pt modelId="{806C1DDE-D3F0-4571-8170-090330AC5F3C}">
      <dgm:prSet phldrT="[Text]" custT="1"/>
      <dgm:spPr/>
      <dgm:t>
        <a:bodyPr/>
        <a:lstStyle/>
        <a:p>
          <a:endParaRPr lang="en-GB" sz="1200" dirty="0">
            <a:latin typeface="Arial" panose="020B0604020202020204" pitchFamily="34" charset="0"/>
            <a:cs typeface="Arial" panose="020B0604020202020204" pitchFamily="34" charset="0"/>
          </a:endParaRPr>
        </a:p>
        <a:p>
          <a:r>
            <a:rPr lang="en-GB" sz="1200" b="1" dirty="0">
              <a:solidFill>
                <a:schemeClr val="bg1"/>
              </a:solidFill>
              <a:latin typeface="Arial" panose="020B0604020202020204" pitchFamily="34" charset="0"/>
              <a:cs typeface="Arial" panose="020B0604020202020204" pitchFamily="34" charset="0"/>
            </a:rPr>
            <a:t>Historical &amp; Political - </a:t>
          </a:r>
          <a:r>
            <a:rPr lang="en-GB" sz="1200" dirty="0">
              <a:solidFill>
                <a:schemeClr val="bg1"/>
              </a:solidFill>
              <a:latin typeface="Arial" panose="020B0604020202020204" pitchFamily="34" charset="0"/>
              <a:cs typeface="Arial" panose="020B0604020202020204" pitchFamily="34" charset="0"/>
            </a:rPr>
            <a:t> The decline of institutions (1950s-1980s: fuelled by human rights movements, cost pressures and medication for Schizophrenia.</a:t>
          </a:r>
        </a:p>
        <a:p>
          <a:r>
            <a:rPr lang="en-GB" sz="1200" dirty="0">
              <a:solidFill>
                <a:schemeClr val="bg1"/>
              </a:solidFill>
              <a:latin typeface="Arial" panose="020B0604020202020204" pitchFamily="34" charset="0"/>
              <a:cs typeface="Arial" panose="020B0604020202020204" pitchFamily="34" charset="0"/>
            </a:rPr>
            <a:t>Uneven transition to community based care resulted in treatment gaps and crisis admissions due to underfunded services (NICE, 2014</a:t>
          </a:r>
          <a:r>
            <a:rPr lang="en-GB" sz="1200" dirty="0">
              <a:latin typeface="Arial" panose="020B0604020202020204" pitchFamily="34" charset="0"/>
              <a:cs typeface="Arial" panose="020B0604020202020204" pitchFamily="34" charset="0"/>
            </a:rPr>
            <a:t>)</a:t>
          </a:r>
        </a:p>
      </dgm:t>
    </dgm:pt>
    <dgm:pt modelId="{29322332-73DA-41DC-B8AA-81191A0A50C1}" type="parTrans" cxnId="{A503945A-42BF-4934-8B96-3D35BDC7D258}">
      <dgm:prSet/>
      <dgm:spPr/>
      <dgm:t>
        <a:bodyPr/>
        <a:lstStyle/>
        <a:p>
          <a:endParaRPr lang="en-GB"/>
        </a:p>
      </dgm:t>
    </dgm:pt>
    <dgm:pt modelId="{72247CB0-8B68-4408-B035-A5B8370C0102}" type="sibTrans" cxnId="{A503945A-42BF-4934-8B96-3D35BDC7D258}">
      <dgm:prSet/>
      <dgm:spPr/>
      <dgm:t>
        <a:bodyPr/>
        <a:lstStyle/>
        <a:p>
          <a:endParaRPr lang="en-GB"/>
        </a:p>
      </dgm:t>
    </dgm:pt>
    <dgm:pt modelId="{EC4AB5E2-1ED7-45AA-8622-7952137D6DFD}">
      <dgm:prSet phldrT="[Text]" custT="1"/>
      <dgm:spPr/>
      <dgm:t>
        <a:bodyPr/>
        <a:lstStyle/>
        <a:p>
          <a:r>
            <a:rPr lang="en-GB" sz="1200" b="1" dirty="0">
              <a:solidFill>
                <a:schemeClr val="bg1"/>
              </a:solidFill>
              <a:latin typeface="Arial" panose="020B0604020202020204" pitchFamily="34" charset="0"/>
              <a:cs typeface="Arial" panose="020B0604020202020204" pitchFamily="34" charset="0"/>
            </a:rPr>
            <a:t>Legal Rights Framework - </a:t>
          </a:r>
          <a:r>
            <a:rPr lang="en-GB" sz="1200" dirty="0">
              <a:solidFill>
                <a:schemeClr val="bg1"/>
              </a:solidFill>
              <a:latin typeface="Arial" panose="020B0604020202020204" pitchFamily="34" charset="0"/>
              <a:cs typeface="Arial" panose="020B0604020202020204" pitchFamily="34" charset="0"/>
            </a:rPr>
            <a:t>  People with psychological disorders were reframed as having rights by the UN (CRPD, 2008). </a:t>
          </a:r>
        </a:p>
        <a:p>
          <a:r>
            <a:rPr lang="en-GB" sz="1200" dirty="0">
              <a:solidFill>
                <a:schemeClr val="bg1"/>
              </a:solidFill>
              <a:latin typeface="Arial" panose="020B0604020202020204" pitchFamily="34" charset="0"/>
              <a:cs typeface="Arial" panose="020B0604020202020204" pitchFamily="34" charset="0"/>
            </a:rPr>
            <a:t>Encourages non discriminatory access to care and supported decision making opposing coercive or paternalistic treatment approaches.</a:t>
          </a:r>
        </a:p>
        <a:p>
          <a:endParaRPr lang="en-GB" sz="1200" dirty="0">
            <a:solidFill>
              <a:schemeClr val="bg1"/>
            </a:solidFill>
            <a:latin typeface="Arial" panose="020B0604020202020204" pitchFamily="34" charset="0"/>
            <a:cs typeface="Arial" panose="020B0604020202020204" pitchFamily="34" charset="0"/>
          </a:endParaRPr>
        </a:p>
      </dgm:t>
    </dgm:pt>
    <dgm:pt modelId="{8016A330-0EC2-4AC6-A760-6E3683CE96E6}" type="parTrans" cxnId="{82FB3B00-9DD6-4E74-92D2-289B41DAFBA6}">
      <dgm:prSet/>
      <dgm:spPr/>
      <dgm:t>
        <a:bodyPr/>
        <a:lstStyle/>
        <a:p>
          <a:endParaRPr lang="en-GB"/>
        </a:p>
      </dgm:t>
    </dgm:pt>
    <dgm:pt modelId="{36B6203F-5AB8-4DA0-B9B9-D51A9B8D3C1C}" type="sibTrans" cxnId="{82FB3B00-9DD6-4E74-92D2-289B41DAFBA6}">
      <dgm:prSet/>
      <dgm:spPr/>
      <dgm:t>
        <a:bodyPr/>
        <a:lstStyle/>
        <a:p>
          <a:endParaRPr lang="en-GB"/>
        </a:p>
      </dgm:t>
    </dgm:pt>
    <dgm:pt modelId="{7EB7169E-D352-4D19-8100-FE11377183B2}">
      <dgm:prSet phldrT="[Text]" custT="1"/>
      <dgm:spPr/>
      <dgm:t>
        <a:bodyPr/>
        <a:lstStyle/>
        <a:p>
          <a:r>
            <a:rPr lang="en-GB" sz="1200" b="1" dirty="0">
              <a:solidFill>
                <a:schemeClr val="bg1"/>
              </a:solidFill>
              <a:latin typeface="Arial" panose="020B0604020202020204" pitchFamily="34" charset="0"/>
              <a:cs typeface="Arial" panose="020B0604020202020204" pitchFamily="34" charset="0"/>
            </a:rPr>
            <a:t>Stigma and Discrimination - </a:t>
          </a:r>
          <a:r>
            <a:rPr lang="en-GB" sz="1200" dirty="0">
              <a:solidFill>
                <a:schemeClr val="bg1"/>
              </a:solidFill>
              <a:latin typeface="Arial" panose="020B0604020202020204" pitchFamily="34" charset="0"/>
              <a:cs typeface="Arial" panose="020B0604020202020204" pitchFamily="34" charset="0"/>
            </a:rPr>
            <a:t> There are three levels of stigma: Self, public and structured (Corrigan,2002</a:t>
          </a:r>
        </a:p>
        <a:p>
          <a:r>
            <a:rPr lang="en-GB" sz="1200" dirty="0">
              <a:solidFill>
                <a:schemeClr val="bg1"/>
              </a:solidFill>
              <a:latin typeface="Arial" panose="020B0604020202020204" pitchFamily="34" charset="0"/>
              <a:cs typeface="Arial" panose="020B0604020202020204" pitchFamily="34" charset="0"/>
            </a:rPr>
            <a:t>Results in internalised shame, unemployment, social exclusion, and care delays (Thornicroft, et al, 2016).</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latin typeface="Arial" panose="020B0604020202020204" pitchFamily="34" charset="0"/>
            <a:cs typeface="Arial" panose="020B0604020202020204" pitchFamily="34" charset="0"/>
          </a:endParaRPr>
        </a:p>
      </dgm:t>
    </dgm:pt>
    <dgm:pt modelId="{B8BF2104-F840-4BF1-B033-BB737B75CB5B}" type="parTrans" cxnId="{B66AF3E1-7FC1-43BF-9463-F6A9AB450FA3}">
      <dgm:prSet/>
      <dgm:spPr/>
      <dgm:t>
        <a:bodyPr/>
        <a:lstStyle/>
        <a:p>
          <a:endParaRPr lang="en-GB"/>
        </a:p>
      </dgm:t>
    </dgm:pt>
    <dgm:pt modelId="{F68D2AEB-147F-46B3-98EF-7F56574E1D53}" type="sibTrans" cxnId="{B66AF3E1-7FC1-43BF-9463-F6A9AB450FA3}">
      <dgm:prSet/>
      <dgm:spPr/>
      <dgm:t>
        <a:bodyPr/>
        <a:lstStyle/>
        <a:p>
          <a:endParaRPr lang="en-GB"/>
        </a:p>
      </dgm:t>
    </dgm:pt>
    <dgm:pt modelId="{458483CF-42D1-44D4-9897-F8017A7AE0CF}">
      <dgm:prSet phldrT="[Text]" phldr="1" custT="1"/>
      <dgm:spPr/>
      <dgm:t>
        <a:bodyPr/>
        <a:lstStyle/>
        <a:p>
          <a:endParaRPr lang="en-GB" sz="1600" dirty="0">
            <a:latin typeface="Arial" panose="020B0604020202020204" pitchFamily="34" charset="0"/>
            <a:cs typeface="Arial" panose="020B0604020202020204" pitchFamily="34" charset="0"/>
          </a:endParaRPr>
        </a:p>
      </dgm:t>
    </dgm:pt>
    <dgm:pt modelId="{C19A3D41-2813-4B48-9CCE-AFF7AE2E2BFB}" type="sibTrans" cxnId="{8CE168CD-D610-4FD0-AE0B-343C86D72E02}">
      <dgm:prSet/>
      <dgm:spPr/>
      <dgm:t>
        <a:bodyPr/>
        <a:lstStyle/>
        <a:p>
          <a:endParaRPr lang="en-GB"/>
        </a:p>
      </dgm:t>
    </dgm:pt>
    <dgm:pt modelId="{3FFFFED7-CC87-44EA-9236-98E772E17E7D}" type="parTrans" cxnId="{8CE168CD-D610-4FD0-AE0B-343C86D72E02}">
      <dgm:prSet/>
      <dgm:spPr/>
      <dgm:t>
        <a:bodyPr/>
        <a:lstStyle/>
        <a:p>
          <a:endParaRPr lang="en-GB"/>
        </a:p>
      </dgm:t>
    </dgm:pt>
    <dgm:pt modelId="{ABF2695B-7E42-46D9-B7D5-C7A9838B0035}" type="pres">
      <dgm:prSet presAssocID="{9098427C-1ED2-4248-803B-B1FC86AB801B}" presName="diagram" presStyleCnt="0">
        <dgm:presLayoutVars>
          <dgm:chMax val="1"/>
          <dgm:dir/>
          <dgm:animLvl val="ctr"/>
          <dgm:resizeHandles val="exact"/>
        </dgm:presLayoutVars>
      </dgm:prSet>
      <dgm:spPr/>
    </dgm:pt>
    <dgm:pt modelId="{601A0C08-69EA-43F5-83C1-CE8DFC8B3811}" type="pres">
      <dgm:prSet presAssocID="{9098427C-1ED2-4248-803B-B1FC86AB801B}" presName="matrix" presStyleCnt="0"/>
      <dgm:spPr/>
    </dgm:pt>
    <dgm:pt modelId="{69E08D6C-DEBF-4061-9602-0914B934E6A1}" type="pres">
      <dgm:prSet presAssocID="{9098427C-1ED2-4248-803B-B1FC86AB801B}" presName="tile1" presStyleLbl="node1" presStyleIdx="0" presStyleCnt="4"/>
      <dgm:spPr/>
    </dgm:pt>
    <dgm:pt modelId="{C7917085-B1B1-4482-A347-E97A5F3C7DAB}" type="pres">
      <dgm:prSet presAssocID="{9098427C-1ED2-4248-803B-B1FC86AB801B}" presName="tile1text" presStyleLbl="node1" presStyleIdx="0" presStyleCnt="4">
        <dgm:presLayoutVars>
          <dgm:chMax val="0"/>
          <dgm:chPref val="0"/>
          <dgm:bulletEnabled val="1"/>
        </dgm:presLayoutVars>
      </dgm:prSet>
      <dgm:spPr/>
    </dgm:pt>
    <dgm:pt modelId="{C1C6BCE2-BA98-4611-BC0F-9EBB927CA549}" type="pres">
      <dgm:prSet presAssocID="{9098427C-1ED2-4248-803B-B1FC86AB801B}" presName="tile2" presStyleLbl="node1" presStyleIdx="1" presStyleCnt="4" custScaleY="106278" custLinFactNeighborX="1063" custLinFactNeighborY="5825"/>
      <dgm:spPr/>
    </dgm:pt>
    <dgm:pt modelId="{B3BF2249-B838-4E79-8F36-7EE7BA99F8A8}" type="pres">
      <dgm:prSet presAssocID="{9098427C-1ED2-4248-803B-B1FC86AB801B}" presName="tile2text" presStyleLbl="node1" presStyleIdx="1" presStyleCnt="4">
        <dgm:presLayoutVars>
          <dgm:chMax val="0"/>
          <dgm:chPref val="0"/>
          <dgm:bulletEnabled val="1"/>
        </dgm:presLayoutVars>
      </dgm:prSet>
      <dgm:spPr/>
    </dgm:pt>
    <dgm:pt modelId="{12FA90A0-08ED-42C4-BDDE-3706D09AC08E}" type="pres">
      <dgm:prSet presAssocID="{9098427C-1ED2-4248-803B-B1FC86AB801B}" presName="tile3" presStyleLbl="node1" presStyleIdx="2" presStyleCnt="4"/>
      <dgm:spPr/>
    </dgm:pt>
    <dgm:pt modelId="{2CBEF55F-A5C4-44D8-9CBC-A40419275290}" type="pres">
      <dgm:prSet presAssocID="{9098427C-1ED2-4248-803B-B1FC86AB801B}" presName="tile3text" presStyleLbl="node1" presStyleIdx="2" presStyleCnt="4">
        <dgm:presLayoutVars>
          <dgm:chMax val="0"/>
          <dgm:chPref val="0"/>
          <dgm:bulletEnabled val="1"/>
        </dgm:presLayoutVars>
      </dgm:prSet>
      <dgm:spPr/>
    </dgm:pt>
    <dgm:pt modelId="{27728420-9028-4EAB-BAEF-4D121DEC4FE6}" type="pres">
      <dgm:prSet presAssocID="{9098427C-1ED2-4248-803B-B1FC86AB801B}" presName="tile4" presStyleLbl="node1" presStyleIdx="3" presStyleCnt="4" custScaleY="100000"/>
      <dgm:spPr/>
    </dgm:pt>
    <dgm:pt modelId="{8E3F7115-6834-4CDF-8ADB-A93C2D1DEBC9}" type="pres">
      <dgm:prSet presAssocID="{9098427C-1ED2-4248-803B-B1FC86AB801B}" presName="tile4text" presStyleLbl="node1" presStyleIdx="3" presStyleCnt="4">
        <dgm:presLayoutVars>
          <dgm:chMax val="0"/>
          <dgm:chPref val="0"/>
          <dgm:bulletEnabled val="1"/>
        </dgm:presLayoutVars>
      </dgm:prSet>
      <dgm:spPr/>
    </dgm:pt>
    <dgm:pt modelId="{C544C681-ABA3-4373-A66F-DEB0236BB2A9}" type="pres">
      <dgm:prSet presAssocID="{9098427C-1ED2-4248-803B-B1FC86AB801B}" presName="centerTile" presStyleLbl="fgShp" presStyleIdx="0" presStyleCnt="1" custScaleY="36766">
        <dgm:presLayoutVars>
          <dgm:chMax val="0"/>
          <dgm:chPref val="0"/>
        </dgm:presLayoutVars>
      </dgm:prSet>
      <dgm:spPr/>
    </dgm:pt>
  </dgm:ptLst>
  <dgm:cxnLst>
    <dgm:cxn modelId="{82FB3B00-9DD6-4E74-92D2-289B41DAFBA6}" srcId="{458483CF-42D1-44D4-9897-F8017A7AE0CF}" destId="{EC4AB5E2-1ED7-45AA-8622-7952137D6DFD}" srcOrd="2" destOrd="0" parTransId="{8016A330-0EC2-4AC6-A760-6E3683CE96E6}" sibTransId="{36B6203F-5AB8-4DA0-B9B9-D51A9B8D3C1C}"/>
    <dgm:cxn modelId="{848B6111-42CB-4228-A120-8278282981AF}" srcId="{458483CF-42D1-44D4-9897-F8017A7AE0CF}" destId="{C86DE13B-75D1-42F6-93B2-1DE538ADC0E5}" srcOrd="0" destOrd="0" parTransId="{4AF0460E-FF7A-4C4C-9DBC-2D714BBC5DD8}" sibTransId="{CB4A8D95-FED0-4D89-ABC2-076EF293E6CA}"/>
    <dgm:cxn modelId="{53AE1C2B-D0AB-4AB2-9169-7C0DB322A74C}" type="presOf" srcId="{EC4AB5E2-1ED7-45AA-8622-7952137D6DFD}" destId="{2CBEF55F-A5C4-44D8-9CBC-A40419275290}" srcOrd="1" destOrd="0" presId="urn:microsoft.com/office/officeart/2005/8/layout/matrix1"/>
    <dgm:cxn modelId="{3B95E833-9401-4384-94DC-145E5A1EDD61}" type="presOf" srcId="{C86DE13B-75D1-42F6-93B2-1DE538ADC0E5}" destId="{69E08D6C-DEBF-4061-9602-0914B934E6A1}" srcOrd="0" destOrd="0" presId="urn:microsoft.com/office/officeart/2005/8/layout/matrix1"/>
    <dgm:cxn modelId="{7336575D-AD97-49F1-8C41-DB0B2A095F4F}" type="presOf" srcId="{C86DE13B-75D1-42F6-93B2-1DE538ADC0E5}" destId="{C7917085-B1B1-4482-A347-E97A5F3C7DAB}" srcOrd="1" destOrd="0" presId="urn:microsoft.com/office/officeart/2005/8/layout/matrix1"/>
    <dgm:cxn modelId="{ED375167-6511-467D-9B69-D4D09783CFB8}" type="presOf" srcId="{7EB7169E-D352-4D19-8100-FE11377183B2}" destId="{8E3F7115-6834-4CDF-8ADB-A93C2D1DEBC9}" srcOrd="1" destOrd="0" presId="urn:microsoft.com/office/officeart/2005/8/layout/matrix1"/>
    <dgm:cxn modelId="{1D32CB6E-52A8-43BF-810A-5C9A1B07A3EB}" type="presOf" srcId="{806C1DDE-D3F0-4571-8170-090330AC5F3C}" destId="{B3BF2249-B838-4E79-8F36-7EE7BA99F8A8}" srcOrd="1" destOrd="0" presId="urn:microsoft.com/office/officeart/2005/8/layout/matrix1"/>
    <dgm:cxn modelId="{2F2AFE70-746E-40C5-AD9D-B6DDDC85DA76}" type="presOf" srcId="{EC4AB5E2-1ED7-45AA-8622-7952137D6DFD}" destId="{12FA90A0-08ED-42C4-BDDE-3706D09AC08E}" srcOrd="0" destOrd="0" presId="urn:microsoft.com/office/officeart/2005/8/layout/matrix1"/>
    <dgm:cxn modelId="{A503945A-42BF-4934-8B96-3D35BDC7D258}" srcId="{458483CF-42D1-44D4-9897-F8017A7AE0CF}" destId="{806C1DDE-D3F0-4571-8170-090330AC5F3C}" srcOrd="1" destOrd="0" parTransId="{29322332-73DA-41DC-B8AA-81191A0A50C1}" sibTransId="{72247CB0-8B68-4408-B035-A5B8370C0102}"/>
    <dgm:cxn modelId="{326CB87C-C6A9-4861-AF4C-107B064D14CC}" type="presOf" srcId="{458483CF-42D1-44D4-9897-F8017A7AE0CF}" destId="{C544C681-ABA3-4373-A66F-DEB0236BB2A9}" srcOrd="0" destOrd="0" presId="urn:microsoft.com/office/officeart/2005/8/layout/matrix1"/>
    <dgm:cxn modelId="{F7DB7298-3376-437D-95D0-550B49B92A36}" type="presOf" srcId="{7EB7169E-D352-4D19-8100-FE11377183B2}" destId="{27728420-9028-4EAB-BAEF-4D121DEC4FE6}" srcOrd="0" destOrd="0" presId="urn:microsoft.com/office/officeart/2005/8/layout/matrix1"/>
    <dgm:cxn modelId="{C2ED9E99-3547-4D60-9FA2-76318FB58ECA}" type="presOf" srcId="{9098427C-1ED2-4248-803B-B1FC86AB801B}" destId="{ABF2695B-7E42-46D9-B7D5-C7A9838B0035}" srcOrd="0" destOrd="0" presId="urn:microsoft.com/office/officeart/2005/8/layout/matrix1"/>
    <dgm:cxn modelId="{F36A22BF-7569-4261-94E8-8EFC8061BDD6}" type="presOf" srcId="{806C1DDE-D3F0-4571-8170-090330AC5F3C}" destId="{C1C6BCE2-BA98-4611-BC0F-9EBB927CA549}" srcOrd="0" destOrd="0" presId="urn:microsoft.com/office/officeart/2005/8/layout/matrix1"/>
    <dgm:cxn modelId="{8CE168CD-D610-4FD0-AE0B-343C86D72E02}" srcId="{9098427C-1ED2-4248-803B-B1FC86AB801B}" destId="{458483CF-42D1-44D4-9897-F8017A7AE0CF}" srcOrd="0" destOrd="0" parTransId="{3FFFFED7-CC87-44EA-9236-98E772E17E7D}" sibTransId="{C19A3D41-2813-4B48-9CCE-AFF7AE2E2BFB}"/>
    <dgm:cxn modelId="{B66AF3E1-7FC1-43BF-9463-F6A9AB450FA3}" srcId="{458483CF-42D1-44D4-9897-F8017A7AE0CF}" destId="{7EB7169E-D352-4D19-8100-FE11377183B2}" srcOrd="3" destOrd="0" parTransId="{B8BF2104-F840-4BF1-B033-BB737B75CB5B}" sibTransId="{F68D2AEB-147F-46B3-98EF-7F56574E1D53}"/>
    <dgm:cxn modelId="{B24CA160-5B96-43EC-B4DB-6CBA73AF5FC8}" type="presParOf" srcId="{ABF2695B-7E42-46D9-B7D5-C7A9838B0035}" destId="{601A0C08-69EA-43F5-83C1-CE8DFC8B3811}" srcOrd="0" destOrd="0" presId="urn:microsoft.com/office/officeart/2005/8/layout/matrix1"/>
    <dgm:cxn modelId="{6324F48B-3C54-43F7-97C8-96CAE8AD4857}" type="presParOf" srcId="{601A0C08-69EA-43F5-83C1-CE8DFC8B3811}" destId="{69E08D6C-DEBF-4061-9602-0914B934E6A1}" srcOrd="0" destOrd="0" presId="urn:microsoft.com/office/officeart/2005/8/layout/matrix1"/>
    <dgm:cxn modelId="{193FFE93-BC67-4B24-A7D9-4860425F1489}" type="presParOf" srcId="{601A0C08-69EA-43F5-83C1-CE8DFC8B3811}" destId="{C7917085-B1B1-4482-A347-E97A5F3C7DAB}" srcOrd="1" destOrd="0" presId="urn:microsoft.com/office/officeart/2005/8/layout/matrix1"/>
    <dgm:cxn modelId="{8069AE8D-E707-48B4-85EA-F6C004379DF5}" type="presParOf" srcId="{601A0C08-69EA-43F5-83C1-CE8DFC8B3811}" destId="{C1C6BCE2-BA98-4611-BC0F-9EBB927CA549}" srcOrd="2" destOrd="0" presId="urn:microsoft.com/office/officeart/2005/8/layout/matrix1"/>
    <dgm:cxn modelId="{BB9D842A-4B7F-4CCC-828C-510E1D96B2A4}" type="presParOf" srcId="{601A0C08-69EA-43F5-83C1-CE8DFC8B3811}" destId="{B3BF2249-B838-4E79-8F36-7EE7BA99F8A8}" srcOrd="3" destOrd="0" presId="urn:microsoft.com/office/officeart/2005/8/layout/matrix1"/>
    <dgm:cxn modelId="{6565FDEF-FC95-413E-A626-6172C4569157}" type="presParOf" srcId="{601A0C08-69EA-43F5-83C1-CE8DFC8B3811}" destId="{12FA90A0-08ED-42C4-BDDE-3706D09AC08E}" srcOrd="4" destOrd="0" presId="urn:microsoft.com/office/officeart/2005/8/layout/matrix1"/>
    <dgm:cxn modelId="{D5CC582F-0DB1-4DE5-87D8-01B4B723B940}" type="presParOf" srcId="{601A0C08-69EA-43F5-83C1-CE8DFC8B3811}" destId="{2CBEF55F-A5C4-44D8-9CBC-A40419275290}" srcOrd="5" destOrd="0" presId="urn:microsoft.com/office/officeart/2005/8/layout/matrix1"/>
    <dgm:cxn modelId="{2C623AB1-6045-448B-BD70-8A1CAF6E15C2}" type="presParOf" srcId="{601A0C08-69EA-43F5-83C1-CE8DFC8B3811}" destId="{27728420-9028-4EAB-BAEF-4D121DEC4FE6}" srcOrd="6" destOrd="0" presId="urn:microsoft.com/office/officeart/2005/8/layout/matrix1"/>
    <dgm:cxn modelId="{43D23736-5CA4-4B9C-B2F5-D0AAD13994E3}" type="presParOf" srcId="{601A0C08-69EA-43F5-83C1-CE8DFC8B3811}" destId="{8E3F7115-6834-4CDF-8ADB-A93C2D1DEBC9}" srcOrd="7" destOrd="0" presId="urn:microsoft.com/office/officeart/2005/8/layout/matrix1"/>
    <dgm:cxn modelId="{68102B3E-B0D0-4A9B-92B3-EF53BB6260CF}" type="presParOf" srcId="{ABF2695B-7E42-46D9-B7D5-C7A9838B0035}" destId="{C544C681-ABA3-4373-A66F-DEB0236BB2A9}"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9ADD11-37F7-4DFB-881D-8B224EC32A78}" type="doc">
      <dgm:prSet loTypeId="urn:microsoft.com/office/officeart/2005/8/layout/cycle4" loCatId="matrix" qsTypeId="urn:microsoft.com/office/officeart/2005/8/quickstyle/3d1" qsCatId="3D" csTypeId="urn:microsoft.com/office/officeart/2005/8/colors/accent1_2" csCatId="accent1" phldr="1"/>
      <dgm:spPr/>
      <dgm:t>
        <a:bodyPr/>
        <a:lstStyle/>
        <a:p>
          <a:endParaRPr lang="en-GB"/>
        </a:p>
      </dgm:t>
    </dgm:pt>
    <dgm:pt modelId="{AB249278-51FF-447A-9C5F-CB65F215A016}" type="pres">
      <dgm:prSet presAssocID="{549ADD11-37F7-4DFB-881D-8B224EC32A78}" presName="cycleMatrixDiagram" presStyleCnt="0">
        <dgm:presLayoutVars>
          <dgm:chMax val="1"/>
          <dgm:dir/>
          <dgm:animLvl val="lvl"/>
          <dgm:resizeHandles val="exact"/>
        </dgm:presLayoutVars>
      </dgm:prSet>
      <dgm:spPr/>
    </dgm:pt>
  </dgm:ptLst>
  <dgm:cxnLst>
    <dgm:cxn modelId="{5E71853A-3D07-46E5-B137-40888E66E50B}" type="presOf" srcId="{549ADD11-37F7-4DFB-881D-8B224EC32A78}" destId="{AB249278-51FF-447A-9C5F-CB65F215A016}" srcOrd="0" destOrd="0" presId="urn:microsoft.com/office/officeart/2005/8/layout/cycle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E08D6C-DEBF-4061-9602-0914B934E6A1}">
      <dsp:nvSpPr>
        <dsp:cNvPr id="0" name=""/>
        <dsp:cNvSpPr/>
      </dsp:nvSpPr>
      <dsp:spPr>
        <a:xfrm rot="16200000">
          <a:off x="373428" y="-343638"/>
          <a:ext cx="1898072" cy="2644929"/>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endParaRPr lang="en-GB" sz="1200" b="1" kern="1200" dirty="0">
            <a:solidFill>
              <a:schemeClr val="bg1"/>
            </a:solidFill>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n-GB" sz="1200" b="1" kern="1200" dirty="0">
              <a:solidFill>
                <a:schemeClr val="bg1"/>
              </a:solidFill>
              <a:latin typeface="Arial" panose="020B0604020202020204" pitchFamily="34" charset="0"/>
              <a:cs typeface="Arial" panose="020B0604020202020204" pitchFamily="34" charset="0"/>
            </a:rPr>
            <a:t>Definition &amp; Diagnostic -</a:t>
          </a:r>
          <a:r>
            <a:rPr lang="en-GB" sz="1200" kern="1200" dirty="0">
              <a:solidFill>
                <a:schemeClr val="bg1"/>
              </a:solidFill>
              <a:latin typeface="Arial" panose="020B0604020202020204" pitchFamily="34" charset="0"/>
              <a:cs typeface="Arial" panose="020B0604020202020204" pitchFamily="34" charset="0"/>
            </a:rPr>
            <a:t> ICD-11 (6A20) uses a dimensional approach to define Schizophrenia as disturbances in perception, (WHO, 2022).</a:t>
          </a:r>
        </a:p>
        <a:p>
          <a:pPr marL="0" lvl="0" indent="0" algn="ctr" defTabSz="533400">
            <a:lnSpc>
              <a:spcPct val="90000"/>
            </a:lnSpc>
            <a:spcBef>
              <a:spcPct val="0"/>
            </a:spcBef>
            <a:spcAft>
              <a:spcPct val="35000"/>
            </a:spcAft>
            <a:buNone/>
          </a:pPr>
          <a:endParaRPr lang="en-GB" sz="1200" kern="1200" dirty="0">
            <a:solidFill>
              <a:schemeClr val="bg1"/>
            </a:solidFill>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endParaRPr lang="en-GB" sz="1200" kern="1200" dirty="0">
            <a:solidFill>
              <a:schemeClr val="bg1"/>
            </a:solidFill>
            <a:latin typeface="Arial" panose="020B0604020202020204" pitchFamily="34" charset="0"/>
            <a:cs typeface="Arial" panose="020B0604020202020204" pitchFamily="34" charset="0"/>
          </a:endParaRPr>
        </a:p>
      </dsp:txBody>
      <dsp:txXfrm rot="5400000">
        <a:off x="0" y="29790"/>
        <a:ext cx="2644929" cy="1423554"/>
      </dsp:txXfrm>
    </dsp:sp>
    <dsp:sp modelId="{C1C6BCE2-BA98-4611-BC0F-9EBB927CA549}">
      <dsp:nvSpPr>
        <dsp:cNvPr id="0" name=""/>
        <dsp:cNvSpPr/>
      </dsp:nvSpPr>
      <dsp:spPr>
        <a:xfrm>
          <a:off x="2644929" y="80772"/>
          <a:ext cx="2644929" cy="2017233"/>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endParaRPr lang="en-GB"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n-GB" sz="1200" b="1" kern="1200" dirty="0">
              <a:solidFill>
                <a:schemeClr val="bg1"/>
              </a:solidFill>
              <a:latin typeface="Arial" panose="020B0604020202020204" pitchFamily="34" charset="0"/>
              <a:cs typeface="Arial" panose="020B0604020202020204" pitchFamily="34" charset="0"/>
            </a:rPr>
            <a:t>Historical &amp; Political - </a:t>
          </a:r>
          <a:r>
            <a:rPr lang="en-GB" sz="1200" kern="1200" dirty="0">
              <a:solidFill>
                <a:schemeClr val="bg1"/>
              </a:solidFill>
              <a:latin typeface="Arial" panose="020B0604020202020204" pitchFamily="34" charset="0"/>
              <a:cs typeface="Arial" panose="020B0604020202020204" pitchFamily="34" charset="0"/>
            </a:rPr>
            <a:t> The decline of institutions (1950s-1980s: fuelled by human rights movements, cost pressures and medication for Schizophrenia.</a:t>
          </a:r>
        </a:p>
        <a:p>
          <a:pPr marL="0" lvl="0" indent="0" algn="ctr" defTabSz="533400">
            <a:lnSpc>
              <a:spcPct val="90000"/>
            </a:lnSpc>
            <a:spcBef>
              <a:spcPct val="0"/>
            </a:spcBef>
            <a:spcAft>
              <a:spcPct val="35000"/>
            </a:spcAft>
            <a:buNone/>
          </a:pPr>
          <a:r>
            <a:rPr lang="en-GB" sz="1200" kern="1200" dirty="0">
              <a:solidFill>
                <a:schemeClr val="bg1"/>
              </a:solidFill>
              <a:latin typeface="Arial" panose="020B0604020202020204" pitchFamily="34" charset="0"/>
              <a:cs typeface="Arial" panose="020B0604020202020204" pitchFamily="34" charset="0"/>
            </a:rPr>
            <a:t>Uneven transition to community based care resulted in treatment gaps and crisis admissions due to underfunded services (NICE, 2014</a:t>
          </a:r>
          <a:r>
            <a:rPr lang="en-GB" sz="1200" kern="1200" dirty="0">
              <a:latin typeface="Arial" panose="020B0604020202020204" pitchFamily="34" charset="0"/>
              <a:cs typeface="Arial" panose="020B0604020202020204" pitchFamily="34" charset="0"/>
            </a:rPr>
            <a:t>)</a:t>
          </a:r>
        </a:p>
      </dsp:txBody>
      <dsp:txXfrm>
        <a:off x="2644929" y="80772"/>
        <a:ext cx="2644929" cy="1512925"/>
      </dsp:txXfrm>
    </dsp:sp>
    <dsp:sp modelId="{12FA90A0-08ED-42C4-BDDE-3706D09AC08E}">
      <dsp:nvSpPr>
        <dsp:cNvPr id="0" name=""/>
        <dsp:cNvSpPr/>
      </dsp:nvSpPr>
      <dsp:spPr>
        <a:xfrm rot="10800000">
          <a:off x="0" y="1927862"/>
          <a:ext cx="2644929" cy="1898072"/>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bg1"/>
              </a:solidFill>
              <a:latin typeface="Arial" panose="020B0604020202020204" pitchFamily="34" charset="0"/>
              <a:cs typeface="Arial" panose="020B0604020202020204" pitchFamily="34" charset="0"/>
            </a:rPr>
            <a:t>Legal Rights Framework - </a:t>
          </a:r>
          <a:r>
            <a:rPr lang="en-GB" sz="1200" kern="1200" dirty="0">
              <a:solidFill>
                <a:schemeClr val="bg1"/>
              </a:solidFill>
              <a:latin typeface="Arial" panose="020B0604020202020204" pitchFamily="34" charset="0"/>
              <a:cs typeface="Arial" panose="020B0604020202020204" pitchFamily="34" charset="0"/>
            </a:rPr>
            <a:t>  People with psychological disorders were reframed as having rights by the UN (CRPD, 2008). </a:t>
          </a:r>
        </a:p>
        <a:p>
          <a:pPr marL="0" lvl="0" indent="0" algn="ctr" defTabSz="533400">
            <a:lnSpc>
              <a:spcPct val="90000"/>
            </a:lnSpc>
            <a:spcBef>
              <a:spcPct val="0"/>
            </a:spcBef>
            <a:spcAft>
              <a:spcPct val="35000"/>
            </a:spcAft>
            <a:buNone/>
          </a:pPr>
          <a:r>
            <a:rPr lang="en-GB" sz="1200" kern="1200" dirty="0">
              <a:solidFill>
                <a:schemeClr val="bg1"/>
              </a:solidFill>
              <a:latin typeface="Arial" panose="020B0604020202020204" pitchFamily="34" charset="0"/>
              <a:cs typeface="Arial" panose="020B0604020202020204" pitchFamily="34" charset="0"/>
            </a:rPr>
            <a:t>Encourages non discriminatory access to care and supported decision making opposing coercive or paternalistic treatment approaches.</a:t>
          </a:r>
        </a:p>
        <a:p>
          <a:pPr marL="0" lvl="0" indent="0" algn="ctr" defTabSz="533400">
            <a:lnSpc>
              <a:spcPct val="90000"/>
            </a:lnSpc>
            <a:spcBef>
              <a:spcPct val="0"/>
            </a:spcBef>
            <a:spcAft>
              <a:spcPct val="35000"/>
            </a:spcAft>
            <a:buNone/>
          </a:pPr>
          <a:endParaRPr lang="en-GB" sz="1200" kern="1200" dirty="0">
            <a:solidFill>
              <a:schemeClr val="bg1"/>
            </a:solidFill>
            <a:latin typeface="Arial" panose="020B0604020202020204" pitchFamily="34" charset="0"/>
            <a:cs typeface="Arial" panose="020B0604020202020204" pitchFamily="34" charset="0"/>
          </a:endParaRPr>
        </a:p>
      </dsp:txBody>
      <dsp:txXfrm rot="10800000">
        <a:off x="0" y="2402380"/>
        <a:ext cx="2644929" cy="1423554"/>
      </dsp:txXfrm>
    </dsp:sp>
    <dsp:sp modelId="{27728420-9028-4EAB-BAEF-4D121DEC4FE6}">
      <dsp:nvSpPr>
        <dsp:cNvPr id="0" name=""/>
        <dsp:cNvSpPr/>
      </dsp:nvSpPr>
      <dsp:spPr>
        <a:xfrm rot="5400000">
          <a:off x="3018358" y="1554434"/>
          <a:ext cx="1898072" cy="2644929"/>
        </a:xfrm>
        <a:prstGeom prst="round1Rect">
          <a:avLst/>
        </a:prstGeom>
        <a:gradFill rotWithShape="0">
          <a:gsLst>
            <a:gs pos="0">
              <a:schemeClr val="accent1">
                <a:hueOff val="0"/>
                <a:satOff val="0"/>
                <a:lumOff val="0"/>
                <a:alphaOff val="0"/>
                <a:tint val="98000"/>
                <a:hueMod val="94000"/>
                <a:satMod val="130000"/>
                <a:lumMod val="128000"/>
              </a:schemeClr>
            </a:gs>
            <a:gs pos="100000">
              <a:schemeClr val="accent1">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bg1"/>
              </a:solidFill>
              <a:latin typeface="Arial" panose="020B0604020202020204" pitchFamily="34" charset="0"/>
              <a:cs typeface="Arial" panose="020B0604020202020204" pitchFamily="34" charset="0"/>
            </a:rPr>
            <a:t>Stigma and Discrimination - </a:t>
          </a:r>
          <a:r>
            <a:rPr lang="en-GB" sz="1200" kern="1200" dirty="0">
              <a:solidFill>
                <a:schemeClr val="bg1"/>
              </a:solidFill>
              <a:latin typeface="Arial" panose="020B0604020202020204" pitchFamily="34" charset="0"/>
              <a:cs typeface="Arial" panose="020B0604020202020204" pitchFamily="34" charset="0"/>
            </a:rPr>
            <a:t> There are three levels of stigma: Self, public and structured (Corrigan,2002</a:t>
          </a:r>
        </a:p>
        <a:p>
          <a:pPr marL="0" lvl="0" indent="0" algn="ctr" defTabSz="533400">
            <a:lnSpc>
              <a:spcPct val="90000"/>
            </a:lnSpc>
            <a:spcBef>
              <a:spcPct val="0"/>
            </a:spcBef>
            <a:spcAft>
              <a:spcPct val="35000"/>
            </a:spcAft>
            <a:buNone/>
          </a:pPr>
          <a:r>
            <a:rPr lang="en-GB" sz="1200" kern="1200" dirty="0">
              <a:solidFill>
                <a:schemeClr val="bg1"/>
              </a:solidFill>
              <a:latin typeface="Arial" panose="020B0604020202020204" pitchFamily="34" charset="0"/>
              <a:cs typeface="Arial" panose="020B0604020202020204" pitchFamily="34" charset="0"/>
            </a:rPr>
            <a:t>Results in internalised shame, unemployment, social exclusion, and care delays (Thornicroft, et al, 2016).</a:t>
          </a:r>
        </a:p>
        <a:p>
          <a:pPr marL="0" lvl="0" indent="0" algn="ctr" defTabSz="533400">
            <a:lnSpc>
              <a:spcPct val="90000"/>
            </a:lnSpc>
            <a:spcBef>
              <a:spcPct val="0"/>
            </a:spcBef>
            <a:spcAft>
              <a:spcPct val="35000"/>
            </a:spcAft>
            <a:buNone/>
          </a:pPr>
          <a:endParaRPr lang="en-GB" sz="1200" kern="1200" dirty="0">
            <a:solidFill>
              <a:schemeClr val="bg1"/>
            </a:solidFill>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endParaRPr lang="en-GB" sz="1200" kern="1200" dirty="0">
            <a:solidFill>
              <a:schemeClr val="bg1"/>
            </a:solidFill>
            <a:latin typeface="Arial" panose="020B0604020202020204" pitchFamily="34" charset="0"/>
            <a:cs typeface="Arial" panose="020B0604020202020204" pitchFamily="34" charset="0"/>
          </a:endParaRPr>
        </a:p>
      </dsp:txBody>
      <dsp:txXfrm rot="-5400000">
        <a:off x="2644930" y="2402380"/>
        <a:ext cx="2644929" cy="1423554"/>
      </dsp:txXfrm>
    </dsp:sp>
    <dsp:sp modelId="{C544C681-ABA3-4373-A66F-DEB0236BB2A9}">
      <dsp:nvSpPr>
        <dsp:cNvPr id="0" name=""/>
        <dsp:cNvSpPr/>
      </dsp:nvSpPr>
      <dsp:spPr>
        <a:xfrm>
          <a:off x="1851450" y="1723611"/>
          <a:ext cx="1586957" cy="348922"/>
        </a:xfrm>
        <a:prstGeom prst="roundRect">
          <a:avLst/>
        </a:prstGeom>
        <a:gradFill rotWithShape="0">
          <a:gsLst>
            <a:gs pos="0">
              <a:schemeClr val="accent1">
                <a:tint val="60000"/>
                <a:hueOff val="0"/>
                <a:satOff val="0"/>
                <a:lumOff val="0"/>
                <a:alphaOff val="0"/>
                <a:tint val="98000"/>
                <a:hueMod val="94000"/>
                <a:satMod val="130000"/>
                <a:lumMod val="128000"/>
              </a:schemeClr>
            </a:gs>
            <a:gs pos="100000">
              <a:schemeClr val="accent1">
                <a:tint val="60000"/>
                <a:hueOff val="0"/>
                <a:satOff val="0"/>
                <a:lumOff val="0"/>
                <a:alphaOff val="0"/>
                <a:shade val="94000"/>
                <a:lumMod val="88000"/>
              </a:schemeClr>
            </a:gs>
          </a:gsLst>
          <a:lin ang="5400000" scaled="0"/>
        </a:gradFill>
        <a:ln>
          <a:noFill/>
        </a:ln>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dsp:spPr>
      <dsp:style>
        <a:lnRef idx="0">
          <a:scrgbClr r="0" g="0" b="0"/>
        </a:lnRef>
        <a:fillRef idx="3">
          <a:scrgbClr r="0" g="0" b="0"/>
        </a:fillRef>
        <a:effectRef idx="3">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en-GB" sz="1600" kern="1200" dirty="0">
            <a:latin typeface="Arial" panose="020B0604020202020204" pitchFamily="34" charset="0"/>
            <a:cs typeface="Arial" panose="020B0604020202020204" pitchFamily="34" charset="0"/>
          </a:endParaRPr>
        </a:p>
      </dsp:txBody>
      <dsp:txXfrm>
        <a:off x="1868483" y="1740644"/>
        <a:ext cx="1552891" cy="3148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4560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16538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GB"/>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692127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F277553-F296-4DFB-BD15-770B47FF2CCF}" type="datetimeFigureOut">
              <a:rPr lang="en-GB" smtClean="0"/>
              <a:t>27/10/2025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070831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277553-F296-4DFB-BD15-770B47FF2CCF}" type="datetimeFigureOut">
              <a:rPr lang="en-GB" smtClean="0"/>
              <a:t>27/10/2025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14696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F277553-F296-4DFB-BD15-770B47FF2CCF}" type="datetimeFigureOut">
              <a:rPr lang="en-GB" smtClean="0"/>
              <a:t>27/10/2025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50464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277553-F296-4DFB-BD15-770B47FF2CCF}" type="datetimeFigureOut">
              <a:rPr lang="en-GB" smtClean="0"/>
              <a:t>27/10/2025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09072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27/10/2025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399179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27/10/2025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8786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5F277553-F296-4DFB-BD15-770B47FF2CCF}" type="datetimeFigureOut">
              <a:rPr lang="en-GB" smtClean="0"/>
              <a:t>27/10/2025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594997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00739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539257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1521486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0547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183660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2312170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633572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F277553-F296-4DFB-BD15-770B47FF2CCF}" type="datetimeFigureOut">
              <a:rPr lang="en-GB" smtClean="0"/>
              <a:t>27/10/2025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9F1F8E63-D4E6-420C-B763-C5977E96A00A}" type="slidenum">
              <a:rPr lang="en-GB" smtClean="0"/>
              <a:t>‹#›</a:t>
            </a:fld>
            <a:endParaRPr lang="en-GB"/>
          </a:p>
        </p:txBody>
      </p:sp>
    </p:spTree>
    <p:extLst>
      <p:ext uri="{BB962C8B-B14F-4D97-AF65-F5344CB8AC3E}">
        <p14:creationId xmlns:p14="http://schemas.microsoft.com/office/powerpoint/2010/main" val="2970608918"/>
      </p:ext>
    </p:extLst>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47C0C98-9DB3-D0C5-DF62-1C5B7F625AEF}"/>
              </a:ext>
            </a:extLst>
          </p:cNvPr>
          <p:cNvSpPr/>
          <p:nvPr/>
        </p:nvSpPr>
        <p:spPr>
          <a:xfrm>
            <a:off x="438912" y="46634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Name: Afiya Barakat </a:t>
            </a:r>
          </a:p>
        </p:txBody>
      </p:sp>
      <p:sp>
        <p:nvSpPr>
          <p:cNvPr id="7" name="Rectangle: Rounded Corners 6">
            <a:extLst>
              <a:ext uri="{FF2B5EF4-FFF2-40B4-BE49-F238E27FC236}">
                <a16:creationId xmlns:a16="http://schemas.microsoft.com/office/drawing/2014/main" id="{FAC94C40-FC58-11D3-B784-2D610CF944DB}"/>
              </a:ext>
            </a:extLst>
          </p:cNvPr>
          <p:cNvSpPr/>
          <p:nvPr/>
        </p:nvSpPr>
        <p:spPr>
          <a:xfrm>
            <a:off x="438912" y="139598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Number: 2314493 </a:t>
            </a:r>
          </a:p>
        </p:txBody>
      </p:sp>
      <p:sp>
        <p:nvSpPr>
          <p:cNvPr id="8" name="Rectangle: Rounded Corners 7">
            <a:extLst>
              <a:ext uri="{FF2B5EF4-FFF2-40B4-BE49-F238E27FC236}">
                <a16:creationId xmlns:a16="http://schemas.microsoft.com/office/drawing/2014/main" id="{7688054F-F214-F309-B403-27096C412965}"/>
              </a:ext>
            </a:extLst>
          </p:cNvPr>
          <p:cNvSpPr/>
          <p:nvPr/>
        </p:nvSpPr>
        <p:spPr>
          <a:xfrm>
            <a:off x="438912" y="232562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BMHP6029_BIRM – Component 1 – Poster Presentation </a:t>
            </a:r>
          </a:p>
        </p:txBody>
      </p:sp>
      <p:sp>
        <p:nvSpPr>
          <p:cNvPr id="9" name="Rectangle: Rounded Corners 8">
            <a:extLst>
              <a:ext uri="{FF2B5EF4-FFF2-40B4-BE49-F238E27FC236}">
                <a16:creationId xmlns:a16="http://schemas.microsoft.com/office/drawing/2014/main" id="{6E88BE97-5180-972C-808D-40C2D1F954DA}"/>
              </a:ext>
            </a:extLst>
          </p:cNvPr>
          <p:cNvSpPr/>
          <p:nvPr/>
        </p:nvSpPr>
        <p:spPr>
          <a:xfrm>
            <a:off x="438912" y="325526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ICD 11 Chapter 6 - Schizophrenia  </a:t>
            </a:r>
          </a:p>
        </p:txBody>
      </p:sp>
    </p:spTree>
    <p:extLst>
      <p:ext uri="{BB962C8B-B14F-4D97-AF65-F5344CB8AC3E}">
        <p14:creationId xmlns:p14="http://schemas.microsoft.com/office/powerpoint/2010/main" val="1479464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30EBB7A-B6F2-BC3D-A3A2-A69F56721AF6}"/>
              </a:ext>
            </a:extLst>
          </p:cNvPr>
          <p:cNvSpPr/>
          <p:nvPr/>
        </p:nvSpPr>
        <p:spPr>
          <a:xfrm>
            <a:off x="1243012" y="342900"/>
            <a:ext cx="9705975" cy="581025"/>
          </a:xfrm>
          <a:prstGeom prst="roundRect">
            <a:avLst/>
          </a:prstGeom>
          <a:solidFill>
            <a:schemeClr val="bg1"/>
          </a:solidFill>
          <a:ln w="38100">
            <a:solidFill>
              <a:schemeClr val="accent1"/>
            </a:solidFill>
          </a:ln>
          <a:effectLst>
            <a:outerShdw blurRad="50800" dist="38100" dir="5400000" algn="t"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Schizophrenia</a:t>
            </a:r>
            <a:r>
              <a:rPr lang="en-GB" dirty="0">
                <a:solidFill>
                  <a:schemeClr val="tx1"/>
                </a:solidFill>
              </a:rPr>
              <a:t> </a:t>
            </a:r>
          </a:p>
        </p:txBody>
      </p:sp>
      <p:sp>
        <p:nvSpPr>
          <p:cNvPr id="5" name="Rectangle: Rounded Corners 4">
            <a:extLst>
              <a:ext uri="{FF2B5EF4-FFF2-40B4-BE49-F238E27FC236}">
                <a16:creationId xmlns:a16="http://schemas.microsoft.com/office/drawing/2014/main" id="{4A3A58DC-499D-5885-0006-D9F2BFD2F81C}"/>
              </a:ext>
            </a:extLst>
          </p:cNvPr>
          <p:cNvSpPr/>
          <p:nvPr/>
        </p:nvSpPr>
        <p:spPr>
          <a:xfrm>
            <a:off x="371475" y="5245100"/>
            <a:ext cx="5428460" cy="1489074"/>
          </a:xfrm>
          <a:prstGeom prst="roundRect">
            <a:avLst/>
          </a:prstGeom>
          <a:solidFill>
            <a:schemeClr val="bg1">
              <a:lumMod val="85000"/>
            </a:schemeClr>
          </a:solidFill>
          <a:ln w="57150">
            <a:solidFill>
              <a:schemeClr val="accent1"/>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latin typeface="Arial" panose="020B0604020202020204" pitchFamily="34" charset="0"/>
                <a:cs typeface="Arial" panose="020B0604020202020204" pitchFamily="34" charset="0"/>
              </a:rPr>
              <a:t>Cultural Influence </a:t>
            </a:r>
            <a:r>
              <a:rPr lang="en-GB" sz="1100" dirty="0">
                <a:solidFill>
                  <a:schemeClr val="tx1"/>
                </a:solidFill>
                <a:latin typeface="Arial" panose="020B0604020202020204" pitchFamily="34" charset="0"/>
                <a:cs typeface="Arial" panose="020B0604020202020204" pitchFamily="34" charset="0"/>
              </a:rPr>
              <a:t>– Better results in some non-western contexts were found by WHO’s International pilot study of Schizophrenia in the 1970’s. These findings were attributed to social acceptance and family unity rather than just medical considerations outlined by (Jablensky, 2010).</a:t>
            </a:r>
          </a:p>
          <a:p>
            <a:pPr algn="ctr"/>
            <a:endParaRPr lang="en-GB" sz="1100" dirty="0">
              <a:solidFill>
                <a:schemeClr val="tx1"/>
              </a:solidFill>
              <a:latin typeface="Arial" panose="020B0604020202020204" pitchFamily="34" charset="0"/>
              <a:cs typeface="Arial" panose="020B0604020202020204" pitchFamily="34" charset="0"/>
            </a:endParaRPr>
          </a:p>
          <a:p>
            <a:pPr algn="ctr"/>
            <a:r>
              <a:rPr lang="en-GB" sz="1100" dirty="0">
                <a:solidFill>
                  <a:schemeClr val="tx1"/>
                </a:solidFill>
                <a:latin typeface="Arial" panose="020B0604020202020204" pitchFamily="34" charset="0"/>
                <a:cs typeface="Arial" panose="020B0604020202020204" pitchFamily="34" charset="0"/>
              </a:rPr>
              <a:t>Spiritual, biological and social cultural beliefs influence recovery path’s, explanatory models and help seeking behaviours.] </a:t>
            </a:r>
          </a:p>
        </p:txBody>
      </p:sp>
      <p:sp>
        <p:nvSpPr>
          <p:cNvPr id="6" name="Rectangle: Rounded Corners 5">
            <a:extLst>
              <a:ext uri="{FF2B5EF4-FFF2-40B4-BE49-F238E27FC236}">
                <a16:creationId xmlns:a16="http://schemas.microsoft.com/office/drawing/2014/main" id="{06D4A2F6-C598-0B23-69B5-F5C7B69AE935}"/>
              </a:ext>
            </a:extLst>
          </p:cNvPr>
          <p:cNvSpPr/>
          <p:nvPr/>
        </p:nvSpPr>
        <p:spPr>
          <a:xfrm>
            <a:off x="6095998" y="5245100"/>
            <a:ext cx="5956301" cy="1504950"/>
          </a:xfrm>
          <a:prstGeom prst="roundRect">
            <a:avLst/>
          </a:prstGeom>
          <a:solidFill>
            <a:schemeClr val="bg1">
              <a:lumMod val="85000"/>
            </a:schemeClr>
          </a:solidFill>
          <a:ln w="57150">
            <a:solidFill>
              <a:schemeClr val="accent1"/>
            </a:solidFill>
          </a:ln>
          <a:effectLst>
            <a:outerShdw blurRad="50800" dist="38100" algn="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latin typeface="Arial" panose="020B0604020202020204" pitchFamily="34" charset="0"/>
                <a:cs typeface="Arial" panose="020B0604020202020204" pitchFamily="34" charset="0"/>
              </a:rPr>
              <a:t>Recommendations</a:t>
            </a:r>
            <a:r>
              <a:rPr lang="en-GB" sz="1100" dirty="0">
                <a:solidFill>
                  <a:schemeClr val="tx1"/>
                </a:solidFill>
                <a:latin typeface="Arial" panose="020B0604020202020204" pitchFamily="34" charset="0"/>
                <a:cs typeface="Arial" panose="020B0604020202020204" pitchFamily="34" charset="0"/>
              </a:rPr>
              <a:t> – Provide funding for early intervention teams and community-based, culturally safes services.</a:t>
            </a:r>
          </a:p>
          <a:p>
            <a:pPr algn="ctr"/>
            <a:r>
              <a:rPr lang="en-GB" sz="1100" dirty="0">
                <a:solidFill>
                  <a:schemeClr val="tx1"/>
                </a:solidFill>
                <a:latin typeface="Arial" panose="020B0604020202020204" pitchFamily="34" charset="0"/>
                <a:cs typeface="Arial" panose="020B0604020202020204" pitchFamily="34" charset="0"/>
              </a:rPr>
              <a:t>Address racial disparities in access to services and incarceration.</a:t>
            </a:r>
          </a:p>
          <a:p>
            <a:pPr algn="ctr"/>
            <a:r>
              <a:rPr lang="en-GB" sz="1100" dirty="0">
                <a:solidFill>
                  <a:schemeClr val="tx1"/>
                </a:solidFill>
                <a:latin typeface="Arial" panose="020B0604020202020204" pitchFamily="34" charset="0"/>
                <a:cs typeface="Arial" panose="020B0604020202020204" pitchFamily="34" charset="0"/>
              </a:rPr>
              <a:t>Integrate recovery focused rights- based strategies that are in line with the CRPD.</a:t>
            </a:r>
          </a:p>
          <a:p>
            <a:pPr algn="ctr"/>
            <a:endParaRPr lang="en-GB" sz="1100" dirty="0">
              <a:solidFill>
                <a:schemeClr val="tx1"/>
              </a:solidFill>
              <a:latin typeface="Arial" panose="020B0604020202020204" pitchFamily="34" charset="0"/>
              <a:cs typeface="Arial" panose="020B0604020202020204" pitchFamily="34" charset="0"/>
            </a:endParaRPr>
          </a:p>
        </p:txBody>
      </p:sp>
      <p:graphicFrame>
        <p:nvGraphicFramePr>
          <p:cNvPr id="10" name="Diagram 9">
            <a:extLst>
              <a:ext uri="{FF2B5EF4-FFF2-40B4-BE49-F238E27FC236}">
                <a16:creationId xmlns:a16="http://schemas.microsoft.com/office/drawing/2014/main" id="{04003174-5CCB-0AC0-B313-4CB10D4A7AEA}"/>
              </a:ext>
            </a:extLst>
          </p:cNvPr>
          <p:cNvGraphicFramePr/>
          <p:nvPr>
            <p:extLst>
              <p:ext uri="{D42A27DB-BD31-4B8C-83A1-F6EECF244321}">
                <p14:modId xmlns:p14="http://schemas.microsoft.com/office/powerpoint/2010/main" val="2837200932"/>
              </p:ext>
            </p:extLst>
          </p:nvPr>
        </p:nvGraphicFramePr>
        <p:xfrm>
          <a:off x="479317" y="1237672"/>
          <a:ext cx="5289859" cy="3796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agram 10">
            <a:extLst>
              <a:ext uri="{FF2B5EF4-FFF2-40B4-BE49-F238E27FC236}">
                <a16:creationId xmlns:a16="http://schemas.microsoft.com/office/drawing/2014/main" id="{CF37AD15-E8DA-F2C3-9068-5CA739C48CAB}"/>
              </a:ext>
            </a:extLst>
          </p:cNvPr>
          <p:cNvGraphicFramePr/>
          <p:nvPr>
            <p:extLst>
              <p:ext uri="{D42A27DB-BD31-4B8C-83A1-F6EECF244321}">
                <p14:modId xmlns:p14="http://schemas.microsoft.com/office/powerpoint/2010/main" val="3279438865"/>
              </p:ext>
            </p:extLst>
          </p:nvPr>
        </p:nvGraphicFramePr>
        <p:xfrm>
          <a:off x="6164693" y="1365249"/>
          <a:ext cx="5818909" cy="343852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a:extLst>
              <a:ext uri="{FF2B5EF4-FFF2-40B4-BE49-F238E27FC236}">
                <a16:creationId xmlns:a16="http://schemas.microsoft.com/office/drawing/2014/main" id="{1E72FDE6-F597-9B41-A5E8-BC5EF7B5112A}"/>
              </a:ext>
            </a:extLst>
          </p:cNvPr>
          <p:cNvSpPr txBox="1"/>
          <p:nvPr/>
        </p:nvSpPr>
        <p:spPr>
          <a:xfrm>
            <a:off x="6422824" y="1365249"/>
            <a:ext cx="5302646" cy="1384995"/>
          </a:xfrm>
          <a:prstGeom prst="rect">
            <a:avLst/>
          </a:prstGeom>
          <a:noFill/>
        </p:spPr>
        <p:txBody>
          <a:bodyPr wrap="square" rtlCol="0">
            <a:spAutoFit/>
          </a:bodyPr>
          <a:lstStyle/>
          <a:p>
            <a:r>
              <a:rPr lang="en-GB" sz="1200" b="1" dirty="0">
                <a:solidFill>
                  <a:schemeClr val="bg1"/>
                </a:solidFill>
                <a:latin typeface="Arial" panose="020B0604020202020204" pitchFamily="34" charset="0"/>
                <a:cs typeface="Arial" panose="020B0604020202020204" pitchFamily="34" charset="0"/>
              </a:rPr>
              <a:t>Structural Inequality &amp; Racism</a:t>
            </a:r>
            <a:r>
              <a:rPr lang="en-GB" sz="1200" dirty="0">
                <a:solidFill>
                  <a:schemeClr val="bg1"/>
                </a:solidFill>
                <a:latin typeface="Arial" panose="020B0604020202020204" pitchFamily="34" charset="0"/>
                <a:cs typeface="Arial" panose="020B0604020202020204" pitchFamily="34" charset="0"/>
              </a:rPr>
              <a:t>.</a:t>
            </a:r>
          </a:p>
          <a:p>
            <a:r>
              <a:rPr lang="en-GB" sz="1200" dirty="0">
                <a:solidFill>
                  <a:schemeClr val="bg1"/>
                </a:solidFill>
                <a:latin typeface="Arial" panose="020B0604020202020204" pitchFamily="34" charset="0"/>
                <a:cs typeface="Arial" panose="020B0604020202020204" pitchFamily="34" charset="0"/>
              </a:rPr>
              <a:t>Black people are 3-4 times more likely to be detained under the Mental Health Act according to UK data (CQC,2023, Barnett, et al, 2019). </a:t>
            </a:r>
          </a:p>
          <a:p>
            <a:r>
              <a:rPr lang="en-GB" sz="1200" dirty="0">
                <a:solidFill>
                  <a:schemeClr val="bg1"/>
                </a:solidFill>
                <a:latin typeface="Arial" panose="020B0604020202020204" pitchFamily="34" charset="0"/>
                <a:cs typeface="Arial" panose="020B0604020202020204" pitchFamily="34" charset="0"/>
              </a:rPr>
              <a:t>Mistrust and poorer treatment experiences are sustained by structural racism, poverty and coercive crisis pathways (through policing). The Mental Health Act reform proposals and the NHS Patient Carer Race Equality Framework are examples of policy responses</a:t>
            </a:r>
            <a:r>
              <a:rPr lang="en-GB" sz="1200" dirty="0"/>
              <a:t>.</a:t>
            </a:r>
          </a:p>
        </p:txBody>
      </p:sp>
      <p:sp>
        <p:nvSpPr>
          <p:cNvPr id="7" name="TextBox 6">
            <a:extLst>
              <a:ext uri="{FF2B5EF4-FFF2-40B4-BE49-F238E27FC236}">
                <a16:creationId xmlns:a16="http://schemas.microsoft.com/office/drawing/2014/main" id="{0CB62F89-228C-1DFB-286F-78CD4E3D62D0}"/>
              </a:ext>
            </a:extLst>
          </p:cNvPr>
          <p:cNvSpPr txBox="1"/>
          <p:nvPr/>
        </p:nvSpPr>
        <p:spPr>
          <a:xfrm>
            <a:off x="6422824" y="3528291"/>
            <a:ext cx="5289858" cy="1015663"/>
          </a:xfrm>
          <a:prstGeom prst="rect">
            <a:avLst/>
          </a:prstGeom>
          <a:noFill/>
        </p:spPr>
        <p:txBody>
          <a:bodyPr wrap="square" rtlCol="0">
            <a:spAutoFit/>
          </a:bodyPr>
          <a:lstStyle/>
          <a:p>
            <a:r>
              <a:rPr lang="en-GB" sz="1200" b="1" dirty="0">
                <a:solidFill>
                  <a:schemeClr val="bg1"/>
                </a:solidFill>
                <a:latin typeface="Arial" panose="020B0604020202020204" pitchFamily="34" charset="0"/>
                <a:cs typeface="Arial" panose="020B0604020202020204" pitchFamily="34" charset="0"/>
              </a:rPr>
              <a:t>Social Determinants </a:t>
            </a:r>
            <a:r>
              <a:rPr lang="en-GB" sz="1200" dirty="0">
                <a:solidFill>
                  <a:schemeClr val="bg1"/>
                </a:solidFill>
                <a:latin typeface="Arial" panose="020B0604020202020204" pitchFamily="34" charset="0"/>
                <a:cs typeface="Arial" panose="020B0604020202020204" pitchFamily="34" charset="0"/>
              </a:rPr>
              <a:t>- Schizophrenia patients experience 20–25-year life expectancy gaps, low employment, and housing insecurity as stated by (Marwaha, et al, 2014). Although they continue to receive insufficient funding, supported employment, stable housing and physical health monitoring enhance results according to (Bouwmans, et al, 2015)</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51621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8D49D-1F6E-F0FD-FCD7-89051D655141}"/>
              </a:ext>
            </a:extLst>
          </p:cNvPr>
          <p:cNvSpPr>
            <a:spLocks noGrp="1"/>
          </p:cNvSpPr>
          <p:nvPr>
            <p:ph type="title"/>
          </p:nvPr>
        </p:nvSpPr>
        <p:spPr>
          <a:xfrm>
            <a:off x="681018" y="197965"/>
            <a:ext cx="8534400" cy="1507067"/>
          </a:xfrm>
        </p:spPr>
        <p:txBody>
          <a:bodyPr/>
          <a:lstStyle/>
          <a:p>
            <a:r>
              <a:rPr lang="en-GB" dirty="0"/>
              <a:t>Reference List </a:t>
            </a:r>
          </a:p>
        </p:txBody>
      </p:sp>
      <p:sp>
        <p:nvSpPr>
          <p:cNvPr id="3" name="Content Placeholder 2">
            <a:extLst>
              <a:ext uri="{FF2B5EF4-FFF2-40B4-BE49-F238E27FC236}">
                <a16:creationId xmlns:a16="http://schemas.microsoft.com/office/drawing/2014/main" id="{C44F92CA-6836-730C-0D3D-598D8BD1D512}"/>
              </a:ext>
            </a:extLst>
          </p:cNvPr>
          <p:cNvSpPr>
            <a:spLocks noGrp="1"/>
          </p:cNvSpPr>
          <p:nvPr>
            <p:ph idx="1"/>
          </p:nvPr>
        </p:nvSpPr>
        <p:spPr>
          <a:xfrm>
            <a:off x="415636" y="1487055"/>
            <a:ext cx="10769600" cy="5172980"/>
          </a:xfrm>
        </p:spPr>
        <p:txBody>
          <a:bodyPr>
            <a:normAutofit lnSpcReduction="10000"/>
          </a:bodyPr>
          <a:lstStyle/>
          <a:p>
            <a:endParaRPr lang="en-US" i="1" dirty="0"/>
          </a:p>
          <a:p>
            <a:endParaRPr lang="en-US" dirty="0"/>
          </a:p>
          <a:p>
            <a:r>
              <a:rPr lang="en-US" dirty="0"/>
              <a:t>Barnett, P. (2019) 'Ethnic variations in compulsory detention under mental health act: a systematic review and meta-analysis of international data', </a:t>
            </a:r>
            <a:r>
              <a:rPr lang="en-US" i="1" dirty="0"/>
              <a:t>Elsevier</a:t>
            </a:r>
            <a:r>
              <a:rPr lang="en-US" dirty="0"/>
              <a:t>, 6(4), pp. 305-317.</a:t>
            </a:r>
          </a:p>
          <a:p>
            <a:r>
              <a:rPr lang="en-US" dirty="0"/>
              <a:t>Bouwmans, C. (2015) 'Employment and the associated impact on quality of life in people diagnosed with schizophrenia', Neuropsychiatric disease and treatment, 18(11) , 2125-2142.</a:t>
            </a:r>
          </a:p>
          <a:p>
            <a:r>
              <a:rPr lang="en-US" i="1" dirty="0"/>
              <a:t>Convention on the rights of persons with disabilities and optional protocol </a:t>
            </a:r>
            <a:r>
              <a:rPr lang="en-US" dirty="0"/>
              <a:t>(2008) Available at: www.un.org/disabilities/documents/convention/convoptprot-e.pdf (Accessed: 16 October 2025).</a:t>
            </a:r>
          </a:p>
          <a:p>
            <a:r>
              <a:rPr lang="en-US" dirty="0"/>
              <a:t>Corrigan, PW. et al. (2002) 'Understanding the impact of stigma on people with mental illness', </a:t>
            </a:r>
            <a:r>
              <a:rPr lang="en-US" i="1" dirty="0"/>
              <a:t>World Psychiatry</a:t>
            </a:r>
            <a:r>
              <a:rPr lang="en-US" dirty="0"/>
              <a:t>, 1(1), pp. 16-20.</a:t>
            </a:r>
            <a:endParaRPr lang="en-US" i="1" dirty="0"/>
          </a:p>
          <a:p>
            <a:r>
              <a:rPr lang="en-US" i="1" dirty="0"/>
              <a:t> ICD-11 for Mortality and Morbidity Statistic</a:t>
            </a:r>
            <a:r>
              <a:rPr lang="en-US" dirty="0"/>
              <a:t> (2025) Available at:     https://icd.who.int/en/ (Accessed: 15 October 2025).</a:t>
            </a:r>
          </a:p>
          <a:p>
            <a:endParaRPr lang="en-US" dirty="0"/>
          </a:p>
          <a:p>
            <a:endParaRPr lang="en-US" dirty="0"/>
          </a:p>
          <a:p>
            <a:pPr marL="0" indent="0">
              <a:buNone/>
            </a:pPr>
            <a:endParaRPr lang="en-US" i="1" dirty="0"/>
          </a:p>
          <a:p>
            <a:endParaRPr lang="en-US" dirty="0"/>
          </a:p>
          <a:p>
            <a:endParaRPr lang="en-GB" sz="1200" dirty="0"/>
          </a:p>
        </p:txBody>
      </p:sp>
    </p:spTree>
    <p:extLst>
      <p:ext uri="{BB962C8B-B14F-4D97-AF65-F5344CB8AC3E}">
        <p14:creationId xmlns:p14="http://schemas.microsoft.com/office/powerpoint/2010/main" val="2245730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5DB6-82A8-E51B-E71E-ABCC67A3D2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5EC54-6137-D07F-F33F-5A775444D916}"/>
              </a:ext>
            </a:extLst>
          </p:cNvPr>
          <p:cNvSpPr>
            <a:spLocks noGrp="1"/>
          </p:cNvSpPr>
          <p:nvPr>
            <p:ph type="title"/>
          </p:nvPr>
        </p:nvSpPr>
        <p:spPr>
          <a:xfrm>
            <a:off x="617710" y="361262"/>
            <a:ext cx="8534400" cy="1507067"/>
          </a:xfrm>
        </p:spPr>
        <p:txBody>
          <a:bodyPr/>
          <a:lstStyle/>
          <a:p>
            <a:r>
              <a:rPr lang="en-GB" dirty="0"/>
              <a:t>Reference List </a:t>
            </a:r>
          </a:p>
        </p:txBody>
      </p:sp>
      <p:sp>
        <p:nvSpPr>
          <p:cNvPr id="3" name="Content Placeholder 2">
            <a:extLst>
              <a:ext uri="{FF2B5EF4-FFF2-40B4-BE49-F238E27FC236}">
                <a16:creationId xmlns:a16="http://schemas.microsoft.com/office/drawing/2014/main" id="{2286EB00-5018-58D7-1832-0E8A96A15413}"/>
              </a:ext>
            </a:extLst>
          </p:cNvPr>
          <p:cNvSpPr>
            <a:spLocks noGrp="1"/>
          </p:cNvSpPr>
          <p:nvPr>
            <p:ph idx="1"/>
          </p:nvPr>
        </p:nvSpPr>
        <p:spPr>
          <a:xfrm>
            <a:off x="762299" y="2395296"/>
            <a:ext cx="10364452" cy="4227177"/>
          </a:xfrm>
        </p:spPr>
        <p:txBody>
          <a:bodyPr>
            <a:normAutofit fontScale="92500"/>
          </a:bodyPr>
          <a:lstStyle/>
          <a:p>
            <a:r>
              <a:rPr lang="en-US" i="1" dirty="0"/>
              <a:t>Monitoring the Mental Health Act in 2022/23</a:t>
            </a:r>
            <a:r>
              <a:rPr lang="en-US" dirty="0"/>
              <a:t> (2025) Available at: www.cqc.org.uk/publications/monitoring-mental-health-act/2022-2023/inequalities (Accessed: 15 October 2025).</a:t>
            </a:r>
          </a:p>
          <a:p>
            <a:r>
              <a:rPr lang="en-US" dirty="0"/>
              <a:t>Marwaha, S. (2004) 'Schizophrenia and Employment - a review', </a:t>
            </a:r>
            <a:r>
              <a:rPr lang="en-US" i="1" dirty="0"/>
              <a:t>British Journal of Psychiatric</a:t>
            </a:r>
            <a:r>
              <a:rPr lang="en-US" dirty="0"/>
              <a:t>, 39(5), pp.337-341.</a:t>
            </a:r>
          </a:p>
          <a:p>
            <a:r>
              <a:rPr lang="en-US" i="1" dirty="0"/>
              <a:t>Psychosis and Schizophrenia</a:t>
            </a:r>
            <a:r>
              <a:rPr lang="en-US" dirty="0"/>
              <a:t> (2014) Available at: www.nice.org.uk (Accessed: 15 October 2025).</a:t>
            </a:r>
          </a:p>
          <a:p>
            <a:r>
              <a:rPr lang="en-US" i="1" dirty="0"/>
              <a:t>The international pilot study of schizophrenia</a:t>
            </a:r>
            <a:r>
              <a:rPr lang="en-US" dirty="0"/>
              <a:t> (1973) Available at: https://iris.who.int/server/api/core/bitstreams/77a0a5c7-99c8-4436-b192-265c5c3ca32d/  (Accessed: 26 October 2025).</a:t>
            </a:r>
          </a:p>
          <a:p>
            <a:r>
              <a:rPr lang="en-US" dirty="0"/>
              <a:t>Thornicroft, G. (2016) 'Evidence for effective interventions to reduce mental health related stigma and discrimination', </a:t>
            </a:r>
            <a:r>
              <a:rPr lang="en-US" i="1" dirty="0"/>
              <a:t>Lancet Psychiatry</a:t>
            </a:r>
            <a:r>
              <a:rPr lang="en-US" dirty="0"/>
              <a:t>, 12(10023), pp. 1123-1132.</a:t>
            </a:r>
          </a:p>
          <a:p>
            <a:endParaRPr lang="en-US" dirty="0"/>
          </a:p>
          <a:p>
            <a:endParaRPr lang="en-US" dirty="0"/>
          </a:p>
          <a:p>
            <a:endParaRPr lang="en-US" dirty="0"/>
          </a:p>
          <a:p>
            <a:endParaRPr lang="en-US" dirty="0"/>
          </a:p>
          <a:p>
            <a:endParaRPr lang="en-GB" sz="1200" dirty="0"/>
          </a:p>
        </p:txBody>
      </p:sp>
    </p:spTree>
    <p:extLst>
      <p:ext uri="{BB962C8B-B14F-4D97-AF65-F5344CB8AC3E}">
        <p14:creationId xmlns:p14="http://schemas.microsoft.com/office/powerpoint/2010/main" val="955168240"/>
      </p:ext>
    </p:extLst>
  </p:cSld>
  <p:clrMapOvr>
    <a:masterClrMapping/>
  </p:clrMapOvr>
</p:sld>
</file>

<file path=ppt/theme/theme1.xml><?xml version="1.0" encoding="utf-8"?>
<a:theme xmlns:a="http://schemas.openxmlformats.org/drawingml/2006/main" name="Slice">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9680</TotalTime>
  <Words>727</Words>
  <Application>Microsoft Office PowerPoint</Application>
  <PresentationFormat>Widescreen</PresentationFormat>
  <Paragraphs>44</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Century Gothic</vt:lpstr>
      <vt:lpstr>Wingdings 3</vt:lpstr>
      <vt:lpstr>Slice</vt:lpstr>
      <vt:lpstr>PowerPoint Presentation</vt:lpstr>
      <vt:lpstr>PowerPoint Presentation</vt:lpstr>
      <vt:lpstr>Reference List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Beau Academic</dc:creator>
  <cp:lastModifiedBy>Afiya Barakat</cp:lastModifiedBy>
  <cp:revision>3</cp:revision>
  <dcterms:created xsi:type="dcterms:W3CDTF">2024-12-04T18:07:56Z</dcterms:created>
  <dcterms:modified xsi:type="dcterms:W3CDTF">2025-11-02T15:50:19Z</dcterms:modified>
</cp:coreProperties>
</file>