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7" r:id="rId2"/>
  </p:sldMasterIdLst>
  <p:notesMasterIdLst>
    <p:notesMasterId r:id="rId13"/>
  </p:notesMasterIdLst>
  <p:sldIdLst>
    <p:sldId id="351" r:id="rId3"/>
    <p:sldId id="301" r:id="rId4"/>
    <p:sldId id="267" r:id="rId5"/>
    <p:sldId id="731" r:id="rId6"/>
    <p:sldId id="322" r:id="rId7"/>
    <p:sldId id="296" r:id="rId8"/>
    <p:sldId id="739" r:id="rId9"/>
    <p:sldId id="740" r:id="rId10"/>
    <p:sldId id="738" r:id="rId11"/>
    <p:sldId id="74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BD01"/>
    <a:srgbClr val="C0151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18AB0C-42B1-4A61-A75F-1F18B6B0A0B6}" v="130" dt="2026-09-16T11:24:18.1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958" autoAdjust="0"/>
  </p:normalViewPr>
  <p:slideViewPr>
    <p:cSldViewPr snapToGrid="0">
      <p:cViewPr varScale="1">
        <p:scale>
          <a:sx n="107" d="100"/>
          <a:sy n="107" d="100"/>
        </p:scale>
        <p:origin x="75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3D4A4162-3B1C-4C16-B3BC-185E2CDA108B}"/>
    <pc:docChg chg="undo custSel addSld delSld modSld">
      <pc:chgData name="Christian Felices" userId="8e38ee09-c2ff-4103-943a-2518637016e9" providerId="ADAL" clId="{3D4A4162-3B1C-4C16-B3BC-185E2CDA108B}" dt="2026-09-16T11:26:30.338" v="740" actId="113"/>
      <pc:docMkLst>
        <pc:docMk/>
      </pc:docMkLst>
      <pc:sldChg chg="addSp modSp mod modAnim">
        <pc:chgData name="Christian Felices" userId="8e38ee09-c2ff-4103-943a-2518637016e9" providerId="ADAL" clId="{3D4A4162-3B1C-4C16-B3BC-185E2CDA108B}" dt="2026-09-16T09:56:23.039" v="463" actId="14861"/>
        <pc:sldMkLst>
          <pc:docMk/>
          <pc:sldMk cId="2614075413" sldId="322"/>
        </pc:sldMkLst>
        <pc:spChg chg="add mod">
          <ac:chgData name="Christian Felices" userId="8e38ee09-c2ff-4103-943a-2518637016e9" providerId="ADAL" clId="{3D4A4162-3B1C-4C16-B3BC-185E2CDA108B}" dt="2026-09-16T09:56:23.039" v="463" actId="14861"/>
          <ac:spMkLst>
            <pc:docMk/>
            <pc:sldMk cId="2614075413" sldId="322"/>
            <ac:spMk id="16" creationId="{ED3492FB-FBF1-5761-25A4-8E573FD0E025}"/>
          </ac:spMkLst>
        </pc:spChg>
      </pc:sldChg>
      <pc:sldChg chg="del">
        <pc:chgData name="Christian Felices" userId="8e38ee09-c2ff-4103-943a-2518637016e9" providerId="ADAL" clId="{3D4A4162-3B1C-4C16-B3BC-185E2CDA108B}" dt="2026-09-16T08:37:56.956" v="1" actId="47"/>
        <pc:sldMkLst>
          <pc:docMk/>
          <pc:sldMk cId="2978215625" sldId="732"/>
        </pc:sldMkLst>
      </pc:sldChg>
      <pc:sldChg chg="del">
        <pc:chgData name="Christian Felices" userId="8e38ee09-c2ff-4103-943a-2518637016e9" providerId="ADAL" clId="{3D4A4162-3B1C-4C16-B3BC-185E2CDA108B}" dt="2026-09-16T08:37:56.956" v="1" actId="47"/>
        <pc:sldMkLst>
          <pc:docMk/>
          <pc:sldMk cId="598635878" sldId="733"/>
        </pc:sldMkLst>
      </pc:sldChg>
      <pc:sldChg chg="del">
        <pc:chgData name="Christian Felices" userId="8e38ee09-c2ff-4103-943a-2518637016e9" providerId="ADAL" clId="{3D4A4162-3B1C-4C16-B3BC-185E2CDA108B}" dt="2026-09-16T08:37:56.956" v="1" actId="47"/>
        <pc:sldMkLst>
          <pc:docMk/>
          <pc:sldMk cId="394351680" sldId="734"/>
        </pc:sldMkLst>
      </pc:sldChg>
      <pc:sldChg chg="del">
        <pc:chgData name="Christian Felices" userId="8e38ee09-c2ff-4103-943a-2518637016e9" providerId="ADAL" clId="{3D4A4162-3B1C-4C16-B3BC-185E2CDA108B}" dt="2026-09-16T08:37:56.956" v="1" actId="47"/>
        <pc:sldMkLst>
          <pc:docMk/>
          <pc:sldMk cId="2327023007" sldId="735"/>
        </pc:sldMkLst>
      </pc:sldChg>
      <pc:sldChg chg="del">
        <pc:chgData name="Christian Felices" userId="8e38ee09-c2ff-4103-943a-2518637016e9" providerId="ADAL" clId="{3D4A4162-3B1C-4C16-B3BC-185E2CDA108B}" dt="2026-09-16T08:33:24.393" v="0" actId="2696"/>
        <pc:sldMkLst>
          <pc:docMk/>
          <pc:sldMk cId="638022499" sldId="736"/>
        </pc:sldMkLst>
      </pc:sldChg>
      <pc:sldChg chg="del">
        <pc:chgData name="Christian Felices" userId="8e38ee09-c2ff-4103-943a-2518637016e9" providerId="ADAL" clId="{3D4A4162-3B1C-4C16-B3BC-185E2CDA108B}" dt="2026-09-16T08:33:24.393" v="0" actId="2696"/>
        <pc:sldMkLst>
          <pc:docMk/>
          <pc:sldMk cId="4073679618" sldId="737"/>
        </pc:sldMkLst>
      </pc:sldChg>
      <pc:sldChg chg="addSp delSp modSp mod modAnim">
        <pc:chgData name="Christian Felices" userId="8e38ee09-c2ff-4103-943a-2518637016e9" providerId="ADAL" clId="{3D4A4162-3B1C-4C16-B3BC-185E2CDA108B}" dt="2026-09-16T11:24:23.550" v="739" actId="14100"/>
        <pc:sldMkLst>
          <pc:docMk/>
          <pc:sldMk cId="3905503165" sldId="738"/>
        </pc:sldMkLst>
        <pc:spChg chg="mod">
          <ac:chgData name="Christian Felices" userId="8e38ee09-c2ff-4103-943a-2518637016e9" providerId="ADAL" clId="{3D4A4162-3B1C-4C16-B3BC-185E2CDA108B}" dt="2026-09-16T11:23:09.717" v="625" actId="20577"/>
          <ac:spMkLst>
            <pc:docMk/>
            <pc:sldMk cId="3905503165" sldId="738"/>
            <ac:spMk id="2" creationId="{D1BFF99E-6593-0B30-E6B5-8E264F9BC98C}"/>
          </ac:spMkLst>
        </pc:spChg>
        <pc:spChg chg="mod">
          <ac:chgData name="Christian Felices" userId="8e38ee09-c2ff-4103-943a-2518637016e9" providerId="ADAL" clId="{3D4A4162-3B1C-4C16-B3BC-185E2CDA108B}" dt="2026-09-16T11:21:01.222" v="479" actId="20577"/>
          <ac:spMkLst>
            <pc:docMk/>
            <pc:sldMk cId="3905503165" sldId="738"/>
            <ac:spMk id="3" creationId="{C987975C-8467-74EE-0370-E6CF548F530D}"/>
          </ac:spMkLst>
        </pc:spChg>
        <pc:spChg chg="add mod">
          <ac:chgData name="Christian Felices" userId="8e38ee09-c2ff-4103-943a-2518637016e9" providerId="ADAL" clId="{3D4A4162-3B1C-4C16-B3BC-185E2CDA108B}" dt="2026-09-16T11:23:33.039" v="631" actId="1076"/>
          <ac:spMkLst>
            <pc:docMk/>
            <pc:sldMk cId="3905503165" sldId="738"/>
            <ac:spMk id="4" creationId="{BB919559-1436-7748-81E0-13EB457CDD8E}"/>
          </ac:spMkLst>
        </pc:spChg>
        <pc:spChg chg="add del mod">
          <ac:chgData name="Christian Felices" userId="8e38ee09-c2ff-4103-943a-2518637016e9" providerId="ADAL" clId="{3D4A4162-3B1C-4C16-B3BC-185E2CDA108B}" dt="2026-09-16T11:23:00.633" v="623" actId="478"/>
          <ac:spMkLst>
            <pc:docMk/>
            <pc:sldMk cId="3905503165" sldId="738"/>
            <ac:spMk id="5" creationId="{76974770-A617-434E-CC4C-3264AA6DCE57}"/>
          </ac:spMkLst>
        </pc:spChg>
        <pc:spChg chg="add mod">
          <ac:chgData name="Christian Felices" userId="8e38ee09-c2ff-4103-943a-2518637016e9" providerId="ADAL" clId="{3D4A4162-3B1C-4C16-B3BC-185E2CDA108B}" dt="2026-09-16T11:23:21.195" v="629" actId="1076"/>
          <ac:spMkLst>
            <pc:docMk/>
            <pc:sldMk cId="3905503165" sldId="738"/>
            <ac:spMk id="7" creationId="{8A8F70A2-91F3-3E38-072E-F8B4D1891A50}"/>
          </ac:spMkLst>
        </pc:spChg>
        <pc:spChg chg="add mod">
          <ac:chgData name="Christian Felices" userId="8e38ee09-c2ff-4103-943a-2518637016e9" providerId="ADAL" clId="{3D4A4162-3B1C-4C16-B3BC-185E2CDA108B}" dt="2026-09-16T11:24:23.550" v="739" actId="14100"/>
          <ac:spMkLst>
            <pc:docMk/>
            <pc:sldMk cId="3905503165" sldId="738"/>
            <ac:spMk id="8" creationId="{3A28BBDB-C1CB-B852-05D3-8B91334C2812}"/>
          </ac:spMkLst>
        </pc:spChg>
      </pc:sldChg>
      <pc:sldChg chg="addSp delSp modSp add mod">
        <pc:chgData name="Christian Felices" userId="8e38ee09-c2ff-4103-943a-2518637016e9" providerId="ADAL" clId="{3D4A4162-3B1C-4C16-B3BC-185E2CDA108B}" dt="2026-09-16T09:14:25.490" v="194" actId="478"/>
        <pc:sldMkLst>
          <pc:docMk/>
          <pc:sldMk cId="253585823" sldId="739"/>
        </pc:sldMkLst>
        <pc:spChg chg="mod">
          <ac:chgData name="Christian Felices" userId="8e38ee09-c2ff-4103-943a-2518637016e9" providerId="ADAL" clId="{3D4A4162-3B1C-4C16-B3BC-185E2CDA108B}" dt="2026-09-16T08:46:43.457" v="190" actId="20577"/>
          <ac:spMkLst>
            <pc:docMk/>
            <pc:sldMk cId="253585823" sldId="739"/>
            <ac:spMk id="2" creationId="{1C922AC6-AAA7-5683-1DD1-C53112EDC0B8}"/>
          </ac:spMkLst>
        </pc:spChg>
        <pc:spChg chg="mod">
          <ac:chgData name="Christian Felices" userId="8e38ee09-c2ff-4103-943a-2518637016e9" providerId="ADAL" clId="{3D4A4162-3B1C-4C16-B3BC-185E2CDA108B}" dt="2026-09-16T08:43:52.713" v="24" actId="20577"/>
          <ac:spMkLst>
            <pc:docMk/>
            <pc:sldMk cId="253585823" sldId="739"/>
            <ac:spMk id="6" creationId="{B555D32A-C1B5-E1C1-140C-D460185D6A78}"/>
          </ac:spMkLst>
        </pc:spChg>
        <pc:picChg chg="add mod">
          <ac:chgData name="Christian Felices" userId="8e38ee09-c2ff-4103-943a-2518637016e9" providerId="ADAL" clId="{3D4A4162-3B1C-4C16-B3BC-185E2CDA108B}" dt="2026-09-16T09:08:28.413" v="192" actId="1076"/>
          <ac:picMkLst>
            <pc:docMk/>
            <pc:sldMk cId="253585823" sldId="739"/>
            <ac:picMk id="3" creationId="{3BD043D0-F264-AD35-322F-0EC30F033461}"/>
          </ac:picMkLst>
        </pc:picChg>
        <pc:picChg chg="add del mod">
          <ac:chgData name="Christian Felices" userId="8e38ee09-c2ff-4103-943a-2518637016e9" providerId="ADAL" clId="{3D4A4162-3B1C-4C16-B3BC-185E2CDA108B}" dt="2026-09-16T09:14:25.490" v="194" actId="478"/>
          <ac:picMkLst>
            <pc:docMk/>
            <pc:sldMk cId="253585823" sldId="739"/>
            <ac:picMk id="4" creationId="{D1A2943E-B95C-F4C3-CDF9-98D78A575547}"/>
          </ac:picMkLst>
        </pc:picChg>
      </pc:sldChg>
      <pc:sldChg chg="addSp delSp modSp add mod modAnim">
        <pc:chgData name="Christian Felices" userId="8e38ee09-c2ff-4103-943a-2518637016e9" providerId="ADAL" clId="{3D4A4162-3B1C-4C16-B3BC-185E2CDA108B}" dt="2026-09-16T09:49:19.724" v="421"/>
        <pc:sldMkLst>
          <pc:docMk/>
          <pc:sldMk cId="284294601" sldId="740"/>
        </pc:sldMkLst>
        <pc:spChg chg="del">
          <ac:chgData name="Christian Felices" userId="8e38ee09-c2ff-4103-943a-2518637016e9" providerId="ADAL" clId="{3D4A4162-3B1C-4C16-B3BC-185E2CDA108B}" dt="2026-09-16T09:28:11.018" v="264" actId="478"/>
          <ac:spMkLst>
            <pc:docMk/>
            <pc:sldMk cId="284294601" sldId="740"/>
            <ac:spMk id="2" creationId="{CC32E35D-90DE-3094-F55E-1DD3661BB159}"/>
          </ac:spMkLst>
        </pc:spChg>
        <pc:spChg chg="add mod">
          <ac:chgData name="Christian Felices" userId="8e38ee09-c2ff-4103-943a-2518637016e9" providerId="ADAL" clId="{3D4A4162-3B1C-4C16-B3BC-185E2CDA108B}" dt="2026-09-16T09:29:27.053" v="288" actId="207"/>
          <ac:spMkLst>
            <pc:docMk/>
            <pc:sldMk cId="284294601" sldId="740"/>
            <ac:spMk id="5" creationId="{003DB638-8A6E-D31D-1F5D-B598E3C966BB}"/>
          </ac:spMkLst>
        </pc:spChg>
        <pc:spChg chg="mod">
          <ac:chgData name="Christian Felices" userId="8e38ee09-c2ff-4103-943a-2518637016e9" providerId="ADAL" clId="{3D4A4162-3B1C-4C16-B3BC-185E2CDA108B}" dt="2026-09-16T09:28:06.781" v="263" actId="20577"/>
          <ac:spMkLst>
            <pc:docMk/>
            <pc:sldMk cId="284294601" sldId="740"/>
            <ac:spMk id="6" creationId="{9E2707B8-305A-7170-5D76-AD4D8A6550B3}"/>
          </ac:spMkLst>
        </pc:spChg>
        <pc:spChg chg="add mod">
          <ac:chgData name="Christian Felices" userId="8e38ee09-c2ff-4103-943a-2518637016e9" providerId="ADAL" clId="{3D4A4162-3B1C-4C16-B3BC-185E2CDA108B}" dt="2026-09-16T09:38:56.449" v="327" actId="113"/>
          <ac:spMkLst>
            <pc:docMk/>
            <pc:sldMk cId="284294601" sldId="740"/>
            <ac:spMk id="7" creationId="{0EB4B305-07A6-2404-E7BD-D6B52E6CDDAB}"/>
          </ac:spMkLst>
        </pc:spChg>
        <pc:spChg chg="add mod">
          <ac:chgData name="Christian Felices" userId="8e38ee09-c2ff-4103-943a-2518637016e9" providerId="ADAL" clId="{3D4A4162-3B1C-4C16-B3BC-185E2CDA108B}" dt="2026-09-16T09:38:51.256" v="326" actId="113"/>
          <ac:spMkLst>
            <pc:docMk/>
            <pc:sldMk cId="284294601" sldId="740"/>
            <ac:spMk id="9" creationId="{8D10E97B-8147-CB7E-5A07-899C504E3975}"/>
          </ac:spMkLst>
        </pc:spChg>
        <pc:spChg chg="add mod">
          <ac:chgData name="Christian Felices" userId="8e38ee09-c2ff-4103-943a-2518637016e9" providerId="ADAL" clId="{3D4A4162-3B1C-4C16-B3BC-185E2CDA108B}" dt="2026-09-16T09:39:29.211" v="333" actId="1076"/>
          <ac:spMkLst>
            <pc:docMk/>
            <pc:sldMk cId="284294601" sldId="740"/>
            <ac:spMk id="11" creationId="{BA244756-321B-06D4-2164-1AC53D43DBD0}"/>
          </ac:spMkLst>
        </pc:spChg>
        <pc:spChg chg="add mod">
          <ac:chgData name="Christian Felices" userId="8e38ee09-c2ff-4103-943a-2518637016e9" providerId="ADAL" clId="{3D4A4162-3B1C-4C16-B3BC-185E2CDA108B}" dt="2026-09-16T09:39:49.118" v="342" actId="14100"/>
          <ac:spMkLst>
            <pc:docMk/>
            <pc:sldMk cId="284294601" sldId="740"/>
            <ac:spMk id="13" creationId="{C65709C7-8E11-A4FC-74BB-EE7343AF834B}"/>
          </ac:spMkLst>
        </pc:spChg>
        <pc:spChg chg="add mod">
          <ac:chgData name="Christian Felices" userId="8e38ee09-c2ff-4103-943a-2518637016e9" providerId="ADAL" clId="{3D4A4162-3B1C-4C16-B3BC-185E2CDA108B}" dt="2026-09-16T09:40:00.765" v="349" actId="20577"/>
          <ac:spMkLst>
            <pc:docMk/>
            <pc:sldMk cId="284294601" sldId="740"/>
            <ac:spMk id="15" creationId="{7DD62DD7-7733-A7CF-A900-B041239B853A}"/>
          </ac:spMkLst>
        </pc:spChg>
        <pc:spChg chg="add mod">
          <ac:chgData name="Christian Felices" userId="8e38ee09-c2ff-4103-943a-2518637016e9" providerId="ADAL" clId="{3D4A4162-3B1C-4C16-B3BC-185E2CDA108B}" dt="2026-09-16T09:40:12.813" v="359" actId="20577"/>
          <ac:spMkLst>
            <pc:docMk/>
            <pc:sldMk cId="284294601" sldId="740"/>
            <ac:spMk id="17" creationId="{D3B128F2-7513-22C6-529E-FDC3396A1098}"/>
          </ac:spMkLst>
        </pc:spChg>
        <pc:spChg chg="add mod">
          <ac:chgData name="Christian Felices" userId="8e38ee09-c2ff-4103-943a-2518637016e9" providerId="ADAL" clId="{3D4A4162-3B1C-4C16-B3BC-185E2CDA108B}" dt="2026-09-16T09:40:33.848" v="374" actId="20577"/>
          <ac:spMkLst>
            <pc:docMk/>
            <pc:sldMk cId="284294601" sldId="740"/>
            <ac:spMk id="19" creationId="{1F62991B-1860-58FA-0384-21F212307E68}"/>
          </ac:spMkLst>
        </pc:spChg>
        <pc:spChg chg="add mod">
          <ac:chgData name="Christian Felices" userId="8e38ee09-c2ff-4103-943a-2518637016e9" providerId="ADAL" clId="{3D4A4162-3B1C-4C16-B3BC-185E2CDA108B}" dt="2026-09-16T09:49:14.610" v="420" actId="207"/>
          <ac:spMkLst>
            <pc:docMk/>
            <pc:sldMk cId="284294601" sldId="740"/>
            <ac:spMk id="20" creationId="{B3B6ED56-2AD2-6EFB-E8EC-692BA9BEDB91}"/>
          </ac:spMkLst>
        </pc:spChg>
        <pc:picChg chg="del">
          <ac:chgData name="Christian Felices" userId="8e38ee09-c2ff-4103-943a-2518637016e9" providerId="ADAL" clId="{3D4A4162-3B1C-4C16-B3BC-185E2CDA108B}" dt="2026-09-16T09:27:48.068" v="246" actId="478"/>
          <ac:picMkLst>
            <pc:docMk/>
            <pc:sldMk cId="284294601" sldId="740"/>
            <ac:picMk id="3" creationId="{C8582FF2-1CEE-38FF-8E53-F896069B501C}"/>
          </ac:picMkLst>
        </pc:picChg>
        <pc:picChg chg="add mod ord modCrop">
          <ac:chgData name="Christian Felices" userId="8e38ee09-c2ff-4103-943a-2518637016e9" providerId="ADAL" clId="{3D4A4162-3B1C-4C16-B3BC-185E2CDA108B}" dt="2026-09-16T09:37:35.971" v="295" actId="1076"/>
          <ac:picMkLst>
            <pc:docMk/>
            <pc:sldMk cId="284294601" sldId="740"/>
            <ac:picMk id="4" creationId="{CE4AA546-1E3B-9A38-5ED5-6264EE71F73F}"/>
          </ac:picMkLst>
        </pc:picChg>
      </pc:sldChg>
      <pc:sldChg chg="modSp add mod">
        <pc:chgData name="Christian Felices" userId="8e38ee09-c2ff-4103-943a-2518637016e9" providerId="ADAL" clId="{3D4A4162-3B1C-4C16-B3BC-185E2CDA108B}" dt="2026-09-16T11:26:30.338" v="740" actId="113"/>
        <pc:sldMkLst>
          <pc:docMk/>
          <pc:sldMk cId="1721075200" sldId="741"/>
        </pc:sldMkLst>
        <pc:spChg chg="mod">
          <ac:chgData name="Christian Felices" userId="8e38ee09-c2ff-4103-943a-2518637016e9" providerId="ADAL" clId="{3D4A4162-3B1C-4C16-B3BC-185E2CDA108B}" dt="2026-09-16T11:26:30.338" v="740" actId="113"/>
          <ac:spMkLst>
            <pc:docMk/>
            <pc:sldMk cId="1721075200" sldId="741"/>
            <ac:spMk id="2" creationId="{6EDCD317-AAD6-EF4C-7917-9128A015C85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16/09/2026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ogle.com/url?sa=i&amp;source=web&amp;rct=j&amp;url=https://www.designcouncil.org.uk/resources/the-double-diamond/&amp;ved=2ahUKEwj024_8g-6WAxUsV0EAHd0nOM8Qy_kOeggIAggBCBUQAQ&amp;opi=89978449&amp;cd&amp;psig=AOvVaw1lULOgHKlXgcVkU8y1mkHF&amp;ust=1789473920339000"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412836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832394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sz="1200" b="1" u="none" strike="noStrike" kern="1200" dirty="0">
                <a:solidFill>
                  <a:schemeClr val="tx1"/>
                </a:solidFill>
                <a:effectLst/>
                <a:latin typeface="+mn-lt"/>
                <a:ea typeface="+mn-ea"/>
                <a:cs typeface="+mn-cs"/>
              </a:rPr>
              <a:t>Double Diamond</a:t>
            </a:r>
            <a:r>
              <a:rPr lang="en-GB" dirty="0"/>
              <a:t> is a widely recognized framework for innovation and problem-solving, popularized by the </a:t>
            </a:r>
            <a:r>
              <a:rPr lang="en-GB" sz="1200" b="0" u="none" strike="noStrike" kern="1200" dirty="0">
                <a:solidFill>
                  <a:schemeClr val="tx1"/>
                </a:solidFill>
                <a:effectLst/>
                <a:latin typeface="+mn-lt"/>
                <a:ea typeface="+mn-ea"/>
                <a:cs typeface="+mn-cs"/>
                <a:hlinkClick r:id="rId3"/>
              </a:rPr>
              <a:t>British Design Council</a:t>
            </a:r>
            <a:r>
              <a:rPr lang="en-GB" dirty="0"/>
              <a:t> in 2005. It breaks down the creative and analytical process into </a:t>
            </a:r>
            <a:r>
              <a:rPr lang="en-GB" sz="1200" b="0" u="none" strike="noStrike" kern="1200" dirty="0">
                <a:solidFill>
                  <a:schemeClr val="tx1"/>
                </a:solidFill>
                <a:effectLst/>
                <a:latin typeface="+mn-lt"/>
                <a:ea typeface="+mn-ea"/>
                <a:cs typeface="+mn-cs"/>
              </a:rPr>
              <a:t>four distinct phases</a:t>
            </a:r>
            <a:r>
              <a:rPr lang="en-GB" dirty="0"/>
              <a:t>: </a:t>
            </a:r>
            <a:r>
              <a:rPr lang="en-GB" sz="1200" b="0" u="none" strike="noStrike" kern="1200" dirty="0">
                <a:solidFill>
                  <a:schemeClr val="tx1"/>
                </a:solidFill>
                <a:effectLst/>
                <a:latin typeface="+mn-lt"/>
                <a:ea typeface="+mn-ea"/>
                <a:cs typeface="+mn-cs"/>
              </a:rPr>
              <a:t>Discover</a:t>
            </a:r>
            <a:r>
              <a:rPr lang="en-GB" dirty="0"/>
              <a:t>, </a:t>
            </a:r>
            <a:r>
              <a:rPr lang="en-GB" sz="1200" b="0" u="none" strike="noStrike" kern="1200" dirty="0">
                <a:solidFill>
                  <a:schemeClr val="tx1"/>
                </a:solidFill>
                <a:effectLst/>
                <a:latin typeface="+mn-lt"/>
                <a:ea typeface="+mn-ea"/>
                <a:cs typeface="+mn-cs"/>
              </a:rPr>
              <a:t>Define</a:t>
            </a:r>
            <a:r>
              <a:rPr lang="en-GB" dirty="0"/>
              <a:t>, </a:t>
            </a:r>
            <a:r>
              <a:rPr lang="en-GB" sz="1200" b="0" u="none" strike="noStrike" kern="1200" dirty="0">
                <a:solidFill>
                  <a:schemeClr val="tx1"/>
                </a:solidFill>
                <a:effectLst/>
                <a:latin typeface="+mn-lt"/>
                <a:ea typeface="+mn-ea"/>
                <a:cs typeface="+mn-cs"/>
              </a:rPr>
              <a:t>Develop</a:t>
            </a:r>
            <a:r>
              <a:rPr lang="en-GB" dirty="0"/>
              <a:t>, and </a:t>
            </a:r>
            <a:r>
              <a:rPr lang="en-GB" sz="1200" b="0" u="none" strike="noStrike" kern="1200" dirty="0">
                <a:solidFill>
                  <a:schemeClr val="tx1"/>
                </a:solidFill>
                <a:effectLst/>
                <a:latin typeface="+mn-lt"/>
                <a:ea typeface="+mn-ea"/>
                <a:cs typeface="+mn-cs"/>
              </a:rPr>
              <a:t>Deliver</a:t>
            </a:r>
            <a:r>
              <a:rPr lang="en-GB" dirty="0"/>
              <a:t>. </a:t>
            </a:r>
          </a:p>
          <a:p>
            <a:endParaRPr lang="en-GB" dirty="0"/>
          </a:p>
          <a:p>
            <a:r>
              <a:rPr lang="en-GB" dirty="0"/>
              <a:t>The defining characteristic of the model is its emphasis on </a:t>
            </a:r>
            <a:r>
              <a:rPr lang="en-GB" sz="1200" b="1" u="none" strike="noStrike" kern="1200" dirty="0">
                <a:solidFill>
                  <a:schemeClr val="tx1"/>
                </a:solidFill>
                <a:effectLst/>
                <a:latin typeface="+mn-lt"/>
                <a:ea typeface="+mn-ea"/>
                <a:cs typeface="+mn-cs"/>
              </a:rPr>
              <a:t>"designing the right thing"</a:t>
            </a:r>
            <a:r>
              <a:rPr lang="en-GB" dirty="0"/>
              <a:t> before </a:t>
            </a:r>
            <a:r>
              <a:rPr lang="en-GB" sz="1200" b="1" u="none" strike="noStrike" kern="1200" dirty="0">
                <a:solidFill>
                  <a:schemeClr val="tx1"/>
                </a:solidFill>
                <a:effectLst/>
                <a:latin typeface="+mn-lt"/>
                <a:ea typeface="+mn-ea"/>
                <a:cs typeface="+mn-cs"/>
              </a:rPr>
              <a:t>"designing the thing right"</a:t>
            </a:r>
            <a:r>
              <a:rPr lang="en-GB" dirty="0"/>
              <a:t>. It alternates between </a:t>
            </a:r>
            <a:r>
              <a:rPr lang="en-GB" sz="1200" b="1" u="none" strike="noStrike" kern="1200" dirty="0">
                <a:solidFill>
                  <a:schemeClr val="tx1"/>
                </a:solidFill>
                <a:effectLst/>
                <a:latin typeface="+mn-lt"/>
                <a:ea typeface="+mn-ea"/>
                <a:cs typeface="+mn-cs"/>
              </a:rPr>
              <a:t>divergent thinking</a:t>
            </a:r>
            <a:r>
              <a:rPr lang="en-GB" dirty="0"/>
              <a:t> (opening up to explore broadly) and </a:t>
            </a:r>
            <a:r>
              <a:rPr lang="en-GB" sz="1200" b="1" u="none" strike="noStrike" kern="1200" dirty="0">
                <a:solidFill>
                  <a:schemeClr val="tx1"/>
                </a:solidFill>
                <a:effectLst/>
                <a:latin typeface="+mn-lt"/>
                <a:ea typeface="+mn-ea"/>
                <a:cs typeface="+mn-cs"/>
              </a:rPr>
              <a:t>convergent thinking</a:t>
            </a:r>
            <a:r>
              <a:rPr lang="en-GB" dirty="0"/>
              <a:t> (narrowing down to focus and commit)</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85005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346393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9092E-FCFF-ADA7-D9F8-69B5B4C601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895D7C-3812-3499-BD1E-2280E99CED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DD9994-D588-ADE8-0FB9-8606FCE3C34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A207536-AB8D-D435-07F8-ED62D858F0D9}"/>
              </a:ext>
            </a:extLst>
          </p:cNvPr>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2070214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C6B77-8BA5-74A5-763E-2F84BC0F2C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493183-2A2A-217B-4D7E-268D92B52E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8CC09B-D03F-402C-5F66-B2B510E9496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5772451-A12D-DB07-8752-62D1BBC4E6EB}"/>
              </a:ext>
            </a:extLst>
          </p:cNvPr>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1820481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8450A-870B-4935-DDE4-F7D5B2EADB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F927F0-6AA2-C2BF-9B45-AB975022BE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8C1D20-8697-FCC2-04ED-2FCA7E49FC0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EC23054-366C-C62E-7454-B2C274778513}"/>
              </a:ext>
            </a:extLst>
          </p:cNvPr>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834761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D60C43-993C-3AF8-3094-6AC8635CB0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4D1869-4CF2-37D1-423C-A070FF2F56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C7E472-7B33-14A5-D91A-4EAB7077AE7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8B9FED0-4833-FA80-5DB6-2E6AFBA13DBE}"/>
              </a:ext>
            </a:extLst>
          </p:cNvPr>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3027510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9/16/2026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9866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9/16/2026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9/16/2026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609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9/16/2026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3166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9/16/2026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19410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9/16/2026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0573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9/16/2026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6611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9/16/2026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068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9/16/2026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4896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9/16/2026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7848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9/16/2026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7168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16/09/2026</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3836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16/09/2026</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29492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16/09/2026</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70620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16/09/2026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7873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16/09/2026</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495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9/16/2026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1855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lnSpc>
                <a:spcPct val="150000"/>
              </a:lnSpc>
              <a:defRPr/>
            </a:pPr>
            <a:br>
              <a:rPr lang="en-GB" sz="2400" b="1" dirty="0">
                <a:ea typeface="Calibri" panose="020F0502020204030204" pitchFamily="34" charset="0"/>
              </a:rPr>
            </a:br>
            <a:br>
              <a:rPr lang="en-GB" altLang="en-US" sz="2400" dirty="0"/>
            </a:br>
            <a:br>
              <a:rPr lang="en-GB" altLang="en-US" sz="2400" dirty="0"/>
            </a:br>
            <a:r>
              <a:rPr lang="en-GB" altLang="en-US" sz="2400" dirty="0"/>
              <a:t>Module: BMSE5000D</a:t>
            </a:r>
            <a:br>
              <a:rPr lang="en-GB" altLang="en-US" sz="2400" dirty="0"/>
            </a:br>
            <a:r>
              <a:rPr lang="en-GB" sz="2400" dirty="0"/>
              <a:t>Design Thinking &amp; Co-Production</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Online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3</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a:bodyPr>
          <a:lstStyle/>
          <a:p>
            <a:r>
              <a:rPr lang="en-GB" dirty="0"/>
              <a:t>Agenda:</a:t>
            </a:r>
          </a:p>
        </p:txBody>
      </p:sp>
      <p:sp>
        <p:nvSpPr>
          <p:cNvPr id="5" name="Content Placeholder 4">
            <a:extLst>
              <a:ext uri="{FF2B5EF4-FFF2-40B4-BE49-F238E27FC236}">
                <a16:creationId xmlns:a16="http://schemas.microsoft.com/office/drawing/2014/main" id="{811D3571-BDF7-3890-22E1-2FD9A843A8B9}"/>
              </a:ext>
            </a:extLst>
          </p:cNvPr>
          <p:cNvSpPr>
            <a:spLocks noGrp="1"/>
          </p:cNvSpPr>
          <p:nvPr>
            <p:ph idx="1"/>
          </p:nvPr>
        </p:nvSpPr>
        <p:spPr>
          <a:xfrm>
            <a:off x="1462372" y="1815259"/>
            <a:ext cx="9567578" cy="2356691"/>
          </a:xfrm>
        </p:spPr>
        <p:txBody>
          <a:bodyPr/>
          <a:lstStyle/>
          <a:p>
            <a:pPr>
              <a:lnSpc>
                <a:spcPct val="100000"/>
              </a:lnSpc>
            </a:pPr>
            <a:r>
              <a:rPr lang="en-GB" sz="2800" dirty="0"/>
              <a:t>What is Human-Centred Design</a:t>
            </a:r>
          </a:p>
          <a:p>
            <a:pPr>
              <a:lnSpc>
                <a:spcPct val="100000"/>
              </a:lnSpc>
            </a:pPr>
            <a:r>
              <a:rPr lang="en-GB" sz="2800" dirty="0"/>
              <a:t>Importance of Identifying User Needs</a:t>
            </a:r>
          </a:p>
          <a:p>
            <a:pPr>
              <a:lnSpc>
                <a:spcPct val="100000"/>
              </a:lnSpc>
            </a:pPr>
            <a:r>
              <a:rPr lang="en-GB" sz="2800" dirty="0"/>
              <a:t>Engaging with the Lived Experience</a:t>
            </a:r>
          </a:p>
          <a:p>
            <a:pPr marL="0" indent="0">
              <a:lnSpc>
                <a:spcPct val="100000"/>
              </a:lnSpc>
              <a:buNone/>
            </a:pPr>
            <a:endParaRPr lang="en-GB" sz="2800" dirty="0"/>
          </a:p>
        </p:txBody>
      </p:sp>
    </p:spTree>
    <p:extLst>
      <p:ext uri="{BB962C8B-B14F-4D97-AF65-F5344CB8AC3E}">
        <p14:creationId xmlns:p14="http://schemas.microsoft.com/office/powerpoint/2010/main" val="365060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8A2A194-4E07-5F7E-A571-9FFDA3386E2E}"/>
              </a:ext>
            </a:extLst>
          </p:cNvPr>
          <p:cNvSpPr/>
          <p:nvPr/>
        </p:nvSpPr>
        <p:spPr>
          <a:xfrm>
            <a:off x="10541479" y="-1"/>
            <a:ext cx="1650521" cy="569688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Human-Centered Design - Lean Six Sigma Glossary Term">
            <a:extLst>
              <a:ext uri="{FF2B5EF4-FFF2-40B4-BE49-F238E27FC236}">
                <a16:creationId xmlns:a16="http://schemas.microsoft.com/office/drawing/2014/main" id="{077D3717-B990-7ADC-3E7F-E6C91D5070A6}"/>
              </a:ext>
            </a:extLst>
          </p:cNvPr>
          <p:cNvPicPr>
            <a:picLocks noChangeAspect="1"/>
          </p:cNvPicPr>
          <p:nvPr/>
        </p:nvPicPr>
        <p:blipFill>
          <a:blip r:embed="rId3"/>
          <a:stretch>
            <a:fillRect/>
          </a:stretch>
        </p:blipFill>
        <p:spPr>
          <a:xfrm>
            <a:off x="-1" y="-1"/>
            <a:ext cx="11006052" cy="5696885"/>
          </a:xfrm>
          <a:prstGeom prst="rect">
            <a:avLst/>
          </a:prstGeom>
        </p:spPr>
      </p:pic>
      <p:sp>
        <p:nvSpPr>
          <p:cNvPr id="2" name="Title 1"/>
          <p:cNvSpPr>
            <a:spLocks noGrp="1"/>
          </p:cNvSpPr>
          <p:nvPr>
            <p:ph type="title"/>
          </p:nvPr>
        </p:nvSpPr>
        <p:spPr>
          <a:xfrm>
            <a:off x="9055436" y="5028865"/>
            <a:ext cx="2972085" cy="582227"/>
          </a:xfrm>
        </p:spPr>
        <p:txBody>
          <a:bodyPr>
            <a:normAutofit/>
          </a:bodyPr>
          <a:lstStyle/>
          <a:p>
            <a:r>
              <a:rPr lang="en-GB" dirty="0"/>
              <a:t>Empathy is key!</a:t>
            </a:r>
          </a:p>
        </p:txBody>
      </p:sp>
    </p:spTree>
    <p:extLst>
      <p:ext uri="{BB962C8B-B14F-4D97-AF65-F5344CB8AC3E}">
        <p14:creationId xmlns:p14="http://schemas.microsoft.com/office/powerpoint/2010/main" val="2807621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ltivating empathy">
            <a:extLst>
              <a:ext uri="{FF2B5EF4-FFF2-40B4-BE49-F238E27FC236}">
                <a16:creationId xmlns:a16="http://schemas.microsoft.com/office/drawing/2014/main" id="{1D242697-FD0D-432B-170E-440D3E35973A}"/>
              </a:ext>
            </a:extLst>
          </p:cNvPr>
          <p:cNvPicPr>
            <a:picLocks noChangeAspect="1"/>
          </p:cNvPicPr>
          <p:nvPr/>
        </p:nvPicPr>
        <p:blipFill>
          <a:blip r:embed="rId3"/>
          <a:srcRect b="9061"/>
          <a:stretch>
            <a:fillRect/>
          </a:stretch>
        </p:blipFill>
        <p:spPr>
          <a:xfrm>
            <a:off x="0" y="-1"/>
            <a:ext cx="12192000" cy="5693435"/>
          </a:xfrm>
          <a:prstGeom prst="rect">
            <a:avLst/>
          </a:prstGeom>
        </p:spPr>
      </p:pic>
      <p:sp>
        <p:nvSpPr>
          <p:cNvPr id="13" name="Title 12">
            <a:extLst>
              <a:ext uri="{FF2B5EF4-FFF2-40B4-BE49-F238E27FC236}">
                <a16:creationId xmlns:a16="http://schemas.microsoft.com/office/drawing/2014/main" id="{F8F62B96-AFDA-1693-2BFB-7FA5F42D521F}"/>
              </a:ext>
            </a:extLst>
          </p:cNvPr>
          <p:cNvSpPr>
            <a:spLocks noGrp="1"/>
          </p:cNvSpPr>
          <p:nvPr>
            <p:ph type="title"/>
          </p:nvPr>
        </p:nvSpPr>
        <p:spPr/>
        <p:txBody>
          <a:bodyPr/>
          <a:lstStyle/>
          <a:p>
            <a:endParaRPr lang="en-GB" dirty="0"/>
          </a:p>
        </p:txBody>
      </p:sp>
      <p:sp>
        <p:nvSpPr>
          <p:cNvPr id="14" name="Rectangle 13">
            <a:extLst>
              <a:ext uri="{FF2B5EF4-FFF2-40B4-BE49-F238E27FC236}">
                <a16:creationId xmlns:a16="http://schemas.microsoft.com/office/drawing/2014/main" id="{2375FBD6-36EB-5A2B-1E65-865DAF38005B}"/>
              </a:ext>
            </a:extLst>
          </p:cNvPr>
          <p:cNvSpPr/>
          <p:nvPr/>
        </p:nvSpPr>
        <p:spPr>
          <a:xfrm>
            <a:off x="91440" y="1523277"/>
            <a:ext cx="11654443" cy="2646878"/>
          </a:xfrm>
          <a:prstGeom prst="rect">
            <a:avLst/>
          </a:prstGeom>
          <a:noFill/>
        </p:spPr>
        <p:txBody>
          <a:bodyPr wrap="square" lIns="91440" tIns="45720" rIns="91440" bIns="45720">
            <a:spAutoFit/>
          </a:bodyPr>
          <a:lstStyle/>
          <a:p>
            <a:pPr algn="ctr"/>
            <a:r>
              <a:rPr lang="en-US" sz="166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EMPATHY</a:t>
            </a:r>
          </a:p>
        </p:txBody>
      </p:sp>
      <p:sp>
        <p:nvSpPr>
          <p:cNvPr id="15" name="Rectangle 14">
            <a:extLst>
              <a:ext uri="{FF2B5EF4-FFF2-40B4-BE49-F238E27FC236}">
                <a16:creationId xmlns:a16="http://schemas.microsoft.com/office/drawing/2014/main" id="{216B6FD3-AF59-3ACE-4852-473F63945285}"/>
              </a:ext>
            </a:extLst>
          </p:cNvPr>
          <p:cNvSpPr/>
          <p:nvPr/>
        </p:nvSpPr>
        <p:spPr>
          <a:xfrm>
            <a:off x="0" y="1401357"/>
            <a:ext cx="11654443" cy="2646878"/>
          </a:xfrm>
          <a:prstGeom prst="rect">
            <a:avLst/>
          </a:prstGeom>
          <a:noFill/>
        </p:spPr>
        <p:txBody>
          <a:bodyPr wrap="square" lIns="91440" tIns="45720" rIns="91440" bIns="45720">
            <a:spAutoFit/>
          </a:bodyPr>
          <a:lstStyle/>
          <a:p>
            <a:pPr algn="ctr"/>
            <a:r>
              <a:rPr lang="en-US" sz="16600" b="1" cap="none" spc="0" dirty="0">
                <a:ln/>
                <a:solidFill>
                  <a:schemeClr val="tx2">
                    <a:lumMod val="60000"/>
                    <a:lumOff val="40000"/>
                  </a:schemeClr>
                </a:solidFill>
                <a:effectLst>
                  <a:outerShdw blurRad="38100" dist="19050" dir="2700000" algn="tl" rotWithShape="0">
                    <a:schemeClr val="dk1">
                      <a:lumMod val="50000"/>
                      <a:alpha val="40000"/>
                    </a:schemeClr>
                  </a:outerShdw>
                </a:effectLst>
              </a:rPr>
              <a:t>EMPATHY</a:t>
            </a:r>
          </a:p>
        </p:txBody>
      </p:sp>
      <p:sp>
        <p:nvSpPr>
          <p:cNvPr id="16" name="TextBox 15">
            <a:extLst>
              <a:ext uri="{FF2B5EF4-FFF2-40B4-BE49-F238E27FC236}">
                <a16:creationId xmlns:a16="http://schemas.microsoft.com/office/drawing/2014/main" id="{ED3492FB-FBF1-5761-25A4-8E573FD0E025}"/>
              </a:ext>
            </a:extLst>
          </p:cNvPr>
          <p:cNvSpPr txBox="1"/>
          <p:nvPr/>
        </p:nvSpPr>
        <p:spPr>
          <a:xfrm>
            <a:off x="8283389" y="4170155"/>
            <a:ext cx="3002118" cy="769441"/>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txBody>
          <a:bodyPr wrap="square" rtlCol="0">
            <a:spAutoFit/>
          </a:bodyPr>
          <a:lstStyle/>
          <a:p>
            <a:r>
              <a:rPr lang="en-GB" sz="4400" b="1" dirty="0"/>
              <a:t>What is it</a:t>
            </a:r>
            <a:r>
              <a:rPr lang="en-GB" sz="4400" dirty="0"/>
              <a:t>?</a:t>
            </a:r>
          </a:p>
        </p:txBody>
      </p:sp>
    </p:spTree>
    <p:extLst>
      <p:ext uri="{BB962C8B-B14F-4D97-AF65-F5344CB8AC3E}">
        <p14:creationId xmlns:p14="http://schemas.microsoft.com/office/powerpoint/2010/main" val="2614075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755891" y="161955"/>
            <a:ext cx="10649272" cy="1143000"/>
          </a:xfrm>
        </p:spPr>
        <p:txBody>
          <a:bodyPr>
            <a:normAutofit/>
          </a:bodyPr>
          <a:lstStyle/>
          <a:p>
            <a:r>
              <a:rPr lang="en-GB" dirty="0"/>
              <a:t>Role of Empathy in Human-Centred Design</a:t>
            </a:r>
          </a:p>
        </p:txBody>
      </p:sp>
      <p:sp>
        <p:nvSpPr>
          <p:cNvPr id="2" name="TextBox 1">
            <a:extLst>
              <a:ext uri="{FF2B5EF4-FFF2-40B4-BE49-F238E27FC236}">
                <a16:creationId xmlns:a16="http://schemas.microsoft.com/office/drawing/2014/main" id="{30249D74-A34B-73E9-BBFE-E06EBC27F1B8}"/>
              </a:ext>
            </a:extLst>
          </p:cNvPr>
          <p:cNvSpPr txBox="1"/>
          <p:nvPr/>
        </p:nvSpPr>
        <p:spPr>
          <a:xfrm>
            <a:off x="1354973" y="1487978"/>
            <a:ext cx="8445731" cy="3139321"/>
          </a:xfrm>
          <a:prstGeom prst="rect">
            <a:avLst/>
          </a:prstGeom>
          <a:noFill/>
        </p:spPr>
        <p:txBody>
          <a:bodyPr wrap="square" rtlCol="0">
            <a:spAutoFit/>
          </a:bodyPr>
          <a:lstStyle/>
          <a:p>
            <a:pPr marL="285750" indent="-285750">
              <a:buFont typeface="Arial" panose="020B0604020202020204" pitchFamily="34" charset="0"/>
              <a:buChar char="•"/>
            </a:pPr>
            <a:r>
              <a:rPr lang="en-GB" b="1" dirty="0"/>
              <a:t>Uncovering Hidden Needs:</a:t>
            </a:r>
            <a:r>
              <a:rPr lang="en-GB" dirty="0"/>
              <a:t> Empathy helps teams move past surface-level assumptions to discover latent frustrations and emotional drivers that users cannot put into words.</a:t>
            </a:r>
          </a:p>
          <a:p>
            <a:endParaRPr lang="en-GB" dirty="0"/>
          </a:p>
          <a:p>
            <a:pPr marL="285750" indent="-285750">
              <a:buFont typeface="Arial" panose="020B0604020202020204" pitchFamily="34" charset="0"/>
              <a:buChar char="•"/>
            </a:pPr>
            <a:r>
              <a:rPr lang="en-GB" b="1" dirty="0"/>
              <a:t>Removing Bias:</a:t>
            </a:r>
            <a:r>
              <a:rPr lang="en-GB" dirty="0"/>
              <a:t> Adopting a beginner's mindset enables designers to suspend personal prejudices and evaluate challenges objectively from the user's perspective.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Driving Meaningful Innovation:</a:t>
            </a:r>
            <a:r>
              <a:rPr lang="en-GB" dirty="0"/>
              <a:t> Understanding human contexts, pressures, and environments inspires solutions that are not just functional, but emotionally resonant and genuinely useful.</a:t>
            </a:r>
          </a:p>
        </p:txBody>
      </p:sp>
    </p:spTree>
    <p:extLst>
      <p:ext uri="{BB962C8B-B14F-4D97-AF65-F5344CB8AC3E}">
        <p14:creationId xmlns:p14="http://schemas.microsoft.com/office/powerpoint/2010/main" val="1697139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0B377-A242-E809-D9CE-544119FED496}"/>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B555D32A-C1B5-E1C1-140C-D460185D6A78}"/>
              </a:ext>
            </a:extLst>
          </p:cNvPr>
          <p:cNvSpPr>
            <a:spLocks noGrp="1"/>
          </p:cNvSpPr>
          <p:nvPr>
            <p:ph type="title"/>
          </p:nvPr>
        </p:nvSpPr>
        <p:spPr>
          <a:xfrm>
            <a:off x="755891" y="161955"/>
            <a:ext cx="10649272" cy="1143000"/>
          </a:xfrm>
        </p:spPr>
        <p:txBody>
          <a:bodyPr>
            <a:normAutofit/>
          </a:bodyPr>
          <a:lstStyle/>
          <a:p>
            <a:r>
              <a:rPr lang="en-GB" dirty="0"/>
              <a:t>What are hidden needs?</a:t>
            </a:r>
          </a:p>
        </p:txBody>
      </p:sp>
      <p:sp>
        <p:nvSpPr>
          <p:cNvPr id="2" name="TextBox 1">
            <a:extLst>
              <a:ext uri="{FF2B5EF4-FFF2-40B4-BE49-F238E27FC236}">
                <a16:creationId xmlns:a16="http://schemas.microsoft.com/office/drawing/2014/main" id="{1C922AC6-AAA7-5683-1DD1-C53112EDC0B8}"/>
              </a:ext>
            </a:extLst>
          </p:cNvPr>
          <p:cNvSpPr txBox="1"/>
          <p:nvPr/>
        </p:nvSpPr>
        <p:spPr>
          <a:xfrm>
            <a:off x="1354973" y="1487978"/>
            <a:ext cx="8445731" cy="646331"/>
          </a:xfrm>
          <a:prstGeom prst="rect">
            <a:avLst/>
          </a:prstGeom>
          <a:noFill/>
        </p:spPr>
        <p:txBody>
          <a:bodyPr wrap="square" rtlCol="0">
            <a:spAutoFit/>
          </a:bodyPr>
          <a:lstStyle/>
          <a:p>
            <a:r>
              <a:rPr lang="en-GB" dirty="0"/>
              <a:t>Hidden needs are unexpressed, or subconscious things that cannot be articulated because they have been adapted to or, are unaware of better solutions.</a:t>
            </a:r>
          </a:p>
        </p:txBody>
      </p:sp>
      <p:pic>
        <p:nvPicPr>
          <p:cNvPr id="3" name="Picture 2" descr="Hidden Meaning of Top Ten English Words - Make Your English Easy">
            <a:extLst>
              <a:ext uri="{FF2B5EF4-FFF2-40B4-BE49-F238E27FC236}">
                <a16:creationId xmlns:a16="http://schemas.microsoft.com/office/drawing/2014/main" id="{3BD043D0-F264-AD35-322F-0EC30F033461}"/>
              </a:ext>
            </a:extLst>
          </p:cNvPr>
          <p:cNvPicPr>
            <a:picLocks noChangeAspect="1"/>
          </p:cNvPicPr>
          <p:nvPr/>
        </p:nvPicPr>
        <p:blipFill>
          <a:blip r:embed="rId3"/>
          <a:stretch>
            <a:fillRect/>
          </a:stretch>
        </p:blipFill>
        <p:spPr>
          <a:xfrm>
            <a:off x="4241883" y="2594058"/>
            <a:ext cx="4638675" cy="1381125"/>
          </a:xfrm>
          <a:prstGeom prst="rect">
            <a:avLst/>
          </a:prstGeom>
        </p:spPr>
      </p:pic>
    </p:spTree>
    <p:extLst>
      <p:ext uri="{BB962C8B-B14F-4D97-AF65-F5344CB8AC3E}">
        <p14:creationId xmlns:p14="http://schemas.microsoft.com/office/powerpoint/2010/main" val="253585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EB7D85-2409-FA4B-108C-E999A51A566D}"/>
            </a:ext>
          </a:extLst>
        </p:cNvPr>
        <p:cNvGrpSpPr/>
        <p:nvPr/>
      </p:nvGrpSpPr>
      <p:grpSpPr>
        <a:xfrm>
          <a:off x="0" y="0"/>
          <a:ext cx="0" cy="0"/>
          <a:chOff x="0" y="0"/>
          <a:chExt cx="0" cy="0"/>
        </a:xfrm>
      </p:grpSpPr>
      <p:pic>
        <p:nvPicPr>
          <p:cNvPr id="4" name="Picture 3" descr="2,354 Hidden Iceberg Royalty-Free Images, Stock Photos &amp; Pictures |  Shutterstock">
            <a:extLst>
              <a:ext uri="{FF2B5EF4-FFF2-40B4-BE49-F238E27FC236}">
                <a16:creationId xmlns:a16="http://schemas.microsoft.com/office/drawing/2014/main" id="{CE4AA546-1E3B-9A38-5ED5-6264EE71F73F}"/>
              </a:ext>
            </a:extLst>
          </p:cNvPr>
          <p:cNvPicPr>
            <a:picLocks noChangeAspect="1"/>
          </p:cNvPicPr>
          <p:nvPr/>
        </p:nvPicPr>
        <p:blipFill>
          <a:blip r:embed="rId3"/>
          <a:srcRect t="9141" b="8119"/>
          <a:stretch>
            <a:fillRect/>
          </a:stretch>
        </p:blipFill>
        <p:spPr>
          <a:xfrm>
            <a:off x="0" y="4"/>
            <a:ext cx="12191999" cy="5727032"/>
          </a:xfrm>
          <a:prstGeom prst="rect">
            <a:avLst/>
          </a:prstGeom>
        </p:spPr>
      </p:pic>
      <p:sp>
        <p:nvSpPr>
          <p:cNvPr id="6" name="Title 1">
            <a:extLst>
              <a:ext uri="{FF2B5EF4-FFF2-40B4-BE49-F238E27FC236}">
                <a16:creationId xmlns:a16="http://schemas.microsoft.com/office/drawing/2014/main" id="{9E2707B8-305A-7170-5D76-AD4D8A6550B3}"/>
              </a:ext>
            </a:extLst>
          </p:cNvPr>
          <p:cNvSpPr>
            <a:spLocks noGrp="1"/>
          </p:cNvSpPr>
          <p:nvPr>
            <p:ph type="title"/>
          </p:nvPr>
        </p:nvSpPr>
        <p:spPr>
          <a:xfrm>
            <a:off x="755891" y="161955"/>
            <a:ext cx="10649272" cy="1143000"/>
          </a:xfrm>
        </p:spPr>
        <p:txBody>
          <a:bodyPr>
            <a:normAutofit/>
          </a:bodyPr>
          <a:lstStyle/>
          <a:p>
            <a:r>
              <a:rPr lang="en-GB" dirty="0"/>
              <a:t>Lived Experiences</a:t>
            </a:r>
          </a:p>
        </p:txBody>
      </p:sp>
      <p:sp>
        <p:nvSpPr>
          <p:cNvPr id="5" name="Title 1">
            <a:extLst>
              <a:ext uri="{FF2B5EF4-FFF2-40B4-BE49-F238E27FC236}">
                <a16:creationId xmlns:a16="http://schemas.microsoft.com/office/drawing/2014/main" id="{003DB638-8A6E-D31D-1F5D-B598E3C966BB}"/>
              </a:ext>
            </a:extLst>
          </p:cNvPr>
          <p:cNvSpPr txBox="1">
            <a:spLocks/>
          </p:cNvSpPr>
          <p:nvPr/>
        </p:nvSpPr>
        <p:spPr>
          <a:xfrm>
            <a:off x="9079832" y="4986619"/>
            <a:ext cx="2518610" cy="612076"/>
          </a:xfrm>
          <a:prstGeom prst="rect">
            <a:avLst/>
          </a:prstGeom>
        </p:spPr>
        <p:txBody>
          <a:bodyPr>
            <a:normAutofit/>
          </a:bodyPr>
          <a:lstStyle>
            <a:lvl1pPr algn="l" defTabSz="514350" rtl="0" eaLnBrk="1" latinLnBrk="0" hangingPunct="1">
              <a:lnSpc>
                <a:spcPct val="90000"/>
              </a:lnSpc>
              <a:spcBef>
                <a:spcPct val="0"/>
              </a:spcBef>
              <a:buNone/>
              <a:defRPr sz="2475" kern="1200">
                <a:solidFill>
                  <a:schemeClr val="tx1"/>
                </a:solidFill>
                <a:latin typeface="+mj-lt"/>
                <a:ea typeface="+mj-ea"/>
                <a:cs typeface="+mj-cs"/>
              </a:defRPr>
            </a:lvl1pPr>
          </a:lstStyle>
          <a:p>
            <a:r>
              <a:rPr lang="en-GB" dirty="0">
                <a:solidFill>
                  <a:schemeClr val="bg1"/>
                </a:solidFill>
              </a:rPr>
              <a:t>Hidden Needs</a:t>
            </a:r>
          </a:p>
        </p:txBody>
      </p:sp>
      <p:sp>
        <p:nvSpPr>
          <p:cNvPr id="7" name="TextBox 6">
            <a:extLst>
              <a:ext uri="{FF2B5EF4-FFF2-40B4-BE49-F238E27FC236}">
                <a16:creationId xmlns:a16="http://schemas.microsoft.com/office/drawing/2014/main" id="{0EB4B305-07A6-2404-E7BD-D6B52E6CDDAB}"/>
              </a:ext>
            </a:extLst>
          </p:cNvPr>
          <p:cNvSpPr txBox="1"/>
          <p:nvPr/>
        </p:nvSpPr>
        <p:spPr>
          <a:xfrm>
            <a:off x="4315325" y="638476"/>
            <a:ext cx="1628274" cy="369332"/>
          </a:xfrm>
          <a:prstGeom prst="rect">
            <a:avLst/>
          </a:prstGeom>
          <a:solidFill>
            <a:schemeClr val="bg1"/>
          </a:solidFill>
        </p:spPr>
        <p:txBody>
          <a:bodyPr wrap="square" rtlCol="0">
            <a:spAutoFit/>
          </a:bodyPr>
          <a:lstStyle/>
          <a:p>
            <a:r>
              <a:rPr lang="en-GB" dirty="0"/>
              <a:t>How they </a:t>
            </a:r>
            <a:r>
              <a:rPr lang="en-GB" b="1" dirty="0"/>
              <a:t>Act</a:t>
            </a:r>
          </a:p>
        </p:txBody>
      </p:sp>
      <p:sp>
        <p:nvSpPr>
          <p:cNvPr id="9" name="TextBox 8">
            <a:extLst>
              <a:ext uri="{FF2B5EF4-FFF2-40B4-BE49-F238E27FC236}">
                <a16:creationId xmlns:a16="http://schemas.microsoft.com/office/drawing/2014/main" id="{8D10E97B-8147-CB7E-5A07-899C504E3975}"/>
              </a:ext>
            </a:extLst>
          </p:cNvPr>
          <p:cNvSpPr txBox="1"/>
          <p:nvPr/>
        </p:nvSpPr>
        <p:spPr>
          <a:xfrm>
            <a:off x="5029198" y="1221373"/>
            <a:ext cx="1628273" cy="369332"/>
          </a:xfrm>
          <a:prstGeom prst="rect">
            <a:avLst/>
          </a:prstGeom>
          <a:solidFill>
            <a:schemeClr val="bg1"/>
          </a:solidFill>
        </p:spPr>
        <p:txBody>
          <a:bodyPr wrap="square" rtlCol="0">
            <a:spAutoFit/>
          </a:bodyPr>
          <a:lstStyle/>
          <a:p>
            <a:r>
              <a:rPr lang="en-GB" dirty="0"/>
              <a:t>What they </a:t>
            </a:r>
            <a:r>
              <a:rPr lang="en-GB" b="1" dirty="0"/>
              <a:t>Do</a:t>
            </a:r>
          </a:p>
        </p:txBody>
      </p:sp>
      <p:sp>
        <p:nvSpPr>
          <p:cNvPr id="11" name="TextBox 10">
            <a:extLst>
              <a:ext uri="{FF2B5EF4-FFF2-40B4-BE49-F238E27FC236}">
                <a16:creationId xmlns:a16="http://schemas.microsoft.com/office/drawing/2014/main" id="{BA244756-321B-06D4-2164-1AC53D43DBD0}"/>
              </a:ext>
            </a:extLst>
          </p:cNvPr>
          <p:cNvSpPr txBox="1"/>
          <p:nvPr/>
        </p:nvSpPr>
        <p:spPr>
          <a:xfrm>
            <a:off x="6248403" y="638476"/>
            <a:ext cx="1748591" cy="369332"/>
          </a:xfrm>
          <a:prstGeom prst="rect">
            <a:avLst/>
          </a:prstGeom>
          <a:solidFill>
            <a:schemeClr val="bg1"/>
          </a:solidFill>
        </p:spPr>
        <p:txBody>
          <a:bodyPr wrap="square" rtlCol="0">
            <a:spAutoFit/>
          </a:bodyPr>
          <a:lstStyle/>
          <a:p>
            <a:r>
              <a:rPr lang="en-GB" dirty="0"/>
              <a:t>What they </a:t>
            </a:r>
            <a:r>
              <a:rPr lang="en-GB" b="1" dirty="0"/>
              <a:t>Say</a:t>
            </a:r>
          </a:p>
        </p:txBody>
      </p:sp>
      <p:sp>
        <p:nvSpPr>
          <p:cNvPr id="13" name="TextBox 12">
            <a:extLst>
              <a:ext uri="{FF2B5EF4-FFF2-40B4-BE49-F238E27FC236}">
                <a16:creationId xmlns:a16="http://schemas.microsoft.com/office/drawing/2014/main" id="{C65709C7-8E11-A4FC-74BB-EE7343AF834B}"/>
              </a:ext>
            </a:extLst>
          </p:cNvPr>
          <p:cNvSpPr txBox="1"/>
          <p:nvPr/>
        </p:nvSpPr>
        <p:spPr>
          <a:xfrm>
            <a:off x="4531901" y="2776455"/>
            <a:ext cx="1900983" cy="369332"/>
          </a:xfrm>
          <a:prstGeom prst="rect">
            <a:avLst/>
          </a:prstGeom>
          <a:solidFill>
            <a:schemeClr val="bg1"/>
          </a:solidFill>
        </p:spPr>
        <p:txBody>
          <a:bodyPr wrap="square" rtlCol="0">
            <a:spAutoFit/>
          </a:bodyPr>
          <a:lstStyle/>
          <a:p>
            <a:r>
              <a:rPr lang="en-GB" dirty="0"/>
              <a:t>What they </a:t>
            </a:r>
            <a:r>
              <a:rPr lang="en-GB" b="1" dirty="0"/>
              <a:t>Feel</a:t>
            </a:r>
          </a:p>
        </p:txBody>
      </p:sp>
      <p:sp>
        <p:nvSpPr>
          <p:cNvPr id="15" name="TextBox 14">
            <a:extLst>
              <a:ext uri="{FF2B5EF4-FFF2-40B4-BE49-F238E27FC236}">
                <a16:creationId xmlns:a16="http://schemas.microsoft.com/office/drawing/2014/main" id="{7DD62DD7-7733-A7CF-A900-B041239B853A}"/>
              </a:ext>
            </a:extLst>
          </p:cNvPr>
          <p:cNvSpPr txBox="1"/>
          <p:nvPr/>
        </p:nvSpPr>
        <p:spPr>
          <a:xfrm>
            <a:off x="4082720" y="3712214"/>
            <a:ext cx="1900983" cy="369332"/>
          </a:xfrm>
          <a:prstGeom prst="rect">
            <a:avLst/>
          </a:prstGeom>
          <a:solidFill>
            <a:schemeClr val="bg1"/>
          </a:solidFill>
        </p:spPr>
        <p:txBody>
          <a:bodyPr wrap="square" rtlCol="0">
            <a:spAutoFit/>
          </a:bodyPr>
          <a:lstStyle/>
          <a:p>
            <a:r>
              <a:rPr lang="en-GB" dirty="0"/>
              <a:t>What they </a:t>
            </a:r>
            <a:r>
              <a:rPr lang="en-GB" b="1" dirty="0"/>
              <a:t>Think</a:t>
            </a:r>
          </a:p>
        </p:txBody>
      </p:sp>
      <p:sp>
        <p:nvSpPr>
          <p:cNvPr id="17" name="TextBox 16">
            <a:extLst>
              <a:ext uri="{FF2B5EF4-FFF2-40B4-BE49-F238E27FC236}">
                <a16:creationId xmlns:a16="http://schemas.microsoft.com/office/drawing/2014/main" id="{D3B128F2-7513-22C6-529E-FDC3396A1098}"/>
              </a:ext>
            </a:extLst>
          </p:cNvPr>
          <p:cNvSpPr txBox="1"/>
          <p:nvPr/>
        </p:nvSpPr>
        <p:spPr>
          <a:xfrm>
            <a:off x="6368715" y="3429000"/>
            <a:ext cx="1900983" cy="369332"/>
          </a:xfrm>
          <a:prstGeom prst="rect">
            <a:avLst/>
          </a:prstGeom>
          <a:solidFill>
            <a:schemeClr val="bg1"/>
          </a:solidFill>
        </p:spPr>
        <p:txBody>
          <a:bodyPr wrap="square" rtlCol="0">
            <a:spAutoFit/>
          </a:bodyPr>
          <a:lstStyle/>
          <a:p>
            <a:r>
              <a:rPr lang="en-GB" dirty="0"/>
              <a:t>What they </a:t>
            </a:r>
            <a:r>
              <a:rPr lang="en-GB" b="1" dirty="0"/>
              <a:t>Hope</a:t>
            </a:r>
          </a:p>
        </p:txBody>
      </p:sp>
      <p:sp>
        <p:nvSpPr>
          <p:cNvPr id="19" name="TextBox 18">
            <a:extLst>
              <a:ext uri="{FF2B5EF4-FFF2-40B4-BE49-F238E27FC236}">
                <a16:creationId xmlns:a16="http://schemas.microsoft.com/office/drawing/2014/main" id="{1F62991B-1860-58FA-0384-21F212307E68}"/>
              </a:ext>
            </a:extLst>
          </p:cNvPr>
          <p:cNvSpPr txBox="1"/>
          <p:nvPr/>
        </p:nvSpPr>
        <p:spPr>
          <a:xfrm>
            <a:off x="6432884" y="4298101"/>
            <a:ext cx="1900983" cy="646331"/>
          </a:xfrm>
          <a:prstGeom prst="rect">
            <a:avLst/>
          </a:prstGeom>
          <a:solidFill>
            <a:schemeClr val="bg1"/>
          </a:solidFill>
        </p:spPr>
        <p:txBody>
          <a:bodyPr wrap="square" rtlCol="0">
            <a:spAutoFit/>
          </a:bodyPr>
          <a:lstStyle/>
          <a:p>
            <a:r>
              <a:rPr lang="en-GB" dirty="0"/>
              <a:t>What they </a:t>
            </a:r>
            <a:r>
              <a:rPr lang="en-GB" b="1" dirty="0"/>
              <a:t>Aspire toward</a:t>
            </a:r>
          </a:p>
        </p:txBody>
      </p:sp>
      <p:sp>
        <p:nvSpPr>
          <p:cNvPr id="20" name="TextBox 19">
            <a:extLst>
              <a:ext uri="{FF2B5EF4-FFF2-40B4-BE49-F238E27FC236}">
                <a16:creationId xmlns:a16="http://schemas.microsoft.com/office/drawing/2014/main" id="{B3B6ED56-2AD2-6EFB-E8EC-692BA9BEDB91}"/>
              </a:ext>
            </a:extLst>
          </p:cNvPr>
          <p:cNvSpPr txBox="1"/>
          <p:nvPr/>
        </p:nvSpPr>
        <p:spPr>
          <a:xfrm>
            <a:off x="950964" y="2034684"/>
            <a:ext cx="10065477" cy="400110"/>
          </a:xfrm>
          <a:prstGeom prst="rect">
            <a:avLst/>
          </a:prstGeom>
          <a:solidFill>
            <a:schemeClr val="tx1"/>
          </a:solidFill>
        </p:spPr>
        <p:txBody>
          <a:bodyPr wrap="square" rtlCol="0">
            <a:spAutoFit/>
          </a:bodyPr>
          <a:lstStyle/>
          <a:p>
            <a:pPr algn="ctr"/>
            <a:r>
              <a:rPr lang="en-GB" sz="2000" b="1" dirty="0">
                <a:solidFill>
                  <a:schemeClr val="bg1"/>
                </a:solidFill>
              </a:rPr>
              <a:t>How</a:t>
            </a:r>
            <a:r>
              <a:rPr lang="en-GB" sz="2000" dirty="0">
                <a:solidFill>
                  <a:schemeClr val="bg1"/>
                </a:solidFill>
              </a:rPr>
              <a:t> can we capture these?</a:t>
            </a:r>
          </a:p>
        </p:txBody>
      </p:sp>
    </p:spTree>
    <p:extLst>
      <p:ext uri="{BB962C8B-B14F-4D97-AF65-F5344CB8AC3E}">
        <p14:creationId xmlns:p14="http://schemas.microsoft.com/office/powerpoint/2010/main" val="284294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P spid="13" grpId="0" animBg="1"/>
      <p:bldP spid="15" grpId="0" animBg="1"/>
      <p:bldP spid="17" grpId="0" animBg="1"/>
      <p:bldP spid="19" grpId="0" animBg="1"/>
      <p:bldP spid="2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BC057-83FD-EC99-1E75-BAF70144D12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987975C-8467-74EE-0370-E6CF548F530D}"/>
              </a:ext>
            </a:extLst>
          </p:cNvPr>
          <p:cNvSpPr>
            <a:spLocks noGrp="1"/>
          </p:cNvSpPr>
          <p:nvPr>
            <p:ph type="title"/>
          </p:nvPr>
        </p:nvSpPr>
        <p:spPr>
          <a:xfrm>
            <a:off x="838200" y="365130"/>
            <a:ext cx="10515600" cy="531342"/>
          </a:xfrm>
        </p:spPr>
        <p:txBody>
          <a:bodyPr/>
          <a:lstStyle/>
          <a:p>
            <a:r>
              <a:rPr lang="en-GB" dirty="0"/>
              <a:t>Removing Bias:</a:t>
            </a:r>
          </a:p>
        </p:txBody>
      </p:sp>
      <p:sp>
        <p:nvSpPr>
          <p:cNvPr id="2" name="TextBox 1">
            <a:extLst>
              <a:ext uri="{FF2B5EF4-FFF2-40B4-BE49-F238E27FC236}">
                <a16:creationId xmlns:a16="http://schemas.microsoft.com/office/drawing/2014/main" id="{D1BFF99E-6593-0B30-E6B5-8E264F9BC98C}"/>
              </a:ext>
            </a:extLst>
          </p:cNvPr>
          <p:cNvSpPr txBox="1"/>
          <p:nvPr/>
        </p:nvSpPr>
        <p:spPr>
          <a:xfrm>
            <a:off x="923365" y="1102659"/>
            <a:ext cx="9870141" cy="369332"/>
          </a:xfrm>
          <a:prstGeom prst="rect">
            <a:avLst/>
          </a:prstGeom>
          <a:noFill/>
        </p:spPr>
        <p:txBody>
          <a:bodyPr wrap="square" rtlCol="0">
            <a:spAutoFit/>
          </a:bodyPr>
          <a:lstStyle/>
          <a:p>
            <a:r>
              <a:rPr lang="en-GB" dirty="0"/>
              <a:t>What is </a:t>
            </a:r>
            <a:r>
              <a:rPr lang="en-GB" b="1" dirty="0"/>
              <a:t>Bias</a:t>
            </a:r>
            <a:r>
              <a:rPr lang="en-GB" dirty="0"/>
              <a:t>?</a:t>
            </a:r>
            <a:endParaRPr lang="en-GB" i="1" dirty="0"/>
          </a:p>
        </p:txBody>
      </p:sp>
      <p:sp>
        <p:nvSpPr>
          <p:cNvPr id="4" name="TextBox 3">
            <a:extLst>
              <a:ext uri="{FF2B5EF4-FFF2-40B4-BE49-F238E27FC236}">
                <a16:creationId xmlns:a16="http://schemas.microsoft.com/office/drawing/2014/main" id="{BB919559-1436-7748-81E0-13EB457CDD8E}"/>
              </a:ext>
            </a:extLst>
          </p:cNvPr>
          <p:cNvSpPr txBox="1"/>
          <p:nvPr/>
        </p:nvSpPr>
        <p:spPr>
          <a:xfrm>
            <a:off x="1792940" y="1963271"/>
            <a:ext cx="7750840" cy="369332"/>
          </a:xfrm>
          <a:prstGeom prst="rect">
            <a:avLst/>
          </a:prstGeom>
          <a:noFill/>
        </p:spPr>
        <p:txBody>
          <a:bodyPr wrap="none" rtlCol="0">
            <a:spAutoFit/>
          </a:bodyPr>
          <a:lstStyle/>
          <a:p>
            <a:r>
              <a:rPr lang="en-GB" dirty="0"/>
              <a:t>Bias refers to our own personal values, beliefs – the way we see the world</a:t>
            </a:r>
          </a:p>
        </p:txBody>
      </p:sp>
      <p:sp>
        <p:nvSpPr>
          <p:cNvPr id="7" name="TextBox 6">
            <a:extLst>
              <a:ext uri="{FF2B5EF4-FFF2-40B4-BE49-F238E27FC236}">
                <a16:creationId xmlns:a16="http://schemas.microsoft.com/office/drawing/2014/main" id="{8A8F70A2-91F3-3E38-072E-F8B4D1891A50}"/>
              </a:ext>
            </a:extLst>
          </p:cNvPr>
          <p:cNvSpPr txBox="1"/>
          <p:nvPr/>
        </p:nvSpPr>
        <p:spPr>
          <a:xfrm>
            <a:off x="923365" y="2823883"/>
            <a:ext cx="6096000" cy="369332"/>
          </a:xfrm>
          <a:prstGeom prst="rect">
            <a:avLst/>
          </a:prstGeom>
          <a:noFill/>
        </p:spPr>
        <p:txBody>
          <a:bodyPr wrap="square">
            <a:spAutoFit/>
          </a:bodyPr>
          <a:lstStyle/>
          <a:p>
            <a:r>
              <a:rPr lang="en-GB" sz="1800" dirty="0"/>
              <a:t>Why is it important that we remove it?</a:t>
            </a:r>
            <a:endParaRPr lang="en-GB" dirty="0"/>
          </a:p>
        </p:txBody>
      </p:sp>
      <p:sp>
        <p:nvSpPr>
          <p:cNvPr id="8" name="TextBox 7">
            <a:extLst>
              <a:ext uri="{FF2B5EF4-FFF2-40B4-BE49-F238E27FC236}">
                <a16:creationId xmlns:a16="http://schemas.microsoft.com/office/drawing/2014/main" id="{3A28BBDB-C1CB-B852-05D3-8B91334C2812}"/>
              </a:ext>
            </a:extLst>
          </p:cNvPr>
          <p:cNvSpPr txBox="1"/>
          <p:nvPr/>
        </p:nvSpPr>
        <p:spPr>
          <a:xfrm>
            <a:off x="1792940" y="3588586"/>
            <a:ext cx="7750840" cy="646331"/>
          </a:xfrm>
          <a:prstGeom prst="rect">
            <a:avLst/>
          </a:prstGeom>
          <a:noFill/>
        </p:spPr>
        <p:txBody>
          <a:bodyPr wrap="square">
            <a:spAutoFit/>
          </a:bodyPr>
          <a:lstStyle/>
          <a:p>
            <a:r>
              <a:rPr lang="en-GB" sz="1800" dirty="0"/>
              <a:t>If we don’t. we are looking at the challenge from our eyes, and not those who live with the challenge</a:t>
            </a:r>
            <a:endParaRPr lang="en-GB" dirty="0"/>
          </a:p>
        </p:txBody>
      </p:sp>
    </p:spTree>
    <p:extLst>
      <p:ext uri="{BB962C8B-B14F-4D97-AF65-F5344CB8AC3E}">
        <p14:creationId xmlns:p14="http://schemas.microsoft.com/office/powerpoint/2010/main" val="3905503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BFBFA-07A7-8415-CCA3-8A62F848D5D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030602E-F973-9B1F-9049-CFE1DFB13CBA}"/>
              </a:ext>
            </a:extLst>
          </p:cNvPr>
          <p:cNvSpPr>
            <a:spLocks noGrp="1"/>
          </p:cNvSpPr>
          <p:nvPr>
            <p:ph type="title"/>
          </p:nvPr>
        </p:nvSpPr>
        <p:spPr>
          <a:xfrm>
            <a:off x="838200" y="365130"/>
            <a:ext cx="10515600" cy="531342"/>
          </a:xfrm>
        </p:spPr>
        <p:txBody>
          <a:bodyPr/>
          <a:lstStyle/>
          <a:p>
            <a:r>
              <a:rPr lang="en-GB" dirty="0"/>
              <a:t>Summary:</a:t>
            </a:r>
          </a:p>
        </p:txBody>
      </p:sp>
      <p:sp>
        <p:nvSpPr>
          <p:cNvPr id="2" name="TextBox 1">
            <a:extLst>
              <a:ext uri="{FF2B5EF4-FFF2-40B4-BE49-F238E27FC236}">
                <a16:creationId xmlns:a16="http://schemas.microsoft.com/office/drawing/2014/main" id="{6EDCD317-AAD6-EF4C-7917-9128A015C85D}"/>
              </a:ext>
            </a:extLst>
          </p:cNvPr>
          <p:cNvSpPr txBox="1"/>
          <p:nvPr/>
        </p:nvSpPr>
        <p:spPr>
          <a:xfrm>
            <a:off x="923365" y="1102659"/>
            <a:ext cx="9870141" cy="2585323"/>
          </a:xfrm>
          <a:prstGeom prst="rect">
            <a:avLst/>
          </a:prstGeom>
          <a:noFill/>
        </p:spPr>
        <p:txBody>
          <a:bodyPr wrap="square" rtlCol="0">
            <a:spAutoFit/>
          </a:bodyPr>
          <a:lstStyle/>
          <a:p>
            <a:r>
              <a:rPr lang="en-GB" dirty="0"/>
              <a:t>Empathy and Human-Centred Design are required for wicked problems because they unravel the tangled web of human behaviours, values, and conflicting needs at the heart of these complex issues, ensuring we solve the root systemic problem rather than just treating its surface symptoms.</a:t>
            </a:r>
          </a:p>
          <a:p>
            <a:endParaRPr lang="en-GB" dirty="0"/>
          </a:p>
          <a:p>
            <a:pPr marL="285750" indent="-285750">
              <a:buFont typeface="Arial" panose="020B0604020202020204" pitchFamily="34" charset="0"/>
              <a:buChar char="•"/>
            </a:pPr>
            <a:r>
              <a:rPr lang="en-GB" dirty="0"/>
              <a:t>Empathy allows us to understand the lived experiences of individuals, influenced by the challenge/problem.</a:t>
            </a:r>
          </a:p>
          <a:p>
            <a:endParaRPr lang="en-GB" dirty="0"/>
          </a:p>
          <a:p>
            <a:pPr marL="285750" indent="-285750">
              <a:buFont typeface="Arial" panose="020B0604020202020204" pitchFamily="34" charset="0"/>
              <a:buChar char="•"/>
            </a:pPr>
            <a:r>
              <a:rPr lang="en-GB" dirty="0"/>
              <a:t>It helps us understand the </a:t>
            </a:r>
            <a:r>
              <a:rPr lang="en-GB" i="1" dirty="0"/>
              <a:t>“what is…?” </a:t>
            </a:r>
            <a:r>
              <a:rPr lang="en-GB" dirty="0"/>
              <a:t>to allow us to ask, </a:t>
            </a:r>
            <a:r>
              <a:rPr lang="en-GB" i="1" dirty="0"/>
              <a:t>“how might </a:t>
            </a:r>
            <a:r>
              <a:rPr lang="en-GB" b="1" i="1" dirty="0"/>
              <a:t>we</a:t>
            </a:r>
            <a:r>
              <a:rPr lang="en-GB" i="1" dirty="0"/>
              <a:t>…?”</a:t>
            </a:r>
          </a:p>
        </p:txBody>
      </p:sp>
    </p:spTree>
    <p:extLst>
      <p:ext uri="{BB962C8B-B14F-4D97-AF65-F5344CB8AC3E}">
        <p14:creationId xmlns:p14="http://schemas.microsoft.com/office/powerpoint/2010/main" val="1721075200"/>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428</Words>
  <Application>Microsoft Office PowerPoint</Application>
  <PresentationFormat>Widescreen</PresentationFormat>
  <Paragraphs>50</Paragraphs>
  <Slides>10</Slides>
  <Notes>8</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10</vt:i4>
      </vt:variant>
    </vt:vector>
  </HeadingPairs>
  <TitlesOfParts>
    <vt:vector size="15" baseType="lpstr">
      <vt:lpstr>Arial</vt:lpstr>
      <vt:lpstr>Calibri</vt:lpstr>
      <vt:lpstr>Calibri Light</vt:lpstr>
      <vt:lpstr>3_Title Slide 1</vt:lpstr>
      <vt:lpstr>ALAMO Theme</vt:lpstr>
      <vt:lpstr>   Module: BMSE5000D Design Thinking &amp; Co-Production   </vt:lpstr>
      <vt:lpstr>PowerPoint Presentation</vt:lpstr>
      <vt:lpstr>Agenda:</vt:lpstr>
      <vt:lpstr>Empathy is key!</vt:lpstr>
      <vt:lpstr>PowerPoint Presentation</vt:lpstr>
      <vt:lpstr>Role of Empathy in Human-Centred Design</vt:lpstr>
      <vt:lpstr>What are hidden needs?</vt:lpstr>
      <vt:lpstr>Lived Experiences</vt:lpstr>
      <vt:lpstr>Removing Bias: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Christian Felices</cp:lastModifiedBy>
  <cp:revision>13</cp:revision>
  <dcterms:created xsi:type="dcterms:W3CDTF">2017-12-11T18:00:04Z</dcterms:created>
  <dcterms:modified xsi:type="dcterms:W3CDTF">2026-09-16T11:26:34Z</dcterms:modified>
</cp:coreProperties>
</file>