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nzy.org.cn/mobil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>
                <a:latin typeface="Arial"/>
                <a:cs typeface="Arial"/>
              </a:rPr>
              <a:t>The Political system of china</a:t>
            </a:r>
            <a:endParaRPr lang="en-US" sz="4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rmAutofit/>
          </a:bodyPr>
          <a:lstStyle/>
          <a:p>
            <a:r>
              <a:rPr lang="en-US" dirty="0"/>
              <a:t>The Constitution</a:t>
            </a:r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65846-9E71-45E0-AE36-C32047D92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86336"/>
            <a:ext cx="9603275" cy="358000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CONSTITUTION</a:t>
            </a:r>
          </a:p>
          <a:p>
            <a:r>
              <a:rPr lang="en-US" dirty="0"/>
              <a:t>Made of 138 articles in four chapters </a:t>
            </a:r>
          </a:p>
          <a:p>
            <a:r>
              <a:rPr lang="en-US" dirty="0"/>
              <a:t>Are the fundamental laws of the state adopted in the 5th session of the 5th National People's Congress (NPC)</a:t>
            </a:r>
          </a:p>
          <a:p>
            <a:r>
              <a:rPr lang="en-US" dirty="0"/>
              <a:t>Amendments made by the NPC, and interpretations made by the Standing Committee (SC), with both responsible for its supervision. Amendments made in 1988,1993,1999,2004,2018.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292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5E253-9FBE-4507-9E69-80281B8F3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Constitution's clauses: Split into 3 stipulations: </a:t>
            </a:r>
          </a:p>
          <a:p>
            <a:pPr marL="0" indent="0">
              <a:buNone/>
            </a:pPr>
            <a:r>
              <a:rPr lang="en-US" dirty="0"/>
              <a:t>1)Major Political principles in china</a:t>
            </a:r>
          </a:p>
          <a:p>
            <a:pPr marL="0" indent="0">
              <a:buNone/>
            </a:pPr>
            <a:r>
              <a:rPr lang="en-US" dirty="0"/>
              <a:t>2)The position and rights of the citizen in the political life of the country</a:t>
            </a:r>
          </a:p>
          <a:p>
            <a:pPr marL="0" indent="0">
              <a:buNone/>
            </a:pPr>
            <a:r>
              <a:rPr lang="en-US" dirty="0"/>
              <a:t>3)The interpretation and revision of the constitution and the system of supervision of its implementation.  </a:t>
            </a:r>
          </a:p>
        </p:txBody>
      </p:sp>
    </p:spTree>
    <p:extLst>
      <p:ext uri="{BB962C8B-B14F-4D97-AF65-F5344CB8AC3E}">
        <p14:creationId xmlns:p14="http://schemas.microsoft.com/office/powerpoint/2010/main" val="3557701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22A83-394B-4F77-B799-905501735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is the Constitution revised?</a:t>
            </a:r>
          </a:p>
          <a:p>
            <a:pPr marL="0" indent="0">
              <a:buNone/>
            </a:pPr>
            <a:r>
              <a:rPr lang="en-US" dirty="0"/>
              <a:t>Revisions are proposed by the SC of the NPC or 1/5 of the NPC delegates. Only the NPC has the right to make amendments, and for a revision to go through it requires 2/3 approval in a singular session of the NPC.</a:t>
            </a:r>
          </a:p>
        </p:txBody>
      </p:sp>
    </p:spTree>
    <p:extLst>
      <p:ext uri="{BB962C8B-B14F-4D97-AF65-F5344CB8AC3E}">
        <p14:creationId xmlns:p14="http://schemas.microsoft.com/office/powerpoint/2010/main" val="2926084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EA056-D106-49E6-AA56-0E2988B45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11971"/>
          </a:xfrm>
        </p:spPr>
        <p:txBody>
          <a:bodyPr/>
          <a:lstStyle/>
          <a:p>
            <a:r>
              <a:rPr lang="en-US" dirty="0"/>
              <a:t>Who makes up the standing committee?</a:t>
            </a:r>
          </a:p>
          <a:p>
            <a:pPr marL="0" indent="0">
              <a:buNone/>
            </a:pPr>
            <a:r>
              <a:rPr lang="en-US" dirty="0"/>
              <a:t>The highest state organ, second only to the NPC, its members are drawn from a pool of NPC delegates and represent multiple aspects of the PRC.</a:t>
            </a:r>
          </a:p>
          <a:p>
            <a:pPr marL="0" indent="0">
              <a:buNone/>
            </a:pPr>
            <a:r>
              <a:rPr lang="en-US" dirty="0"/>
              <a:t>1)The communist party</a:t>
            </a:r>
          </a:p>
          <a:p>
            <a:pPr marL="0" indent="0">
              <a:buNone/>
            </a:pPr>
            <a:r>
              <a:rPr lang="en-US" dirty="0"/>
              <a:t>2)Other political parties/non affiliated individuals </a:t>
            </a:r>
          </a:p>
          <a:p>
            <a:pPr marL="0" indent="0">
              <a:buNone/>
            </a:pPr>
            <a:r>
              <a:rPr lang="en-US" dirty="0"/>
              <a:t>3)Youth, woman and worker's social </a:t>
            </a:r>
            <a:r>
              <a:rPr lang="en-US" dirty="0" err="1"/>
              <a:t>organisations</a:t>
            </a: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4)The PLA </a:t>
            </a:r>
          </a:p>
          <a:p>
            <a:pPr marL="0" indent="0">
              <a:buNone/>
            </a:pPr>
            <a:r>
              <a:rPr lang="en-US" dirty="0"/>
              <a:t>5)Ethnic minorities with populations of over a million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296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258BF-92ED-42C1-AE00-714179981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is the SC organized?</a:t>
            </a:r>
          </a:p>
          <a:p>
            <a:pPr marL="0" indent="0">
              <a:buNone/>
            </a:pPr>
            <a:r>
              <a:rPr lang="en-US" dirty="0"/>
              <a:t>Organized in this order: Chairman, Vice Chairman, Secretary-General and members. Since the first NPC the SC chairmen have been: </a:t>
            </a:r>
          </a:p>
          <a:p>
            <a:pPr marL="0" indent="0">
              <a:buNone/>
            </a:pPr>
            <a:r>
              <a:rPr lang="en-US" dirty="0"/>
              <a:t>Liu Shaoqi, Zhu de, Ye </a:t>
            </a:r>
            <a:r>
              <a:rPr lang="en-US" dirty="0" err="1"/>
              <a:t>Jianging</a:t>
            </a:r>
            <a:r>
              <a:rPr lang="en-US" dirty="0"/>
              <a:t>, Peng Zhan, Wan Li, </a:t>
            </a:r>
            <a:r>
              <a:rPr lang="en-US" dirty="0" err="1"/>
              <a:t>Qiaoshi</a:t>
            </a:r>
            <a:r>
              <a:rPr lang="en-US" dirty="0"/>
              <a:t>, Li Peng, Wu </a:t>
            </a:r>
            <a:r>
              <a:rPr lang="en-US" dirty="0" err="1"/>
              <a:t>Bangguo</a:t>
            </a:r>
            <a:r>
              <a:rPr lang="en-US" dirty="0"/>
              <a:t>, Zhang </a:t>
            </a:r>
            <a:r>
              <a:rPr lang="en-US" dirty="0" err="1"/>
              <a:t>Dejiang</a:t>
            </a:r>
            <a:r>
              <a:rPr lang="en-US" dirty="0"/>
              <a:t>, and Li </a:t>
            </a:r>
            <a:r>
              <a:rPr lang="en-US" dirty="0" err="1"/>
              <a:t>Zhanshu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23843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BC2A5-CA7D-4522-BF09-4B2265A12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Who are the other political parties?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91F2E-E267-4288-85E5-FE66BBB7D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85" y="1857582"/>
            <a:ext cx="11889274" cy="42701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There are 8 other parties other than the CPC:</a:t>
            </a:r>
          </a:p>
          <a:p>
            <a:pPr marL="0" indent="0">
              <a:buNone/>
            </a:pPr>
            <a:r>
              <a:rPr lang="en-US" dirty="0"/>
              <a:t>1)China Revolutionary Committee of the Kuomintang,1948, 2017 membership (M): 127,930</a:t>
            </a:r>
          </a:p>
          <a:p>
            <a:pPr marL="0" indent="0">
              <a:buNone/>
            </a:pPr>
            <a:r>
              <a:rPr lang="en-US" dirty="0"/>
              <a:t>2)China Democratic league,1939, </a:t>
            </a:r>
          </a:p>
          <a:p>
            <a:pPr marL="0" indent="0">
              <a:buNone/>
            </a:pPr>
            <a:r>
              <a:rPr lang="en-US" dirty="0"/>
              <a:t>3)China Democratic National Construction Association,1945, 2018 M: 170,000</a:t>
            </a:r>
          </a:p>
          <a:p>
            <a:pPr marL="0" indent="0">
              <a:buNone/>
            </a:pPr>
            <a:r>
              <a:rPr lang="en-US" dirty="0"/>
              <a:t>4)China Association for the Promotion of Democracy,1945, 2016 M: 156,808</a:t>
            </a:r>
          </a:p>
          <a:p>
            <a:pPr marL="0" indent="0">
              <a:buNone/>
            </a:pPr>
            <a:r>
              <a:rPr lang="en-US" dirty="0"/>
              <a:t>5)Chinese Peasant's and Worker's Democratic party,1930,</a:t>
            </a:r>
          </a:p>
          <a:p>
            <a:pPr marL="0" indent="0">
              <a:buNone/>
            </a:pPr>
            <a:r>
              <a:rPr lang="en-US" dirty="0"/>
              <a:t>6)China </a:t>
            </a:r>
            <a:r>
              <a:rPr lang="en-US" dirty="0" err="1"/>
              <a:t>Zhi</a:t>
            </a:r>
            <a:r>
              <a:rPr lang="en-US" dirty="0"/>
              <a:t> Gong party,1925, 2015 M: 48,000</a:t>
            </a:r>
          </a:p>
          <a:p>
            <a:pPr marL="0" indent="0">
              <a:buNone/>
            </a:pPr>
            <a:r>
              <a:rPr lang="en-US" dirty="0"/>
              <a:t>7)</a:t>
            </a:r>
            <a:r>
              <a:rPr lang="en-US" dirty="0" err="1"/>
              <a:t>Jiusan</a:t>
            </a:r>
            <a:r>
              <a:rPr lang="en-US" dirty="0"/>
              <a:t> society, 1946,</a:t>
            </a:r>
          </a:p>
          <a:p>
            <a:pPr marL="0" indent="0">
              <a:buNone/>
            </a:pPr>
            <a:r>
              <a:rPr lang="en-US" dirty="0"/>
              <a:t>8)Taiwan Democratic Self-Government League,1947, 1992 M: 3000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524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B06874-F1EC-43C4-8B3C-CB78B2BBDCB0}"/>
              </a:ext>
            </a:extLst>
          </p:cNvPr>
          <p:cNvSpPr txBox="1"/>
          <p:nvPr/>
        </p:nvSpPr>
        <p:spPr>
          <a:xfrm>
            <a:off x="-250168" y="360871"/>
            <a:ext cx="12289766" cy="313932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Bibliography:</a:t>
            </a:r>
          </a:p>
          <a:p>
            <a:pPr algn="ctr"/>
            <a:r>
              <a:rPr lang="en-US" dirty="0"/>
              <a:t>China.org.cn China's political system,1. The Constitutional system</a:t>
            </a:r>
          </a:p>
          <a:p>
            <a:pPr algn="ctr"/>
            <a:r>
              <a:rPr lang="en-US" dirty="0"/>
              <a:t>CGTN History of amendments to China's constitution</a:t>
            </a:r>
          </a:p>
          <a:p>
            <a:pPr algn="ctr"/>
            <a:r>
              <a:rPr lang="en-US" dirty="0"/>
              <a:t>China.org.cn the standing committee of the NPC</a:t>
            </a:r>
          </a:p>
          <a:p>
            <a:pPr algn="ctr"/>
            <a:r>
              <a:rPr lang="en-US" dirty="0"/>
              <a:t>China.org.cn The system of multiparty cooperation and political consultation </a:t>
            </a:r>
          </a:p>
          <a:p>
            <a:pPr algn="ctr"/>
            <a:r>
              <a:rPr lang="en-US" dirty="0"/>
              <a:t>Http;//www.minge.gov.cn/nl/2017/1222/c415581-29724147.html</a:t>
            </a:r>
          </a:p>
          <a:p>
            <a:pPr algn="ctr"/>
            <a:r>
              <a:rPr lang="en-US" dirty="0">
                <a:hlinkClick r:id="rId2"/>
              </a:rPr>
              <a:t>Http://www.manzy.org.cn/mobile/</a:t>
            </a:r>
            <a:r>
              <a:rPr lang="en-US" dirty="0"/>
              <a:t> (unable to translate)</a:t>
            </a:r>
          </a:p>
          <a:p>
            <a:pPr algn="ctr"/>
            <a:r>
              <a:rPr lang="en-US" dirty="0"/>
              <a:t>Mj.org.cn Quan </a:t>
            </a:r>
            <a:r>
              <a:rPr lang="en-US" dirty="0" err="1"/>
              <a:t>guo</a:t>
            </a:r>
            <a:r>
              <a:rPr lang="en-US" dirty="0"/>
              <a:t> </a:t>
            </a:r>
            <a:r>
              <a:rPr lang="en-US" dirty="0" err="1"/>
              <a:t>minjin</a:t>
            </a:r>
            <a:r>
              <a:rPr lang="en-US" dirty="0"/>
              <a:t> hui yuan </a:t>
            </a:r>
            <a:r>
              <a:rPr lang="en-US" dirty="0" err="1"/>
              <a:t>renshu</a:t>
            </a:r>
            <a:r>
              <a:rPr lang="en-US" dirty="0"/>
              <a:t> </a:t>
            </a:r>
            <a:r>
              <a:rPr lang="en-US" dirty="0" err="1"/>
              <a:t>bianhua</a:t>
            </a:r>
            <a:r>
              <a:rPr lang="en-US" dirty="0"/>
              <a:t> </a:t>
            </a:r>
            <a:r>
              <a:rPr lang="en-US" dirty="0" err="1"/>
              <a:t>shiyitu</a:t>
            </a:r>
            <a:r>
              <a:rPr lang="en-US" dirty="0"/>
              <a:t> 2012-2016</a:t>
            </a:r>
          </a:p>
          <a:p>
            <a:pPr algn="ctr"/>
            <a:r>
              <a:rPr lang="en-US" dirty="0"/>
              <a:t>Https;//web-</a:t>
            </a:r>
            <a:r>
              <a:rPr lang="en-US" dirty="0" err="1"/>
              <a:t>archive.org.web</a:t>
            </a:r>
            <a:r>
              <a:rPr lang="en-US" dirty="0"/>
              <a:t>/20180101194414/http;//www.tuanjiebao.com/2016-01/25/content_46333.html</a:t>
            </a:r>
          </a:p>
          <a:p>
            <a:pPr algn="ctr"/>
            <a:r>
              <a:rPr lang="en-US" dirty="0"/>
              <a:t>Http;//www.cndca.org.cn/mjzy/mjyk/mjjj/5166423/index.html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2792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Gallery</vt:lpstr>
      <vt:lpstr>The Political system of china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Who are the other political parties?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 </cp:lastModifiedBy>
  <cp:revision>94</cp:revision>
  <dcterms:created xsi:type="dcterms:W3CDTF">2016-01-13T19:04:32Z</dcterms:created>
  <dcterms:modified xsi:type="dcterms:W3CDTF">2018-04-24T17:36:36Z</dcterms:modified>
</cp:coreProperties>
</file>