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9"/>
  </p:notesMasterIdLst>
  <p:handoutMasterIdLst>
    <p:handoutMasterId r:id="rId40"/>
  </p:handoutMasterIdLst>
  <p:sldIdLst>
    <p:sldId id="309" r:id="rId3"/>
    <p:sldId id="274" r:id="rId4"/>
    <p:sldId id="258" r:id="rId5"/>
    <p:sldId id="260" r:id="rId6"/>
    <p:sldId id="261" r:id="rId7"/>
    <p:sldId id="263" r:id="rId8"/>
    <p:sldId id="264" r:id="rId9"/>
    <p:sldId id="322" r:id="rId10"/>
    <p:sldId id="321" r:id="rId11"/>
    <p:sldId id="323" r:id="rId12"/>
    <p:sldId id="324" r:id="rId13"/>
    <p:sldId id="325" r:id="rId14"/>
    <p:sldId id="326" r:id="rId15"/>
    <p:sldId id="327" r:id="rId16"/>
    <p:sldId id="328" r:id="rId17"/>
    <p:sldId id="329" r:id="rId18"/>
    <p:sldId id="330" r:id="rId19"/>
    <p:sldId id="331" r:id="rId20"/>
    <p:sldId id="262" r:id="rId21"/>
    <p:sldId id="266" r:id="rId22"/>
    <p:sldId id="310" r:id="rId23"/>
    <p:sldId id="267" r:id="rId24"/>
    <p:sldId id="315" r:id="rId25"/>
    <p:sldId id="268" r:id="rId26"/>
    <p:sldId id="320" r:id="rId27"/>
    <p:sldId id="312" r:id="rId28"/>
    <p:sldId id="313" r:id="rId29"/>
    <p:sldId id="314" r:id="rId30"/>
    <p:sldId id="269" r:id="rId31"/>
    <p:sldId id="311" r:id="rId32"/>
    <p:sldId id="270" r:id="rId33"/>
    <p:sldId id="317" r:id="rId34"/>
    <p:sldId id="271" r:id="rId35"/>
    <p:sldId id="272" r:id="rId36"/>
    <p:sldId id="318" r:id="rId37"/>
    <p:sldId id="319" r:id="rId3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304" autoAdjust="0"/>
  </p:normalViewPr>
  <p:slideViewPr>
    <p:cSldViewPr>
      <p:cViewPr varScale="1">
        <p:scale>
          <a:sx n="86" d="100"/>
          <a:sy n="86" d="100"/>
        </p:scale>
        <p:origin x="7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665" cy="488226"/>
          </a:xfrm>
          <a:prstGeom prst="rect">
            <a:avLst/>
          </a:prstGeom>
        </p:spPr>
        <p:txBody>
          <a:bodyPr vert="horz" lIns="89782" tIns="44891" rIns="89782" bIns="44891" rtlCol="0"/>
          <a:lstStyle>
            <a:lvl1pPr algn="l">
              <a:defRPr sz="1200"/>
            </a:lvl1pPr>
          </a:lstStyle>
          <a:p>
            <a:endParaRPr lang="en-GB"/>
          </a:p>
        </p:txBody>
      </p:sp>
      <p:sp>
        <p:nvSpPr>
          <p:cNvPr id="3" name="Date Placeholder 2"/>
          <p:cNvSpPr>
            <a:spLocks noGrp="1"/>
          </p:cNvSpPr>
          <p:nvPr>
            <p:ph type="dt" sz="quarter" idx="1"/>
          </p:nvPr>
        </p:nvSpPr>
        <p:spPr>
          <a:xfrm>
            <a:off x="3776866" y="0"/>
            <a:ext cx="2890665" cy="488226"/>
          </a:xfrm>
          <a:prstGeom prst="rect">
            <a:avLst/>
          </a:prstGeom>
        </p:spPr>
        <p:txBody>
          <a:bodyPr vert="horz" lIns="89782" tIns="44891" rIns="89782" bIns="44891" rtlCol="0"/>
          <a:lstStyle>
            <a:lvl1pPr algn="r">
              <a:defRPr sz="1200"/>
            </a:lvl1pPr>
          </a:lstStyle>
          <a:p>
            <a:fld id="{612B4A53-13C8-4DA9-B2BF-0AF5C3748C82}" type="datetimeFigureOut">
              <a:rPr lang="en-GB" smtClean="0"/>
              <a:t>11/11/2019</a:t>
            </a:fld>
            <a:endParaRPr lang="en-GB"/>
          </a:p>
        </p:txBody>
      </p:sp>
      <p:sp>
        <p:nvSpPr>
          <p:cNvPr id="4" name="Footer Placeholder 3"/>
          <p:cNvSpPr>
            <a:spLocks noGrp="1"/>
          </p:cNvSpPr>
          <p:nvPr>
            <p:ph type="ftr" sz="quarter" idx="2"/>
          </p:nvPr>
        </p:nvSpPr>
        <p:spPr>
          <a:xfrm>
            <a:off x="0" y="9265375"/>
            <a:ext cx="2890665" cy="488226"/>
          </a:xfrm>
          <a:prstGeom prst="rect">
            <a:avLst/>
          </a:prstGeom>
        </p:spPr>
        <p:txBody>
          <a:bodyPr vert="horz" lIns="89782" tIns="44891" rIns="89782" bIns="44891" rtlCol="0" anchor="b"/>
          <a:lstStyle>
            <a:lvl1pPr algn="l">
              <a:defRPr sz="1200"/>
            </a:lvl1pPr>
          </a:lstStyle>
          <a:p>
            <a:endParaRPr lang="en-GB"/>
          </a:p>
        </p:txBody>
      </p:sp>
      <p:sp>
        <p:nvSpPr>
          <p:cNvPr id="5" name="Slide Number Placeholder 4"/>
          <p:cNvSpPr>
            <a:spLocks noGrp="1"/>
          </p:cNvSpPr>
          <p:nvPr>
            <p:ph type="sldNum" sz="quarter" idx="3"/>
          </p:nvPr>
        </p:nvSpPr>
        <p:spPr>
          <a:xfrm>
            <a:off x="3776866" y="9265375"/>
            <a:ext cx="2890665" cy="488226"/>
          </a:xfrm>
          <a:prstGeom prst="rect">
            <a:avLst/>
          </a:prstGeom>
        </p:spPr>
        <p:txBody>
          <a:bodyPr vert="horz" lIns="89782" tIns="44891" rIns="89782" bIns="44891" rtlCol="0" anchor="b"/>
          <a:lstStyle>
            <a:lvl1pPr algn="r">
              <a:defRPr sz="1200"/>
            </a:lvl1pPr>
          </a:lstStyle>
          <a:p>
            <a:fld id="{E2A7CC2B-14DC-40BF-B309-51890F6E6EF5}" type="slidenum">
              <a:rPr lang="en-GB" smtClean="0"/>
              <a:t>‹#›</a:t>
            </a:fld>
            <a:endParaRPr lang="en-GB"/>
          </a:p>
        </p:txBody>
      </p:sp>
    </p:spTree>
    <p:extLst>
      <p:ext uri="{BB962C8B-B14F-4D97-AF65-F5344CB8AC3E}">
        <p14:creationId xmlns:p14="http://schemas.microsoft.com/office/powerpoint/2010/main" val="28092681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9938" cy="487680"/>
          </a:xfrm>
          <a:prstGeom prst="rect">
            <a:avLst/>
          </a:prstGeom>
        </p:spPr>
        <p:txBody>
          <a:bodyPr vert="horz" lIns="89782" tIns="44891" rIns="89782" bIns="44891" rtlCol="0"/>
          <a:lstStyle>
            <a:lvl1pPr algn="l">
              <a:defRPr sz="1200"/>
            </a:lvl1pPr>
          </a:lstStyle>
          <a:p>
            <a:endParaRPr lang="en-GB" dirty="0"/>
          </a:p>
        </p:txBody>
      </p:sp>
      <p:sp>
        <p:nvSpPr>
          <p:cNvPr id="3" name="Date Placeholder 2"/>
          <p:cNvSpPr>
            <a:spLocks noGrp="1"/>
          </p:cNvSpPr>
          <p:nvPr>
            <p:ph type="dt" idx="1"/>
          </p:nvPr>
        </p:nvSpPr>
        <p:spPr>
          <a:xfrm>
            <a:off x="3777607" y="0"/>
            <a:ext cx="2889938" cy="487680"/>
          </a:xfrm>
          <a:prstGeom prst="rect">
            <a:avLst/>
          </a:prstGeom>
        </p:spPr>
        <p:txBody>
          <a:bodyPr vert="horz" lIns="89782" tIns="44891" rIns="89782" bIns="44891" rtlCol="0"/>
          <a:lstStyle>
            <a:lvl1pPr algn="r">
              <a:defRPr sz="1200"/>
            </a:lvl1pPr>
          </a:lstStyle>
          <a:p>
            <a:fld id="{B59DB984-4E7D-4C2C-A634-0840C371CF01}" type="datetimeFigureOut">
              <a:rPr lang="en-GB" smtClean="0"/>
              <a:t>11/11/2019</a:t>
            </a:fld>
            <a:endParaRPr lang="en-GB" dirty="0"/>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2" tIns="44891" rIns="89782" bIns="44891" rtlCol="0" anchor="ctr"/>
          <a:lstStyle/>
          <a:p>
            <a:endParaRPr lang="en-GB" dirty="0"/>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2" tIns="44891" rIns="89782" bIns="4489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264227"/>
            <a:ext cx="2889938" cy="487680"/>
          </a:xfrm>
          <a:prstGeom prst="rect">
            <a:avLst/>
          </a:prstGeom>
        </p:spPr>
        <p:txBody>
          <a:bodyPr vert="horz" lIns="89782" tIns="44891" rIns="89782" bIns="44891" rtlCol="0" anchor="b"/>
          <a:lstStyle>
            <a:lvl1pPr algn="l">
              <a:defRPr sz="1200"/>
            </a:lvl1pPr>
          </a:lstStyle>
          <a:p>
            <a:endParaRPr lang="en-GB" dirty="0"/>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2" tIns="44891" rIns="89782" bIns="44891" rtlCol="0" anchor="b"/>
          <a:lstStyle>
            <a:lvl1pPr algn="r">
              <a:defRPr sz="1200"/>
            </a:lvl1pPr>
          </a:lstStyle>
          <a:p>
            <a:fld id="{0DFC271B-2EAC-41C2-AEB8-8E61FC0BE00A}" type="slidenum">
              <a:rPr lang="en-GB" smtClean="0"/>
              <a:t>‹#›</a:t>
            </a:fld>
            <a:endParaRPr lang="en-GB" dirty="0"/>
          </a:p>
        </p:txBody>
      </p:sp>
    </p:spTree>
    <p:extLst>
      <p:ext uri="{BB962C8B-B14F-4D97-AF65-F5344CB8AC3E}">
        <p14:creationId xmlns:p14="http://schemas.microsoft.com/office/powerpoint/2010/main" val="26635413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41350" y="779463"/>
            <a:ext cx="5203825" cy="390366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897816">
              <a:defRPr/>
            </a:pPr>
            <a:fld id="{F262209C-33C9-4B70-B2CD-F5D88FA77FF5}" type="slidenum">
              <a:rPr lang="en-US">
                <a:solidFill>
                  <a:prstClr val="black"/>
                </a:solidFill>
                <a:latin typeface="Calibri" panose="020F0502020204030204"/>
              </a:rPr>
              <a:pPr defTabSz="897816">
                <a:defRPr/>
              </a:pPr>
              <a:t>1</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6563444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As with</a:t>
            </a:r>
            <a:r>
              <a:rPr lang="en-GB" baseline="0" dirty="0" smtClean="0"/>
              <a:t> the lectures on the French Revolution, it perhaps makes sense by declaring some of the standout impacts of the Haitian Revolution so as to get a sense of its importance.</a:t>
            </a:r>
          </a:p>
          <a:p>
            <a:pPr marL="168340" indent="-16834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2</a:t>
            </a:fld>
            <a:endParaRPr lang="en-GB" dirty="0"/>
          </a:p>
        </p:txBody>
      </p:sp>
    </p:spTree>
    <p:extLst>
      <p:ext uri="{BB962C8B-B14F-4D97-AF65-F5344CB8AC3E}">
        <p14:creationId xmlns:p14="http://schemas.microsoft.com/office/powerpoint/2010/main" val="2015806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Worth</a:t>
            </a:r>
            <a:r>
              <a:rPr lang="en-GB" baseline="0" dirty="0" smtClean="0"/>
              <a:t> reiterating the global dimension to the Age of Revolution</a:t>
            </a:r>
          </a:p>
          <a:p>
            <a:pPr marL="168340" indent="-168340">
              <a:buFont typeface="Arial" panose="020B0604020202020204" pitchFamily="34" charset="0"/>
              <a:buChar char="•"/>
            </a:pPr>
            <a:r>
              <a:rPr lang="en-GB" baseline="0" dirty="0" smtClean="0"/>
              <a:t>Stressed the importance of British Empire as providing material for Industrial Revolution, while we also discussed impact of France’s colonial interests in North America on the French Revolution.</a:t>
            </a:r>
          </a:p>
          <a:p>
            <a:pPr marL="168340" indent="-168340">
              <a:buFont typeface="Arial" panose="020B0604020202020204" pitchFamily="34" charset="0"/>
              <a:buChar char="•"/>
            </a:pPr>
            <a:r>
              <a:rPr lang="en-GB" baseline="0" dirty="0" smtClean="0"/>
              <a:t>Clarification re: nomenclature – while Napoleon Bonaparte and Napoleon III are termed as having been the rulers of the First and Second French Empires respectively, it should be pointed out that France retained colonial possessions throughout its eras as a republic as well </a:t>
            </a: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3</a:t>
            </a:fld>
            <a:endParaRPr lang="en-GB" dirty="0"/>
          </a:p>
        </p:txBody>
      </p:sp>
    </p:spTree>
    <p:extLst>
      <p:ext uri="{BB962C8B-B14F-4D97-AF65-F5344CB8AC3E}">
        <p14:creationId xmlns:p14="http://schemas.microsoft.com/office/powerpoint/2010/main" val="1927195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What’s more,</a:t>
            </a:r>
            <a:r>
              <a:rPr lang="en-GB" baseline="0" dirty="0" smtClean="0"/>
              <a:t> France still does retain overseas possessions in Caribbean </a:t>
            </a:r>
          </a:p>
          <a:p>
            <a:pPr marL="168340" indent="-168340">
              <a:buFont typeface="Arial" panose="020B0604020202020204" pitchFamily="34" charset="0"/>
              <a:buChar char="•"/>
            </a:pPr>
            <a:r>
              <a:rPr lang="en-GB" baseline="0" dirty="0" smtClean="0"/>
              <a:t>Martinique and Guadeloupe, in fact, are French Overseas Regions, meaning their citizens retain the same rights as those in mainland France.</a:t>
            </a:r>
          </a:p>
          <a:p>
            <a:pPr marL="168340" indent="-168340">
              <a:buFont typeface="Arial" panose="020B0604020202020204" pitchFamily="34" charset="0"/>
              <a:buChar char="•"/>
            </a:pPr>
            <a:r>
              <a:rPr lang="en-GB" baseline="0" dirty="0" smtClean="0"/>
              <a:t>They each have representation in both the French National Assembly and the French Senate which together make up the French Parliament, their citizens have the French nationality and vote for the president of France.</a:t>
            </a:r>
          </a:p>
          <a:p>
            <a:pPr marL="168340" indent="-168340">
              <a:buFont typeface="Arial" panose="020B0604020202020204" pitchFamily="34" charset="0"/>
              <a:buChar char="•"/>
            </a:pPr>
            <a:r>
              <a:rPr lang="en-GB" baseline="0" dirty="0" smtClean="0"/>
              <a:t>Point out Haiti on map</a:t>
            </a: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4</a:t>
            </a:fld>
            <a:endParaRPr lang="en-GB" dirty="0"/>
          </a:p>
        </p:txBody>
      </p:sp>
    </p:spTree>
    <p:extLst>
      <p:ext uri="{BB962C8B-B14F-4D97-AF65-F5344CB8AC3E}">
        <p14:creationId xmlns:p14="http://schemas.microsoft.com/office/powerpoint/2010/main" val="38938794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Discuss map: different</a:t>
            </a:r>
            <a:r>
              <a:rPr lang="en-GB" baseline="0" dirty="0" smtClean="0"/>
              <a:t> European empires</a:t>
            </a:r>
          </a:p>
          <a:p>
            <a:pPr marL="168340" indent="-168340">
              <a:buFont typeface="Arial" panose="020B0604020202020204" pitchFamily="34" charset="0"/>
              <a:buChar char="•"/>
            </a:pPr>
            <a:r>
              <a:rPr lang="en-GB" baseline="0" dirty="0" smtClean="0"/>
              <a:t>Of course, Europeans were not the original inhabitants of the Caribbean islands.</a:t>
            </a: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5</a:t>
            </a:fld>
            <a:endParaRPr lang="en-GB" dirty="0"/>
          </a:p>
        </p:txBody>
      </p:sp>
    </p:spTree>
    <p:extLst>
      <p:ext uri="{BB962C8B-B14F-4D97-AF65-F5344CB8AC3E}">
        <p14:creationId xmlns:p14="http://schemas.microsoft.com/office/powerpoint/2010/main" val="414286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The island that now includes Haiti and the Dominican Republic was first inhabited about 5000 bce, and farming villages were established about 300 bce.</a:t>
            </a:r>
          </a:p>
          <a:p>
            <a:pPr marL="168340" indent="-168340">
              <a:buFont typeface="Arial" panose="020B0604020202020204" pitchFamily="34" charset="0"/>
              <a:buChar char="•"/>
            </a:pPr>
            <a:r>
              <a:rPr lang="en-GB" dirty="0" smtClean="0"/>
              <a:t>The Arawak and other indigenous peoples later developed large communities there. The Taino, an Arawak group, became dominant; also prominent were the Ciboney. </a:t>
            </a:r>
          </a:p>
          <a:p>
            <a:pPr marL="168340" indent="-168340">
              <a:buFont typeface="Arial" panose="020B0604020202020204" pitchFamily="34" charset="0"/>
              <a:buChar char="•"/>
            </a:pPr>
            <a:r>
              <a:rPr lang="en-GB" dirty="0" smtClean="0"/>
              <a:t>In the 15th century between 100,000 and several million – statistics ar</a:t>
            </a:r>
            <a:r>
              <a:rPr lang="en-GB" baseline="0" dirty="0" smtClean="0"/>
              <a:t>e unreliable –</a:t>
            </a:r>
            <a:r>
              <a:rPr lang="en-GB" dirty="0" smtClean="0"/>
              <a:t> Taino and Ciboney lived on the island, which the Taino called Quisqueya. </a:t>
            </a:r>
          </a:p>
          <a:p>
            <a:pPr marL="168340" indent="-168340">
              <a:buFont typeface="Arial" panose="020B0604020202020204" pitchFamily="34" charset="0"/>
              <a:buChar char="•"/>
            </a:pPr>
            <a:r>
              <a:rPr lang="en-GB" dirty="0" smtClean="0"/>
              <a:t>They based their economies on cassava – a type of edible</a:t>
            </a:r>
            <a:r>
              <a:rPr lang="en-GB" baseline="0" dirty="0" smtClean="0"/>
              <a:t> shrub – </a:t>
            </a:r>
            <a:r>
              <a:rPr lang="en-GB" dirty="0" smtClean="0"/>
              <a:t>farming, fishing, and inter-island trade that included gold jewelry, pottery, and other goods.</a:t>
            </a: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6</a:t>
            </a:fld>
            <a:endParaRPr lang="en-GB" dirty="0"/>
          </a:p>
        </p:txBody>
      </p:sp>
    </p:spTree>
    <p:extLst>
      <p:ext uri="{BB962C8B-B14F-4D97-AF65-F5344CB8AC3E}">
        <p14:creationId xmlns:p14="http://schemas.microsoft.com/office/powerpoint/2010/main" val="3130097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Genovese navigator Christopher Columbus sighted Quisqueya on Dec. 6, 1492, two</a:t>
            </a:r>
            <a:r>
              <a:rPr lang="en-GB" baseline="0" dirty="0" smtClean="0"/>
              <a:t> months after landing at Bahamas and ‘discovering’ the New World  on behalf of the Spanish crown, who had sponsored Columbus’s voyage to find a new route to the East Indies.</a:t>
            </a:r>
            <a:endParaRPr lang="en-GB" dirty="0" smtClean="0"/>
          </a:p>
          <a:p>
            <a:pPr marL="168340" indent="-168340">
              <a:buFont typeface="Arial" panose="020B0604020202020204" pitchFamily="34" charset="0"/>
              <a:buChar char="•"/>
            </a:pPr>
            <a:r>
              <a:rPr lang="en-GB" dirty="0" smtClean="0"/>
              <a:t>Columbus renamed the</a:t>
            </a:r>
            <a:r>
              <a:rPr lang="en-GB" baseline="0" dirty="0" smtClean="0"/>
              <a:t> island </a:t>
            </a:r>
            <a:r>
              <a:rPr lang="en-GB" dirty="0" smtClean="0"/>
              <a:t>La Isla Española (“The Spanish Island”), later Anglicized as Hispaniola. </a:t>
            </a:r>
          </a:p>
        </p:txBody>
      </p:sp>
      <p:sp>
        <p:nvSpPr>
          <p:cNvPr id="4" name="Slide Number Placeholder 3"/>
          <p:cNvSpPr>
            <a:spLocks noGrp="1"/>
          </p:cNvSpPr>
          <p:nvPr>
            <p:ph type="sldNum" sz="quarter" idx="10"/>
          </p:nvPr>
        </p:nvSpPr>
        <p:spPr/>
        <p:txBody>
          <a:bodyPr/>
          <a:lstStyle/>
          <a:p>
            <a:fld id="{0DFC271B-2EAC-41C2-AEB8-8E61FC0BE00A}" type="slidenum">
              <a:rPr lang="en-GB" smtClean="0"/>
              <a:t>7</a:t>
            </a:fld>
            <a:endParaRPr lang="en-GB" dirty="0"/>
          </a:p>
        </p:txBody>
      </p:sp>
    </p:spTree>
    <p:extLst>
      <p:ext uri="{BB962C8B-B14F-4D97-AF65-F5344CB8AC3E}">
        <p14:creationId xmlns:p14="http://schemas.microsoft.com/office/powerpoint/2010/main" val="40254108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4B7F6C-166A-4B93-BC35-91F4420EC95A}" type="slidenum">
              <a:rPr lang="en-GB" smtClean="0"/>
              <a:t>8</a:t>
            </a:fld>
            <a:endParaRPr lang="en-GB"/>
          </a:p>
        </p:txBody>
      </p:sp>
    </p:spTree>
    <p:extLst>
      <p:ext uri="{BB962C8B-B14F-4D97-AF65-F5344CB8AC3E}">
        <p14:creationId xmlns:p14="http://schemas.microsoft.com/office/powerpoint/2010/main" val="40881355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Columbus</a:t>
            </a:r>
            <a:r>
              <a:rPr lang="en-GB" baseline="0" dirty="0" smtClean="0"/>
              <a:t> </a:t>
            </a:r>
            <a:r>
              <a:rPr lang="en-GB" baseline="0" dirty="0" smtClean="0"/>
              <a:t>said of the </a:t>
            </a:r>
            <a:r>
              <a:rPr lang="en-GB" dirty="0" smtClean="0"/>
              <a:t>Taíno in a letter</a:t>
            </a:r>
            <a:r>
              <a:rPr lang="en-GB" baseline="0" dirty="0" smtClean="0"/>
              <a:t> back to the Spanish monarch</a:t>
            </a:r>
            <a:r>
              <a:rPr lang="en-GB" dirty="0" smtClean="0"/>
              <a:t>:</a:t>
            </a:r>
            <a:r>
              <a:rPr lang="en-GB" baseline="0" dirty="0" smtClean="0"/>
              <a:t> </a:t>
            </a:r>
            <a:r>
              <a:rPr lang="en-GB" dirty="0" smtClean="0"/>
              <a:t>“They traded with us and gave us everything they had, with good will…they took great delight in pleasing us…They are very gentle and without knowledge of what is evil; nor do they murder or steal… They love their neighbours as themselves, and they have the sweetest talk in the world, and are gentle and always laughing.”</a:t>
            </a:r>
          </a:p>
          <a:p>
            <a:pPr marL="168340" indent="-168340">
              <a:buFont typeface="Arial" panose="020B0604020202020204" pitchFamily="34" charset="0"/>
              <a:buChar char="•"/>
            </a:pPr>
            <a:r>
              <a:rPr lang="en-GB" dirty="0" smtClean="0"/>
              <a:t>Over the next few decades the Spanish enslaved vast numbers of Taino and Ciboney to mine for gold. European diseases and brutal working conditions devastated the indigenous population, which fell to about 30,000 by 1514; by the end of the 16th century the group had virtually vanished. Thousands of slaves imported from other Caribbean islands met the same fate.</a:t>
            </a:r>
          </a:p>
        </p:txBody>
      </p:sp>
      <p:sp>
        <p:nvSpPr>
          <p:cNvPr id="4" name="Slide Number Placeholder 3"/>
          <p:cNvSpPr>
            <a:spLocks noGrp="1"/>
          </p:cNvSpPr>
          <p:nvPr>
            <p:ph type="sldNum" sz="quarter" idx="10"/>
          </p:nvPr>
        </p:nvSpPr>
        <p:spPr/>
        <p:txBody>
          <a:bodyPr/>
          <a:lstStyle/>
          <a:p>
            <a:fld id="{0DFC271B-2EAC-41C2-AEB8-8E61FC0BE00A}" type="slidenum">
              <a:rPr lang="en-GB" smtClean="0"/>
              <a:t>9</a:t>
            </a:fld>
            <a:endParaRPr lang="en-GB" dirty="0"/>
          </a:p>
        </p:txBody>
      </p:sp>
    </p:spTree>
    <p:extLst>
      <p:ext uri="{BB962C8B-B14F-4D97-AF65-F5344CB8AC3E}">
        <p14:creationId xmlns:p14="http://schemas.microsoft.com/office/powerpoint/2010/main" val="927086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 </a:t>
            </a:r>
            <a:r>
              <a:rPr lang="en-GB" b="1" i="1" dirty="0"/>
              <a:t>Significance of 1492: one</a:t>
            </a:r>
            <a:r>
              <a:rPr lang="en-GB" i="1" dirty="0"/>
              <a:t> of the great historical coincidences, that seem all to neat</a:t>
            </a:r>
            <a:endParaRPr lang="en-GB" dirty="0"/>
          </a:p>
          <a:p>
            <a:r>
              <a:rPr lang="en-GB" i="1" dirty="0"/>
              <a:t> </a:t>
            </a:r>
            <a:endParaRPr lang="en-GB" dirty="0"/>
          </a:p>
          <a:p>
            <a:pPr lvl="0"/>
            <a:r>
              <a:rPr lang="en-GB" dirty="0"/>
              <a:t>Columbus’ landing in the Bahamas coincided with the Spanish Reconquista</a:t>
            </a:r>
          </a:p>
          <a:p>
            <a:r>
              <a:rPr lang="en-GB" i="1" dirty="0"/>
              <a:t> </a:t>
            </a:r>
            <a:endParaRPr lang="en-GB" dirty="0"/>
          </a:p>
          <a:p>
            <a:pPr lvl="0"/>
            <a:r>
              <a:rPr lang="en-GB" dirty="0"/>
              <a:t>From the 8</a:t>
            </a:r>
            <a:r>
              <a:rPr lang="en-GB" baseline="30000" dirty="0"/>
              <a:t>th</a:t>
            </a:r>
            <a:r>
              <a:rPr lang="en-GB" dirty="0"/>
              <a:t> century AD up to 1492, parts of the Iberian Peninsula had been governed and populated by a Muslim minority</a:t>
            </a:r>
          </a:p>
          <a:p>
            <a:r>
              <a:rPr lang="en-GB" i="1" dirty="0"/>
              <a:t> </a:t>
            </a:r>
            <a:endParaRPr lang="en-GB" dirty="0"/>
          </a:p>
          <a:p>
            <a:pPr lvl="0"/>
            <a:r>
              <a:rPr lang="en-GB" i="1" dirty="0"/>
              <a:t>Muslims had been gradually expulsed from Northern Spain in the centuries after the 1000s/ After the defeat of the Moors in Portugal in 1249, Granada in Southern Spain was the last emirate in mainland Europe</a:t>
            </a:r>
            <a:endParaRPr lang="en-GB" dirty="0"/>
          </a:p>
          <a:p>
            <a:r>
              <a:rPr lang="en-GB" i="1" dirty="0"/>
              <a:t> </a:t>
            </a:r>
            <a:endParaRPr lang="en-GB" dirty="0"/>
          </a:p>
          <a:p>
            <a:pPr lvl="0"/>
            <a:r>
              <a:rPr lang="en-GB" dirty="0"/>
              <a:t>In 1491, the forces of Muhammad XII of Granada were besieged at Granada by the Castilians, with the ultimate surrender in 1482 resulting in Granada being incorporated into the dominion of Castile, and later – in effect – a unified Spain during the Hapsburg era</a:t>
            </a:r>
          </a:p>
          <a:p>
            <a:r>
              <a:rPr lang="en-GB" i="1" dirty="0"/>
              <a:t> </a:t>
            </a:r>
            <a:endParaRPr lang="en-GB" dirty="0"/>
          </a:p>
          <a:p>
            <a:pPr lvl="0"/>
            <a:r>
              <a:rPr lang="en-GB" dirty="0"/>
              <a:t>Another knock-on of this is that in 1492, the Alhambra Decree ordered the forced expulsion of the Jewish population from Spain, as a consequence of Jews’ perceived complicity with Muslim rulers in Granada</a:t>
            </a:r>
          </a:p>
          <a:p>
            <a:pPr lvl="0"/>
            <a:endParaRPr lang="en-GB" dirty="0"/>
          </a:p>
          <a:p>
            <a:pPr defTabSz="910102">
              <a:defRPr/>
            </a:pPr>
            <a:r>
              <a:rPr lang="en-GB" i="1" dirty="0"/>
              <a:t>More generally, though, this was part of the Inquisition, which sought to enforce compliance with Roman Catholicism: under these diktats,  Spanish Muslims were also supposed to convert to Christianity</a:t>
            </a:r>
            <a:endParaRPr lang="en-GB" dirty="0"/>
          </a:p>
          <a:p>
            <a:pPr lvl="0"/>
            <a:endParaRPr lang="en-GB" dirty="0"/>
          </a:p>
          <a:p>
            <a:endParaRPr lang="en-GB" dirty="0"/>
          </a:p>
        </p:txBody>
      </p:sp>
      <p:sp>
        <p:nvSpPr>
          <p:cNvPr id="4" name="Slide Number Placeholder 3"/>
          <p:cNvSpPr>
            <a:spLocks noGrp="1"/>
          </p:cNvSpPr>
          <p:nvPr>
            <p:ph type="sldNum" sz="quarter" idx="10"/>
          </p:nvPr>
        </p:nvSpPr>
        <p:spPr/>
        <p:txBody>
          <a:bodyPr/>
          <a:lstStyle/>
          <a:p>
            <a:fld id="{864B7F6C-166A-4B93-BC35-91F4420EC95A}" type="slidenum">
              <a:rPr lang="en-GB" smtClean="0"/>
              <a:t>10</a:t>
            </a:fld>
            <a:endParaRPr lang="en-GB"/>
          </a:p>
        </p:txBody>
      </p:sp>
    </p:spTree>
    <p:extLst>
      <p:ext uri="{BB962C8B-B14F-4D97-AF65-F5344CB8AC3E}">
        <p14:creationId xmlns:p14="http://schemas.microsoft.com/office/powerpoint/2010/main" val="10613865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4B7F6C-166A-4B93-BC35-91F4420EC95A}" type="slidenum">
              <a:rPr lang="en-GB" smtClean="0"/>
              <a:t>11</a:t>
            </a:fld>
            <a:endParaRPr lang="en-GB"/>
          </a:p>
        </p:txBody>
      </p:sp>
    </p:spTree>
    <p:extLst>
      <p:ext uri="{BB962C8B-B14F-4D97-AF65-F5344CB8AC3E}">
        <p14:creationId xmlns:p14="http://schemas.microsoft.com/office/powerpoint/2010/main" val="4462605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64B7F6C-166A-4B93-BC35-91F4420EC95A}" type="slidenum">
              <a:rPr lang="en-GB" smtClean="0"/>
              <a:t>12</a:t>
            </a:fld>
            <a:endParaRPr lang="en-GB"/>
          </a:p>
        </p:txBody>
      </p:sp>
    </p:spTree>
    <p:extLst>
      <p:ext uri="{BB962C8B-B14F-4D97-AF65-F5344CB8AC3E}">
        <p14:creationId xmlns:p14="http://schemas.microsoft.com/office/powerpoint/2010/main" val="2422155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 </a:t>
            </a:r>
            <a:endParaRPr lang="en-GB" dirty="0"/>
          </a:p>
          <a:p>
            <a:pPr lvl="0"/>
            <a:r>
              <a:rPr lang="en-GB" dirty="0"/>
              <a:t>Reconquista also outward looking</a:t>
            </a:r>
          </a:p>
          <a:p>
            <a:r>
              <a:rPr lang="en-GB" i="1" dirty="0"/>
              <a:t> </a:t>
            </a:r>
            <a:endParaRPr lang="en-GB" dirty="0"/>
          </a:p>
          <a:p>
            <a:pPr lvl="0"/>
            <a:r>
              <a:rPr lang="en-GB" dirty="0"/>
              <a:t>Conquest of Canary Islands in 15</a:t>
            </a:r>
            <a:r>
              <a:rPr lang="en-GB" baseline="30000" dirty="0"/>
              <a:t>th</a:t>
            </a:r>
            <a:r>
              <a:rPr lang="en-GB" dirty="0"/>
              <a:t> century</a:t>
            </a:r>
          </a:p>
          <a:p>
            <a:r>
              <a:rPr lang="en-GB" i="1" dirty="0"/>
              <a:t> </a:t>
            </a:r>
            <a:endParaRPr lang="en-GB" dirty="0"/>
          </a:p>
          <a:p>
            <a:pPr lvl="0"/>
            <a:r>
              <a:rPr lang="en-GB" i="1" dirty="0"/>
              <a:t>We can also detect this from what became the Spanish coat of arms and its motto ‘plus ultra’ (further beyond)</a:t>
            </a:r>
            <a:endParaRPr lang="en-GB" dirty="0"/>
          </a:p>
          <a:p>
            <a:r>
              <a:rPr lang="en-GB" i="1" dirty="0"/>
              <a:t> </a:t>
            </a:r>
            <a:endParaRPr lang="en-GB" dirty="0"/>
          </a:p>
          <a:p>
            <a:pPr lvl="0"/>
            <a:r>
              <a:rPr lang="en-GB" i="1" dirty="0"/>
              <a:t>Pillars of Hercules, at Gibraltar, which according to   </a:t>
            </a:r>
            <a:r>
              <a:rPr lang="en-GB" i="1" dirty="0" err="1"/>
              <a:t>to</a:t>
            </a:r>
            <a:r>
              <a:rPr lang="en-GB" i="1" dirty="0"/>
              <a:t> mythology the pillars bore the warning </a:t>
            </a:r>
            <a:r>
              <a:rPr lang="en-GB" i="1" dirty="0" err="1"/>
              <a:t>Nec</a:t>
            </a:r>
            <a:r>
              <a:rPr lang="en-GB" i="1" dirty="0"/>
              <a:t> plus ultra (also Non plus ultra, "nothing farther beyond"), serving as a warning to sailors and navigators to go no farther – and marking the perceived outermost limits of the Ancient world</a:t>
            </a:r>
            <a:endParaRPr lang="en-GB" dirty="0"/>
          </a:p>
          <a:p>
            <a:r>
              <a:rPr lang="en-GB" i="1" dirty="0"/>
              <a:t> </a:t>
            </a:r>
            <a:endParaRPr lang="en-GB" dirty="0"/>
          </a:p>
          <a:p>
            <a:r>
              <a:rPr lang="en-GB" i="1" dirty="0"/>
              <a:t>Defensive: contained safely; but ‘plus ultra’ expansionist and outward-facing – hence moving onto the Americas</a:t>
            </a:r>
            <a:br>
              <a:rPr lang="en-GB" i="1" dirty="0"/>
            </a:br>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13</a:t>
            </a:fld>
            <a:endParaRPr lang="en-GB"/>
          </a:p>
        </p:txBody>
      </p:sp>
    </p:spTree>
    <p:extLst>
      <p:ext uri="{BB962C8B-B14F-4D97-AF65-F5344CB8AC3E}">
        <p14:creationId xmlns:p14="http://schemas.microsoft.com/office/powerpoint/2010/main" val="3724145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14</a:t>
            </a:fld>
            <a:endParaRPr lang="en-GB"/>
          </a:p>
        </p:txBody>
      </p:sp>
    </p:spTree>
    <p:extLst>
      <p:ext uri="{BB962C8B-B14F-4D97-AF65-F5344CB8AC3E}">
        <p14:creationId xmlns:p14="http://schemas.microsoft.com/office/powerpoint/2010/main" val="4273440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t>While it is important to be aware of these differing perspectives on European colonisation and settlement from the perspective of inhabitants of the so-called New World, it remains the case that we cannot properly appreciate the contours of how American history – nay global history in general – without paying consideration of what the situation was like in the Old World prior to colonisation.</a:t>
            </a:r>
          </a:p>
          <a:p>
            <a:r>
              <a:rPr lang="en-GB" i="1" dirty="0"/>
              <a:t> </a:t>
            </a:r>
            <a:endParaRPr lang="en-GB" dirty="0"/>
          </a:p>
          <a:p>
            <a:pPr lvl="0"/>
            <a:r>
              <a:rPr lang="en-GB" dirty="0"/>
              <a:t>For in many ways it is the status quo that led to the colonisation of the new world.</a:t>
            </a:r>
          </a:p>
          <a:p>
            <a:r>
              <a:rPr lang="en-GB" i="1" dirty="0"/>
              <a:t> </a:t>
            </a:r>
            <a:endParaRPr lang="en-GB" dirty="0"/>
          </a:p>
          <a:p>
            <a:pPr lvl="0"/>
            <a:r>
              <a:rPr lang="en-GB" i="1" dirty="0"/>
              <a:t>Some observations of this map: Point out Italian city states; most of the contemporary nations of Europe had not been formalised at this point – exceptions being those kingdoms in the British Isles, Netherlands, France, Portugal and Spain. Note Holy Roman Empire, and that Spain was part of the larger conglomerate the Habsburg Empire from 1516 to 1700</a:t>
            </a:r>
            <a:endParaRPr lang="en-GB" dirty="0"/>
          </a:p>
          <a:p>
            <a:endParaRPr lang="en-GB" i="1" dirty="0"/>
          </a:p>
          <a:p>
            <a:pPr lvl="0"/>
            <a:r>
              <a:rPr lang="en-GB" i="1" dirty="0"/>
              <a:t>qualify traditional western emphasis – importance of Ottoman Empire; Constantinople conquered by Ottomans in 1453; 16</a:t>
            </a:r>
            <a:r>
              <a:rPr lang="en-GB" i="1" baseline="30000" dirty="0"/>
              <a:t>th</a:t>
            </a:r>
            <a:r>
              <a:rPr lang="en-GB" i="1" dirty="0"/>
              <a:t> century considered its golden age. Aside on civilisations of Benin and Mali</a:t>
            </a:r>
            <a:endParaRPr lang="en-GB" dirty="0"/>
          </a:p>
          <a:p>
            <a:pPr defTabSz="910102">
              <a:defRPr/>
            </a:pPr>
            <a:r>
              <a:rPr lang="en-GB" b="1" i="1" dirty="0"/>
              <a:t>I’m not an early modernist so all the ins and outs flummox me a bit; EMs might chafe at this as an oversimplification. Note: I am using the maps to give an impressionistic overview, the borders of any these entities </a:t>
            </a:r>
            <a:r>
              <a:rPr lang="en-GB" i="1" dirty="0"/>
              <a:t> was not a fixed as they might seem on map,</a:t>
            </a:r>
            <a:endParaRPr lang="en-GB" dirty="0"/>
          </a:p>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15</a:t>
            </a:fld>
            <a:endParaRPr lang="en-GB"/>
          </a:p>
        </p:txBody>
      </p:sp>
    </p:spTree>
    <p:extLst>
      <p:ext uri="{BB962C8B-B14F-4D97-AF65-F5344CB8AC3E}">
        <p14:creationId xmlns:p14="http://schemas.microsoft.com/office/powerpoint/2010/main" val="287914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i="1" dirty="0"/>
              <a:t>qualify traditional western emphasis – importance of Ottoman Empire; Constantinople conquered by Ottomans in 1453; 16</a:t>
            </a:r>
            <a:r>
              <a:rPr lang="en-GB" i="1" baseline="30000" dirty="0"/>
              <a:t>th</a:t>
            </a:r>
            <a:r>
              <a:rPr lang="en-GB" i="1" dirty="0"/>
              <a:t> century considered its golden age. Aside on civilisations of Benin and Mali</a:t>
            </a:r>
            <a:endParaRPr lang="en-GB" dirty="0"/>
          </a:p>
          <a:p>
            <a:r>
              <a:rPr lang="en-GB" i="1" dirty="0"/>
              <a:t> </a:t>
            </a:r>
            <a:endParaRPr lang="en-GB" dirty="0"/>
          </a:p>
          <a:p>
            <a:endParaRPr lang="en-GB" dirty="0"/>
          </a:p>
        </p:txBody>
      </p:sp>
      <p:sp>
        <p:nvSpPr>
          <p:cNvPr id="4" name="Slide Number Placeholder 3"/>
          <p:cNvSpPr>
            <a:spLocks noGrp="1"/>
          </p:cNvSpPr>
          <p:nvPr>
            <p:ph type="sldNum" sz="quarter" idx="10"/>
          </p:nvPr>
        </p:nvSpPr>
        <p:spPr/>
        <p:txBody>
          <a:bodyPr/>
          <a:lstStyle/>
          <a:p>
            <a:fld id="{864B7F6C-166A-4B93-BC35-91F4420EC95A}" type="slidenum">
              <a:rPr lang="en-GB" smtClean="0"/>
              <a:t>16</a:t>
            </a:fld>
            <a:endParaRPr lang="en-GB"/>
          </a:p>
        </p:txBody>
      </p:sp>
    </p:spTree>
    <p:extLst>
      <p:ext uri="{BB962C8B-B14F-4D97-AF65-F5344CB8AC3E}">
        <p14:creationId xmlns:p14="http://schemas.microsoft.com/office/powerpoint/2010/main" val="1293103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t>The other thing to note is, of course, the connectedness between Europe and Asia – the Far East in particular.</a:t>
            </a:r>
          </a:p>
          <a:p>
            <a:endParaRPr lang="en-GB" dirty="0"/>
          </a:p>
          <a:p>
            <a:pPr lvl="0"/>
            <a:r>
              <a:rPr lang="en-GB" dirty="0"/>
              <a:t>These connections were, of course, well established: the Silk Road had traversed between China and Asia Minor (Anatolia) for millennia, with the merchants of Renaissance Italian city states growing rich of the profits of trade with the east</a:t>
            </a:r>
          </a:p>
          <a:p>
            <a:r>
              <a:rPr lang="en-GB" i="1" dirty="0"/>
              <a:t> </a:t>
            </a:r>
            <a:endParaRPr lang="en-GB" dirty="0"/>
          </a:p>
          <a:p>
            <a:pPr lvl="0"/>
            <a:r>
              <a:rPr lang="en-GB" dirty="0"/>
              <a:t>One such Venetian, Marco Polo, was famed for his naval voyages to East Asia in the late 13</a:t>
            </a:r>
            <a:r>
              <a:rPr lang="en-GB" baseline="30000" dirty="0"/>
              <a:t>th</a:t>
            </a:r>
            <a:r>
              <a:rPr lang="en-GB" dirty="0"/>
              <a:t> century, in particular for his meetings with Mongolian ruler of China, Kublai Khan</a:t>
            </a:r>
          </a:p>
          <a:p>
            <a:r>
              <a:rPr lang="en-GB" dirty="0"/>
              <a:t> </a:t>
            </a:r>
          </a:p>
          <a:p>
            <a:pPr lvl="0"/>
            <a:r>
              <a:rPr lang="en-GB" dirty="0"/>
              <a:t>Likewise, in the 14</a:t>
            </a:r>
            <a:r>
              <a:rPr lang="en-GB" baseline="30000" dirty="0"/>
              <a:t>th</a:t>
            </a:r>
            <a:r>
              <a:rPr lang="en-GB" dirty="0"/>
              <a:t> century, the Muslim explorer Ibn Battuta made similarly expansive voyages to Southeast Asia from his home in Morocco, also taking in the east African coastline.</a:t>
            </a:r>
          </a:p>
          <a:p>
            <a:r>
              <a:rPr lang="en-GB" i="1" dirty="0"/>
              <a:t> </a:t>
            </a:r>
            <a:endParaRPr lang="en-GB" dirty="0"/>
          </a:p>
          <a:p>
            <a:pPr lvl="0"/>
            <a:r>
              <a:rPr lang="en-GB" dirty="0"/>
              <a:t>The point to be made here is that explorers like Christopher Columbus, who believed his 1492 voyage would dock in Japan based on his cartographic estimates, were made more as a consequence of close ties to the East rather than desire to explore these lands anew – that Europe and Asia </a:t>
            </a:r>
            <a:r>
              <a:rPr lang="en-GB" b="1" i="1" dirty="0"/>
              <a:t>more integrated than it might seem, even if rulers of China and Japan were somewhat isolationist</a:t>
            </a:r>
            <a:r>
              <a:rPr lang="en-GB" i="1" dirty="0"/>
              <a:t>.</a:t>
            </a:r>
            <a:endParaRPr lang="en-GB" dirty="0"/>
          </a:p>
          <a:p>
            <a:r>
              <a:rPr lang="en-GB" i="1" dirty="0"/>
              <a:t> </a:t>
            </a:r>
            <a:endParaRPr lang="en-GB" dirty="0"/>
          </a:p>
          <a:p>
            <a:pPr lvl="0"/>
            <a:r>
              <a:rPr lang="en-GB" dirty="0"/>
              <a:t>Indeed, one of the motivations for Columbus’s voyage was the Spanish crown’s desire to find a naval route which could offer an alternative to the overland Silk Road: after the fall of Constantinople, the Ottoman Empire exerted hegemony over the Middle East and controlled trading routes from the Mediterranean to Asia – </a:t>
            </a:r>
            <a:r>
              <a:rPr lang="en-GB" b="1" dirty="0"/>
              <a:t>more dangerous, perhaps, but also less profitable if deference had to be made to the Ottomans, themselves an expanding naval power at this time</a:t>
            </a:r>
            <a:endParaRPr lang="en-GB" dirty="0"/>
          </a:p>
          <a:p>
            <a:r>
              <a:rPr lang="en-GB" i="1" dirty="0"/>
              <a:t> </a:t>
            </a:r>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17</a:t>
            </a:fld>
            <a:endParaRPr lang="en-GB"/>
          </a:p>
        </p:txBody>
      </p:sp>
    </p:spTree>
    <p:extLst>
      <p:ext uri="{BB962C8B-B14F-4D97-AF65-F5344CB8AC3E}">
        <p14:creationId xmlns:p14="http://schemas.microsoft.com/office/powerpoint/2010/main" val="467774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i="1" dirty="0"/>
              <a:t>If the Ottomans controlled one crucial </a:t>
            </a:r>
            <a:r>
              <a:rPr lang="en-GB" i="1" dirty="0" err="1"/>
              <a:t>entrepot</a:t>
            </a:r>
            <a:r>
              <a:rPr lang="en-GB" i="1" dirty="0"/>
              <a:t> at Constantinople, the Portuguese carved a particular niche for themselves in Africa</a:t>
            </a:r>
            <a:endParaRPr lang="en-GB" dirty="0"/>
          </a:p>
          <a:p>
            <a:r>
              <a:rPr lang="en-GB" i="1" dirty="0"/>
              <a:t> </a:t>
            </a:r>
            <a:endParaRPr lang="en-GB" dirty="0"/>
          </a:p>
          <a:p>
            <a:pPr lvl="0"/>
            <a:r>
              <a:rPr lang="en-GB" i="1" dirty="0"/>
              <a:t>The voyage of </a:t>
            </a:r>
            <a:r>
              <a:rPr lang="en-GB" i="1" dirty="0" err="1"/>
              <a:t>Bartolomeu</a:t>
            </a:r>
            <a:r>
              <a:rPr lang="en-GB" i="1" dirty="0"/>
              <a:t> Dias, in 1487–1488, established the Portuguese presence at the tip of the African continent, settling a colony at the Cape of Good Hope thereafter. This became the strategically important stop-off point for sailors travelling between the Atlantic and Indian Oceans, and into the Pacific.</a:t>
            </a:r>
            <a:endParaRPr lang="en-GB" dirty="0"/>
          </a:p>
          <a:p>
            <a:r>
              <a:rPr lang="en-GB" i="1" dirty="0"/>
              <a:t> </a:t>
            </a:r>
            <a:endParaRPr lang="en-GB" dirty="0"/>
          </a:p>
          <a:p>
            <a:pPr lvl="0"/>
            <a:r>
              <a:rPr lang="en-GB" i="1" dirty="0"/>
              <a:t>So the planned route of Columbus actually was intended to find an alternative way of getting to the Far East without having to circumnavigate the African coast</a:t>
            </a:r>
            <a:endParaRPr lang="en-GB" dirty="0"/>
          </a:p>
          <a:p>
            <a:r>
              <a:rPr lang="en-GB" i="1" dirty="0"/>
              <a:t> </a:t>
            </a:r>
            <a:endParaRPr lang="en-GB" dirty="0"/>
          </a:p>
          <a:p>
            <a:pPr lvl="0"/>
            <a:r>
              <a:rPr lang="en-GB" dirty="0"/>
              <a:t>Lending extra weight to this expediency, you can see here the extent to which Portugal had exerted itself as a major presence in Western Africa: </a:t>
            </a:r>
            <a:r>
              <a:rPr lang="en-GB" b="1" dirty="0"/>
              <a:t>discuss map, Portuguese bases established at various points from the 1440s onwards. </a:t>
            </a:r>
            <a:endParaRPr lang="en-GB" dirty="0"/>
          </a:p>
          <a:p>
            <a:r>
              <a:rPr lang="en-GB" i="1" dirty="0"/>
              <a:t> </a:t>
            </a:r>
            <a:endParaRPr lang="en-GB" dirty="0"/>
          </a:p>
          <a:p>
            <a:pPr lvl="0"/>
            <a:r>
              <a:rPr lang="en-GB" i="1" dirty="0"/>
              <a:t>Stress that the main commodity that the Portuguese traded in at West Africa was slaves; stress this shows that the Transatlantic Slave Trade is part of American history from the very outset – even before Columbus enslaved natives in the Caribbean or the mass transportation of Africans to the West Indies, North and South America.</a:t>
            </a:r>
            <a:endParaRPr lang="en-GB" dirty="0"/>
          </a:p>
          <a:p>
            <a:endParaRPr lang="en-GB" dirty="0" smtClean="0"/>
          </a:p>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t>18</a:t>
            </a:fld>
            <a:endParaRPr lang="en-GB"/>
          </a:p>
        </p:txBody>
      </p:sp>
    </p:spTree>
    <p:extLst>
      <p:ext uri="{BB962C8B-B14F-4D97-AF65-F5344CB8AC3E}">
        <p14:creationId xmlns:p14="http://schemas.microsoft.com/office/powerpoint/2010/main" val="13453364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defTabSz="897816">
              <a:buFont typeface="Arial" panose="020B0604020202020204" pitchFamily="34" charset="0"/>
              <a:buChar char="•"/>
              <a:defRPr/>
            </a:pPr>
            <a:r>
              <a:rPr lang="en-GB" dirty="0" smtClean="0"/>
              <a:t>1501 – FIRST AFRICAN</a:t>
            </a:r>
            <a:r>
              <a:rPr lang="en-GB" baseline="0" dirty="0" smtClean="0"/>
              <a:t> SLAVES IN HISPANIOLA</a:t>
            </a:r>
            <a:endParaRPr lang="en-GB" dirty="0" smtClean="0"/>
          </a:p>
          <a:p>
            <a:pPr marL="168340" indent="-168340" defTabSz="897816">
              <a:buFont typeface="Arial" panose="020B0604020202020204" pitchFamily="34" charset="0"/>
              <a:buChar char="•"/>
              <a:defRPr/>
            </a:pPr>
            <a:endParaRPr lang="en-GB" dirty="0" smtClean="0"/>
          </a:p>
          <a:p>
            <a:pPr marL="168340" indent="-168340" defTabSz="897816">
              <a:buFont typeface="Arial" panose="020B0604020202020204" pitchFamily="34" charset="0"/>
              <a:buChar char="•"/>
              <a:defRPr/>
            </a:pPr>
            <a:r>
              <a:rPr lang="en-GB" dirty="0" smtClean="0"/>
              <a:t>The </a:t>
            </a:r>
            <a:r>
              <a:rPr lang="en-GB" dirty="0" smtClean="0"/>
              <a:t>Spanish altered the landscape by introducing cattle, pigs, and horses, which multiplied into large herds. Spanish settlement was mostly restricted to the eastern end of the island, and many Spaniards left Hispaniola after the main gold mines were exhausted.</a:t>
            </a:r>
          </a:p>
          <a:p>
            <a:pPr marL="168340" indent="-16834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19</a:t>
            </a:fld>
            <a:endParaRPr lang="en-GB" dirty="0"/>
          </a:p>
        </p:txBody>
      </p:sp>
    </p:spTree>
    <p:extLst>
      <p:ext uri="{BB962C8B-B14F-4D97-AF65-F5344CB8AC3E}">
        <p14:creationId xmlns:p14="http://schemas.microsoft.com/office/powerpoint/2010/main" val="3164393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By</a:t>
            </a:r>
            <a:r>
              <a:rPr lang="en-GB" baseline="0" dirty="0" smtClean="0"/>
              <a:t> the mid-1500s, a French presence was established in and around Hispaniola</a:t>
            </a:r>
          </a:p>
          <a:p>
            <a:pPr marL="168340" indent="-168340">
              <a:buFont typeface="Arial" panose="020B0604020202020204" pitchFamily="34" charset="0"/>
              <a:buChar char="•"/>
            </a:pPr>
            <a:r>
              <a:rPr lang="en-GB" dirty="0" smtClean="0"/>
              <a:t>French pirates entrenched themselves firmly on Tortue Island and other islands off the western end of Hispaniola,</a:t>
            </a:r>
            <a:r>
              <a:rPr lang="en-GB" baseline="0" dirty="0" smtClean="0"/>
              <a:t> with </a:t>
            </a:r>
            <a:r>
              <a:rPr lang="en-GB" dirty="0" smtClean="0"/>
              <a:t>both French and British buccaneers holding bases there subsequently</a:t>
            </a:r>
            <a:r>
              <a:rPr lang="en-GB" baseline="0" dirty="0" smtClean="0"/>
              <a:t> </a:t>
            </a:r>
          </a:p>
          <a:p>
            <a:pPr marL="168340" indent="-168340">
              <a:buFont typeface="Arial" panose="020B0604020202020204" pitchFamily="34" charset="0"/>
              <a:buChar char="•"/>
            </a:pPr>
            <a:r>
              <a:rPr lang="en-GB" dirty="0" smtClean="0"/>
              <a:t>Permanent settlements began to develop, including plantations on</a:t>
            </a:r>
            <a:r>
              <a:rPr lang="en-GB" baseline="0" dirty="0" smtClean="0"/>
              <a:t> the mainland</a:t>
            </a:r>
            <a:r>
              <a:rPr lang="en-GB" dirty="0" smtClean="0"/>
              <a:t>. </a:t>
            </a:r>
          </a:p>
          <a:p>
            <a:pPr marL="168340" indent="-168340">
              <a:buFont typeface="Arial" panose="020B0604020202020204" pitchFamily="34" charset="0"/>
              <a:buChar char="•"/>
            </a:pPr>
            <a:r>
              <a:rPr lang="en-GB" dirty="0" smtClean="0"/>
              <a:t>In the 1660s the French founded Port-de-Paix in the northwest, with the</a:t>
            </a:r>
            <a:r>
              <a:rPr lang="en-GB" baseline="0" dirty="0" smtClean="0"/>
              <a:t> French monarchy officially recognising the colony in 1665</a:t>
            </a:r>
            <a:endParaRPr lang="en-GB" dirty="0" smtClean="0"/>
          </a:p>
          <a:p>
            <a:pPr marL="168340" indent="-168340">
              <a:buFont typeface="Arial" panose="020B0604020202020204" pitchFamily="34" charset="0"/>
              <a:buChar char="•"/>
            </a:pPr>
            <a:r>
              <a:rPr lang="en-GB" dirty="0" smtClean="0"/>
              <a:t>The French West Indies Corporation took control of the area, and in 1697 the terms of Treaty of Rijswijk which resolved the</a:t>
            </a:r>
            <a:r>
              <a:rPr lang="en-GB" baseline="0" dirty="0" smtClean="0"/>
              <a:t> War of the League of Augsburg in Europe formally ceded the western portion of the island to France</a:t>
            </a:r>
          </a:p>
          <a:p>
            <a:pPr marL="168340" indent="-168340">
              <a:buFont typeface="Arial" panose="020B0604020202020204" pitchFamily="34" charset="0"/>
              <a:buChar char="•"/>
            </a:pPr>
            <a:r>
              <a:rPr lang="en-GB" baseline="0" dirty="0" smtClean="0"/>
              <a:t>Thereafter the French colony of Saint-Domingue was established in the West, with the Spanish concentrated in the eastern portion named Santo Domingo</a:t>
            </a:r>
          </a:p>
          <a:p>
            <a:pPr marL="168340" indent="-168340">
              <a:buFont typeface="Arial" panose="020B0604020202020204" pitchFamily="34" charset="0"/>
              <a:buChar char="•"/>
            </a:pPr>
            <a:r>
              <a:rPr lang="en-GB" baseline="0" dirty="0" smtClean="0"/>
              <a:t>Both these names refer to St Dominic, the founder of a mendicant order of the Catholic Church committed to an ascetic lifestyle of poverty, travelling, and living in urban areas for purposes of preaching, evangelization, and ministry, especially to the poor. Dominican priests were missionaries, with Dominican orders being established in new world colonies and in Asia. Adds to the sense that there was – in theory at least – a missionary, evangelical zeal behind colonisation – a ‘civilising mission’ whereby Europeans converted heathens to Christianity.</a:t>
            </a: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20</a:t>
            </a:fld>
            <a:endParaRPr lang="en-GB" dirty="0"/>
          </a:p>
        </p:txBody>
      </p:sp>
    </p:spTree>
    <p:extLst>
      <p:ext uri="{BB962C8B-B14F-4D97-AF65-F5344CB8AC3E}">
        <p14:creationId xmlns:p14="http://schemas.microsoft.com/office/powerpoint/2010/main" val="5910666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21</a:t>
            </a:fld>
            <a:endParaRPr lang="en-GB" dirty="0"/>
          </a:p>
        </p:txBody>
      </p:sp>
    </p:spTree>
    <p:extLst>
      <p:ext uri="{BB962C8B-B14F-4D97-AF65-F5344CB8AC3E}">
        <p14:creationId xmlns:p14="http://schemas.microsoft.com/office/powerpoint/2010/main" val="24432053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defTabSz="897816">
              <a:buFont typeface="Arial" panose="020B0604020202020204" pitchFamily="34" charset="0"/>
              <a:buChar char="•"/>
              <a:defRPr/>
            </a:pPr>
            <a:r>
              <a:rPr lang="en-GB" dirty="0"/>
              <a:t>Supplementing the enslaved indigenous population,  landowners in western Hispaniola began importing slaves from Africa in the 17</a:t>
            </a:r>
            <a:r>
              <a:rPr lang="en-GB" baseline="30000" dirty="0"/>
              <a:t>th</a:t>
            </a:r>
            <a:r>
              <a:rPr lang="en-GB" dirty="0"/>
              <a:t> century, so that the African population of Saint-Domingue totalled about 5,000 by the turn of the 18th century.</a:t>
            </a:r>
          </a:p>
          <a:p>
            <a:pPr marL="168340" indent="-168340">
              <a:buFont typeface="Arial" panose="020B0604020202020204" pitchFamily="34" charset="0"/>
              <a:buChar char="•"/>
            </a:pPr>
            <a:r>
              <a:rPr lang="en-GB" dirty="0"/>
              <a:t>The colony of Saint-Domingue grew rapidly in wealth and population after the Treaty of Rijswijk – largely thanks to the profitability of plantation farms manned by imported slaves.</a:t>
            </a:r>
          </a:p>
          <a:p>
            <a:pPr marL="168340" indent="-168340">
              <a:buFont typeface="Arial" panose="020B0604020202020204" pitchFamily="34" charset="0"/>
              <a:buChar char="•"/>
            </a:pPr>
            <a:r>
              <a:rPr lang="en-GB" dirty="0"/>
              <a:t>The second half of the seventeenth century had seen a massive increase transatlantic trade between the New and Old Worlds. There was high demand for crops from the Americas and the Caribbean – tobacco, cotton, sugar, rice and metallic deposits – in Europe, and to meet this demand the colonial powers – France, Britain, Spain, Portugal and the Netherlands – began importing people captured and enslaved in West Africa, transported across the Atlantic in the brutal Middle Passage.</a:t>
            </a:r>
          </a:p>
          <a:p>
            <a:pPr marL="168340" indent="-168340">
              <a:buFont typeface="Arial" panose="020B0604020202020204" pitchFamily="34" charset="0"/>
              <a:buChar char="•"/>
            </a:pPr>
            <a:r>
              <a:rPr lang="en-GB" dirty="0"/>
              <a:t>Always worth emphasising the extent of the triangular slave trade: two hundred years from 1650 up to the American Civil War in the 1860s, somewhere in the region of ten to fifteen million Africans were enslaved and forcibly transported to the New World –the majority  ending up in Brazil and the West Indie. Likewise, we should be conscious that while the southern part of what became the United States dominates popular imaginary of slave life, a relatively small number of Africans were imported there: only c. 500,000 as opposed to 4.5 million to the Caribbean and 5 million to Brazil. Sometimes goes overlooked in British discourse about race and slavery especially.</a:t>
            </a:r>
          </a:p>
          <a:p>
            <a:pPr marL="168340" indent="-168340">
              <a:buFont typeface="Arial" panose="020B0604020202020204" pitchFamily="34" charset="0"/>
              <a:buChar char="•"/>
            </a:pPr>
            <a:r>
              <a:rPr lang="en-GB" dirty="0" smtClean="0"/>
              <a:t>Anyway,</a:t>
            </a:r>
            <a:r>
              <a:rPr lang="en-GB" baseline="0" dirty="0" smtClean="0"/>
              <a:t> as a direct result of this trade expansions, the </a:t>
            </a:r>
            <a:r>
              <a:rPr lang="en-GB" dirty="0" smtClean="0"/>
              <a:t>early</a:t>
            </a:r>
            <a:r>
              <a:rPr lang="en-GB" baseline="0" dirty="0" smtClean="0"/>
              <a:t> 1700s saw Saint-Domingue become </a:t>
            </a:r>
            <a:r>
              <a:rPr lang="en-GB" dirty="0" smtClean="0"/>
              <a:t>became France’s most prosperous New World possession, exporting coffee, cacao, indigo, and cotton</a:t>
            </a:r>
            <a:r>
              <a:rPr lang="en-GB" baseline="0" dirty="0" smtClean="0"/>
              <a:t> – but especially sugar.</a:t>
            </a:r>
          </a:p>
          <a:p>
            <a:pPr marL="168340" indent="-168340">
              <a:buFont typeface="Arial" panose="020B0604020202020204" pitchFamily="34" charset="0"/>
              <a:buChar char="•"/>
            </a:pPr>
            <a:r>
              <a:rPr lang="en-US" dirty="0"/>
              <a:t>Agricultural and manufacturing activities in Saint-Domingue constituted about 40 percent of France's foreign trade </a:t>
            </a: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22</a:t>
            </a:fld>
            <a:endParaRPr lang="en-GB" dirty="0"/>
          </a:p>
        </p:txBody>
      </p:sp>
    </p:spTree>
    <p:extLst>
      <p:ext uri="{BB962C8B-B14F-4D97-AF65-F5344CB8AC3E}">
        <p14:creationId xmlns:p14="http://schemas.microsoft.com/office/powerpoint/2010/main" val="21383096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DFC271B-2EAC-41C2-AEB8-8E61FC0BE00A}" type="slidenum">
              <a:rPr lang="en-GB" smtClean="0"/>
              <a:t>23</a:t>
            </a:fld>
            <a:endParaRPr lang="en-GB" dirty="0"/>
          </a:p>
        </p:txBody>
      </p:sp>
    </p:spTree>
    <p:extLst>
      <p:ext uri="{BB962C8B-B14F-4D97-AF65-F5344CB8AC3E}">
        <p14:creationId xmlns:p14="http://schemas.microsoft.com/office/powerpoint/2010/main" val="24264295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FC271B-2EAC-41C2-AEB8-8E61FC0BE00A}" type="slidenum">
              <a:rPr lang="en-GB" smtClean="0"/>
              <a:t>24</a:t>
            </a:fld>
            <a:endParaRPr lang="en-GB" dirty="0"/>
          </a:p>
        </p:txBody>
      </p:sp>
    </p:spTree>
    <p:extLst>
      <p:ext uri="{BB962C8B-B14F-4D97-AF65-F5344CB8AC3E}">
        <p14:creationId xmlns:p14="http://schemas.microsoft.com/office/powerpoint/2010/main" val="4809333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FC271B-2EAC-41C2-AEB8-8E61FC0BE00A}" type="slidenum">
              <a:rPr lang="en-GB" smtClean="0"/>
              <a:t>25</a:t>
            </a:fld>
            <a:endParaRPr lang="en-GB" dirty="0"/>
          </a:p>
        </p:txBody>
      </p:sp>
    </p:spTree>
    <p:extLst>
      <p:ext uri="{BB962C8B-B14F-4D97-AF65-F5344CB8AC3E}">
        <p14:creationId xmlns:p14="http://schemas.microsoft.com/office/powerpoint/2010/main" val="29819816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DFC271B-2EAC-41C2-AEB8-8E61FC0BE00A}" type="slidenum">
              <a:rPr lang="en-GB" smtClean="0"/>
              <a:t>26</a:t>
            </a:fld>
            <a:endParaRPr lang="en-GB" dirty="0"/>
          </a:p>
        </p:txBody>
      </p:sp>
    </p:spTree>
    <p:extLst>
      <p:ext uri="{BB962C8B-B14F-4D97-AF65-F5344CB8AC3E}">
        <p14:creationId xmlns:p14="http://schemas.microsoft.com/office/powerpoint/2010/main" val="2093704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27</a:t>
            </a:fld>
            <a:endParaRPr lang="en-GB" dirty="0"/>
          </a:p>
        </p:txBody>
      </p:sp>
    </p:spTree>
    <p:extLst>
      <p:ext uri="{BB962C8B-B14F-4D97-AF65-F5344CB8AC3E}">
        <p14:creationId xmlns:p14="http://schemas.microsoft.com/office/powerpoint/2010/main" val="5947837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DFC271B-2EAC-41C2-AEB8-8E61FC0BE00A}" type="slidenum">
              <a:rPr lang="en-GB" smtClean="0"/>
              <a:t>28</a:t>
            </a:fld>
            <a:endParaRPr lang="en-GB" dirty="0"/>
          </a:p>
        </p:txBody>
      </p:sp>
    </p:spTree>
    <p:extLst>
      <p:ext uri="{BB962C8B-B14F-4D97-AF65-F5344CB8AC3E}">
        <p14:creationId xmlns:p14="http://schemas.microsoft.com/office/powerpoint/2010/main" val="16527437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defTabSz="897816">
              <a:buFont typeface="Arial" panose="020B0604020202020204" pitchFamily="34" charset="0"/>
              <a:buChar char="•"/>
              <a:defRPr/>
            </a:pPr>
            <a:r>
              <a:rPr lang="en-US" dirty="0"/>
              <a:t>The development of plantation agriculture profoundly affected the island’s ecology. </a:t>
            </a:r>
          </a:p>
          <a:p>
            <a:pPr marL="168340" indent="-168340" defTabSz="897816">
              <a:buFont typeface="Arial" panose="020B0604020202020204" pitchFamily="34" charset="0"/>
              <a:buChar char="•"/>
              <a:defRPr/>
            </a:pPr>
            <a:r>
              <a:rPr lang="en-US" dirty="0"/>
              <a:t>African slaves toiled ceaselessly to clear forests for sugar fields, and massive erosion ensued, particularly on the steep marginal slopes that had been allocated to slaves for their subsistence crops. </a:t>
            </a:r>
          </a:p>
          <a:p>
            <a:pPr marL="168340" indent="-168340" defTabSz="897816">
              <a:buFont typeface="Arial" panose="020B0604020202020204" pitchFamily="34" charset="0"/>
              <a:buChar char="•"/>
              <a:defRPr/>
            </a:pPr>
            <a:r>
              <a:rPr lang="en-US" dirty="0"/>
              <a:t>Soil productivity declined markedly in many areas, and formerly bountiful streams dried up; however, European investors and landowners remained unconcerned about or unaware of the long-term consequences of their actions, believing instead that an overpopulation of slaves was the key to wringing more profits from the region.</a:t>
            </a:r>
          </a:p>
          <a:p>
            <a:pPr marL="168340" indent="-168340" defTabSz="897816">
              <a:buFont typeface="Arial" panose="020B0604020202020204" pitchFamily="34" charset="0"/>
              <a:buChar char="•"/>
              <a:defRPr/>
            </a:pPr>
            <a:r>
              <a:rPr lang="en-US" dirty="0"/>
              <a:t>The impact of this is still felt today, with Haiti widely reckoned to be the poorest nation in the western hemisphere.</a:t>
            </a:r>
          </a:p>
          <a:p>
            <a:pPr marL="168340" indent="-168340" defTabSz="897816">
              <a:buFont typeface="Arial" panose="020B0604020202020204" pitchFamily="34" charset="0"/>
              <a:buChar char="•"/>
              <a:defRPr/>
            </a:pPr>
            <a:r>
              <a:rPr lang="en-US" dirty="0"/>
              <a:t>Of course, the immediate term was also a tragedy for those Africans employed in the plantation economy.</a:t>
            </a:r>
          </a:p>
          <a:p>
            <a:pPr marL="168340" indent="-168340" defTabSz="897816">
              <a:buFont typeface="Arial" panose="020B0604020202020204" pitchFamily="34" charset="0"/>
              <a:buChar char="•"/>
              <a:defRPr/>
            </a:pPr>
            <a:r>
              <a:rPr lang="en-GB" dirty="0"/>
              <a:t>The vast majority of Africans in Saint-Domingue were field-workers, although some had more specialised occupations, working as household servants, boilermen (at the sugar mills), and even slave drivers. S</a:t>
            </a:r>
          </a:p>
          <a:p>
            <a:pPr marL="168340" indent="-168340" defTabSz="897816">
              <a:buFont typeface="Arial" panose="020B0604020202020204" pitchFamily="34" charset="0"/>
              <a:buChar char="•"/>
              <a:defRPr/>
            </a:pPr>
            <a:r>
              <a:rPr lang="en-GB" dirty="0"/>
              <a:t>Slaves in the colony, like those throughout the Caribbean, endured lengthy, backbreaking workdays and often died from injuries, infections, and tropical diseases. </a:t>
            </a:r>
          </a:p>
          <a:p>
            <a:pPr marL="168340" indent="-168340" defTabSz="897816">
              <a:buFont typeface="Arial" panose="020B0604020202020204" pitchFamily="34" charset="0"/>
              <a:buChar char="•"/>
              <a:defRPr/>
            </a:pPr>
            <a:r>
              <a:rPr lang="en-GB" dirty="0"/>
              <a:t>Malnutrition and starvation also were common, because plantation owners failed to plan adequately for food shortages, drought, and natural disasters, and slaves were allowed scarce time to tend their own crops. </a:t>
            </a:r>
          </a:p>
        </p:txBody>
      </p:sp>
      <p:sp>
        <p:nvSpPr>
          <p:cNvPr id="4" name="Slide Number Placeholder 3"/>
          <p:cNvSpPr>
            <a:spLocks noGrp="1"/>
          </p:cNvSpPr>
          <p:nvPr>
            <p:ph type="sldNum" sz="quarter" idx="10"/>
          </p:nvPr>
        </p:nvSpPr>
        <p:spPr/>
        <p:txBody>
          <a:bodyPr/>
          <a:lstStyle/>
          <a:p>
            <a:fld id="{0DFC271B-2EAC-41C2-AEB8-8E61FC0BE00A}" type="slidenum">
              <a:rPr lang="en-GB" smtClean="0"/>
              <a:t>29</a:t>
            </a:fld>
            <a:endParaRPr lang="en-GB" dirty="0"/>
          </a:p>
        </p:txBody>
      </p:sp>
    </p:spTree>
    <p:extLst>
      <p:ext uri="{BB962C8B-B14F-4D97-AF65-F5344CB8AC3E}">
        <p14:creationId xmlns:p14="http://schemas.microsoft.com/office/powerpoint/2010/main" val="37773827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DFC271B-2EAC-41C2-AEB8-8E61FC0BE00A}" type="slidenum">
              <a:rPr lang="en-GB" smtClean="0"/>
              <a:t>30</a:t>
            </a:fld>
            <a:endParaRPr lang="en-GB" dirty="0"/>
          </a:p>
        </p:txBody>
      </p:sp>
    </p:spTree>
    <p:extLst>
      <p:ext uri="{BB962C8B-B14F-4D97-AF65-F5344CB8AC3E}">
        <p14:creationId xmlns:p14="http://schemas.microsoft.com/office/powerpoint/2010/main" val="16105489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a:t>By the onset of the French Revolution in 1789, Saint-Domingue had an estimated population of 556,000</a:t>
            </a:r>
          </a:p>
          <a:p>
            <a:pPr marL="168340" indent="-168340">
              <a:buFont typeface="Arial" panose="020B0604020202020204" pitchFamily="34" charset="0"/>
              <a:buChar char="•"/>
            </a:pPr>
            <a:r>
              <a:rPr lang="en-GB" dirty="0"/>
              <a:t>Of this, roughly 500,000 were African slaves—a hundredfold increase over the previous century. The slave population, most of whom were </a:t>
            </a:r>
            <a:r>
              <a:rPr lang="en-GB" i="1" dirty="0"/>
              <a:t>bosal</a:t>
            </a:r>
            <a:r>
              <a:rPr lang="en-GB" dirty="0"/>
              <a:t> (African-born), were an admixture of West African ethnic groups – important not to think of them as homogenous group</a:t>
            </a:r>
          </a:p>
          <a:p>
            <a:pPr marL="168340" indent="-168340">
              <a:buFont typeface="Arial" panose="020B0604020202020204" pitchFamily="34" charset="0"/>
              <a:buChar char="•"/>
            </a:pPr>
            <a:r>
              <a:rPr lang="en-GB" dirty="0"/>
              <a:t>Despite being the overwhelming majority, African slaves sat at the bottom of a rigidly hierarchical society</a:t>
            </a:r>
          </a:p>
          <a:p>
            <a:pPr marL="168340" indent="-168340">
              <a:buFont typeface="Arial" panose="020B0604020202020204" pitchFamily="34" charset="0"/>
              <a:buChar char="•"/>
            </a:pPr>
            <a:r>
              <a:rPr lang="en-GB" dirty="0"/>
              <a:t>The rest of the population was divided between 32,000 white-skinned European colonists, and 24,000 </a:t>
            </a:r>
            <a:r>
              <a:rPr lang="en-GB" i="1" dirty="0"/>
              <a:t>affranchis</a:t>
            </a:r>
            <a:r>
              <a:rPr lang="en-GB" dirty="0"/>
              <a:t>, free people of colour, mainly so-called mulattoes, people of mixed African and European descent, and some black former-slaves</a:t>
            </a:r>
          </a:p>
          <a:p>
            <a:pPr marL="168340" indent="-168340">
              <a:buFont typeface="Arial" panose="020B0604020202020204" pitchFamily="34" charset="0"/>
              <a:buChar char="•"/>
            </a:pPr>
            <a:r>
              <a:rPr lang="en-GB" dirty="0"/>
              <a:t>Haitian society was deeply fragmented by skin colour, class, and gender. </a:t>
            </a:r>
          </a:p>
          <a:p>
            <a:pPr marL="168340" indent="-168340">
              <a:buFont typeface="Arial" panose="020B0604020202020204" pitchFamily="34" charset="0"/>
              <a:buChar char="•"/>
            </a:pPr>
            <a:r>
              <a:rPr lang="en-GB" dirty="0"/>
              <a:t>The “white” population comprised </a:t>
            </a:r>
            <a:r>
              <a:rPr lang="en-GB" i="1" dirty="0"/>
              <a:t>grands blancs</a:t>
            </a:r>
            <a:r>
              <a:rPr lang="en-GB" dirty="0"/>
              <a:t> (elite merchants and landowners, often of royal lineage), </a:t>
            </a:r>
            <a:r>
              <a:rPr lang="en-GB" i="1" dirty="0"/>
              <a:t>petits blancs</a:t>
            </a:r>
            <a:r>
              <a:rPr lang="en-GB" dirty="0"/>
              <a:t> (overseers, craftsmen, and the like), and </a:t>
            </a:r>
            <a:r>
              <a:rPr lang="en-GB" i="1" dirty="0"/>
              <a:t>blancs menants</a:t>
            </a:r>
            <a:r>
              <a:rPr lang="en-GB" dirty="0"/>
              <a:t> (labourers and peasants). </a:t>
            </a:r>
          </a:p>
          <a:p>
            <a:pPr marL="168340" indent="-168340">
              <a:buFont typeface="Arial" panose="020B0604020202020204" pitchFamily="34" charset="0"/>
              <a:buChar char="•"/>
            </a:pPr>
            <a:r>
              <a:rPr lang="en-GB" dirty="0"/>
              <a:t>The </a:t>
            </a:r>
            <a:r>
              <a:rPr lang="en-GB" i="1" dirty="0"/>
              <a:t>affranchis</a:t>
            </a:r>
            <a:r>
              <a:rPr lang="en-GB" dirty="0"/>
              <a:t>, who were mostly mulattoes, were sometimes slave owners themselves. They aspired to the economic and social levels of the Europeans, and they feared and spurned the slave majority</a:t>
            </a:r>
          </a:p>
          <a:p>
            <a:pPr marL="168340" indent="-168340">
              <a:buFont typeface="Arial" panose="020B0604020202020204" pitchFamily="34" charset="0"/>
              <a:buChar char="•"/>
            </a:pPr>
            <a:r>
              <a:rPr lang="en-GB" dirty="0"/>
              <a:t>T</a:t>
            </a:r>
            <a:r>
              <a:rPr lang="en-GB" dirty="0" smtClean="0"/>
              <a:t>he </a:t>
            </a:r>
            <a:r>
              <a:rPr lang="en-GB" i="1" dirty="0" smtClean="0"/>
              <a:t>affranchis</a:t>
            </a:r>
            <a:r>
              <a:rPr lang="en-GB" dirty="0" smtClean="0"/>
              <a:t> had legal and social advantages over enslaved Africans. They became a distinct class in the society between whites and slaves. They could get some education, were able to own land, and could attend some French colonial entertainments</a:t>
            </a:r>
          </a:p>
          <a:p>
            <a:pPr marL="168340" indent="-168340">
              <a:buFont typeface="Arial" panose="020B0604020202020204" pitchFamily="34" charset="0"/>
              <a:buChar char="•"/>
            </a:pPr>
            <a:r>
              <a:rPr lang="en-GB" dirty="0" smtClean="0"/>
              <a:t>Planters who took slave women or free women of colour as concubines often sent their sons to France for education and, in some cases, to enter the military. </a:t>
            </a:r>
          </a:p>
          <a:p>
            <a:pPr marL="168340" indent="-168340">
              <a:buFont typeface="Arial" panose="020B0604020202020204" pitchFamily="34" charset="0"/>
              <a:buChar char="•"/>
            </a:pPr>
            <a:r>
              <a:rPr lang="en-GB" dirty="0" smtClean="0"/>
              <a:t>The colonists passed so many restrictions that the </a:t>
            </a:r>
            <a:r>
              <a:rPr lang="en-GB" i="1" dirty="0" smtClean="0"/>
              <a:t>affranchis</a:t>
            </a:r>
            <a:r>
              <a:rPr lang="en-GB" dirty="0" smtClean="0"/>
              <a:t> were effectively</a:t>
            </a:r>
            <a:r>
              <a:rPr lang="en-GB" baseline="0" dirty="0" smtClean="0"/>
              <a:t> treated </a:t>
            </a:r>
            <a:r>
              <a:rPr lang="en-GB" dirty="0" smtClean="0"/>
              <a:t>as a separate caste: they could not vote or hold colonial administrative posts, or work in professional careers as doctors or lawyers. </a:t>
            </a:r>
          </a:p>
          <a:p>
            <a:pPr marL="168340" indent="-168340">
              <a:buFont typeface="Arial" panose="020B0604020202020204" pitchFamily="34" charset="0"/>
              <a:buChar char="•"/>
            </a:pPr>
            <a:r>
              <a:rPr lang="en-GB" dirty="0" smtClean="0"/>
              <a:t>Other laws: the free people of colour were forbidden to wear the style of clothes favoured by the wealthy white colonists. </a:t>
            </a:r>
          </a:p>
          <a:p>
            <a:pPr marL="168340" indent="-168340">
              <a:buFont typeface="Arial" panose="020B0604020202020204" pitchFamily="34" charset="0"/>
              <a:buChar char="•"/>
            </a:pPr>
            <a:r>
              <a:rPr lang="en-GB" dirty="0" smtClean="0"/>
              <a:t>In spite of the disadvantages, many educated </a:t>
            </a:r>
            <a:r>
              <a:rPr lang="en-GB" i="1" dirty="0" smtClean="0"/>
              <a:t>affranchis</a:t>
            </a:r>
            <a:r>
              <a:rPr lang="en-GB" dirty="0" smtClean="0"/>
              <a:t> identified culturally with France rather than with the enslaved population. A class in between, the free people of colour sometimes had tensions with both whites and enslaved Africans.</a:t>
            </a:r>
          </a:p>
        </p:txBody>
      </p:sp>
      <p:sp>
        <p:nvSpPr>
          <p:cNvPr id="4" name="Slide Number Placeholder 3"/>
          <p:cNvSpPr>
            <a:spLocks noGrp="1"/>
          </p:cNvSpPr>
          <p:nvPr>
            <p:ph type="sldNum" sz="quarter" idx="10"/>
          </p:nvPr>
        </p:nvSpPr>
        <p:spPr/>
        <p:txBody>
          <a:bodyPr/>
          <a:lstStyle/>
          <a:p>
            <a:fld id="{0DFC271B-2EAC-41C2-AEB8-8E61FC0BE00A}" type="slidenum">
              <a:rPr lang="en-GB" smtClean="0"/>
              <a:t>31</a:t>
            </a:fld>
            <a:endParaRPr lang="en-GB" dirty="0"/>
          </a:p>
        </p:txBody>
      </p:sp>
    </p:spTree>
    <p:extLst>
      <p:ext uri="{BB962C8B-B14F-4D97-AF65-F5344CB8AC3E}">
        <p14:creationId xmlns:p14="http://schemas.microsoft.com/office/powerpoint/2010/main" val="19450517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32</a:t>
            </a:fld>
            <a:endParaRPr lang="en-GB" dirty="0"/>
          </a:p>
        </p:txBody>
      </p:sp>
    </p:spTree>
    <p:extLst>
      <p:ext uri="{BB962C8B-B14F-4D97-AF65-F5344CB8AC3E}">
        <p14:creationId xmlns:p14="http://schemas.microsoft.com/office/powerpoint/2010/main" val="32267977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Some slaves managed to escape into the island’s mountainous interior, where they became known as Maroons</a:t>
            </a:r>
          </a:p>
          <a:p>
            <a:pPr marL="168340" indent="-168340">
              <a:buFont typeface="Arial" panose="020B0604020202020204" pitchFamily="34" charset="0"/>
              <a:buChar char="•"/>
            </a:pPr>
            <a:r>
              <a:rPr lang="en-GB" dirty="0" smtClean="0"/>
              <a:t>The maroons formed close-knit communities that practised small-scale agriculture and hunting. They were known to return to plantations to free family members and friends. </a:t>
            </a:r>
          </a:p>
          <a:p>
            <a:pPr marL="168340" indent="-168340">
              <a:buFont typeface="Arial" panose="020B0604020202020204" pitchFamily="34" charset="0"/>
              <a:buChar char="•"/>
            </a:pPr>
            <a:r>
              <a:rPr lang="en-GB" dirty="0" smtClean="0"/>
              <a:t>On a few occasions they also joined the Taíno settlements, who had escaped the Spanish in the 17th century</a:t>
            </a:r>
          </a:p>
          <a:p>
            <a:pPr marL="168340" indent="-168340">
              <a:buFont typeface="Arial" panose="020B0604020202020204" pitchFamily="34" charset="0"/>
              <a:buChar char="•"/>
            </a:pPr>
            <a:r>
              <a:rPr lang="en-GB" dirty="0" smtClean="0"/>
              <a:t>Active resistance:</a:t>
            </a:r>
            <a:r>
              <a:rPr lang="en-GB" baseline="0" dirty="0" smtClean="0"/>
              <a:t> </a:t>
            </a:r>
            <a:r>
              <a:rPr lang="en-GB" dirty="0" smtClean="0"/>
              <a:t>fought guerrilla battles against colonial militia,</a:t>
            </a:r>
            <a:r>
              <a:rPr lang="en-GB" baseline="0" dirty="0" smtClean="0"/>
              <a:t> plus sabotage of colonists’ activities</a:t>
            </a:r>
          </a:p>
          <a:p>
            <a:pPr marL="168340" indent="-168340">
              <a:buFont typeface="Arial" panose="020B0604020202020204" pitchFamily="34" charset="0"/>
              <a:buChar char="•"/>
            </a:pPr>
            <a:r>
              <a:rPr lang="en-GB" dirty="0" smtClean="0"/>
              <a:t>In 1750s, the Maroon</a:t>
            </a:r>
            <a:r>
              <a:rPr lang="en-GB" baseline="0" dirty="0" smtClean="0"/>
              <a:t> leader </a:t>
            </a:r>
            <a:r>
              <a:rPr lang="en-GB" dirty="0" smtClean="0"/>
              <a:t>Mackandal created poisons from island herbs which he distributed the poison to slaves, who added it to the meals and refreshments they served the French plantation owners and planters.</a:t>
            </a:r>
          </a:p>
          <a:p>
            <a:pPr marL="168340" indent="-168340">
              <a:buFont typeface="Arial" panose="020B0604020202020204" pitchFamily="34" charset="0"/>
              <a:buChar char="•"/>
            </a:pPr>
            <a:r>
              <a:rPr lang="en-GB" dirty="0" smtClean="0"/>
              <a:t>He became a charismatic guerrilla leader who united the different Maroon bands and created a network of secret organizations connected with slaves still on plantations. He led Maroons to raid plantations at night, torch property, and kill the owners.</a:t>
            </a:r>
          </a:p>
          <a:p>
            <a:pPr marL="168340" indent="-168340">
              <a:buFont typeface="Arial" panose="020B0604020202020204" pitchFamily="34" charset="0"/>
              <a:buChar char="•"/>
            </a:pPr>
            <a:r>
              <a:rPr lang="en-GB" dirty="0" smtClean="0"/>
              <a:t>Few details about Mackandal’s</a:t>
            </a:r>
            <a:r>
              <a:rPr lang="en-GB" baseline="0" dirty="0" smtClean="0"/>
              <a:t> life, but became a key figure in Haitian national identity in 19</a:t>
            </a:r>
            <a:r>
              <a:rPr lang="en-GB" baseline="30000" dirty="0" smtClean="0"/>
              <a:t>th</a:t>
            </a:r>
            <a:r>
              <a:rPr lang="en-GB" baseline="0" dirty="0" smtClean="0"/>
              <a:t> and 20</a:t>
            </a:r>
            <a:r>
              <a:rPr lang="en-GB" baseline="30000" dirty="0" smtClean="0"/>
              <a:t>th</a:t>
            </a:r>
            <a:r>
              <a:rPr lang="en-GB" baseline="0" dirty="0" smtClean="0"/>
              <a:t> centuries – as did the Maroons in general</a:t>
            </a:r>
            <a:endParaRPr lang="en-GB" dirty="0" smtClean="0"/>
          </a:p>
        </p:txBody>
      </p:sp>
      <p:sp>
        <p:nvSpPr>
          <p:cNvPr id="4" name="Slide Number Placeholder 3"/>
          <p:cNvSpPr>
            <a:spLocks noGrp="1"/>
          </p:cNvSpPr>
          <p:nvPr>
            <p:ph type="sldNum" sz="quarter" idx="10"/>
          </p:nvPr>
        </p:nvSpPr>
        <p:spPr/>
        <p:txBody>
          <a:bodyPr/>
          <a:lstStyle/>
          <a:p>
            <a:fld id="{0DFC271B-2EAC-41C2-AEB8-8E61FC0BE00A}" type="slidenum">
              <a:rPr lang="en-GB" smtClean="0"/>
              <a:t>33</a:t>
            </a:fld>
            <a:endParaRPr lang="en-GB" dirty="0"/>
          </a:p>
        </p:txBody>
      </p:sp>
    </p:spTree>
    <p:extLst>
      <p:ext uri="{BB962C8B-B14F-4D97-AF65-F5344CB8AC3E}">
        <p14:creationId xmlns:p14="http://schemas.microsoft.com/office/powerpoint/2010/main" val="24725618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r>
              <a:rPr lang="en-GB" dirty="0" smtClean="0"/>
              <a:t>Large numbers of slaves, Maroons, and some affranchis found solace in Vodou (Voodoo), a syncretic religion incorporating West African belief systems and aspects of Roman Catholicism</a:t>
            </a:r>
          </a:p>
          <a:p>
            <a:pPr marL="168340" indent="-168340">
              <a:buFont typeface="Arial" panose="020B0604020202020204" pitchFamily="34" charset="0"/>
              <a:buChar char="•"/>
            </a:pPr>
            <a:r>
              <a:rPr lang="en-GB" dirty="0" smtClean="0"/>
              <a:t>Spirit belief</a:t>
            </a:r>
            <a:r>
              <a:rPr lang="en-GB" baseline="0" dirty="0" smtClean="0"/>
              <a:t> f</a:t>
            </a:r>
            <a:r>
              <a:rPr lang="en-GB" dirty="0" smtClean="0"/>
              <a:t>orged by descendants of Dahomean, Kongo, Yoruba, and other African ethnic groups who had been enslaved and brought to colonial Saint-Domingue </a:t>
            </a:r>
          </a:p>
          <a:p>
            <a:pPr marL="168340" indent="-168340">
              <a:buFont typeface="Arial" panose="020B0604020202020204" pitchFamily="34" charset="0"/>
              <a:buChar char="•"/>
            </a:pPr>
            <a:r>
              <a:rPr lang="en-GB" dirty="0" smtClean="0"/>
              <a:t>Voodoo is</a:t>
            </a:r>
            <a:r>
              <a:rPr lang="en-GB" baseline="0" dirty="0" smtClean="0"/>
              <a:t> an official religion in independent Haiti – although its influence somewhat exaggerated and romanticised by European and North American tales emphasising some of its more lurid and eye-catching aspects </a:t>
            </a:r>
            <a:endParaRPr lang="en-GB" dirty="0" smtClean="0"/>
          </a:p>
          <a:p>
            <a:pPr marL="168340" indent="-168340">
              <a:buFont typeface="Arial" panose="020B0604020202020204" pitchFamily="34" charset="0"/>
              <a:buChar char="•"/>
            </a:pPr>
            <a:r>
              <a:rPr lang="en-GB" dirty="0" smtClean="0"/>
              <a:t>Indeed, a</a:t>
            </a:r>
            <a:r>
              <a:rPr lang="en-GB" baseline="0" dirty="0" smtClean="0"/>
              <a:t> majority of African slaves </a:t>
            </a:r>
            <a:r>
              <a:rPr lang="en-GB" dirty="0" smtClean="0"/>
              <a:t>became adherents of Roman Catholicism</a:t>
            </a:r>
            <a:r>
              <a:rPr lang="en-GB" baseline="0" dirty="0" smtClean="0"/>
              <a:t> – the independence leader Toussaint Louverture was a devout Christian, staunchly opposed to Voodoo practices</a:t>
            </a:r>
            <a:endParaRPr lang="en-GB" dirty="0"/>
          </a:p>
        </p:txBody>
      </p:sp>
      <p:sp>
        <p:nvSpPr>
          <p:cNvPr id="4" name="Slide Number Placeholder 3"/>
          <p:cNvSpPr>
            <a:spLocks noGrp="1"/>
          </p:cNvSpPr>
          <p:nvPr>
            <p:ph type="sldNum" sz="quarter" idx="10"/>
          </p:nvPr>
        </p:nvSpPr>
        <p:spPr/>
        <p:txBody>
          <a:bodyPr/>
          <a:lstStyle/>
          <a:p>
            <a:fld id="{0DFC271B-2EAC-41C2-AEB8-8E61FC0BE00A}" type="slidenum">
              <a:rPr lang="en-GB" smtClean="0"/>
              <a:t>34</a:t>
            </a:fld>
            <a:endParaRPr lang="en-GB" dirty="0"/>
          </a:p>
        </p:txBody>
      </p:sp>
    </p:spTree>
    <p:extLst>
      <p:ext uri="{BB962C8B-B14F-4D97-AF65-F5344CB8AC3E}">
        <p14:creationId xmlns:p14="http://schemas.microsoft.com/office/powerpoint/2010/main" val="15964387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DFC271B-2EAC-41C2-AEB8-8E61FC0BE00A}" type="slidenum">
              <a:rPr lang="en-GB" smtClean="0"/>
              <a:t>35</a:t>
            </a:fld>
            <a:endParaRPr lang="en-GB" dirty="0"/>
          </a:p>
        </p:txBody>
      </p:sp>
    </p:spTree>
    <p:extLst>
      <p:ext uri="{BB962C8B-B14F-4D97-AF65-F5344CB8AC3E}">
        <p14:creationId xmlns:p14="http://schemas.microsoft.com/office/powerpoint/2010/main" val="13504601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8340" indent="-16834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pPr defTabSz="897816"/>
            <a:fld id="{0DFC271B-2EAC-41C2-AEB8-8E61FC0BE00A}" type="slidenum">
              <a:rPr lang="en-GB">
                <a:solidFill>
                  <a:prstClr val="black"/>
                </a:solidFill>
                <a:latin typeface="Calibri"/>
              </a:rPr>
              <a:pPr defTabSz="897816"/>
              <a:t>36</a:t>
            </a:fld>
            <a:endParaRPr lang="en-GB" dirty="0">
              <a:solidFill>
                <a:prstClr val="black"/>
              </a:solidFill>
              <a:latin typeface="Calibri"/>
            </a:endParaRPr>
          </a:p>
        </p:txBody>
      </p:sp>
    </p:spTree>
    <p:extLst>
      <p:ext uri="{BB962C8B-B14F-4D97-AF65-F5344CB8AC3E}">
        <p14:creationId xmlns:p14="http://schemas.microsoft.com/office/powerpoint/2010/main" val="864779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2CFA551C-2BD4-4627-9BF3-50171C17916A}" type="datetimeFigureOut">
              <a:rPr lang="en-GB" smtClean="0">
                <a:solidFill>
                  <a:srgbClr val="CCD1B9"/>
                </a:solidFill>
              </a:rPr>
              <a:pPr/>
              <a:t>11/11/2019</a:t>
            </a:fld>
            <a:endParaRPr lang="en-GB" dirty="0">
              <a:solidFill>
                <a:srgbClr val="CCD1B9"/>
              </a:solidFill>
            </a:endParaRPr>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A08FEAED-1B6C-4881-9E49-D68F7C3115A8}" type="slidenum">
              <a:rPr lang="en-GB" smtClean="0"/>
              <a:pPr/>
              <a:t>‹#›</a:t>
            </a:fld>
            <a:endParaRPr lang="en-GB" dirty="0"/>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GB" dirty="0">
              <a:solidFill>
                <a:srgbClr val="CCD1B9"/>
              </a:solidFill>
            </a:endParaRPr>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2871803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7" name="Title 6"/>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926872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 Placeholder 2"/>
          <p:cNvSpPr>
            <a:spLocks noGrp="1"/>
          </p:cNvSpPr>
          <p:nvPr>
            <p:ph type="body" idx="1"/>
          </p:nvPr>
        </p:nvSpPr>
        <p:spPr>
          <a:xfrm>
            <a:off x="7162803"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2CFA551C-2BD4-4627-9BF3-50171C17916A}" type="datetimeFigureOut">
              <a:rPr lang="en-GB" smtClean="0"/>
              <a:pPr/>
              <a:t>11/11/2019</a:t>
            </a:fld>
            <a:endParaRPr lang="en-GB" dirty="0"/>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dirty="0">
              <a:solidFill>
                <a:srgbClr val="CCD1B9"/>
              </a:solidFill>
            </a:endParaRPr>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GB" dirty="0"/>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1254958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6" name="Footer Placeholder 5"/>
          <p:cNvSpPr>
            <a:spLocks noGrp="1"/>
          </p:cNvSpPr>
          <p:nvPr>
            <p:ph type="ftr" sz="quarter" idx="11"/>
          </p:nvPr>
        </p:nvSpPr>
        <p:spPr/>
        <p:txBody>
          <a:bodyPr/>
          <a:lstStyle/>
          <a:p>
            <a:endParaRPr lang="en-GB" dirty="0">
              <a:solidFill>
                <a:srgbClr val="53494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309417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7"/>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9"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9" y="2438407"/>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8" name="Footer Placeholder 7"/>
          <p:cNvSpPr>
            <a:spLocks noGrp="1"/>
          </p:cNvSpPr>
          <p:nvPr>
            <p:ph type="ftr" sz="quarter" idx="11"/>
          </p:nvPr>
        </p:nvSpPr>
        <p:spPr/>
        <p:txBody>
          <a:bodyPr/>
          <a:lstStyle/>
          <a:p>
            <a:endParaRPr lang="en-GB" dirty="0">
              <a:solidFill>
                <a:srgbClr val="534949"/>
              </a:solidFill>
            </a:endParaRPr>
          </a:p>
        </p:txBody>
      </p:sp>
      <p:sp>
        <p:nvSpPr>
          <p:cNvPr id="9" name="Slide Number Placeholder 8"/>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10" name="Title 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04192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4" name="Footer Placeholder 3"/>
          <p:cNvSpPr>
            <a:spLocks noGrp="1"/>
          </p:cNvSpPr>
          <p:nvPr>
            <p:ph type="ftr" sz="quarter" idx="11"/>
          </p:nvPr>
        </p:nvSpPr>
        <p:spPr/>
        <p:txBody>
          <a:bodyPr/>
          <a:lstStyle/>
          <a:p>
            <a:endParaRPr lang="en-GB" dirty="0">
              <a:solidFill>
                <a:srgbClr val="534949"/>
              </a:solidFill>
            </a:endParaRPr>
          </a:p>
        </p:txBody>
      </p:sp>
      <p:sp>
        <p:nvSpPr>
          <p:cNvPr id="5" name="Slide Number Placeholder 4"/>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6" name="Title 5"/>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483652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Date Placeholder 1"/>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3" name="Footer Placeholder 2"/>
          <p:cNvSpPr>
            <a:spLocks noGrp="1"/>
          </p:cNvSpPr>
          <p:nvPr>
            <p:ph type="ftr" sz="quarter" idx="11"/>
          </p:nvPr>
        </p:nvSpPr>
        <p:spPr/>
        <p:txBody>
          <a:bodyPr/>
          <a:lstStyle/>
          <a:p>
            <a:endParaRPr lang="en-GB" dirty="0">
              <a:solidFill>
                <a:srgbClr val="534949"/>
              </a:solidFill>
            </a:endParaRPr>
          </a:p>
        </p:txBody>
      </p:sp>
      <p:sp>
        <p:nvSpPr>
          <p:cNvPr id="4" name="Slide Number Placeholder 3"/>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8532730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Content Placeholder 2"/>
          <p:cNvSpPr>
            <a:spLocks noGrp="1"/>
          </p:cNvSpPr>
          <p:nvPr>
            <p:ph idx="1"/>
          </p:nvPr>
        </p:nvSpPr>
        <p:spPr>
          <a:xfrm>
            <a:off x="609600" y="304808"/>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6" name="Footer Placeholder 5"/>
          <p:cNvSpPr>
            <a:spLocks noGrp="1"/>
          </p:cNvSpPr>
          <p:nvPr>
            <p:ph type="ftr" sz="quarter" idx="11"/>
          </p:nvPr>
        </p:nvSpPr>
        <p:spPr/>
        <p:txBody>
          <a:bodyPr/>
          <a:lstStyle/>
          <a:p>
            <a:endParaRPr lang="en-GB" dirty="0">
              <a:solidFill>
                <a:srgbClr val="534949"/>
              </a:solidFill>
            </a:endParaRPr>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A08FEAED-1B6C-4881-9E49-D68F7C3115A8}" type="slidenum">
              <a:rPr lang="en-GB" smtClean="0"/>
              <a:pPr/>
              <a:t>‹#›</a:t>
            </a:fld>
            <a:endParaRPr lang="en-GB" dirty="0"/>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800646183"/>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CCD1B9"/>
                </a:solidFill>
              </a:rPr>
              <a:pPr/>
              <a:t>11/11/2019</a:t>
            </a:fld>
            <a:endParaRPr lang="en-GB" dirty="0">
              <a:solidFill>
                <a:srgbClr val="CCD1B9"/>
              </a:solidFill>
            </a:endParaRPr>
          </a:p>
        </p:txBody>
      </p:sp>
      <p:sp>
        <p:nvSpPr>
          <p:cNvPr id="6" name="Footer Placeholder 5"/>
          <p:cNvSpPr>
            <a:spLocks noGrp="1"/>
          </p:cNvSpPr>
          <p:nvPr>
            <p:ph type="ftr" sz="quarter" idx="11"/>
          </p:nvPr>
        </p:nvSpPr>
        <p:spPr/>
        <p:txBody>
          <a:bodyPr/>
          <a:lstStyle/>
          <a:p>
            <a:endParaRPr lang="en-GB" dirty="0">
              <a:solidFill>
                <a:srgbClr val="CCD1B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CCD1B9"/>
                </a:solidFill>
              </a:rPr>
              <a:pPr/>
              <a:t>‹#›</a:t>
            </a:fld>
            <a:endParaRPr lang="en-GB" dirty="0">
              <a:solidFill>
                <a:srgbClr val="CCD1B9"/>
              </a:solidFill>
            </a:endParaRPr>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362638816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4239063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Vertical Title 1"/>
          <p:cNvSpPr>
            <a:spLocks noGrp="1"/>
          </p:cNvSpPr>
          <p:nvPr>
            <p:ph type="title" orient="vert"/>
          </p:nvPr>
        </p:nvSpPr>
        <p:spPr>
          <a:xfrm>
            <a:off x="7162800" y="274646"/>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46"/>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dirty="0">
              <a:solidFill>
                <a:srgbClr val="CCD1B9"/>
              </a:solidFill>
            </a:endParaRPr>
          </a:p>
        </p:txBody>
      </p:sp>
    </p:spTree>
    <p:extLst>
      <p:ext uri="{BB962C8B-B14F-4D97-AF65-F5344CB8AC3E}">
        <p14:creationId xmlns:p14="http://schemas.microsoft.com/office/powerpoint/2010/main" val="4182457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2CFA551C-2BD4-4627-9BF3-50171C17916A}" type="datetimeFigureOut">
              <a:rPr lang="en-GB" smtClean="0">
                <a:solidFill>
                  <a:srgbClr val="CCD1B9"/>
                </a:solidFill>
              </a:rPr>
              <a:pPr/>
              <a:t>11/11/2019</a:t>
            </a:fld>
            <a:endParaRPr lang="en-GB" dirty="0">
              <a:solidFill>
                <a:srgbClr val="CCD1B9"/>
              </a:solidFill>
            </a:endParaRPr>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A08FEAED-1B6C-4881-9E49-D68F7C3115A8}" type="slidenum">
              <a:rPr lang="en-GB" smtClean="0"/>
              <a:pPr/>
              <a:t>‹#›</a:t>
            </a:fld>
            <a:endParaRPr lang="en-GB" dirty="0"/>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GB" dirty="0">
              <a:solidFill>
                <a:srgbClr val="CCD1B9"/>
              </a:solidFill>
            </a:endParaRPr>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40437984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7" name="Title 6"/>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3492794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 Placeholder 2"/>
          <p:cNvSpPr>
            <a:spLocks noGrp="1"/>
          </p:cNvSpPr>
          <p:nvPr>
            <p:ph type="body" idx="1"/>
          </p:nvPr>
        </p:nvSpPr>
        <p:spPr>
          <a:xfrm>
            <a:off x="7162800"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2CFA551C-2BD4-4627-9BF3-50171C17916A}" type="datetimeFigureOut">
              <a:rPr lang="en-GB" smtClean="0"/>
              <a:pPr/>
              <a:t>11/11/2019</a:t>
            </a:fld>
            <a:endParaRPr lang="en-GB" dirty="0"/>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dirty="0">
              <a:solidFill>
                <a:srgbClr val="CCD1B9"/>
              </a:solidFill>
            </a:endParaRPr>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GB" dirty="0"/>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3320271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6" name="Footer Placeholder 5"/>
          <p:cNvSpPr>
            <a:spLocks noGrp="1"/>
          </p:cNvSpPr>
          <p:nvPr>
            <p:ph type="ftr" sz="quarter" idx="11"/>
          </p:nvPr>
        </p:nvSpPr>
        <p:spPr/>
        <p:txBody>
          <a:bodyPr/>
          <a:lstStyle/>
          <a:p>
            <a:endParaRPr lang="en-GB" dirty="0">
              <a:solidFill>
                <a:srgbClr val="53494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96449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1"/>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6"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438401"/>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8" name="Footer Placeholder 7"/>
          <p:cNvSpPr>
            <a:spLocks noGrp="1"/>
          </p:cNvSpPr>
          <p:nvPr>
            <p:ph type="ftr" sz="quarter" idx="11"/>
          </p:nvPr>
        </p:nvSpPr>
        <p:spPr/>
        <p:txBody>
          <a:bodyPr/>
          <a:lstStyle/>
          <a:p>
            <a:endParaRPr lang="en-GB" dirty="0">
              <a:solidFill>
                <a:srgbClr val="534949"/>
              </a:solidFill>
            </a:endParaRPr>
          </a:p>
        </p:txBody>
      </p:sp>
      <p:sp>
        <p:nvSpPr>
          <p:cNvPr id="9" name="Slide Number Placeholder 8"/>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10" name="Title 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803414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4" name="Footer Placeholder 3"/>
          <p:cNvSpPr>
            <a:spLocks noGrp="1"/>
          </p:cNvSpPr>
          <p:nvPr>
            <p:ph type="ftr" sz="quarter" idx="11"/>
          </p:nvPr>
        </p:nvSpPr>
        <p:spPr/>
        <p:txBody>
          <a:bodyPr/>
          <a:lstStyle/>
          <a:p>
            <a:endParaRPr lang="en-GB" dirty="0">
              <a:solidFill>
                <a:srgbClr val="534949"/>
              </a:solidFill>
            </a:endParaRPr>
          </a:p>
        </p:txBody>
      </p:sp>
      <p:sp>
        <p:nvSpPr>
          <p:cNvPr id="5" name="Slide Number Placeholder 4"/>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6" name="Title 5"/>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768030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Date Placeholder 1"/>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3" name="Footer Placeholder 2"/>
          <p:cNvSpPr>
            <a:spLocks noGrp="1"/>
          </p:cNvSpPr>
          <p:nvPr>
            <p:ph type="ftr" sz="quarter" idx="11"/>
          </p:nvPr>
        </p:nvSpPr>
        <p:spPr/>
        <p:txBody>
          <a:bodyPr/>
          <a:lstStyle/>
          <a:p>
            <a:endParaRPr lang="en-GB" dirty="0">
              <a:solidFill>
                <a:srgbClr val="534949"/>
              </a:solidFill>
            </a:endParaRPr>
          </a:p>
        </p:txBody>
      </p:sp>
      <p:sp>
        <p:nvSpPr>
          <p:cNvPr id="4" name="Slide Number Placeholder 3"/>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24049663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Content Placeholder 2"/>
          <p:cNvSpPr>
            <a:spLocks noGrp="1"/>
          </p:cNvSpPr>
          <p:nvPr>
            <p:ph idx="1"/>
          </p:nvPr>
        </p:nvSpPr>
        <p:spPr>
          <a:xfrm>
            <a:off x="609600" y="304802"/>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6" name="Footer Placeholder 5"/>
          <p:cNvSpPr>
            <a:spLocks noGrp="1"/>
          </p:cNvSpPr>
          <p:nvPr>
            <p:ph type="ftr" sz="quarter" idx="11"/>
          </p:nvPr>
        </p:nvSpPr>
        <p:spPr/>
        <p:txBody>
          <a:bodyPr/>
          <a:lstStyle/>
          <a:p>
            <a:endParaRPr lang="en-GB" dirty="0">
              <a:solidFill>
                <a:srgbClr val="534949"/>
              </a:solidFill>
            </a:endParaRPr>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A08FEAED-1B6C-4881-9E49-D68F7C3115A8}" type="slidenum">
              <a:rPr lang="en-GB" smtClean="0"/>
              <a:pPr/>
              <a:t>‹#›</a:t>
            </a:fld>
            <a:endParaRPr lang="en-GB" dirty="0"/>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1464386922"/>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CCD1B9"/>
                </a:solidFill>
              </a:rPr>
              <a:pPr/>
              <a:t>11/11/2019</a:t>
            </a:fld>
            <a:endParaRPr lang="en-GB" dirty="0">
              <a:solidFill>
                <a:srgbClr val="CCD1B9"/>
              </a:solidFill>
            </a:endParaRPr>
          </a:p>
        </p:txBody>
      </p:sp>
      <p:sp>
        <p:nvSpPr>
          <p:cNvPr id="6" name="Footer Placeholder 5"/>
          <p:cNvSpPr>
            <a:spLocks noGrp="1"/>
          </p:cNvSpPr>
          <p:nvPr>
            <p:ph type="ftr" sz="quarter" idx="11"/>
          </p:nvPr>
        </p:nvSpPr>
        <p:spPr/>
        <p:txBody>
          <a:bodyPr/>
          <a:lstStyle/>
          <a:p>
            <a:endParaRPr lang="en-GB" dirty="0">
              <a:solidFill>
                <a:srgbClr val="CCD1B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CCD1B9"/>
                </a:solidFill>
              </a:rPr>
              <a:pPr/>
              <a:t>‹#›</a:t>
            </a:fld>
            <a:endParaRPr lang="en-GB" dirty="0">
              <a:solidFill>
                <a:srgbClr val="CCD1B9"/>
              </a:solidFill>
            </a:endParaRPr>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2452530297"/>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38655257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Vertical Title 1"/>
          <p:cNvSpPr>
            <a:spLocks noGrp="1"/>
          </p:cNvSpPr>
          <p:nvPr>
            <p:ph type="title" orient="vert"/>
          </p:nvPr>
        </p:nvSpPr>
        <p:spPr>
          <a:xfrm>
            <a:off x="7162800" y="274640"/>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dirty="0">
              <a:solidFill>
                <a:srgbClr val="CCD1B9"/>
              </a:solidFill>
            </a:endParaRPr>
          </a:p>
        </p:txBody>
      </p:sp>
    </p:spTree>
    <p:extLst>
      <p:ext uri="{BB962C8B-B14F-4D97-AF65-F5344CB8AC3E}">
        <p14:creationId xmlns:p14="http://schemas.microsoft.com/office/powerpoint/2010/main" val="4064231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152403" y="152408"/>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GB" dirty="0">
              <a:solidFill>
                <a:srgbClr val="534949"/>
              </a:solidFill>
            </a:endParaRPr>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27892281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152400" y="152402"/>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2CFA551C-2BD4-4627-9BF3-50171C17916A}" type="datetimeFigureOut">
              <a:rPr lang="en-GB" smtClean="0">
                <a:solidFill>
                  <a:srgbClr val="534949"/>
                </a:solidFill>
              </a:rPr>
              <a:pPr/>
              <a:t>11/11/2019</a:t>
            </a:fld>
            <a:endParaRPr lang="en-GB" dirty="0">
              <a:solidFill>
                <a:srgbClr val="534949"/>
              </a:solidFill>
            </a:endParaRPr>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GB" dirty="0">
              <a:solidFill>
                <a:srgbClr val="534949"/>
              </a:solidFill>
            </a:endParaRPr>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12799844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17.xml"/><Relationship Id="rId5" Type="http://schemas.openxmlformats.org/officeDocument/2006/relationships/hyperlink" Target="https://www.bbc.co.uk/programmes/m000117y" TargetMode="Externa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miMGQ1xuIKg" TargetMode="External"/><Relationship Id="rId2" Type="http://schemas.openxmlformats.org/officeDocument/2006/relationships/notesSlide" Target="../notesSlides/notesSlide26.xml"/><Relationship Id="rId1" Type="http://schemas.openxmlformats.org/officeDocument/2006/relationships/slideLayout" Target="../slideLayouts/slideLayout1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17.xml"/><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7.xml"/><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17.xml"/><Relationship Id="rId4" Type="http://schemas.openxmlformats.org/officeDocument/2006/relationships/image" Target="../media/image43.png"/></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1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dirty="0" smtClean="0"/>
              <a:t>Alexander Scott, module convenor</a:t>
            </a:r>
          </a:p>
          <a:p>
            <a:r>
              <a:rPr lang="en-GB" sz="1200" dirty="0">
                <a:solidFill>
                  <a:srgbClr val="002060"/>
                </a:solidFill>
              </a:rPr>
              <a:t>alexander.scott@uwtsd.ac.uk</a:t>
            </a:r>
          </a:p>
        </p:txBody>
      </p:sp>
      <p:sp>
        <p:nvSpPr>
          <p:cNvPr id="2" name="Title 1"/>
          <p:cNvSpPr>
            <a:spLocks noGrp="1"/>
          </p:cNvSpPr>
          <p:nvPr>
            <p:ph type="title"/>
          </p:nvPr>
        </p:nvSpPr>
        <p:spPr>
          <a:xfrm>
            <a:off x="285750" y="764704"/>
            <a:ext cx="6315075" cy="4392488"/>
          </a:xfrm>
        </p:spPr>
        <p:txBody>
          <a:bodyPr/>
          <a:lstStyle/>
          <a:p>
            <a:r>
              <a:rPr lang="en-GB" sz="2400" b="1" dirty="0">
                <a:solidFill>
                  <a:schemeClr val="accent2">
                    <a:lumMod val="60000"/>
                    <a:lumOff val="40000"/>
                  </a:schemeClr>
                </a:solidFill>
              </a:rPr>
              <a:t>HPHI4005</a:t>
            </a:r>
            <a:br>
              <a:rPr lang="en-GB" sz="2400" b="1" dirty="0">
                <a:solidFill>
                  <a:schemeClr val="accent2">
                    <a:lumMod val="60000"/>
                    <a:lumOff val="40000"/>
                  </a:schemeClr>
                </a:solidFill>
              </a:rPr>
            </a:br>
            <a:r>
              <a:rPr lang="en-GB" sz="2400" b="1" dirty="0">
                <a:solidFill>
                  <a:schemeClr val="accent2">
                    <a:lumMod val="60000"/>
                    <a:lumOff val="40000"/>
                  </a:schemeClr>
                </a:solidFill>
              </a:rPr>
              <a:t>Age of Revolution:</a:t>
            </a:r>
            <a:br>
              <a:rPr lang="en-GB" sz="2400" b="1" dirty="0">
                <a:solidFill>
                  <a:schemeClr val="accent2">
                    <a:lumMod val="60000"/>
                    <a:lumOff val="40000"/>
                  </a:schemeClr>
                </a:solidFill>
              </a:rPr>
            </a:br>
            <a:r>
              <a:rPr lang="en-US" sz="2400" dirty="0">
                <a:solidFill>
                  <a:schemeClr val="accent2">
                    <a:lumMod val="60000"/>
                    <a:lumOff val="40000"/>
                  </a:schemeClr>
                </a:solidFill>
              </a:rPr>
              <a:t>lecture </a:t>
            </a:r>
            <a:r>
              <a:rPr lang="en-US" sz="2400" dirty="0" smtClean="0">
                <a:solidFill>
                  <a:schemeClr val="accent2">
                    <a:lumMod val="60000"/>
                    <a:lumOff val="40000"/>
                  </a:schemeClr>
                </a:solidFill>
              </a:rPr>
              <a:t>13</a:t>
            </a:r>
            <a:r>
              <a:rPr lang="en-US" sz="2400" dirty="0">
                <a:solidFill>
                  <a:schemeClr val="accent2">
                    <a:lumMod val="60000"/>
                    <a:lumOff val="40000"/>
                  </a:schemeClr>
                </a:solidFill>
              </a:rPr>
              <a:t/>
            </a:r>
            <a:br>
              <a:rPr lang="en-US" sz="2400" dirty="0">
                <a:solidFill>
                  <a:schemeClr val="accent2">
                    <a:lumMod val="60000"/>
                    <a:lumOff val="40000"/>
                  </a:schemeClr>
                </a:solidFill>
              </a:rPr>
            </a:br>
            <a:r>
              <a:rPr lang="en-GB" sz="3300" dirty="0" smtClean="0">
                <a:solidFill>
                  <a:srgbClr val="FFFF00"/>
                </a:solidFill>
              </a:rPr>
              <a:t>Haitian Revolution</a:t>
            </a:r>
            <a:r>
              <a:rPr lang="en-GB" sz="3300" dirty="0">
                <a:solidFill>
                  <a:srgbClr val="FFFF00"/>
                </a:solidFill>
              </a:rPr>
              <a:t>: </a:t>
            </a:r>
            <a:br>
              <a:rPr lang="en-GB" sz="3300" dirty="0">
                <a:solidFill>
                  <a:srgbClr val="FFFF00"/>
                </a:solidFill>
              </a:rPr>
            </a:br>
            <a:r>
              <a:rPr lang="en-GB" sz="4050" dirty="0">
                <a:solidFill>
                  <a:srgbClr val="92D050"/>
                </a:solidFill>
              </a:rPr>
              <a:t>Slavery and Colonialism in the Americas</a:t>
            </a:r>
            <a:endParaRPr lang="en-GB" dirty="0">
              <a:solidFill>
                <a:srgbClr val="FFFF00"/>
              </a:solidFill>
            </a:endParaRPr>
          </a:p>
        </p:txBody>
      </p:sp>
    </p:spTree>
    <p:extLst>
      <p:ext uri="{BB962C8B-B14F-4D97-AF65-F5344CB8AC3E}">
        <p14:creationId xmlns:p14="http://schemas.microsoft.com/office/powerpoint/2010/main" val="30470649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Haitian revolution, </a:t>
            </a:r>
            <a:r>
              <a:rPr lang="en-GB" dirty="0"/>
              <a:t>c. </a:t>
            </a:r>
            <a:r>
              <a:rPr lang="en-GB" dirty="0" smtClean="0"/>
              <a:t>1791–1804</a:t>
            </a:r>
            <a:endParaRPr lang="en-GB" dirty="0"/>
          </a:p>
        </p:txBody>
      </p:sp>
      <p:sp>
        <p:nvSpPr>
          <p:cNvPr id="3" name="Content Placeholder 1"/>
          <p:cNvSpPr txBox="1">
            <a:spLocks/>
          </p:cNvSpPr>
          <p:nvPr/>
        </p:nvSpPr>
        <p:spPr>
          <a:xfrm>
            <a:off x="165460" y="1628800"/>
            <a:ext cx="8727020" cy="4680520"/>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indent="0" algn="r">
              <a:buNone/>
            </a:pPr>
            <a:r>
              <a:rPr lang="en-GB" sz="1800" u="sng" dirty="0" smtClean="0">
                <a:solidFill>
                  <a:schemeClr val="accent6">
                    <a:lumMod val="50000"/>
                  </a:schemeClr>
                </a:solidFill>
              </a:rPr>
              <a:t>Key impacts:</a:t>
            </a:r>
          </a:p>
          <a:p>
            <a:r>
              <a:rPr lang="en-GB" sz="1800" dirty="0" smtClean="0">
                <a:solidFill>
                  <a:schemeClr val="accent6">
                    <a:lumMod val="50000"/>
                  </a:schemeClr>
                </a:solidFill>
              </a:rPr>
              <a:t>Abolition of slavery</a:t>
            </a:r>
          </a:p>
          <a:p>
            <a:endParaRPr lang="en-GB" sz="1800" dirty="0">
              <a:solidFill>
                <a:schemeClr val="accent6">
                  <a:lumMod val="50000"/>
                </a:schemeClr>
              </a:solidFill>
            </a:endParaRPr>
          </a:p>
          <a:p>
            <a:r>
              <a:rPr lang="en-GB" sz="1800" dirty="0" smtClean="0">
                <a:solidFill>
                  <a:schemeClr val="accent6">
                    <a:lumMod val="50000"/>
                  </a:schemeClr>
                </a:solidFill>
              </a:rPr>
              <a:t>Independent nation of Haiti established</a:t>
            </a:r>
          </a:p>
          <a:p>
            <a:endParaRPr lang="en-GB" sz="1800" dirty="0">
              <a:solidFill>
                <a:schemeClr val="accent6">
                  <a:lumMod val="50000"/>
                </a:schemeClr>
              </a:solidFill>
            </a:endParaRPr>
          </a:p>
          <a:p>
            <a:r>
              <a:rPr lang="en-GB" sz="1800" dirty="0" smtClean="0">
                <a:solidFill>
                  <a:schemeClr val="accent6">
                    <a:lumMod val="50000"/>
                  </a:schemeClr>
                </a:solidFill>
              </a:rPr>
              <a:t>Radical assertion of revolutionary ideals of liberty and equality for all</a:t>
            </a:r>
          </a:p>
          <a:p>
            <a:endParaRPr lang="en-GB" sz="1800" dirty="0">
              <a:solidFill>
                <a:schemeClr val="accent6">
                  <a:lumMod val="50000"/>
                </a:schemeClr>
              </a:solidFill>
            </a:endParaRPr>
          </a:p>
          <a:p>
            <a:r>
              <a:rPr lang="en-GB" sz="1800" dirty="0" smtClean="0">
                <a:solidFill>
                  <a:schemeClr val="accent6">
                    <a:lumMod val="50000"/>
                  </a:schemeClr>
                </a:solidFill>
              </a:rPr>
              <a:t>Questioning of white supremacy and black inferiority</a:t>
            </a:r>
          </a:p>
          <a:p>
            <a:endParaRPr lang="en-GB" sz="1800" dirty="0">
              <a:solidFill>
                <a:schemeClr val="accent6">
                  <a:lumMod val="50000"/>
                </a:schemeClr>
              </a:solidFill>
            </a:endParaRPr>
          </a:p>
          <a:p>
            <a:r>
              <a:rPr lang="en-GB" sz="1800" dirty="0" smtClean="0">
                <a:solidFill>
                  <a:schemeClr val="accent6">
                    <a:lumMod val="50000"/>
                  </a:schemeClr>
                </a:solidFill>
              </a:rPr>
              <a:t>Model for future revolutionary and independence movements elsewhere in Americas and beyond</a:t>
            </a:r>
          </a:p>
          <a:p>
            <a:endParaRPr lang="en-GB" sz="1800" dirty="0">
              <a:solidFill>
                <a:schemeClr val="accent6">
                  <a:lumMod val="50000"/>
                </a:schemeClr>
              </a:solidFill>
            </a:endParaRPr>
          </a:p>
          <a:p>
            <a:r>
              <a:rPr lang="en-GB" sz="1800" dirty="0" smtClean="0">
                <a:solidFill>
                  <a:schemeClr val="accent6">
                    <a:lumMod val="50000"/>
                  </a:schemeClr>
                </a:solidFill>
              </a:rPr>
              <a:t>Touchstone in pan-African diasporic identity (and postcolonial theory)</a:t>
            </a:r>
          </a:p>
          <a:p>
            <a:pPr marL="45720" indent="0">
              <a:buNone/>
            </a:pPr>
            <a:endParaRPr lang="en-GB" sz="1800" dirty="0">
              <a:solidFill>
                <a:schemeClr val="accent6">
                  <a:lumMod val="50000"/>
                </a:schemeClr>
              </a:solidFill>
            </a:endParaRPr>
          </a:p>
          <a:p>
            <a:endParaRPr lang="en-GB" sz="1800" dirty="0" smtClean="0">
              <a:solidFill>
                <a:schemeClr val="accent6">
                  <a:lumMod val="50000"/>
                </a:schemeClr>
              </a:solidFill>
            </a:endParaRPr>
          </a:p>
          <a:p>
            <a:pPr marL="45720" indent="0">
              <a:buNone/>
            </a:pPr>
            <a:r>
              <a:rPr lang="en-GB" sz="1800" dirty="0" smtClean="0"/>
              <a:t> </a:t>
            </a:r>
            <a:endParaRPr lang="en-GB" sz="1800" dirty="0"/>
          </a:p>
        </p:txBody>
      </p:sp>
    </p:spTree>
    <p:extLst>
      <p:ext uri="{BB962C8B-B14F-4D97-AF65-F5344CB8AC3E}">
        <p14:creationId xmlns:p14="http://schemas.microsoft.com/office/powerpoint/2010/main" val="34193022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5033"/>
          <a:stretch/>
        </p:blipFill>
        <p:spPr>
          <a:xfrm>
            <a:off x="272208" y="-15628"/>
            <a:ext cx="8519711" cy="6873628"/>
          </a:xfrm>
          <a:prstGeom prst="rect">
            <a:avLst/>
          </a:prstGeom>
        </p:spPr>
      </p:pic>
      <p:sp>
        <p:nvSpPr>
          <p:cNvPr id="5" name="Title 2"/>
          <p:cNvSpPr txBox="1">
            <a:spLocks/>
          </p:cNvSpPr>
          <p:nvPr/>
        </p:nvSpPr>
        <p:spPr>
          <a:xfrm>
            <a:off x="0" y="102459"/>
            <a:ext cx="9064128" cy="1054394"/>
          </a:xfrm>
          <a:prstGeom prst="rect">
            <a:avLst/>
          </a:prstGeom>
        </p:spPr>
        <p:txBody>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endParaRPr lang="en-GB" sz="900" b="1" dirty="0" smtClean="0">
              <a:solidFill>
                <a:srgbClr val="FF0000"/>
              </a:solidFill>
              <a:effectLst>
                <a:outerShdw blurRad="38100" dist="38100" dir="2700000" algn="tl">
                  <a:srgbClr val="000000">
                    <a:alpha val="43137"/>
                  </a:srgbClr>
                </a:outerShdw>
              </a:effectLst>
            </a:endParaRPr>
          </a:p>
          <a:p>
            <a:r>
              <a:rPr lang="en-GB" b="1" dirty="0" smtClean="0">
                <a:solidFill>
                  <a:srgbClr val="FF0000"/>
                </a:solidFill>
                <a:effectLst>
                  <a:outerShdw blurRad="38100" dist="38100" dir="2700000" algn="tl">
                    <a:srgbClr val="000000">
                      <a:alpha val="43137"/>
                    </a:srgbClr>
                  </a:outerShdw>
                </a:effectLst>
              </a:rPr>
              <a:t>18</a:t>
            </a:r>
            <a:r>
              <a:rPr lang="en-GB" b="1" baseline="30000" dirty="0" smtClean="0">
                <a:solidFill>
                  <a:srgbClr val="FF0000"/>
                </a:solidFill>
                <a:effectLst>
                  <a:outerShdw blurRad="38100" dist="38100" dir="2700000" algn="tl">
                    <a:srgbClr val="000000">
                      <a:alpha val="43137"/>
                    </a:srgbClr>
                  </a:outerShdw>
                </a:effectLst>
              </a:rPr>
              <a:t>th</a:t>
            </a:r>
            <a:r>
              <a:rPr lang="en-GB" b="1" dirty="0" smtClean="0">
                <a:solidFill>
                  <a:srgbClr val="FF0000"/>
                </a:solidFill>
                <a:effectLst>
                  <a:outerShdw blurRad="38100" dist="38100" dir="2700000" algn="tl">
                    <a:srgbClr val="000000">
                      <a:alpha val="43137"/>
                    </a:srgbClr>
                  </a:outerShdw>
                </a:effectLst>
              </a:rPr>
              <a:t>-century France: A global empire</a:t>
            </a:r>
            <a:endParaRPr lang="en-US" b="1" i="1" dirty="0">
              <a:solidFill>
                <a:srgbClr val="FF0000"/>
              </a:solidFill>
              <a:effectLst>
                <a:outerShdw blurRad="38100" dist="38100" dir="2700000" algn="tl">
                  <a:srgbClr val="000000">
                    <a:alpha val="43137"/>
                  </a:srgbClr>
                </a:outerShdw>
              </a:effectLst>
            </a:endParaRPr>
          </a:p>
        </p:txBody>
      </p:sp>
      <p:sp>
        <p:nvSpPr>
          <p:cNvPr id="7" name="Title 2"/>
          <p:cNvSpPr txBox="1">
            <a:spLocks/>
          </p:cNvSpPr>
          <p:nvPr/>
        </p:nvSpPr>
        <p:spPr>
          <a:xfrm>
            <a:off x="2195736" y="5805264"/>
            <a:ext cx="5184576" cy="1340768"/>
          </a:xfrm>
          <a:prstGeom prst="rect">
            <a:avLst/>
          </a:prstGeom>
        </p:spPr>
        <p:txBody>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r>
              <a:rPr lang="en-GB" sz="2400" dirty="0" smtClean="0">
                <a:solidFill>
                  <a:srgbClr val="0070C0"/>
                </a:solidFill>
              </a:rPr>
              <a:t>MAP SHOWING FRENCH MERCANTILE EMPIRE, C. 1750</a:t>
            </a:r>
            <a:endParaRPr lang="en-US" sz="2400" i="1" dirty="0">
              <a:solidFill>
                <a:srgbClr val="0070C0"/>
              </a:solidFill>
            </a:endParaRPr>
          </a:p>
        </p:txBody>
      </p:sp>
    </p:spTree>
    <p:extLst>
      <p:ext uri="{BB962C8B-B14F-4D97-AF65-F5344CB8AC3E}">
        <p14:creationId xmlns:p14="http://schemas.microsoft.com/office/powerpoint/2010/main" val="39769148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French Caribbean</a:t>
            </a:r>
            <a:endParaRPr lang="en-GB"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639" t="5258" r="3018" b="3659"/>
          <a:stretch/>
        </p:blipFill>
        <p:spPr>
          <a:xfrm>
            <a:off x="1043608" y="1623882"/>
            <a:ext cx="6984776" cy="5056395"/>
          </a:xfrm>
          <a:prstGeom prst="rect">
            <a:avLst/>
          </a:prstGeom>
        </p:spPr>
      </p:pic>
    </p:spTree>
    <p:extLst>
      <p:ext uri="{BB962C8B-B14F-4D97-AF65-F5344CB8AC3E}">
        <p14:creationId xmlns:p14="http://schemas.microsoft.com/office/powerpoint/2010/main" val="28969740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European colonisation in the Caribbean</a:t>
            </a: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595404"/>
            <a:ext cx="6860431" cy="5073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67369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Pre-Columbian </a:t>
            </a:r>
            <a:r>
              <a:rPr lang="en-GB" dirty="0"/>
              <a:t>Hispaniola</a:t>
            </a:r>
            <a:r>
              <a:rPr lang="en-GB" dirty="0" smtClean="0"/>
              <a:t>: </a:t>
            </a:r>
            <a:r>
              <a:rPr lang="en-GB" dirty="0"/>
              <a:t>Taíno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4394" y="1628800"/>
            <a:ext cx="3419872" cy="39670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580112" y="5595852"/>
            <a:ext cx="2664296" cy="369332"/>
          </a:xfrm>
          <a:prstGeom prst="rect">
            <a:avLst/>
          </a:prstGeom>
        </p:spPr>
        <p:txBody>
          <a:bodyPr wrap="square">
            <a:spAutoFit/>
          </a:bodyPr>
          <a:lstStyle/>
          <a:p>
            <a:pPr algn="r"/>
            <a:r>
              <a:rPr lang="en-GB" dirty="0" smtClean="0"/>
              <a:t>Taíno material culture</a:t>
            </a:r>
            <a:endParaRPr lang="en-GB" dirty="0"/>
          </a:p>
        </p:txBody>
      </p:sp>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1" y="1641487"/>
            <a:ext cx="5379859" cy="25796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4523" y="3612326"/>
            <a:ext cx="1325543" cy="30570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90066" y="4173210"/>
            <a:ext cx="4054328" cy="2136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686522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Spanish colonisation</a:t>
            </a:r>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6444" y="1548597"/>
            <a:ext cx="3308494" cy="2514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655" y="2060848"/>
            <a:ext cx="5538789" cy="46642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3330" y="1628800"/>
            <a:ext cx="5687441" cy="523220"/>
          </a:xfrm>
          <a:prstGeom prst="rect">
            <a:avLst/>
          </a:prstGeom>
        </p:spPr>
        <p:txBody>
          <a:bodyPr wrap="square">
            <a:spAutoFit/>
          </a:bodyPr>
          <a:lstStyle/>
          <a:p>
            <a:r>
              <a:rPr lang="en-GB" sz="1400" dirty="0" smtClean="0"/>
              <a:t>Taíno pictograph telling a story of missionaries arriving in Hispaniola (1510); depiction of Taíno encountering Christopher Columbus, c. 1594</a:t>
            </a:r>
            <a:endParaRPr lang="en-GB" sz="1400" dirty="0"/>
          </a:p>
        </p:txBody>
      </p:sp>
    </p:spTree>
    <p:extLst>
      <p:ext uri="{BB962C8B-B14F-4D97-AF65-F5344CB8AC3E}">
        <p14:creationId xmlns:p14="http://schemas.microsoft.com/office/powerpoint/2010/main" val="4207581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268760"/>
            <a:ext cx="9144000" cy="3357067"/>
          </a:xfrm>
          <a:prstGeom prst="rect">
            <a:avLst/>
          </a:prstGeom>
        </p:spPr>
        <p:txBody>
          <a:bodyPr wrap="square" lIns="405000" tIns="405000" rIns="405000" bIns="405000">
            <a:spAutoFit/>
          </a:bodyPr>
          <a:lstStyle/>
          <a:p>
            <a:pPr defTabSz="685800">
              <a:defRPr/>
            </a:pPr>
            <a:endParaRPr lang="en-GB" sz="1650" dirty="0">
              <a:solidFill>
                <a:prstClr val="black"/>
              </a:solidFill>
              <a:latin typeface="Elephant" panose="02020904090505020303" pitchFamily="18" charset="0"/>
            </a:endParaRPr>
          </a:p>
          <a:p>
            <a:pPr marL="257175" indent="-257175" defTabSz="685800">
              <a:buFont typeface="Arial" panose="020B0604020202020204" pitchFamily="34" charset="0"/>
              <a:buChar char="•"/>
              <a:defRPr/>
            </a:pPr>
            <a:r>
              <a:rPr lang="en-GB" sz="1650" dirty="0">
                <a:solidFill>
                  <a:prstClr val="black"/>
                </a:solidFill>
                <a:latin typeface="Elephant" panose="02020904090505020303" pitchFamily="18" charset="0"/>
              </a:rPr>
              <a:t>How does Columbus ‘sell’ the Caribbean to the Spanish crown?</a:t>
            </a:r>
          </a:p>
          <a:p>
            <a:pPr marL="257175" indent="-257175" defTabSz="685800">
              <a:buFont typeface="Arial" panose="020B0604020202020204" pitchFamily="34" charset="0"/>
              <a:buChar char="•"/>
              <a:defRPr/>
            </a:pPr>
            <a:endParaRPr lang="en-GB" sz="1650" dirty="0">
              <a:solidFill>
                <a:prstClr val="black"/>
              </a:solidFill>
              <a:latin typeface="Elephant" panose="02020904090505020303" pitchFamily="18" charset="0"/>
            </a:endParaRPr>
          </a:p>
          <a:p>
            <a:pPr marL="257175" indent="-257175" defTabSz="685800">
              <a:buFont typeface="Arial" panose="020B0604020202020204" pitchFamily="34" charset="0"/>
              <a:buChar char="•"/>
              <a:defRPr/>
            </a:pPr>
            <a:r>
              <a:rPr lang="en-GB" sz="1650" dirty="0">
                <a:solidFill>
                  <a:prstClr val="black"/>
                </a:solidFill>
                <a:latin typeface="Elephant" panose="02020904090505020303" pitchFamily="18" charset="0"/>
              </a:rPr>
              <a:t>What </a:t>
            </a:r>
            <a:r>
              <a:rPr lang="en-GB" sz="1650" dirty="0">
                <a:solidFill>
                  <a:prstClr val="black"/>
                </a:solidFill>
                <a:latin typeface="Elephant" panose="02020904090505020303" pitchFamily="18" charset="0"/>
              </a:rPr>
              <a:t>does </a:t>
            </a:r>
            <a:r>
              <a:rPr lang="en-GB" sz="1650" dirty="0">
                <a:solidFill>
                  <a:prstClr val="black"/>
                </a:solidFill>
                <a:latin typeface="Elephant" panose="02020904090505020303" pitchFamily="18" charset="0"/>
              </a:rPr>
              <a:t>he describe </a:t>
            </a:r>
            <a:r>
              <a:rPr lang="en-GB" sz="1650" dirty="0">
                <a:solidFill>
                  <a:prstClr val="black"/>
                </a:solidFill>
                <a:latin typeface="Elephant" panose="02020904090505020303" pitchFamily="18" charset="0"/>
              </a:rPr>
              <a:t>as the pertinent geographical features of Hispaniola and Cuba?</a:t>
            </a:r>
          </a:p>
          <a:p>
            <a:pPr marL="257175" indent="-257175" defTabSz="685800">
              <a:buFont typeface="Arial" panose="020B0604020202020204" pitchFamily="34" charset="0"/>
              <a:buChar char="•"/>
              <a:defRPr/>
            </a:pPr>
            <a:endParaRPr lang="en-GB" sz="1650" dirty="0">
              <a:solidFill>
                <a:prstClr val="black"/>
              </a:solidFill>
              <a:latin typeface="Elephant" panose="02020904090505020303" pitchFamily="18" charset="0"/>
            </a:endParaRPr>
          </a:p>
          <a:p>
            <a:pPr marL="257175" indent="-257175" defTabSz="685800">
              <a:buFont typeface="Arial" panose="020B0604020202020204" pitchFamily="34" charset="0"/>
              <a:buChar char="•"/>
              <a:defRPr/>
            </a:pPr>
            <a:r>
              <a:rPr lang="en-GB" sz="1650" dirty="0">
                <a:solidFill>
                  <a:prstClr val="black"/>
                </a:solidFill>
                <a:latin typeface="Elephant" panose="02020904090505020303" pitchFamily="18" charset="0"/>
              </a:rPr>
              <a:t>What items of trade does Columbus identify as being present on the islands?</a:t>
            </a:r>
          </a:p>
          <a:p>
            <a:pPr marL="257175" indent="-257175" defTabSz="685800">
              <a:buFont typeface="Arial" panose="020B0604020202020204" pitchFamily="34" charset="0"/>
              <a:buChar char="•"/>
              <a:defRPr/>
            </a:pPr>
            <a:endParaRPr lang="en-GB" sz="1650" dirty="0">
              <a:solidFill>
                <a:prstClr val="black"/>
              </a:solidFill>
              <a:latin typeface="Elephant" panose="02020904090505020303" pitchFamily="18" charset="0"/>
            </a:endParaRPr>
          </a:p>
          <a:p>
            <a:pPr marL="257175" indent="-257175" defTabSz="685800">
              <a:buFont typeface="Arial" panose="020B0604020202020204" pitchFamily="34" charset="0"/>
              <a:buChar char="•"/>
              <a:defRPr/>
            </a:pPr>
            <a:r>
              <a:rPr lang="en-GB" sz="1650" dirty="0">
                <a:solidFill>
                  <a:prstClr val="black"/>
                </a:solidFill>
                <a:latin typeface="Elephant" panose="02020904090505020303" pitchFamily="18" charset="0"/>
              </a:rPr>
              <a:t>How does Columbus describe the native inhabitants? What does he say about </a:t>
            </a:r>
            <a:r>
              <a:rPr lang="en-GB" sz="1650" dirty="0">
                <a:solidFill>
                  <a:prstClr val="black"/>
                </a:solidFill>
                <a:latin typeface="Elephant" panose="02020904090505020303" pitchFamily="18" charset="0"/>
              </a:rPr>
              <a:t>their: </a:t>
            </a:r>
          </a:p>
        </p:txBody>
      </p:sp>
      <p:sp>
        <p:nvSpPr>
          <p:cNvPr id="3" name="Rectangle 2"/>
          <p:cNvSpPr/>
          <p:nvPr/>
        </p:nvSpPr>
        <p:spPr>
          <a:xfrm>
            <a:off x="2286000" y="4363108"/>
            <a:ext cx="4572000" cy="1361911"/>
          </a:xfrm>
          <a:prstGeom prst="rect">
            <a:avLst/>
          </a:prstGeom>
        </p:spPr>
        <p:txBody>
          <a:bodyPr numCol="2">
            <a:spAutoFit/>
          </a:bodyPr>
          <a:lstStyle/>
          <a:p>
            <a:pPr marL="257175" indent="-257175" defTabSz="685800">
              <a:buFont typeface="Courier New" panose="02070309020205020404" pitchFamily="49" charset="0"/>
              <a:buChar char="o"/>
              <a:defRPr/>
            </a:pPr>
            <a:r>
              <a:rPr lang="en-GB" sz="1650" dirty="0">
                <a:solidFill>
                  <a:prstClr val="black"/>
                </a:solidFill>
                <a:latin typeface="Elephant" panose="02020904090505020303" pitchFamily="18" charset="0"/>
              </a:rPr>
              <a:t>Physical </a:t>
            </a:r>
            <a:r>
              <a:rPr lang="en-GB" sz="1650" dirty="0">
                <a:solidFill>
                  <a:prstClr val="black"/>
                </a:solidFill>
                <a:latin typeface="Elephant" panose="02020904090505020303" pitchFamily="18" charset="0"/>
              </a:rPr>
              <a:t>features</a:t>
            </a:r>
          </a:p>
          <a:p>
            <a:pPr marL="257175" indent="-257175" defTabSz="685800">
              <a:buFont typeface="Courier New" panose="02070309020205020404" pitchFamily="49" charset="0"/>
              <a:buChar char="o"/>
              <a:defRPr/>
            </a:pPr>
            <a:r>
              <a:rPr lang="en-GB" sz="1650" dirty="0">
                <a:solidFill>
                  <a:prstClr val="black"/>
                </a:solidFill>
                <a:latin typeface="Elephant" panose="02020904090505020303" pitchFamily="18" charset="0"/>
              </a:rPr>
              <a:t>Behavioural</a:t>
            </a:r>
            <a:r>
              <a:rPr lang="cy-GB" sz="1650" dirty="0">
                <a:solidFill>
                  <a:prstClr val="black"/>
                </a:solidFill>
                <a:latin typeface="Elephant" panose="02020904090505020303" pitchFamily="18" charset="0"/>
              </a:rPr>
              <a:t> </a:t>
            </a:r>
            <a:r>
              <a:rPr lang="en-GB" sz="1650" dirty="0">
                <a:solidFill>
                  <a:prstClr val="black"/>
                </a:solidFill>
                <a:latin typeface="Elephant" panose="02020904090505020303" pitchFamily="18" charset="0"/>
              </a:rPr>
              <a:t>characteristics</a:t>
            </a:r>
          </a:p>
          <a:p>
            <a:pPr marL="257175" indent="-257175" defTabSz="685800">
              <a:buFont typeface="Courier New" panose="02070309020205020404" pitchFamily="49" charset="0"/>
              <a:buChar char="o"/>
              <a:defRPr/>
            </a:pPr>
            <a:r>
              <a:rPr lang="en-GB" sz="1650" dirty="0">
                <a:solidFill>
                  <a:prstClr val="black"/>
                </a:solidFill>
                <a:latin typeface="Elephant" panose="02020904090505020303" pitchFamily="18" charset="0"/>
              </a:rPr>
              <a:t>Social organisation </a:t>
            </a:r>
          </a:p>
          <a:p>
            <a:pPr marL="257175" indent="-257175" defTabSz="685800">
              <a:buFont typeface="Courier New" panose="02070309020205020404" pitchFamily="49" charset="0"/>
              <a:buChar char="o"/>
              <a:defRPr/>
            </a:pPr>
            <a:r>
              <a:rPr lang="en-GB" sz="1650" dirty="0">
                <a:solidFill>
                  <a:prstClr val="black"/>
                </a:solidFill>
                <a:latin typeface="Elephant" panose="02020904090505020303" pitchFamily="18" charset="0"/>
              </a:rPr>
              <a:t>Religion</a:t>
            </a:r>
            <a:endParaRPr lang="en-GB" sz="1650" dirty="0">
              <a:solidFill>
                <a:prstClr val="black"/>
              </a:solidFill>
              <a:latin typeface="Elephant" panose="02020904090505020303" pitchFamily="18" charset="0"/>
            </a:endParaRPr>
          </a:p>
          <a:p>
            <a:pPr marL="257175" indent="-257175" defTabSz="685800">
              <a:buFont typeface="Courier New" panose="02070309020205020404" pitchFamily="49" charset="0"/>
              <a:buChar char="o"/>
              <a:defRPr/>
            </a:pPr>
            <a:r>
              <a:rPr lang="en-GB" sz="1650" dirty="0">
                <a:solidFill>
                  <a:prstClr val="black"/>
                </a:solidFill>
                <a:latin typeface="Elephant" panose="02020904090505020303" pitchFamily="18" charset="0"/>
              </a:rPr>
              <a:t>Attitude towards property</a:t>
            </a:r>
          </a:p>
          <a:p>
            <a:pPr marL="257175" indent="-257175" defTabSz="685800">
              <a:buFont typeface="Courier New" panose="02070309020205020404" pitchFamily="49" charset="0"/>
              <a:buChar char="o"/>
              <a:defRPr/>
            </a:pPr>
            <a:r>
              <a:rPr lang="en-GB" sz="1650" dirty="0">
                <a:solidFill>
                  <a:prstClr val="black"/>
                </a:solidFill>
                <a:latin typeface="Elephant" panose="02020904090505020303" pitchFamily="18" charset="0"/>
              </a:rPr>
              <a:t>Attitude towards the </a:t>
            </a:r>
            <a:r>
              <a:rPr lang="en-GB" sz="1650" dirty="0">
                <a:solidFill>
                  <a:prstClr val="black"/>
                </a:solidFill>
                <a:latin typeface="Elephant" panose="02020904090505020303" pitchFamily="18" charset="0"/>
              </a:rPr>
              <a:t>Spanish?</a:t>
            </a:r>
            <a:endParaRPr lang="en-GB" sz="1650" dirty="0">
              <a:solidFill>
                <a:prstClr val="black"/>
              </a:solidFill>
              <a:latin typeface="Elephant" panose="02020904090505020303" pitchFamily="18" charset="0"/>
            </a:endParaRPr>
          </a:p>
        </p:txBody>
      </p:sp>
      <p:sp>
        <p:nvSpPr>
          <p:cNvPr id="4" name="Title 3"/>
          <p:cNvSpPr>
            <a:spLocks noGrp="1"/>
          </p:cNvSpPr>
          <p:nvPr>
            <p:ph type="title"/>
          </p:nvPr>
        </p:nvSpPr>
        <p:spPr>
          <a:xfrm>
            <a:off x="251520" y="355847"/>
            <a:ext cx="8510740" cy="1054394"/>
          </a:xfrm>
        </p:spPr>
        <p:txBody>
          <a:bodyPr/>
          <a:lstStyle/>
          <a:p>
            <a:r>
              <a:rPr lang="en-GB" sz="2400" dirty="0"/>
              <a:t>COLUMBUS RECOUNTS FIRST ENCOUNTERS WITH NATIVE PEOPLE OF CARIBBEAN, 1493</a:t>
            </a:r>
            <a:br>
              <a:rPr lang="en-GB" sz="2400" dirty="0"/>
            </a:br>
            <a:endParaRPr lang="en-GB" sz="2400" dirty="0"/>
          </a:p>
        </p:txBody>
      </p:sp>
      <p:sp>
        <p:nvSpPr>
          <p:cNvPr id="5" name="Content Placeholder 4"/>
          <p:cNvSpPr>
            <a:spLocks noGrp="1"/>
          </p:cNvSpPr>
          <p:nvPr>
            <p:ph idx="1"/>
          </p:nvPr>
        </p:nvSpPr>
        <p:spPr>
          <a:xfrm>
            <a:off x="302943" y="2010613"/>
            <a:ext cx="8407893" cy="4407408"/>
          </a:xfrm>
        </p:spPr>
        <p:txBody>
          <a:bodyPr/>
          <a:lstStyle/>
          <a:p>
            <a:endParaRPr lang="en-GB" dirty="0"/>
          </a:p>
        </p:txBody>
      </p:sp>
    </p:spTree>
    <p:extLst>
      <p:ext uri="{BB962C8B-B14F-4D97-AF65-F5344CB8AC3E}">
        <p14:creationId xmlns:p14="http://schemas.microsoft.com/office/powerpoint/2010/main" val="15338376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Spanish colonisation</a:t>
            </a:r>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6444" y="1548597"/>
            <a:ext cx="3308494" cy="2514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655" y="2060848"/>
            <a:ext cx="5538789" cy="46642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726444" y="4024013"/>
            <a:ext cx="3276961" cy="2800767"/>
          </a:xfrm>
          <a:prstGeom prst="rect">
            <a:avLst/>
          </a:prstGeom>
        </p:spPr>
        <p:txBody>
          <a:bodyPr wrap="square">
            <a:spAutoFit/>
          </a:bodyPr>
          <a:lstStyle/>
          <a:p>
            <a:r>
              <a:rPr lang="en-GB" sz="1600" dirty="0" smtClean="0">
                <a:solidFill>
                  <a:srgbClr val="C00000"/>
                </a:solidFill>
              </a:rPr>
              <a:t>Columbus</a:t>
            </a:r>
            <a:r>
              <a:rPr lang="en-GB" sz="1600" baseline="0" dirty="0" smtClean="0">
                <a:solidFill>
                  <a:srgbClr val="C00000"/>
                </a:solidFill>
              </a:rPr>
              <a:t> on </a:t>
            </a:r>
            <a:r>
              <a:rPr lang="en-GB" sz="1600" dirty="0" smtClean="0">
                <a:solidFill>
                  <a:srgbClr val="C00000"/>
                </a:solidFill>
              </a:rPr>
              <a:t>Taíno:</a:t>
            </a:r>
            <a:r>
              <a:rPr lang="en-GB" sz="1600" baseline="0" dirty="0" smtClean="0">
                <a:solidFill>
                  <a:srgbClr val="C00000"/>
                </a:solidFill>
              </a:rPr>
              <a:t> </a:t>
            </a:r>
            <a:r>
              <a:rPr lang="en-GB" sz="1600" dirty="0" smtClean="0">
                <a:solidFill>
                  <a:srgbClr val="C00000"/>
                </a:solidFill>
              </a:rPr>
              <a:t>“They traded with us and gave us everything they had, with good will … they took great delight in pleasing us … They are very gentle and without knowledge of what is evil; nor do they murder or steal … </a:t>
            </a:r>
            <a:r>
              <a:rPr lang="en-GB" sz="1600" dirty="0">
                <a:solidFill>
                  <a:srgbClr val="C00000"/>
                </a:solidFill>
              </a:rPr>
              <a:t>t</a:t>
            </a:r>
            <a:r>
              <a:rPr lang="en-GB" sz="1600" dirty="0" smtClean="0">
                <a:solidFill>
                  <a:srgbClr val="C00000"/>
                </a:solidFill>
              </a:rPr>
              <a:t>hey love their neighbours as themselves and they have the sweetest talk in the world, and are gentle and always laughing.”</a:t>
            </a:r>
            <a:endParaRPr lang="en-GB" sz="1600" dirty="0">
              <a:solidFill>
                <a:srgbClr val="C00000"/>
              </a:solidFill>
            </a:endParaRPr>
          </a:p>
        </p:txBody>
      </p:sp>
      <p:sp>
        <p:nvSpPr>
          <p:cNvPr id="8" name="Rectangle 7"/>
          <p:cNvSpPr/>
          <p:nvPr/>
        </p:nvSpPr>
        <p:spPr>
          <a:xfrm>
            <a:off x="113330" y="1628800"/>
            <a:ext cx="5687441" cy="523220"/>
          </a:xfrm>
          <a:prstGeom prst="rect">
            <a:avLst/>
          </a:prstGeom>
        </p:spPr>
        <p:txBody>
          <a:bodyPr wrap="square">
            <a:spAutoFit/>
          </a:bodyPr>
          <a:lstStyle/>
          <a:p>
            <a:r>
              <a:rPr lang="en-GB" sz="1400" dirty="0" smtClean="0"/>
              <a:t>Taíno pictograph telling a story of missionaries arriving in Hispaniola (1510); depiction of Taíno encountering Christopher Columbus, c. 1594</a:t>
            </a:r>
            <a:endParaRPr lang="en-GB" sz="1400" dirty="0"/>
          </a:p>
        </p:txBody>
      </p:sp>
    </p:spTree>
    <p:extLst>
      <p:ext uri="{BB962C8B-B14F-4D97-AF65-F5344CB8AC3E}">
        <p14:creationId xmlns:p14="http://schemas.microsoft.com/office/powerpoint/2010/main" val="38243943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8640"/>
            <a:ext cx="7886700" cy="994172"/>
          </a:xfrm>
        </p:spPr>
        <p:txBody>
          <a:bodyPr/>
          <a:lstStyle/>
          <a:p>
            <a:pPr algn="ctr"/>
            <a:r>
              <a:rPr lang="en-GB" dirty="0" smtClean="0">
                <a:latin typeface="+mn-lt"/>
              </a:rPr>
              <a:t>1492</a:t>
            </a:r>
            <a:r>
              <a:rPr lang="en-GB" dirty="0">
                <a:latin typeface="+mn-lt"/>
              </a:rPr>
              <a:t> </a:t>
            </a:r>
            <a:r>
              <a:rPr lang="en-GB" dirty="0" smtClean="0">
                <a:latin typeface="+mn-lt"/>
              </a:rPr>
              <a:t>and all that</a:t>
            </a:r>
            <a:endParaRPr lang="en-GB" dirty="0">
              <a:latin typeface="+mn-lt"/>
            </a:endParaRPr>
          </a:p>
        </p:txBody>
      </p:sp>
      <p:sp>
        <p:nvSpPr>
          <p:cNvPr id="3" name="Content Placeholder 2"/>
          <p:cNvSpPr>
            <a:spLocks noGrp="1"/>
          </p:cNvSpPr>
          <p:nvPr>
            <p:ph idx="1"/>
          </p:nvPr>
        </p:nvSpPr>
        <p:spPr>
          <a:xfrm>
            <a:off x="0" y="1592035"/>
            <a:ext cx="9144000" cy="4408715"/>
          </a:xfrm>
        </p:spPr>
        <p:txBody>
          <a:bodyPr vert="horz" lIns="270000" tIns="270000" rIns="270000" bIns="270000" numCol="2" spcCol="360000" rtlCol="0">
            <a:noAutofit/>
          </a:bodyPr>
          <a:lstStyle/>
          <a:p>
            <a:r>
              <a:rPr lang="en-GB" sz="1400" dirty="0"/>
              <a:t>Jan 2 – </a:t>
            </a:r>
            <a:r>
              <a:rPr lang="en-GB" sz="1400" dirty="0">
                <a:solidFill>
                  <a:srgbClr val="7030A0"/>
                </a:solidFill>
                <a:latin typeface="Arial Black" panose="020B0A04020102020204" pitchFamily="34" charset="0"/>
              </a:rPr>
              <a:t>Fall of Granada</a:t>
            </a:r>
            <a:r>
              <a:rPr lang="en-GB" sz="1400" dirty="0"/>
              <a:t>: Muhammad XII, the last Emir of Granada, surrenders his city to the army of the Catholic Monarchs (Ferdinand II of Aragon and Isabella I of Castile) after a lengthy siege, ending the ten-year Granada War and the centuries-long Reconquista, and bringing an end to 780 years of Muslim control in Al-Andalus.</a:t>
            </a:r>
          </a:p>
          <a:p>
            <a:r>
              <a:rPr lang="en-GB" sz="1400" dirty="0"/>
              <a:t>Jan 15 – Christopher Columbus meets Ferdinand and Isabella and persuades them to support his Atlantic voyage intended to find a new route to the East Indies.</a:t>
            </a:r>
          </a:p>
          <a:p>
            <a:r>
              <a:rPr lang="en-GB" sz="1400" dirty="0"/>
              <a:t>Jan 16 – First grammar of Spanish language (</a:t>
            </a:r>
            <a:r>
              <a:rPr lang="en-GB" sz="1400" i="1" dirty="0" err="1"/>
              <a:t>Gramática</a:t>
            </a:r>
            <a:r>
              <a:rPr lang="en-GB" sz="1400" i="1" dirty="0"/>
              <a:t> de la </a:t>
            </a:r>
            <a:r>
              <a:rPr lang="en-GB" sz="1400" i="1" dirty="0" err="1"/>
              <a:t>lengua</a:t>
            </a:r>
            <a:r>
              <a:rPr lang="en-GB" sz="1400" i="1" dirty="0"/>
              <a:t> </a:t>
            </a:r>
            <a:r>
              <a:rPr lang="en-GB" sz="1400" i="1" dirty="0" err="1"/>
              <a:t>castellana</a:t>
            </a:r>
            <a:r>
              <a:rPr lang="en-GB" sz="1400" dirty="0"/>
              <a:t>) presented to Isabella </a:t>
            </a:r>
          </a:p>
          <a:p>
            <a:r>
              <a:rPr lang="en-GB" sz="1400" b="1" dirty="0">
                <a:solidFill>
                  <a:srgbClr val="7030A0"/>
                </a:solidFill>
              </a:rPr>
              <a:t>March 31 – Ferdinand and Isabella sign the Alhambra Decree</a:t>
            </a:r>
            <a:r>
              <a:rPr lang="en-GB" sz="1400" dirty="0"/>
              <a:t>, expelling all Jews from Spain unless they convert to Roman Catholicism.</a:t>
            </a:r>
          </a:p>
          <a:p>
            <a:r>
              <a:rPr lang="en-GB" sz="1400" dirty="0"/>
              <a:t>July 31 – Jews  expelled from Spain; 40,000–200,000 leave. S</a:t>
            </a:r>
          </a:p>
          <a:p>
            <a:r>
              <a:rPr lang="en-GB" sz="1400" dirty="0"/>
              <a:t>Aug 3 –  Columbus sails with three ships from Palos de la </a:t>
            </a:r>
            <a:r>
              <a:rPr lang="en-GB" sz="1400" dirty="0" err="1"/>
              <a:t>Frontera</a:t>
            </a:r>
            <a:endParaRPr lang="en-GB" sz="1400" dirty="0"/>
          </a:p>
          <a:p>
            <a:r>
              <a:rPr lang="en-GB" sz="1400" dirty="0"/>
              <a:t>Sept 6 – Columbus sails from La </a:t>
            </a:r>
            <a:r>
              <a:rPr lang="en-GB" sz="1400" dirty="0" err="1"/>
              <a:t>Gomera</a:t>
            </a:r>
            <a:r>
              <a:rPr lang="en-GB" sz="1400" dirty="0"/>
              <a:t> in the Canary Islands, his final port of call before crossing the Atlantic Ocean for the first time.</a:t>
            </a:r>
          </a:p>
          <a:p>
            <a:r>
              <a:rPr lang="en-GB" sz="1400" dirty="0"/>
              <a:t>Sept 29 - Alonso </a:t>
            </a:r>
            <a:r>
              <a:rPr lang="en-GB" sz="1400" dirty="0" err="1"/>
              <a:t>Fernández</a:t>
            </a:r>
            <a:r>
              <a:rPr lang="en-GB" sz="1400" dirty="0"/>
              <a:t> de Lugo commences conquest of La Palma when the Castilians landed in </a:t>
            </a:r>
            <a:r>
              <a:rPr lang="en-GB" sz="1400" dirty="0" err="1"/>
              <a:t>Tazacorte</a:t>
            </a:r>
            <a:endParaRPr lang="en-GB" sz="1400" dirty="0"/>
          </a:p>
          <a:p>
            <a:r>
              <a:rPr lang="en-GB" sz="1400" dirty="0"/>
              <a:t>Oct 12 –  Columbus' expedition makes landfall in the Caribbean and lands on </a:t>
            </a:r>
            <a:r>
              <a:rPr lang="en-GB" sz="1400" dirty="0" err="1"/>
              <a:t>Guanahani</a:t>
            </a:r>
            <a:r>
              <a:rPr lang="en-GB" sz="1400" dirty="0"/>
              <a:t>, but he believes he has reached the East Indies.</a:t>
            </a:r>
          </a:p>
          <a:p>
            <a:r>
              <a:rPr lang="en-GB" sz="1400" dirty="0"/>
              <a:t>Oct 28 – Columbus lands in Cuba.</a:t>
            </a:r>
          </a:p>
          <a:p>
            <a:r>
              <a:rPr lang="en-GB" sz="1400" dirty="0"/>
              <a:t>Dec 5 – Columbus lands in Hispaniola.</a:t>
            </a:r>
          </a:p>
        </p:txBody>
      </p:sp>
    </p:spTree>
    <p:extLst>
      <p:ext uri="{BB962C8B-B14F-4D97-AF65-F5344CB8AC3E}">
        <p14:creationId xmlns:p14="http://schemas.microsoft.com/office/powerpoint/2010/main" val="32075718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stretch>
            <a:fillRect/>
          </a:stretch>
        </p:blipFill>
        <p:spPr>
          <a:xfrm>
            <a:off x="6330453" y="1615639"/>
            <a:ext cx="2518337" cy="3263504"/>
          </a:xfrm>
          <a:prstGeom prst="rect">
            <a:avLst/>
          </a:prstGeom>
        </p:spPr>
      </p:pic>
      <p:pic>
        <p:nvPicPr>
          <p:cNvPr id="4" name="Picture 3"/>
          <p:cNvPicPr>
            <a:picLocks noChangeAspect="1"/>
          </p:cNvPicPr>
          <p:nvPr/>
        </p:nvPicPr>
        <p:blipFill>
          <a:blip r:embed="rId4"/>
          <a:stretch>
            <a:fillRect/>
          </a:stretch>
        </p:blipFill>
        <p:spPr>
          <a:xfrm>
            <a:off x="185737" y="1641902"/>
            <a:ext cx="4386263" cy="3943350"/>
          </a:xfrm>
          <a:prstGeom prst="rect">
            <a:avLst/>
          </a:prstGeom>
        </p:spPr>
      </p:pic>
      <p:sp>
        <p:nvSpPr>
          <p:cNvPr id="5" name="Rectangle 4"/>
          <p:cNvSpPr/>
          <p:nvPr/>
        </p:nvSpPr>
        <p:spPr>
          <a:xfrm>
            <a:off x="895067" y="5585251"/>
            <a:ext cx="2813655" cy="300082"/>
          </a:xfrm>
          <a:prstGeom prst="rect">
            <a:avLst/>
          </a:prstGeom>
        </p:spPr>
        <p:txBody>
          <a:bodyPr wrap="none">
            <a:spAutoFit/>
          </a:bodyPr>
          <a:lstStyle/>
          <a:p>
            <a:r>
              <a:rPr lang="en-GB" sz="1350" dirty="0"/>
              <a:t>The five kingdoms of Iberia in 1360</a:t>
            </a:r>
            <a:endParaRPr lang="en-GB" sz="1350" dirty="0"/>
          </a:p>
        </p:txBody>
      </p:sp>
      <p:sp>
        <p:nvSpPr>
          <p:cNvPr id="7" name="Rectangle 6"/>
          <p:cNvSpPr/>
          <p:nvPr/>
        </p:nvSpPr>
        <p:spPr>
          <a:xfrm>
            <a:off x="6543675" y="5152783"/>
            <a:ext cx="2083658" cy="715581"/>
          </a:xfrm>
          <a:prstGeom prst="rect">
            <a:avLst/>
          </a:prstGeom>
        </p:spPr>
        <p:txBody>
          <a:bodyPr wrap="square">
            <a:spAutoFit/>
          </a:bodyPr>
          <a:lstStyle/>
          <a:p>
            <a:r>
              <a:rPr lang="en-GB" sz="1350" dirty="0"/>
              <a:t>Muhammad XII of Granada, last Muslim sultan in Spain</a:t>
            </a:r>
            <a:endParaRPr lang="en-GB" sz="1350" dirty="0"/>
          </a:p>
        </p:txBody>
      </p:sp>
      <p:pic>
        <p:nvPicPr>
          <p:cNvPr id="11" name="Picture 10"/>
          <p:cNvPicPr>
            <a:picLocks noChangeAspect="1"/>
          </p:cNvPicPr>
          <p:nvPr/>
        </p:nvPicPr>
        <p:blipFill>
          <a:blip r:embed="rId5"/>
          <a:stretch>
            <a:fillRect/>
          </a:stretch>
        </p:blipFill>
        <p:spPr>
          <a:xfrm>
            <a:off x="3869473" y="2147533"/>
            <a:ext cx="2674202" cy="2371748"/>
          </a:xfrm>
          <a:prstGeom prst="rect">
            <a:avLst/>
          </a:prstGeom>
        </p:spPr>
      </p:pic>
      <p:sp>
        <p:nvSpPr>
          <p:cNvPr id="9" name="Title 1"/>
          <p:cNvSpPr txBox="1">
            <a:spLocks/>
          </p:cNvSpPr>
          <p:nvPr/>
        </p:nvSpPr>
        <p:spPr>
          <a:xfrm>
            <a:off x="628280" y="355520"/>
            <a:ext cx="788670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300" i="1" dirty="0" smtClean="0">
                <a:solidFill>
                  <a:schemeClr val="bg1"/>
                </a:solidFill>
                <a:latin typeface="+mn-lt"/>
              </a:rPr>
              <a:t>RECONQUISTA</a:t>
            </a:r>
            <a:endParaRPr lang="en-GB" sz="3300" i="1" dirty="0">
              <a:solidFill>
                <a:schemeClr val="bg1"/>
              </a:solidFill>
              <a:latin typeface="+mn-lt"/>
            </a:endParaRPr>
          </a:p>
        </p:txBody>
      </p:sp>
    </p:spTree>
    <p:extLst>
      <p:ext uri="{BB962C8B-B14F-4D97-AF65-F5344CB8AC3E}">
        <p14:creationId xmlns:p14="http://schemas.microsoft.com/office/powerpoint/2010/main" val="30426525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1763688" y="1711596"/>
            <a:ext cx="6086475" cy="4535138"/>
          </a:xfrm>
          <a:prstGeom prst="rect">
            <a:avLst/>
          </a:prstGeom>
        </p:spPr>
      </p:pic>
      <p:sp>
        <p:nvSpPr>
          <p:cNvPr id="5" name="Title 1"/>
          <p:cNvSpPr txBox="1">
            <a:spLocks/>
          </p:cNvSpPr>
          <p:nvPr/>
        </p:nvSpPr>
        <p:spPr>
          <a:xfrm>
            <a:off x="628280" y="355520"/>
            <a:ext cx="788670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300" i="1" dirty="0" smtClean="0">
                <a:solidFill>
                  <a:schemeClr val="bg1"/>
                </a:solidFill>
                <a:latin typeface="+mn-lt"/>
              </a:rPr>
              <a:t>RECONQUISTA</a:t>
            </a:r>
            <a:endParaRPr lang="en-GB" sz="3300" i="1" dirty="0">
              <a:solidFill>
                <a:schemeClr val="bg1"/>
              </a:solidFill>
              <a:latin typeface="+mn-lt"/>
            </a:endParaRPr>
          </a:p>
        </p:txBody>
      </p:sp>
    </p:spTree>
    <p:extLst>
      <p:ext uri="{BB962C8B-B14F-4D97-AF65-F5344CB8AC3E}">
        <p14:creationId xmlns:p14="http://schemas.microsoft.com/office/powerpoint/2010/main" val="14413949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0808" y="1493266"/>
            <a:ext cx="5408840" cy="4769507"/>
          </a:xfrm>
          <a:prstGeom prst="rect">
            <a:avLst/>
          </a:prstGeom>
        </p:spPr>
        <p:txBody>
          <a:bodyPr wrap="square" lIns="405000" tIns="270000" rIns="405000" bIns="270000">
            <a:spAutoFit/>
          </a:bodyPr>
          <a:lstStyle/>
          <a:p>
            <a:pPr marL="342900" indent="-342900">
              <a:buFont typeface="Arial" panose="020B0604020202020204" pitchFamily="34" charset="0"/>
              <a:buChar char="•"/>
            </a:pPr>
            <a:r>
              <a:rPr lang="en-GB" sz="2100" b="1" dirty="0"/>
              <a:t>Conquest </a:t>
            </a:r>
            <a:r>
              <a:rPr lang="en-GB" sz="2100" b="1" dirty="0"/>
              <a:t>of Canary Islands by Castile between 1402 and </a:t>
            </a:r>
            <a:r>
              <a:rPr lang="en-GB" sz="2100" b="1" dirty="0"/>
              <a:t>1496</a:t>
            </a:r>
          </a:p>
          <a:p>
            <a:pPr marL="342900" indent="-342900">
              <a:buFont typeface="Arial" panose="020B0604020202020204" pitchFamily="34" charset="0"/>
              <a:buChar char="•"/>
            </a:pPr>
            <a:r>
              <a:rPr lang="en-GB" sz="2100" b="1" dirty="0"/>
              <a:t>Expansionism</a:t>
            </a:r>
            <a:r>
              <a:rPr lang="en-GB" sz="2100" b="1" dirty="0"/>
              <a:t>: ‘Plus Ultra’  (as opposed ‘non plus ultra’)  </a:t>
            </a:r>
          </a:p>
          <a:p>
            <a:endParaRPr lang="en-GB" sz="1200" b="1"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900" dirty="0"/>
          </a:p>
          <a:p>
            <a:pPr algn="just"/>
            <a:endParaRPr lang="en-GB" sz="750" dirty="0"/>
          </a:p>
          <a:p>
            <a:pPr algn="just"/>
            <a:endParaRPr lang="en-GB" sz="1200" b="1" u="sng" dirty="0"/>
          </a:p>
          <a:p>
            <a:pPr algn="just"/>
            <a:endParaRPr lang="en-GB" sz="1500" b="1" dirty="0"/>
          </a:p>
          <a:p>
            <a:pPr marL="214313" indent="-214313" algn="ctr">
              <a:buFont typeface="Arial" panose="020B0604020202020204" pitchFamily="34" charset="0"/>
              <a:buChar char="•"/>
            </a:pPr>
            <a:endParaRPr lang="en-GB" sz="1500" b="1" dirty="0"/>
          </a:p>
          <a:p>
            <a:pPr algn="just"/>
            <a:endParaRPr lang="en-GB" sz="1200" b="1" dirty="0"/>
          </a:p>
          <a:p>
            <a:pPr marL="214313" indent="-214313" algn="just">
              <a:buFont typeface="Arial" panose="020B0604020202020204" pitchFamily="34" charset="0"/>
              <a:buChar char="•"/>
            </a:pPr>
            <a:endParaRPr lang="en-GB" sz="1200" b="1" dirty="0"/>
          </a:p>
          <a:p>
            <a:endParaRPr lang="en-GB" sz="1200" b="1" dirty="0"/>
          </a:p>
          <a:p>
            <a:endParaRPr lang="en-GB" sz="1200" b="1" dirty="0"/>
          </a:p>
        </p:txBody>
      </p:sp>
      <p:sp>
        <p:nvSpPr>
          <p:cNvPr id="3" name="AutoShape 4" descr="https://upload.wikimedia.org/wikipedia/commons/thumb/8/85/Escudo_de_Espa%C3%B1a_%28mazonado%29.svg/800px-Escudo_de_Espa%C3%B1a_%28mazonado%29.svg.png"/>
          <p:cNvSpPr>
            <a:spLocks noChangeAspect="1" noChangeArrowheads="1"/>
          </p:cNvSpPr>
          <p:nvPr/>
        </p:nvSpPr>
        <p:spPr bwMode="auto">
          <a:xfrm>
            <a:off x="1259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2" name="AutoShape 4" descr="https://s-media-cache-ak0.pinimg.com/736x/88/e4/0b/88e40b751d976dbced91e98ed2d4eece.jpg"/>
          <p:cNvSpPr>
            <a:spLocks noChangeAspect="1" noChangeArrowheads="1"/>
          </p:cNvSpPr>
          <p:nvPr/>
        </p:nvSpPr>
        <p:spPr bwMode="auto">
          <a:xfrm>
            <a:off x="1373981" y="863204"/>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7" name="Title 1"/>
          <p:cNvSpPr txBox="1">
            <a:spLocks/>
          </p:cNvSpPr>
          <p:nvPr/>
        </p:nvSpPr>
        <p:spPr>
          <a:xfrm>
            <a:off x="641595" y="382950"/>
            <a:ext cx="788670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300" i="1" dirty="0" smtClean="0">
                <a:solidFill>
                  <a:schemeClr val="bg1"/>
                </a:solidFill>
                <a:latin typeface="Arial Black" panose="020B0A04020102020204" pitchFamily="34" charset="0"/>
              </a:rPr>
              <a:t>CONQUISTA</a:t>
            </a:r>
            <a:endParaRPr lang="en-GB" sz="3300" i="1" dirty="0">
              <a:solidFill>
                <a:schemeClr val="bg1"/>
              </a:solidFill>
              <a:latin typeface="Arial Black" panose="020B0A04020102020204" pitchFamily="34" charset="0"/>
            </a:endParaRPr>
          </a:p>
        </p:txBody>
      </p:sp>
      <p:pic>
        <p:nvPicPr>
          <p:cNvPr id="5" name="Picture 4"/>
          <p:cNvPicPr>
            <a:picLocks noChangeAspect="1"/>
          </p:cNvPicPr>
          <p:nvPr/>
        </p:nvPicPr>
        <p:blipFill>
          <a:blip r:embed="rId3"/>
          <a:stretch>
            <a:fillRect/>
          </a:stretch>
        </p:blipFill>
        <p:spPr>
          <a:xfrm>
            <a:off x="233362" y="2132856"/>
            <a:ext cx="3485083" cy="3158356"/>
          </a:xfrm>
          <a:prstGeom prst="rect">
            <a:avLst/>
          </a:prstGeom>
        </p:spPr>
      </p:pic>
      <p:pic>
        <p:nvPicPr>
          <p:cNvPr id="8" name="Picture 7"/>
          <p:cNvPicPr>
            <a:picLocks noChangeAspect="1"/>
          </p:cNvPicPr>
          <p:nvPr/>
        </p:nvPicPr>
        <p:blipFill>
          <a:blip r:embed="rId4"/>
          <a:stretch>
            <a:fillRect/>
          </a:stretch>
        </p:blipFill>
        <p:spPr>
          <a:xfrm>
            <a:off x="5105818" y="3276753"/>
            <a:ext cx="2642845" cy="2638273"/>
          </a:xfrm>
          <a:prstGeom prst="rect">
            <a:avLst/>
          </a:prstGeom>
        </p:spPr>
      </p:pic>
      <p:sp>
        <p:nvSpPr>
          <p:cNvPr id="9" name="Content Placeholder 8"/>
          <p:cNvSpPr>
            <a:spLocks noGrp="1"/>
          </p:cNvSpPr>
          <p:nvPr>
            <p:ph idx="1"/>
          </p:nvPr>
        </p:nvSpPr>
        <p:spPr/>
        <p:txBody>
          <a:bodyPr/>
          <a:lstStyle/>
          <a:p>
            <a:endParaRPr lang="en-GB" dirty="0"/>
          </a:p>
        </p:txBody>
      </p:sp>
    </p:spTree>
    <p:extLst>
      <p:ext uri="{BB962C8B-B14F-4D97-AF65-F5344CB8AC3E}">
        <p14:creationId xmlns:p14="http://schemas.microsoft.com/office/powerpoint/2010/main" val="12625190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862058"/>
            <a:ext cx="7983386" cy="3684594"/>
          </a:xfrm>
          <a:prstGeom prst="rect">
            <a:avLst/>
          </a:prstGeom>
        </p:spPr>
        <p:txBody>
          <a:bodyPr wrap="square" lIns="405000" tIns="270000" rIns="405000" bIns="270000">
            <a:spAutoFit/>
          </a:bodyPr>
          <a:lstStyle/>
          <a:p>
            <a:endParaRPr lang="en-GB" sz="1200" b="1" i="1" u="sng" dirty="0"/>
          </a:p>
          <a:p>
            <a:endParaRPr lang="en-GB" sz="1200" b="1"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900" dirty="0"/>
          </a:p>
          <a:p>
            <a:pPr algn="just"/>
            <a:endParaRPr lang="en-GB" sz="900" dirty="0"/>
          </a:p>
          <a:p>
            <a:pPr algn="just"/>
            <a:endParaRPr lang="en-GB" sz="1200" b="1" u="sng" dirty="0"/>
          </a:p>
          <a:p>
            <a:pPr algn="just"/>
            <a:endParaRPr lang="en-GB" sz="1500" b="1" dirty="0"/>
          </a:p>
          <a:p>
            <a:pPr marL="214313" indent="-214313" algn="ctr">
              <a:buFont typeface="Arial" panose="020B0604020202020204" pitchFamily="34" charset="0"/>
              <a:buChar char="•"/>
            </a:pPr>
            <a:endParaRPr lang="en-GB" sz="1500" b="1" dirty="0"/>
          </a:p>
          <a:p>
            <a:pPr algn="just"/>
            <a:endParaRPr lang="en-GB" sz="1200" b="1" dirty="0"/>
          </a:p>
          <a:p>
            <a:pPr marL="214313" indent="-214313" algn="just">
              <a:buFont typeface="Arial" panose="020B0604020202020204" pitchFamily="34" charset="0"/>
              <a:buChar char="•"/>
            </a:pPr>
            <a:endParaRPr lang="en-GB" sz="1200" b="1" dirty="0"/>
          </a:p>
          <a:p>
            <a:endParaRPr lang="en-GB" sz="1200" b="1" dirty="0"/>
          </a:p>
          <a:p>
            <a:endParaRPr lang="en-GB" sz="1200" b="1" dirty="0"/>
          </a:p>
        </p:txBody>
      </p:sp>
      <p:sp>
        <p:nvSpPr>
          <p:cNvPr id="3" name="AutoShape 4" descr="https://upload.wikimedia.org/wikipedia/commons/thumb/8/85/Escudo_de_Espa%C3%B1a_%28mazonado%29.svg/800px-Escudo_de_Espa%C3%B1a_%28mazonado%29.svg.png"/>
          <p:cNvSpPr>
            <a:spLocks noChangeAspect="1" noChangeArrowheads="1"/>
          </p:cNvSpPr>
          <p:nvPr/>
        </p:nvSpPr>
        <p:spPr bwMode="auto">
          <a:xfrm>
            <a:off x="1259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52" y="1978270"/>
            <a:ext cx="9125191" cy="4755515"/>
          </a:xfrm>
          <a:prstGeom prst="rect">
            <a:avLst/>
          </a:prstGeom>
        </p:spPr>
      </p:pic>
      <p:sp>
        <p:nvSpPr>
          <p:cNvPr id="6" name="Rectangle 5"/>
          <p:cNvSpPr/>
          <p:nvPr/>
        </p:nvSpPr>
        <p:spPr>
          <a:xfrm>
            <a:off x="1357982" y="1376773"/>
            <a:ext cx="3371468" cy="577081"/>
          </a:xfrm>
          <a:prstGeom prst="rect">
            <a:avLst/>
          </a:prstGeom>
        </p:spPr>
        <p:txBody>
          <a:bodyPr wrap="square">
            <a:spAutoFit/>
          </a:bodyPr>
          <a:lstStyle/>
          <a:p>
            <a:pPr algn="r"/>
            <a:endParaRPr lang="en-GB" sz="1050" dirty="0"/>
          </a:p>
          <a:p>
            <a:pPr algn="r"/>
            <a:r>
              <a:rPr lang="en-GB" sz="1050" dirty="0"/>
              <a:t>Maps showing Spanish West Indies c. 1600 (top), and the total historic extent of </a:t>
            </a:r>
            <a:r>
              <a:rPr lang="en-GB" sz="1050" dirty="0"/>
              <a:t>Iberian Empires </a:t>
            </a:r>
            <a:r>
              <a:rPr lang="en-GB" sz="1050" dirty="0"/>
              <a:t>(bottom</a:t>
            </a:r>
            <a:r>
              <a:rPr lang="en-GB" sz="1050" b="1" dirty="0"/>
              <a:t>)</a:t>
            </a:r>
          </a:p>
        </p:txBody>
      </p:sp>
      <p:pic>
        <p:nvPicPr>
          <p:cNvPr id="51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2" y="174487"/>
            <a:ext cx="3024336" cy="1801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4"/>
          <p:cNvSpPr>
            <a:spLocks noGrp="1"/>
          </p:cNvSpPr>
          <p:nvPr>
            <p:ph type="title"/>
          </p:nvPr>
        </p:nvSpPr>
        <p:spPr/>
        <p:txBody>
          <a:bodyPr/>
          <a:lstStyle/>
          <a:p>
            <a:pPr algn="l"/>
            <a:r>
              <a:rPr lang="en-GB" b="1" i="1" dirty="0"/>
              <a:t>Conquista</a:t>
            </a:r>
            <a:r>
              <a:rPr lang="en-GB" b="1" i="1" u="sng" dirty="0"/>
              <a:t/>
            </a:r>
            <a:br>
              <a:rPr lang="en-GB" b="1" i="1" u="sng" dirty="0"/>
            </a:br>
            <a:endParaRPr lang="en-GB" dirty="0"/>
          </a:p>
        </p:txBody>
      </p:sp>
      <p:sp>
        <p:nvSpPr>
          <p:cNvPr id="7" name="Content Placeholder 6"/>
          <p:cNvSpPr>
            <a:spLocks noGrp="1"/>
          </p:cNvSpPr>
          <p:nvPr>
            <p:ph idx="1"/>
          </p:nvPr>
        </p:nvSpPr>
        <p:spPr/>
        <p:txBody>
          <a:bodyPr/>
          <a:lstStyle/>
          <a:p>
            <a:endParaRPr lang="en-GB"/>
          </a:p>
        </p:txBody>
      </p:sp>
    </p:spTree>
    <p:extLst>
      <p:ext uri="{BB962C8B-B14F-4D97-AF65-F5344CB8AC3E}">
        <p14:creationId xmlns:p14="http://schemas.microsoft.com/office/powerpoint/2010/main" val="33446786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504" y="184950"/>
            <a:ext cx="9144000" cy="4915701"/>
          </a:xfrm>
          <a:prstGeom prst="rect">
            <a:avLst/>
          </a:prstGeom>
        </p:spPr>
        <p:txBody>
          <a:bodyPr wrap="square" lIns="405000" tIns="270000" rIns="405000" bIns="270000">
            <a:spAutoFit/>
          </a:bodyPr>
          <a:lstStyle/>
          <a:p>
            <a:pPr algn="ctr"/>
            <a:r>
              <a:rPr lang="en-GB" sz="2800" dirty="0" smtClean="0">
                <a:solidFill>
                  <a:schemeClr val="bg1"/>
                </a:solidFill>
                <a:latin typeface="+mj-lt"/>
              </a:rPr>
              <a:t>EUROPEAN CONQUEST OF THE AMERICAS: </a:t>
            </a:r>
          </a:p>
          <a:p>
            <a:pPr algn="ctr"/>
            <a:r>
              <a:rPr lang="en-GB" sz="2800" dirty="0" smtClean="0">
                <a:solidFill>
                  <a:schemeClr val="bg1"/>
                </a:solidFill>
                <a:latin typeface="+mj-lt"/>
              </a:rPr>
              <a:t>SEARCH FOR ROUTES TO THE EAST</a:t>
            </a:r>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900" dirty="0"/>
          </a:p>
          <a:p>
            <a:pPr algn="just"/>
            <a:endParaRPr lang="en-GB" sz="900" dirty="0"/>
          </a:p>
          <a:p>
            <a:pPr algn="just"/>
            <a:endParaRPr lang="en-GB" sz="1200" b="1" u="sng" dirty="0"/>
          </a:p>
          <a:p>
            <a:pPr algn="just"/>
            <a:endParaRPr lang="en-GB" sz="1500" b="1" dirty="0"/>
          </a:p>
          <a:p>
            <a:pPr marL="214313" indent="-214313" algn="ctr">
              <a:buFont typeface="Arial" panose="020B0604020202020204" pitchFamily="34" charset="0"/>
              <a:buChar char="•"/>
            </a:pPr>
            <a:endParaRPr lang="en-GB" sz="1500" b="1" dirty="0"/>
          </a:p>
          <a:p>
            <a:pPr algn="just"/>
            <a:endParaRPr lang="en-GB" sz="1200" b="1" dirty="0"/>
          </a:p>
          <a:p>
            <a:pPr marL="214313" indent="-214313" algn="just">
              <a:buFont typeface="Arial" panose="020B0604020202020204" pitchFamily="34" charset="0"/>
              <a:buChar char="•"/>
            </a:pPr>
            <a:endParaRPr lang="en-GB" sz="1200" b="1" dirty="0"/>
          </a:p>
          <a:p>
            <a:endParaRPr lang="en-GB" sz="1200" b="1" dirty="0"/>
          </a:p>
          <a:p>
            <a:endParaRPr lang="en-GB" sz="1200" b="1" dirty="0"/>
          </a:p>
        </p:txBody>
      </p:sp>
      <p:sp>
        <p:nvSpPr>
          <p:cNvPr id="8" name="Rectangle 7"/>
          <p:cNvSpPr/>
          <p:nvPr/>
        </p:nvSpPr>
        <p:spPr>
          <a:xfrm>
            <a:off x="6916590" y="5872987"/>
            <a:ext cx="2071688" cy="738664"/>
          </a:xfrm>
          <a:prstGeom prst="rect">
            <a:avLst/>
          </a:prstGeom>
        </p:spPr>
        <p:txBody>
          <a:bodyPr wrap="square">
            <a:spAutoFit/>
          </a:bodyPr>
          <a:lstStyle/>
          <a:p>
            <a:pPr algn="r"/>
            <a:r>
              <a:rPr lang="en-GB" sz="1050" b="1" dirty="0"/>
              <a:t>The ‘Old World’ c. 1492 </a:t>
            </a:r>
          </a:p>
          <a:p>
            <a:pPr algn="r"/>
            <a:r>
              <a:rPr lang="en-GB" sz="1050" dirty="0"/>
              <a:t>(http://www.wwnorton.com/college/history/give-me-liberty3/ch/01/imaps.aspx</a:t>
            </a:r>
            <a:r>
              <a:rPr lang="en-GB" sz="1050" b="1"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1715875"/>
            <a:ext cx="8568952" cy="4152239"/>
          </a:xfrm>
          <a:prstGeom prst="rect">
            <a:avLst/>
          </a:prstGeom>
        </p:spPr>
      </p:pic>
    </p:spTree>
    <p:extLst>
      <p:ext uri="{BB962C8B-B14F-4D97-AF65-F5344CB8AC3E}">
        <p14:creationId xmlns:p14="http://schemas.microsoft.com/office/powerpoint/2010/main" val="27773913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857251"/>
            <a:ext cx="6610351" cy="3753844"/>
          </a:xfrm>
          <a:prstGeom prst="rect">
            <a:avLst/>
          </a:prstGeom>
        </p:spPr>
        <p:txBody>
          <a:bodyPr wrap="square" lIns="405000" tIns="270000" rIns="405000" bIns="270000">
            <a:spAutoFit/>
          </a:bodyPr>
          <a:lstStyle/>
          <a:p>
            <a:endParaRPr lang="cy-GB" sz="2700" u="sng" dirty="0">
              <a:latin typeface="Elephant" panose="02020904090505020303" pitchFamily="18" charset="0"/>
            </a:endParaRPr>
          </a:p>
          <a:p>
            <a:pPr marL="214313" indent="-214313">
              <a:buFont typeface="Arial" panose="020B0604020202020204" pitchFamily="34" charset="0"/>
              <a:buChar char="•"/>
            </a:pPr>
            <a:r>
              <a:rPr lang="cy-GB" sz="1350" dirty="0" err="1">
                <a:latin typeface="Elephant" panose="02020904090505020303" pitchFamily="18" charset="0"/>
              </a:rPr>
              <a:t>Conquest</a:t>
            </a:r>
            <a:r>
              <a:rPr lang="cy-GB" sz="1350" dirty="0">
                <a:latin typeface="Elephant" panose="02020904090505020303" pitchFamily="18" charset="0"/>
              </a:rPr>
              <a:t> of  Istanbul, 1453</a:t>
            </a:r>
            <a:endParaRPr lang="en-GB" sz="1350" dirty="0">
              <a:latin typeface="Elephant" panose="02020904090505020303" pitchFamily="18" charset="0"/>
            </a:endParaRPr>
          </a:p>
          <a:p>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900" dirty="0"/>
          </a:p>
          <a:p>
            <a:pPr algn="just"/>
            <a:endParaRPr lang="en-GB" sz="900" dirty="0"/>
          </a:p>
          <a:p>
            <a:pPr algn="just"/>
            <a:endParaRPr lang="en-GB" sz="1200" b="1" u="sng" dirty="0"/>
          </a:p>
          <a:p>
            <a:pPr algn="just"/>
            <a:endParaRPr lang="en-GB" sz="1500" b="1" dirty="0"/>
          </a:p>
          <a:p>
            <a:pPr marL="214313" indent="-214313" algn="ctr">
              <a:buFont typeface="Arial" panose="020B0604020202020204" pitchFamily="34" charset="0"/>
              <a:buChar char="•"/>
            </a:pPr>
            <a:endParaRPr lang="en-GB" sz="1500" b="1" dirty="0"/>
          </a:p>
          <a:p>
            <a:pPr algn="just"/>
            <a:endParaRPr lang="en-GB" sz="1200" b="1" dirty="0"/>
          </a:p>
          <a:p>
            <a:pPr marL="214313" indent="-214313" algn="just">
              <a:buFont typeface="Arial" panose="020B0604020202020204" pitchFamily="34" charset="0"/>
              <a:buChar char="•"/>
            </a:pPr>
            <a:endParaRPr lang="en-GB" sz="1200" b="1" dirty="0"/>
          </a:p>
          <a:p>
            <a:endParaRPr lang="en-GB" sz="1200" b="1" dirty="0"/>
          </a:p>
          <a:p>
            <a:endParaRPr lang="en-GB" sz="1200" b="1" dirty="0"/>
          </a:p>
        </p:txBody>
      </p:sp>
      <p:pic>
        <p:nvPicPr>
          <p:cNvPr id="5" name="Picture 4"/>
          <p:cNvPicPr>
            <a:picLocks noChangeAspect="1"/>
          </p:cNvPicPr>
          <p:nvPr/>
        </p:nvPicPr>
        <p:blipFill>
          <a:blip r:embed="rId3"/>
          <a:stretch>
            <a:fillRect/>
          </a:stretch>
        </p:blipFill>
        <p:spPr>
          <a:xfrm>
            <a:off x="151826" y="4346007"/>
            <a:ext cx="4129549" cy="2322872"/>
          </a:xfrm>
          <a:prstGeom prst="rect">
            <a:avLst/>
          </a:prstGeom>
        </p:spPr>
      </p:pic>
      <p:pic>
        <p:nvPicPr>
          <p:cNvPr id="7" name="Picture 2"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0375" y="1696879"/>
            <a:ext cx="5117690" cy="365316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23528" y="430729"/>
            <a:ext cx="8381260" cy="1054394"/>
          </a:xfrm>
        </p:spPr>
        <p:txBody>
          <a:bodyPr/>
          <a:lstStyle/>
          <a:p>
            <a:r>
              <a:rPr lang="cy-GB" dirty="0" err="1"/>
              <a:t>Old</a:t>
            </a:r>
            <a:r>
              <a:rPr lang="cy-GB" dirty="0"/>
              <a:t> </a:t>
            </a:r>
            <a:r>
              <a:rPr lang="cy-GB" dirty="0" err="1"/>
              <a:t>World</a:t>
            </a:r>
            <a:r>
              <a:rPr lang="cy-GB" dirty="0"/>
              <a:t>: </a:t>
            </a:r>
            <a:br>
              <a:rPr lang="cy-GB" dirty="0"/>
            </a:br>
            <a:r>
              <a:rPr lang="cy-GB" dirty="0" err="1"/>
              <a:t>Ottoman</a:t>
            </a:r>
            <a:r>
              <a:rPr lang="cy-GB" dirty="0"/>
              <a:t> </a:t>
            </a:r>
            <a:r>
              <a:rPr lang="cy-GB" dirty="0" err="1"/>
              <a:t>Empire</a:t>
            </a:r>
            <a:r>
              <a:rPr lang="cy-GB" dirty="0">
                <a:latin typeface="Elephant" panose="02020904090505020303" pitchFamily="18" charset="0"/>
              </a:rPr>
              <a:t/>
            </a:r>
            <a:br>
              <a:rPr lang="cy-GB" dirty="0">
                <a:latin typeface="Elephant" panose="02020904090505020303" pitchFamily="18" charset="0"/>
              </a:rPr>
            </a:br>
            <a:endParaRPr lang="en-GB" dirty="0"/>
          </a:p>
        </p:txBody>
      </p:sp>
    </p:spTree>
    <p:extLst>
      <p:ext uri="{BB962C8B-B14F-4D97-AF65-F5344CB8AC3E}">
        <p14:creationId xmlns:p14="http://schemas.microsoft.com/office/powerpoint/2010/main" val="15464627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25386" y="862058"/>
            <a:ext cx="6858000" cy="4654091"/>
          </a:xfrm>
          <a:prstGeom prst="rect">
            <a:avLst/>
          </a:prstGeom>
        </p:spPr>
        <p:txBody>
          <a:bodyPr wrap="square" lIns="405000" tIns="270000" rIns="405000" bIns="270000">
            <a:spAutoFit/>
          </a:bodyPr>
          <a:lstStyle/>
          <a:p>
            <a:pPr algn="ctr"/>
            <a:r>
              <a:rPr lang="cy-GB" sz="2700" dirty="0" smtClean="0">
                <a:latin typeface="Elephant" panose="02020904090505020303" pitchFamily="18" charset="0"/>
              </a:rPr>
              <a:t>’ </a:t>
            </a:r>
            <a:endParaRPr lang="en-GB" sz="1200" u="sng" dirty="0"/>
          </a:p>
          <a:p>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900" dirty="0"/>
          </a:p>
          <a:p>
            <a:pPr algn="just"/>
            <a:endParaRPr lang="en-GB" sz="900" dirty="0"/>
          </a:p>
          <a:p>
            <a:pPr algn="just"/>
            <a:endParaRPr lang="en-GB" sz="1200" b="1" u="sng" dirty="0"/>
          </a:p>
          <a:p>
            <a:pPr algn="just"/>
            <a:endParaRPr lang="en-GB" sz="1500" b="1" dirty="0"/>
          </a:p>
          <a:p>
            <a:pPr marL="214313" indent="-214313" algn="ctr">
              <a:buFont typeface="Arial" panose="020B0604020202020204" pitchFamily="34" charset="0"/>
              <a:buChar char="•"/>
            </a:pPr>
            <a:endParaRPr lang="en-GB" sz="1500" b="1" dirty="0"/>
          </a:p>
          <a:p>
            <a:pPr algn="just"/>
            <a:endParaRPr lang="en-GB" sz="1200" b="1" dirty="0"/>
          </a:p>
          <a:p>
            <a:pPr marL="214313" indent="-214313" algn="just">
              <a:buFont typeface="Arial" panose="020B0604020202020204" pitchFamily="34" charset="0"/>
              <a:buChar char="•"/>
            </a:pPr>
            <a:endParaRPr lang="en-GB" sz="1200" b="1" dirty="0"/>
          </a:p>
          <a:p>
            <a:endParaRPr lang="en-GB" sz="1200" b="1" dirty="0"/>
          </a:p>
          <a:p>
            <a:endParaRPr lang="en-GB" sz="1200"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4386" y="3645024"/>
            <a:ext cx="4417291" cy="30876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214" y="1627438"/>
            <a:ext cx="4870314" cy="2212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294086" y="4345026"/>
            <a:ext cx="3119883" cy="738664"/>
          </a:xfrm>
          <a:prstGeom prst="rect">
            <a:avLst/>
          </a:prstGeom>
        </p:spPr>
        <p:txBody>
          <a:bodyPr wrap="square">
            <a:spAutoFit/>
          </a:bodyPr>
          <a:lstStyle/>
          <a:p>
            <a:r>
              <a:rPr lang="en-GB" sz="1050" b="1" dirty="0"/>
              <a:t>European trade with the East</a:t>
            </a:r>
          </a:p>
          <a:p>
            <a:r>
              <a:rPr lang="en-GB" sz="1050" dirty="0"/>
              <a:t>Maps showing route of Silk Road (top) and voyages of Marco Polo (c. 1271–1295) and Ibn Battuta (14</a:t>
            </a:r>
            <a:r>
              <a:rPr lang="en-GB" sz="1050" baseline="30000" dirty="0"/>
              <a:t>th</a:t>
            </a:r>
            <a:r>
              <a:rPr lang="en-GB" sz="1050" dirty="0"/>
              <a:t> century) (bottom)</a:t>
            </a:r>
          </a:p>
        </p:txBody>
      </p:sp>
      <p:sp>
        <p:nvSpPr>
          <p:cNvPr id="2" name="Title 1"/>
          <p:cNvSpPr>
            <a:spLocks noGrp="1"/>
          </p:cNvSpPr>
          <p:nvPr>
            <p:ph type="title"/>
          </p:nvPr>
        </p:nvSpPr>
        <p:spPr/>
        <p:txBody>
          <a:bodyPr/>
          <a:lstStyle/>
          <a:p>
            <a:r>
              <a:rPr lang="cy-GB" dirty="0" err="1">
                <a:latin typeface="+mn-lt"/>
              </a:rPr>
              <a:t>Old</a:t>
            </a:r>
            <a:r>
              <a:rPr lang="cy-GB" dirty="0">
                <a:latin typeface="+mn-lt"/>
              </a:rPr>
              <a:t> </a:t>
            </a:r>
            <a:r>
              <a:rPr lang="cy-GB" dirty="0" err="1">
                <a:latin typeface="+mn-lt"/>
              </a:rPr>
              <a:t>World</a:t>
            </a:r>
            <a:r>
              <a:rPr lang="cy-GB" dirty="0">
                <a:latin typeface="+mn-lt"/>
              </a:rPr>
              <a:t>: Europe </a:t>
            </a:r>
            <a:r>
              <a:rPr lang="cy-GB" dirty="0" err="1">
                <a:latin typeface="+mn-lt"/>
              </a:rPr>
              <a:t>and</a:t>
            </a:r>
            <a:r>
              <a:rPr lang="cy-GB" dirty="0">
                <a:latin typeface="+mn-lt"/>
              </a:rPr>
              <a:t> ‘the </a:t>
            </a:r>
            <a:r>
              <a:rPr lang="cy-GB" dirty="0" err="1" smtClean="0">
                <a:latin typeface="+mn-lt"/>
              </a:rPr>
              <a:t>East</a:t>
            </a:r>
            <a:r>
              <a:rPr lang="cy-GB" dirty="0" smtClean="0">
                <a:latin typeface="+mn-lt"/>
              </a:rPr>
              <a:t>’</a:t>
            </a:r>
            <a:endParaRPr lang="en-GB" dirty="0">
              <a:latin typeface="+mn-lt"/>
            </a:endParaRPr>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9192465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7059" y="1556792"/>
            <a:ext cx="5067300" cy="51509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224591" y="2717159"/>
            <a:ext cx="3371468" cy="738664"/>
          </a:xfrm>
          <a:prstGeom prst="rect">
            <a:avLst/>
          </a:prstGeom>
        </p:spPr>
        <p:txBody>
          <a:bodyPr wrap="square">
            <a:spAutoFit/>
          </a:bodyPr>
          <a:lstStyle/>
          <a:p>
            <a:pPr algn="r"/>
            <a:r>
              <a:rPr lang="en-GB" sz="1050" b="1" dirty="0"/>
              <a:t>Map showing Portuguese slave trade in Africa, plus Cape of Good Hope,  15</a:t>
            </a:r>
            <a:r>
              <a:rPr lang="en-GB" sz="1050" b="1" baseline="30000" dirty="0"/>
              <a:t>th</a:t>
            </a:r>
            <a:r>
              <a:rPr lang="en-GB" sz="1050" b="1" dirty="0"/>
              <a:t> century – note significance of Cape of Good Hope, controlled by Portuguese after voyage of  </a:t>
            </a:r>
            <a:r>
              <a:rPr lang="en-GB" sz="1050" b="1" dirty="0" err="1"/>
              <a:t>Bartolomeu</a:t>
            </a:r>
            <a:r>
              <a:rPr lang="en-GB" sz="1050" b="1" dirty="0"/>
              <a:t> Dias, 1487–1488</a:t>
            </a:r>
          </a:p>
        </p:txBody>
      </p:sp>
      <p:sp>
        <p:nvSpPr>
          <p:cNvPr id="4" name="Rectangle 3"/>
          <p:cNvSpPr/>
          <p:nvPr/>
        </p:nvSpPr>
        <p:spPr>
          <a:xfrm>
            <a:off x="-1" y="857251"/>
            <a:ext cx="6610351" cy="3130597"/>
          </a:xfrm>
          <a:prstGeom prst="rect">
            <a:avLst/>
          </a:prstGeom>
        </p:spPr>
        <p:txBody>
          <a:bodyPr wrap="square" lIns="405000" tIns="270000" rIns="405000" bIns="270000">
            <a:spAutoFit/>
          </a:bodyPr>
          <a:lstStyle/>
          <a:p>
            <a:endParaRPr lang="en-GB" sz="1200" b="1" u="sng" dirty="0"/>
          </a:p>
          <a:p>
            <a:pPr algn="just"/>
            <a:endParaRPr lang="en-GB" sz="1200" b="1" u="sng" dirty="0"/>
          </a:p>
          <a:p>
            <a:pPr algn="just"/>
            <a:endParaRPr lang="en-GB" sz="1200" b="1" u="sng" dirty="0"/>
          </a:p>
          <a:p>
            <a:pPr algn="just"/>
            <a:endParaRPr lang="en-GB" sz="1200" b="1" u="sng" dirty="0"/>
          </a:p>
          <a:p>
            <a:pPr algn="just"/>
            <a:endParaRPr lang="en-GB" sz="1200" b="1" u="sng" dirty="0"/>
          </a:p>
          <a:p>
            <a:pPr algn="just"/>
            <a:endParaRPr lang="en-GB" sz="900" dirty="0"/>
          </a:p>
          <a:p>
            <a:pPr algn="just"/>
            <a:endParaRPr lang="en-GB" sz="900" dirty="0"/>
          </a:p>
          <a:p>
            <a:pPr algn="just"/>
            <a:endParaRPr lang="en-GB" sz="1200" b="1" u="sng" dirty="0"/>
          </a:p>
          <a:p>
            <a:pPr algn="just"/>
            <a:endParaRPr lang="en-GB" sz="1500" b="1" dirty="0"/>
          </a:p>
          <a:p>
            <a:pPr marL="214313" indent="-214313" algn="ctr">
              <a:buFont typeface="Arial" panose="020B0604020202020204" pitchFamily="34" charset="0"/>
              <a:buChar char="•"/>
            </a:pPr>
            <a:endParaRPr lang="en-GB" sz="1500" b="1" dirty="0"/>
          </a:p>
          <a:p>
            <a:pPr algn="just"/>
            <a:endParaRPr lang="en-GB" sz="1200" b="1" dirty="0"/>
          </a:p>
          <a:p>
            <a:pPr marL="214313" indent="-214313" algn="just">
              <a:buFont typeface="Arial" panose="020B0604020202020204" pitchFamily="34" charset="0"/>
              <a:buChar char="•"/>
            </a:pPr>
            <a:endParaRPr lang="en-GB" sz="1200" b="1" dirty="0"/>
          </a:p>
          <a:p>
            <a:endParaRPr lang="en-GB" sz="1200" b="1" dirty="0"/>
          </a:p>
          <a:p>
            <a:endParaRPr lang="en-GB" sz="1200" b="1" dirty="0"/>
          </a:p>
        </p:txBody>
      </p:sp>
      <p:sp>
        <p:nvSpPr>
          <p:cNvPr id="2" name="Title 1"/>
          <p:cNvSpPr>
            <a:spLocks noGrp="1"/>
          </p:cNvSpPr>
          <p:nvPr>
            <p:ph type="title"/>
          </p:nvPr>
        </p:nvSpPr>
        <p:spPr/>
        <p:txBody>
          <a:bodyPr/>
          <a:lstStyle/>
          <a:p>
            <a:r>
              <a:rPr lang="cy-GB" dirty="0" err="1">
                <a:latin typeface="Elephant" panose="02020904090505020303" pitchFamily="18" charset="0"/>
              </a:rPr>
              <a:t>Old</a:t>
            </a:r>
            <a:r>
              <a:rPr lang="cy-GB" dirty="0">
                <a:latin typeface="Elephant" panose="02020904090505020303" pitchFamily="18" charset="0"/>
              </a:rPr>
              <a:t> </a:t>
            </a:r>
            <a:r>
              <a:rPr lang="cy-GB" dirty="0" err="1">
                <a:latin typeface="Elephant" panose="02020904090505020303" pitchFamily="18" charset="0"/>
              </a:rPr>
              <a:t>World</a:t>
            </a:r>
            <a:r>
              <a:rPr lang="cy-GB" dirty="0">
                <a:latin typeface="Elephant" panose="02020904090505020303" pitchFamily="18" charset="0"/>
              </a:rPr>
              <a:t>: </a:t>
            </a:r>
            <a:br>
              <a:rPr lang="cy-GB" dirty="0">
                <a:latin typeface="Elephant" panose="02020904090505020303" pitchFamily="18" charset="0"/>
              </a:rPr>
            </a:br>
            <a:r>
              <a:rPr lang="cy-GB" dirty="0">
                <a:latin typeface="Elephant" panose="02020904090505020303" pitchFamily="18" charset="0"/>
              </a:rPr>
              <a:t>Europe </a:t>
            </a:r>
            <a:r>
              <a:rPr lang="cy-GB" dirty="0" err="1">
                <a:latin typeface="Elephant" panose="02020904090505020303" pitchFamily="18" charset="0"/>
              </a:rPr>
              <a:t>and</a:t>
            </a:r>
            <a:r>
              <a:rPr lang="cy-GB" dirty="0">
                <a:latin typeface="Elephant" panose="02020904090505020303" pitchFamily="18" charset="0"/>
              </a:rPr>
              <a:t> </a:t>
            </a:r>
            <a:r>
              <a:rPr lang="cy-GB" dirty="0" err="1">
                <a:latin typeface="Elephant" panose="02020904090505020303" pitchFamily="18" charset="0"/>
              </a:rPr>
              <a:t>Africa</a:t>
            </a:r>
            <a:r>
              <a:rPr lang="en-GB" sz="1400" u="sng" dirty="0">
                <a:latin typeface="Elephant" panose="02020904090505020303" pitchFamily="18" charset="0"/>
              </a:rPr>
              <a:t/>
            </a:r>
            <a:br>
              <a:rPr lang="en-GB" sz="1400" u="sng" dirty="0">
                <a:latin typeface="Elephant" panose="02020904090505020303" pitchFamily="18" charset="0"/>
              </a:rPr>
            </a:br>
            <a:endParaRPr lang="en-GB" dirty="0"/>
          </a:p>
        </p:txBody>
      </p:sp>
      <p:sp>
        <p:nvSpPr>
          <p:cNvPr id="3" name="Content Placeholder 2"/>
          <p:cNvSpPr>
            <a:spLocks noGrp="1"/>
          </p:cNvSpPr>
          <p:nvPr>
            <p:ph idx="1"/>
          </p:nvPr>
        </p:nvSpPr>
        <p:spPr>
          <a:xfrm>
            <a:off x="381000" y="1700808"/>
            <a:ext cx="8407893" cy="4407408"/>
          </a:xfrm>
        </p:spPr>
        <p:txBody>
          <a:bodyPr/>
          <a:lstStyle/>
          <a:p>
            <a:endParaRPr lang="en-GB" dirty="0"/>
          </a:p>
        </p:txBody>
      </p:sp>
    </p:spTree>
    <p:extLst>
      <p:ext uri="{BB962C8B-B14F-4D97-AF65-F5344CB8AC3E}">
        <p14:creationId xmlns:p14="http://schemas.microsoft.com/office/powerpoint/2010/main" val="6877814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Spanish colonisation</a:t>
            </a:r>
            <a:endParaRPr lang="en-GB"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610084"/>
            <a:ext cx="7992888" cy="51388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44461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179512" y="4653136"/>
            <a:ext cx="8833326" cy="2141212"/>
          </a:xfrm>
        </p:spPr>
        <p:txBody>
          <a:bodyPr>
            <a:normAutofit fontScale="70000" lnSpcReduction="20000"/>
          </a:bodyPr>
          <a:lstStyle/>
          <a:p>
            <a:r>
              <a:rPr lang="en-GB" dirty="0" smtClean="0"/>
              <a:t>Mid 16</a:t>
            </a:r>
            <a:r>
              <a:rPr lang="en-GB" baseline="30000" dirty="0" smtClean="0"/>
              <a:t>th</a:t>
            </a:r>
            <a:r>
              <a:rPr lang="en-GB" dirty="0" smtClean="0"/>
              <a:t> century: French pirates set up on western coast of Hispaniola and nearby Tortue [Tortuga] Island</a:t>
            </a:r>
          </a:p>
          <a:p>
            <a:r>
              <a:rPr lang="en-GB" dirty="0" smtClean="0"/>
              <a:t>French crown recognises colonisation of the island, 1665</a:t>
            </a:r>
          </a:p>
          <a:p>
            <a:r>
              <a:rPr lang="en-GB" dirty="0" smtClean="0"/>
              <a:t>Western territories formally ceded from Spain to France, 1697</a:t>
            </a:r>
          </a:p>
          <a:p>
            <a:r>
              <a:rPr lang="en-GB" dirty="0" smtClean="0"/>
              <a:t>French colony Saint-Domingue est. (Spanish eastern portion of island named Santo Domingo)</a:t>
            </a:r>
            <a:endParaRPr lang="en-GB" dirty="0"/>
          </a:p>
        </p:txBody>
      </p:sp>
      <p:sp>
        <p:nvSpPr>
          <p:cNvPr id="4" name="Title 3"/>
          <p:cNvSpPr>
            <a:spLocks noGrp="1"/>
          </p:cNvSpPr>
          <p:nvPr>
            <p:ph type="title"/>
          </p:nvPr>
        </p:nvSpPr>
        <p:spPr/>
        <p:txBody>
          <a:bodyPr/>
          <a:lstStyle/>
          <a:p>
            <a:r>
              <a:rPr lang="en-GB" dirty="0" smtClean="0"/>
              <a:t>French colonisation</a:t>
            </a:r>
            <a:endParaRPr lang="en-GB" dirty="0"/>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1858" y="1633594"/>
            <a:ext cx="4560980" cy="2947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678" y="1630775"/>
            <a:ext cx="3779812" cy="2950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4444519" y="3854070"/>
            <a:ext cx="2718048" cy="646331"/>
          </a:xfrm>
          <a:prstGeom prst="rect">
            <a:avLst/>
          </a:prstGeom>
        </p:spPr>
        <p:txBody>
          <a:bodyPr wrap="square">
            <a:spAutoFit/>
          </a:bodyPr>
          <a:lstStyle/>
          <a:p>
            <a:r>
              <a:rPr lang="en-GB" dirty="0" smtClean="0"/>
              <a:t>Drawing of Tortuga island, 17th century</a:t>
            </a:r>
            <a:endParaRPr lang="en-GB" dirty="0"/>
          </a:p>
        </p:txBody>
      </p:sp>
    </p:spTree>
    <p:extLst>
      <p:ext uri="{BB962C8B-B14F-4D97-AF65-F5344CB8AC3E}">
        <p14:creationId xmlns:p14="http://schemas.microsoft.com/office/powerpoint/2010/main" val="7957835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92500" lnSpcReduction="10000"/>
          </a:bodyPr>
          <a:lstStyle/>
          <a:p>
            <a:r>
              <a:rPr lang="en-GB" dirty="0" smtClean="0"/>
              <a:t>What </a:t>
            </a:r>
            <a:r>
              <a:rPr lang="en-GB" dirty="0"/>
              <a:t>is the purpose of this text?</a:t>
            </a:r>
          </a:p>
          <a:p>
            <a:r>
              <a:rPr lang="en-GB" dirty="0" smtClean="0"/>
              <a:t>How </a:t>
            </a:r>
            <a:r>
              <a:rPr lang="en-GB" dirty="0"/>
              <a:t>does Moreau de Saint-</a:t>
            </a:r>
            <a:r>
              <a:rPr lang="en-GB" dirty="0" err="1"/>
              <a:t>Méry</a:t>
            </a:r>
            <a:r>
              <a:rPr lang="en-GB" dirty="0"/>
              <a:t> describe the a) economy and b) topography of Saint-Domingue?</a:t>
            </a:r>
          </a:p>
          <a:p>
            <a:r>
              <a:rPr lang="en-GB" dirty="0" smtClean="0"/>
              <a:t>Does </a:t>
            </a:r>
            <a:r>
              <a:rPr lang="en-GB" dirty="0"/>
              <a:t>the extract offer any evidence of Enlightenment thought?</a:t>
            </a:r>
          </a:p>
          <a:p>
            <a:endParaRPr lang="en-GB" dirty="0"/>
          </a:p>
        </p:txBody>
      </p:sp>
      <p:pic>
        <p:nvPicPr>
          <p:cNvPr id="5" name="Content Placeholder 4"/>
          <p:cNvPicPr>
            <a:picLocks noGrp="1" noChangeAspect="1"/>
          </p:cNvPicPr>
          <p:nvPr>
            <p:ph sz="half" idx="2"/>
          </p:nvPr>
        </p:nvPicPr>
        <p:blipFill>
          <a:blip r:embed="rId3"/>
          <a:stretch>
            <a:fillRect/>
          </a:stretch>
        </p:blipFill>
        <p:spPr>
          <a:xfrm>
            <a:off x="5508104" y="1916832"/>
            <a:ext cx="2592288" cy="3193227"/>
          </a:xfrm>
          <a:prstGeom prst="rect">
            <a:avLst/>
          </a:prstGeom>
        </p:spPr>
      </p:pic>
      <p:sp>
        <p:nvSpPr>
          <p:cNvPr id="4" name="Title 3"/>
          <p:cNvSpPr>
            <a:spLocks noGrp="1"/>
          </p:cNvSpPr>
          <p:nvPr>
            <p:ph type="title"/>
          </p:nvPr>
        </p:nvSpPr>
        <p:spPr/>
        <p:txBody>
          <a:bodyPr/>
          <a:lstStyle/>
          <a:p>
            <a:r>
              <a:rPr lang="fr-FR" dirty="0"/>
              <a:t>Moreau de </a:t>
            </a:r>
            <a:r>
              <a:rPr lang="fr-FR" dirty="0" err="1"/>
              <a:t>Saint-Méry</a:t>
            </a:r>
            <a:r>
              <a:rPr lang="fr-FR" dirty="0"/>
              <a:t>, ‘Saint Domingue: </a:t>
            </a:r>
            <a:r>
              <a:rPr lang="fr-FR" dirty="0" err="1"/>
              <a:t>Some</a:t>
            </a:r>
            <a:r>
              <a:rPr lang="fr-FR" dirty="0"/>
              <a:t> </a:t>
            </a:r>
            <a:r>
              <a:rPr lang="fr-FR" dirty="0" err="1"/>
              <a:t>Geography</a:t>
            </a:r>
            <a:r>
              <a:rPr lang="fr-FR" dirty="0"/>
              <a:t>’ (1798)</a:t>
            </a:r>
            <a:endParaRPr lang="en-GB" dirty="0"/>
          </a:p>
        </p:txBody>
      </p:sp>
      <p:sp>
        <p:nvSpPr>
          <p:cNvPr id="3" name="Rectangle 2"/>
          <p:cNvSpPr/>
          <p:nvPr/>
        </p:nvSpPr>
        <p:spPr>
          <a:xfrm>
            <a:off x="4571630" y="5373216"/>
            <a:ext cx="4207306" cy="923330"/>
          </a:xfrm>
          <a:prstGeom prst="rect">
            <a:avLst/>
          </a:prstGeom>
        </p:spPr>
        <p:txBody>
          <a:bodyPr wrap="none">
            <a:spAutoFit/>
          </a:bodyPr>
          <a:lstStyle/>
          <a:p>
            <a:pPr algn="ctr"/>
            <a:r>
              <a:rPr lang="fr-FR" dirty="0"/>
              <a:t>Médéric Louis Élie Moreau de </a:t>
            </a:r>
            <a:r>
              <a:rPr lang="fr-FR" dirty="0" err="1" smtClean="0"/>
              <a:t>Saint-Méry</a:t>
            </a:r>
            <a:endParaRPr lang="fr-FR" dirty="0" smtClean="0"/>
          </a:p>
          <a:p>
            <a:pPr algn="ctr"/>
            <a:r>
              <a:rPr lang="fr-FR" dirty="0" smtClean="0"/>
              <a:t>(1750–1819)</a:t>
            </a:r>
          </a:p>
          <a:p>
            <a:endParaRPr lang="en-GB" dirty="0"/>
          </a:p>
        </p:txBody>
      </p:sp>
    </p:spTree>
    <p:extLst>
      <p:ext uri="{BB962C8B-B14F-4D97-AF65-F5344CB8AC3E}">
        <p14:creationId xmlns:p14="http://schemas.microsoft.com/office/powerpoint/2010/main" val="35226120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Slavery on </a:t>
            </a:r>
            <a:r>
              <a:rPr lang="en-GB" dirty="0"/>
              <a:t>Saint-Domingue</a:t>
            </a:r>
            <a:r>
              <a:rPr lang="en-GB" dirty="0" smtClean="0"/>
              <a:t> </a:t>
            </a:r>
            <a:endParaRPr lang="en-GB" dirty="0"/>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3860" y="3068960"/>
            <a:ext cx="5715000" cy="3638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1" y="1628800"/>
            <a:ext cx="4677443" cy="2736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498405" y="1945365"/>
            <a:ext cx="3500455" cy="1323439"/>
          </a:xfrm>
          <a:prstGeom prst="rect">
            <a:avLst/>
          </a:prstGeom>
        </p:spPr>
        <p:txBody>
          <a:bodyPr wrap="square">
            <a:spAutoFit/>
          </a:bodyPr>
          <a:lstStyle/>
          <a:p>
            <a:r>
              <a:rPr lang="en-GB" sz="1600" dirty="0" smtClean="0"/>
              <a:t>Depiction of a sugar plantation in Saint-Domingue, from Jean-Baptiste du Tertre, </a:t>
            </a:r>
            <a:r>
              <a:rPr lang="en-GB" sz="1600" i="1" dirty="0" smtClean="0"/>
              <a:t>Histoire générale des Antilles habitées par les Français</a:t>
            </a:r>
            <a:r>
              <a:rPr lang="en-GB" sz="1600" dirty="0"/>
              <a:t> </a:t>
            </a:r>
            <a:r>
              <a:rPr lang="en-GB" sz="1600" dirty="0" smtClean="0"/>
              <a:t>(1667)</a:t>
            </a:r>
            <a:endParaRPr lang="en-GB" sz="1600" dirty="0"/>
          </a:p>
        </p:txBody>
      </p:sp>
    </p:spTree>
    <p:extLst>
      <p:ext uri="{BB962C8B-B14F-4D97-AF65-F5344CB8AC3E}">
        <p14:creationId xmlns:p14="http://schemas.microsoft.com/office/powerpoint/2010/main" val="30137343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700808"/>
            <a:ext cx="6192688" cy="5022297"/>
          </a:xfrm>
        </p:spPr>
        <p:txBody>
          <a:bodyPr>
            <a:normAutofit/>
          </a:bodyPr>
          <a:lstStyle/>
          <a:p>
            <a:pPr algn="just"/>
            <a:r>
              <a:rPr lang="en-GB" b="1" dirty="0" smtClean="0"/>
              <a:t>What </a:t>
            </a:r>
            <a:r>
              <a:rPr lang="en-GB" b="1" dirty="0"/>
              <a:t>rules does the Code Noir institute with respect to the following:</a:t>
            </a:r>
            <a:endParaRPr lang="en-GB" dirty="0"/>
          </a:p>
          <a:p>
            <a:pPr lvl="1" algn="just"/>
            <a:r>
              <a:rPr lang="en-GB" b="1" dirty="0"/>
              <a:t>Religion</a:t>
            </a:r>
            <a:endParaRPr lang="en-GB" dirty="0"/>
          </a:p>
          <a:p>
            <a:pPr lvl="1" algn="just"/>
            <a:r>
              <a:rPr lang="en-GB" b="1" dirty="0"/>
              <a:t>Gender roles</a:t>
            </a:r>
            <a:endParaRPr lang="en-GB" dirty="0"/>
          </a:p>
          <a:p>
            <a:pPr lvl="1" algn="just"/>
            <a:r>
              <a:rPr lang="en-GB" b="1" dirty="0"/>
              <a:t>Sexual relations and marriage </a:t>
            </a:r>
            <a:endParaRPr lang="en-GB" dirty="0"/>
          </a:p>
          <a:p>
            <a:pPr lvl="1" algn="just"/>
            <a:r>
              <a:rPr lang="en-GB" b="1" dirty="0"/>
              <a:t>Children</a:t>
            </a:r>
            <a:endParaRPr lang="en-GB" dirty="0"/>
          </a:p>
          <a:p>
            <a:pPr lvl="1" algn="just"/>
            <a:r>
              <a:rPr lang="en-GB" b="1" dirty="0"/>
              <a:t>Rights and behaviour of slaves?</a:t>
            </a:r>
            <a:endParaRPr lang="en-GB" dirty="0"/>
          </a:p>
          <a:p>
            <a:pPr lvl="0" algn="just"/>
            <a:r>
              <a:rPr lang="en-GB" b="1" dirty="0"/>
              <a:t>What punishments for slaves (and slave-masters) are listed in the code?</a:t>
            </a:r>
            <a:endParaRPr lang="en-GB" dirty="0"/>
          </a:p>
          <a:p>
            <a:pPr lvl="0" algn="just"/>
            <a:r>
              <a:rPr lang="en-GB" b="1" dirty="0"/>
              <a:t>What conditions for slaves obtaining freedom are listed in the code?</a:t>
            </a:r>
            <a:endParaRPr lang="en-GB" dirty="0"/>
          </a:p>
          <a:p>
            <a:pPr lvl="0" algn="just"/>
            <a:r>
              <a:rPr lang="en-GB" b="1" dirty="0"/>
              <a:t>Where and by whom was the code produced, and why might this be significant?</a:t>
            </a:r>
            <a:endParaRPr lang="en-GB" dirty="0"/>
          </a:p>
          <a:p>
            <a:endParaRPr lang="en-GB" dirty="0"/>
          </a:p>
        </p:txBody>
      </p:sp>
      <p:sp>
        <p:nvSpPr>
          <p:cNvPr id="3" name="Title 2"/>
          <p:cNvSpPr>
            <a:spLocks noGrp="1"/>
          </p:cNvSpPr>
          <p:nvPr>
            <p:ph type="title"/>
          </p:nvPr>
        </p:nvSpPr>
        <p:spPr/>
        <p:txBody>
          <a:bodyPr/>
          <a:lstStyle/>
          <a:p>
            <a:r>
              <a:rPr lang="en-GB" b="1" dirty="0"/>
              <a:t>Code Noir</a:t>
            </a:r>
            <a:r>
              <a:rPr lang="en-GB" b="1" i="1" dirty="0"/>
              <a:t> </a:t>
            </a:r>
            <a:r>
              <a:rPr lang="en-GB" b="1" dirty="0"/>
              <a:t>(March 1685</a:t>
            </a:r>
            <a:r>
              <a:rPr lang="en-GB" b="1" dirty="0" smtClean="0"/>
              <a:t>)</a:t>
            </a:r>
            <a:endParaRPr lang="en-GB" dirty="0"/>
          </a:p>
        </p:txBody>
      </p:sp>
      <p:pic>
        <p:nvPicPr>
          <p:cNvPr id="4" name="Picture 3"/>
          <p:cNvPicPr>
            <a:picLocks noChangeAspect="1"/>
          </p:cNvPicPr>
          <p:nvPr/>
        </p:nvPicPr>
        <p:blipFill rotWithShape="1">
          <a:blip r:embed="rId3"/>
          <a:srcRect l="5755" t="8821" r="6438" b="8021"/>
          <a:stretch/>
        </p:blipFill>
        <p:spPr>
          <a:xfrm>
            <a:off x="6588224" y="1484784"/>
            <a:ext cx="2448272" cy="3312368"/>
          </a:xfrm>
          <a:prstGeom prst="rect">
            <a:avLst/>
          </a:prstGeom>
        </p:spPr>
      </p:pic>
    </p:spTree>
    <p:extLst>
      <p:ext uri="{BB962C8B-B14F-4D97-AF65-F5344CB8AC3E}">
        <p14:creationId xmlns:p14="http://schemas.microsoft.com/office/powerpoint/2010/main" val="24289274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New–Old World connections:</a:t>
            </a:r>
            <a:br>
              <a:rPr lang="en-GB" dirty="0" smtClean="0"/>
            </a:br>
            <a:r>
              <a:rPr lang="en-GB" dirty="0" smtClean="0"/>
              <a:t>‘Let them eat cake’</a:t>
            </a:r>
            <a:br>
              <a:rPr lang="en-GB" dirty="0" smtClean="0"/>
            </a:br>
            <a:endParaRPr lang="en-GB" dirty="0"/>
          </a:p>
        </p:txBody>
      </p:sp>
      <p:sp>
        <p:nvSpPr>
          <p:cNvPr id="3" name="Content Placeholder 1"/>
          <p:cNvSpPr txBox="1">
            <a:spLocks/>
          </p:cNvSpPr>
          <p:nvPr/>
        </p:nvSpPr>
        <p:spPr>
          <a:xfrm>
            <a:off x="1907705" y="1628800"/>
            <a:ext cx="5244863" cy="5472608"/>
          </a:xfrm>
          <a:prstGeom prst="rect">
            <a:avLst/>
          </a:prstGeom>
        </p:spPr>
        <p:txBody>
          <a:bodyPr lIns="180000" tIns="180000" rIns="180000" bIns="180000">
            <a:normAutofit fontScale="92500" lnSpcReduction="20000"/>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indent="0" algn="just">
              <a:buNone/>
            </a:pPr>
            <a:r>
              <a:rPr lang="en-GB" dirty="0" smtClean="0"/>
              <a:t>Rousseau on food shortages experienced by peasants in France:</a:t>
            </a:r>
          </a:p>
          <a:p>
            <a:pPr marL="45720" indent="0" algn="just">
              <a:buNone/>
            </a:pPr>
            <a:r>
              <a:rPr lang="en-GB" dirty="0" smtClean="0"/>
              <a:t>“… </a:t>
            </a:r>
            <a:r>
              <a:rPr lang="en-GB" i="1" dirty="0" smtClean="0"/>
              <a:t>Enfin </a:t>
            </a:r>
            <a:r>
              <a:rPr lang="en-GB" i="1" dirty="0"/>
              <a:t>je me rappelai le pis-aller d’une grande princesse à qui l’on disait que les paysans n’avaient pas de pain, et qui </a:t>
            </a:r>
            <a:r>
              <a:rPr lang="en-GB" i="1" dirty="0" smtClean="0"/>
              <a:t>répondit: </a:t>
            </a:r>
            <a:r>
              <a:rPr lang="en-GB" i="1" dirty="0"/>
              <a:t>Qu’ils mangent de la </a:t>
            </a:r>
            <a:r>
              <a:rPr lang="en-GB" i="1" dirty="0" smtClean="0"/>
              <a:t>brioche.”</a:t>
            </a:r>
            <a:endParaRPr lang="en-GB" dirty="0"/>
          </a:p>
          <a:p>
            <a:pPr marL="45720" indent="0" algn="just">
              <a:buNone/>
            </a:pPr>
            <a:r>
              <a:rPr lang="en-GB" dirty="0" smtClean="0"/>
              <a:t>	“…Finally </a:t>
            </a:r>
            <a:r>
              <a:rPr lang="en-GB" dirty="0"/>
              <a:t>I recalled the stopgap solution of a great princess who was told that the peasants had no bread, and who responded: </a:t>
            </a:r>
            <a:r>
              <a:rPr lang="en-GB" dirty="0" smtClean="0"/>
              <a:t>‘</a:t>
            </a:r>
            <a:r>
              <a:rPr lang="en-GB" dirty="0" smtClean="0">
                <a:solidFill>
                  <a:srgbClr val="C00000"/>
                </a:solidFill>
              </a:rPr>
              <a:t>Let </a:t>
            </a:r>
            <a:r>
              <a:rPr lang="en-GB" dirty="0">
                <a:solidFill>
                  <a:srgbClr val="C00000"/>
                </a:solidFill>
              </a:rPr>
              <a:t>them eat </a:t>
            </a:r>
            <a:r>
              <a:rPr lang="en-GB" dirty="0" smtClean="0">
                <a:solidFill>
                  <a:srgbClr val="C00000"/>
                </a:solidFill>
              </a:rPr>
              <a:t>brioche.’”</a:t>
            </a:r>
            <a:endParaRPr lang="en-GB" dirty="0">
              <a:solidFill>
                <a:srgbClr val="C00000"/>
              </a:solidFill>
            </a:endParaRPr>
          </a:p>
          <a:p>
            <a:pPr algn="r">
              <a:buFontTx/>
              <a:buChar char="-"/>
            </a:pPr>
            <a:r>
              <a:rPr lang="en-GB" dirty="0" smtClean="0"/>
              <a:t>Rousseau, </a:t>
            </a:r>
            <a:r>
              <a:rPr lang="en-GB" i="1" dirty="0" smtClean="0"/>
              <a:t>Confessions </a:t>
            </a:r>
            <a:r>
              <a:rPr lang="en-GB" dirty="0" smtClean="0"/>
              <a:t>(written 1765, published 1782)</a:t>
            </a:r>
          </a:p>
          <a:p>
            <a:pPr algn="just">
              <a:buFontTx/>
              <a:buChar char="-"/>
            </a:pPr>
            <a:endParaRPr lang="en-GB" dirty="0"/>
          </a:p>
          <a:p>
            <a:pPr algn="just"/>
            <a:r>
              <a:rPr lang="en-GB" dirty="0" smtClean="0"/>
              <a:t>Later misattributed as having been said by Marie Antoinette (first citation in 1843) and (mis)translated as ‘let them eat cake.’</a:t>
            </a:r>
            <a:endParaRPr lang="en-GB"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3" y="1628800"/>
            <a:ext cx="1728192" cy="2407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79513" y="4060115"/>
            <a:ext cx="1261875" cy="1754326"/>
          </a:xfrm>
          <a:prstGeom prst="rect">
            <a:avLst/>
          </a:prstGeom>
        </p:spPr>
        <p:txBody>
          <a:bodyPr wrap="square">
            <a:spAutoFit/>
          </a:bodyPr>
          <a:lstStyle/>
          <a:p>
            <a:r>
              <a:rPr lang="en-US" dirty="0"/>
              <a:t>Jean-Jacques </a:t>
            </a:r>
            <a:r>
              <a:rPr lang="en-US" dirty="0" smtClean="0"/>
              <a:t>Rousseau</a:t>
            </a:r>
          </a:p>
          <a:p>
            <a:r>
              <a:rPr lang="en-US" dirty="0" smtClean="0"/>
              <a:t>(1712–1778)</a:t>
            </a:r>
          </a:p>
          <a:p>
            <a:endParaRPr lang="en-US" dirty="0"/>
          </a:p>
        </p:txBody>
      </p:sp>
      <p:pic>
        <p:nvPicPr>
          <p:cNvPr id="1024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52568" y="1628799"/>
            <a:ext cx="1839914" cy="24079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7236295" y="4036787"/>
            <a:ext cx="1756187" cy="2585323"/>
          </a:xfrm>
          <a:prstGeom prst="rect">
            <a:avLst/>
          </a:prstGeom>
        </p:spPr>
        <p:txBody>
          <a:bodyPr wrap="square">
            <a:spAutoFit/>
          </a:bodyPr>
          <a:lstStyle/>
          <a:p>
            <a:pPr algn="r"/>
            <a:r>
              <a:rPr lang="en-US" dirty="0" smtClean="0"/>
              <a:t>Marie Antoinette (1755–1793)</a:t>
            </a:r>
          </a:p>
          <a:p>
            <a:pPr algn="r"/>
            <a:r>
              <a:rPr lang="en-US" dirty="0" smtClean="0"/>
              <a:t>See: </a:t>
            </a:r>
            <a:r>
              <a:rPr lang="en-US" dirty="0" smtClean="0">
                <a:hlinkClick r:id="rId5"/>
              </a:rPr>
              <a:t>https</a:t>
            </a:r>
            <a:r>
              <a:rPr lang="en-US" dirty="0">
                <a:hlinkClick r:id="rId5"/>
              </a:rPr>
              <a:t>://</a:t>
            </a:r>
            <a:r>
              <a:rPr lang="en-US" dirty="0" smtClean="0">
                <a:hlinkClick r:id="rId5"/>
              </a:rPr>
              <a:t>www.bbc.co.uk/programmes/m000117y</a:t>
            </a:r>
            <a:endParaRPr lang="en-US" dirty="0" smtClean="0"/>
          </a:p>
          <a:p>
            <a:pPr algn="r"/>
            <a:endParaRPr lang="en-US" dirty="0"/>
          </a:p>
        </p:txBody>
      </p:sp>
    </p:spTree>
    <p:extLst>
      <p:ext uri="{BB962C8B-B14F-4D97-AF65-F5344CB8AC3E}">
        <p14:creationId xmlns:p14="http://schemas.microsoft.com/office/powerpoint/2010/main" val="15241360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 them eat cake’</a:t>
            </a:r>
            <a:br>
              <a:rPr lang="en-GB" dirty="0" smtClean="0"/>
            </a:br>
            <a:r>
              <a:rPr lang="en-GB" dirty="0" smtClean="0"/>
              <a:t>insight into </a:t>
            </a:r>
            <a:r>
              <a:rPr lang="en-GB" i="1" dirty="0" smtClean="0"/>
              <a:t>Philosophes</a:t>
            </a:r>
            <a:r>
              <a:rPr lang="en-GB" dirty="0" smtClean="0"/>
              <a:t>’ sexism</a:t>
            </a:r>
            <a:endParaRPr lang="en-GB" dirty="0"/>
          </a:p>
        </p:txBody>
      </p:sp>
      <p:sp>
        <p:nvSpPr>
          <p:cNvPr id="3" name="Content Placeholder 1"/>
          <p:cNvSpPr txBox="1">
            <a:spLocks/>
          </p:cNvSpPr>
          <p:nvPr/>
        </p:nvSpPr>
        <p:spPr>
          <a:xfrm>
            <a:off x="1907705" y="1628800"/>
            <a:ext cx="7056783" cy="5093648"/>
          </a:xfrm>
          <a:prstGeom prst="rect">
            <a:avLst/>
          </a:prstGeom>
        </p:spPr>
        <p:txBody>
          <a:bodyPr lIns="180000" tIns="180000" rIns="180000" bIns="180000">
            <a:normAutofit fontScale="77500" lnSpcReduction="20000"/>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marL="45720" indent="0" algn="just">
              <a:buNone/>
            </a:pPr>
            <a:r>
              <a:rPr lang="en-GB" sz="2600" dirty="0" smtClean="0"/>
              <a:t>“Woman </a:t>
            </a:r>
            <a:r>
              <a:rPr lang="en-GB" sz="2600" dirty="0"/>
              <a:t>and man are made for each other, but </a:t>
            </a:r>
            <a:r>
              <a:rPr lang="en-GB" sz="2600" dirty="0">
                <a:solidFill>
                  <a:srgbClr val="FF0000"/>
                </a:solidFill>
              </a:rPr>
              <a:t>their mutual dependence is not equal</a:t>
            </a:r>
            <a:r>
              <a:rPr lang="en-GB" sz="2600" dirty="0"/>
              <a:t>: men are dependent on women because of their desires; women are dependent on men because of both their desires and their needs. We men could subsist more easily without women than they could without </a:t>
            </a:r>
            <a:r>
              <a:rPr lang="en-GB" sz="2600" dirty="0" smtClean="0"/>
              <a:t>us </a:t>
            </a:r>
          </a:p>
          <a:p>
            <a:pPr marL="45720" indent="0" algn="just">
              <a:buNone/>
            </a:pPr>
            <a:r>
              <a:rPr lang="en-GB" sz="2600" dirty="0" smtClean="0"/>
              <a:t>	“… On the care </a:t>
            </a:r>
            <a:r>
              <a:rPr lang="en-GB" sz="2600" dirty="0"/>
              <a:t>of women depends the early education of men; and on women, again, depend their morals, their passions, their tastes, their pleasures, and even their happiness. </a:t>
            </a:r>
            <a:r>
              <a:rPr lang="en-GB" sz="2600" dirty="0">
                <a:solidFill>
                  <a:srgbClr val="FF0000"/>
                </a:solidFill>
              </a:rPr>
              <a:t>Thus the whole education of women ought to be relative to men</a:t>
            </a:r>
            <a:r>
              <a:rPr lang="en-GB" sz="2600" dirty="0"/>
              <a:t>. </a:t>
            </a:r>
            <a:r>
              <a:rPr lang="en-GB" sz="2600" dirty="0">
                <a:solidFill>
                  <a:srgbClr val="7030A0"/>
                </a:solidFill>
              </a:rPr>
              <a:t>To please them, to be useful to them, to make themselves loved and </a:t>
            </a:r>
            <a:r>
              <a:rPr lang="en-GB" sz="2600" dirty="0" smtClean="0">
                <a:solidFill>
                  <a:srgbClr val="7030A0"/>
                </a:solidFill>
              </a:rPr>
              <a:t>honoured </a:t>
            </a:r>
            <a:r>
              <a:rPr lang="en-GB" sz="2600" dirty="0">
                <a:solidFill>
                  <a:srgbClr val="7030A0"/>
                </a:solidFill>
              </a:rPr>
              <a:t>by them, to educate them when young, to care for them when grown, to council them, to console them, and to make life agreeable and sweet to them</a:t>
            </a:r>
            <a:r>
              <a:rPr lang="en-GB" sz="2600" dirty="0">
                <a:solidFill>
                  <a:srgbClr val="C00000"/>
                </a:solidFill>
              </a:rPr>
              <a:t>—these are the duties of women at all times, and should be taught them from their infancy</a:t>
            </a:r>
            <a:r>
              <a:rPr lang="en-GB" sz="2600" dirty="0" smtClean="0"/>
              <a:t>.”</a:t>
            </a:r>
          </a:p>
          <a:p>
            <a:pPr marL="45720" indent="0" algn="r">
              <a:buNone/>
            </a:pPr>
            <a:r>
              <a:rPr lang="en-GB" dirty="0" smtClean="0"/>
              <a:t>-  From Rousseau</a:t>
            </a:r>
            <a:r>
              <a:rPr lang="en-GB" dirty="0"/>
              <a:t>, </a:t>
            </a:r>
            <a:r>
              <a:rPr lang="en-GB" i="1" dirty="0"/>
              <a:t>Emile, or On </a:t>
            </a:r>
            <a:r>
              <a:rPr lang="en-GB" i="1" dirty="0" smtClean="0"/>
              <a:t>Education </a:t>
            </a:r>
            <a:r>
              <a:rPr lang="en-GB" dirty="0" smtClean="0"/>
              <a:t>(1762)</a:t>
            </a:r>
            <a:endParaRPr lang="en-GB" i="1"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3" y="1628800"/>
            <a:ext cx="1728192" cy="2407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4"/>
          <a:srcRect l="4057" t="1500" r="1" b="1"/>
          <a:stretch/>
        </p:blipFill>
        <p:spPr>
          <a:xfrm>
            <a:off x="192205" y="4036579"/>
            <a:ext cx="1702807" cy="2645376"/>
          </a:xfrm>
          <a:prstGeom prst="rect">
            <a:avLst/>
          </a:prstGeom>
        </p:spPr>
      </p:pic>
    </p:spTree>
    <p:extLst>
      <p:ext uri="{BB962C8B-B14F-4D97-AF65-F5344CB8AC3E}">
        <p14:creationId xmlns:p14="http://schemas.microsoft.com/office/powerpoint/2010/main" val="40550989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New–Old World connections:</a:t>
            </a:r>
            <a:br>
              <a:rPr lang="en-GB" dirty="0"/>
            </a:br>
            <a:r>
              <a:rPr lang="en-GB" dirty="0" smtClean="0"/>
              <a:t>the Gironde</a:t>
            </a:r>
            <a:endParaRPr lang="en-GB" dirty="0"/>
          </a:p>
        </p:txBody>
      </p:sp>
      <p:sp>
        <p:nvSpPr>
          <p:cNvPr id="3" name="Rectangle 2"/>
          <p:cNvSpPr/>
          <p:nvPr/>
        </p:nvSpPr>
        <p:spPr>
          <a:xfrm>
            <a:off x="160403" y="4941168"/>
            <a:ext cx="1642773" cy="1477328"/>
          </a:xfrm>
          <a:prstGeom prst="rect">
            <a:avLst/>
          </a:prstGeom>
        </p:spPr>
        <p:txBody>
          <a:bodyPr wrap="square">
            <a:spAutoFit/>
          </a:bodyPr>
          <a:lstStyle/>
          <a:p>
            <a:r>
              <a:rPr lang="en-GB" dirty="0">
                <a:hlinkClick r:id="rId3"/>
              </a:rPr>
              <a:t>https://</a:t>
            </a:r>
            <a:r>
              <a:rPr lang="en-GB" dirty="0" smtClean="0">
                <a:hlinkClick r:id="rId3"/>
              </a:rPr>
              <a:t>www.youtube.com/watch?v=miMGQ1xuIKg</a:t>
            </a:r>
            <a:endParaRPr lang="en-GB" dirty="0" smtClean="0"/>
          </a:p>
          <a:p>
            <a:endParaRPr lang="en-GB" dirty="0"/>
          </a:p>
        </p:txBody>
      </p:sp>
      <p:pic>
        <p:nvPicPr>
          <p:cNvPr id="4" name="Picture 3"/>
          <p:cNvPicPr>
            <a:picLocks noChangeAspect="1"/>
          </p:cNvPicPr>
          <p:nvPr/>
        </p:nvPicPr>
        <p:blipFill>
          <a:blip r:embed="rId4"/>
          <a:stretch>
            <a:fillRect/>
          </a:stretch>
        </p:blipFill>
        <p:spPr>
          <a:xfrm>
            <a:off x="4856880" y="1628800"/>
            <a:ext cx="4128406" cy="3034379"/>
          </a:xfrm>
          <a:prstGeom prst="rect">
            <a:avLst/>
          </a:prstGeom>
        </p:spPr>
      </p:pic>
      <p:pic>
        <p:nvPicPr>
          <p:cNvPr id="5" name="Picture 4"/>
          <p:cNvPicPr>
            <a:picLocks noChangeAspect="1"/>
          </p:cNvPicPr>
          <p:nvPr/>
        </p:nvPicPr>
        <p:blipFill>
          <a:blip r:embed="rId5"/>
          <a:stretch>
            <a:fillRect/>
          </a:stretch>
        </p:blipFill>
        <p:spPr>
          <a:xfrm>
            <a:off x="4860204" y="3933055"/>
            <a:ext cx="4125082" cy="2752555"/>
          </a:xfrm>
          <a:prstGeom prst="rect">
            <a:avLst/>
          </a:prstGeom>
        </p:spPr>
      </p:pic>
      <p:sp>
        <p:nvSpPr>
          <p:cNvPr id="6" name="Rectangle 5"/>
          <p:cNvSpPr/>
          <p:nvPr/>
        </p:nvSpPr>
        <p:spPr>
          <a:xfrm>
            <a:off x="3548390" y="1837059"/>
            <a:ext cx="1319459" cy="3754874"/>
          </a:xfrm>
          <a:prstGeom prst="rect">
            <a:avLst/>
          </a:prstGeom>
        </p:spPr>
        <p:txBody>
          <a:bodyPr wrap="square">
            <a:spAutoFit/>
          </a:bodyPr>
          <a:lstStyle/>
          <a:p>
            <a:r>
              <a:rPr lang="en-GB" sz="1400" dirty="0"/>
              <a:t>S</a:t>
            </a:r>
            <a:r>
              <a:rPr lang="en-GB" sz="1400" dirty="0" smtClean="0"/>
              <a:t>tatue </a:t>
            </a:r>
            <a:r>
              <a:rPr lang="en-GB" sz="1400" dirty="0"/>
              <a:t>of </a:t>
            </a:r>
            <a:r>
              <a:rPr lang="en-GB" sz="1400" dirty="0" smtClean="0"/>
              <a:t>Toussaint </a:t>
            </a:r>
            <a:r>
              <a:rPr lang="en-GB" sz="1400" dirty="0" err="1"/>
              <a:t>Louverture</a:t>
            </a:r>
            <a:r>
              <a:rPr lang="en-GB" sz="1400" dirty="0"/>
              <a:t>, </a:t>
            </a:r>
            <a:r>
              <a:rPr lang="en-GB" sz="1400" dirty="0" smtClean="0"/>
              <a:t>donated </a:t>
            </a:r>
            <a:r>
              <a:rPr lang="en-GB" sz="1400" dirty="0"/>
              <a:t>to the city of Bordeaux by the Republic of Haiti in 2005; </a:t>
            </a:r>
            <a:r>
              <a:rPr lang="en-GB" sz="1400" dirty="0" smtClean="0"/>
              <a:t>African visage in one of the </a:t>
            </a:r>
            <a:r>
              <a:rPr lang="en-GB" sz="1400" dirty="0" err="1" smtClean="0"/>
              <a:t>mascarons</a:t>
            </a:r>
            <a:r>
              <a:rPr lang="en-GB" sz="1400" dirty="0" smtClean="0"/>
              <a:t> [facial ornament on public building] of </a:t>
            </a:r>
            <a:r>
              <a:rPr lang="en-GB" sz="1400" dirty="0"/>
              <a:t>Bordeaux</a:t>
            </a:r>
          </a:p>
        </p:txBody>
      </p:sp>
      <p:pic>
        <p:nvPicPr>
          <p:cNvPr id="7" name="Picture 6"/>
          <p:cNvPicPr>
            <a:picLocks noChangeAspect="1"/>
          </p:cNvPicPr>
          <p:nvPr/>
        </p:nvPicPr>
        <p:blipFill>
          <a:blip r:embed="rId6"/>
          <a:stretch>
            <a:fillRect/>
          </a:stretch>
        </p:blipFill>
        <p:spPr>
          <a:xfrm>
            <a:off x="160403" y="1625189"/>
            <a:ext cx="3387987" cy="3387987"/>
          </a:xfrm>
          <a:prstGeom prst="rect">
            <a:avLst/>
          </a:prstGeom>
        </p:spPr>
      </p:pic>
    </p:spTree>
    <p:extLst>
      <p:ext uri="{BB962C8B-B14F-4D97-AF65-F5344CB8AC3E}">
        <p14:creationId xmlns:p14="http://schemas.microsoft.com/office/powerpoint/2010/main" val="22772443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New–Old World connections:</a:t>
            </a:r>
            <a:br>
              <a:rPr lang="en-GB" dirty="0"/>
            </a:br>
            <a:r>
              <a:rPr lang="en-GB" dirty="0" smtClean="0"/>
              <a:t>Liverpool</a:t>
            </a:r>
            <a:endParaRPr lang="en-GB" dirty="0"/>
          </a:p>
        </p:txBody>
      </p:sp>
      <p:pic>
        <p:nvPicPr>
          <p:cNvPr id="3" name="Picture 2"/>
          <p:cNvPicPr>
            <a:picLocks noChangeAspect="1"/>
          </p:cNvPicPr>
          <p:nvPr/>
        </p:nvPicPr>
        <p:blipFill>
          <a:blip r:embed="rId3"/>
          <a:stretch>
            <a:fillRect/>
          </a:stretch>
        </p:blipFill>
        <p:spPr>
          <a:xfrm>
            <a:off x="179513" y="1628800"/>
            <a:ext cx="8771236" cy="3256058"/>
          </a:xfrm>
          <a:prstGeom prst="rect">
            <a:avLst/>
          </a:prstGeom>
        </p:spPr>
      </p:pic>
      <p:sp>
        <p:nvSpPr>
          <p:cNvPr id="4" name="Rectangle 3"/>
          <p:cNvSpPr/>
          <p:nvPr/>
        </p:nvSpPr>
        <p:spPr>
          <a:xfrm>
            <a:off x="7343800" y="4884858"/>
            <a:ext cx="1800200" cy="1200329"/>
          </a:xfrm>
          <a:prstGeom prst="rect">
            <a:avLst/>
          </a:prstGeom>
        </p:spPr>
        <p:txBody>
          <a:bodyPr wrap="square">
            <a:spAutoFit/>
          </a:bodyPr>
          <a:lstStyle/>
          <a:p>
            <a:r>
              <a:rPr lang="en-GB" dirty="0"/>
              <a:t>African visage </a:t>
            </a:r>
            <a:r>
              <a:rPr lang="en-GB" dirty="0" smtClean="0"/>
              <a:t>on Liverpool Town Hall (rebuilt 1802)</a:t>
            </a:r>
            <a:endParaRPr lang="en-GB" dirty="0"/>
          </a:p>
        </p:txBody>
      </p:sp>
      <p:sp>
        <p:nvSpPr>
          <p:cNvPr id="5" name="Rectangle 4"/>
          <p:cNvSpPr/>
          <p:nvPr/>
        </p:nvSpPr>
        <p:spPr>
          <a:xfrm>
            <a:off x="3428026" y="4915034"/>
            <a:ext cx="3915773" cy="1754326"/>
          </a:xfrm>
          <a:prstGeom prst="rect">
            <a:avLst/>
          </a:prstGeom>
        </p:spPr>
        <p:txBody>
          <a:bodyPr wrap="square">
            <a:spAutoFit/>
          </a:bodyPr>
          <a:lstStyle/>
          <a:p>
            <a:r>
              <a:rPr lang="en-GB" dirty="0" smtClean="0"/>
              <a:t>Penny Lane: named after James Penny (unknown–1799), Liverpool slave-ship owner and merchant. Gave evidence to Parliament against abolition during hearings on </a:t>
            </a:r>
            <a:r>
              <a:rPr lang="en-GB" i="1" dirty="0" err="1"/>
              <a:t>Zong</a:t>
            </a:r>
            <a:r>
              <a:rPr lang="en-GB" dirty="0"/>
              <a:t> </a:t>
            </a:r>
            <a:r>
              <a:rPr lang="en-GB" dirty="0" smtClean="0"/>
              <a:t>massacre (1781)</a:t>
            </a:r>
            <a:endParaRPr lang="en-GB" dirty="0"/>
          </a:p>
        </p:txBody>
      </p:sp>
      <p:pic>
        <p:nvPicPr>
          <p:cNvPr id="6" name="Picture 5"/>
          <p:cNvPicPr>
            <a:picLocks noChangeAspect="1"/>
          </p:cNvPicPr>
          <p:nvPr/>
        </p:nvPicPr>
        <p:blipFill>
          <a:blip r:embed="rId4"/>
          <a:stretch>
            <a:fillRect/>
          </a:stretch>
        </p:blipFill>
        <p:spPr>
          <a:xfrm>
            <a:off x="194793" y="4884858"/>
            <a:ext cx="3217954" cy="1784502"/>
          </a:xfrm>
          <a:prstGeom prst="rect">
            <a:avLst/>
          </a:prstGeom>
        </p:spPr>
      </p:pic>
    </p:spTree>
    <p:extLst>
      <p:ext uri="{BB962C8B-B14F-4D97-AF65-F5344CB8AC3E}">
        <p14:creationId xmlns:p14="http://schemas.microsoft.com/office/powerpoint/2010/main" val="40342552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3"/>
          <a:stretch>
            <a:fillRect/>
          </a:stretch>
        </p:blipFill>
        <p:spPr>
          <a:xfrm>
            <a:off x="-12314" y="-34530"/>
            <a:ext cx="9156314" cy="6876177"/>
          </a:xfrm>
          <a:prstGeom prst="rect">
            <a:avLst/>
          </a:prstGeom>
        </p:spPr>
      </p:pic>
      <p:sp>
        <p:nvSpPr>
          <p:cNvPr id="4" name="Rectangle 3"/>
          <p:cNvSpPr/>
          <p:nvPr/>
        </p:nvSpPr>
        <p:spPr>
          <a:xfrm>
            <a:off x="4788023" y="47503"/>
            <a:ext cx="4171263" cy="2585323"/>
          </a:xfrm>
          <a:prstGeom prst="rect">
            <a:avLst/>
          </a:prstGeom>
        </p:spPr>
        <p:txBody>
          <a:bodyPr wrap="square">
            <a:spAutoFit/>
          </a:bodyPr>
          <a:lstStyle/>
          <a:p>
            <a:endParaRPr lang="en-GB" dirty="0" smtClean="0">
              <a:solidFill>
                <a:srgbClr val="7030A0"/>
              </a:solidFill>
              <a:effectLst>
                <a:outerShdw blurRad="38100" dist="38100" dir="2700000" algn="tl">
                  <a:srgbClr val="000000">
                    <a:alpha val="43137"/>
                  </a:srgbClr>
                </a:outerShdw>
              </a:effectLst>
            </a:endParaRPr>
          </a:p>
          <a:p>
            <a:pPr algn="r"/>
            <a:r>
              <a:rPr lang="en-GB" sz="1600" dirty="0" smtClean="0">
                <a:solidFill>
                  <a:srgbClr val="7030A0"/>
                </a:solidFill>
                <a:effectLst>
                  <a:outerShdw blurRad="38100" dist="38100" dir="2700000" algn="tl">
                    <a:srgbClr val="000000">
                      <a:alpha val="43137"/>
                    </a:srgbClr>
                  </a:outerShdw>
                </a:effectLst>
              </a:rPr>
              <a:t>Inspired </a:t>
            </a:r>
            <a:r>
              <a:rPr lang="en-GB" sz="1600" dirty="0">
                <a:solidFill>
                  <a:srgbClr val="7030A0"/>
                </a:solidFill>
                <a:effectLst>
                  <a:outerShdw blurRad="38100" dist="38100" dir="2700000" algn="tl">
                    <a:srgbClr val="000000">
                      <a:alpha val="43137"/>
                    </a:srgbClr>
                  </a:outerShdw>
                </a:effectLst>
              </a:rPr>
              <a:t>by the </a:t>
            </a:r>
            <a:r>
              <a:rPr lang="en-GB" sz="1600" i="1" dirty="0" err="1">
                <a:solidFill>
                  <a:srgbClr val="7030A0"/>
                </a:solidFill>
                <a:effectLst>
                  <a:outerShdw blurRad="38100" dist="38100" dir="2700000" algn="tl">
                    <a:srgbClr val="000000">
                      <a:alpha val="43137"/>
                    </a:srgbClr>
                  </a:outerShdw>
                </a:effectLst>
              </a:rPr>
              <a:t>Zong</a:t>
            </a:r>
            <a:r>
              <a:rPr lang="en-GB" sz="1600" dirty="0">
                <a:solidFill>
                  <a:srgbClr val="7030A0"/>
                </a:solidFill>
                <a:effectLst>
                  <a:outerShdw blurRad="38100" dist="38100" dir="2700000" algn="tl">
                    <a:srgbClr val="000000">
                      <a:alpha val="43137"/>
                    </a:srgbClr>
                  </a:outerShdw>
                </a:effectLst>
              </a:rPr>
              <a:t> </a:t>
            </a:r>
            <a:r>
              <a:rPr lang="en-GB" sz="1600" dirty="0" smtClean="0">
                <a:solidFill>
                  <a:srgbClr val="7030A0"/>
                </a:solidFill>
                <a:effectLst>
                  <a:outerShdw blurRad="38100" dist="38100" dir="2700000" algn="tl">
                    <a:srgbClr val="000000">
                      <a:alpha val="43137"/>
                    </a:srgbClr>
                  </a:outerShdw>
                </a:effectLst>
              </a:rPr>
              <a:t>massacres</a:t>
            </a:r>
            <a:r>
              <a:rPr lang="en-GB" sz="1600" dirty="0">
                <a:solidFill>
                  <a:srgbClr val="7030A0"/>
                </a:solidFill>
                <a:effectLst>
                  <a:outerShdw blurRad="38100" dist="38100" dir="2700000" algn="tl">
                    <a:srgbClr val="000000">
                      <a:alpha val="43137"/>
                    </a:srgbClr>
                  </a:outerShdw>
                </a:effectLst>
              </a:rPr>
              <a:t>, mass killing of 133 African slaves by the crew of the British slave </a:t>
            </a:r>
            <a:r>
              <a:rPr lang="en-GB" sz="1600" dirty="0" smtClean="0">
                <a:solidFill>
                  <a:srgbClr val="7030A0"/>
                </a:solidFill>
                <a:effectLst>
                  <a:outerShdw blurRad="38100" dist="38100" dir="2700000" algn="tl">
                    <a:srgbClr val="000000">
                      <a:alpha val="43137"/>
                    </a:srgbClr>
                  </a:outerShdw>
                </a:effectLst>
              </a:rPr>
              <a:t>ship</a:t>
            </a:r>
            <a:r>
              <a:rPr lang="en-GB" sz="1600" dirty="0">
                <a:solidFill>
                  <a:srgbClr val="7030A0"/>
                </a:solidFill>
                <a:effectLst>
                  <a:outerShdw blurRad="38100" dist="38100" dir="2700000" algn="tl">
                    <a:srgbClr val="000000">
                      <a:alpha val="43137"/>
                    </a:srgbClr>
                  </a:outerShdw>
                </a:effectLst>
              </a:rPr>
              <a:t>, owned by  Gregson </a:t>
            </a:r>
            <a:r>
              <a:rPr lang="en-GB" sz="1600" dirty="0" smtClean="0">
                <a:solidFill>
                  <a:srgbClr val="7030A0"/>
                </a:solidFill>
                <a:effectLst>
                  <a:outerShdw blurRad="38100" dist="38100" dir="2700000" algn="tl">
                    <a:srgbClr val="000000">
                      <a:alpha val="43137"/>
                    </a:srgbClr>
                  </a:outerShdw>
                </a:effectLst>
              </a:rPr>
              <a:t>syndicate</a:t>
            </a:r>
            <a:r>
              <a:rPr lang="en-GB" sz="1600" dirty="0">
                <a:solidFill>
                  <a:srgbClr val="7030A0"/>
                </a:solidFill>
                <a:effectLst>
                  <a:outerShdw blurRad="38100" dist="38100" dir="2700000" algn="tl">
                    <a:srgbClr val="000000">
                      <a:alpha val="43137"/>
                    </a:srgbClr>
                  </a:outerShdw>
                </a:effectLst>
              </a:rPr>
              <a:t>, Liverpool</a:t>
            </a:r>
            <a:r>
              <a:rPr lang="en-GB" sz="1600" dirty="0" smtClean="0">
                <a:solidFill>
                  <a:srgbClr val="7030A0"/>
                </a:solidFill>
                <a:effectLst>
                  <a:outerShdw blurRad="38100" dist="38100" dir="2700000" algn="tl">
                    <a:srgbClr val="000000">
                      <a:alpha val="43137"/>
                    </a:srgbClr>
                  </a:outerShdw>
                </a:effectLst>
              </a:rPr>
              <a:t>. </a:t>
            </a:r>
            <a:r>
              <a:rPr lang="en-GB" sz="1600" i="1" dirty="0" err="1" smtClean="0">
                <a:solidFill>
                  <a:srgbClr val="7030A0"/>
                </a:solidFill>
                <a:effectLst>
                  <a:outerShdw blurRad="38100" dist="38100" dir="2700000" algn="tl">
                    <a:srgbClr val="000000">
                      <a:alpha val="43137"/>
                    </a:srgbClr>
                  </a:outerShdw>
                </a:effectLst>
              </a:rPr>
              <a:t>Zong</a:t>
            </a:r>
            <a:r>
              <a:rPr lang="en-GB" sz="1600" dirty="0" err="1" smtClean="0">
                <a:solidFill>
                  <a:srgbClr val="7030A0"/>
                </a:solidFill>
                <a:effectLst>
                  <a:outerShdw blurRad="38100" dist="38100" dir="2700000" algn="tl">
                    <a:srgbClr val="000000">
                      <a:alpha val="43137"/>
                    </a:srgbClr>
                  </a:outerShdw>
                </a:effectLst>
              </a:rPr>
              <a:t>'s</a:t>
            </a:r>
            <a:r>
              <a:rPr lang="en-GB" sz="1600" dirty="0" smtClean="0">
                <a:solidFill>
                  <a:srgbClr val="7030A0"/>
                </a:solidFill>
                <a:effectLst>
                  <a:outerShdw blurRad="38100" dist="38100" dir="2700000" algn="tl">
                    <a:srgbClr val="000000">
                      <a:alpha val="43137"/>
                    </a:srgbClr>
                  </a:outerShdw>
                </a:effectLst>
              </a:rPr>
              <a:t> </a:t>
            </a:r>
            <a:r>
              <a:rPr lang="en-GB" sz="1600" dirty="0">
                <a:solidFill>
                  <a:srgbClr val="7030A0"/>
                </a:solidFill>
                <a:effectLst>
                  <a:outerShdw blurRad="38100" dist="38100" dir="2700000" algn="tl">
                    <a:srgbClr val="000000">
                      <a:alpha val="43137"/>
                    </a:srgbClr>
                  </a:outerShdw>
                </a:effectLst>
              </a:rPr>
              <a:t>owners made a claim to their insurers for the loss of the </a:t>
            </a:r>
            <a:r>
              <a:rPr lang="en-GB" sz="1600" dirty="0" smtClean="0">
                <a:solidFill>
                  <a:srgbClr val="7030A0"/>
                </a:solidFill>
                <a:effectLst>
                  <a:outerShdw blurRad="38100" dist="38100" dir="2700000" algn="tl">
                    <a:srgbClr val="000000">
                      <a:alpha val="43137"/>
                    </a:srgbClr>
                  </a:outerShdw>
                </a:effectLst>
              </a:rPr>
              <a:t>slaves; eventually Lord </a:t>
            </a:r>
            <a:r>
              <a:rPr lang="en-GB" sz="1600" dirty="0">
                <a:solidFill>
                  <a:srgbClr val="7030A0"/>
                </a:solidFill>
                <a:effectLst>
                  <a:outerShdw blurRad="38100" dist="38100" dir="2700000" algn="tl">
                    <a:srgbClr val="000000">
                      <a:alpha val="43137"/>
                    </a:srgbClr>
                  </a:outerShdw>
                </a:effectLst>
              </a:rPr>
              <a:t>Chief Justice, the Earl of Mansfield, ruled against the </a:t>
            </a:r>
            <a:r>
              <a:rPr lang="en-GB" sz="1600" dirty="0" smtClean="0">
                <a:solidFill>
                  <a:srgbClr val="7030A0"/>
                </a:solidFill>
                <a:effectLst>
                  <a:outerShdw blurRad="38100" dist="38100" dir="2700000" algn="tl">
                    <a:srgbClr val="000000">
                      <a:alpha val="43137"/>
                    </a:srgbClr>
                  </a:outerShdw>
                </a:effectLst>
              </a:rPr>
              <a:t>syndicate – seen as important step towards abolition of slave trade (1807)</a:t>
            </a:r>
            <a:endParaRPr lang="en-GB" sz="1600" dirty="0">
              <a:solidFill>
                <a:srgbClr val="7030A0"/>
              </a:solidFill>
              <a:effectLst>
                <a:outerShdw blurRad="38100" dist="38100" dir="2700000" algn="tl">
                  <a:srgbClr val="000000">
                    <a:alpha val="43137"/>
                  </a:srgbClr>
                </a:outerShdw>
              </a:effectLst>
            </a:endParaRPr>
          </a:p>
        </p:txBody>
      </p:sp>
      <p:sp>
        <p:nvSpPr>
          <p:cNvPr id="5" name="Rectangle 4"/>
          <p:cNvSpPr/>
          <p:nvPr/>
        </p:nvSpPr>
        <p:spPr>
          <a:xfrm>
            <a:off x="2267744" y="97930"/>
            <a:ext cx="2119543" cy="1200329"/>
          </a:xfrm>
          <a:prstGeom prst="rect">
            <a:avLst/>
          </a:prstGeom>
        </p:spPr>
        <p:txBody>
          <a:bodyPr wrap="square">
            <a:spAutoFit/>
          </a:bodyPr>
          <a:lstStyle/>
          <a:p>
            <a:pPr algn="ctr"/>
            <a:r>
              <a:rPr lang="en-GB" sz="2400" dirty="0">
                <a:solidFill>
                  <a:srgbClr val="7030A0"/>
                </a:solidFill>
                <a:effectLst>
                  <a:outerShdw blurRad="38100" dist="38100" dir="2700000" algn="tl">
                    <a:srgbClr val="000000">
                      <a:alpha val="43137"/>
                    </a:srgbClr>
                  </a:outerShdw>
                </a:effectLst>
              </a:rPr>
              <a:t>JMW </a:t>
            </a:r>
            <a:r>
              <a:rPr lang="en-GB" sz="2400" dirty="0" smtClean="0">
                <a:solidFill>
                  <a:srgbClr val="7030A0"/>
                </a:solidFill>
                <a:effectLst>
                  <a:outerShdw blurRad="38100" dist="38100" dir="2700000" algn="tl">
                    <a:srgbClr val="000000">
                      <a:alpha val="43137"/>
                    </a:srgbClr>
                  </a:outerShdw>
                </a:effectLst>
              </a:rPr>
              <a:t>Turner, </a:t>
            </a:r>
            <a:r>
              <a:rPr lang="en-GB" sz="2400" i="1" dirty="0" smtClean="0">
                <a:solidFill>
                  <a:srgbClr val="7030A0"/>
                </a:solidFill>
                <a:effectLst>
                  <a:outerShdw blurRad="38100" dist="38100" dir="2700000" algn="tl">
                    <a:srgbClr val="000000">
                      <a:alpha val="43137"/>
                    </a:srgbClr>
                  </a:outerShdw>
                </a:effectLst>
              </a:rPr>
              <a:t>The </a:t>
            </a:r>
            <a:r>
              <a:rPr lang="en-GB" sz="2400" i="1" dirty="0">
                <a:solidFill>
                  <a:srgbClr val="7030A0"/>
                </a:solidFill>
                <a:effectLst>
                  <a:outerShdw blurRad="38100" dist="38100" dir="2700000" algn="tl">
                    <a:srgbClr val="000000">
                      <a:alpha val="43137"/>
                    </a:srgbClr>
                  </a:outerShdw>
                </a:effectLst>
              </a:rPr>
              <a:t>Slave Ship </a:t>
            </a:r>
            <a:r>
              <a:rPr lang="en-GB" sz="2400" dirty="0">
                <a:solidFill>
                  <a:srgbClr val="7030A0"/>
                </a:solidFill>
                <a:effectLst>
                  <a:outerShdw blurRad="38100" dist="38100" dir="2700000" algn="tl">
                    <a:srgbClr val="000000">
                      <a:alpha val="43137"/>
                    </a:srgbClr>
                  </a:outerShdw>
                </a:effectLst>
              </a:rPr>
              <a:t>(1840)</a:t>
            </a:r>
          </a:p>
        </p:txBody>
      </p:sp>
    </p:spTree>
    <p:extLst>
      <p:ext uri="{BB962C8B-B14F-4D97-AF65-F5344CB8AC3E}">
        <p14:creationId xmlns:p14="http://schemas.microsoft.com/office/powerpoint/2010/main" val="15620136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Plantation economy: </a:t>
            </a:r>
            <a:br>
              <a:rPr lang="en-GB" dirty="0" smtClean="0"/>
            </a:br>
            <a:r>
              <a:rPr lang="en-GB" dirty="0" smtClean="0"/>
              <a:t>ecological transformation</a:t>
            </a:r>
            <a:endParaRPr lang="en-GB" dirty="0"/>
          </a:p>
        </p:txBody>
      </p:sp>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3860" y="3057550"/>
            <a:ext cx="5715000" cy="3638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628800"/>
            <a:ext cx="4572000"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56712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5720" indent="0" algn="just">
              <a:buNone/>
            </a:pPr>
            <a:r>
              <a:rPr lang="en-GB" sz="2400" dirty="0" smtClean="0"/>
              <a:t>“In </a:t>
            </a:r>
            <a:r>
              <a:rPr lang="en-GB" sz="2400" dirty="0"/>
              <a:t>general, the French Part or Saint </a:t>
            </a:r>
            <a:r>
              <a:rPr lang="en-GB" sz="2400" dirty="0" err="1"/>
              <a:t>Domingue</a:t>
            </a:r>
            <a:r>
              <a:rPr lang="en-GB" sz="2400" dirty="0"/>
              <a:t> is warmer and more exposed to droughts than the Spanish Part. The droughts are becoming longer and more frequent. This arises from a greediness which counts the future for nothing ...  People have cut down the trees which covered the higher points and which summoned the life-giving rains and held onto the abundant dews. There was also a humidity whose beneficial influence was prolonged by the forests</a:t>
            </a:r>
            <a:r>
              <a:rPr lang="en-GB" sz="2400" dirty="0" smtClean="0"/>
              <a:t>.”</a:t>
            </a:r>
          </a:p>
          <a:p>
            <a:pPr algn="just">
              <a:buFontTx/>
              <a:buChar char="-"/>
            </a:pPr>
            <a:r>
              <a:rPr lang="fr-FR" sz="2400" dirty="0" smtClean="0"/>
              <a:t>Moreau </a:t>
            </a:r>
            <a:r>
              <a:rPr lang="fr-FR" sz="2400" dirty="0"/>
              <a:t>de </a:t>
            </a:r>
            <a:r>
              <a:rPr lang="fr-FR" sz="2400" dirty="0" err="1"/>
              <a:t>Saint-Méry</a:t>
            </a:r>
            <a:r>
              <a:rPr lang="fr-FR" sz="2400" dirty="0"/>
              <a:t>, ‘Saint Domingue: </a:t>
            </a:r>
            <a:r>
              <a:rPr lang="fr-FR" sz="2400" dirty="0" err="1"/>
              <a:t>Some</a:t>
            </a:r>
            <a:r>
              <a:rPr lang="fr-FR" sz="2400" dirty="0"/>
              <a:t> </a:t>
            </a:r>
            <a:r>
              <a:rPr lang="fr-FR" sz="2400" dirty="0" err="1"/>
              <a:t>Geography</a:t>
            </a:r>
            <a:r>
              <a:rPr lang="fr-FR" sz="2400" dirty="0"/>
              <a:t>’ (1798</a:t>
            </a:r>
            <a:r>
              <a:rPr lang="fr-FR" sz="2400" dirty="0" smtClean="0"/>
              <a:t>)</a:t>
            </a:r>
          </a:p>
          <a:p>
            <a:pPr algn="just">
              <a:buFontTx/>
              <a:buChar char="-"/>
            </a:pPr>
            <a:endParaRPr lang="en-GB" dirty="0"/>
          </a:p>
        </p:txBody>
      </p:sp>
      <p:sp>
        <p:nvSpPr>
          <p:cNvPr id="2" name="Title 1"/>
          <p:cNvSpPr>
            <a:spLocks noGrp="1"/>
          </p:cNvSpPr>
          <p:nvPr>
            <p:ph type="title"/>
          </p:nvPr>
        </p:nvSpPr>
        <p:spPr/>
        <p:txBody>
          <a:bodyPr/>
          <a:lstStyle/>
          <a:p>
            <a:r>
              <a:rPr lang="en-GB"/>
              <a:t>Plantation economy: </a:t>
            </a:r>
            <a:br>
              <a:rPr lang="en-GB"/>
            </a:br>
            <a:r>
              <a:rPr lang="en-GB"/>
              <a:t>ecological transformation</a:t>
            </a:r>
          </a:p>
        </p:txBody>
      </p:sp>
    </p:spTree>
    <p:extLst>
      <p:ext uri="{BB962C8B-B14F-4D97-AF65-F5344CB8AC3E}">
        <p14:creationId xmlns:p14="http://schemas.microsoft.com/office/powerpoint/2010/main" val="39391234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Colonial society</a:t>
            </a:r>
            <a:endParaRPr lang="en-GB" dirty="0"/>
          </a:p>
        </p:txBody>
      </p:sp>
      <p:sp>
        <p:nvSpPr>
          <p:cNvPr id="3" name="Content Placeholder 1"/>
          <p:cNvSpPr txBox="1">
            <a:spLocks/>
          </p:cNvSpPr>
          <p:nvPr/>
        </p:nvSpPr>
        <p:spPr>
          <a:xfrm>
            <a:off x="165459" y="1628800"/>
            <a:ext cx="6591641" cy="4680520"/>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r>
              <a:rPr lang="en-GB" sz="1800" dirty="0" smtClean="0">
                <a:solidFill>
                  <a:schemeClr val="accent6">
                    <a:lumMod val="50000"/>
                  </a:schemeClr>
                </a:solidFill>
              </a:rPr>
              <a:t>1789, Saint Domingue population = c. 556,000</a:t>
            </a:r>
          </a:p>
          <a:p>
            <a:pPr lvl="1">
              <a:buFontTx/>
              <a:buChar char="-"/>
            </a:pPr>
            <a:r>
              <a:rPr lang="en-GB" dirty="0" smtClean="0">
                <a:solidFill>
                  <a:schemeClr val="accent6">
                    <a:lumMod val="50000"/>
                  </a:schemeClr>
                </a:solidFill>
              </a:rPr>
              <a:t>500,000 African slaves</a:t>
            </a:r>
          </a:p>
          <a:p>
            <a:pPr lvl="1">
              <a:buFontTx/>
              <a:buChar char="-"/>
            </a:pPr>
            <a:r>
              <a:rPr lang="en-GB" dirty="0" smtClean="0">
                <a:solidFill>
                  <a:schemeClr val="accent6">
                    <a:lumMod val="50000"/>
                  </a:schemeClr>
                </a:solidFill>
              </a:rPr>
              <a:t>32,000 white European colonists</a:t>
            </a:r>
          </a:p>
          <a:p>
            <a:pPr lvl="1">
              <a:buFontTx/>
              <a:buChar char="-"/>
            </a:pPr>
            <a:r>
              <a:rPr lang="en-GB" dirty="0" smtClean="0">
                <a:solidFill>
                  <a:schemeClr val="accent6">
                    <a:lumMod val="50000"/>
                  </a:schemeClr>
                </a:solidFill>
              </a:rPr>
              <a:t>28,000 </a:t>
            </a:r>
            <a:r>
              <a:rPr lang="en-GB" i="1" dirty="0" smtClean="0">
                <a:solidFill>
                  <a:schemeClr val="accent6">
                    <a:lumMod val="50000"/>
                  </a:schemeClr>
                </a:solidFill>
              </a:rPr>
              <a:t>affranchis </a:t>
            </a:r>
            <a:r>
              <a:rPr lang="en-GB" dirty="0" smtClean="0">
                <a:solidFill>
                  <a:schemeClr val="accent6">
                    <a:lumMod val="50000"/>
                  </a:schemeClr>
                </a:solidFill>
              </a:rPr>
              <a:t>– free people of colour, mainly </a:t>
            </a:r>
            <a:r>
              <a:rPr lang="en-GB" i="1" dirty="0" smtClean="0">
                <a:solidFill>
                  <a:schemeClr val="accent6">
                    <a:lumMod val="50000"/>
                  </a:schemeClr>
                </a:solidFill>
              </a:rPr>
              <a:t>mulattoes </a:t>
            </a:r>
            <a:r>
              <a:rPr lang="en-GB" dirty="0" smtClean="0">
                <a:solidFill>
                  <a:schemeClr val="accent6">
                    <a:lumMod val="50000"/>
                  </a:schemeClr>
                </a:solidFill>
              </a:rPr>
              <a:t>(mixed race) but some black ex-slaves</a:t>
            </a:r>
          </a:p>
          <a:p>
            <a:pPr marL="45720" indent="0">
              <a:buNone/>
            </a:pPr>
            <a:endParaRPr lang="en-GB" sz="800" dirty="0" smtClean="0">
              <a:solidFill>
                <a:schemeClr val="accent6">
                  <a:lumMod val="50000"/>
                </a:schemeClr>
              </a:solidFill>
            </a:endParaRPr>
          </a:p>
          <a:p>
            <a:r>
              <a:rPr lang="en-GB" sz="1800" dirty="0" smtClean="0">
                <a:solidFill>
                  <a:schemeClr val="accent6">
                    <a:lumMod val="50000"/>
                  </a:schemeClr>
                </a:solidFill>
              </a:rPr>
              <a:t>Free white population organised into: </a:t>
            </a:r>
          </a:p>
          <a:p>
            <a:pPr lvl="1">
              <a:buFontTx/>
              <a:buChar char="-"/>
            </a:pPr>
            <a:r>
              <a:rPr lang="en-GB" i="1" dirty="0" smtClean="0">
                <a:solidFill>
                  <a:schemeClr val="accent6">
                    <a:lumMod val="50000"/>
                  </a:schemeClr>
                </a:solidFill>
              </a:rPr>
              <a:t>grands </a:t>
            </a:r>
            <a:r>
              <a:rPr lang="en-GB" i="1" dirty="0">
                <a:solidFill>
                  <a:schemeClr val="accent6">
                    <a:lumMod val="50000"/>
                  </a:schemeClr>
                </a:solidFill>
              </a:rPr>
              <a:t>blancs</a:t>
            </a:r>
            <a:r>
              <a:rPr lang="en-GB" dirty="0">
                <a:solidFill>
                  <a:schemeClr val="accent6">
                    <a:lumMod val="50000"/>
                  </a:schemeClr>
                </a:solidFill>
              </a:rPr>
              <a:t> (elite merchants and landowners, often of royal </a:t>
            </a:r>
            <a:r>
              <a:rPr lang="en-GB" dirty="0" smtClean="0">
                <a:solidFill>
                  <a:schemeClr val="accent6">
                    <a:lumMod val="50000"/>
                  </a:schemeClr>
                </a:solidFill>
              </a:rPr>
              <a:t>lineage)</a:t>
            </a:r>
          </a:p>
          <a:p>
            <a:pPr lvl="1">
              <a:buFontTx/>
              <a:buChar char="-"/>
            </a:pPr>
            <a:r>
              <a:rPr lang="en-GB" i="1" dirty="0" smtClean="0">
                <a:solidFill>
                  <a:schemeClr val="accent6">
                    <a:lumMod val="50000"/>
                  </a:schemeClr>
                </a:solidFill>
              </a:rPr>
              <a:t>petits </a:t>
            </a:r>
            <a:r>
              <a:rPr lang="en-GB" i="1" dirty="0">
                <a:solidFill>
                  <a:schemeClr val="accent6">
                    <a:lumMod val="50000"/>
                  </a:schemeClr>
                </a:solidFill>
              </a:rPr>
              <a:t>blancs</a:t>
            </a:r>
            <a:r>
              <a:rPr lang="en-GB" dirty="0">
                <a:solidFill>
                  <a:schemeClr val="accent6">
                    <a:lumMod val="50000"/>
                  </a:schemeClr>
                </a:solidFill>
              </a:rPr>
              <a:t> (overseers, </a:t>
            </a:r>
            <a:r>
              <a:rPr lang="en-GB" dirty="0" smtClean="0">
                <a:solidFill>
                  <a:schemeClr val="accent6">
                    <a:lumMod val="50000"/>
                  </a:schemeClr>
                </a:solidFill>
              </a:rPr>
              <a:t>craftsmen)</a:t>
            </a:r>
          </a:p>
          <a:p>
            <a:pPr lvl="1">
              <a:buFontTx/>
              <a:buChar char="-"/>
            </a:pPr>
            <a:r>
              <a:rPr lang="en-GB" i="1" dirty="0" smtClean="0">
                <a:solidFill>
                  <a:schemeClr val="accent6">
                    <a:lumMod val="50000"/>
                  </a:schemeClr>
                </a:solidFill>
              </a:rPr>
              <a:t>blancs </a:t>
            </a:r>
            <a:r>
              <a:rPr lang="en-GB" i="1" dirty="0">
                <a:solidFill>
                  <a:schemeClr val="accent6">
                    <a:lumMod val="50000"/>
                  </a:schemeClr>
                </a:solidFill>
              </a:rPr>
              <a:t>menants</a:t>
            </a:r>
            <a:r>
              <a:rPr lang="en-GB" dirty="0">
                <a:solidFill>
                  <a:schemeClr val="accent6">
                    <a:lumMod val="50000"/>
                  </a:schemeClr>
                </a:solidFill>
              </a:rPr>
              <a:t> </a:t>
            </a:r>
            <a:r>
              <a:rPr lang="en-GB" dirty="0" smtClean="0">
                <a:solidFill>
                  <a:schemeClr val="accent6">
                    <a:lumMod val="50000"/>
                  </a:schemeClr>
                </a:solidFill>
              </a:rPr>
              <a:t>[aka </a:t>
            </a:r>
            <a:r>
              <a:rPr lang="en-GB" i="1" dirty="0" smtClean="0">
                <a:solidFill>
                  <a:schemeClr val="accent6">
                    <a:lumMod val="50000"/>
                  </a:schemeClr>
                </a:solidFill>
              </a:rPr>
              <a:t>pauvre blancs</a:t>
            </a:r>
            <a:r>
              <a:rPr lang="en-GB" dirty="0" smtClean="0">
                <a:solidFill>
                  <a:schemeClr val="accent6">
                    <a:lumMod val="50000"/>
                  </a:schemeClr>
                </a:solidFill>
              </a:rPr>
              <a:t>] (labourers </a:t>
            </a:r>
            <a:r>
              <a:rPr lang="en-GB" dirty="0">
                <a:solidFill>
                  <a:schemeClr val="accent6">
                    <a:lumMod val="50000"/>
                  </a:schemeClr>
                </a:solidFill>
              </a:rPr>
              <a:t>and peasants</a:t>
            </a:r>
            <a:r>
              <a:rPr lang="en-GB" dirty="0" smtClean="0">
                <a:solidFill>
                  <a:schemeClr val="accent6">
                    <a:lumMod val="50000"/>
                  </a:schemeClr>
                </a:solidFill>
              </a:rPr>
              <a:t>)</a:t>
            </a:r>
          </a:p>
          <a:p>
            <a:pPr marL="45720" indent="0">
              <a:buNone/>
            </a:pPr>
            <a:endParaRPr lang="en-GB" sz="800" dirty="0" smtClean="0">
              <a:solidFill>
                <a:schemeClr val="accent6">
                  <a:lumMod val="50000"/>
                </a:schemeClr>
              </a:solidFill>
            </a:endParaRPr>
          </a:p>
          <a:p>
            <a:r>
              <a:rPr lang="en-GB" sz="1800" i="1" dirty="0" smtClean="0">
                <a:solidFill>
                  <a:schemeClr val="accent6">
                    <a:lumMod val="50000"/>
                  </a:schemeClr>
                </a:solidFill>
              </a:rPr>
              <a:t>Affranchi </a:t>
            </a:r>
            <a:r>
              <a:rPr lang="en-GB" sz="1800" dirty="0" smtClean="0">
                <a:solidFill>
                  <a:schemeClr val="accent6">
                    <a:lumMod val="50000"/>
                  </a:schemeClr>
                </a:solidFill>
              </a:rPr>
              <a:t>population had some social status – some education, property-ownership (inc. slaves) </a:t>
            </a:r>
            <a:r>
              <a:rPr lang="en-GB" sz="1800" i="1" dirty="0" smtClean="0">
                <a:solidFill>
                  <a:schemeClr val="accent6">
                    <a:lumMod val="50000"/>
                  </a:schemeClr>
                </a:solidFill>
              </a:rPr>
              <a:t>but </a:t>
            </a:r>
            <a:r>
              <a:rPr lang="en-GB" sz="1800" dirty="0" smtClean="0">
                <a:solidFill>
                  <a:schemeClr val="accent6">
                    <a:lumMod val="50000"/>
                  </a:schemeClr>
                </a:solidFill>
              </a:rPr>
              <a:t>few political rights</a:t>
            </a:r>
            <a:endParaRPr lang="en-GB" sz="1800" i="1" dirty="0" smtClean="0">
              <a:solidFill>
                <a:schemeClr val="accent6">
                  <a:lumMod val="50000"/>
                </a:schemeClr>
              </a:solidFill>
            </a:endParaRPr>
          </a:p>
          <a:p>
            <a:pPr marL="45720" indent="0">
              <a:buNone/>
            </a:pPr>
            <a:r>
              <a:rPr lang="en-GB" sz="1800" dirty="0" smtClean="0"/>
              <a:t> </a:t>
            </a:r>
            <a:endParaRPr lang="en-GB" sz="1800" dirty="0"/>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7101" y="1481656"/>
            <a:ext cx="2384003" cy="26488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4423" b="3465"/>
          <a:stretch/>
        </p:blipFill>
        <p:spPr bwMode="auto">
          <a:xfrm>
            <a:off x="6757101" y="4095640"/>
            <a:ext cx="2384005" cy="2719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51520" y="6361583"/>
            <a:ext cx="6409972" cy="307777"/>
          </a:xfrm>
          <a:prstGeom prst="rect">
            <a:avLst/>
          </a:prstGeom>
        </p:spPr>
        <p:txBody>
          <a:bodyPr wrap="square">
            <a:spAutoFit/>
          </a:bodyPr>
          <a:lstStyle/>
          <a:p>
            <a:pPr algn="r"/>
            <a:r>
              <a:rPr lang="fr-FR" sz="1400" dirty="0"/>
              <a:t>Nicolas Ponce, </a:t>
            </a:r>
            <a:r>
              <a:rPr lang="fr-FR" sz="1400" dirty="0" smtClean="0"/>
              <a:t>illustrations of in habitants of Saint-Domingue </a:t>
            </a:r>
            <a:r>
              <a:rPr lang="fr-FR" sz="1400" dirty="0"/>
              <a:t>(Paris, 1791</a:t>
            </a:r>
            <a:r>
              <a:rPr lang="fr-FR" sz="1400" dirty="0" smtClean="0"/>
              <a:t>)</a:t>
            </a:r>
            <a:endParaRPr lang="en-GB" sz="1400" dirty="0"/>
          </a:p>
        </p:txBody>
      </p:sp>
    </p:spTree>
    <p:extLst>
      <p:ext uri="{BB962C8B-B14F-4D97-AF65-F5344CB8AC3E}">
        <p14:creationId xmlns:p14="http://schemas.microsoft.com/office/powerpoint/2010/main" val="12238725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Colonial society</a:t>
            </a:r>
          </a:p>
        </p:txBody>
      </p:sp>
      <p:pic>
        <p:nvPicPr>
          <p:cNvPr id="5" name="Content Placeholder 4" descr="http://chnm.gmu.edu/revolution/files/original/1daae4cc1d116076348d74d365a8b0cd.jpg"/>
          <p:cNvPicPr>
            <a:picLocks noGrp="1"/>
          </p:cNvPicPr>
          <p:nvPr>
            <p:ph idx="1"/>
          </p:nvPr>
        </p:nvPicPr>
        <p:blipFill rotWithShape="1">
          <a:blip r:embed="rId3">
            <a:extLst>
              <a:ext uri="{28A0092B-C50C-407E-A947-70E740481C1C}">
                <a14:useLocalDpi xmlns:a14="http://schemas.microsoft.com/office/drawing/2010/main" val="0"/>
              </a:ext>
            </a:extLst>
          </a:blip>
          <a:srcRect t="64286"/>
          <a:stretch/>
        </p:blipFill>
        <p:spPr bwMode="auto">
          <a:xfrm>
            <a:off x="179511" y="3779590"/>
            <a:ext cx="4361688" cy="1809650"/>
          </a:xfrm>
          <a:prstGeom prst="rect">
            <a:avLst/>
          </a:prstGeom>
          <a:noFill/>
          <a:ln>
            <a:noFill/>
          </a:ln>
        </p:spPr>
      </p:pic>
      <p:sp>
        <p:nvSpPr>
          <p:cNvPr id="7" name="Rectangle 6"/>
          <p:cNvSpPr/>
          <p:nvPr/>
        </p:nvSpPr>
        <p:spPr>
          <a:xfrm>
            <a:off x="5004048" y="2204864"/>
            <a:ext cx="2952328" cy="2166875"/>
          </a:xfrm>
          <a:prstGeom prst="rect">
            <a:avLst/>
          </a:prstGeom>
        </p:spPr>
        <p:txBody>
          <a:bodyPr wrap="square">
            <a:spAutoFit/>
          </a:bodyPr>
          <a:lstStyle/>
          <a:p>
            <a:pPr algn="just">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Demographics of Saint </a:t>
            </a:r>
            <a:r>
              <a:rPr lang="en-GB" dirty="0" err="1">
                <a:latin typeface="Calibri" panose="020F0502020204030204" pitchFamily="34" charset="0"/>
                <a:ea typeface="Calibri" panose="020F0502020204030204" pitchFamily="34" charset="0"/>
                <a:cs typeface="Times New Roman" panose="02020603050405020304" pitchFamily="18" charset="0"/>
              </a:rPr>
              <a:t>Domingue</a:t>
            </a:r>
            <a:r>
              <a:rPr lang="en-GB" dirty="0" smtClean="0">
                <a:latin typeface="Calibri" panose="020F0502020204030204" pitchFamily="34" charset="0"/>
                <a:ea typeface="Calibri" panose="020F0502020204030204" pitchFamily="34" charset="0"/>
                <a:cs typeface="Times New Roman" panose="02020603050405020304" pitchFamily="18" charset="0"/>
              </a:rPr>
              <a:t>, from James </a:t>
            </a:r>
            <a:r>
              <a:rPr lang="en-GB" dirty="0">
                <a:latin typeface="Calibri" panose="020F0502020204030204" pitchFamily="34" charset="0"/>
                <a:ea typeface="Calibri" panose="020F0502020204030204" pitchFamily="34" charset="0"/>
                <a:cs typeface="Times New Roman" panose="02020603050405020304" pitchFamily="18" charset="0"/>
              </a:rPr>
              <a:t>E. McClellan III, </a:t>
            </a:r>
            <a:r>
              <a:rPr lang="en-GB" i="1" dirty="0">
                <a:latin typeface="Calibri" panose="020F0502020204030204" pitchFamily="34" charset="0"/>
                <a:ea typeface="Calibri" panose="020F0502020204030204" pitchFamily="34" charset="0"/>
                <a:cs typeface="Times New Roman" panose="02020603050405020304" pitchFamily="18" charset="0"/>
              </a:rPr>
              <a:t>Colonialism and Science: Saint </a:t>
            </a:r>
            <a:r>
              <a:rPr lang="en-GB" i="1" dirty="0" err="1">
                <a:latin typeface="Calibri" panose="020F0502020204030204" pitchFamily="34" charset="0"/>
                <a:ea typeface="Calibri" panose="020F0502020204030204" pitchFamily="34" charset="0"/>
                <a:cs typeface="Times New Roman" panose="02020603050405020304" pitchFamily="18" charset="0"/>
              </a:rPr>
              <a:t>Domingue</a:t>
            </a:r>
            <a:r>
              <a:rPr lang="en-GB" i="1" dirty="0">
                <a:latin typeface="Calibri" panose="020F0502020204030204" pitchFamily="34" charset="0"/>
                <a:ea typeface="Calibri" panose="020F0502020204030204" pitchFamily="34" charset="0"/>
                <a:cs typeface="Times New Roman" panose="02020603050405020304" pitchFamily="18" charset="0"/>
              </a:rPr>
              <a:t> in the Old Regime,</a:t>
            </a:r>
            <a:r>
              <a:rPr lang="en-GB" dirty="0">
                <a:latin typeface="Calibri" panose="020F0502020204030204" pitchFamily="34" charset="0"/>
                <a:ea typeface="Calibri" panose="020F0502020204030204" pitchFamily="34" charset="0"/>
                <a:cs typeface="Times New Roman" panose="02020603050405020304" pitchFamily="18" charset="0"/>
              </a:rPr>
              <a:t>(Baltimore: Johns Hopkins University Press, 1992), p. 47.</a:t>
            </a:r>
          </a:p>
        </p:txBody>
      </p:sp>
      <p:pic>
        <p:nvPicPr>
          <p:cNvPr id="8" name="Content Placeholder 4" descr="http://chnm.gmu.edu/revolution/files/original/1daae4cc1d116076348d74d365a8b0cd.jpg"/>
          <p:cNvPicPr>
            <a:picLocks/>
          </p:cNvPicPr>
          <p:nvPr/>
        </p:nvPicPr>
        <p:blipFill rotWithShape="1">
          <a:blip r:embed="rId3">
            <a:extLst>
              <a:ext uri="{28A0092B-C50C-407E-A947-70E740481C1C}">
                <a14:useLocalDpi xmlns:a14="http://schemas.microsoft.com/office/drawing/2010/main" val="0"/>
              </a:ext>
            </a:extLst>
          </a:blip>
          <a:srcRect l="-713" t="-1429" r="713" b="58738"/>
          <a:stretch/>
        </p:blipFill>
        <p:spPr bwMode="auto">
          <a:xfrm>
            <a:off x="179511" y="1627734"/>
            <a:ext cx="4361687" cy="2151856"/>
          </a:xfrm>
          <a:prstGeom prst="rect">
            <a:avLst/>
          </a:prstGeom>
          <a:noFill/>
          <a:ln>
            <a:noFill/>
          </a:ln>
        </p:spPr>
      </p:pic>
    </p:spTree>
    <p:extLst>
      <p:ext uri="{BB962C8B-B14F-4D97-AF65-F5344CB8AC3E}">
        <p14:creationId xmlns:p14="http://schemas.microsoft.com/office/powerpoint/2010/main" val="10074066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maroons</a:t>
            </a:r>
            <a:endParaRPr lang="en-GB" dirty="0"/>
          </a:p>
        </p:txBody>
      </p:sp>
      <p:pic>
        <p:nvPicPr>
          <p:cNvPr id="133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628099"/>
            <a:ext cx="5472608" cy="38581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2413" y="3048000"/>
            <a:ext cx="1019175" cy="76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827584" y="5877272"/>
            <a:ext cx="3456384" cy="646331"/>
          </a:xfrm>
          <a:prstGeom prst="rect">
            <a:avLst/>
          </a:prstGeom>
        </p:spPr>
        <p:txBody>
          <a:bodyPr wrap="square">
            <a:spAutoFit/>
          </a:bodyPr>
          <a:lstStyle/>
          <a:p>
            <a:r>
              <a:rPr lang="en-GB" dirty="0" smtClean="0"/>
              <a:t>Statue of the Unknown Maroon, Port-Au-Prince, Haiti</a:t>
            </a:r>
            <a:endParaRPr lang="en-GB" dirty="0"/>
          </a:p>
        </p:txBody>
      </p:sp>
      <p:pic>
        <p:nvPicPr>
          <p:cNvPr id="13318"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00195" y="3810000"/>
            <a:ext cx="4279404" cy="2852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6216" y="1641321"/>
            <a:ext cx="2520280"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70393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Voodoo (Vodou)</a:t>
            </a:r>
            <a:endParaRPr lang="en-GB" dirty="0"/>
          </a:p>
        </p:txBody>
      </p:sp>
      <p:sp>
        <p:nvSpPr>
          <p:cNvPr id="4" name="Rectangle 3"/>
          <p:cNvSpPr/>
          <p:nvPr/>
        </p:nvSpPr>
        <p:spPr>
          <a:xfrm>
            <a:off x="107504" y="6021288"/>
            <a:ext cx="3672408" cy="646331"/>
          </a:xfrm>
          <a:prstGeom prst="rect">
            <a:avLst/>
          </a:prstGeom>
        </p:spPr>
        <p:txBody>
          <a:bodyPr wrap="square">
            <a:spAutoFit/>
          </a:bodyPr>
          <a:lstStyle/>
          <a:p>
            <a:r>
              <a:rPr lang="en-GB" dirty="0" smtClean="0"/>
              <a:t>The Petwo/Kongo altar, UCLA Fowler Museum</a:t>
            </a:r>
            <a:endParaRPr lang="en-GB" dirty="0"/>
          </a:p>
        </p:txBody>
      </p:sp>
      <p:pic>
        <p:nvPicPr>
          <p:cNvPr id="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2053" y="1628800"/>
            <a:ext cx="5064979" cy="28803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628800"/>
            <a:ext cx="3929817" cy="4406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5076056" y="4725144"/>
            <a:ext cx="3672408" cy="369332"/>
          </a:xfrm>
          <a:prstGeom prst="rect">
            <a:avLst/>
          </a:prstGeom>
        </p:spPr>
        <p:txBody>
          <a:bodyPr wrap="square">
            <a:spAutoFit/>
          </a:bodyPr>
          <a:lstStyle/>
          <a:p>
            <a:r>
              <a:rPr lang="en-GB" dirty="0" smtClean="0"/>
              <a:t>Haitian vodou devotees, 1864</a:t>
            </a:r>
            <a:endParaRPr lang="en-GB" dirty="0"/>
          </a:p>
        </p:txBody>
      </p:sp>
    </p:spTree>
    <p:extLst>
      <p:ext uri="{BB962C8B-B14F-4D97-AF65-F5344CB8AC3E}">
        <p14:creationId xmlns:p14="http://schemas.microsoft.com/office/powerpoint/2010/main" val="20968769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0999" y="1719070"/>
            <a:ext cx="8407893" cy="4878281"/>
          </a:xfrm>
        </p:spPr>
        <p:txBody>
          <a:bodyPr>
            <a:normAutofit/>
          </a:bodyPr>
          <a:lstStyle/>
          <a:p>
            <a:pPr lvl="0"/>
            <a:r>
              <a:rPr lang="en-GB" b="1" dirty="0"/>
              <a:t>What insights does </a:t>
            </a:r>
            <a:r>
              <a:rPr lang="en-GB" b="1" dirty="0" smtClean="0"/>
              <a:t>this document </a:t>
            </a:r>
            <a:r>
              <a:rPr lang="en-GB" b="1" dirty="0"/>
              <a:t>provide about the demographic makeup of Saint-Domingue?</a:t>
            </a:r>
            <a:endParaRPr lang="en-GB" dirty="0"/>
          </a:p>
          <a:p>
            <a:pPr lvl="0"/>
            <a:r>
              <a:rPr lang="en-GB" b="1" dirty="0"/>
              <a:t>What are grievances are aired </a:t>
            </a:r>
            <a:r>
              <a:rPr lang="en-GB" b="1" dirty="0" smtClean="0"/>
              <a:t>by free citizens and landowners, </a:t>
            </a:r>
            <a:r>
              <a:rPr lang="en-GB" b="1" dirty="0"/>
              <a:t>and what techniques do the authors use to try and persuade their audience as to the rectitude of these grievances? What laws or precedents do they cite as evidence for their cause?</a:t>
            </a:r>
            <a:endParaRPr lang="en-GB" dirty="0"/>
          </a:p>
          <a:p>
            <a:pPr lvl="0"/>
            <a:r>
              <a:rPr lang="en-GB" b="1" dirty="0"/>
              <a:t>Are there similarities between the grievances of free citizens and landowners and those aired by revolutionaries in hexagonal France? Are there any echoes of the Declaration of Rights of Man and Citizen or any other revolutionary decrees/legislation?</a:t>
            </a:r>
            <a:endParaRPr lang="en-GB" dirty="0"/>
          </a:p>
          <a:p>
            <a:pPr lvl="0"/>
            <a:r>
              <a:rPr lang="en-GB" b="1" dirty="0"/>
              <a:t>What </a:t>
            </a:r>
            <a:r>
              <a:rPr lang="en-GB" b="1" dirty="0" smtClean="0"/>
              <a:t>does the document have </a:t>
            </a:r>
            <a:r>
              <a:rPr lang="en-GB" b="1" dirty="0"/>
              <a:t>to say about the legality of slavery?</a:t>
            </a:r>
            <a:endParaRPr lang="en-GB" dirty="0"/>
          </a:p>
          <a:p>
            <a:endParaRPr lang="en-GB" dirty="0"/>
          </a:p>
        </p:txBody>
      </p:sp>
      <p:sp>
        <p:nvSpPr>
          <p:cNvPr id="3" name="Title 2"/>
          <p:cNvSpPr>
            <a:spLocks noGrp="1"/>
          </p:cNvSpPr>
          <p:nvPr>
            <p:ph type="title"/>
          </p:nvPr>
        </p:nvSpPr>
        <p:spPr/>
        <p:txBody>
          <a:bodyPr/>
          <a:lstStyle/>
          <a:p>
            <a:r>
              <a:rPr lang="en-GB" b="1" dirty="0"/>
              <a:t>Grievances of Free Citizens and Landowners (1789)</a:t>
            </a:r>
            <a:endParaRPr lang="en-GB" dirty="0"/>
          </a:p>
        </p:txBody>
      </p:sp>
    </p:spTree>
    <p:extLst>
      <p:ext uri="{BB962C8B-B14F-4D97-AF65-F5344CB8AC3E}">
        <p14:creationId xmlns:p14="http://schemas.microsoft.com/office/powerpoint/2010/main" val="146189079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Motion by Vincent </a:t>
            </a:r>
            <a:r>
              <a:rPr lang="en-GB" b="1" dirty="0" err="1"/>
              <a:t>Ogé</a:t>
            </a:r>
            <a:r>
              <a:rPr lang="en-GB" b="1" dirty="0"/>
              <a:t> </a:t>
            </a:r>
            <a:r>
              <a:rPr lang="en-GB" b="1" dirty="0" smtClean="0"/>
              <a:t>to </a:t>
            </a:r>
            <a:r>
              <a:rPr lang="en-GB" b="1" dirty="0"/>
              <a:t>the Assembly of Colonists, </a:t>
            </a:r>
            <a:r>
              <a:rPr lang="en-GB" b="1" dirty="0" smtClean="0"/>
              <a:t>Paris, 1789</a:t>
            </a:r>
            <a:endParaRPr lang="en-GB" dirty="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5294" y="1628800"/>
            <a:ext cx="2973910" cy="32812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6003547" y="4917606"/>
            <a:ext cx="2973909"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Franklin Gothic Medium"/>
                <a:ea typeface="+mn-ea"/>
                <a:cs typeface="+mn-cs"/>
              </a:rPr>
              <a:t>Vincent Ogé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Franklin Gothic Medium"/>
                <a:ea typeface="+mn-ea"/>
                <a:cs typeface="+mn-cs"/>
              </a:rPr>
              <a:t>(c.1755–1791)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Medium"/>
              <a:ea typeface="+mn-ea"/>
              <a:cs typeface="+mn-cs"/>
            </a:endParaRPr>
          </a:p>
        </p:txBody>
      </p:sp>
      <p:sp>
        <p:nvSpPr>
          <p:cNvPr id="4" name="TextBox 3"/>
          <p:cNvSpPr txBox="1"/>
          <p:nvPr/>
        </p:nvSpPr>
        <p:spPr>
          <a:xfrm>
            <a:off x="971600" y="2060848"/>
            <a:ext cx="280831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Franklin Gothic Medium"/>
              <a:ea typeface="+mn-ea"/>
              <a:cs typeface="+mn-cs"/>
            </a:endParaRPr>
          </a:p>
        </p:txBody>
      </p:sp>
      <p:sp>
        <p:nvSpPr>
          <p:cNvPr id="6" name="Content Placeholder 1"/>
          <p:cNvSpPr txBox="1">
            <a:spLocks/>
          </p:cNvSpPr>
          <p:nvPr/>
        </p:nvSpPr>
        <p:spPr>
          <a:xfrm>
            <a:off x="165460" y="1628800"/>
            <a:ext cx="6009834" cy="4536504"/>
          </a:xfrm>
          <a:prstGeom prst="rect">
            <a:avLst/>
          </a:prstGeom>
        </p:spPr>
        <p:txBody>
          <a:bodyPr>
            <a:noAutofit/>
          </a:bodyPr>
          <a:lst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a:lstStyle>
          <a:p>
            <a:pPr lvl="0"/>
            <a:r>
              <a:rPr lang="en-GB" sz="1900" b="1" dirty="0"/>
              <a:t>What are grievances are aired by </a:t>
            </a:r>
            <a:r>
              <a:rPr lang="en-GB" sz="1900" b="1" dirty="0" err="1"/>
              <a:t>Ogé</a:t>
            </a:r>
            <a:r>
              <a:rPr lang="en-GB" sz="1900" b="1" dirty="0"/>
              <a:t>?  Are there similarities between his grievances and those aired by revolutionaries in hexagonal France?</a:t>
            </a:r>
            <a:endParaRPr lang="en-GB" sz="1900" dirty="0"/>
          </a:p>
          <a:p>
            <a:pPr lvl="0"/>
            <a:r>
              <a:rPr lang="en-GB" sz="1900" b="1" dirty="0"/>
              <a:t>Are there any echoes of the Declaration of Rights of Man and Citizen or any other revolutionary decrees/legislation in </a:t>
            </a:r>
            <a:r>
              <a:rPr lang="en-GB" sz="1900" b="1" dirty="0" err="1"/>
              <a:t>Ogé’s</a:t>
            </a:r>
            <a:r>
              <a:rPr lang="en-GB" sz="1900" b="1" dirty="0"/>
              <a:t> speech?</a:t>
            </a:r>
            <a:endParaRPr lang="en-GB" sz="1900" dirty="0"/>
          </a:p>
          <a:p>
            <a:pPr lvl="0"/>
            <a:r>
              <a:rPr lang="en-GB" sz="1900" b="1" dirty="0"/>
              <a:t>What does the below have to say about the legality of slavery?</a:t>
            </a:r>
            <a:endParaRPr lang="en-GB" sz="1900" dirty="0"/>
          </a:p>
          <a:p>
            <a:pPr lvl="0"/>
            <a:r>
              <a:rPr lang="en-GB" sz="1900" b="1" dirty="0"/>
              <a:t>Which demographic group is </a:t>
            </a:r>
            <a:r>
              <a:rPr lang="en-GB" sz="1900" b="1" dirty="0" err="1"/>
              <a:t>Ogé</a:t>
            </a:r>
            <a:r>
              <a:rPr lang="en-GB" sz="1900" b="1" dirty="0"/>
              <a:t> a representative of, and why might this be significant?</a:t>
            </a:r>
            <a:endParaRPr lang="en-GB" sz="1900" dirty="0"/>
          </a:p>
          <a:p>
            <a:pPr lvl="0"/>
            <a:r>
              <a:rPr lang="en-GB" sz="1900" b="1" dirty="0"/>
              <a:t>What consequences does </a:t>
            </a:r>
            <a:r>
              <a:rPr lang="en-GB" sz="1900" b="1" dirty="0" err="1"/>
              <a:t>Ogé</a:t>
            </a:r>
            <a:r>
              <a:rPr lang="en-GB" sz="1900" b="1" dirty="0"/>
              <a:t> predict if his grievances are not dealt with to his satisfaction?</a:t>
            </a:r>
            <a:endParaRPr lang="en-GB" sz="1900" dirty="0"/>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1800" b="0" i="0" u="none" strike="noStrike" kern="1200" cap="none" spc="150" normalizeH="0" baseline="0" noProof="0" dirty="0" smtClean="0">
              <a:ln>
                <a:noFill/>
              </a:ln>
              <a:solidFill>
                <a:srgbClr val="6F777D">
                  <a:lumMod val="50000"/>
                </a:srgbClr>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1800" b="0" i="0" u="none" strike="noStrike" kern="1200" cap="none" spc="150" normalizeH="0" baseline="0" noProof="0" dirty="0">
              <a:ln>
                <a:noFill/>
              </a:ln>
              <a:solidFill>
                <a:srgbClr val="6F777D">
                  <a:lumMod val="50000"/>
                </a:srgbClr>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1800" b="0" i="0" u="none" strike="noStrike" kern="1200" cap="none" spc="150" normalizeH="0" baseline="0" noProof="0" dirty="0">
              <a:ln>
                <a:noFill/>
              </a:ln>
              <a:solidFill>
                <a:srgbClr val="6F777D">
                  <a:lumMod val="50000"/>
                </a:srgbClr>
              </a:solidFill>
              <a:effectLst/>
              <a:uLnTx/>
              <a:uFillTx/>
              <a:latin typeface="Franklin Gothic Medium"/>
              <a:ea typeface="+mn-ea"/>
              <a:cs typeface="+mn-cs"/>
            </a:endParaRPr>
          </a:p>
          <a:p>
            <a:pPr marL="274320" marR="0" lvl="0" indent="-228600" algn="l" defTabSz="914400" rtl="0" eaLnBrk="1" fontAlgn="auto" latinLnBrk="0" hangingPunct="1">
              <a:lnSpc>
                <a:spcPct val="100000"/>
              </a:lnSpc>
              <a:spcBef>
                <a:spcPct val="20000"/>
              </a:spcBef>
              <a:spcAft>
                <a:spcPts val="0"/>
              </a:spcAft>
              <a:buClr>
                <a:srgbClr val="C66951"/>
              </a:buClr>
              <a:buSzTx/>
              <a:buFont typeface="Wingdings 2" pitchFamily="18" charset="2"/>
              <a:buChar char=""/>
              <a:tabLst/>
              <a:defRPr/>
            </a:pPr>
            <a:endParaRPr kumimoji="0" lang="en-GB" sz="1800" b="0" i="0" u="none" strike="noStrike" kern="1200" cap="none" spc="150" normalizeH="0" baseline="0" noProof="0" dirty="0" smtClean="0">
              <a:ln>
                <a:noFill/>
              </a:ln>
              <a:solidFill>
                <a:srgbClr val="6F777D">
                  <a:lumMod val="50000"/>
                </a:srgbClr>
              </a:solidFill>
              <a:effectLst/>
              <a:uLnTx/>
              <a:uFillTx/>
              <a:latin typeface="Franklin Gothic Medium"/>
              <a:ea typeface="+mn-ea"/>
              <a:cs typeface="+mn-cs"/>
            </a:endParaRPr>
          </a:p>
          <a:p>
            <a:pPr marL="45720" marR="0" lvl="0" indent="0" algn="l" defTabSz="914400" rtl="0" eaLnBrk="1" fontAlgn="auto" latinLnBrk="0" hangingPunct="1">
              <a:lnSpc>
                <a:spcPct val="100000"/>
              </a:lnSpc>
              <a:spcBef>
                <a:spcPct val="20000"/>
              </a:spcBef>
              <a:spcAft>
                <a:spcPts val="0"/>
              </a:spcAft>
              <a:buClr>
                <a:srgbClr val="C66951"/>
              </a:buClr>
              <a:buSzTx/>
              <a:buFont typeface="Wingdings 2" pitchFamily="18" charset="2"/>
              <a:buNone/>
              <a:tabLst/>
              <a:defRPr/>
            </a:pPr>
            <a:r>
              <a:rPr kumimoji="0" lang="en-GB" sz="1800" b="0" i="0" u="none" strike="noStrike" kern="1200" cap="none" spc="150" normalizeH="0" baseline="0" noProof="0" dirty="0" smtClean="0">
                <a:ln>
                  <a:noFill/>
                </a:ln>
                <a:solidFill>
                  <a:srgbClr val="534949"/>
                </a:solidFill>
                <a:effectLst/>
                <a:uLnTx/>
                <a:uFillTx/>
                <a:latin typeface="Franklin Gothic Medium"/>
                <a:ea typeface="+mn-ea"/>
                <a:cs typeface="+mn-cs"/>
              </a:rPr>
              <a:t> </a:t>
            </a:r>
            <a:endParaRPr kumimoji="0" lang="en-GB" sz="1800" b="0" i="0" u="none" strike="noStrike" kern="1200" cap="none" spc="150" normalizeH="0" baseline="0" noProof="0" dirty="0">
              <a:ln>
                <a:noFill/>
              </a:ln>
              <a:solidFill>
                <a:srgbClr val="534949"/>
              </a:solidFill>
              <a:effectLst/>
              <a:uLnTx/>
              <a:uFillTx/>
              <a:latin typeface="Franklin Gothic Medium"/>
              <a:ea typeface="+mn-ea"/>
              <a:cs typeface="+mn-cs"/>
            </a:endParaRPr>
          </a:p>
        </p:txBody>
      </p:sp>
    </p:spTree>
    <p:extLst>
      <p:ext uri="{BB962C8B-B14F-4D97-AF65-F5344CB8AC3E}">
        <p14:creationId xmlns:p14="http://schemas.microsoft.com/office/powerpoint/2010/main" val="23469088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Grid">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Grid">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2780</TotalTime>
  <Words>4024</Words>
  <Application>Microsoft Office PowerPoint</Application>
  <PresentationFormat>On-screen Show (4:3)</PresentationFormat>
  <Paragraphs>416</Paragraphs>
  <Slides>36</Slides>
  <Notes>36</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36</vt:i4>
      </vt:variant>
    </vt:vector>
  </HeadingPairs>
  <TitlesOfParts>
    <vt:vector size="47" baseType="lpstr">
      <vt:lpstr>Arial</vt:lpstr>
      <vt:lpstr>Arial Black</vt:lpstr>
      <vt:lpstr>Calibri</vt:lpstr>
      <vt:lpstr>Courier New</vt:lpstr>
      <vt:lpstr>Elephant</vt:lpstr>
      <vt:lpstr>Franklin Gothic Medium</vt:lpstr>
      <vt:lpstr>Times New Roman</vt:lpstr>
      <vt:lpstr>Wingdings</vt:lpstr>
      <vt:lpstr>Wingdings 2</vt:lpstr>
      <vt:lpstr>1_Grid</vt:lpstr>
      <vt:lpstr>Grid</vt:lpstr>
      <vt:lpstr>HPHI4005 Age of Revolution: lecture 13 Haitian Revolution:  Slavery and Colonialism in the Americas</vt:lpstr>
      <vt:lpstr>Haitian revolution, c. 1791–1804</vt:lpstr>
      <vt:lpstr>PowerPoint Presentation</vt:lpstr>
      <vt:lpstr>French Caribbean</vt:lpstr>
      <vt:lpstr>European colonisation in the Caribbean</vt:lpstr>
      <vt:lpstr>Pre-Columbian Hispaniola: Taíno </vt:lpstr>
      <vt:lpstr>Spanish colonisation</vt:lpstr>
      <vt:lpstr>COLUMBUS RECOUNTS FIRST ENCOUNTERS WITH NATIVE PEOPLE OF CARIBBEAN, 1493 </vt:lpstr>
      <vt:lpstr>Spanish colonisation</vt:lpstr>
      <vt:lpstr>1492 and all that</vt:lpstr>
      <vt:lpstr>PowerPoint Presentation</vt:lpstr>
      <vt:lpstr>PowerPoint Presentation</vt:lpstr>
      <vt:lpstr>PowerPoint Presentation</vt:lpstr>
      <vt:lpstr>Conquista </vt:lpstr>
      <vt:lpstr>PowerPoint Presentation</vt:lpstr>
      <vt:lpstr>Old World:  Ottoman Empire </vt:lpstr>
      <vt:lpstr>Old World: Europe and ‘the East’</vt:lpstr>
      <vt:lpstr>Old World:  Europe and Africa </vt:lpstr>
      <vt:lpstr>Spanish colonisation</vt:lpstr>
      <vt:lpstr>French colonisation</vt:lpstr>
      <vt:lpstr>Moreau de Saint-Méry, ‘Saint Domingue: Some Geography’ (1798)</vt:lpstr>
      <vt:lpstr>Slavery on Saint-Domingue </vt:lpstr>
      <vt:lpstr>Code Noir (March 1685)</vt:lpstr>
      <vt:lpstr> New–Old World connections: ‘Let them eat cake’ </vt:lpstr>
      <vt:lpstr>‘Let them eat cake’ insight into Philosophes’ sexism</vt:lpstr>
      <vt:lpstr>New–Old World connections: the Gironde</vt:lpstr>
      <vt:lpstr>New–Old World connections: Liverpool</vt:lpstr>
      <vt:lpstr>PowerPoint Presentation</vt:lpstr>
      <vt:lpstr>Plantation economy:  ecological transformation</vt:lpstr>
      <vt:lpstr>Plantation economy:  ecological transformation</vt:lpstr>
      <vt:lpstr>Colonial society</vt:lpstr>
      <vt:lpstr>Colonial society</vt:lpstr>
      <vt:lpstr>maroons</vt:lpstr>
      <vt:lpstr>Voodoo (Vodou)</vt:lpstr>
      <vt:lpstr>Grievances of Free Citizens and Landowners (1789)</vt:lpstr>
      <vt:lpstr>Motion by Vincent Ogé to the Assembly of Colonists, Paris, 1789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AHHI4001 An Age of Revolution, c. 1789–1848 Week 4 lecture 1  Haitian revolution:  Key events and outcomes</dc:title>
  <dc:creator>Alex</dc:creator>
  <cp:lastModifiedBy>Alexander Scott</cp:lastModifiedBy>
  <cp:revision>80</cp:revision>
  <cp:lastPrinted>2019-11-11T12:46:21Z</cp:lastPrinted>
  <dcterms:created xsi:type="dcterms:W3CDTF">2016-10-23T10:50:36Z</dcterms:created>
  <dcterms:modified xsi:type="dcterms:W3CDTF">2019-11-11T13:38:13Z</dcterms:modified>
</cp:coreProperties>
</file>