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modernComment_10C_AF468AD8.xml" ContentType="application/vnd.ms-powerpoint.comments+xml"/>
  <Override PartName="/ppt/comments/modernComment_10D_BEAE6A74.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0A_26898129.xml" ContentType="application/vnd.ms-powerpoint.comments+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68" r:id="rId3"/>
    <p:sldId id="263" r:id="rId4"/>
    <p:sldId id="269" r:id="rId5"/>
    <p:sldId id="264" r:id="rId6"/>
    <p:sldId id="266" r:id="rId7"/>
    <p:sldId id="267" r:id="rId8"/>
    <p:sldId id="26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184394A-60B0-6C1F-B22E-6FFFF2B92D9E}" name="Chuen" initials="C" userId="Chuen"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8/10/relationships/authors" Target="authors.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uen" userId="a08ca5a1-307c-496d-ab60-1a1000b53ffc" providerId="ADAL" clId="{D13DDD4D-ABB0-4B5C-8CC5-D11FCCC395F6}"/>
    <pc:docChg chg="">
      <pc:chgData name="Chuen" userId="a08ca5a1-307c-496d-ab60-1a1000b53ffc" providerId="ADAL" clId="{D13DDD4D-ABB0-4B5C-8CC5-D11FCCC395F6}" dt="2022-11-07T11:45:57.920" v="3"/>
      <pc:docMkLst>
        <pc:docMk/>
      </pc:docMkLst>
      <pc:sldChg chg="addCm modCm">
        <pc:chgData name="Chuen" userId="a08ca5a1-307c-496d-ab60-1a1000b53ffc" providerId="ADAL" clId="{D13DDD4D-ABB0-4B5C-8CC5-D11FCCC395F6}" dt="2022-11-07T11:45:57.920" v="3"/>
        <pc:sldMkLst>
          <pc:docMk/>
          <pc:sldMk cId="646545705" sldId="266"/>
        </pc:sldMkLst>
      </pc:sldChg>
      <pc:sldChg chg="addCm">
        <pc:chgData name="Chuen" userId="a08ca5a1-307c-496d-ab60-1a1000b53ffc" providerId="ADAL" clId="{D13DDD4D-ABB0-4B5C-8CC5-D11FCCC395F6}" dt="2022-11-07T11:43:26.996" v="0"/>
        <pc:sldMkLst>
          <pc:docMk/>
          <pc:sldMk cId="2940635864" sldId="268"/>
        </pc:sldMkLst>
      </pc:sldChg>
      <pc:sldChg chg="addCm">
        <pc:chgData name="Chuen" userId="a08ca5a1-307c-496d-ab60-1a1000b53ffc" providerId="ADAL" clId="{D13DDD4D-ABB0-4B5C-8CC5-D11FCCC395F6}" dt="2022-11-07T11:44:49.545" v="1"/>
        <pc:sldMkLst>
          <pc:docMk/>
          <pc:sldMk cId="3199101556" sldId="269"/>
        </pc:sldMkLst>
      </pc:sldChg>
    </pc:docChg>
  </pc:docChgLst>
</pc:chgInfo>
</file>

<file path=ppt/comments/modernComment_10A_26898129.xml><?xml version="1.0" encoding="utf-8"?>
<p188:cmLst xmlns:a="http://schemas.openxmlformats.org/drawingml/2006/main" xmlns:r="http://schemas.openxmlformats.org/officeDocument/2006/relationships" xmlns:p188="http://schemas.microsoft.com/office/powerpoint/2018/8/main">
  <p188:cm id="{333629D2-4BA4-4437-96A4-E80A715B7742}" authorId="{6184394A-60B0-6C1F-B22E-6FFFF2B92D9E}" created="2022-11-07T11:45:36.648">
    <pc:sldMkLst xmlns:pc="http://schemas.microsoft.com/office/powerpoint/2013/main/command">
      <pc:docMk/>
      <pc:sldMk cId="646545705" sldId="266"/>
    </pc:sldMkLst>
    <p188:txBody>
      <a:bodyPr/>
      <a:lstStyle/>
      <a:p>
        <a:r>
          <a:rPr lang="zh-HK" altLang="en-US"/>
          <a:t>Where is the proposed method? What was it? When was the data collected? Any ethical consideration involved?</a:t>
        </a:r>
      </a:p>
    </p188:txBody>
  </p188:cm>
</p188:cmLst>
</file>

<file path=ppt/comments/modernComment_10C_AF468AD8.xml><?xml version="1.0" encoding="utf-8"?>
<p188:cmLst xmlns:a="http://schemas.openxmlformats.org/drawingml/2006/main" xmlns:r="http://schemas.openxmlformats.org/officeDocument/2006/relationships" xmlns:p188="http://schemas.microsoft.com/office/powerpoint/2018/8/main">
  <p188:cm id="{57CB3DBC-5C02-44DF-91DF-66F57999D624}" authorId="{6184394A-60B0-6C1F-B22E-6FFFF2B92D9E}" created="2022-11-07T11:43:26.932">
    <pc:sldMkLst xmlns:pc="http://schemas.microsoft.com/office/powerpoint/2013/main/command">
      <pc:docMk/>
      <pc:sldMk cId="2940635864" sldId="268"/>
    </pc:sldMkLst>
    <p188:txBody>
      <a:bodyPr/>
      <a:lstStyle/>
      <a:p>
        <a:r>
          <a:rPr lang="zh-HK" altLang="en-US"/>
          <a:t>You have listed all the required sections here, but some are in fact missing and not shown in latter slides</a:t>
        </a:r>
      </a:p>
    </p188:txBody>
  </p188:cm>
</p188:cmLst>
</file>

<file path=ppt/comments/modernComment_10D_BEAE6A74.xml><?xml version="1.0" encoding="utf-8"?>
<p188:cmLst xmlns:a="http://schemas.openxmlformats.org/drawingml/2006/main" xmlns:r="http://schemas.openxmlformats.org/officeDocument/2006/relationships" xmlns:p188="http://schemas.microsoft.com/office/powerpoint/2018/8/main">
  <p188:cm id="{A5E359E2-95D4-4B9A-9858-72D8A3E01430}" authorId="{6184394A-60B0-6C1F-B22E-6FFFF2B92D9E}" created="2022-11-07T11:44:49.465">
    <pc:sldMkLst xmlns:pc="http://schemas.microsoft.com/office/powerpoint/2013/main/command">
      <pc:docMk/>
      <pc:sldMk cId="3199101556" sldId="269"/>
    </pc:sldMkLst>
    <p188:txBody>
      <a:bodyPr/>
      <a:lstStyle/>
      <a:p>
        <a:r>
          <a:rPr lang="zh-HK" altLang="en-US"/>
          <a:t>Not exactly elaborating your rationale or justification of proposing this research; no related literature engaged too</a:t>
        </a:r>
      </a:p>
    </p188:txBody>
  </p188:cm>
</p188:cmLst>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44BDB2-ADC4-416A-8A2A-167B378F326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B72F9E-FC2E-4D43-ABDA-029BEA74BA88}">
      <dgm:prSet/>
      <dgm:spPr/>
      <dgm:t>
        <a:bodyPr/>
        <a:lstStyle/>
        <a:p>
          <a:r>
            <a:rPr lang="en-US"/>
            <a:t>This is the best way for our team/peers to communicate with each other.</a:t>
          </a:r>
        </a:p>
      </dgm:t>
    </dgm:pt>
    <dgm:pt modelId="{6D8EEECA-3948-4769-B70C-189519F2F684}" type="parTrans" cxnId="{ADB5A655-3E65-457E-B582-B6827AA9DF3B}">
      <dgm:prSet/>
      <dgm:spPr/>
      <dgm:t>
        <a:bodyPr/>
        <a:lstStyle/>
        <a:p>
          <a:endParaRPr lang="en-US"/>
        </a:p>
      </dgm:t>
    </dgm:pt>
    <dgm:pt modelId="{15B48DE1-C3E7-420F-B4EA-0ABFBD761876}" type="sibTrans" cxnId="{ADB5A655-3E65-457E-B582-B6827AA9DF3B}">
      <dgm:prSet/>
      <dgm:spPr/>
      <dgm:t>
        <a:bodyPr/>
        <a:lstStyle/>
        <a:p>
          <a:endParaRPr lang="en-US"/>
        </a:p>
      </dgm:t>
    </dgm:pt>
    <dgm:pt modelId="{554DA505-DE1D-4F3D-8C7E-90E371775D92}">
      <dgm:prSet/>
      <dgm:spPr/>
      <dgm:t>
        <a:bodyPr/>
        <a:lstStyle/>
        <a:p>
          <a:r>
            <a:rPr lang="en-US"/>
            <a:t>By using watts app its stress free and easy to speak and also have conversations.</a:t>
          </a:r>
        </a:p>
      </dgm:t>
    </dgm:pt>
    <dgm:pt modelId="{8CD8A4AC-2141-4E1D-B66A-DA7A21EE2E56}" type="parTrans" cxnId="{DE583358-BA04-44A7-BD08-A046434165EB}">
      <dgm:prSet/>
      <dgm:spPr/>
      <dgm:t>
        <a:bodyPr/>
        <a:lstStyle/>
        <a:p>
          <a:endParaRPr lang="en-US"/>
        </a:p>
      </dgm:t>
    </dgm:pt>
    <dgm:pt modelId="{B34D8A4B-ADD8-4145-94A0-EF6F0E81AE44}" type="sibTrans" cxnId="{DE583358-BA04-44A7-BD08-A046434165EB}">
      <dgm:prSet/>
      <dgm:spPr/>
      <dgm:t>
        <a:bodyPr/>
        <a:lstStyle/>
        <a:p>
          <a:endParaRPr lang="en-US"/>
        </a:p>
      </dgm:t>
    </dgm:pt>
    <dgm:pt modelId="{BEDF16D1-4FF0-440F-8D0B-1616C200E854}">
      <dgm:prSet/>
      <dgm:spPr/>
      <dgm:t>
        <a:bodyPr/>
        <a:lstStyle/>
        <a:p>
          <a:r>
            <a:rPr lang="en-US"/>
            <a:t>Asking peers/students at UWTSD it was stated that most students use watts app over any other tool.</a:t>
          </a:r>
        </a:p>
      </dgm:t>
    </dgm:pt>
    <dgm:pt modelId="{4B5DD4A3-C629-42C3-B8D4-65B3B062EB95}" type="parTrans" cxnId="{57979A04-7832-4719-A39B-A238789C8C9C}">
      <dgm:prSet/>
      <dgm:spPr/>
      <dgm:t>
        <a:bodyPr/>
        <a:lstStyle/>
        <a:p>
          <a:endParaRPr lang="en-US"/>
        </a:p>
      </dgm:t>
    </dgm:pt>
    <dgm:pt modelId="{223B953C-9909-4EFD-BC8F-4D71A3ED1E4C}" type="sibTrans" cxnId="{57979A04-7832-4719-A39B-A238789C8C9C}">
      <dgm:prSet/>
      <dgm:spPr/>
      <dgm:t>
        <a:bodyPr/>
        <a:lstStyle/>
        <a:p>
          <a:endParaRPr lang="en-US"/>
        </a:p>
      </dgm:t>
    </dgm:pt>
    <dgm:pt modelId="{2C486733-917D-4619-AE8C-892BC4B770FF}">
      <dgm:prSet/>
      <dgm:spPr/>
      <dgm:t>
        <a:bodyPr/>
        <a:lstStyle/>
        <a:p>
          <a:r>
            <a:rPr lang="en-US"/>
            <a:t>Some students may find watts app hard to use but most already know how to use this as a day to day tool. </a:t>
          </a:r>
        </a:p>
      </dgm:t>
    </dgm:pt>
    <dgm:pt modelId="{986F90CE-36CC-4190-A806-79EA10A2B5CE}" type="parTrans" cxnId="{C726DB19-0A11-4B1E-BE31-D1964A653DB2}">
      <dgm:prSet/>
      <dgm:spPr/>
      <dgm:t>
        <a:bodyPr/>
        <a:lstStyle/>
        <a:p>
          <a:endParaRPr lang="en-US"/>
        </a:p>
      </dgm:t>
    </dgm:pt>
    <dgm:pt modelId="{63312D09-2AC8-40E4-B9A6-5569975937B9}" type="sibTrans" cxnId="{C726DB19-0A11-4B1E-BE31-D1964A653DB2}">
      <dgm:prSet/>
      <dgm:spPr/>
      <dgm:t>
        <a:bodyPr/>
        <a:lstStyle/>
        <a:p>
          <a:endParaRPr lang="en-US"/>
        </a:p>
      </dgm:t>
    </dgm:pt>
    <dgm:pt modelId="{5347F3CE-09D9-4056-9F1B-5BCE8E376A6F}" type="pres">
      <dgm:prSet presAssocID="{2E44BDB2-ADC4-416A-8A2A-167B378F326C}" presName="root" presStyleCnt="0">
        <dgm:presLayoutVars>
          <dgm:dir/>
          <dgm:resizeHandles val="exact"/>
        </dgm:presLayoutVars>
      </dgm:prSet>
      <dgm:spPr/>
    </dgm:pt>
    <dgm:pt modelId="{EFE58CBC-1AC8-4D89-9CC2-AD3487AC996C}" type="pres">
      <dgm:prSet presAssocID="{ACB72F9E-FC2E-4D43-ABDA-029BEA74BA88}" presName="compNode" presStyleCnt="0"/>
      <dgm:spPr/>
    </dgm:pt>
    <dgm:pt modelId="{C6431607-74E3-4DDE-93A6-419199C3AFAE}" type="pres">
      <dgm:prSet presAssocID="{ACB72F9E-FC2E-4D43-ABDA-029BEA74BA88}" presName="bgRect" presStyleLbl="bgShp" presStyleIdx="0" presStyleCnt="4"/>
      <dgm:spPr/>
    </dgm:pt>
    <dgm:pt modelId="{6A7B81EA-116D-4DEB-BD3E-3FEE379199AC}" type="pres">
      <dgm:prSet presAssocID="{ACB72F9E-FC2E-4D43-ABDA-029BEA74BA8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E643E947-9748-49DB-8D6E-AFC685FC0738}" type="pres">
      <dgm:prSet presAssocID="{ACB72F9E-FC2E-4D43-ABDA-029BEA74BA88}" presName="spaceRect" presStyleCnt="0"/>
      <dgm:spPr/>
    </dgm:pt>
    <dgm:pt modelId="{23A75D67-9F9D-4933-A2A8-3DDF35E78F76}" type="pres">
      <dgm:prSet presAssocID="{ACB72F9E-FC2E-4D43-ABDA-029BEA74BA88}" presName="parTx" presStyleLbl="revTx" presStyleIdx="0" presStyleCnt="4">
        <dgm:presLayoutVars>
          <dgm:chMax val="0"/>
          <dgm:chPref val="0"/>
        </dgm:presLayoutVars>
      </dgm:prSet>
      <dgm:spPr/>
    </dgm:pt>
    <dgm:pt modelId="{5980C72A-27F2-49D7-91B1-89E6A7C56E74}" type="pres">
      <dgm:prSet presAssocID="{15B48DE1-C3E7-420F-B4EA-0ABFBD761876}" presName="sibTrans" presStyleCnt="0"/>
      <dgm:spPr/>
    </dgm:pt>
    <dgm:pt modelId="{200DBFF8-CF1E-4D54-A66A-FAE423A03EF7}" type="pres">
      <dgm:prSet presAssocID="{554DA505-DE1D-4F3D-8C7E-90E371775D92}" presName="compNode" presStyleCnt="0"/>
      <dgm:spPr/>
    </dgm:pt>
    <dgm:pt modelId="{6D9CEBAF-B040-4F3F-8C07-9CA7BBC815F8}" type="pres">
      <dgm:prSet presAssocID="{554DA505-DE1D-4F3D-8C7E-90E371775D92}" presName="bgRect" presStyleLbl="bgShp" presStyleIdx="1" presStyleCnt="4"/>
      <dgm:spPr/>
    </dgm:pt>
    <dgm:pt modelId="{FCF0B9FA-50A3-40A0-AB48-C4D76621DB6A}" type="pres">
      <dgm:prSet presAssocID="{554DA505-DE1D-4F3D-8C7E-90E371775D9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lectrician"/>
        </a:ext>
      </dgm:extLst>
    </dgm:pt>
    <dgm:pt modelId="{A8841BB3-5E56-4851-B573-464B34C4489F}" type="pres">
      <dgm:prSet presAssocID="{554DA505-DE1D-4F3D-8C7E-90E371775D92}" presName="spaceRect" presStyleCnt="0"/>
      <dgm:spPr/>
    </dgm:pt>
    <dgm:pt modelId="{D939E97F-A88B-4E09-A891-734EB743C6E4}" type="pres">
      <dgm:prSet presAssocID="{554DA505-DE1D-4F3D-8C7E-90E371775D92}" presName="parTx" presStyleLbl="revTx" presStyleIdx="1" presStyleCnt="4">
        <dgm:presLayoutVars>
          <dgm:chMax val="0"/>
          <dgm:chPref val="0"/>
        </dgm:presLayoutVars>
      </dgm:prSet>
      <dgm:spPr/>
    </dgm:pt>
    <dgm:pt modelId="{F5A23E18-9ADE-44D1-820D-4E98F5096EE5}" type="pres">
      <dgm:prSet presAssocID="{B34D8A4B-ADD8-4145-94A0-EF6F0E81AE44}" presName="sibTrans" presStyleCnt="0"/>
      <dgm:spPr/>
    </dgm:pt>
    <dgm:pt modelId="{EBF51379-A5ED-48BC-A325-0F3957AF0466}" type="pres">
      <dgm:prSet presAssocID="{BEDF16D1-4FF0-440F-8D0B-1616C200E854}" presName="compNode" presStyleCnt="0"/>
      <dgm:spPr/>
    </dgm:pt>
    <dgm:pt modelId="{78573D96-7CC0-48D3-B0DA-16612E9E897C}" type="pres">
      <dgm:prSet presAssocID="{BEDF16D1-4FF0-440F-8D0B-1616C200E854}" presName="bgRect" presStyleLbl="bgShp" presStyleIdx="2" presStyleCnt="4"/>
      <dgm:spPr/>
    </dgm:pt>
    <dgm:pt modelId="{53F0897B-EB77-42F8-B4EF-D34D2C1B4592}" type="pres">
      <dgm:prSet presAssocID="{BEDF16D1-4FF0-440F-8D0B-1616C200E8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AE66BCDF-72F8-4DB1-BEA2-4B691B965FC2}" type="pres">
      <dgm:prSet presAssocID="{BEDF16D1-4FF0-440F-8D0B-1616C200E854}" presName="spaceRect" presStyleCnt="0"/>
      <dgm:spPr/>
    </dgm:pt>
    <dgm:pt modelId="{94ACDF65-FCE2-48C9-9482-F0D0C69A8C53}" type="pres">
      <dgm:prSet presAssocID="{BEDF16D1-4FF0-440F-8D0B-1616C200E854}" presName="parTx" presStyleLbl="revTx" presStyleIdx="2" presStyleCnt="4">
        <dgm:presLayoutVars>
          <dgm:chMax val="0"/>
          <dgm:chPref val="0"/>
        </dgm:presLayoutVars>
      </dgm:prSet>
      <dgm:spPr/>
    </dgm:pt>
    <dgm:pt modelId="{20F68994-8D43-47D0-B858-06180620A1FA}" type="pres">
      <dgm:prSet presAssocID="{223B953C-9909-4EFD-BC8F-4D71A3ED1E4C}" presName="sibTrans" presStyleCnt="0"/>
      <dgm:spPr/>
    </dgm:pt>
    <dgm:pt modelId="{DA590918-7F45-4F2E-B81A-70E9C4DB7F58}" type="pres">
      <dgm:prSet presAssocID="{2C486733-917D-4619-AE8C-892BC4B770FF}" presName="compNode" presStyleCnt="0"/>
      <dgm:spPr/>
    </dgm:pt>
    <dgm:pt modelId="{B8B4322B-C524-42D5-9D62-6C2DF59F9247}" type="pres">
      <dgm:prSet presAssocID="{2C486733-917D-4619-AE8C-892BC4B770FF}" presName="bgRect" presStyleLbl="bgShp" presStyleIdx="3" presStyleCnt="4"/>
      <dgm:spPr/>
    </dgm:pt>
    <dgm:pt modelId="{4BA6D2FF-17C5-4353-8B71-EC5EDA233B35}" type="pres">
      <dgm:prSet presAssocID="{2C486733-917D-4619-AE8C-892BC4B770F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76AB8A7E-6186-474A-9C0C-630134DE0FBD}" type="pres">
      <dgm:prSet presAssocID="{2C486733-917D-4619-AE8C-892BC4B770FF}" presName="spaceRect" presStyleCnt="0"/>
      <dgm:spPr/>
    </dgm:pt>
    <dgm:pt modelId="{B693FED1-9E5F-4705-A742-9FC025D4851F}" type="pres">
      <dgm:prSet presAssocID="{2C486733-917D-4619-AE8C-892BC4B770FF}" presName="parTx" presStyleLbl="revTx" presStyleIdx="3" presStyleCnt="4">
        <dgm:presLayoutVars>
          <dgm:chMax val="0"/>
          <dgm:chPref val="0"/>
        </dgm:presLayoutVars>
      </dgm:prSet>
      <dgm:spPr/>
    </dgm:pt>
  </dgm:ptLst>
  <dgm:cxnLst>
    <dgm:cxn modelId="{57979A04-7832-4719-A39B-A238789C8C9C}" srcId="{2E44BDB2-ADC4-416A-8A2A-167B378F326C}" destId="{BEDF16D1-4FF0-440F-8D0B-1616C200E854}" srcOrd="2" destOrd="0" parTransId="{4B5DD4A3-C629-42C3-B8D4-65B3B062EB95}" sibTransId="{223B953C-9909-4EFD-BC8F-4D71A3ED1E4C}"/>
    <dgm:cxn modelId="{C726DB19-0A11-4B1E-BE31-D1964A653DB2}" srcId="{2E44BDB2-ADC4-416A-8A2A-167B378F326C}" destId="{2C486733-917D-4619-AE8C-892BC4B770FF}" srcOrd="3" destOrd="0" parTransId="{986F90CE-36CC-4190-A806-79EA10A2B5CE}" sibTransId="{63312D09-2AC8-40E4-B9A6-5569975937B9}"/>
    <dgm:cxn modelId="{05FFC144-FF92-4407-AE09-58216E24B2D0}" type="presOf" srcId="{BEDF16D1-4FF0-440F-8D0B-1616C200E854}" destId="{94ACDF65-FCE2-48C9-9482-F0D0C69A8C53}" srcOrd="0" destOrd="0" presId="urn:microsoft.com/office/officeart/2018/2/layout/IconVerticalSolidList"/>
    <dgm:cxn modelId="{58E70168-D046-492B-BBD9-670782929D24}" type="presOf" srcId="{ACB72F9E-FC2E-4D43-ABDA-029BEA74BA88}" destId="{23A75D67-9F9D-4933-A2A8-3DDF35E78F76}" srcOrd="0" destOrd="0" presId="urn:microsoft.com/office/officeart/2018/2/layout/IconVerticalSolidList"/>
    <dgm:cxn modelId="{ADB5A655-3E65-457E-B582-B6827AA9DF3B}" srcId="{2E44BDB2-ADC4-416A-8A2A-167B378F326C}" destId="{ACB72F9E-FC2E-4D43-ABDA-029BEA74BA88}" srcOrd="0" destOrd="0" parTransId="{6D8EEECA-3948-4769-B70C-189519F2F684}" sibTransId="{15B48DE1-C3E7-420F-B4EA-0ABFBD761876}"/>
    <dgm:cxn modelId="{DE583358-BA04-44A7-BD08-A046434165EB}" srcId="{2E44BDB2-ADC4-416A-8A2A-167B378F326C}" destId="{554DA505-DE1D-4F3D-8C7E-90E371775D92}" srcOrd="1" destOrd="0" parTransId="{8CD8A4AC-2141-4E1D-B66A-DA7A21EE2E56}" sibTransId="{B34D8A4B-ADD8-4145-94A0-EF6F0E81AE44}"/>
    <dgm:cxn modelId="{51075978-4B32-4A73-A11A-3257AD0B4211}" type="presOf" srcId="{2E44BDB2-ADC4-416A-8A2A-167B378F326C}" destId="{5347F3CE-09D9-4056-9F1B-5BCE8E376A6F}" srcOrd="0" destOrd="0" presId="urn:microsoft.com/office/officeart/2018/2/layout/IconVerticalSolidList"/>
    <dgm:cxn modelId="{EBFCBF86-7796-4557-BA49-147A5A6C4FDC}" type="presOf" srcId="{2C486733-917D-4619-AE8C-892BC4B770FF}" destId="{B693FED1-9E5F-4705-A742-9FC025D4851F}" srcOrd="0" destOrd="0" presId="urn:microsoft.com/office/officeart/2018/2/layout/IconVerticalSolidList"/>
    <dgm:cxn modelId="{402F97D1-F28A-46C1-8153-84C2D19F472D}" type="presOf" srcId="{554DA505-DE1D-4F3D-8C7E-90E371775D92}" destId="{D939E97F-A88B-4E09-A891-734EB743C6E4}" srcOrd="0" destOrd="0" presId="urn:microsoft.com/office/officeart/2018/2/layout/IconVerticalSolidList"/>
    <dgm:cxn modelId="{B8B9456D-F7F9-49AF-96C0-2C91BA283927}" type="presParOf" srcId="{5347F3CE-09D9-4056-9F1B-5BCE8E376A6F}" destId="{EFE58CBC-1AC8-4D89-9CC2-AD3487AC996C}" srcOrd="0" destOrd="0" presId="urn:microsoft.com/office/officeart/2018/2/layout/IconVerticalSolidList"/>
    <dgm:cxn modelId="{92A996D5-49CE-4CC3-BF91-D9C69342EAE8}" type="presParOf" srcId="{EFE58CBC-1AC8-4D89-9CC2-AD3487AC996C}" destId="{C6431607-74E3-4DDE-93A6-419199C3AFAE}" srcOrd="0" destOrd="0" presId="urn:microsoft.com/office/officeart/2018/2/layout/IconVerticalSolidList"/>
    <dgm:cxn modelId="{C07A017C-E175-4A33-9BF7-FD33FFAAA9B0}" type="presParOf" srcId="{EFE58CBC-1AC8-4D89-9CC2-AD3487AC996C}" destId="{6A7B81EA-116D-4DEB-BD3E-3FEE379199AC}" srcOrd="1" destOrd="0" presId="urn:microsoft.com/office/officeart/2018/2/layout/IconVerticalSolidList"/>
    <dgm:cxn modelId="{6CFF9FAA-2968-4E0D-9124-527B67D895FA}" type="presParOf" srcId="{EFE58CBC-1AC8-4D89-9CC2-AD3487AC996C}" destId="{E643E947-9748-49DB-8D6E-AFC685FC0738}" srcOrd="2" destOrd="0" presId="urn:microsoft.com/office/officeart/2018/2/layout/IconVerticalSolidList"/>
    <dgm:cxn modelId="{50A9AE7E-897D-4B32-8CC3-88474E7A7280}" type="presParOf" srcId="{EFE58CBC-1AC8-4D89-9CC2-AD3487AC996C}" destId="{23A75D67-9F9D-4933-A2A8-3DDF35E78F76}" srcOrd="3" destOrd="0" presId="urn:microsoft.com/office/officeart/2018/2/layout/IconVerticalSolidList"/>
    <dgm:cxn modelId="{FF5978F4-697A-43CC-991C-CDAE0D286471}" type="presParOf" srcId="{5347F3CE-09D9-4056-9F1B-5BCE8E376A6F}" destId="{5980C72A-27F2-49D7-91B1-89E6A7C56E74}" srcOrd="1" destOrd="0" presId="urn:microsoft.com/office/officeart/2018/2/layout/IconVerticalSolidList"/>
    <dgm:cxn modelId="{D1AEBF0F-C767-4CC7-AC3F-96D4525718AC}" type="presParOf" srcId="{5347F3CE-09D9-4056-9F1B-5BCE8E376A6F}" destId="{200DBFF8-CF1E-4D54-A66A-FAE423A03EF7}" srcOrd="2" destOrd="0" presId="urn:microsoft.com/office/officeart/2018/2/layout/IconVerticalSolidList"/>
    <dgm:cxn modelId="{3B2FEDE1-7954-496D-9AEF-FCC9EEE1AE76}" type="presParOf" srcId="{200DBFF8-CF1E-4D54-A66A-FAE423A03EF7}" destId="{6D9CEBAF-B040-4F3F-8C07-9CA7BBC815F8}" srcOrd="0" destOrd="0" presId="urn:microsoft.com/office/officeart/2018/2/layout/IconVerticalSolidList"/>
    <dgm:cxn modelId="{4860104B-B8C6-4889-8DC6-755A569C6259}" type="presParOf" srcId="{200DBFF8-CF1E-4D54-A66A-FAE423A03EF7}" destId="{FCF0B9FA-50A3-40A0-AB48-C4D76621DB6A}" srcOrd="1" destOrd="0" presId="urn:microsoft.com/office/officeart/2018/2/layout/IconVerticalSolidList"/>
    <dgm:cxn modelId="{0ACA21CB-FB35-4A6A-AA63-A64BADF98700}" type="presParOf" srcId="{200DBFF8-CF1E-4D54-A66A-FAE423A03EF7}" destId="{A8841BB3-5E56-4851-B573-464B34C4489F}" srcOrd="2" destOrd="0" presId="urn:microsoft.com/office/officeart/2018/2/layout/IconVerticalSolidList"/>
    <dgm:cxn modelId="{27E29F8B-6DA6-44FC-BD3C-F5BF345C50DF}" type="presParOf" srcId="{200DBFF8-CF1E-4D54-A66A-FAE423A03EF7}" destId="{D939E97F-A88B-4E09-A891-734EB743C6E4}" srcOrd="3" destOrd="0" presId="urn:microsoft.com/office/officeart/2018/2/layout/IconVerticalSolidList"/>
    <dgm:cxn modelId="{708098C2-D1E0-4FE9-A49F-7F45291DB6F4}" type="presParOf" srcId="{5347F3CE-09D9-4056-9F1B-5BCE8E376A6F}" destId="{F5A23E18-9ADE-44D1-820D-4E98F5096EE5}" srcOrd="3" destOrd="0" presId="urn:microsoft.com/office/officeart/2018/2/layout/IconVerticalSolidList"/>
    <dgm:cxn modelId="{E3C22953-A017-4A84-B89A-F3AB6CBB3334}" type="presParOf" srcId="{5347F3CE-09D9-4056-9F1B-5BCE8E376A6F}" destId="{EBF51379-A5ED-48BC-A325-0F3957AF0466}" srcOrd="4" destOrd="0" presId="urn:microsoft.com/office/officeart/2018/2/layout/IconVerticalSolidList"/>
    <dgm:cxn modelId="{9609426D-B887-4165-B255-F51E38557720}" type="presParOf" srcId="{EBF51379-A5ED-48BC-A325-0F3957AF0466}" destId="{78573D96-7CC0-48D3-B0DA-16612E9E897C}" srcOrd="0" destOrd="0" presId="urn:microsoft.com/office/officeart/2018/2/layout/IconVerticalSolidList"/>
    <dgm:cxn modelId="{C3358544-5EC9-49D5-9E64-4824944D5D02}" type="presParOf" srcId="{EBF51379-A5ED-48BC-A325-0F3957AF0466}" destId="{53F0897B-EB77-42F8-B4EF-D34D2C1B4592}" srcOrd="1" destOrd="0" presId="urn:microsoft.com/office/officeart/2018/2/layout/IconVerticalSolidList"/>
    <dgm:cxn modelId="{86754534-A897-4FEE-B592-A1B793BADE52}" type="presParOf" srcId="{EBF51379-A5ED-48BC-A325-0F3957AF0466}" destId="{AE66BCDF-72F8-4DB1-BEA2-4B691B965FC2}" srcOrd="2" destOrd="0" presId="urn:microsoft.com/office/officeart/2018/2/layout/IconVerticalSolidList"/>
    <dgm:cxn modelId="{641C2CD3-31D5-4F23-9DA2-B86D80BD8036}" type="presParOf" srcId="{EBF51379-A5ED-48BC-A325-0F3957AF0466}" destId="{94ACDF65-FCE2-48C9-9482-F0D0C69A8C53}" srcOrd="3" destOrd="0" presId="urn:microsoft.com/office/officeart/2018/2/layout/IconVerticalSolidList"/>
    <dgm:cxn modelId="{B97A1477-EC72-4BF9-8E57-2FFAD8052683}" type="presParOf" srcId="{5347F3CE-09D9-4056-9F1B-5BCE8E376A6F}" destId="{20F68994-8D43-47D0-B858-06180620A1FA}" srcOrd="5" destOrd="0" presId="urn:microsoft.com/office/officeart/2018/2/layout/IconVerticalSolidList"/>
    <dgm:cxn modelId="{EC71C0A2-9BEA-4038-A681-26D698CFEC81}" type="presParOf" srcId="{5347F3CE-09D9-4056-9F1B-5BCE8E376A6F}" destId="{DA590918-7F45-4F2E-B81A-70E9C4DB7F58}" srcOrd="6" destOrd="0" presId="urn:microsoft.com/office/officeart/2018/2/layout/IconVerticalSolidList"/>
    <dgm:cxn modelId="{DA7E1517-BFA2-47D8-93F4-BAF1FDB4788B}" type="presParOf" srcId="{DA590918-7F45-4F2E-B81A-70E9C4DB7F58}" destId="{B8B4322B-C524-42D5-9D62-6C2DF59F9247}" srcOrd="0" destOrd="0" presId="urn:microsoft.com/office/officeart/2018/2/layout/IconVerticalSolidList"/>
    <dgm:cxn modelId="{274CB80E-BEFB-41F1-AF7B-2F5FEE170FD3}" type="presParOf" srcId="{DA590918-7F45-4F2E-B81A-70E9C4DB7F58}" destId="{4BA6D2FF-17C5-4353-8B71-EC5EDA233B35}" srcOrd="1" destOrd="0" presId="urn:microsoft.com/office/officeart/2018/2/layout/IconVerticalSolidList"/>
    <dgm:cxn modelId="{7AFA42E8-6A8C-4232-919A-699E30C189B9}" type="presParOf" srcId="{DA590918-7F45-4F2E-B81A-70E9C4DB7F58}" destId="{76AB8A7E-6186-474A-9C0C-630134DE0FBD}" srcOrd="2" destOrd="0" presId="urn:microsoft.com/office/officeart/2018/2/layout/IconVerticalSolidList"/>
    <dgm:cxn modelId="{ABC047A6-3123-4E12-9385-4AE2106BB025}" type="presParOf" srcId="{DA590918-7F45-4F2E-B81A-70E9C4DB7F58}" destId="{B693FED1-9E5F-4705-A742-9FC025D4851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431607-74E3-4DDE-93A6-419199C3AFAE}">
      <dsp:nvSpPr>
        <dsp:cNvPr id="0" name=""/>
        <dsp:cNvSpPr/>
      </dsp:nvSpPr>
      <dsp:spPr>
        <a:xfrm>
          <a:off x="0" y="1679"/>
          <a:ext cx="9404352" cy="8512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7B81EA-116D-4DEB-BD3E-3FEE379199AC}">
      <dsp:nvSpPr>
        <dsp:cNvPr id="0" name=""/>
        <dsp:cNvSpPr/>
      </dsp:nvSpPr>
      <dsp:spPr>
        <a:xfrm>
          <a:off x="257497" y="193206"/>
          <a:ext cx="468177" cy="4681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A75D67-9F9D-4933-A2A8-3DDF35E78F76}">
      <dsp:nvSpPr>
        <dsp:cNvPr id="0" name=""/>
        <dsp:cNvSpPr/>
      </dsp:nvSpPr>
      <dsp:spPr>
        <a:xfrm>
          <a:off x="983171" y="1679"/>
          <a:ext cx="8421180" cy="851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89" tIns="90089" rIns="90089" bIns="90089" numCol="1" spcCol="1270" anchor="ctr" anchorCtr="0">
          <a:noAutofit/>
        </a:bodyPr>
        <a:lstStyle/>
        <a:p>
          <a:pPr marL="0" lvl="0" indent="0" algn="l" defTabSz="977900">
            <a:lnSpc>
              <a:spcPct val="90000"/>
            </a:lnSpc>
            <a:spcBef>
              <a:spcPct val="0"/>
            </a:spcBef>
            <a:spcAft>
              <a:spcPct val="35000"/>
            </a:spcAft>
            <a:buNone/>
          </a:pPr>
          <a:r>
            <a:rPr lang="en-US" sz="2200" kern="1200"/>
            <a:t>This is the best way for our team/peers to communicate with each other.</a:t>
          </a:r>
        </a:p>
      </dsp:txBody>
      <dsp:txXfrm>
        <a:off x="983171" y="1679"/>
        <a:ext cx="8421180" cy="851230"/>
      </dsp:txXfrm>
    </dsp:sp>
    <dsp:sp modelId="{6D9CEBAF-B040-4F3F-8C07-9CA7BBC815F8}">
      <dsp:nvSpPr>
        <dsp:cNvPr id="0" name=""/>
        <dsp:cNvSpPr/>
      </dsp:nvSpPr>
      <dsp:spPr>
        <a:xfrm>
          <a:off x="0" y="1065718"/>
          <a:ext cx="9404352" cy="8512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F0B9FA-50A3-40A0-AB48-C4D76621DB6A}">
      <dsp:nvSpPr>
        <dsp:cNvPr id="0" name=""/>
        <dsp:cNvSpPr/>
      </dsp:nvSpPr>
      <dsp:spPr>
        <a:xfrm>
          <a:off x="257497" y="1257245"/>
          <a:ext cx="468177" cy="4681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39E97F-A88B-4E09-A891-734EB743C6E4}">
      <dsp:nvSpPr>
        <dsp:cNvPr id="0" name=""/>
        <dsp:cNvSpPr/>
      </dsp:nvSpPr>
      <dsp:spPr>
        <a:xfrm>
          <a:off x="983171" y="1065718"/>
          <a:ext cx="8421180" cy="851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89" tIns="90089" rIns="90089" bIns="90089" numCol="1" spcCol="1270" anchor="ctr" anchorCtr="0">
          <a:noAutofit/>
        </a:bodyPr>
        <a:lstStyle/>
        <a:p>
          <a:pPr marL="0" lvl="0" indent="0" algn="l" defTabSz="977900">
            <a:lnSpc>
              <a:spcPct val="90000"/>
            </a:lnSpc>
            <a:spcBef>
              <a:spcPct val="0"/>
            </a:spcBef>
            <a:spcAft>
              <a:spcPct val="35000"/>
            </a:spcAft>
            <a:buNone/>
          </a:pPr>
          <a:r>
            <a:rPr lang="en-US" sz="2200" kern="1200"/>
            <a:t>By using watts app its stress free and easy to speak and also have conversations.</a:t>
          </a:r>
        </a:p>
      </dsp:txBody>
      <dsp:txXfrm>
        <a:off x="983171" y="1065718"/>
        <a:ext cx="8421180" cy="851230"/>
      </dsp:txXfrm>
    </dsp:sp>
    <dsp:sp modelId="{78573D96-7CC0-48D3-B0DA-16612E9E897C}">
      <dsp:nvSpPr>
        <dsp:cNvPr id="0" name=""/>
        <dsp:cNvSpPr/>
      </dsp:nvSpPr>
      <dsp:spPr>
        <a:xfrm>
          <a:off x="0" y="2129756"/>
          <a:ext cx="9404352" cy="8512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F0897B-EB77-42F8-B4EF-D34D2C1B4592}">
      <dsp:nvSpPr>
        <dsp:cNvPr id="0" name=""/>
        <dsp:cNvSpPr/>
      </dsp:nvSpPr>
      <dsp:spPr>
        <a:xfrm>
          <a:off x="257497" y="2321283"/>
          <a:ext cx="468177" cy="4681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ACDF65-FCE2-48C9-9482-F0D0C69A8C53}">
      <dsp:nvSpPr>
        <dsp:cNvPr id="0" name=""/>
        <dsp:cNvSpPr/>
      </dsp:nvSpPr>
      <dsp:spPr>
        <a:xfrm>
          <a:off x="983171" y="2129756"/>
          <a:ext cx="8421180" cy="851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89" tIns="90089" rIns="90089" bIns="90089" numCol="1" spcCol="1270" anchor="ctr" anchorCtr="0">
          <a:noAutofit/>
        </a:bodyPr>
        <a:lstStyle/>
        <a:p>
          <a:pPr marL="0" lvl="0" indent="0" algn="l" defTabSz="977900">
            <a:lnSpc>
              <a:spcPct val="90000"/>
            </a:lnSpc>
            <a:spcBef>
              <a:spcPct val="0"/>
            </a:spcBef>
            <a:spcAft>
              <a:spcPct val="35000"/>
            </a:spcAft>
            <a:buNone/>
          </a:pPr>
          <a:r>
            <a:rPr lang="en-US" sz="2200" kern="1200"/>
            <a:t>Asking peers/students at UWTSD it was stated that most students use watts app over any other tool.</a:t>
          </a:r>
        </a:p>
      </dsp:txBody>
      <dsp:txXfrm>
        <a:off x="983171" y="2129756"/>
        <a:ext cx="8421180" cy="851230"/>
      </dsp:txXfrm>
    </dsp:sp>
    <dsp:sp modelId="{B8B4322B-C524-42D5-9D62-6C2DF59F9247}">
      <dsp:nvSpPr>
        <dsp:cNvPr id="0" name=""/>
        <dsp:cNvSpPr/>
      </dsp:nvSpPr>
      <dsp:spPr>
        <a:xfrm>
          <a:off x="0" y="3193795"/>
          <a:ext cx="9404352" cy="8512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6D2FF-17C5-4353-8B71-EC5EDA233B35}">
      <dsp:nvSpPr>
        <dsp:cNvPr id="0" name=""/>
        <dsp:cNvSpPr/>
      </dsp:nvSpPr>
      <dsp:spPr>
        <a:xfrm>
          <a:off x="257497" y="3385322"/>
          <a:ext cx="468177" cy="4681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93FED1-9E5F-4705-A742-9FC025D4851F}">
      <dsp:nvSpPr>
        <dsp:cNvPr id="0" name=""/>
        <dsp:cNvSpPr/>
      </dsp:nvSpPr>
      <dsp:spPr>
        <a:xfrm>
          <a:off x="983171" y="3193795"/>
          <a:ext cx="8421180" cy="851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89" tIns="90089" rIns="90089" bIns="90089" numCol="1" spcCol="1270" anchor="ctr" anchorCtr="0">
          <a:noAutofit/>
        </a:bodyPr>
        <a:lstStyle/>
        <a:p>
          <a:pPr marL="0" lvl="0" indent="0" algn="l" defTabSz="977900">
            <a:lnSpc>
              <a:spcPct val="90000"/>
            </a:lnSpc>
            <a:spcBef>
              <a:spcPct val="0"/>
            </a:spcBef>
            <a:spcAft>
              <a:spcPct val="35000"/>
            </a:spcAft>
            <a:buNone/>
          </a:pPr>
          <a:r>
            <a:rPr lang="en-US" sz="2200" kern="1200"/>
            <a:t>Some students may find watts app hard to use but most already know how to use this as a day to day tool. </a:t>
          </a:r>
        </a:p>
      </dsp:txBody>
      <dsp:txXfrm>
        <a:off x="983171" y="3193795"/>
        <a:ext cx="8421180" cy="85123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99389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67833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47373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21211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34607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11/7/2022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29723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11/7/2022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12946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11/7/2022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98588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03837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69438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493025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6651206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82434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783474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490009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0863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19991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11/7/2022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989957109"/>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microsoft.com/office/2018/10/relationships/comments" Target="../comments/modernComment_10C_AF468AD8.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microsoft.com/office/2018/10/relationships/comments" Target="../comments/modernComment_10D_BEAE6A7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2.png"/><Relationship Id="rId7"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microsoft.com/office/2018/10/relationships/comments" Target="../comments/modernComment_10A_26898129.xml"/><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school supplies, headset, and iPad on a white surface">
            <a:extLst>
              <a:ext uri="{FF2B5EF4-FFF2-40B4-BE49-F238E27FC236}">
                <a16:creationId xmlns:a16="http://schemas.microsoft.com/office/drawing/2014/main" id="{11260525-B1AC-28AD-2B36-BD9DD8FCD10F}"/>
              </a:ext>
            </a:extLst>
          </p:cNvPr>
          <p:cNvPicPr>
            <a:picLocks noChangeAspect="1"/>
          </p:cNvPicPr>
          <p:nvPr/>
        </p:nvPicPr>
        <p:blipFill rotWithShape="1">
          <a:blip r:embed="rId2">
            <a:alphaModFix amt="40000"/>
          </a:blip>
          <a:srcRect t="23278" r="9085" b="-7"/>
          <a:stretch/>
        </p:blipFill>
        <p:spPr>
          <a:xfrm>
            <a:off x="20" y="10"/>
            <a:ext cx="12191980" cy="6857990"/>
          </a:xfrm>
          <a:prstGeom prst="rect">
            <a:avLst/>
          </a:prstGeom>
        </p:spPr>
      </p:pic>
      <p:sp>
        <p:nvSpPr>
          <p:cNvPr id="2" name="Title 1"/>
          <p:cNvSpPr>
            <a:spLocks noGrp="1"/>
          </p:cNvSpPr>
          <p:nvPr>
            <p:ph type="ctrTitle"/>
          </p:nvPr>
        </p:nvSpPr>
        <p:spPr>
          <a:xfrm>
            <a:off x="1154955" y="1447800"/>
            <a:ext cx="8825658" cy="3329581"/>
          </a:xfrm>
        </p:spPr>
        <p:txBody>
          <a:bodyPr>
            <a:normAutofit/>
          </a:bodyPr>
          <a:lstStyle/>
          <a:p>
            <a:r>
              <a:rPr lang="en-US" sz="6700">
                <a:solidFill>
                  <a:schemeClr val="tx1"/>
                </a:solidFill>
                <a:cs typeface="Calibri Light"/>
              </a:rPr>
              <a:t>What tools do UWTSD students use in online learning</a:t>
            </a:r>
            <a:endParaRPr lang="en-US" sz="6700">
              <a:solidFill>
                <a:schemeClr val="tx1"/>
              </a:solidFill>
            </a:endParaRPr>
          </a:p>
        </p:txBody>
      </p:sp>
      <p:sp>
        <p:nvSpPr>
          <p:cNvPr id="3" name="Subtitle 2"/>
          <p:cNvSpPr>
            <a:spLocks noGrp="1"/>
          </p:cNvSpPr>
          <p:nvPr>
            <p:ph type="subTitle" idx="1"/>
          </p:nvPr>
        </p:nvSpPr>
        <p:spPr>
          <a:xfrm>
            <a:off x="1293500" y="4846653"/>
            <a:ext cx="8867222" cy="2122183"/>
          </a:xfrm>
        </p:spPr>
        <p:txBody>
          <a:bodyPr vert="horz" lIns="91440" tIns="45720" rIns="91440" bIns="45720" rtlCol="0" anchor="t">
            <a:noAutofit/>
          </a:bodyPr>
          <a:lstStyle/>
          <a:p>
            <a:pPr>
              <a:lnSpc>
                <a:spcPct val="90000"/>
              </a:lnSpc>
            </a:pPr>
            <a:r>
              <a:rPr lang="en-US" sz="1800" b="1">
                <a:solidFill>
                  <a:schemeClr val="tx1"/>
                </a:solidFill>
                <a:cs typeface="Calibri"/>
              </a:rPr>
              <a:t>Student name -</a:t>
            </a:r>
            <a:r>
              <a:rPr lang="en-US" sz="1800">
                <a:solidFill>
                  <a:schemeClr val="tx1"/>
                </a:solidFill>
                <a:cs typeface="Calibri"/>
              </a:rPr>
              <a:t> kay </a:t>
            </a:r>
            <a:r>
              <a:rPr lang="en-US" sz="1800" err="1">
                <a:solidFill>
                  <a:schemeClr val="tx1"/>
                </a:solidFill>
                <a:cs typeface="Calibri"/>
              </a:rPr>
              <a:t>owen</a:t>
            </a:r>
            <a:r>
              <a:rPr lang="en-US" sz="1800">
                <a:solidFill>
                  <a:schemeClr val="tx1"/>
                </a:solidFill>
                <a:cs typeface="Calibri"/>
              </a:rPr>
              <a:t> </a:t>
            </a:r>
          </a:p>
          <a:p>
            <a:pPr>
              <a:lnSpc>
                <a:spcPct val="90000"/>
              </a:lnSpc>
            </a:pPr>
            <a:r>
              <a:rPr lang="en-US" sz="1800" b="1">
                <a:solidFill>
                  <a:schemeClr val="tx1"/>
                </a:solidFill>
                <a:cs typeface="Calibri"/>
              </a:rPr>
              <a:t>Student id</a:t>
            </a:r>
            <a:r>
              <a:rPr lang="en-US" sz="1800">
                <a:solidFill>
                  <a:schemeClr val="tx1"/>
                </a:solidFill>
                <a:cs typeface="Calibri"/>
              </a:rPr>
              <a:t> -2211605</a:t>
            </a:r>
          </a:p>
          <a:p>
            <a:pPr>
              <a:lnSpc>
                <a:spcPct val="90000"/>
              </a:lnSpc>
            </a:pPr>
            <a:r>
              <a:rPr lang="en-US" sz="1800" b="1">
                <a:solidFill>
                  <a:schemeClr val="tx1"/>
                </a:solidFill>
                <a:cs typeface="Calibri"/>
              </a:rPr>
              <a:t>Student name -</a:t>
            </a:r>
            <a:r>
              <a:rPr lang="en-US" sz="1800">
                <a:solidFill>
                  <a:schemeClr val="tx1"/>
                </a:solidFill>
                <a:cs typeface="Calibri"/>
              </a:rPr>
              <a:t> </a:t>
            </a:r>
            <a:r>
              <a:rPr lang="en-US" sz="1800" err="1">
                <a:solidFill>
                  <a:schemeClr val="tx1"/>
                </a:solidFill>
                <a:cs typeface="Calibri"/>
              </a:rPr>
              <a:t>rebecca</a:t>
            </a:r>
            <a:r>
              <a:rPr lang="en-US" sz="1800">
                <a:solidFill>
                  <a:schemeClr val="tx1"/>
                </a:solidFill>
                <a:cs typeface="Calibri"/>
              </a:rPr>
              <a:t> perry </a:t>
            </a:r>
          </a:p>
          <a:p>
            <a:pPr>
              <a:lnSpc>
                <a:spcPct val="90000"/>
              </a:lnSpc>
            </a:pPr>
            <a:r>
              <a:rPr lang="en-US" sz="1800" b="1">
                <a:solidFill>
                  <a:schemeClr val="tx1"/>
                </a:solidFill>
                <a:cs typeface="Calibri"/>
              </a:rPr>
              <a:t>Student id</a:t>
            </a:r>
            <a:r>
              <a:rPr lang="en-US" sz="1800">
                <a:solidFill>
                  <a:schemeClr val="tx1"/>
                </a:solidFill>
                <a:cs typeface="Calibri"/>
              </a:rPr>
              <a:t> - 2210544</a:t>
            </a:r>
          </a:p>
          <a:p>
            <a:pPr>
              <a:lnSpc>
                <a:spcPct val="90000"/>
              </a:lnSpc>
            </a:pPr>
            <a:r>
              <a:rPr lang="en-US" sz="1800" b="1">
                <a:solidFill>
                  <a:schemeClr val="tx1"/>
                </a:solidFill>
                <a:cs typeface="Calibri"/>
              </a:rPr>
              <a:t>Date</a:t>
            </a:r>
            <a:r>
              <a:rPr lang="en-US" sz="1800">
                <a:solidFill>
                  <a:schemeClr val="tx1"/>
                </a:solidFill>
                <a:cs typeface="Calibri"/>
              </a:rPr>
              <a:t> 29/09/2022</a:t>
            </a:r>
          </a:p>
        </p:txBody>
      </p:sp>
      <p:sp>
        <p:nvSpPr>
          <p:cNvPr id="11" name="Rectangle 1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7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500"/>
                                  </p:stCondLst>
                                  <p:iterate>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7B1A9-6050-EC30-B7B2-C2FFC42B54CF}"/>
              </a:ext>
            </a:extLst>
          </p:cNvPr>
          <p:cNvSpPr>
            <a:spLocks noGrp="1"/>
          </p:cNvSpPr>
          <p:nvPr>
            <p:ph type="title"/>
          </p:nvPr>
        </p:nvSpPr>
        <p:spPr>
          <a:xfrm>
            <a:off x="531093" y="452718"/>
            <a:ext cx="9519741" cy="796681"/>
          </a:xfrm>
        </p:spPr>
        <p:txBody>
          <a:bodyPr/>
          <a:lstStyle/>
          <a:p>
            <a:r>
              <a:rPr lang="en-US"/>
              <a:t>Content </a:t>
            </a:r>
          </a:p>
        </p:txBody>
      </p:sp>
      <p:sp>
        <p:nvSpPr>
          <p:cNvPr id="3" name="Content Placeholder 2">
            <a:extLst>
              <a:ext uri="{FF2B5EF4-FFF2-40B4-BE49-F238E27FC236}">
                <a16:creationId xmlns:a16="http://schemas.microsoft.com/office/drawing/2014/main" id="{51AA28E8-F92B-6575-AD10-D0698F90A574}"/>
              </a:ext>
            </a:extLst>
          </p:cNvPr>
          <p:cNvSpPr>
            <a:spLocks noGrp="1"/>
          </p:cNvSpPr>
          <p:nvPr>
            <p:ph idx="1"/>
          </p:nvPr>
        </p:nvSpPr>
        <p:spPr>
          <a:xfrm>
            <a:off x="1103312" y="1535334"/>
            <a:ext cx="8946541" cy="4713065"/>
          </a:xfrm>
        </p:spPr>
        <p:txBody>
          <a:bodyPr vert="horz" lIns="91440" tIns="45720" rIns="91440" bIns="45720" rtlCol="0" anchor="t">
            <a:normAutofit lnSpcReduction="10000"/>
          </a:bodyPr>
          <a:lstStyle/>
          <a:p>
            <a:r>
              <a:rPr lang="en-US"/>
              <a:t>Introduction and research question</a:t>
            </a:r>
          </a:p>
          <a:p>
            <a:pPr>
              <a:buClr>
                <a:srgbClr val="EF53A5"/>
              </a:buClr>
            </a:pPr>
            <a:endParaRPr lang="en-US"/>
          </a:p>
          <a:p>
            <a:pPr>
              <a:buClr>
                <a:srgbClr val="EF53A5"/>
              </a:buClr>
            </a:pPr>
            <a:r>
              <a:rPr lang="en-US"/>
              <a:t>rationale</a:t>
            </a:r>
          </a:p>
          <a:p>
            <a:pPr>
              <a:buClr>
                <a:srgbClr val="EF53A5"/>
              </a:buClr>
            </a:pPr>
            <a:endParaRPr lang="en-US"/>
          </a:p>
          <a:p>
            <a:pPr>
              <a:buClr>
                <a:srgbClr val="EF53A5"/>
              </a:buClr>
            </a:pPr>
            <a:r>
              <a:rPr lang="en-US"/>
              <a:t>Proposed method</a:t>
            </a:r>
          </a:p>
          <a:p>
            <a:pPr>
              <a:buClr>
                <a:srgbClr val="EF53A5"/>
              </a:buClr>
            </a:pPr>
            <a:endParaRPr lang="en-US"/>
          </a:p>
          <a:p>
            <a:pPr>
              <a:buClr>
                <a:srgbClr val="EF53A5"/>
              </a:buClr>
            </a:pPr>
            <a:r>
              <a:rPr lang="en-US"/>
              <a:t>Ethical considerations</a:t>
            </a:r>
          </a:p>
          <a:p>
            <a:pPr>
              <a:buClr>
                <a:srgbClr val="EF53A5"/>
              </a:buClr>
            </a:pPr>
            <a:endParaRPr lang="en-US"/>
          </a:p>
          <a:p>
            <a:pPr>
              <a:buClr>
                <a:srgbClr val="EF53A5"/>
              </a:buClr>
            </a:pPr>
            <a:r>
              <a:rPr lang="en-US"/>
              <a:t>Reseach timeline</a:t>
            </a:r>
          </a:p>
          <a:p>
            <a:pPr>
              <a:buClr>
                <a:srgbClr val="EF53A5"/>
              </a:buClr>
            </a:pPr>
            <a:endParaRPr lang="en-US"/>
          </a:p>
          <a:p>
            <a:pPr>
              <a:buClr>
                <a:srgbClr val="EF53A5"/>
              </a:buClr>
            </a:pPr>
            <a:r>
              <a:rPr lang="en-US"/>
              <a:t>Reference list </a:t>
            </a:r>
          </a:p>
        </p:txBody>
      </p:sp>
    </p:spTree>
    <p:extLst>
      <p:ext uri="{BB962C8B-B14F-4D97-AF65-F5344CB8AC3E}">
        <p14:creationId xmlns:p14="http://schemas.microsoft.com/office/powerpoint/2010/main" val="2940635864"/>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30F8E-A3DF-C811-6E3A-34172139092D}"/>
              </a:ext>
            </a:extLst>
          </p:cNvPr>
          <p:cNvSpPr>
            <a:spLocks noGrp="1"/>
          </p:cNvSpPr>
          <p:nvPr>
            <p:ph type="title"/>
          </p:nvPr>
        </p:nvSpPr>
        <p:spPr>
          <a:xfrm>
            <a:off x="648931" y="629266"/>
            <a:ext cx="4166510" cy="1622321"/>
          </a:xfrm>
        </p:spPr>
        <p:txBody>
          <a:bodyPr>
            <a:normAutofit/>
          </a:bodyPr>
          <a:lstStyle/>
          <a:p>
            <a:pPr>
              <a:lnSpc>
                <a:spcPct val="90000"/>
              </a:lnSpc>
            </a:pPr>
            <a:r>
              <a:rPr lang="en-US" sz="2600" b="1">
                <a:cs typeface="Calibri Light"/>
              </a:rPr>
              <a:t>Which digital tool is most commonly used to collaborate at UWTSD?</a:t>
            </a:r>
          </a:p>
        </p:txBody>
      </p:sp>
      <p:sp>
        <p:nvSpPr>
          <p:cNvPr id="3" name="Content Placeholder 2">
            <a:extLst>
              <a:ext uri="{FF2B5EF4-FFF2-40B4-BE49-F238E27FC236}">
                <a16:creationId xmlns:a16="http://schemas.microsoft.com/office/drawing/2014/main" id="{29091958-93A9-DF50-43DD-91BD91B2DC0B}"/>
              </a:ext>
            </a:extLst>
          </p:cNvPr>
          <p:cNvSpPr>
            <a:spLocks noGrp="1"/>
          </p:cNvSpPr>
          <p:nvPr>
            <p:ph idx="1"/>
          </p:nvPr>
        </p:nvSpPr>
        <p:spPr>
          <a:xfrm>
            <a:off x="648931" y="2438400"/>
            <a:ext cx="4166509" cy="3785419"/>
          </a:xfrm>
        </p:spPr>
        <p:txBody>
          <a:bodyPr vert="horz" lIns="91440" tIns="45720" rIns="91440" bIns="45720" rtlCol="0">
            <a:normAutofit/>
          </a:bodyPr>
          <a:lstStyle/>
          <a:p>
            <a:pPr marL="0" indent="0">
              <a:lnSpc>
                <a:spcPct val="90000"/>
              </a:lnSpc>
              <a:buNone/>
            </a:pPr>
            <a:r>
              <a:rPr lang="en-US" sz="1700" b="1">
                <a:cs typeface="Calibri"/>
              </a:rPr>
              <a:t>Introduction.</a:t>
            </a:r>
            <a:endParaRPr lang="en-US" sz="1700"/>
          </a:p>
          <a:p>
            <a:pPr marL="0" indent="0">
              <a:lnSpc>
                <a:spcPct val="90000"/>
              </a:lnSpc>
              <a:buClr>
                <a:srgbClr val="EF53A5"/>
              </a:buClr>
              <a:buNone/>
            </a:pPr>
            <a:r>
              <a:rPr lang="en-US" sz="1700">
                <a:cs typeface="Calibri"/>
              </a:rPr>
              <a:t>We will be explaining to the best of our knowledge why students need to use technology to study. We will also be giving examples on why  digital tool are so important to us as students and how it helps us.</a:t>
            </a:r>
          </a:p>
          <a:p>
            <a:pPr marL="0" indent="0">
              <a:lnSpc>
                <a:spcPct val="90000"/>
              </a:lnSpc>
              <a:buNone/>
            </a:pPr>
            <a:endParaRPr lang="en-US" sz="1700" b="1">
              <a:cs typeface="Calibri"/>
            </a:endParaRPr>
          </a:p>
          <a:p>
            <a:pPr marL="0" indent="0">
              <a:lnSpc>
                <a:spcPct val="90000"/>
              </a:lnSpc>
              <a:buNone/>
            </a:pPr>
            <a:r>
              <a:rPr lang="en-US" sz="1700" b="1">
                <a:cs typeface="Calibri"/>
              </a:rPr>
              <a:t>Chosen researched question.</a:t>
            </a:r>
            <a:endParaRPr lang="en-US" sz="1700"/>
          </a:p>
          <a:p>
            <a:pPr>
              <a:lnSpc>
                <a:spcPct val="90000"/>
              </a:lnSpc>
              <a:buClr>
                <a:srgbClr val="EF53A5"/>
              </a:buClr>
            </a:pPr>
            <a:r>
              <a:rPr lang="en-US" sz="1700">
                <a:cs typeface="Calibri"/>
              </a:rPr>
              <a:t>We will ask our collages face to face why and what tool they prefer to use to communicate with peers</a:t>
            </a:r>
          </a:p>
          <a:p>
            <a:pPr>
              <a:lnSpc>
                <a:spcPct val="90000"/>
              </a:lnSpc>
              <a:buClr>
                <a:srgbClr val="EF53A5"/>
              </a:buClr>
            </a:pPr>
            <a:endParaRPr lang="en-US" sz="1700">
              <a:cs typeface="Calibri"/>
            </a:endParaRPr>
          </a:p>
          <a:p>
            <a:pPr marL="0" indent="0">
              <a:lnSpc>
                <a:spcPct val="90000"/>
              </a:lnSpc>
              <a:buNone/>
            </a:pPr>
            <a:endParaRPr lang="en-US" sz="1700">
              <a:cs typeface="Calibri"/>
            </a:endParaRPr>
          </a:p>
          <a:p>
            <a:pPr>
              <a:lnSpc>
                <a:spcPct val="90000"/>
              </a:lnSpc>
            </a:pPr>
            <a:endParaRPr lang="en-US" sz="1700">
              <a:cs typeface="Calibri"/>
            </a:endParaRPr>
          </a:p>
        </p:txBody>
      </p:sp>
      <p:sp>
        <p:nvSpPr>
          <p:cNvPr id="31" name="Freeform 31">
            <a:extLst>
              <a:ext uri="{FF2B5EF4-FFF2-40B4-BE49-F238E27FC236}">
                <a16:creationId xmlns:a16="http://schemas.microsoft.com/office/drawing/2014/main" id="{1288C528-6850-4309-8D5E-276D46744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32" name="Rectangle 24">
            <a:extLst>
              <a:ext uri="{FF2B5EF4-FFF2-40B4-BE49-F238E27FC236}">
                <a16:creationId xmlns:a16="http://schemas.microsoft.com/office/drawing/2014/main" id="{E83C4BF2-CE85-4725-91F5-903A0C253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F7E85553-125B-468C-B123-443207482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34" name="Graphic 19" descr="Classroom">
            <a:extLst>
              <a:ext uri="{FF2B5EF4-FFF2-40B4-BE49-F238E27FC236}">
                <a16:creationId xmlns:a16="http://schemas.microsoft.com/office/drawing/2014/main" id="{C993AD70-68D5-483E-8B1E-946913C2E5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3992" y="704054"/>
            <a:ext cx="5449889" cy="5449889"/>
          </a:xfrm>
          <a:prstGeom prst="rect">
            <a:avLst/>
          </a:prstGeom>
          <a:effectLst/>
        </p:spPr>
      </p:pic>
      <p:sp>
        <p:nvSpPr>
          <p:cNvPr id="35" name="Rectangle 28">
            <a:extLst>
              <a:ext uri="{FF2B5EF4-FFF2-40B4-BE49-F238E27FC236}">
                <a16:creationId xmlns:a16="http://schemas.microsoft.com/office/drawing/2014/main" id="{C1DE0CAB-0099-47AE-8A9D-F0C80866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9977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3EEBC-E0D1-9027-50EF-6888A5EDDC13}"/>
              </a:ext>
            </a:extLst>
          </p:cNvPr>
          <p:cNvSpPr>
            <a:spLocks noGrp="1"/>
          </p:cNvSpPr>
          <p:nvPr>
            <p:ph type="title"/>
          </p:nvPr>
        </p:nvSpPr>
        <p:spPr>
          <a:xfrm>
            <a:off x="646111" y="452718"/>
            <a:ext cx="9404723" cy="1400530"/>
          </a:xfrm>
        </p:spPr>
        <p:txBody>
          <a:bodyPr>
            <a:normAutofit/>
          </a:bodyPr>
          <a:lstStyle/>
          <a:p>
            <a:r>
              <a:rPr lang="en-US"/>
              <a:t>Rationale</a:t>
            </a:r>
          </a:p>
        </p:txBody>
      </p:sp>
      <p:graphicFrame>
        <p:nvGraphicFramePr>
          <p:cNvPr id="5" name="Content Placeholder 2">
            <a:extLst>
              <a:ext uri="{FF2B5EF4-FFF2-40B4-BE49-F238E27FC236}">
                <a16:creationId xmlns:a16="http://schemas.microsoft.com/office/drawing/2014/main" id="{0E05A91E-88DC-E763-9D25-9F9D13BEC7AC}"/>
              </a:ext>
            </a:extLst>
          </p:cNvPr>
          <p:cNvGraphicFramePr>
            <a:graphicFrameLocks noGrp="1"/>
          </p:cNvGraphicFramePr>
          <p:nvPr>
            <p:ph idx="1"/>
            <p:extLst>
              <p:ext uri="{D42A27DB-BD31-4B8C-83A1-F6EECF244321}">
                <p14:modId xmlns:p14="http://schemas.microsoft.com/office/powerpoint/2010/main" val="3923222908"/>
              </p:ext>
            </p:extLst>
          </p:nvPr>
        </p:nvGraphicFramePr>
        <p:xfrm>
          <a:off x="646111" y="2237362"/>
          <a:ext cx="9404352" cy="40467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9101556"/>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3" name="Picture 12">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1" name="Rectangle 20">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1AE8A4F-C6E7-57E2-BC1B-AE294D8BECE1}"/>
              </a:ext>
            </a:extLst>
          </p:cNvPr>
          <p:cNvSpPr>
            <a:spLocks noGrp="1"/>
          </p:cNvSpPr>
          <p:nvPr>
            <p:ph type="title"/>
          </p:nvPr>
        </p:nvSpPr>
        <p:spPr>
          <a:xfrm>
            <a:off x="4872012" y="2015837"/>
            <a:ext cx="5222325" cy="2747689"/>
          </a:xfrm>
        </p:spPr>
        <p:txBody>
          <a:bodyPr vert="horz" lIns="91440" tIns="45720" rIns="91440" bIns="45720" rtlCol="0" anchor="b">
            <a:normAutofit fontScale="90000"/>
          </a:bodyPr>
          <a:lstStyle/>
          <a:p>
            <a:pPr>
              <a:lnSpc>
                <a:spcPct val="90000"/>
              </a:lnSpc>
            </a:pPr>
            <a:br>
              <a:rPr lang="en-US" sz="1800"/>
            </a:br>
            <a:br>
              <a:rPr lang="en-US" sz="1800"/>
            </a:br>
            <a:br>
              <a:rPr lang="en-US" sz="1800"/>
            </a:br>
            <a:br>
              <a:rPr lang="en-US" sz="1800"/>
            </a:br>
            <a:r>
              <a:rPr lang="en-US" sz="1800" b="1"/>
              <a:t>why are students using watts app to collaborate with peer</a:t>
            </a:r>
            <a:r>
              <a:rPr lang="en-US" sz="1800"/>
              <a:t>s.</a:t>
            </a:r>
            <a:br>
              <a:rPr lang="en-US" sz="1800"/>
            </a:br>
            <a:br>
              <a:rPr lang="en-US" sz="1800"/>
            </a:br>
            <a:r>
              <a:rPr lang="en-US" sz="1800"/>
              <a:t>Do you use watts App more than other digital tools to collaborate with your peers?</a:t>
            </a:r>
            <a:br>
              <a:rPr lang="en-US" sz="1800"/>
            </a:br>
            <a:br>
              <a:rPr lang="en-US" sz="1800"/>
            </a:br>
            <a:r>
              <a:rPr lang="en-US" sz="1800"/>
              <a:t> As a group we do use watts App outside of lessons to help one another.</a:t>
            </a:r>
            <a:br>
              <a:rPr lang="en-US" sz="1800"/>
            </a:br>
            <a:r>
              <a:rPr lang="en-US" sz="1800"/>
              <a:t>Using digital skills can be very stressful and confusing if you don’t understand or know what you're doing  having peers you can get in contact with is very useful. As </a:t>
            </a:r>
            <a:r>
              <a:rPr lang="en-US" sz="1800" err="1"/>
              <a:t>as</a:t>
            </a:r>
            <a:r>
              <a:rPr lang="en-US" sz="1800"/>
              <a:t> group we think it is good to help one another and talk each other thought things that some may be struggling with. </a:t>
            </a:r>
          </a:p>
        </p:txBody>
      </p:sp>
      <p:sp>
        <p:nvSpPr>
          <p:cNvPr id="4" name="Text Placeholder 3">
            <a:extLst>
              <a:ext uri="{FF2B5EF4-FFF2-40B4-BE49-F238E27FC236}">
                <a16:creationId xmlns:a16="http://schemas.microsoft.com/office/drawing/2014/main" id="{61A80CDD-219C-365C-D180-7D6D9E169AF2}"/>
              </a:ext>
            </a:extLst>
          </p:cNvPr>
          <p:cNvSpPr>
            <a:spLocks noGrp="1"/>
          </p:cNvSpPr>
          <p:nvPr>
            <p:ph type="body" idx="1"/>
          </p:nvPr>
        </p:nvSpPr>
        <p:spPr>
          <a:xfrm>
            <a:off x="4872012" y="5012907"/>
            <a:ext cx="5222326" cy="625893"/>
          </a:xfrm>
        </p:spPr>
        <p:txBody>
          <a:bodyPr vert="horz" lIns="91440" tIns="45720" rIns="91440" bIns="45720" rtlCol="0" anchor="t">
            <a:normAutofit/>
          </a:bodyPr>
          <a:lstStyle/>
          <a:p>
            <a:endParaRPr lang="en-US"/>
          </a:p>
        </p:txBody>
      </p:sp>
      <p:sp>
        <p:nvSpPr>
          <p:cNvPr id="23" name="Rectangle 22">
            <a:extLst>
              <a:ext uri="{FF2B5EF4-FFF2-40B4-BE49-F238E27FC236}">
                <a16:creationId xmlns:a16="http://schemas.microsoft.com/office/drawing/2014/main" id="{CC356176-0E5D-4665-B02D-FAA7B26C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57780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8">
            <a:extLst>
              <a:ext uri="{FF2B5EF4-FFF2-40B4-BE49-F238E27FC236}">
                <a16:creationId xmlns:a16="http://schemas.microsoft.com/office/drawing/2014/main" id="{BAF8C88E-EC45-4BA1-BF2E-0596BF97D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7" name="Freeform 5">
            <a:extLst>
              <a:ext uri="{FF2B5EF4-FFF2-40B4-BE49-F238E27FC236}">
                <a16:creationId xmlns:a16="http://schemas.microsoft.com/office/drawing/2014/main" id="{681010AF-D59A-4537-A2C7-F25545726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8060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8" name="Graphic 7" descr="Lightbulb">
            <a:extLst>
              <a:ext uri="{FF2B5EF4-FFF2-40B4-BE49-F238E27FC236}">
                <a16:creationId xmlns:a16="http://schemas.microsoft.com/office/drawing/2014/main" id="{6B87BB47-2A52-4CB6-78D4-AD3DACEDC6A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47240" y="2074882"/>
            <a:ext cx="2936836" cy="2936836"/>
          </a:xfrm>
          <a:prstGeom prst="rect">
            <a:avLst/>
          </a:prstGeom>
          <a:effectLst/>
        </p:spPr>
      </p:pic>
    </p:spTree>
    <p:extLst>
      <p:ext uri="{BB962C8B-B14F-4D97-AF65-F5344CB8AC3E}">
        <p14:creationId xmlns:p14="http://schemas.microsoft.com/office/powerpoint/2010/main" val="3592013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A97E7-E16A-10C2-8C6E-9B2AB1FED25B}"/>
              </a:ext>
            </a:extLst>
          </p:cNvPr>
          <p:cNvSpPr>
            <a:spLocks noGrp="1"/>
          </p:cNvSpPr>
          <p:nvPr>
            <p:ph type="title"/>
          </p:nvPr>
        </p:nvSpPr>
        <p:spPr>
          <a:xfrm>
            <a:off x="648931" y="629266"/>
            <a:ext cx="4166510" cy="1622321"/>
          </a:xfrm>
        </p:spPr>
        <p:txBody>
          <a:bodyPr>
            <a:normAutofit/>
          </a:bodyPr>
          <a:lstStyle/>
          <a:p>
            <a:r>
              <a:rPr lang="en-US"/>
              <a:t>Data Collection</a:t>
            </a:r>
          </a:p>
        </p:txBody>
      </p:sp>
      <p:sp>
        <p:nvSpPr>
          <p:cNvPr id="3" name="Content Placeholder 2">
            <a:extLst>
              <a:ext uri="{FF2B5EF4-FFF2-40B4-BE49-F238E27FC236}">
                <a16:creationId xmlns:a16="http://schemas.microsoft.com/office/drawing/2014/main" id="{606479B9-C70D-A925-9E7D-A06B1F668C15}"/>
              </a:ext>
            </a:extLst>
          </p:cNvPr>
          <p:cNvSpPr>
            <a:spLocks noGrp="1"/>
          </p:cNvSpPr>
          <p:nvPr>
            <p:ph idx="1"/>
          </p:nvPr>
        </p:nvSpPr>
        <p:spPr>
          <a:xfrm>
            <a:off x="648931" y="2438400"/>
            <a:ext cx="4166509" cy="3785419"/>
          </a:xfrm>
        </p:spPr>
        <p:txBody>
          <a:bodyPr vert="horz" lIns="91440" tIns="45720" rIns="91440" bIns="45720" rtlCol="0">
            <a:normAutofit/>
          </a:bodyPr>
          <a:lstStyle/>
          <a:p>
            <a:pPr marL="0" indent="0">
              <a:buNone/>
            </a:pPr>
            <a:r>
              <a:rPr lang="en-US"/>
              <a:t>We have asked many students at UWTSD how they collaborated with their peers</a:t>
            </a:r>
          </a:p>
          <a:p>
            <a:pPr marL="0" indent="0">
              <a:buNone/>
            </a:pPr>
            <a:r>
              <a:rPr lang="en-US"/>
              <a:t>19% of students out of 30% say they would collaborate with peers using wats app as they find it easier and efficient.</a:t>
            </a:r>
          </a:p>
          <a:p>
            <a:pPr marL="0" indent="0">
              <a:buNone/>
            </a:pPr>
            <a:r>
              <a:rPr lang="en-US"/>
              <a:t>We have concluded that most of our colleagues use wat </a:t>
            </a:r>
            <a:r>
              <a:rPr lang="en-US" err="1"/>
              <a:t>sapp</a:t>
            </a:r>
            <a:r>
              <a:rPr lang="en-US"/>
              <a:t> to collaborate with each other than any other digital tool.</a:t>
            </a:r>
          </a:p>
        </p:txBody>
      </p:sp>
      <p:sp>
        <p:nvSpPr>
          <p:cNvPr id="10" name="Freeform 31">
            <a:extLst>
              <a:ext uri="{FF2B5EF4-FFF2-40B4-BE49-F238E27FC236}">
                <a16:creationId xmlns:a16="http://schemas.microsoft.com/office/drawing/2014/main" id="{1288C528-6850-4309-8D5E-276D46744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 name="Rectangle 11">
            <a:extLst>
              <a:ext uri="{FF2B5EF4-FFF2-40B4-BE49-F238E27FC236}">
                <a16:creationId xmlns:a16="http://schemas.microsoft.com/office/drawing/2014/main" id="{E83C4BF2-CE85-4725-91F5-903A0C253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5">
            <a:extLst>
              <a:ext uri="{FF2B5EF4-FFF2-40B4-BE49-F238E27FC236}">
                <a16:creationId xmlns:a16="http://schemas.microsoft.com/office/drawing/2014/main" id="{F7E85553-125B-468C-B123-443207482B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7" name="Graphic 6" descr="Questions">
            <a:extLst>
              <a:ext uri="{FF2B5EF4-FFF2-40B4-BE49-F238E27FC236}">
                <a16:creationId xmlns:a16="http://schemas.microsoft.com/office/drawing/2014/main" id="{DA7A127F-6A0A-008F-6F83-37C650F71C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3992" y="704054"/>
            <a:ext cx="5449889" cy="5449889"/>
          </a:xfrm>
          <a:prstGeom prst="rect">
            <a:avLst/>
          </a:prstGeom>
          <a:effectLst/>
        </p:spPr>
      </p:pic>
      <p:sp>
        <p:nvSpPr>
          <p:cNvPr id="16" name="Rectangle 15">
            <a:extLst>
              <a:ext uri="{FF2B5EF4-FFF2-40B4-BE49-F238E27FC236}">
                <a16:creationId xmlns:a16="http://schemas.microsoft.com/office/drawing/2014/main" id="{C1DE0CAB-0099-47AE-8A9D-F0C808666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46545705"/>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38" name="Picture 37">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0" name="Oval 39">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2" name="Picture 41">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4" name="Picture 43">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6" name="Rectangle 45">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8" name="Freeform 7">
            <a:extLst>
              <a:ext uri="{FF2B5EF4-FFF2-40B4-BE49-F238E27FC236}">
                <a16:creationId xmlns:a16="http://schemas.microsoft.com/office/drawing/2014/main" id="{B6C2B692-B8DF-4B9C-9C24-37BC2C74A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72B4A5D-AC36-1291-3A72-080DB30B21E1}"/>
              </a:ext>
            </a:extLst>
          </p:cNvPr>
          <p:cNvSpPr>
            <a:spLocks noGrp="1"/>
          </p:cNvSpPr>
          <p:nvPr>
            <p:ph type="title"/>
          </p:nvPr>
        </p:nvSpPr>
        <p:spPr>
          <a:xfrm>
            <a:off x="648930" y="629267"/>
            <a:ext cx="9252154" cy="1016654"/>
          </a:xfrm>
        </p:spPr>
        <p:txBody>
          <a:bodyPr vert="horz" lIns="91440" tIns="45720" rIns="91440" bIns="45720" rtlCol="0" anchor="t">
            <a:normAutofit/>
          </a:bodyPr>
          <a:lstStyle/>
          <a:p>
            <a:pPr>
              <a:lnSpc>
                <a:spcPct val="90000"/>
              </a:lnSpc>
            </a:pPr>
            <a:r>
              <a:rPr lang="en-US" sz="3300"/>
              <a:t>Examples of why we would use wats app at UWTSD</a:t>
            </a:r>
          </a:p>
        </p:txBody>
      </p:sp>
      <p:sp>
        <p:nvSpPr>
          <p:cNvPr id="50" name="Rectangle 49">
            <a:extLst>
              <a:ext uri="{FF2B5EF4-FFF2-40B4-BE49-F238E27FC236}">
                <a16:creationId xmlns:a16="http://schemas.microsoft.com/office/drawing/2014/main" id="{006EB36C-3364-407B-869F-3092395C3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
            <a:extLst>
              <a:ext uri="{FF2B5EF4-FFF2-40B4-BE49-F238E27FC236}">
                <a16:creationId xmlns:a16="http://schemas.microsoft.com/office/drawing/2014/main" id="{B4FCD7CF-9730-42FD-9C42-E33FE14D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02F520DD-2A0F-C2EC-1D0E-5E097D0ACE7E}"/>
              </a:ext>
            </a:extLst>
          </p:cNvPr>
          <p:cNvSpPr>
            <a:spLocks noGrp="1"/>
          </p:cNvSpPr>
          <p:nvPr>
            <p:ph sz="half" idx="1"/>
          </p:nvPr>
        </p:nvSpPr>
        <p:spPr>
          <a:xfrm>
            <a:off x="648931" y="2548281"/>
            <a:ext cx="7153602" cy="3658689"/>
          </a:xfrm>
        </p:spPr>
        <p:txBody>
          <a:bodyPr vert="horz" lIns="91440" tIns="45720" rIns="91440" bIns="45720" rtlCol="0" anchor="t">
            <a:normAutofit/>
          </a:bodyPr>
          <a:lstStyle/>
          <a:p>
            <a:r>
              <a:rPr lang="en-US">
                <a:solidFill>
                  <a:schemeClr val="bg1"/>
                </a:solidFill>
              </a:rPr>
              <a:t>To communicate about what needs to be done on assignments</a:t>
            </a:r>
          </a:p>
          <a:p>
            <a:r>
              <a:rPr lang="en-US">
                <a:solidFill>
                  <a:schemeClr val="bg1"/>
                </a:solidFill>
              </a:rPr>
              <a:t>To ask each other questions on our course at UWTSD</a:t>
            </a:r>
          </a:p>
          <a:p>
            <a:r>
              <a:rPr lang="en-US">
                <a:solidFill>
                  <a:schemeClr val="bg1"/>
                </a:solidFill>
              </a:rPr>
              <a:t>To give advice</a:t>
            </a:r>
          </a:p>
          <a:p>
            <a:r>
              <a:rPr lang="en-US">
                <a:solidFill>
                  <a:schemeClr val="bg1"/>
                </a:solidFill>
              </a:rPr>
              <a:t>To Talk and support each other  when and if struggling.</a:t>
            </a:r>
          </a:p>
        </p:txBody>
      </p:sp>
      <p:pic>
        <p:nvPicPr>
          <p:cNvPr id="8" name="Picture 8">
            <a:extLst>
              <a:ext uri="{FF2B5EF4-FFF2-40B4-BE49-F238E27FC236}">
                <a16:creationId xmlns:a16="http://schemas.microsoft.com/office/drawing/2014/main" id="{2E9F5FD9-9B8E-94DB-42C5-B50FE91C5FE9}"/>
              </a:ext>
            </a:extLst>
          </p:cNvPr>
          <p:cNvPicPr>
            <a:picLocks noGrp="1" noChangeAspect="1"/>
          </p:cNvPicPr>
          <p:nvPr>
            <p:ph sz="half" idx="2"/>
          </p:nvPr>
        </p:nvPicPr>
        <p:blipFill>
          <a:blip r:embed="rId7"/>
          <a:stretch>
            <a:fillRect/>
          </a:stretch>
        </p:blipFill>
        <p:spPr>
          <a:xfrm>
            <a:off x="8806765" y="2548281"/>
            <a:ext cx="2059884" cy="3662018"/>
          </a:xfrm>
          <a:prstGeom prst="rect">
            <a:avLst/>
          </a:prstGeom>
          <a:effectLst/>
        </p:spPr>
      </p:pic>
    </p:spTree>
    <p:extLst>
      <p:ext uri="{BB962C8B-B14F-4D97-AF65-F5344CB8AC3E}">
        <p14:creationId xmlns:p14="http://schemas.microsoft.com/office/powerpoint/2010/main" val="3855869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52" name="Picture 26">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53" name="Picture 28">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4" name="Oval 30">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5" name="Picture 32">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6" name="Picture 34">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57" name="Rectangle 36">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965457E-C376-A048-CF00-50BAA0756879}"/>
              </a:ext>
            </a:extLst>
          </p:cNvPr>
          <p:cNvSpPr>
            <a:spLocks noGrp="1"/>
          </p:cNvSpPr>
          <p:nvPr>
            <p:ph type="title"/>
          </p:nvPr>
        </p:nvSpPr>
        <p:spPr>
          <a:xfrm>
            <a:off x="650669" y="629266"/>
            <a:ext cx="3330328" cy="1641986"/>
          </a:xfrm>
        </p:spPr>
        <p:txBody>
          <a:bodyPr vert="horz" lIns="91440" tIns="45720" rIns="91440" bIns="45720" rtlCol="0" anchor="t">
            <a:normAutofit/>
          </a:bodyPr>
          <a:lstStyle/>
          <a:p>
            <a:pPr>
              <a:lnSpc>
                <a:spcPct val="90000"/>
              </a:lnSpc>
            </a:pPr>
            <a:r>
              <a:rPr lang="en-US" sz="2900"/>
              <a:t>This is our health and social care wats app group.</a:t>
            </a:r>
          </a:p>
        </p:txBody>
      </p:sp>
      <p:pic>
        <p:nvPicPr>
          <p:cNvPr id="5" name="Picture 5">
            <a:extLst>
              <a:ext uri="{FF2B5EF4-FFF2-40B4-BE49-F238E27FC236}">
                <a16:creationId xmlns:a16="http://schemas.microsoft.com/office/drawing/2014/main" id="{CEB97825-5815-9F40-67A2-D22CEB2436AE}"/>
              </a:ext>
            </a:extLst>
          </p:cNvPr>
          <p:cNvPicPr>
            <a:picLocks noGrp="1" noChangeAspect="1"/>
          </p:cNvPicPr>
          <p:nvPr>
            <p:ph sz="half" idx="1"/>
          </p:nvPr>
        </p:nvPicPr>
        <p:blipFill rotWithShape="1">
          <a:blip r:embed="rId7"/>
          <a:srcRect l="17046"/>
          <a:stretch/>
        </p:blipFill>
        <p:spPr>
          <a:xfrm rot="10800000">
            <a:off x="4634680" y="10"/>
            <a:ext cx="7560130" cy="6857990"/>
          </a:xfrm>
          <a:prstGeom prst="rect">
            <a:avLst/>
          </a:prstGeom>
        </p:spPr>
      </p:pic>
      <p:sp>
        <p:nvSpPr>
          <p:cNvPr id="58" name="Rectangle 38">
            <a:extLst>
              <a:ext uri="{FF2B5EF4-FFF2-40B4-BE49-F238E27FC236}">
                <a16:creationId xmlns:a16="http://schemas.microsoft.com/office/drawing/2014/main" id="{1F6D1B57-10C5-4A11-968D-5EF04F324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Content Placeholder 3">
            <a:extLst>
              <a:ext uri="{FF2B5EF4-FFF2-40B4-BE49-F238E27FC236}">
                <a16:creationId xmlns:a16="http://schemas.microsoft.com/office/drawing/2014/main" id="{164567BC-80BF-2C83-217C-0CA0930C6864}"/>
              </a:ext>
            </a:extLst>
          </p:cNvPr>
          <p:cNvSpPr>
            <a:spLocks noGrp="1"/>
          </p:cNvSpPr>
          <p:nvPr>
            <p:ph sz="half" idx="2"/>
          </p:nvPr>
        </p:nvSpPr>
        <p:spPr>
          <a:xfrm>
            <a:off x="650669" y="2438400"/>
            <a:ext cx="3330328" cy="3809999"/>
          </a:xfrm>
        </p:spPr>
        <p:txBody>
          <a:bodyPr vert="horz" lIns="91440" tIns="45720" rIns="91440" bIns="45720" rtlCol="0">
            <a:normAutofit/>
          </a:bodyPr>
          <a:lstStyle/>
          <a:p>
            <a:pPr marL="0" indent="0"/>
            <a:r>
              <a:rPr lang="en-US"/>
              <a:t>Watts app is very useful, as a group we all use this to communicate and help each other.</a:t>
            </a:r>
          </a:p>
          <a:p>
            <a:pPr marL="0" indent="0"/>
            <a:endParaRPr lang="en-US"/>
          </a:p>
        </p:txBody>
      </p:sp>
    </p:spTree>
    <p:extLst>
      <p:ext uri="{BB962C8B-B14F-4D97-AF65-F5344CB8AC3E}">
        <p14:creationId xmlns:p14="http://schemas.microsoft.com/office/powerpoint/2010/main" val="8845440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445</Words>
  <Application>Microsoft Office PowerPoint</Application>
  <PresentationFormat>Widescreen</PresentationFormat>
  <Paragraphs>42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What tools do UWTSD students use in online learning</vt:lpstr>
      <vt:lpstr>Content </vt:lpstr>
      <vt:lpstr>Which digital tool is most commonly used to collaborate at UWTSD?</vt:lpstr>
      <vt:lpstr>Rationale</vt:lpstr>
      <vt:lpstr>    why are students using watts app to collaborate with peers.  Do you use watts App more than other digital tools to collaborate with your peers?   As a group we do use watts App outside of lessons to help one another. Using digital skills can be very stressful and confusing if you don’t understand or know what you're doing  having peers you can get in contact with is very useful. As as group we think it is good to help one another and talk each other thought things that some may be struggling with. </vt:lpstr>
      <vt:lpstr>Data Collection</vt:lpstr>
      <vt:lpstr>Examples of why we would use wats app at UWTSD</vt:lpstr>
      <vt:lpstr>This is our health and social care wats app group.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Chuen</cp:lastModifiedBy>
  <cp:revision>2</cp:revision>
  <dcterms:created xsi:type="dcterms:W3CDTF">2022-09-29T09:29:23Z</dcterms:created>
  <dcterms:modified xsi:type="dcterms:W3CDTF">2022-11-07T11:46:08Z</dcterms:modified>
</cp:coreProperties>
</file>