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gif" ContentType="image/gif"/>
  <Default Extension="vml" ContentType="application/vnd.openxmlformats-officedocument.vmlDrawin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9"/>
  </p:notesMasterIdLst>
  <p:handoutMasterIdLst>
    <p:handoutMasterId r:id="rId60"/>
  </p:handoutMasterIdLst>
  <p:sldIdLst>
    <p:sldId id="436" r:id="rId5"/>
    <p:sldId id="756" r:id="rId6"/>
    <p:sldId id="766" r:id="rId7"/>
    <p:sldId id="757" r:id="rId8"/>
    <p:sldId id="762" r:id="rId9"/>
    <p:sldId id="775" r:id="rId10"/>
    <p:sldId id="587" r:id="rId11"/>
    <p:sldId id="758" r:id="rId12"/>
    <p:sldId id="691" r:id="rId13"/>
    <p:sldId id="772" r:id="rId14"/>
    <p:sldId id="776" r:id="rId15"/>
    <p:sldId id="773" r:id="rId16"/>
    <p:sldId id="774" r:id="rId17"/>
    <p:sldId id="734" r:id="rId18"/>
    <p:sldId id="735" r:id="rId19"/>
    <p:sldId id="608" r:id="rId20"/>
    <p:sldId id="606" r:id="rId21"/>
    <p:sldId id="647" r:id="rId22"/>
    <p:sldId id="645" r:id="rId23"/>
    <p:sldId id="646" r:id="rId24"/>
    <p:sldId id="767" r:id="rId25"/>
    <p:sldId id="759" r:id="rId26"/>
    <p:sldId id="760" r:id="rId27"/>
    <p:sldId id="568" r:id="rId28"/>
    <p:sldId id="319" r:id="rId29"/>
    <p:sldId id="586" r:id="rId30"/>
    <p:sldId id="741" r:id="rId31"/>
    <p:sldId id="765" r:id="rId32"/>
    <p:sldId id="769" r:id="rId33"/>
    <p:sldId id="770" r:id="rId34"/>
    <p:sldId id="771" r:id="rId35"/>
    <p:sldId id="742" r:id="rId36"/>
    <p:sldId id="743" r:id="rId37"/>
    <p:sldId id="744" r:id="rId38"/>
    <p:sldId id="745" r:id="rId39"/>
    <p:sldId id="746" r:id="rId40"/>
    <p:sldId id="747" r:id="rId41"/>
    <p:sldId id="748" r:id="rId42"/>
    <p:sldId id="749" r:id="rId43"/>
    <p:sldId id="750" r:id="rId44"/>
    <p:sldId id="751" r:id="rId45"/>
    <p:sldId id="752" r:id="rId46"/>
    <p:sldId id="753" r:id="rId47"/>
    <p:sldId id="754" r:id="rId48"/>
    <p:sldId id="755" r:id="rId49"/>
    <p:sldId id="720" r:id="rId50"/>
    <p:sldId id="721" r:id="rId51"/>
    <p:sldId id="722" r:id="rId52"/>
    <p:sldId id="723" r:id="rId53"/>
    <p:sldId id="724" r:id="rId54"/>
    <p:sldId id="725" r:id="rId55"/>
    <p:sldId id="726" r:id="rId56"/>
    <p:sldId id="727" r:id="rId57"/>
    <p:sldId id="728" r:id="rId58"/>
  </p:sldIdLst>
  <p:sldSz cx="9144000" cy="6858000" type="screen4x3"/>
  <p:notesSz cx="6877050" cy="96567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42">
          <p15:clr>
            <a:srgbClr val="A4A3A4"/>
          </p15:clr>
        </p15:guide>
        <p15:guide id="2" pos="2166">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902" autoAdjust="0"/>
    <p:restoredTop sz="92476"/>
  </p:normalViewPr>
  <p:slideViewPr>
    <p:cSldViewPr>
      <p:cViewPr>
        <p:scale>
          <a:sx n="100" d="100"/>
          <a:sy n="100" d="100"/>
        </p:scale>
        <p:origin x="220" y="-252"/>
      </p:cViewPr>
      <p:guideLst>
        <p:guide orient="horz" pos="2160"/>
        <p:guide pos="2880"/>
      </p:guideLst>
    </p:cSldViewPr>
  </p:slideViewPr>
  <p:notesTextViewPr>
    <p:cViewPr>
      <p:scale>
        <a:sx n="1" d="1"/>
        <a:sy n="1" d="1"/>
      </p:scale>
      <p:origin x="0" y="0"/>
    </p:cViewPr>
  </p:notesTextViewPr>
  <p:sorterViewPr>
    <p:cViewPr varScale="1">
      <p:scale>
        <a:sx n="1" d="1"/>
        <a:sy n="1" d="1"/>
      </p:scale>
      <p:origin x="0" y="0"/>
    </p:cViewPr>
  </p:sorterViewPr>
  <p:notesViewPr>
    <p:cSldViewPr>
      <p:cViewPr varScale="1">
        <p:scale>
          <a:sx n="83" d="100"/>
          <a:sy n="83" d="100"/>
        </p:scale>
        <p:origin x="-2166" y="-78"/>
      </p:cViewPr>
      <p:guideLst>
        <p:guide orient="horz" pos="3042"/>
        <p:guide pos="2166"/>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33B68C-B74F-465A-884A-F6696001BD06}"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807D2B5F-C3D8-4E1D-960D-4B420479AD2F}">
      <dgm:prSet phldrT="[Text]"/>
      <dgm:spPr/>
      <dgm:t>
        <a:bodyPr/>
        <a:lstStyle/>
        <a:p>
          <a:r>
            <a:rPr lang="en-US" dirty="0"/>
            <a:t>Word level</a:t>
          </a:r>
        </a:p>
      </dgm:t>
    </dgm:pt>
    <dgm:pt modelId="{CA2436E8-EA09-416D-A3E7-576A9E601062}" type="parTrans" cxnId="{DCFBC285-5A00-48E5-9A96-CBEC49CC8083}">
      <dgm:prSet/>
      <dgm:spPr/>
      <dgm:t>
        <a:bodyPr/>
        <a:lstStyle/>
        <a:p>
          <a:endParaRPr lang="en-US"/>
        </a:p>
      </dgm:t>
    </dgm:pt>
    <dgm:pt modelId="{FF59BE26-285E-4BB6-8F17-12B3CBFC6326}" type="sibTrans" cxnId="{DCFBC285-5A00-48E5-9A96-CBEC49CC8083}">
      <dgm:prSet/>
      <dgm:spPr/>
      <dgm:t>
        <a:bodyPr/>
        <a:lstStyle/>
        <a:p>
          <a:endParaRPr lang="en-US"/>
        </a:p>
      </dgm:t>
    </dgm:pt>
    <dgm:pt modelId="{5693CF1F-7743-41FA-9074-269D49F5FE5D}">
      <dgm:prSet phldrT="[Text]"/>
      <dgm:spPr/>
      <dgm:t>
        <a:bodyPr/>
        <a:lstStyle/>
        <a:p>
          <a:r>
            <a:rPr lang="en-US" dirty="0"/>
            <a:t>Sentence level</a:t>
          </a:r>
        </a:p>
      </dgm:t>
    </dgm:pt>
    <dgm:pt modelId="{78836D95-DD8D-4AF4-8E3C-F1CC4D2F3345}" type="parTrans" cxnId="{603865AF-CCA2-4DA3-83FE-BC206EB6DD04}">
      <dgm:prSet/>
      <dgm:spPr/>
      <dgm:t>
        <a:bodyPr/>
        <a:lstStyle/>
        <a:p>
          <a:endParaRPr lang="en-US"/>
        </a:p>
      </dgm:t>
    </dgm:pt>
    <dgm:pt modelId="{BA987FBD-713C-4633-A772-209065811D5F}" type="sibTrans" cxnId="{603865AF-CCA2-4DA3-83FE-BC206EB6DD04}">
      <dgm:prSet/>
      <dgm:spPr/>
      <dgm:t>
        <a:bodyPr/>
        <a:lstStyle/>
        <a:p>
          <a:endParaRPr lang="en-US"/>
        </a:p>
      </dgm:t>
    </dgm:pt>
    <dgm:pt modelId="{F1521FFB-B399-42FD-8DFF-E39180DF652F}">
      <dgm:prSet phldrT="[Text]"/>
      <dgm:spPr/>
      <dgm:t>
        <a:bodyPr/>
        <a:lstStyle/>
        <a:p>
          <a:r>
            <a:rPr lang="en-US" dirty="0"/>
            <a:t>Text level</a:t>
          </a:r>
        </a:p>
      </dgm:t>
    </dgm:pt>
    <dgm:pt modelId="{19FB289B-7E26-4408-89FF-F69B4D64FD67}" type="parTrans" cxnId="{93FC0660-6087-4CDC-83EE-7A3998C35A25}">
      <dgm:prSet/>
      <dgm:spPr/>
      <dgm:t>
        <a:bodyPr/>
        <a:lstStyle/>
        <a:p>
          <a:endParaRPr lang="en-US"/>
        </a:p>
      </dgm:t>
    </dgm:pt>
    <dgm:pt modelId="{B934BB76-634A-47F3-B672-956E58B05087}" type="sibTrans" cxnId="{93FC0660-6087-4CDC-83EE-7A3998C35A25}">
      <dgm:prSet/>
      <dgm:spPr/>
      <dgm:t>
        <a:bodyPr/>
        <a:lstStyle/>
        <a:p>
          <a:endParaRPr lang="en-US"/>
        </a:p>
      </dgm:t>
    </dgm:pt>
    <dgm:pt modelId="{634510AE-3AAD-4A6E-862B-25EF9D30D646}" type="pres">
      <dgm:prSet presAssocID="{5533B68C-B74F-465A-884A-F6696001BD06}" presName="linear" presStyleCnt="0">
        <dgm:presLayoutVars>
          <dgm:dir/>
          <dgm:animLvl val="lvl"/>
          <dgm:resizeHandles val="exact"/>
        </dgm:presLayoutVars>
      </dgm:prSet>
      <dgm:spPr/>
    </dgm:pt>
    <dgm:pt modelId="{46DF3EEE-37DE-4DFE-A965-B4D97D5E1E74}" type="pres">
      <dgm:prSet presAssocID="{807D2B5F-C3D8-4E1D-960D-4B420479AD2F}" presName="parentLin" presStyleCnt="0"/>
      <dgm:spPr/>
    </dgm:pt>
    <dgm:pt modelId="{BBF9B274-B29F-44BE-A333-3AE8C155C4A5}" type="pres">
      <dgm:prSet presAssocID="{807D2B5F-C3D8-4E1D-960D-4B420479AD2F}" presName="parentLeftMargin" presStyleLbl="node1" presStyleIdx="0" presStyleCnt="3"/>
      <dgm:spPr/>
    </dgm:pt>
    <dgm:pt modelId="{1F936EEE-A326-4F55-B9A8-4ECB9D092050}" type="pres">
      <dgm:prSet presAssocID="{807D2B5F-C3D8-4E1D-960D-4B420479AD2F}" presName="parentText" presStyleLbl="node1" presStyleIdx="0" presStyleCnt="3">
        <dgm:presLayoutVars>
          <dgm:chMax val="0"/>
          <dgm:bulletEnabled val="1"/>
        </dgm:presLayoutVars>
      </dgm:prSet>
      <dgm:spPr/>
    </dgm:pt>
    <dgm:pt modelId="{2D666F25-317E-4EA6-8BE9-78A970F0A147}" type="pres">
      <dgm:prSet presAssocID="{807D2B5F-C3D8-4E1D-960D-4B420479AD2F}" presName="negativeSpace" presStyleCnt="0"/>
      <dgm:spPr/>
    </dgm:pt>
    <dgm:pt modelId="{41EAD9DF-36BB-41E4-993C-A98DECE3A3E3}" type="pres">
      <dgm:prSet presAssocID="{807D2B5F-C3D8-4E1D-960D-4B420479AD2F}" presName="childText" presStyleLbl="conFgAcc1" presStyleIdx="0" presStyleCnt="3">
        <dgm:presLayoutVars>
          <dgm:bulletEnabled val="1"/>
        </dgm:presLayoutVars>
      </dgm:prSet>
      <dgm:spPr/>
    </dgm:pt>
    <dgm:pt modelId="{580AE977-EFFE-460D-B481-472FC4472656}" type="pres">
      <dgm:prSet presAssocID="{FF59BE26-285E-4BB6-8F17-12B3CBFC6326}" presName="spaceBetweenRectangles" presStyleCnt="0"/>
      <dgm:spPr/>
    </dgm:pt>
    <dgm:pt modelId="{F91659BD-0AF7-4D93-BC4B-203B2ED96F58}" type="pres">
      <dgm:prSet presAssocID="{5693CF1F-7743-41FA-9074-269D49F5FE5D}" presName="parentLin" presStyleCnt="0"/>
      <dgm:spPr/>
    </dgm:pt>
    <dgm:pt modelId="{3EFDF153-8090-4E2B-B851-E5A46B377165}" type="pres">
      <dgm:prSet presAssocID="{5693CF1F-7743-41FA-9074-269D49F5FE5D}" presName="parentLeftMargin" presStyleLbl="node1" presStyleIdx="0" presStyleCnt="3"/>
      <dgm:spPr/>
    </dgm:pt>
    <dgm:pt modelId="{7E480C1E-EA27-4376-BC27-F25C632CDFA1}" type="pres">
      <dgm:prSet presAssocID="{5693CF1F-7743-41FA-9074-269D49F5FE5D}" presName="parentText" presStyleLbl="node1" presStyleIdx="1" presStyleCnt="3">
        <dgm:presLayoutVars>
          <dgm:chMax val="0"/>
          <dgm:bulletEnabled val="1"/>
        </dgm:presLayoutVars>
      </dgm:prSet>
      <dgm:spPr/>
    </dgm:pt>
    <dgm:pt modelId="{EB8905B9-5BA6-48AC-A1BD-EE63B56EA26E}" type="pres">
      <dgm:prSet presAssocID="{5693CF1F-7743-41FA-9074-269D49F5FE5D}" presName="negativeSpace" presStyleCnt="0"/>
      <dgm:spPr/>
    </dgm:pt>
    <dgm:pt modelId="{E0D50069-1346-44AE-90F1-EDE34472C77A}" type="pres">
      <dgm:prSet presAssocID="{5693CF1F-7743-41FA-9074-269D49F5FE5D}" presName="childText" presStyleLbl="conFgAcc1" presStyleIdx="1" presStyleCnt="3">
        <dgm:presLayoutVars>
          <dgm:bulletEnabled val="1"/>
        </dgm:presLayoutVars>
      </dgm:prSet>
      <dgm:spPr/>
    </dgm:pt>
    <dgm:pt modelId="{FC386D52-5118-46AC-895F-2F06F686F312}" type="pres">
      <dgm:prSet presAssocID="{BA987FBD-713C-4633-A772-209065811D5F}" presName="spaceBetweenRectangles" presStyleCnt="0"/>
      <dgm:spPr/>
    </dgm:pt>
    <dgm:pt modelId="{EFE2BD29-B1E2-40A9-8DDC-02FE1A7DF427}" type="pres">
      <dgm:prSet presAssocID="{F1521FFB-B399-42FD-8DFF-E39180DF652F}" presName="parentLin" presStyleCnt="0"/>
      <dgm:spPr/>
    </dgm:pt>
    <dgm:pt modelId="{D5FA841B-CBBF-4731-910A-C291D003E5C2}" type="pres">
      <dgm:prSet presAssocID="{F1521FFB-B399-42FD-8DFF-E39180DF652F}" presName="parentLeftMargin" presStyleLbl="node1" presStyleIdx="1" presStyleCnt="3"/>
      <dgm:spPr/>
    </dgm:pt>
    <dgm:pt modelId="{FE4BF2D8-4AE0-4AD2-B3A5-7D270A744510}" type="pres">
      <dgm:prSet presAssocID="{F1521FFB-B399-42FD-8DFF-E39180DF652F}" presName="parentText" presStyleLbl="node1" presStyleIdx="2" presStyleCnt="3">
        <dgm:presLayoutVars>
          <dgm:chMax val="0"/>
          <dgm:bulletEnabled val="1"/>
        </dgm:presLayoutVars>
      </dgm:prSet>
      <dgm:spPr/>
    </dgm:pt>
    <dgm:pt modelId="{55BD18E0-2F3C-4CDC-BAFB-34ED86E0C1A6}" type="pres">
      <dgm:prSet presAssocID="{F1521FFB-B399-42FD-8DFF-E39180DF652F}" presName="negativeSpace" presStyleCnt="0"/>
      <dgm:spPr/>
    </dgm:pt>
    <dgm:pt modelId="{C6B0F714-57D3-4C61-86FB-206C38C65583}" type="pres">
      <dgm:prSet presAssocID="{F1521FFB-B399-42FD-8DFF-E39180DF652F}" presName="childText" presStyleLbl="conFgAcc1" presStyleIdx="2" presStyleCnt="3">
        <dgm:presLayoutVars>
          <dgm:bulletEnabled val="1"/>
        </dgm:presLayoutVars>
      </dgm:prSet>
      <dgm:spPr/>
    </dgm:pt>
  </dgm:ptLst>
  <dgm:cxnLst>
    <dgm:cxn modelId="{61566E04-24C4-462D-88B1-0B75D17B2321}" type="presOf" srcId="{F1521FFB-B399-42FD-8DFF-E39180DF652F}" destId="{FE4BF2D8-4AE0-4AD2-B3A5-7D270A744510}" srcOrd="1" destOrd="0" presId="urn:microsoft.com/office/officeart/2005/8/layout/list1"/>
    <dgm:cxn modelId="{B3C4F41C-AB5C-4F2D-8917-8E3CC6CD831A}" type="presOf" srcId="{5693CF1F-7743-41FA-9074-269D49F5FE5D}" destId="{3EFDF153-8090-4E2B-B851-E5A46B377165}" srcOrd="0" destOrd="0" presId="urn:microsoft.com/office/officeart/2005/8/layout/list1"/>
    <dgm:cxn modelId="{C92EB628-A8FE-419E-948F-052CB5C28A45}" type="presOf" srcId="{F1521FFB-B399-42FD-8DFF-E39180DF652F}" destId="{D5FA841B-CBBF-4731-910A-C291D003E5C2}" srcOrd="0" destOrd="0" presId="urn:microsoft.com/office/officeart/2005/8/layout/list1"/>
    <dgm:cxn modelId="{AC6FA55F-5C6E-4717-9F50-1AC4D7FFB1DB}" type="presOf" srcId="{807D2B5F-C3D8-4E1D-960D-4B420479AD2F}" destId="{BBF9B274-B29F-44BE-A333-3AE8C155C4A5}" srcOrd="0" destOrd="0" presId="urn:microsoft.com/office/officeart/2005/8/layout/list1"/>
    <dgm:cxn modelId="{93FC0660-6087-4CDC-83EE-7A3998C35A25}" srcId="{5533B68C-B74F-465A-884A-F6696001BD06}" destId="{F1521FFB-B399-42FD-8DFF-E39180DF652F}" srcOrd="2" destOrd="0" parTransId="{19FB289B-7E26-4408-89FF-F69B4D64FD67}" sibTransId="{B934BB76-634A-47F3-B672-956E58B05087}"/>
    <dgm:cxn modelId="{0887BB6F-209B-45E3-A111-CDDFDEB3EE5D}" type="presOf" srcId="{5693CF1F-7743-41FA-9074-269D49F5FE5D}" destId="{7E480C1E-EA27-4376-BC27-F25C632CDFA1}" srcOrd="1" destOrd="0" presId="urn:microsoft.com/office/officeart/2005/8/layout/list1"/>
    <dgm:cxn modelId="{C376D270-550D-411D-AED5-9B1D7F20BD61}" type="presOf" srcId="{5533B68C-B74F-465A-884A-F6696001BD06}" destId="{634510AE-3AAD-4A6E-862B-25EF9D30D646}" srcOrd="0" destOrd="0" presId="urn:microsoft.com/office/officeart/2005/8/layout/list1"/>
    <dgm:cxn modelId="{4852C578-CB4F-4A89-8E82-14A044C3FEE4}" type="presOf" srcId="{807D2B5F-C3D8-4E1D-960D-4B420479AD2F}" destId="{1F936EEE-A326-4F55-B9A8-4ECB9D092050}" srcOrd="1" destOrd="0" presId="urn:microsoft.com/office/officeart/2005/8/layout/list1"/>
    <dgm:cxn modelId="{DCFBC285-5A00-48E5-9A96-CBEC49CC8083}" srcId="{5533B68C-B74F-465A-884A-F6696001BD06}" destId="{807D2B5F-C3D8-4E1D-960D-4B420479AD2F}" srcOrd="0" destOrd="0" parTransId="{CA2436E8-EA09-416D-A3E7-576A9E601062}" sibTransId="{FF59BE26-285E-4BB6-8F17-12B3CBFC6326}"/>
    <dgm:cxn modelId="{603865AF-CCA2-4DA3-83FE-BC206EB6DD04}" srcId="{5533B68C-B74F-465A-884A-F6696001BD06}" destId="{5693CF1F-7743-41FA-9074-269D49F5FE5D}" srcOrd="1" destOrd="0" parTransId="{78836D95-DD8D-4AF4-8E3C-F1CC4D2F3345}" sibTransId="{BA987FBD-713C-4633-A772-209065811D5F}"/>
    <dgm:cxn modelId="{5F525610-1CC1-4164-B05C-891BCEE36343}" type="presParOf" srcId="{634510AE-3AAD-4A6E-862B-25EF9D30D646}" destId="{46DF3EEE-37DE-4DFE-A965-B4D97D5E1E74}" srcOrd="0" destOrd="0" presId="urn:microsoft.com/office/officeart/2005/8/layout/list1"/>
    <dgm:cxn modelId="{F85C6777-C4D3-4C9B-A80C-CBF65AC7A32D}" type="presParOf" srcId="{46DF3EEE-37DE-4DFE-A965-B4D97D5E1E74}" destId="{BBF9B274-B29F-44BE-A333-3AE8C155C4A5}" srcOrd="0" destOrd="0" presId="urn:microsoft.com/office/officeart/2005/8/layout/list1"/>
    <dgm:cxn modelId="{E51E7390-13BE-4100-A86A-B8DF38AFA536}" type="presParOf" srcId="{46DF3EEE-37DE-4DFE-A965-B4D97D5E1E74}" destId="{1F936EEE-A326-4F55-B9A8-4ECB9D092050}" srcOrd="1" destOrd="0" presId="urn:microsoft.com/office/officeart/2005/8/layout/list1"/>
    <dgm:cxn modelId="{B94E17F9-713A-472B-8F1A-D87F80B8A1DD}" type="presParOf" srcId="{634510AE-3AAD-4A6E-862B-25EF9D30D646}" destId="{2D666F25-317E-4EA6-8BE9-78A970F0A147}" srcOrd="1" destOrd="0" presId="urn:microsoft.com/office/officeart/2005/8/layout/list1"/>
    <dgm:cxn modelId="{00E22319-80CE-458A-8026-5044641FF123}" type="presParOf" srcId="{634510AE-3AAD-4A6E-862B-25EF9D30D646}" destId="{41EAD9DF-36BB-41E4-993C-A98DECE3A3E3}" srcOrd="2" destOrd="0" presId="urn:microsoft.com/office/officeart/2005/8/layout/list1"/>
    <dgm:cxn modelId="{B78CD776-6CA2-4A55-A874-E5FAD5BBEA8C}" type="presParOf" srcId="{634510AE-3AAD-4A6E-862B-25EF9D30D646}" destId="{580AE977-EFFE-460D-B481-472FC4472656}" srcOrd="3" destOrd="0" presId="urn:microsoft.com/office/officeart/2005/8/layout/list1"/>
    <dgm:cxn modelId="{A0266579-AD90-40C1-92C6-850AC2ECDA01}" type="presParOf" srcId="{634510AE-3AAD-4A6E-862B-25EF9D30D646}" destId="{F91659BD-0AF7-4D93-BC4B-203B2ED96F58}" srcOrd="4" destOrd="0" presId="urn:microsoft.com/office/officeart/2005/8/layout/list1"/>
    <dgm:cxn modelId="{21ABD7AF-B698-453D-8486-12369FF22B14}" type="presParOf" srcId="{F91659BD-0AF7-4D93-BC4B-203B2ED96F58}" destId="{3EFDF153-8090-4E2B-B851-E5A46B377165}" srcOrd="0" destOrd="0" presId="urn:microsoft.com/office/officeart/2005/8/layout/list1"/>
    <dgm:cxn modelId="{78EAE0DD-F052-4FAA-BF2D-05ABA55D8718}" type="presParOf" srcId="{F91659BD-0AF7-4D93-BC4B-203B2ED96F58}" destId="{7E480C1E-EA27-4376-BC27-F25C632CDFA1}" srcOrd="1" destOrd="0" presId="urn:microsoft.com/office/officeart/2005/8/layout/list1"/>
    <dgm:cxn modelId="{3437E027-A9C3-4305-BD6D-D3E819BB654E}" type="presParOf" srcId="{634510AE-3AAD-4A6E-862B-25EF9D30D646}" destId="{EB8905B9-5BA6-48AC-A1BD-EE63B56EA26E}" srcOrd="5" destOrd="0" presId="urn:microsoft.com/office/officeart/2005/8/layout/list1"/>
    <dgm:cxn modelId="{61C20B27-E212-4EE5-B8E7-C085FC6CA01C}" type="presParOf" srcId="{634510AE-3AAD-4A6E-862B-25EF9D30D646}" destId="{E0D50069-1346-44AE-90F1-EDE34472C77A}" srcOrd="6" destOrd="0" presId="urn:microsoft.com/office/officeart/2005/8/layout/list1"/>
    <dgm:cxn modelId="{6038913F-18AE-4C1B-9216-6D28D9882136}" type="presParOf" srcId="{634510AE-3AAD-4A6E-862B-25EF9D30D646}" destId="{FC386D52-5118-46AC-895F-2F06F686F312}" srcOrd="7" destOrd="0" presId="urn:microsoft.com/office/officeart/2005/8/layout/list1"/>
    <dgm:cxn modelId="{36B73344-99A6-4A0C-993A-C03C73D877BD}" type="presParOf" srcId="{634510AE-3AAD-4A6E-862B-25EF9D30D646}" destId="{EFE2BD29-B1E2-40A9-8DDC-02FE1A7DF427}" srcOrd="8" destOrd="0" presId="urn:microsoft.com/office/officeart/2005/8/layout/list1"/>
    <dgm:cxn modelId="{31455E3D-0789-46F2-B9E5-FFAECE85ED86}" type="presParOf" srcId="{EFE2BD29-B1E2-40A9-8DDC-02FE1A7DF427}" destId="{D5FA841B-CBBF-4731-910A-C291D003E5C2}" srcOrd="0" destOrd="0" presId="urn:microsoft.com/office/officeart/2005/8/layout/list1"/>
    <dgm:cxn modelId="{6C7EA141-9711-4353-86BA-0239E247D928}" type="presParOf" srcId="{EFE2BD29-B1E2-40A9-8DDC-02FE1A7DF427}" destId="{FE4BF2D8-4AE0-4AD2-B3A5-7D270A744510}" srcOrd="1" destOrd="0" presId="urn:microsoft.com/office/officeart/2005/8/layout/list1"/>
    <dgm:cxn modelId="{BE203C3B-061C-4B96-B6C8-73EC11E6052B}" type="presParOf" srcId="{634510AE-3AAD-4A6E-862B-25EF9D30D646}" destId="{55BD18E0-2F3C-4CDC-BAFB-34ED86E0C1A6}" srcOrd="9" destOrd="0" presId="urn:microsoft.com/office/officeart/2005/8/layout/list1"/>
    <dgm:cxn modelId="{8B252B10-ADD6-4520-BE57-6B07BBD11606}" type="presParOf" srcId="{634510AE-3AAD-4A6E-862B-25EF9D30D646}" destId="{C6B0F714-57D3-4C61-86FB-206C38C65583}"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EAD9DF-36BB-41E4-993C-A98DECE3A3E3}">
      <dsp:nvSpPr>
        <dsp:cNvPr id="0" name=""/>
        <dsp:cNvSpPr/>
      </dsp:nvSpPr>
      <dsp:spPr>
        <a:xfrm>
          <a:off x="0" y="716919"/>
          <a:ext cx="3336032" cy="6552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F936EEE-A326-4F55-B9A8-4ECB9D092050}">
      <dsp:nvSpPr>
        <dsp:cNvPr id="0" name=""/>
        <dsp:cNvSpPr/>
      </dsp:nvSpPr>
      <dsp:spPr>
        <a:xfrm>
          <a:off x="166801" y="333159"/>
          <a:ext cx="2335222" cy="7675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266" tIns="0" rIns="88266" bIns="0" numCol="1" spcCol="1270" anchor="ctr" anchorCtr="0">
          <a:noAutofit/>
        </a:bodyPr>
        <a:lstStyle/>
        <a:p>
          <a:pPr marL="0" lvl="0" indent="0" algn="l" defTabSz="1155700">
            <a:lnSpc>
              <a:spcPct val="90000"/>
            </a:lnSpc>
            <a:spcBef>
              <a:spcPct val="0"/>
            </a:spcBef>
            <a:spcAft>
              <a:spcPct val="35000"/>
            </a:spcAft>
            <a:buNone/>
          </a:pPr>
          <a:r>
            <a:rPr lang="en-US" sz="2600" kern="1200" dirty="0"/>
            <a:t>Word level</a:t>
          </a:r>
        </a:p>
      </dsp:txBody>
      <dsp:txXfrm>
        <a:off x="204268" y="370626"/>
        <a:ext cx="2260288" cy="692586"/>
      </dsp:txXfrm>
    </dsp:sp>
    <dsp:sp modelId="{E0D50069-1346-44AE-90F1-EDE34472C77A}">
      <dsp:nvSpPr>
        <dsp:cNvPr id="0" name=""/>
        <dsp:cNvSpPr/>
      </dsp:nvSpPr>
      <dsp:spPr>
        <a:xfrm>
          <a:off x="0" y="1896280"/>
          <a:ext cx="3336032" cy="6552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E480C1E-EA27-4376-BC27-F25C632CDFA1}">
      <dsp:nvSpPr>
        <dsp:cNvPr id="0" name=""/>
        <dsp:cNvSpPr/>
      </dsp:nvSpPr>
      <dsp:spPr>
        <a:xfrm>
          <a:off x="166801" y="1512520"/>
          <a:ext cx="2335222" cy="7675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266" tIns="0" rIns="88266" bIns="0" numCol="1" spcCol="1270" anchor="ctr" anchorCtr="0">
          <a:noAutofit/>
        </a:bodyPr>
        <a:lstStyle/>
        <a:p>
          <a:pPr marL="0" lvl="0" indent="0" algn="l" defTabSz="1155700">
            <a:lnSpc>
              <a:spcPct val="90000"/>
            </a:lnSpc>
            <a:spcBef>
              <a:spcPct val="0"/>
            </a:spcBef>
            <a:spcAft>
              <a:spcPct val="35000"/>
            </a:spcAft>
            <a:buNone/>
          </a:pPr>
          <a:r>
            <a:rPr lang="en-US" sz="2600" kern="1200" dirty="0"/>
            <a:t>Sentence level</a:t>
          </a:r>
        </a:p>
      </dsp:txBody>
      <dsp:txXfrm>
        <a:off x="204268" y="1549987"/>
        <a:ext cx="2260288" cy="692586"/>
      </dsp:txXfrm>
    </dsp:sp>
    <dsp:sp modelId="{C6B0F714-57D3-4C61-86FB-206C38C65583}">
      <dsp:nvSpPr>
        <dsp:cNvPr id="0" name=""/>
        <dsp:cNvSpPr/>
      </dsp:nvSpPr>
      <dsp:spPr>
        <a:xfrm>
          <a:off x="0" y="3075639"/>
          <a:ext cx="3336032" cy="6552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E4BF2D8-4AE0-4AD2-B3A5-7D270A744510}">
      <dsp:nvSpPr>
        <dsp:cNvPr id="0" name=""/>
        <dsp:cNvSpPr/>
      </dsp:nvSpPr>
      <dsp:spPr>
        <a:xfrm>
          <a:off x="166801" y="2691880"/>
          <a:ext cx="2335222" cy="7675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266" tIns="0" rIns="88266" bIns="0" numCol="1" spcCol="1270" anchor="ctr" anchorCtr="0">
          <a:noAutofit/>
        </a:bodyPr>
        <a:lstStyle/>
        <a:p>
          <a:pPr marL="0" lvl="0" indent="0" algn="l" defTabSz="1155700">
            <a:lnSpc>
              <a:spcPct val="90000"/>
            </a:lnSpc>
            <a:spcBef>
              <a:spcPct val="0"/>
            </a:spcBef>
            <a:spcAft>
              <a:spcPct val="35000"/>
            </a:spcAft>
            <a:buNone/>
          </a:pPr>
          <a:r>
            <a:rPr lang="en-US" sz="2600" kern="1200" dirty="0"/>
            <a:t>Text level</a:t>
          </a:r>
        </a:p>
      </dsp:txBody>
      <dsp:txXfrm>
        <a:off x="204268" y="2729347"/>
        <a:ext cx="2260288" cy="69258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23.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4.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25.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26.w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27.w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28.w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29.w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30.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0055" cy="482838"/>
          </a:xfrm>
          <a:prstGeom prst="rect">
            <a:avLst/>
          </a:prstGeom>
        </p:spPr>
        <p:txBody>
          <a:bodyPr vert="horz" lIns="94476" tIns="47238" rIns="94476" bIns="47238" rtlCol="0"/>
          <a:lstStyle>
            <a:lvl1pPr algn="l">
              <a:defRPr sz="1200"/>
            </a:lvl1pPr>
          </a:lstStyle>
          <a:p>
            <a:endParaRPr lang="en-GB"/>
          </a:p>
        </p:txBody>
      </p:sp>
      <p:sp>
        <p:nvSpPr>
          <p:cNvPr id="3" name="Date Placeholder 2"/>
          <p:cNvSpPr>
            <a:spLocks noGrp="1"/>
          </p:cNvSpPr>
          <p:nvPr>
            <p:ph type="dt" sz="quarter" idx="1"/>
          </p:nvPr>
        </p:nvSpPr>
        <p:spPr>
          <a:xfrm>
            <a:off x="3895404" y="0"/>
            <a:ext cx="2980055" cy="482838"/>
          </a:xfrm>
          <a:prstGeom prst="rect">
            <a:avLst/>
          </a:prstGeom>
        </p:spPr>
        <p:txBody>
          <a:bodyPr vert="horz" lIns="94476" tIns="47238" rIns="94476" bIns="47238" rtlCol="0"/>
          <a:lstStyle>
            <a:lvl1pPr algn="r">
              <a:defRPr sz="1200"/>
            </a:lvl1pPr>
          </a:lstStyle>
          <a:p>
            <a:fld id="{96D292DE-8B7A-4254-AA83-74C1F4DD4AF0}" type="datetimeFigureOut">
              <a:rPr lang="en-GB" smtClean="0"/>
              <a:t>13/10/2017</a:t>
            </a:fld>
            <a:endParaRPr lang="en-GB"/>
          </a:p>
        </p:txBody>
      </p:sp>
      <p:sp>
        <p:nvSpPr>
          <p:cNvPr id="4" name="Footer Placeholder 3"/>
          <p:cNvSpPr>
            <a:spLocks noGrp="1"/>
          </p:cNvSpPr>
          <p:nvPr>
            <p:ph type="ftr" sz="quarter" idx="2"/>
          </p:nvPr>
        </p:nvSpPr>
        <p:spPr>
          <a:xfrm>
            <a:off x="0" y="9172249"/>
            <a:ext cx="2980055" cy="482838"/>
          </a:xfrm>
          <a:prstGeom prst="rect">
            <a:avLst/>
          </a:prstGeom>
        </p:spPr>
        <p:txBody>
          <a:bodyPr vert="horz" lIns="94476" tIns="47238" rIns="94476" bIns="47238" rtlCol="0" anchor="b"/>
          <a:lstStyle>
            <a:lvl1pPr algn="l">
              <a:defRPr sz="1200"/>
            </a:lvl1pPr>
          </a:lstStyle>
          <a:p>
            <a:endParaRPr lang="en-GB"/>
          </a:p>
        </p:txBody>
      </p:sp>
      <p:sp>
        <p:nvSpPr>
          <p:cNvPr id="5" name="Slide Number Placeholder 4"/>
          <p:cNvSpPr>
            <a:spLocks noGrp="1"/>
          </p:cNvSpPr>
          <p:nvPr>
            <p:ph type="sldNum" sz="quarter" idx="3"/>
          </p:nvPr>
        </p:nvSpPr>
        <p:spPr>
          <a:xfrm>
            <a:off x="3895404" y="9172249"/>
            <a:ext cx="2980055" cy="482838"/>
          </a:xfrm>
          <a:prstGeom prst="rect">
            <a:avLst/>
          </a:prstGeom>
        </p:spPr>
        <p:txBody>
          <a:bodyPr vert="horz" lIns="94476" tIns="47238" rIns="94476" bIns="47238"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0055" cy="482838"/>
          </a:xfrm>
          <a:prstGeom prst="rect">
            <a:avLst/>
          </a:prstGeom>
        </p:spPr>
        <p:txBody>
          <a:bodyPr vert="horz" lIns="94476" tIns="47238" rIns="94476" bIns="47238" rtlCol="0"/>
          <a:lstStyle>
            <a:lvl1pPr algn="l">
              <a:defRPr sz="1200"/>
            </a:lvl1pPr>
          </a:lstStyle>
          <a:p>
            <a:endParaRPr lang="en-GB"/>
          </a:p>
        </p:txBody>
      </p:sp>
      <p:sp>
        <p:nvSpPr>
          <p:cNvPr id="3" name="Date Placeholder 2"/>
          <p:cNvSpPr>
            <a:spLocks noGrp="1"/>
          </p:cNvSpPr>
          <p:nvPr>
            <p:ph type="dt" idx="1"/>
          </p:nvPr>
        </p:nvSpPr>
        <p:spPr>
          <a:xfrm>
            <a:off x="3895404" y="0"/>
            <a:ext cx="2980055" cy="482838"/>
          </a:xfrm>
          <a:prstGeom prst="rect">
            <a:avLst/>
          </a:prstGeom>
        </p:spPr>
        <p:txBody>
          <a:bodyPr vert="horz" lIns="94476" tIns="47238" rIns="94476" bIns="47238" rtlCol="0"/>
          <a:lstStyle>
            <a:lvl1pPr algn="r">
              <a:defRPr sz="1200"/>
            </a:lvl1pPr>
          </a:lstStyle>
          <a:p>
            <a:fld id="{7B5557C6-2EBE-40BA-9735-E1E51942F078}" type="datetimeFigureOut">
              <a:rPr lang="en-GB" smtClean="0"/>
              <a:t>13/10/2017</a:t>
            </a:fld>
            <a:endParaRPr lang="en-GB"/>
          </a:p>
        </p:txBody>
      </p:sp>
      <p:sp>
        <p:nvSpPr>
          <p:cNvPr id="4" name="Slide Image Placeholder 3"/>
          <p:cNvSpPr>
            <a:spLocks noGrp="1" noRot="1" noChangeAspect="1"/>
          </p:cNvSpPr>
          <p:nvPr>
            <p:ph type="sldImg" idx="2"/>
          </p:nvPr>
        </p:nvSpPr>
        <p:spPr>
          <a:xfrm>
            <a:off x="1025525" y="723900"/>
            <a:ext cx="4826000" cy="3621088"/>
          </a:xfrm>
          <a:prstGeom prst="rect">
            <a:avLst/>
          </a:prstGeom>
          <a:noFill/>
          <a:ln w="12700">
            <a:solidFill>
              <a:prstClr val="black"/>
            </a:solidFill>
          </a:ln>
        </p:spPr>
        <p:txBody>
          <a:bodyPr vert="horz" lIns="94476" tIns="47238" rIns="94476" bIns="47238" rtlCol="0" anchor="ctr"/>
          <a:lstStyle/>
          <a:p>
            <a:endParaRPr lang="en-GB"/>
          </a:p>
        </p:txBody>
      </p:sp>
      <p:sp>
        <p:nvSpPr>
          <p:cNvPr id="5" name="Notes Placeholder 4"/>
          <p:cNvSpPr>
            <a:spLocks noGrp="1"/>
          </p:cNvSpPr>
          <p:nvPr>
            <p:ph type="body" sz="quarter" idx="3"/>
          </p:nvPr>
        </p:nvSpPr>
        <p:spPr>
          <a:xfrm>
            <a:off x="687705" y="4586963"/>
            <a:ext cx="5501640" cy="4345543"/>
          </a:xfrm>
          <a:prstGeom prst="rect">
            <a:avLst/>
          </a:prstGeom>
        </p:spPr>
        <p:txBody>
          <a:bodyPr vert="horz" lIns="94476" tIns="47238" rIns="94476" bIns="4723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172249"/>
            <a:ext cx="2980055" cy="482838"/>
          </a:xfrm>
          <a:prstGeom prst="rect">
            <a:avLst/>
          </a:prstGeom>
        </p:spPr>
        <p:txBody>
          <a:bodyPr vert="horz" lIns="94476" tIns="47238" rIns="94476" bIns="47238" rtlCol="0" anchor="b"/>
          <a:lstStyle>
            <a:lvl1pPr algn="l">
              <a:defRPr sz="1200"/>
            </a:lvl1pPr>
          </a:lstStyle>
          <a:p>
            <a:endParaRPr lang="en-GB"/>
          </a:p>
        </p:txBody>
      </p:sp>
      <p:sp>
        <p:nvSpPr>
          <p:cNvPr id="7" name="Slide Number Placeholder 6"/>
          <p:cNvSpPr>
            <a:spLocks noGrp="1"/>
          </p:cNvSpPr>
          <p:nvPr>
            <p:ph type="sldNum" sz="quarter" idx="5"/>
          </p:nvPr>
        </p:nvSpPr>
        <p:spPr>
          <a:xfrm>
            <a:off x="3895404" y="9172249"/>
            <a:ext cx="2980055" cy="482838"/>
          </a:xfrm>
          <a:prstGeom prst="rect">
            <a:avLst/>
          </a:prstGeom>
        </p:spPr>
        <p:txBody>
          <a:bodyPr vert="horz" lIns="94476" tIns="47238" rIns="94476" bIns="47238" rtlCol="0" anchor="b"/>
          <a:lstStyle>
            <a:lvl1pPr algn="r">
              <a:defRPr sz="1200"/>
            </a:lvl1pPr>
          </a:lstStyle>
          <a:p>
            <a:fld id="{34363F00-7F05-4888-870A-A771EB1772FD}" type="slidenum">
              <a:rPr lang="en-GB" smtClean="0"/>
              <a:t>‹#›</a:t>
            </a:fld>
            <a:endParaRPr lang="en-GB"/>
          </a:p>
        </p:txBody>
      </p:sp>
    </p:spTree>
    <p:extLst>
      <p:ext uri="{BB962C8B-B14F-4D97-AF65-F5344CB8AC3E}">
        <p14:creationId xmlns:p14="http://schemas.microsoft.com/office/powerpoint/2010/main" val="20026638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C5B0F83-95FE-4690-BED0-5E8A9AD7FE61}" type="slidenum">
              <a:rPr lang="en-GB" smtClean="0"/>
              <a:t>2</a:t>
            </a:fld>
            <a:endParaRPr lang="en-GB" dirty="0"/>
          </a:p>
        </p:txBody>
      </p:sp>
    </p:spTree>
    <p:extLst>
      <p:ext uri="{BB962C8B-B14F-4D97-AF65-F5344CB8AC3E}">
        <p14:creationId xmlns:p14="http://schemas.microsoft.com/office/powerpoint/2010/main" val="678135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xfrm>
            <a:off x="850900" y="744538"/>
            <a:ext cx="4962525" cy="3722687"/>
          </a:xfrm>
          <a:ln/>
        </p:spPr>
      </p:sp>
      <p:sp>
        <p:nvSpPr>
          <p:cNvPr id="645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
        <p:nvSpPr>
          <p:cNvPr id="645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F0E96289-B2DF-4F28-AAB6-4E409FD28B39}" type="slidenum">
              <a:rPr lang="en-GB"/>
              <a:pPr eaLnBrk="1" hangingPunct="1"/>
              <a:t>6</a:t>
            </a:fld>
            <a:endParaRPr lang="en-GB"/>
          </a:p>
        </p:txBody>
      </p:sp>
    </p:spTree>
    <p:extLst>
      <p:ext uri="{BB962C8B-B14F-4D97-AF65-F5344CB8AC3E}">
        <p14:creationId xmlns:p14="http://schemas.microsoft.com/office/powerpoint/2010/main" val="12986418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a:t>
            </a:r>
            <a:r>
              <a:rPr lang="en-GB" baseline="0" dirty="0"/>
              <a:t> these points, especially the reasons why we write. </a:t>
            </a:r>
            <a:r>
              <a:rPr lang="en-GB" b="1" baseline="0" dirty="0"/>
              <a:t>We write because we have something to say.</a:t>
            </a:r>
          </a:p>
          <a:p>
            <a:r>
              <a:rPr lang="en-GB" baseline="0" dirty="0"/>
              <a:t>Emphasize that children’s writing needs to be purposeful</a:t>
            </a:r>
          </a:p>
          <a:p>
            <a:endParaRPr lang="en-GB" baseline="0" dirty="0"/>
          </a:p>
        </p:txBody>
      </p:sp>
      <p:sp>
        <p:nvSpPr>
          <p:cNvPr id="4" name="Slide Number Placeholder 3"/>
          <p:cNvSpPr>
            <a:spLocks noGrp="1"/>
          </p:cNvSpPr>
          <p:nvPr>
            <p:ph type="sldNum" sz="quarter" idx="10"/>
          </p:nvPr>
        </p:nvSpPr>
        <p:spPr/>
        <p:txBody>
          <a:bodyPr/>
          <a:lstStyle/>
          <a:p>
            <a:fld id="{7C5B0F83-95FE-4690-BED0-5E8A9AD7FE61}" type="slidenum">
              <a:rPr lang="en-GB" smtClean="0"/>
              <a:t>7</a:t>
            </a:fld>
            <a:endParaRPr lang="en-GB" dirty="0"/>
          </a:p>
        </p:txBody>
      </p:sp>
    </p:spTree>
    <p:extLst>
      <p:ext uri="{BB962C8B-B14F-4D97-AF65-F5344CB8AC3E}">
        <p14:creationId xmlns:p14="http://schemas.microsoft.com/office/powerpoint/2010/main" val="24336246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xfrm>
            <a:off x="850900" y="744538"/>
            <a:ext cx="4962525" cy="3722687"/>
          </a:xfrm>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D3D86AD6-F52E-4022-985E-949E310F0335}" type="slidenum">
              <a:rPr lang="en-GB"/>
              <a:pPr eaLnBrk="1" hangingPunct="1"/>
              <a:t>9</a:t>
            </a:fld>
            <a:endParaRPr lang="en-GB"/>
          </a:p>
        </p:txBody>
      </p:sp>
    </p:spTree>
    <p:extLst>
      <p:ext uri="{BB962C8B-B14F-4D97-AF65-F5344CB8AC3E}">
        <p14:creationId xmlns:p14="http://schemas.microsoft.com/office/powerpoint/2010/main" val="10510332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defTabSz="910102">
              <a:buFont typeface="Arial" panose="020B0604020202020204" pitchFamily="34" charset="0"/>
              <a:buChar char="•"/>
              <a:defRPr/>
            </a:pPr>
            <a:endParaRPr lang="en-GB" b="0" baseline="0" dirty="0"/>
          </a:p>
        </p:txBody>
      </p:sp>
      <p:sp>
        <p:nvSpPr>
          <p:cNvPr id="4" name="Slide Number Placeholder 3"/>
          <p:cNvSpPr>
            <a:spLocks noGrp="1"/>
          </p:cNvSpPr>
          <p:nvPr>
            <p:ph type="sldNum" sz="quarter" idx="10"/>
          </p:nvPr>
        </p:nvSpPr>
        <p:spPr/>
        <p:txBody>
          <a:bodyPr/>
          <a:lstStyle/>
          <a:p>
            <a:fld id="{885D7509-218B-49E0-9E61-34F130A3D980}" type="slidenum">
              <a:rPr lang="en-GB" smtClean="0"/>
              <a:t>11</a:t>
            </a:fld>
            <a:endParaRPr lang="en-GB" dirty="0"/>
          </a:p>
        </p:txBody>
      </p:sp>
    </p:spTree>
    <p:extLst>
      <p:ext uri="{BB962C8B-B14F-4D97-AF65-F5344CB8AC3E}">
        <p14:creationId xmlns:p14="http://schemas.microsoft.com/office/powerpoint/2010/main" val="4641754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17</a:t>
            </a:fld>
            <a:endParaRPr lang="en-GB"/>
          </a:p>
        </p:txBody>
      </p:sp>
    </p:spTree>
    <p:extLst>
      <p:ext uri="{BB962C8B-B14F-4D97-AF65-F5344CB8AC3E}">
        <p14:creationId xmlns:p14="http://schemas.microsoft.com/office/powerpoint/2010/main" val="38940044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4363F00-7F05-4888-870A-A771EB1772FD}" type="slidenum">
              <a:rPr lang="en-GB" smtClean="0"/>
              <a:t>19</a:t>
            </a:fld>
            <a:endParaRPr lang="en-GB"/>
          </a:p>
        </p:txBody>
      </p:sp>
    </p:spTree>
    <p:extLst>
      <p:ext uri="{BB962C8B-B14F-4D97-AF65-F5344CB8AC3E}">
        <p14:creationId xmlns:p14="http://schemas.microsoft.com/office/powerpoint/2010/main" val="13386094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850900" y="744538"/>
            <a:ext cx="4962525" cy="3722687"/>
          </a:xfrm>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AF41E24B-4631-4C61-B290-40BB6EC30125}" type="slidenum">
              <a:rPr lang="en-GB"/>
              <a:pPr eaLnBrk="1" hangingPunct="1"/>
              <a:t>28</a:t>
            </a:fld>
            <a:endParaRPr lang="en-GB"/>
          </a:p>
        </p:txBody>
      </p:sp>
    </p:spTree>
    <p:extLst>
      <p:ext uri="{BB962C8B-B14F-4D97-AF65-F5344CB8AC3E}">
        <p14:creationId xmlns:p14="http://schemas.microsoft.com/office/powerpoint/2010/main" val="7528917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53CA6EF8-91AF-4A1E-A982-0431E1158D85}" type="slidenum">
              <a:rPr lang="en-GB"/>
              <a:pPr eaLnBrk="1" hangingPunct="1"/>
              <a:t>33</a:t>
            </a:fld>
            <a:endParaRPr lang="en-GB"/>
          </a:p>
        </p:txBody>
      </p:sp>
      <p:sp>
        <p:nvSpPr>
          <p:cNvPr id="47107" name="Rectangle 2"/>
          <p:cNvSpPr>
            <a:spLocks noGrp="1" noRot="1" noChangeAspect="1" noChangeArrowheads="1" noTextEdit="1"/>
          </p:cNvSpPr>
          <p:nvPr>
            <p:ph type="sldImg"/>
          </p:nvPr>
        </p:nvSpPr>
        <p:spPr>
          <a:xfrm>
            <a:off x="850900" y="744538"/>
            <a:ext cx="4962525" cy="3722687"/>
          </a:xfrm>
          <a:ln/>
        </p:spPr>
      </p:sp>
      <p:sp>
        <p:nvSpPr>
          <p:cNvPr id="471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dirty="0"/>
              <a:t>It is intrinsically linked with meaning.</a:t>
            </a:r>
          </a:p>
          <a:p>
            <a:pPr eaLnBrk="1" hangingPunct="1"/>
            <a:r>
              <a:rPr lang="en-GB" dirty="0"/>
              <a:t>Teaching of punctuation has been neglected in the past. The media / person is more concerned about their spelling rather than punctuation. It is harder as it allows for shades of opinions in a way that spelling does not. Punctuation is often taught in a </a:t>
            </a:r>
            <a:r>
              <a:rPr lang="en-GB" dirty="0" err="1"/>
              <a:t>decontextualised</a:t>
            </a:r>
            <a:r>
              <a:rPr lang="en-GB" dirty="0"/>
              <a:t> approach – the challenge is to enable them to see it as an intrinsic part of their writing – central to meaning and tone.</a:t>
            </a:r>
          </a:p>
          <a:p>
            <a:pPr eaLnBrk="1" hangingPunct="1"/>
            <a:r>
              <a:rPr lang="en-GB" dirty="0"/>
              <a:t>|we are using media where punctuation </a:t>
            </a:r>
            <a:r>
              <a:rPr lang="en-GB" dirty="0" err="1"/>
              <a:t>doest</a:t>
            </a:r>
            <a:r>
              <a:rPr lang="en-GB" dirty="0"/>
              <a:t> matter : visual media / text / blogs</a:t>
            </a:r>
          </a:p>
          <a:p>
            <a:pPr eaLnBrk="1" hangingPunct="1"/>
            <a:r>
              <a:rPr lang="en-GB" dirty="0"/>
              <a:t>Surrounded with examples of inaccurate punctuation.</a:t>
            </a:r>
          </a:p>
          <a:p>
            <a:pPr eaLnBrk="1" hangingPunct="1"/>
            <a:r>
              <a:rPr lang="en-GB" dirty="0"/>
              <a:t>As practitioners we must be confident to teach punctuation. Need to be clear so we can demonstrate and model successfully to children. </a:t>
            </a:r>
          </a:p>
        </p:txBody>
      </p:sp>
    </p:spTree>
    <p:extLst>
      <p:ext uri="{BB962C8B-B14F-4D97-AF65-F5344CB8AC3E}">
        <p14:creationId xmlns:p14="http://schemas.microsoft.com/office/powerpoint/2010/main" val="16948834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xfrm>
            <a:off x="850900" y="744538"/>
            <a:ext cx="4962525" cy="3722687"/>
          </a:xfrm>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3A320CD4-58F9-443D-8638-1A0E23824BD2}" type="slidenum">
              <a:rPr lang="en-GB"/>
              <a:pPr eaLnBrk="1" hangingPunct="1"/>
              <a:t>35</a:t>
            </a:fld>
            <a:endParaRPr lang="en-GB"/>
          </a:p>
        </p:txBody>
      </p:sp>
    </p:spTree>
    <p:extLst>
      <p:ext uri="{BB962C8B-B14F-4D97-AF65-F5344CB8AC3E}">
        <p14:creationId xmlns:p14="http://schemas.microsoft.com/office/powerpoint/2010/main" val="5963055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xfrm>
            <a:off x="850900" y="744538"/>
            <a:ext cx="4962525" cy="3722687"/>
          </a:xfrm>
          <a:ln/>
        </p:spPr>
      </p:sp>
      <p:sp>
        <p:nvSpPr>
          <p:cNvPr id="501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
        <p:nvSpPr>
          <p:cNvPr id="50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7BD7F87A-3A36-47EA-A53A-6A70A5E83A10}" type="slidenum">
              <a:rPr lang="en-GB"/>
              <a:pPr eaLnBrk="1" hangingPunct="1"/>
              <a:t>36</a:t>
            </a:fld>
            <a:endParaRPr lang="en-GB"/>
          </a:p>
        </p:txBody>
      </p:sp>
    </p:spTree>
    <p:extLst>
      <p:ext uri="{BB962C8B-B14F-4D97-AF65-F5344CB8AC3E}">
        <p14:creationId xmlns:p14="http://schemas.microsoft.com/office/powerpoint/2010/main" val="2243996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xfrm>
            <a:off x="850900" y="744538"/>
            <a:ext cx="4962525" cy="3722687"/>
          </a:xfrm>
          <a:ln/>
        </p:spPr>
      </p:sp>
      <p:sp>
        <p:nvSpPr>
          <p:cNvPr id="512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
        <p:nvSpPr>
          <p:cNvPr id="51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38865212-2C8C-4537-BC38-CD41BF1B7062}" type="slidenum">
              <a:rPr lang="en-GB"/>
              <a:pPr eaLnBrk="1" hangingPunct="1"/>
              <a:t>37</a:t>
            </a:fld>
            <a:endParaRPr lang="en-GB"/>
          </a:p>
        </p:txBody>
      </p:sp>
    </p:spTree>
    <p:extLst>
      <p:ext uri="{BB962C8B-B14F-4D97-AF65-F5344CB8AC3E}">
        <p14:creationId xmlns:p14="http://schemas.microsoft.com/office/powerpoint/2010/main" val="3740594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xfrm>
            <a:off x="850900" y="744538"/>
            <a:ext cx="4962525" cy="3722687"/>
          </a:xfrm>
          <a:ln/>
        </p:spPr>
      </p:sp>
      <p:sp>
        <p:nvSpPr>
          <p:cNvPr id="522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
        <p:nvSpPr>
          <p:cNvPr id="522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F03E56BD-6762-42B4-BA30-93E656CCAEEB}" type="slidenum">
              <a:rPr lang="en-GB"/>
              <a:pPr eaLnBrk="1" hangingPunct="1"/>
              <a:t>38</a:t>
            </a:fld>
            <a:endParaRPr lang="en-GB"/>
          </a:p>
        </p:txBody>
      </p:sp>
    </p:spTree>
    <p:extLst>
      <p:ext uri="{BB962C8B-B14F-4D97-AF65-F5344CB8AC3E}">
        <p14:creationId xmlns:p14="http://schemas.microsoft.com/office/powerpoint/2010/main" val="664096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FCD77FB1-9A3B-4105-B9D7-7FEF74A3B6E4}" type="slidenum">
              <a:rPr lang="en-GB"/>
              <a:pPr eaLnBrk="1" hangingPunct="1"/>
              <a:t>39</a:t>
            </a:fld>
            <a:endParaRPr lang="en-GB"/>
          </a:p>
        </p:txBody>
      </p:sp>
      <p:sp>
        <p:nvSpPr>
          <p:cNvPr id="53251" name="Rectangle 2"/>
          <p:cNvSpPr>
            <a:spLocks noGrp="1" noRot="1" noChangeAspect="1" noChangeArrowheads="1" noTextEdit="1"/>
          </p:cNvSpPr>
          <p:nvPr>
            <p:ph type="sldImg"/>
          </p:nvPr>
        </p:nvSpPr>
        <p:spPr>
          <a:xfrm>
            <a:off x="850900" y="744538"/>
            <a:ext cx="4962525" cy="3722687"/>
          </a:xfrm>
          <a:ln/>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t>Free morphemes can stand on their own / bound ones do not makes ‘sense’ / no meaning</a:t>
            </a:r>
          </a:p>
        </p:txBody>
      </p:sp>
    </p:spTree>
    <p:extLst>
      <p:ext uri="{BB962C8B-B14F-4D97-AF65-F5344CB8AC3E}">
        <p14:creationId xmlns:p14="http://schemas.microsoft.com/office/powerpoint/2010/main" val="7897525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xfrm>
            <a:off x="850900" y="744538"/>
            <a:ext cx="4962525" cy="3722687"/>
          </a:xfrm>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EC07E2BC-182A-493D-9BF9-3345DEA34132}" type="slidenum">
              <a:rPr lang="en-GB"/>
              <a:pPr eaLnBrk="1" hangingPunct="1"/>
              <a:t>40</a:t>
            </a:fld>
            <a:endParaRPr lang="en-GB"/>
          </a:p>
        </p:txBody>
      </p:sp>
    </p:spTree>
    <p:extLst>
      <p:ext uri="{BB962C8B-B14F-4D97-AF65-F5344CB8AC3E}">
        <p14:creationId xmlns:p14="http://schemas.microsoft.com/office/powerpoint/2010/main" val="8484449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E83A1F7B-A57E-4ED4-8306-5BEB83FED215}" type="slidenum">
              <a:rPr lang="en-GB"/>
              <a:pPr eaLnBrk="1" hangingPunct="1"/>
              <a:t>41</a:t>
            </a:fld>
            <a:endParaRPr lang="en-GB"/>
          </a:p>
        </p:txBody>
      </p:sp>
      <p:sp>
        <p:nvSpPr>
          <p:cNvPr id="55299" name="Rectangle 2"/>
          <p:cNvSpPr>
            <a:spLocks noGrp="1" noRot="1" noChangeAspect="1" noChangeArrowheads="1" noTextEdit="1"/>
          </p:cNvSpPr>
          <p:nvPr>
            <p:ph type="sldImg"/>
          </p:nvPr>
        </p:nvSpPr>
        <p:spPr>
          <a:xfrm>
            <a:off x="850900" y="744538"/>
            <a:ext cx="4962525" cy="3722687"/>
          </a:xfrm>
          <a:ln/>
        </p:spPr>
      </p:sp>
      <p:sp>
        <p:nvSpPr>
          <p:cNvPr id="553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dirty="0"/>
          </a:p>
        </p:txBody>
      </p:sp>
    </p:spTree>
    <p:extLst>
      <p:ext uri="{BB962C8B-B14F-4D97-AF65-F5344CB8AC3E}">
        <p14:creationId xmlns:p14="http://schemas.microsoft.com/office/powerpoint/2010/main" val="9126510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xfrm>
            <a:off x="850900" y="744538"/>
            <a:ext cx="4962525" cy="3722687"/>
          </a:xfrm>
          <a:ln/>
        </p:spPr>
      </p:sp>
      <p:sp>
        <p:nvSpPr>
          <p:cNvPr id="563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
        <p:nvSpPr>
          <p:cNvPr id="563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D06C0919-CF26-4312-B56C-3A85F7664FC8}" type="slidenum">
              <a:rPr lang="en-GB"/>
              <a:pPr eaLnBrk="1" hangingPunct="1"/>
              <a:t>42</a:t>
            </a:fld>
            <a:endParaRPr lang="en-GB"/>
          </a:p>
        </p:txBody>
      </p:sp>
    </p:spTree>
    <p:extLst>
      <p:ext uri="{BB962C8B-B14F-4D97-AF65-F5344CB8AC3E}">
        <p14:creationId xmlns:p14="http://schemas.microsoft.com/office/powerpoint/2010/main" val="8219250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xfrm>
            <a:off x="850900" y="744538"/>
            <a:ext cx="4962525" cy="3722687"/>
          </a:xfrm>
          <a:ln/>
        </p:spPr>
      </p:sp>
      <p:sp>
        <p:nvSpPr>
          <p:cNvPr id="57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
        <p:nvSpPr>
          <p:cNvPr id="57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979210A3-5DBE-476D-9DBF-5ABE4D21D1F0}" type="slidenum">
              <a:rPr lang="en-GB"/>
              <a:pPr eaLnBrk="1" hangingPunct="1"/>
              <a:t>43</a:t>
            </a:fld>
            <a:endParaRPr lang="en-GB"/>
          </a:p>
        </p:txBody>
      </p:sp>
    </p:spTree>
    <p:extLst>
      <p:ext uri="{BB962C8B-B14F-4D97-AF65-F5344CB8AC3E}">
        <p14:creationId xmlns:p14="http://schemas.microsoft.com/office/powerpoint/2010/main" val="2616288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5DE4D183-C6BA-4F91-90D6-A103B7C4E821}" type="slidenum">
              <a:rPr lang="en-GB"/>
              <a:pPr eaLnBrk="1" hangingPunct="1"/>
              <a:t>44</a:t>
            </a:fld>
            <a:endParaRPr lang="en-GB"/>
          </a:p>
        </p:txBody>
      </p:sp>
      <p:sp>
        <p:nvSpPr>
          <p:cNvPr id="58371" name="Rectangle 2"/>
          <p:cNvSpPr>
            <a:spLocks noGrp="1" noRot="1" noChangeAspect="1" noChangeArrowheads="1" noTextEdit="1"/>
          </p:cNvSpPr>
          <p:nvPr>
            <p:ph type="sldImg"/>
          </p:nvPr>
        </p:nvSpPr>
        <p:spPr>
          <a:xfrm>
            <a:off x="850900" y="744538"/>
            <a:ext cx="4962525" cy="3722687"/>
          </a:xfrm>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ctr" eaLnBrk="1" hangingPunct="1">
              <a:spcBef>
                <a:spcPct val="0"/>
              </a:spcBef>
            </a:pPr>
            <a:endParaRPr lang="en-GB" dirty="0"/>
          </a:p>
        </p:txBody>
      </p:sp>
    </p:spTree>
    <p:extLst>
      <p:ext uri="{BB962C8B-B14F-4D97-AF65-F5344CB8AC3E}">
        <p14:creationId xmlns:p14="http://schemas.microsoft.com/office/powerpoint/2010/main" val="3492682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xfrm>
            <a:off x="850900" y="744538"/>
            <a:ext cx="4962525" cy="3722687"/>
          </a:xfrm>
          <a:ln/>
        </p:spPr>
      </p:sp>
      <p:sp>
        <p:nvSpPr>
          <p:cNvPr id="593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
        <p:nvSpPr>
          <p:cNvPr id="593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405849B4-D83C-49C8-AE47-4B8E22A102E1}" type="slidenum">
              <a:rPr lang="en-GB"/>
              <a:pPr eaLnBrk="1" hangingPunct="1"/>
              <a:t>45</a:t>
            </a:fld>
            <a:endParaRPr lang="en-GB"/>
          </a:p>
        </p:txBody>
      </p:sp>
    </p:spTree>
    <p:extLst>
      <p:ext uri="{BB962C8B-B14F-4D97-AF65-F5344CB8AC3E}">
        <p14:creationId xmlns:p14="http://schemas.microsoft.com/office/powerpoint/2010/main" val="4439627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EA61D620-444A-42F9-8466-E2B672B832AA}" type="slidenum">
              <a:rPr lang="en-GB"/>
              <a:pPr eaLnBrk="1" hangingPunct="1"/>
              <a:t>46</a:t>
            </a:fld>
            <a:endParaRPr lang="en-GB"/>
          </a:p>
        </p:txBody>
      </p:sp>
      <p:sp>
        <p:nvSpPr>
          <p:cNvPr id="46083" name="Rectangle 7"/>
          <p:cNvSpPr txBox="1">
            <a:spLocks noGrp="1" noChangeArrowheads="1"/>
          </p:cNvSpPr>
          <p:nvPr/>
        </p:nvSpPr>
        <p:spPr bwMode="auto">
          <a:xfrm>
            <a:off x="3775075" y="9429750"/>
            <a:ext cx="2887663"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r"/>
            <a:fld id="{8A58DAEC-B5C0-4EAB-9C8C-2BF3C10439CF}" type="slidenum">
              <a:rPr lang="en-US" sz="1200">
                <a:ea typeface="MS PGothic" pitchFamily="34" charset="-128"/>
              </a:rPr>
              <a:pPr algn="r"/>
              <a:t>46</a:t>
            </a:fld>
            <a:endParaRPr lang="en-US" sz="1200">
              <a:ea typeface="MS PGothic" pitchFamily="34" charset="-128"/>
            </a:endParaRPr>
          </a:p>
        </p:txBody>
      </p:sp>
      <p:sp>
        <p:nvSpPr>
          <p:cNvPr id="46084" name="Rectangle 2"/>
          <p:cNvSpPr>
            <a:spLocks noGrp="1" noRot="1" noChangeAspect="1" noChangeArrowheads="1" noTextEdit="1"/>
          </p:cNvSpPr>
          <p:nvPr>
            <p:ph type="sldImg"/>
          </p:nvPr>
        </p:nvSpPr>
        <p:spPr>
          <a:xfrm>
            <a:off x="850900" y="744538"/>
            <a:ext cx="4962525" cy="3722687"/>
          </a:xfrm>
          <a:solidFill>
            <a:srgbClr val="FFFFFF"/>
          </a:solidFill>
          <a:ln/>
        </p:spPr>
      </p:sp>
      <p:sp>
        <p:nvSpPr>
          <p:cNvPr id="46085" name="Rectangle 3"/>
          <p:cNvSpPr>
            <a:spLocks noGrp="1" noChangeArrowheads="1"/>
          </p:cNvSpPr>
          <p:nvPr>
            <p:ph type="body" idx="1"/>
          </p:nvPr>
        </p:nvSpPr>
        <p:spPr>
          <a:xfrm>
            <a:off x="889000" y="4714875"/>
            <a:ext cx="4884738" cy="4467225"/>
          </a:xfrm>
          <a:solidFill>
            <a:srgbClr val="FFFFFF"/>
          </a:solidFill>
          <a:ln>
            <a:solidFill>
              <a:srgbClr val="000000"/>
            </a:solidFill>
          </a:ln>
        </p:spPr>
        <p:txBody>
          <a:bodyPr/>
          <a:lstStyle/>
          <a:p>
            <a:pPr eaLnBrk="1" hangingPunct="1"/>
            <a:endParaRPr lang="en-US"/>
          </a:p>
        </p:txBody>
      </p:sp>
    </p:spTree>
    <p:extLst>
      <p:ext uri="{BB962C8B-B14F-4D97-AF65-F5344CB8AC3E}">
        <p14:creationId xmlns:p14="http://schemas.microsoft.com/office/powerpoint/2010/main" val="7820018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13/10/2017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13/10/2017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13/10/2017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13/10/2017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13/10/2017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13/10/2017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13/10/2017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13/10/2017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13/10/2017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13/10/2017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13/10/2017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1066800" y="400050"/>
            <a:ext cx="7772400" cy="11430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1066800" y="1771650"/>
            <a:ext cx="3810000" cy="4114800"/>
          </a:xfrm>
        </p:spPr>
        <p:txBody>
          <a:bodyPr/>
          <a:lstStyle/>
          <a:p>
            <a:endParaRPr lang="en-GB"/>
          </a:p>
        </p:txBody>
      </p:sp>
      <p:sp>
        <p:nvSpPr>
          <p:cNvPr id="4" name="Text Placeholder 3"/>
          <p:cNvSpPr>
            <a:spLocks noGrp="1"/>
          </p:cNvSpPr>
          <p:nvPr>
            <p:ph type="body" sz="half" idx="2"/>
          </p:nvPr>
        </p:nvSpPr>
        <p:spPr>
          <a:xfrm>
            <a:off x="5029200" y="177165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1041400" y="6157913"/>
            <a:ext cx="1905000" cy="457200"/>
          </a:xfrm>
        </p:spPr>
        <p:txBody>
          <a:bodyPr/>
          <a:lstStyle>
            <a:lvl1pPr>
              <a:defRPr/>
            </a:lvl1pPr>
          </a:lstStyle>
          <a:p>
            <a:endParaRPr lang="en-US"/>
          </a:p>
        </p:txBody>
      </p:sp>
      <p:sp>
        <p:nvSpPr>
          <p:cNvPr id="6" name="Footer Placeholder 5"/>
          <p:cNvSpPr>
            <a:spLocks noGrp="1"/>
          </p:cNvSpPr>
          <p:nvPr>
            <p:ph type="ftr" sz="quarter" idx="11"/>
          </p:nvPr>
        </p:nvSpPr>
        <p:spPr>
          <a:xfrm>
            <a:off x="3505200" y="6157913"/>
            <a:ext cx="2895600" cy="457200"/>
          </a:xfrm>
          <a:prstGeom prst="rect">
            <a:avLst/>
          </a:prstGeom>
        </p:spPr>
        <p:txBody>
          <a:bodyPr/>
          <a:lstStyle>
            <a:lvl1pPr>
              <a:defRPr/>
            </a:lvl1pPr>
          </a:lstStyle>
          <a:p>
            <a:endParaRPr lang="en-US"/>
          </a:p>
        </p:txBody>
      </p:sp>
      <p:sp>
        <p:nvSpPr>
          <p:cNvPr id="7" name="Slide Number Placeholder 6"/>
          <p:cNvSpPr>
            <a:spLocks noGrp="1"/>
          </p:cNvSpPr>
          <p:nvPr>
            <p:ph type="sldNum" sz="quarter" idx="12"/>
          </p:nvPr>
        </p:nvSpPr>
        <p:spPr>
          <a:xfrm>
            <a:off x="6934200" y="6157913"/>
            <a:ext cx="1905000" cy="457200"/>
          </a:xfrm>
        </p:spPr>
        <p:txBody>
          <a:bodyPr/>
          <a:lstStyle>
            <a:lvl1pPr>
              <a:defRPr/>
            </a:lvl1pPr>
          </a:lstStyle>
          <a:p>
            <a:fld id="{24DF1DC9-4206-4C04-9A0E-9B9EF91F2909}" type="slidenum">
              <a:rPr lang="en-US"/>
              <a:pPr/>
              <a:t>‹#›</a:t>
            </a:fld>
            <a:endParaRPr lang="en-US"/>
          </a:p>
        </p:txBody>
      </p:sp>
    </p:spTree>
    <p:extLst>
      <p:ext uri="{BB962C8B-B14F-4D97-AF65-F5344CB8AC3E}">
        <p14:creationId xmlns:p14="http://schemas.microsoft.com/office/powerpoint/2010/main" val="5046018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066800" y="40005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066800" y="177165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5029200" y="1771650"/>
            <a:ext cx="3810000" cy="4114800"/>
          </a:xfrm>
        </p:spPr>
        <p:txBody>
          <a:bodyPr/>
          <a:lstStyle/>
          <a:p>
            <a:endParaRPr lang="en-GB"/>
          </a:p>
        </p:txBody>
      </p:sp>
      <p:sp>
        <p:nvSpPr>
          <p:cNvPr id="5" name="Date Placeholder 4"/>
          <p:cNvSpPr>
            <a:spLocks noGrp="1"/>
          </p:cNvSpPr>
          <p:nvPr>
            <p:ph type="dt" sz="half" idx="10"/>
          </p:nvPr>
        </p:nvSpPr>
        <p:spPr>
          <a:xfrm>
            <a:off x="1041400" y="6157913"/>
            <a:ext cx="1905000" cy="457200"/>
          </a:xfrm>
        </p:spPr>
        <p:txBody>
          <a:bodyPr/>
          <a:lstStyle>
            <a:lvl1pPr>
              <a:defRPr/>
            </a:lvl1pPr>
          </a:lstStyle>
          <a:p>
            <a:endParaRPr lang="en-US"/>
          </a:p>
        </p:txBody>
      </p:sp>
      <p:sp>
        <p:nvSpPr>
          <p:cNvPr id="6" name="Footer Placeholder 5"/>
          <p:cNvSpPr>
            <a:spLocks noGrp="1"/>
          </p:cNvSpPr>
          <p:nvPr>
            <p:ph type="ftr" sz="quarter" idx="11"/>
          </p:nvPr>
        </p:nvSpPr>
        <p:spPr>
          <a:xfrm>
            <a:off x="3505200" y="6157913"/>
            <a:ext cx="2895600" cy="457200"/>
          </a:xfrm>
          <a:prstGeom prst="rect">
            <a:avLst/>
          </a:prstGeom>
        </p:spPr>
        <p:txBody>
          <a:bodyPr/>
          <a:lstStyle>
            <a:lvl1pPr>
              <a:defRPr/>
            </a:lvl1pPr>
          </a:lstStyle>
          <a:p>
            <a:endParaRPr lang="en-US"/>
          </a:p>
        </p:txBody>
      </p:sp>
      <p:sp>
        <p:nvSpPr>
          <p:cNvPr id="7" name="Slide Number Placeholder 6"/>
          <p:cNvSpPr>
            <a:spLocks noGrp="1"/>
          </p:cNvSpPr>
          <p:nvPr>
            <p:ph type="sldNum" sz="quarter" idx="12"/>
          </p:nvPr>
        </p:nvSpPr>
        <p:spPr>
          <a:xfrm>
            <a:off x="6934200" y="6157913"/>
            <a:ext cx="1905000" cy="457200"/>
          </a:xfrm>
        </p:spPr>
        <p:txBody>
          <a:bodyPr/>
          <a:lstStyle>
            <a:lvl1pPr>
              <a:defRPr/>
            </a:lvl1pPr>
          </a:lstStyle>
          <a:p>
            <a:fld id="{EB9F53AB-7A24-4660-A9FA-BFF225FEC93A}" type="slidenum">
              <a:rPr lang="en-US"/>
              <a:pPr/>
              <a:t>‹#›</a:t>
            </a:fld>
            <a:endParaRPr lang="en-US"/>
          </a:p>
        </p:txBody>
      </p:sp>
    </p:spTree>
    <p:extLst>
      <p:ext uri="{BB962C8B-B14F-4D97-AF65-F5344CB8AC3E}">
        <p14:creationId xmlns:p14="http://schemas.microsoft.com/office/powerpoint/2010/main" val="291587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13/10/2017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8.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image" Target="../media/image15.wmf"/><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www.cybergrammar.co.uk/discourses_cohesion.php" TargetMode="External"/><Relationship Id="rId3" Type="http://schemas.openxmlformats.org/officeDocument/2006/relationships/hyperlink" Target="http://learning.gov.wales/resources/browse-all/handwriting-grammar-punctuation-spelling-b-steps-1/?lang=en" TargetMode="External"/><Relationship Id="rId7" Type="http://schemas.openxmlformats.org/officeDocument/2006/relationships/hyperlink" Target="http://www.correctpunctuation.co.uk/" TargetMode="External"/><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hyperlink" Target="http://projects.scottishcorpus.ac.uk/aries/basic_punctuation.jsp" TargetMode="External"/><Relationship Id="rId5" Type="http://schemas.openxmlformats.org/officeDocument/2006/relationships/hyperlink" Target="http://owl.english.purdue.edu/handouts/grammar/g_apostEX1.html" TargetMode="External"/><Relationship Id="rId4" Type="http://schemas.openxmlformats.org/officeDocument/2006/relationships/hyperlink" Target="https://www.teachwire.net/news/5-of-the-best-online-grammar-games-for-ks2-english?utm_content=bufferc1f98&amp;utm_medium=social&amp;utm_source=facebook.com&amp;utm_campaign=buffer"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onlinewritingtraining.com.au/2017/04/10/different-from-different-than-or-different-to/"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22.wmf"/><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2.xml"/><Relationship Id="rId1" Type="http://schemas.openxmlformats.org/officeDocument/2006/relationships/vmlDrawing" Target="../drawings/vmlDrawing1.vml"/><Relationship Id="rId4" Type="http://schemas.openxmlformats.org/officeDocument/2006/relationships/image" Target="../media/image23.wmf"/></Relationships>
</file>

<file path=ppt/slides/_rels/slide48.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3.xml"/><Relationship Id="rId1" Type="http://schemas.openxmlformats.org/officeDocument/2006/relationships/vmlDrawing" Target="../drawings/vmlDrawing2.vml"/><Relationship Id="rId4" Type="http://schemas.openxmlformats.org/officeDocument/2006/relationships/image" Target="../media/image24.png"/></Relationships>
</file>

<file path=ppt/slides/_rels/slide49.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12.xml"/><Relationship Id="rId1" Type="http://schemas.openxmlformats.org/officeDocument/2006/relationships/vmlDrawing" Target="../drawings/vmlDrawing3.vml"/><Relationship Id="rId4" Type="http://schemas.openxmlformats.org/officeDocument/2006/relationships/image" Target="../media/image25.wmf"/></Relationships>
</file>

<file path=ppt/slides/_rels/slide50.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13.xml"/><Relationship Id="rId1" Type="http://schemas.openxmlformats.org/officeDocument/2006/relationships/vmlDrawing" Target="../drawings/vmlDrawing4.vml"/><Relationship Id="rId4" Type="http://schemas.openxmlformats.org/officeDocument/2006/relationships/image" Target="../media/image26.wmf"/></Relationships>
</file>

<file path=ppt/slides/_rels/slide51.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Layout" Target="../slideLayouts/slideLayout12.xml"/><Relationship Id="rId1" Type="http://schemas.openxmlformats.org/officeDocument/2006/relationships/vmlDrawing" Target="../drawings/vmlDrawing5.vml"/><Relationship Id="rId4" Type="http://schemas.openxmlformats.org/officeDocument/2006/relationships/image" Target="../media/image27.wmf"/></Relationships>
</file>

<file path=ppt/slides/_rels/slide52.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Layout" Target="../slideLayouts/slideLayout13.xml"/><Relationship Id="rId1" Type="http://schemas.openxmlformats.org/officeDocument/2006/relationships/vmlDrawing" Target="../drawings/vmlDrawing6.vml"/><Relationship Id="rId4" Type="http://schemas.openxmlformats.org/officeDocument/2006/relationships/image" Target="../media/image28.wmf"/></Relationships>
</file>

<file path=ppt/slides/_rels/slide53.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12.xml"/><Relationship Id="rId1" Type="http://schemas.openxmlformats.org/officeDocument/2006/relationships/vmlDrawing" Target="../drawings/vmlDrawing7.vml"/><Relationship Id="rId4" Type="http://schemas.openxmlformats.org/officeDocument/2006/relationships/image" Target="../media/image29.wmf"/></Relationships>
</file>

<file path=ppt/slides/_rels/slide54.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Layout" Target="../slideLayouts/slideLayout13.xml"/><Relationship Id="rId1" Type="http://schemas.openxmlformats.org/officeDocument/2006/relationships/vmlDrawing" Target="../drawings/vmlDrawing8.vml"/><Relationship Id="rId4" Type="http://schemas.openxmlformats.org/officeDocument/2006/relationships/image" Target="../media/image30.w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754815"/>
            <a:ext cx="7776864" cy="1102519"/>
          </a:xfrm>
        </p:spPr>
        <p:txBody>
          <a:bodyPr>
            <a:normAutofit fontScale="90000"/>
          </a:bodyPr>
          <a:lstStyle/>
          <a:p>
            <a:r>
              <a:rPr lang="en-GB" dirty="0"/>
              <a:t>Developing </a:t>
            </a:r>
            <a:r>
              <a:rPr lang="en-GB"/>
              <a:t>Writers - supporting </a:t>
            </a:r>
            <a:r>
              <a:rPr lang="en-GB" dirty="0"/>
              <a:t>the development of writing.</a:t>
            </a:r>
            <a:br>
              <a:rPr lang="en-GB" dirty="0"/>
            </a:br>
            <a:endParaRPr lang="en-GB" dirty="0"/>
          </a:p>
        </p:txBody>
      </p:sp>
      <p:sp>
        <p:nvSpPr>
          <p:cNvPr id="3" name="Subtitle 2"/>
          <p:cNvSpPr>
            <a:spLocks noGrp="1"/>
          </p:cNvSpPr>
          <p:nvPr>
            <p:ph type="subTitle" idx="1"/>
          </p:nvPr>
        </p:nvSpPr>
        <p:spPr>
          <a:xfrm>
            <a:off x="2339752" y="3501008"/>
            <a:ext cx="4800600" cy="1855385"/>
          </a:xfrm>
        </p:spPr>
        <p:txBody>
          <a:bodyPr>
            <a:normAutofit/>
          </a:bodyPr>
          <a:lstStyle/>
          <a:p>
            <a:r>
              <a:rPr lang="en-GB" dirty="0">
                <a:solidFill>
                  <a:schemeClr val="bg1"/>
                </a:solidFill>
              </a:rPr>
              <a:t>LTPS for</a:t>
            </a:r>
          </a:p>
          <a:p>
            <a:r>
              <a:rPr lang="en-GB" dirty="0">
                <a:solidFill>
                  <a:schemeClr val="bg1"/>
                </a:solidFill>
              </a:rPr>
              <a:t>Session : 16 /10/17</a:t>
            </a:r>
          </a:p>
          <a:p>
            <a:r>
              <a:rPr lang="en-GB" dirty="0">
                <a:solidFill>
                  <a:schemeClr val="bg1"/>
                </a:solidFill>
              </a:rPr>
              <a:t>2017 - 2018</a:t>
            </a:r>
          </a:p>
          <a:p>
            <a:endParaRPr lang="en-GB" dirty="0">
              <a:solidFill>
                <a:schemeClr val="bg1"/>
              </a:solidFill>
            </a:endParaRP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569792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GB" dirty="0"/>
              <a:t>Aims of the Session</a:t>
            </a:r>
          </a:p>
        </p:txBody>
      </p:sp>
      <p:graphicFrame>
        <p:nvGraphicFramePr>
          <p:cNvPr id="4" name="Content Placeholder 5"/>
          <p:cNvGraphicFramePr>
            <a:graphicFrameLocks/>
          </p:cNvGraphicFramePr>
          <p:nvPr>
            <p:extLst/>
          </p:nvPr>
        </p:nvGraphicFramePr>
        <p:xfrm>
          <a:off x="449560" y="1196752"/>
          <a:ext cx="8229600" cy="4754880"/>
        </p:xfrm>
        <a:graphic>
          <a:graphicData uri="http://schemas.openxmlformats.org/drawingml/2006/table">
            <a:tbl>
              <a:tblPr firstRow="1" bandRow="1">
                <a:tableStyleId>{69012ECD-51FC-41F1-AA8D-1B2483CD663E}</a:tableStyleId>
              </a:tblPr>
              <a:tblGrid>
                <a:gridCol w="442392">
                  <a:extLst>
                    <a:ext uri="{9D8B030D-6E8A-4147-A177-3AD203B41FA5}">
                      <a16:colId xmlns:a16="http://schemas.microsoft.com/office/drawing/2014/main" val="20000"/>
                    </a:ext>
                  </a:extLst>
                </a:gridCol>
                <a:gridCol w="6632376">
                  <a:extLst>
                    <a:ext uri="{9D8B030D-6E8A-4147-A177-3AD203B41FA5}">
                      <a16:colId xmlns:a16="http://schemas.microsoft.com/office/drawing/2014/main" val="20001"/>
                    </a:ext>
                  </a:extLst>
                </a:gridCol>
                <a:gridCol w="1154832">
                  <a:extLst>
                    <a:ext uri="{9D8B030D-6E8A-4147-A177-3AD203B41FA5}">
                      <a16:colId xmlns:a16="http://schemas.microsoft.com/office/drawing/2014/main" val="20002"/>
                    </a:ext>
                  </a:extLst>
                </a:gridCol>
              </a:tblGrid>
              <a:tr h="370840">
                <a:tc>
                  <a:txBody>
                    <a:bodyPr/>
                    <a:lstStyle/>
                    <a:p>
                      <a:endParaRPr lang="en-GB" dirty="0">
                        <a:latin typeface="+mn-lt"/>
                      </a:endParaRPr>
                    </a:p>
                  </a:txBody>
                  <a:tcPr/>
                </a:tc>
                <a:tc>
                  <a:txBody>
                    <a:bodyPr/>
                    <a:lstStyle/>
                    <a:p>
                      <a:pPr algn="ctr"/>
                      <a:r>
                        <a:rPr lang="en-GB" dirty="0">
                          <a:latin typeface="+mn-lt"/>
                        </a:rPr>
                        <a:t>Aim</a:t>
                      </a:r>
                    </a:p>
                  </a:txBody>
                  <a:tcPr/>
                </a:tc>
                <a:tc>
                  <a:txBody>
                    <a:bodyPr/>
                    <a:lstStyle/>
                    <a:p>
                      <a:pPr algn="ctr"/>
                      <a:r>
                        <a:rPr lang="en-GB" dirty="0">
                          <a:latin typeface="+mn-lt"/>
                        </a:rPr>
                        <a:t>Link to</a:t>
                      </a:r>
                      <a:r>
                        <a:rPr lang="en-GB" baseline="0" dirty="0">
                          <a:latin typeface="+mn-lt"/>
                        </a:rPr>
                        <a:t> QTS</a:t>
                      </a:r>
                      <a:endParaRPr lang="en-GB" dirty="0">
                        <a:latin typeface="+mn-lt"/>
                      </a:endParaRPr>
                    </a:p>
                  </a:txBody>
                  <a:tcPr/>
                </a:tc>
                <a:extLst>
                  <a:ext uri="{0D108BD9-81ED-4DB2-BD59-A6C34878D82A}">
                    <a16:rowId xmlns:a16="http://schemas.microsoft.com/office/drawing/2014/main" val="10001"/>
                  </a:ext>
                </a:extLst>
              </a:tr>
              <a:tr h="1731322">
                <a:tc>
                  <a:txBody>
                    <a:bodyPr/>
                    <a:lstStyle/>
                    <a:p>
                      <a:endParaRPr lang="en-GB" dirty="0">
                        <a:latin typeface="+mn-lt"/>
                      </a:endParaRPr>
                    </a:p>
                  </a:txBody>
                  <a:tcPr/>
                </a:tc>
                <a:tc>
                  <a:txBody>
                    <a:bodyPr/>
                    <a:lstStyle/>
                    <a:p>
                      <a:r>
                        <a:rPr lang="en-GB" sz="1800" kern="1200" dirty="0">
                          <a:solidFill>
                            <a:schemeClr val="tx1"/>
                          </a:solidFill>
                          <a:effectLst/>
                          <a:latin typeface="+mn-lt"/>
                          <a:ea typeface="+mn-ea"/>
                          <a:cs typeface="+mn-cs"/>
                        </a:rPr>
                        <a:t>They </a:t>
                      </a:r>
                      <a:r>
                        <a:rPr lang="en-GB" sz="1800" kern="1200" dirty="0">
                          <a:solidFill>
                            <a:srgbClr val="FF0000"/>
                          </a:solidFill>
                          <a:effectLst/>
                          <a:latin typeface="+mn-lt"/>
                          <a:ea typeface="+mn-ea"/>
                          <a:cs typeface="+mn-cs"/>
                        </a:rPr>
                        <a:t>demonstrate</a:t>
                      </a:r>
                      <a:r>
                        <a:rPr lang="en-GB" sz="1800" kern="1200" dirty="0">
                          <a:solidFill>
                            <a:schemeClr val="tx1"/>
                          </a:solidFill>
                          <a:effectLst/>
                          <a:latin typeface="+mn-lt"/>
                          <a:ea typeface="+mn-ea"/>
                          <a:cs typeface="+mn-cs"/>
                        </a:rPr>
                        <a:t> combinations of </a:t>
                      </a:r>
                      <a:r>
                        <a:rPr lang="en-GB" sz="1800" kern="1200" dirty="0">
                          <a:solidFill>
                            <a:srgbClr val="FF0000"/>
                          </a:solidFill>
                          <a:effectLst/>
                          <a:latin typeface="+mn-lt"/>
                          <a:ea typeface="+mn-ea"/>
                          <a:cs typeface="+mn-cs"/>
                        </a:rPr>
                        <a:t>professional</a:t>
                      </a:r>
                      <a:r>
                        <a:rPr lang="en-GB" sz="1800" kern="1200" dirty="0">
                          <a:solidFill>
                            <a:schemeClr val="tx1"/>
                          </a:solidFill>
                          <a:effectLst/>
                          <a:latin typeface="+mn-lt"/>
                          <a:ea typeface="+mn-ea"/>
                          <a:cs typeface="+mn-cs"/>
                        </a:rPr>
                        <a:t> </a:t>
                      </a:r>
                      <a:r>
                        <a:rPr lang="en-GB" sz="1800" kern="1200" dirty="0">
                          <a:solidFill>
                            <a:srgbClr val="FF0000"/>
                          </a:solidFill>
                          <a:effectLst/>
                          <a:latin typeface="+mn-lt"/>
                          <a:ea typeface="+mn-ea"/>
                          <a:cs typeface="+mn-cs"/>
                        </a:rPr>
                        <a:t>characteristics</a:t>
                      </a:r>
                      <a:r>
                        <a:rPr lang="en-GB" sz="1800" kern="1200" dirty="0">
                          <a:solidFill>
                            <a:schemeClr val="tx1"/>
                          </a:solidFill>
                          <a:effectLst/>
                          <a:latin typeface="+mn-lt"/>
                          <a:ea typeface="+mn-ea"/>
                          <a:cs typeface="+mn-cs"/>
                        </a:rPr>
                        <a:t> which aim to </a:t>
                      </a:r>
                      <a:r>
                        <a:rPr lang="en-GB" sz="1800" kern="1200" dirty="0">
                          <a:solidFill>
                            <a:srgbClr val="FF0000"/>
                          </a:solidFill>
                          <a:effectLst/>
                          <a:latin typeface="+mn-lt"/>
                          <a:ea typeface="+mn-ea"/>
                          <a:cs typeface="+mn-cs"/>
                        </a:rPr>
                        <a:t>motivate</a:t>
                      </a:r>
                      <a:r>
                        <a:rPr lang="en-GB" sz="1800" kern="1200" dirty="0">
                          <a:solidFill>
                            <a:schemeClr val="tx1"/>
                          </a:solidFill>
                          <a:effectLst/>
                          <a:latin typeface="+mn-lt"/>
                          <a:ea typeface="+mn-ea"/>
                          <a:cs typeface="+mn-cs"/>
                        </a:rPr>
                        <a:t> and </a:t>
                      </a:r>
                      <a:r>
                        <a:rPr lang="en-GB" sz="1800" kern="1200" dirty="0">
                          <a:solidFill>
                            <a:srgbClr val="FF0000"/>
                          </a:solidFill>
                          <a:effectLst/>
                          <a:latin typeface="+mn-lt"/>
                          <a:ea typeface="+mn-ea"/>
                          <a:cs typeface="+mn-cs"/>
                        </a:rPr>
                        <a:t>inspire</a:t>
                      </a:r>
                      <a:r>
                        <a:rPr lang="en-GB" sz="1800" kern="1200" dirty="0">
                          <a:solidFill>
                            <a:schemeClr val="tx1"/>
                          </a:solidFill>
                          <a:effectLst/>
                          <a:latin typeface="+mn-lt"/>
                          <a:ea typeface="+mn-ea"/>
                          <a:cs typeface="+mn-cs"/>
                        </a:rPr>
                        <a:t> learners and secure their intellectual and personal development.</a:t>
                      </a:r>
                      <a:r>
                        <a:rPr lang="en-GB" sz="1800" b="1" kern="1200" dirty="0">
                          <a:solidFill>
                            <a:schemeClr val="tx1"/>
                          </a:solidFill>
                          <a:effectLst/>
                          <a:latin typeface="+mn-lt"/>
                          <a:ea typeface="+mn-ea"/>
                          <a:cs typeface="+mn-cs"/>
                        </a:rPr>
                        <a:t> </a:t>
                      </a:r>
                      <a:r>
                        <a:rPr lang="en-GB" sz="1800" kern="1200" dirty="0">
                          <a:solidFill>
                            <a:schemeClr val="tx1"/>
                          </a:solidFill>
                          <a:effectLst/>
                          <a:latin typeface="+mn-lt"/>
                          <a:ea typeface="+mn-ea"/>
                          <a:cs typeface="+mn-cs"/>
                        </a:rPr>
                        <a:t>They </a:t>
                      </a:r>
                      <a:r>
                        <a:rPr lang="en-GB" sz="1800" kern="1200" dirty="0">
                          <a:solidFill>
                            <a:srgbClr val="FF0000"/>
                          </a:solidFill>
                          <a:effectLst/>
                          <a:latin typeface="+mn-lt"/>
                          <a:ea typeface="+mn-ea"/>
                          <a:cs typeface="+mn-cs"/>
                        </a:rPr>
                        <a:t>recognise their own needs </a:t>
                      </a:r>
                      <a:r>
                        <a:rPr lang="en-GB" sz="1800" kern="1200" dirty="0">
                          <a:solidFill>
                            <a:schemeClr val="tx1"/>
                          </a:solidFill>
                          <a:effectLst/>
                          <a:latin typeface="+mn-lt"/>
                          <a:ea typeface="+mn-ea"/>
                          <a:cs typeface="+mn-cs"/>
                        </a:rPr>
                        <a:t>and take responsibility for their continuing professional development. They are aware of, and work within, the </a:t>
                      </a:r>
                      <a:r>
                        <a:rPr lang="en-GB" sz="1800" kern="1200" dirty="0">
                          <a:solidFill>
                            <a:srgbClr val="FF0000"/>
                          </a:solidFill>
                          <a:effectLst/>
                          <a:latin typeface="+mn-lt"/>
                          <a:ea typeface="+mn-ea"/>
                          <a:cs typeface="+mn-cs"/>
                        </a:rPr>
                        <a:t>statutory frameworks </a:t>
                      </a:r>
                      <a:r>
                        <a:rPr lang="en-GB" sz="1800" kern="1200" dirty="0">
                          <a:solidFill>
                            <a:schemeClr val="tx1"/>
                          </a:solidFill>
                          <a:effectLst/>
                          <a:latin typeface="+mn-lt"/>
                          <a:ea typeface="+mn-ea"/>
                          <a:cs typeface="+mn-cs"/>
                        </a:rPr>
                        <a:t>relating to teachers’ responsibilities.</a:t>
                      </a:r>
                    </a:p>
                  </a:txBody>
                  <a:tcPr/>
                </a:tc>
                <a:tc>
                  <a:txBody>
                    <a:bodyPr/>
                    <a:lstStyle/>
                    <a:p>
                      <a:pPr algn="ctr"/>
                      <a:r>
                        <a:rPr lang="en-GB" dirty="0">
                          <a:latin typeface="+mn-lt"/>
                        </a:rPr>
                        <a:t>1.3 </a:t>
                      </a:r>
                    </a:p>
                    <a:p>
                      <a:pPr algn="ctr"/>
                      <a:r>
                        <a:rPr lang="en-GB" dirty="0">
                          <a:latin typeface="+mn-lt"/>
                        </a:rPr>
                        <a:t>1.7</a:t>
                      </a:r>
                    </a:p>
                    <a:p>
                      <a:pPr algn="ctr"/>
                      <a:r>
                        <a:rPr lang="en-GB" dirty="0">
                          <a:latin typeface="+mn-lt"/>
                        </a:rPr>
                        <a:t>1.8</a:t>
                      </a:r>
                    </a:p>
                  </a:txBody>
                  <a:tcPr/>
                </a:tc>
                <a:extLst>
                  <a:ext uri="{0D108BD9-81ED-4DB2-BD59-A6C34878D82A}">
                    <a16:rowId xmlns:a16="http://schemas.microsoft.com/office/drawing/2014/main" val="10002"/>
                  </a:ext>
                </a:extLst>
              </a:tr>
              <a:tr h="858058">
                <a:tc>
                  <a:txBody>
                    <a:bodyPr/>
                    <a:lstStyle/>
                    <a:p>
                      <a:endParaRPr lang="en-GB" dirty="0">
                        <a:latin typeface="+mn-lt"/>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effectLst/>
                          <a:latin typeface="+mn-lt"/>
                          <a:ea typeface="+mn-ea"/>
                          <a:cs typeface="+mn-cs"/>
                        </a:rPr>
                        <a:t>They have a </a:t>
                      </a:r>
                      <a:r>
                        <a:rPr lang="en-GB" sz="1800" kern="1200" dirty="0">
                          <a:solidFill>
                            <a:srgbClr val="FF0000"/>
                          </a:solidFill>
                          <a:effectLst/>
                          <a:latin typeface="+mn-lt"/>
                          <a:ea typeface="+mn-ea"/>
                          <a:cs typeface="+mn-cs"/>
                        </a:rPr>
                        <a:t>secure knowledge </a:t>
                      </a:r>
                      <a:r>
                        <a:rPr lang="en-GB" sz="1800" kern="1200" dirty="0">
                          <a:solidFill>
                            <a:schemeClr val="tx1"/>
                          </a:solidFill>
                          <a:effectLst/>
                          <a:latin typeface="+mn-lt"/>
                          <a:ea typeface="+mn-ea"/>
                          <a:cs typeface="+mn-cs"/>
                        </a:rPr>
                        <a:t>and understanding of the subject(s)</a:t>
                      </a:r>
                      <a:r>
                        <a:rPr lang="en-GB" sz="1800" b="1" kern="1200" dirty="0">
                          <a:solidFill>
                            <a:schemeClr val="tx1"/>
                          </a:solidFill>
                          <a:effectLst/>
                          <a:latin typeface="+mn-lt"/>
                          <a:ea typeface="+mn-ea"/>
                          <a:cs typeface="+mn-cs"/>
                        </a:rPr>
                        <a:t> </a:t>
                      </a:r>
                      <a:r>
                        <a:rPr lang="en-GB" sz="1800" kern="1200" dirty="0">
                          <a:solidFill>
                            <a:schemeClr val="tx1"/>
                          </a:solidFill>
                          <a:effectLst/>
                          <a:latin typeface="+mn-lt"/>
                          <a:ea typeface="+mn-ea"/>
                          <a:cs typeface="+mn-cs"/>
                        </a:rPr>
                        <a:t>they are trained to teach and they </a:t>
                      </a:r>
                      <a:r>
                        <a:rPr lang="en-GB" sz="1800" kern="1200" dirty="0">
                          <a:solidFill>
                            <a:srgbClr val="FF0000"/>
                          </a:solidFill>
                          <a:effectLst/>
                          <a:latin typeface="+mn-lt"/>
                          <a:ea typeface="+mn-ea"/>
                          <a:cs typeface="+mn-cs"/>
                        </a:rPr>
                        <a:t>know</a:t>
                      </a:r>
                      <a:r>
                        <a:rPr lang="en-GB" sz="1800" kern="1200" dirty="0">
                          <a:solidFill>
                            <a:schemeClr val="tx1"/>
                          </a:solidFill>
                          <a:effectLst/>
                          <a:latin typeface="+mn-lt"/>
                          <a:ea typeface="+mn-ea"/>
                          <a:cs typeface="+mn-cs"/>
                        </a:rPr>
                        <a:t> and </a:t>
                      </a:r>
                      <a:r>
                        <a:rPr lang="en-GB" sz="1800" kern="1200" dirty="0">
                          <a:solidFill>
                            <a:srgbClr val="FF0000"/>
                          </a:solidFill>
                          <a:effectLst/>
                          <a:latin typeface="+mn-lt"/>
                          <a:ea typeface="+mn-ea"/>
                          <a:cs typeface="+mn-cs"/>
                        </a:rPr>
                        <a:t>understand</a:t>
                      </a:r>
                      <a:r>
                        <a:rPr lang="en-GB" sz="1800" kern="1200" dirty="0">
                          <a:solidFill>
                            <a:schemeClr val="tx1"/>
                          </a:solidFill>
                          <a:effectLst/>
                          <a:latin typeface="+mn-lt"/>
                          <a:ea typeface="+mn-ea"/>
                          <a:cs typeface="+mn-cs"/>
                        </a:rPr>
                        <a:t> the National Curriculum aims and guidelines</a:t>
                      </a:r>
                      <a:r>
                        <a:rPr lang="en-GB" dirty="0">
                          <a:effectLst/>
                        </a:rPr>
                        <a:t> </a:t>
                      </a:r>
                      <a:endParaRPr lang="en-GB" sz="1800" kern="1200" dirty="0">
                        <a:solidFill>
                          <a:schemeClr val="tx1"/>
                        </a:solidFill>
                        <a:effectLst/>
                        <a:latin typeface="+mn-lt"/>
                        <a:ea typeface="+mn-ea"/>
                        <a:cs typeface="+mn-cs"/>
                      </a:endParaRPr>
                    </a:p>
                  </a:txBody>
                  <a:tcPr/>
                </a:tc>
                <a:tc>
                  <a:txBody>
                    <a:bodyPr/>
                    <a:lstStyle/>
                    <a:p>
                      <a:pPr algn="ctr"/>
                      <a:r>
                        <a:rPr lang="en-GB" dirty="0">
                          <a:latin typeface="+mn-lt"/>
                        </a:rPr>
                        <a:t>2.1</a:t>
                      </a:r>
                    </a:p>
                  </a:txBody>
                  <a:tcPr/>
                </a:tc>
                <a:extLst>
                  <a:ext uri="{0D108BD9-81ED-4DB2-BD59-A6C34878D82A}">
                    <a16:rowId xmlns:a16="http://schemas.microsoft.com/office/drawing/2014/main" val="10003"/>
                  </a:ext>
                </a:extLst>
              </a:tr>
              <a:tr h="370840">
                <a:tc>
                  <a:txBody>
                    <a:bodyPr/>
                    <a:lstStyle/>
                    <a:p>
                      <a:endParaRPr lang="en-GB" dirty="0">
                        <a:latin typeface="+mn-lt"/>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b="1" i="1" kern="1200" dirty="0">
                          <a:solidFill>
                            <a:schemeClr val="tx1"/>
                          </a:solidFill>
                          <a:effectLst/>
                          <a:latin typeface="+mn-lt"/>
                          <a:ea typeface="+mn-ea"/>
                          <a:cs typeface="+mn-cs"/>
                        </a:rPr>
                        <a:t>Planning, expectations and targets </a:t>
                      </a:r>
                      <a:r>
                        <a:rPr lang="en-GB" sz="1800" b="0" i="0" kern="1200" dirty="0">
                          <a:solidFill>
                            <a:schemeClr val="tx1"/>
                          </a:solidFill>
                          <a:effectLst/>
                          <a:latin typeface="+mn-lt"/>
                          <a:ea typeface="+mn-ea"/>
                          <a:cs typeface="+mn-cs"/>
                        </a:rPr>
                        <a:t>- they </a:t>
                      </a:r>
                      <a:r>
                        <a:rPr lang="en-GB" sz="1800" kern="1200" dirty="0">
                          <a:solidFill>
                            <a:schemeClr val="tx1"/>
                          </a:solidFill>
                          <a:effectLst/>
                          <a:latin typeface="+mn-lt"/>
                          <a:ea typeface="+mn-ea"/>
                          <a:cs typeface="+mn-cs"/>
                        </a:rPr>
                        <a:t>can teach the required or </a:t>
                      </a:r>
                      <a:r>
                        <a:rPr lang="en-GB" sz="1800" kern="1200" dirty="0">
                          <a:solidFill>
                            <a:srgbClr val="FF0000"/>
                          </a:solidFill>
                          <a:effectLst/>
                          <a:latin typeface="+mn-lt"/>
                          <a:ea typeface="+mn-ea"/>
                          <a:cs typeface="+mn-cs"/>
                        </a:rPr>
                        <a:t>expected skills, knowledge</a:t>
                      </a:r>
                      <a:r>
                        <a:rPr lang="en-GB" sz="1800" kern="1200" dirty="0">
                          <a:solidFill>
                            <a:schemeClr val="tx1"/>
                          </a:solidFill>
                          <a:effectLst/>
                          <a:latin typeface="+mn-lt"/>
                          <a:ea typeface="+mn-ea"/>
                          <a:cs typeface="+mn-cs"/>
                        </a:rPr>
                        <a:t>, and understanding </a:t>
                      </a:r>
                      <a:r>
                        <a:rPr lang="en-GB" sz="1800" kern="1200" dirty="0">
                          <a:solidFill>
                            <a:srgbClr val="FF0000"/>
                          </a:solidFill>
                          <a:effectLst/>
                          <a:latin typeface="+mn-lt"/>
                          <a:ea typeface="+mn-ea"/>
                          <a:cs typeface="+mn-cs"/>
                        </a:rPr>
                        <a:t>relevant</a:t>
                      </a:r>
                      <a:r>
                        <a:rPr lang="en-GB" sz="1800" kern="1200" dirty="0">
                          <a:solidFill>
                            <a:schemeClr val="tx1"/>
                          </a:solidFill>
                          <a:effectLst/>
                          <a:latin typeface="+mn-lt"/>
                          <a:ea typeface="+mn-ea"/>
                          <a:cs typeface="+mn-cs"/>
                        </a:rPr>
                        <a:t> to the curriculum for </a:t>
                      </a:r>
                      <a:r>
                        <a:rPr lang="en-GB" sz="1800" kern="1200" dirty="0">
                          <a:solidFill>
                            <a:srgbClr val="FF0000"/>
                          </a:solidFill>
                          <a:effectLst/>
                          <a:latin typeface="+mn-lt"/>
                          <a:ea typeface="+mn-ea"/>
                          <a:cs typeface="+mn-cs"/>
                        </a:rPr>
                        <a:t>learners</a:t>
                      </a:r>
                      <a:r>
                        <a:rPr lang="en-GB" sz="1800" kern="1200" dirty="0">
                          <a:solidFill>
                            <a:schemeClr val="tx1"/>
                          </a:solidFill>
                          <a:effectLst/>
                          <a:latin typeface="+mn-lt"/>
                          <a:ea typeface="+mn-ea"/>
                          <a:cs typeface="+mn-cs"/>
                        </a:rPr>
                        <a:t> in the age range for which they are trained, and as relevant to the age range they are trained to teach.</a:t>
                      </a:r>
                      <a:endParaRPr lang="en-GB" dirty="0">
                        <a:latin typeface="+mn-lt"/>
                      </a:endParaRPr>
                    </a:p>
                  </a:txBody>
                  <a:tcPr/>
                </a:tc>
                <a:tc>
                  <a:txBody>
                    <a:bodyPr/>
                    <a:lstStyle/>
                    <a:p>
                      <a:pPr algn="ctr"/>
                      <a:r>
                        <a:rPr lang="en-GB" dirty="0"/>
                        <a:t>3.</a:t>
                      </a:r>
                      <a:r>
                        <a:rPr lang="en-GB" dirty="0">
                          <a:latin typeface="+mn-lt"/>
                        </a:rPr>
                        <a:t>1</a:t>
                      </a:r>
                    </a:p>
                    <a:p>
                      <a:pPr algn="ctr"/>
                      <a:r>
                        <a:rPr lang="en-GB" dirty="0">
                          <a:latin typeface="+mn-lt"/>
                        </a:rPr>
                        <a:t>3.3.2</a:t>
                      </a:r>
                      <a:endParaRPr lang="en-GB" dirty="0"/>
                    </a:p>
                  </a:txBody>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18344797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4832" y="153143"/>
            <a:ext cx="7890861" cy="5533017"/>
          </a:xfrm>
          <a:prstGeom prst="rect">
            <a:avLst/>
          </a:prstGeom>
        </p:spPr>
      </p:pic>
      <p:sp>
        <p:nvSpPr>
          <p:cNvPr id="2" name="Title 1"/>
          <p:cNvSpPr>
            <a:spLocks noGrp="1"/>
          </p:cNvSpPr>
          <p:nvPr>
            <p:ph type="title"/>
          </p:nvPr>
        </p:nvSpPr>
        <p:spPr>
          <a:xfrm>
            <a:off x="457200" y="274638"/>
            <a:ext cx="8229600" cy="634082"/>
          </a:xfrm>
        </p:spPr>
        <p:txBody>
          <a:bodyPr>
            <a:normAutofit fontScale="90000"/>
          </a:bodyPr>
          <a:lstStyle/>
          <a:p>
            <a:r>
              <a:rPr lang="en-GB" dirty="0">
                <a:latin typeface="Comic Sans MS" panose="030F0702030302020204" pitchFamily="66" charset="0"/>
              </a:rPr>
              <a:t>Journey …..</a:t>
            </a:r>
          </a:p>
        </p:txBody>
      </p:sp>
      <p:sp>
        <p:nvSpPr>
          <p:cNvPr id="3" name="Content Placeholder 2"/>
          <p:cNvSpPr>
            <a:spLocks noGrp="1"/>
          </p:cNvSpPr>
          <p:nvPr>
            <p:ph idx="1"/>
          </p:nvPr>
        </p:nvSpPr>
        <p:spPr>
          <a:xfrm>
            <a:off x="454832" y="1124744"/>
            <a:ext cx="8365639" cy="4536504"/>
          </a:xfrm>
        </p:spPr>
        <p:txBody>
          <a:bodyPr>
            <a:normAutofit/>
          </a:bodyPr>
          <a:lstStyle/>
          <a:p>
            <a:r>
              <a:rPr lang="en-GB" dirty="0"/>
              <a:t>ORACY</a:t>
            </a:r>
          </a:p>
          <a:p>
            <a:endParaRPr lang="en-GB" sz="1400" dirty="0"/>
          </a:p>
          <a:p>
            <a:r>
              <a:rPr lang="en-GB" dirty="0"/>
              <a:t>Talk for Writing (Composition – ‘C’)</a:t>
            </a:r>
          </a:p>
          <a:p>
            <a:endParaRPr lang="en-GB" sz="1800" dirty="0"/>
          </a:p>
          <a:p>
            <a:r>
              <a:rPr lang="en-GB" dirty="0"/>
              <a:t>Transcription ( T)</a:t>
            </a:r>
          </a:p>
          <a:p>
            <a:endParaRPr lang="en-GB" sz="1600" dirty="0"/>
          </a:p>
          <a:p>
            <a:r>
              <a:rPr lang="en-GB" dirty="0"/>
              <a:t>Review – Proof Read ( T &amp; C)</a:t>
            </a:r>
          </a:p>
          <a:p>
            <a:endParaRPr lang="en-GB" dirty="0"/>
          </a:p>
          <a:p>
            <a:r>
              <a:rPr lang="en-GB" dirty="0"/>
              <a:t>Presentation of final piece.</a:t>
            </a:r>
          </a:p>
          <a:p>
            <a:endParaRPr lang="en-GB" dirty="0"/>
          </a:p>
          <a:p>
            <a:endParaRPr lang="en-GB" dirty="0"/>
          </a:p>
        </p:txBody>
      </p:sp>
      <p:sp>
        <p:nvSpPr>
          <p:cNvPr id="4" name="Down Arrow 3"/>
          <p:cNvSpPr/>
          <p:nvPr/>
        </p:nvSpPr>
        <p:spPr>
          <a:xfrm>
            <a:off x="1350706" y="1771673"/>
            <a:ext cx="360040" cy="23497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own Arrow 6"/>
          <p:cNvSpPr/>
          <p:nvPr/>
        </p:nvSpPr>
        <p:spPr>
          <a:xfrm>
            <a:off x="1350706" y="2606006"/>
            <a:ext cx="360040" cy="23497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Down Arrow 7"/>
          <p:cNvSpPr/>
          <p:nvPr/>
        </p:nvSpPr>
        <p:spPr>
          <a:xfrm>
            <a:off x="1338669" y="3511821"/>
            <a:ext cx="360040" cy="23497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Down Arrow 8"/>
          <p:cNvSpPr/>
          <p:nvPr/>
        </p:nvSpPr>
        <p:spPr>
          <a:xfrm>
            <a:off x="1338669" y="4469047"/>
            <a:ext cx="360040" cy="23497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956376" y="6021288"/>
            <a:ext cx="879396" cy="607386"/>
          </a:xfrm>
          <a:prstGeom prst="rect">
            <a:avLst/>
          </a:prstGeom>
        </p:spPr>
      </p:pic>
    </p:spTree>
    <p:extLst>
      <p:ext uri="{BB962C8B-B14F-4D97-AF65-F5344CB8AC3E}">
        <p14:creationId xmlns:p14="http://schemas.microsoft.com/office/powerpoint/2010/main" val="8785319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dirty="0">
                <a:latin typeface="Comic Sans MS" charset="0"/>
                <a:ea typeface="Comic Sans MS" charset="0"/>
                <a:cs typeface="Comic Sans MS" charset="0"/>
              </a:rPr>
              <a:t>Let’s recap</a:t>
            </a:r>
            <a:r>
              <a:rPr lang="mr-IN" sz="2800" dirty="0">
                <a:latin typeface="Comic Sans MS" charset="0"/>
                <a:ea typeface="Comic Sans MS" charset="0"/>
                <a:cs typeface="Comic Sans MS" charset="0"/>
              </a:rPr>
              <a:t>…</a:t>
            </a:r>
            <a:r>
              <a:rPr lang="en-US" sz="2800" dirty="0">
                <a:latin typeface="Comic Sans MS" charset="0"/>
                <a:ea typeface="Comic Sans MS" charset="0"/>
                <a:cs typeface="Comic Sans MS" charset="0"/>
              </a:rPr>
              <a:t>..What do you understand to be the difference between</a:t>
            </a:r>
            <a:r>
              <a:rPr lang="mr-IN" sz="2800" dirty="0">
                <a:latin typeface="Comic Sans MS" charset="0"/>
                <a:ea typeface="Comic Sans MS" charset="0"/>
                <a:cs typeface="Comic Sans MS" charset="0"/>
              </a:rPr>
              <a:t>……</a:t>
            </a:r>
            <a:r>
              <a:rPr lang="en-US" sz="2800" dirty="0">
                <a:latin typeface="Comic Sans MS" charset="0"/>
                <a:ea typeface="Comic Sans MS" charset="0"/>
                <a:cs typeface="Comic Sans MS" charset="0"/>
              </a:rPr>
              <a:t>?</a:t>
            </a:r>
          </a:p>
        </p:txBody>
      </p:sp>
      <p:sp>
        <p:nvSpPr>
          <p:cNvPr id="3" name="Content Placeholder 2"/>
          <p:cNvSpPr>
            <a:spLocks noGrp="1"/>
          </p:cNvSpPr>
          <p:nvPr>
            <p:ph idx="1"/>
          </p:nvPr>
        </p:nvSpPr>
        <p:spPr/>
        <p:txBody>
          <a:bodyPr/>
          <a:lstStyle/>
          <a:p>
            <a:r>
              <a:rPr lang="en-US" dirty="0">
                <a:latin typeface="Comic Sans MS" charset="0"/>
                <a:ea typeface="Comic Sans MS" charset="0"/>
                <a:cs typeface="Comic Sans MS" charset="0"/>
              </a:rPr>
              <a:t>Composition</a:t>
            </a:r>
          </a:p>
          <a:p>
            <a:endParaRPr lang="en-US" dirty="0">
              <a:latin typeface="Comic Sans MS" charset="0"/>
              <a:ea typeface="Comic Sans MS" charset="0"/>
              <a:cs typeface="Comic Sans MS" charset="0"/>
            </a:endParaRPr>
          </a:p>
          <a:p>
            <a:r>
              <a:rPr lang="en-US" dirty="0">
                <a:latin typeface="Comic Sans MS" charset="0"/>
                <a:ea typeface="Comic Sans MS" charset="0"/>
                <a:cs typeface="Comic Sans MS" charset="0"/>
              </a:rPr>
              <a:t>Transcription</a:t>
            </a:r>
          </a:p>
        </p:txBody>
      </p:sp>
      <p:sp>
        <p:nvSpPr>
          <p:cNvPr id="4" name="Text Box 2">
            <a:extLst>
              <a:ext uri="{FF2B5EF4-FFF2-40B4-BE49-F238E27FC236}">
                <a16:creationId xmlns:a16="http://schemas.microsoft.com/office/drawing/2014/main" id="{D8BC073B-5A38-483A-A9FD-215447AF50D1}"/>
              </a:ext>
            </a:extLst>
          </p:cNvPr>
          <p:cNvSpPr txBox="1">
            <a:spLocks noChangeArrowheads="1"/>
          </p:cNvSpPr>
          <p:nvPr/>
        </p:nvSpPr>
        <p:spPr bwMode="auto">
          <a:xfrm>
            <a:off x="3995936" y="1844824"/>
            <a:ext cx="4464496" cy="32624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GB" sz="1800" b="1" dirty="0">
                <a:latin typeface="Comic Sans MS" charset="0"/>
                <a:ea typeface="Comic Sans MS" charset="0"/>
                <a:cs typeface="Comic Sans MS" charset="0"/>
              </a:rPr>
              <a:t> </a:t>
            </a:r>
            <a:r>
              <a:rPr lang="en-GB" sz="1600" b="1" dirty="0">
                <a:solidFill>
                  <a:srgbClr val="C00000"/>
                </a:solidFill>
                <a:latin typeface="Comic Sans MS" charset="0"/>
                <a:ea typeface="Comic Sans MS" charset="0"/>
                <a:cs typeface="Comic Sans MS" charset="0"/>
              </a:rPr>
              <a:t>Composition</a:t>
            </a:r>
            <a:r>
              <a:rPr lang="en-GB" sz="1400" dirty="0">
                <a:solidFill>
                  <a:srgbClr val="C00000"/>
                </a:solidFill>
                <a:latin typeface="Comic Sans MS" charset="0"/>
                <a:ea typeface="Comic Sans MS" charset="0"/>
                <a:cs typeface="Comic Sans MS" charset="0"/>
              </a:rPr>
              <a:t>  (</a:t>
            </a:r>
            <a:r>
              <a:rPr lang="en-GB" sz="1400" b="1" dirty="0">
                <a:solidFill>
                  <a:srgbClr val="C00000"/>
                </a:solidFill>
                <a:latin typeface="Comic Sans MS" charset="0"/>
                <a:ea typeface="Comic Sans MS" charset="0"/>
                <a:cs typeface="Comic Sans MS" charset="0"/>
              </a:rPr>
              <a:t>the message</a:t>
            </a:r>
            <a:r>
              <a:rPr lang="en-GB" sz="1400" dirty="0">
                <a:solidFill>
                  <a:srgbClr val="C00000"/>
                </a:solidFill>
                <a:latin typeface="Comic Sans MS" charset="0"/>
                <a:ea typeface="Comic Sans MS" charset="0"/>
                <a:cs typeface="Comic Sans MS" charset="0"/>
              </a:rPr>
              <a:t>)      </a:t>
            </a:r>
            <a:r>
              <a:rPr lang="en-GB" sz="1400" b="1" dirty="0">
                <a:solidFill>
                  <a:srgbClr val="C00000"/>
                </a:solidFill>
                <a:latin typeface="Comic Sans MS" charset="0"/>
                <a:ea typeface="Comic Sans MS" charset="0"/>
                <a:cs typeface="Comic Sans MS" charset="0"/>
              </a:rPr>
              <a:t>(author)</a:t>
            </a:r>
          </a:p>
          <a:p>
            <a:pPr eaLnBrk="1" hangingPunct="1"/>
            <a:r>
              <a:rPr lang="en-GB" sz="1400" b="1" dirty="0">
                <a:latin typeface="Comic Sans MS" charset="0"/>
                <a:ea typeface="Comic Sans MS" charset="0"/>
                <a:cs typeface="Comic Sans MS" charset="0"/>
              </a:rPr>
              <a:t>    </a:t>
            </a:r>
            <a:r>
              <a:rPr lang="en-GB" sz="1400" dirty="0">
                <a:latin typeface="Comic Sans MS" charset="0"/>
                <a:ea typeface="Comic Sans MS" charset="0"/>
                <a:cs typeface="Comic Sans MS" charset="0"/>
              </a:rPr>
              <a:t>Getting ideas</a:t>
            </a:r>
          </a:p>
          <a:p>
            <a:pPr eaLnBrk="1" hangingPunct="1"/>
            <a:r>
              <a:rPr lang="en-GB" sz="1400" dirty="0">
                <a:latin typeface="Comic Sans MS" charset="0"/>
                <a:ea typeface="Comic Sans MS" charset="0"/>
                <a:cs typeface="Comic Sans MS" charset="0"/>
              </a:rPr>
              <a:t>     Selecting words</a:t>
            </a:r>
          </a:p>
          <a:p>
            <a:pPr eaLnBrk="1" hangingPunct="1"/>
            <a:r>
              <a:rPr lang="en-GB" sz="1400" dirty="0">
                <a:latin typeface="Comic Sans MS" charset="0"/>
                <a:ea typeface="Comic Sans MS" charset="0"/>
                <a:cs typeface="Comic Sans MS" charset="0"/>
              </a:rPr>
              <a:t>     Grammar</a:t>
            </a:r>
          </a:p>
          <a:p>
            <a:pPr eaLnBrk="1" hangingPunct="1"/>
            <a:endParaRPr lang="en-GB" sz="1400" dirty="0">
              <a:latin typeface="Comic Sans MS" charset="0"/>
              <a:ea typeface="Comic Sans MS" charset="0"/>
              <a:cs typeface="Comic Sans MS" charset="0"/>
            </a:endParaRPr>
          </a:p>
          <a:p>
            <a:pPr eaLnBrk="1" hangingPunct="1"/>
            <a:endParaRPr lang="en-GB" sz="1400" dirty="0">
              <a:latin typeface="Comic Sans MS" charset="0"/>
              <a:ea typeface="Comic Sans MS" charset="0"/>
              <a:cs typeface="Comic Sans MS" charset="0"/>
            </a:endParaRPr>
          </a:p>
          <a:p>
            <a:pPr eaLnBrk="1" hangingPunct="1"/>
            <a:r>
              <a:rPr lang="en-GB" sz="1600" b="1" dirty="0">
                <a:solidFill>
                  <a:srgbClr val="C00000"/>
                </a:solidFill>
                <a:latin typeface="Comic Sans MS" charset="0"/>
                <a:ea typeface="Comic Sans MS" charset="0"/>
                <a:cs typeface="Comic Sans MS" charset="0"/>
              </a:rPr>
              <a:t>Transcription   (secretary)</a:t>
            </a:r>
          </a:p>
          <a:p>
            <a:pPr eaLnBrk="1" hangingPunct="1"/>
            <a:r>
              <a:rPr lang="en-GB" sz="1400" b="1" dirty="0">
                <a:latin typeface="Comic Sans MS" charset="0"/>
                <a:ea typeface="Comic Sans MS" charset="0"/>
                <a:cs typeface="Comic Sans MS" charset="0"/>
              </a:rPr>
              <a:t>    </a:t>
            </a:r>
            <a:r>
              <a:rPr lang="en-GB" sz="1400" dirty="0">
                <a:latin typeface="Comic Sans MS" charset="0"/>
                <a:ea typeface="Comic Sans MS" charset="0"/>
                <a:cs typeface="Comic Sans MS" charset="0"/>
              </a:rPr>
              <a:t>Physical effort of writing</a:t>
            </a:r>
          </a:p>
          <a:p>
            <a:pPr eaLnBrk="1" hangingPunct="1"/>
            <a:r>
              <a:rPr lang="en-GB" sz="1400" dirty="0">
                <a:latin typeface="Comic Sans MS" charset="0"/>
                <a:ea typeface="Comic Sans MS" charset="0"/>
                <a:cs typeface="Comic Sans MS" charset="0"/>
              </a:rPr>
              <a:t>     Spelling</a:t>
            </a:r>
          </a:p>
          <a:p>
            <a:pPr eaLnBrk="1" hangingPunct="1"/>
            <a:r>
              <a:rPr lang="en-GB" sz="1400" dirty="0">
                <a:latin typeface="Comic Sans MS" charset="0"/>
                <a:ea typeface="Comic Sans MS" charset="0"/>
                <a:cs typeface="Comic Sans MS" charset="0"/>
              </a:rPr>
              <a:t>     Capitalisation</a:t>
            </a:r>
          </a:p>
          <a:p>
            <a:pPr eaLnBrk="1" hangingPunct="1"/>
            <a:r>
              <a:rPr lang="en-GB" sz="1400" dirty="0">
                <a:latin typeface="Comic Sans MS" charset="0"/>
                <a:ea typeface="Comic Sans MS" charset="0"/>
                <a:cs typeface="Comic Sans MS" charset="0"/>
              </a:rPr>
              <a:t>     Punctuation</a:t>
            </a:r>
          </a:p>
          <a:p>
            <a:pPr eaLnBrk="1" hangingPunct="1"/>
            <a:r>
              <a:rPr lang="en-GB" sz="1400" dirty="0">
                <a:latin typeface="Comic Sans MS" charset="0"/>
                <a:ea typeface="Comic Sans MS" charset="0"/>
                <a:cs typeface="Comic Sans MS" charset="0"/>
              </a:rPr>
              <a:t>     Paragraphs</a:t>
            </a:r>
          </a:p>
          <a:p>
            <a:pPr eaLnBrk="1" hangingPunct="1"/>
            <a:r>
              <a:rPr lang="en-GB" sz="1400" dirty="0">
                <a:latin typeface="Comic Sans MS" charset="0"/>
                <a:ea typeface="Comic Sans MS" charset="0"/>
                <a:cs typeface="Comic Sans MS" charset="0"/>
              </a:rPr>
              <a:t>     Legibility</a:t>
            </a:r>
          </a:p>
          <a:p>
            <a:pPr eaLnBrk="1" hangingPunct="1"/>
            <a:endParaRPr lang="en-GB" sz="1800" dirty="0">
              <a:latin typeface="+mn-lt"/>
            </a:endParaRPr>
          </a:p>
        </p:txBody>
      </p:sp>
    </p:spTree>
    <p:extLst>
      <p:ext uri="{BB962C8B-B14F-4D97-AF65-F5344CB8AC3E}">
        <p14:creationId xmlns:p14="http://schemas.microsoft.com/office/powerpoint/2010/main" val="1181443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836713"/>
            <a:ext cx="6840760" cy="648072"/>
          </a:xfrm>
        </p:spPr>
        <p:txBody>
          <a:bodyPr>
            <a:normAutofit fontScale="90000"/>
          </a:bodyPr>
          <a:lstStyle/>
          <a:p>
            <a:r>
              <a:rPr lang="en-GB" dirty="0">
                <a:solidFill>
                  <a:srgbClr val="C00000"/>
                </a:solidFill>
                <a:cs typeface="Times New Roman" pitchFamily="18" charset="0"/>
              </a:rPr>
              <a:t> </a:t>
            </a:r>
            <a:r>
              <a:rPr lang="en-GB" dirty="0">
                <a:solidFill>
                  <a:srgbClr val="C00000"/>
                </a:solidFill>
                <a:latin typeface="Comic Sans MS" charset="0"/>
                <a:ea typeface="Comic Sans MS" charset="0"/>
                <a:cs typeface="Comic Sans MS" charset="0"/>
              </a:rPr>
              <a:t>Smith’s influential view of writing</a:t>
            </a:r>
            <a:br>
              <a:rPr lang="en-GB" dirty="0">
                <a:solidFill>
                  <a:srgbClr val="C00000"/>
                </a:solidFill>
                <a:cs typeface="Times New Roman" pitchFamily="18" charset="0"/>
              </a:rPr>
            </a:br>
            <a:endParaRPr lang="en-GB" dirty="0">
              <a:solidFill>
                <a:srgbClr val="C00000"/>
              </a:solidFill>
            </a:endParaRPr>
          </a:p>
        </p:txBody>
      </p:sp>
      <p:sp>
        <p:nvSpPr>
          <p:cNvPr id="3" name="TextBox 2"/>
          <p:cNvSpPr txBox="1"/>
          <p:nvPr/>
        </p:nvSpPr>
        <p:spPr>
          <a:xfrm>
            <a:off x="971600" y="1700808"/>
            <a:ext cx="7488832" cy="3762568"/>
          </a:xfrm>
          <a:prstGeom prst="rect">
            <a:avLst/>
          </a:prstGeom>
          <a:noFill/>
        </p:spPr>
        <p:txBody>
          <a:bodyPr wrap="square" rtlCol="0">
            <a:spAutoFit/>
          </a:bodyPr>
          <a:lstStyle/>
          <a:p>
            <a:r>
              <a:rPr lang="en-GB" dirty="0">
                <a:latin typeface="Comic Sans MS" charset="0"/>
                <a:ea typeface="Comic Sans MS" charset="0"/>
                <a:cs typeface="Comic Sans MS" charset="0"/>
              </a:rPr>
              <a:t>Writing is not one unified process. The act of writing can be divided into two distinct parts:</a:t>
            </a:r>
          </a:p>
          <a:p>
            <a:r>
              <a:rPr lang="en-GB" b="1" dirty="0">
                <a:latin typeface="Comic Sans MS" charset="0"/>
                <a:ea typeface="Comic Sans MS" charset="0"/>
                <a:cs typeface="Comic Sans MS" charset="0"/>
              </a:rPr>
              <a:t> </a:t>
            </a:r>
            <a:endParaRPr lang="en-GB" dirty="0">
              <a:latin typeface="Comic Sans MS" charset="0"/>
              <a:ea typeface="Comic Sans MS" charset="0"/>
              <a:cs typeface="Comic Sans MS" charset="0"/>
            </a:endParaRPr>
          </a:p>
          <a:p>
            <a:r>
              <a:rPr lang="en-GB" b="1" dirty="0">
                <a:latin typeface="Comic Sans MS" charset="0"/>
                <a:ea typeface="Comic Sans MS" charset="0"/>
                <a:cs typeface="Comic Sans MS" charset="0"/>
              </a:rPr>
              <a:t>1.     composition </a:t>
            </a:r>
            <a:r>
              <a:rPr lang="en-GB" dirty="0">
                <a:latin typeface="Comic Sans MS" charset="0"/>
                <a:ea typeface="Comic Sans MS" charset="0"/>
                <a:cs typeface="Comic Sans MS" charset="0"/>
              </a:rPr>
              <a:t>(the actual creation of a text);</a:t>
            </a:r>
          </a:p>
          <a:p>
            <a:r>
              <a:rPr lang="en-GB" dirty="0">
                <a:latin typeface="Comic Sans MS" charset="0"/>
                <a:ea typeface="Comic Sans MS" charset="0"/>
                <a:cs typeface="Comic Sans MS" charset="0"/>
              </a:rPr>
              <a:t>     and</a:t>
            </a:r>
          </a:p>
          <a:p>
            <a:r>
              <a:rPr lang="en-GB" b="1" dirty="0">
                <a:latin typeface="Comic Sans MS" charset="0"/>
                <a:ea typeface="Comic Sans MS" charset="0"/>
                <a:cs typeface="Comic Sans MS" charset="0"/>
              </a:rPr>
              <a:t>2.     transcription </a:t>
            </a:r>
            <a:r>
              <a:rPr lang="en-GB" dirty="0">
                <a:latin typeface="Comic Sans MS" charset="0"/>
                <a:ea typeface="Comic Sans MS" charset="0"/>
                <a:cs typeface="Comic Sans MS" charset="0"/>
              </a:rPr>
              <a:t>(the writing down of the text)</a:t>
            </a:r>
          </a:p>
          <a:p>
            <a:r>
              <a:rPr lang="en-GB" b="1" dirty="0">
                <a:latin typeface="Comic Sans MS" charset="0"/>
                <a:ea typeface="Comic Sans MS" charset="0"/>
                <a:cs typeface="Comic Sans MS" charset="0"/>
              </a:rPr>
              <a:t> </a:t>
            </a:r>
            <a:endParaRPr lang="en-GB" dirty="0">
              <a:latin typeface="Comic Sans MS" charset="0"/>
              <a:ea typeface="Comic Sans MS" charset="0"/>
              <a:cs typeface="Comic Sans MS" charset="0"/>
            </a:endParaRPr>
          </a:p>
          <a:p>
            <a:r>
              <a:rPr lang="en-GB" dirty="0">
                <a:latin typeface="Comic Sans MS" charset="0"/>
                <a:ea typeface="Comic Sans MS" charset="0"/>
                <a:cs typeface="Comic Sans MS" charset="0"/>
              </a:rPr>
              <a:t>Frank Smith in </a:t>
            </a:r>
            <a:r>
              <a:rPr lang="en-GB" i="1" dirty="0">
                <a:latin typeface="Comic Sans MS" charset="0"/>
                <a:ea typeface="Comic Sans MS" charset="0"/>
                <a:cs typeface="Comic Sans MS" charset="0"/>
              </a:rPr>
              <a:t>Writing and the Writer</a:t>
            </a:r>
            <a:r>
              <a:rPr lang="en-GB" dirty="0">
                <a:latin typeface="Comic Sans MS" charset="0"/>
                <a:ea typeface="Comic Sans MS" charset="0"/>
                <a:cs typeface="Comic Sans MS" charset="0"/>
              </a:rPr>
              <a:t> (2013) formulated this distinction. He broke the writing process down into the different jobs which come under these two headings:</a:t>
            </a:r>
          </a:p>
          <a:p>
            <a:r>
              <a:rPr lang="en-GB" sz="1350" b="1" dirty="0">
                <a:cs typeface="Times New Roman" pitchFamily="18" charset="0"/>
              </a:rPr>
              <a:t> </a:t>
            </a:r>
          </a:p>
          <a:p>
            <a:endParaRPr lang="en-GB" sz="1350" b="1" dirty="0">
              <a:cs typeface="Times New Roman" pitchFamily="18" charset="0"/>
            </a:endParaRPr>
          </a:p>
          <a:p>
            <a:r>
              <a:rPr lang="en-GB" sz="1400" dirty="0"/>
              <a:t>Smith, F. (2013). </a:t>
            </a:r>
            <a:r>
              <a:rPr lang="en-GB" sz="1400" i="1" dirty="0"/>
              <a:t>Writing and the writer</a:t>
            </a:r>
            <a:r>
              <a:rPr lang="en-GB" sz="1400" dirty="0"/>
              <a:t>. Routledge.</a:t>
            </a:r>
          </a:p>
          <a:p>
            <a:endParaRPr lang="en-GB" sz="1350" dirty="0">
              <a:cs typeface="Times New Roman" pitchFamily="18" charset="0"/>
            </a:endParaRPr>
          </a:p>
        </p:txBody>
      </p:sp>
    </p:spTree>
    <p:extLst>
      <p:ext uri="{BB962C8B-B14F-4D97-AF65-F5344CB8AC3E}">
        <p14:creationId xmlns:p14="http://schemas.microsoft.com/office/powerpoint/2010/main" val="138098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dirty="0">
                <a:solidFill>
                  <a:srgbClr val="7030A0"/>
                </a:solidFill>
              </a:rPr>
              <a:t>As practitioners…..</a:t>
            </a:r>
          </a:p>
        </p:txBody>
      </p:sp>
      <p:sp>
        <p:nvSpPr>
          <p:cNvPr id="30723" name="Rectangle 3"/>
          <p:cNvSpPr>
            <a:spLocks noGrp="1" noChangeArrowheads="1"/>
          </p:cNvSpPr>
          <p:nvPr>
            <p:ph type="body" idx="1"/>
          </p:nvPr>
        </p:nvSpPr>
        <p:spPr>
          <a:xfrm>
            <a:off x="457200" y="1600201"/>
            <a:ext cx="5915000" cy="3917032"/>
          </a:xfrm>
        </p:spPr>
        <p:txBody>
          <a:bodyPr>
            <a:normAutofit fontScale="55000" lnSpcReduction="20000"/>
          </a:bodyPr>
          <a:lstStyle/>
          <a:p>
            <a:pPr algn="ctr">
              <a:buFont typeface="Wingdings" pitchFamily="2" charset="2"/>
              <a:buNone/>
            </a:pPr>
            <a:r>
              <a:rPr lang="en-GB" dirty="0">
                <a:latin typeface="Comic Sans MS" pitchFamily="66" charset="0"/>
              </a:rPr>
              <a:t>If you were to observe a </a:t>
            </a:r>
            <a:r>
              <a:rPr lang="en-GB" dirty="0">
                <a:solidFill>
                  <a:srgbClr val="7030A0"/>
                </a:solidFill>
                <a:latin typeface="Comic Sans MS" pitchFamily="66" charset="0"/>
              </a:rPr>
              <a:t>Sentence Level </a:t>
            </a:r>
            <a:r>
              <a:rPr lang="en-GB" dirty="0">
                <a:latin typeface="Comic Sans MS" pitchFamily="66" charset="0"/>
              </a:rPr>
              <a:t>activity being taught what would you expect to see as </a:t>
            </a:r>
            <a:r>
              <a:rPr lang="en-GB" dirty="0">
                <a:solidFill>
                  <a:srgbClr val="7030A0"/>
                </a:solidFill>
                <a:latin typeface="Comic Sans MS" pitchFamily="66" charset="0"/>
              </a:rPr>
              <a:t>Good Practice</a:t>
            </a:r>
            <a:r>
              <a:rPr lang="en-GB" dirty="0">
                <a:latin typeface="Comic Sans MS" pitchFamily="66" charset="0"/>
              </a:rPr>
              <a:t>?</a:t>
            </a:r>
            <a:endParaRPr lang="en-GB" dirty="0">
              <a:latin typeface="Comic Sans MS" pitchFamily="66" charset="0"/>
              <a:sym typeface="Wingdings" pitchFamily="2" charset="2"/>
            </a:endParaRPr>
          </a:p>
          <a:p>
            <a:pPr algn="ctr">
              <a:buFont typeface="Wingdings" pitchFamily="2" charset="2"/>
              <a:buNone/>
            </a:pPr>
            <a:endParaRPr lang="en-GB" dirty="0">
              <a:latin typeface="Comic Sans MS" pitchFamily="66" charset="0"/>
              <a:sym typeface="Wingdings" pitchFamily="2" charset="2"/>
            </a:endParaRPr>
          </a:p>
          <a:p>
            <a:pPr algn="ctr">
              <a:buFont typeface="Wingdings" pitchFamily="2" charset="2"/>
              <a:buNone/>
            </a:pPr>
            <a:r>
              <a:rPr lang="en-GB" dirty="0">
                <a:latin typeface="Comic Sans MS" pitchFamily="66" charset="0"/>
                <a:sym typeface="Wingdings" pitchFamily="2" charset="2"/>
              </a:rPr>
              <a:t>DISCUSS……. </a:t>
            </a:r>
          </a:p>
          <a:p>
            <a:pPr algn="ctr">
              <a:buFont typeface="Wingdings" pitchFamily="2" charset="2"/>
              <a:buNone/>
            </a:pPr>
            <a:endParaRPr lang="en-GB" dirty="0">
              <a:latin typeface="Comic Sans MS" pitchFamily="66" charset="0"/>
              <a:sym typeface="Wingdings" pitchFamily="2" charset="2"/>
            </a:endParaRPr>
          </a:p>
          <a:p>
            <a:pPr algn="ctr">
              <a:buFont typeface="Wingdings" pitchFamily="2" charset="2"/>
              <a:buNone/>
            </a:pPr>
            <a:r>
              <a:rPr lang="en-GB" dirty="0">
                <a:latin typeface="Comic Sans MS" pitchFamily="66" charset="0"/>
                <a:sym typeface="Wingdings" pitchFamily="2" charset="2"/>
              </a:rPr>
              <a:t>..we will come back to this list at the end of this lecture.. Keep adding to this</a:t>
            </a:r>
            <a:r>
              <a:rPr lang="mr-IN" dirty="0">
                <a:latin typeface="Comic Sans MS" pitchFamily="66" charset="0"/>
                <a:sym typeface="Wingdings" pitchFamily="2" charset="2"/>
              </a:rPr>
              <a:t>…</a:t>
            </a:r>
            <a:endParaRPr lang="en-US" dirty="0">
              <a:latin typeface="Comic Sans MS" pitchFamily="66" charset="0"/>
              <a:sym typeface="Wingdings" pitchFamily="2" charset="2"/>
            </a:endParaRPr>
          </a:p>
          <a:p>
            <a:pPr algn="ctr">
              <a:buFont typeface="Wingdings" pitchFamily="2" charset="2"/>
              <a:buNone/>
            </a:pPr>
            <a:endParaRPr lang="en-US" dirty="0">
              <a:latin typeface="Comic Sans MS" pitchFamily="66" charset="0"/>
              <a:sym typeface="Wingdings" pitchFamily="2" charset="2"/>
            </a:endParaRPr>
          </a:p>
          <a:p>
            <a:pPr algn="ctr">
              <a:buFont typeface="Wingdings" pitchFamily="2" charset="2"/>
              <a:buNone/>
            </a:pPr>
            <a:endParaRPr lang="en-US" dirty="0">
              <a:latin typeface="Comic Sans MS" pitchFamily="66" charset="0"/>
              <a:sym typeface="Wingdings" pitchFamily="2" charset="2"/>
            </a:endParaRPr>
          </a:p>
          <a:p>
            <a:pPr marL="270900" indent="0">
              <a:lnSpc>
                <a:spcPct val="170000"/>
              </a:lnSpc>
              <a:spcBef>
                <a:spcPts val="0"/>
              </a:spcBef>
              <a:buNone/>
            </a:pPr>
            <a:r>
              <a:rPr lang="en-GB" sz="2600" dirty="0">
                <a:latin typeface="Comic Sans MS" pitchFamily="66" charset="0"/>
              </a:rPr>
              <a:t>‘Sentence level objectives are about </a:t>
            </a:r>
            <a:r>
              <a:rPr lang="en-GB" sz="2600" b="1" i="1" u="sng" dirty="0">
                <a:solidFill>
                  <a:srgbClr val="FF0000"/>
                </a:solidFill>
                <a:latin typeface="Comic Sans MS" pitchFamily="66" charset="0"/>
              </a:rPr>
              <a:t>extending and making explicit</a:t>
            </a:r>
            <a:r>
              <a:rPr lang="en-GB" sz="2600" dirty="0">
                <a:latin typeface="Comic Sans MS" pitchFamily="66" charset="0"/>
              </a:rPr>
              <a:t> aspects of children’s </a:t>
            </a:r>
            <a:r>
              <a:rPr lang="en-GB" sz="2600" b="1" i="1" u="sng" dirty="0">
                <a:solidFill>
                  <a:srgbClr val="FF0000"/>
                </a:solidFill>
                <a:latin typeface="Comic Sans MS" pitchFamily="66" charset="0"/>
              </a:rPr>
              <a:t>intuitive knowledge of grammar’</a:t>
            </a:r>
            <a:endParaRPr lang="en-GB" sz="2600" b="1" i="1" dirty="0">
              <a:latin typeface="Comic Sans MS" pitchFamily="66" charset="0"/>
            </a:endParaRPr>
          </a:p>
          <a:p>
            <a:pPr marL="0" indent="0">
              <a:lnSpc>
                <a:spcPct val="80000"/>
              </a:lnSpc>
              <a:buNone/>
            </a:pPr>
            <a:r>
              <a:rPr lang="en-GB" sz="2600" i="1" dirty="0">
                <a:latin typeface="Comic Sans MS" pitchFamily="66" charset="0"/>
              </a:rPr>
              <a:t>                      </a:t>
            </a:r>
            <a:r>
              <a:rPr lang="en-GB" sz="2600" dirty="0">
                <a:latin typeface="Comic Sans MS" pitchFamily="66" charset="0"/>
              </a:rPr>
              <a:t>(Grammar for Writing, DFES)</a:t>
            </a:r>
          </a:p>
          <a:p>
            <a:pPr algn="ctr">
              <a:buFont typeface="Wingdings" pitchFamily="2" charset="2"/>
              <a:buNone/>
            </a:pPr>
            <a:endParaRPr lang="en-GB" dirty="0">
              <a:latin typeface="Comic Sans MS" pitchFamily="66" charset="0"/>
            </a:endParaRPr>
          </a:p>
        </p:txBody>
      </p:sp>
      <p:graphicFrame>
        <p:nvGraphicFramePr>
          <p:cNvPr id="2" name="Diagram 1">
            <a:extLst>
              <a:ext uri="{FF2B5EF4-FFF2-40B4-BE49-F238E27FC236}">
                <a16:creationId xmlns:a16="http://schemas.microsoft.com/office/drawing/2014/main" id="{4870AFAF-11BB-479C-A119-575E6D55C807}"/>
              </a:ext>
            </a:extLst>
          </p:cNvPr>
          <p:cNvGraphicFramePr/>
          <p:nvPr>
            <p:extLst>
              <p:ext uri="{D42A27DB-BD31-4B8C-83A1-F6EECF244321}">
                <p14:modId xmlns:p14="http://schemas.microsoft.com/office/powerpoint/2010/main" val="2199995373"/>
              </p:ext>
            </p:extLst>
          </p:nvPr>
        </p:nvGraphicFramePr>
        <p:xfrm>
          <a:off x="6156176" y="1340768"/>
          <a:ext cx="3336032"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08659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66130"/>
          </a:xfrm>
        </p:spPr>
        <p:txBody>
          <a:bodyPr>
            <a:normAutofit fontScale="90000"/>
          </a:bodyPr>
          <a:lstStyle/>
          <a:p>
            <a:r>
              <a:rPr lang="en-GB" dirty="0">
                <a:latin typeface="Comic Sans MS" panose="030F0702030302020204" pitchFamily="66" charset="0"/>
              </a:rPr>
              <a:t>The writing process: why do we write?</a:t>
            </a:r>
          </a:p>
        </p:txBody>
      </p:sp>
      <p:sp>
        <p:nvSpPr>
          <p:cNvPr id="3" name="Content Placeholder 2"/>
          <p:cNvSpPr>
            <a:spLocks noGrp="1"/>
          </p:cNvSpPr>
          <p:nvPr>
            <p:ph idx="1"/>
          </p:nvPr>
        </p:nvSpPr>
        <p:spPr>
          <a:xfrm>
            <a:off x="493204" y="1268760"/>
            <a:ext cx="8229600" cy="1296144"/>
          </a:xfrm>
        </p:spPr>
        <p:txBody>
          <a:bodyPr>
            <a:normAutofit fontScale="92500" lnSpcReduction="10000"/>
          </a:bodyPr>
          <a:lstStyle/>
          <a:p>
            <a:pPr marL="0" indent="0">
              <a:buNone/>
            </a:pPr>
            <a:endParaRPr lang="en-GB" sz="2400" i="1" dirty="0"/>
          </a:p>
          <a:p>
            <a:pPr marL="0" indent="0">
              <a:buNone/>
            </a:pPr>
            <a:r>
              <a:rPr lang="en-GB" sz="2400" i="1" dirty="0"/>
              <a:t>“</a:t>
            </a:r>
            <a:r>
              <a:rPr lang="en-GB" sz="1800" i="1" dirty="0"/>
              <a:t>What is the writing process like? We tend to focus on the ideas when we talk about this but the transfer of ideas via writing to other people is the main process” </a:t>
            </a:r>
          </a:p>
          <a:p>
            <a:pPr marL="0" indent="0">
              <a:buNone/>
            </a:pPr>
            <a:r>
              <a:rPr lang="en-GB" sz="1800" i="1" dirty="0"/>
              <a:t> Medwell et al. (2014)</a:t>
            </a:r>
          </a:p>
          <a:p>
            <a:pPr marL="0" indent="0">
              <a:buNone/>
            </a:pPr>
            <a:endParaRPr lang="en-GB" sz="1200" dirty="0">
              <a:latin typeface="Comic Sans MS" panose="030F0702030302020204" pitchFamily="66" charset="0"/>
            </a:endParaRPr>
          </a:p>
        </p:txBody>
      </p:sp>
      <p:sp>
        <p:nvSpPr>
          <p:cNvPr id="5" name="Slide Number Placeholder 4"/>
          <p:cNvSpPr>
            <a:spLocks noGrp="1"/>
          </p:cNvSpPr>
          <p:nvPr>
            <p:ph type="sldNum" sz="quarter" idx="12"/>
          </p:nvPr>
        </p:nvSpPr>
        <p:spPr/>
        <p:txBody>
          <a:bodyPr/>
          <a:lstStyle/>
          <a:p>
            <a:fld id="{7FDB172A-3B2E-4F28-A550-4C24EC61D255}" type="slidenum">
              <a:rPr lang="en-GB" smtClean="0"/>
              <a:t>7</a:t>
            </a:fld>
            <a:endParaRPr lang="en-GB" dirty="0"/>
          </a:p>
        </p:txBody>
      </p:sp>
      <p:sp>
        <p:nvSpPr>
          <p:cNvPr id="6" name="TextBox 5"/>
          <p:cNvSpPr txBox="1"/>
          <p:nvPr/>
        </p:nvSpPr>
        <p:spPr>
          <a:xfrm>
            <a:off x="323528" y="2564904"/>
            <a:ext cx="5616624" cy="2902222"/>
          </a:xfrm>
          <a:prstGeom prst="rect">
            <a:avLst/>
          </a:prstGeom>
          <a:noFill/>
        </p:spPr>
        <p:txBody>
          <a:bodyPr wrap="square" rtlCol="0">
            <a:spAutoFit/>
          </a:bodyPr>
          <a:lstStyle/>
          <a:p>
            <a:r>
              <a:rPr lang="en-GB" sz="1400" dirty="0"/>
              <a:t>Have something worth saying;</a:t>
            </a:r>
          </a:p>
          <a:p>
            <a:endParaRPr lang="en-GB" sz="1400" dirty="0"/>
          </a:p>
          <a:p>
            <a:r>
              <a:rPr lang="en-GB" sz="1400" dirty="0"/>
              <a:t>Decide that writing is the most important medium for saying it;</a:t>
            </a:r>
          </a:p>
          <a:p>
            <a:endParaRPr lang="en-GB" sz="1400" dirty="0"/>
          </a:p>
          <a:p>
            <a:r>
              <a:rPr lang="en-GB" sz="1400" dirty="0"/>
              <a:t>Have an audience in mind for what is written;</a:t>
            </a:r>
          </a:p>
          <a:p>
            <a:endParaRPr lang="en-GB" sz="1400" dirty="0"/>
          </a:p>
          <a:p>
            <a:r>
              <a:rPr lang="en-GB" sz="1400" dirty="0"/>
              <a:t>Think about how the ideas will be expressed;</a:t>
            </a:r>
          </a:p>
          <a:p>
            <a:endParaRPr lang="en-GB" sz="1400" dirty="0"/>
          </a:p>
          <a:p>
            <a:r>
              <a:rPr lang="en-GB" sz="1400" dirty="0"/>
              <a:t>Put these expressions down on paper;</a:t>
            </a:r>
          </a:p>
          <a:p>
            <a:endParaRPr lang="en-GB" sz="1400" dirty="0"/>
          </a:p>
          <a:p>
            <a:r>
              <a:rPr lang="en-GB" sz="1400" dirty="0"/>
              <a:t>Reconsider what has been written, and perhaps make alterations;</a:t>
            </a:r>
          </a:p>
          <a:p>
            <a:endParaRPr lang="en-GB" sz="1400" dirty="0"/>
          </a:p>
          <a:p>
            <a:r>
              <a:rPr lang="en-GB" sz="1400" dirty="0"/>
              <a:t>Pass on the writing to where it is intended to go.</a:t>
            </a:r>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956376" y="6021288"/>
            <a:ext cx="879396" cy="607386"/>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06001" y="2408627"/>
            <a:ext cx="3047535" cy="2760825"/>
          </a:xfrm>
          <a:prstGeom prst="rect">
            <a:avLst/>
          </a:prstGeom>
          <a:effectLst>
            <a:outerShdw blurRad="114300" dist="50800" dir="5400000" algn="ctr" rotWithShape="0">
              <a:srgbClr val="000000">
                <a:alpha val="53000"/>
              </a:srgbClr>
            </a:outerShdw>
          </a:effectLst>
        </p:spPr>
      </p:pic>
    </p:spTree>
    <p:extLst>
      <p:ext uri="{BB962C8B-B14F-4D97-AF65-F5344CB8AC3E}">
        <p14:creationId xmlns:p14="http://schemas.microsoft.com/office/powerpoint/2010/main" val="1782848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ltLang="x-none" dirty="0">
                <a:latin typeface="Comic Sans MS" charset="0"/>
                <a:ea typeface="Comic Sans MS" charset="0"/>
                <a:cs typeface="Comic Sans MS" charset="0"/>
              </a:rPr>
              <a:t>Writing</a:t>
            </a:r>
          </a:p>
        </p:txBody>
      </p:sp>
      <p:sp>
        <p:nvSpPr>
          <p:cNvPr id="20483" name="Rectangle 3"/>
          <p:cNvSpPr>
            <a:spLocks noGrp="1" noChangeArrowheads="1"/>
          </p:cNvSpPr>
          <p:nvPr>
            <p:ph type="body" idx="1"/>
          </p:nvPr>
        </p:nvSpPr>
        <p:spPr/>
        <p:txBody>
          <a:bodyPr>
            <a:normAutofit fontScale="92500" lnSpcReduction="10000"/>
          </a:bodyPr>
          <a:lstStyle/>
          <a:p>
            <a:pPr>
              <a:lnSpc>
                <a:spcPct val="90000"/>
              </a:lnSpc>
            </a:pPr>
            <a:r>
              <a:rPr lang="en-GB" altLang="x-none" sz="2800" dirty="0">
                <a:latin typeface="Comic Sans MS" charset="0"/>
                <a:ea typeface="Comic Sans MS" charset="0"/>
                <a:cs typeface="Comic Sans MS" charset="0"/>
              </a:rPr>
              <a:t>Key messages</a:t>
            </a:r>
          </a:p>
          <a:p>
            <a:pPr>
              <a:lnSpc>
                <a:spcPct val="90000"/>
              </a:lnSpc>
            </a:pPr>
            <a:r>
              <a:rPr lang="en-GB" altLang="x-none" sz="2800" dirty="0">
                <a:latin typeface="Comic Sans MS" charset="0"/>
                <a:ea typeface="Comic Sans MS" charset="0"/>
                <a:cs typeface="Comic Sans MS" charset="0"/>
              </a:rPr>
              <a:t>Writing has to be taught – it does not arise spontaneously;</a:t>
            </a:r>
          </a:p>
          <a:p>
            <a:pPr>
              <a:lnSpc>
                <a:spcPct val="90000"/>
              </a:lnSpc>
            </a:pPr>
            <a:r>
              <a:rPr lang="en-GB" altLang="x-none" sz="2800" dirty="0">
                <a:latin typeface="Comic Sans MS" charset="0"/>
                <a:ea typeface="Comic Sans MS" charset="0"/>
                <a:cs typeface="Comic Sans MS" charset="0"/>
              </a:rPr>
              <a:t>Written language is different from spoken language;</a:t>
            </a:r>
          </a:p>
          <a:p>
            <a:pPr>
              <a:lnSpc>
                <a:spcPct val="90000"/>
              </a:lnSpc>
            </a:pPr>
            <a:r>
              <a:rPr lang="en-GB" altLang="x-none" sz="2800" dirty="0">
                <a:latin typeface="Comic Sans MS" charset="0"/>
                <a:ea typeface="Comic Sans MS" charset="0"/>
                <a:cs typeface="Comic Sans MS" charset="0"/>
              </a:rPr>
              <a:t>The writer is separated from the reader by time and space;</a:t>
            </a:r>
          </a:p>
          <a:p>
            <a:pPr>
              <a:lnSpc>
                <a:spcPct val="90000"/>
              </a:lnSpc>
            </a:pPr>
            <a:r>
              <a:rPr lang="en-GB" altLang="x-none" sz="2800" dirty="0">
                <a:latin typeface="Comic Sans MS" charset="0"/>
                <a:ea typeface="Comic Sans MS" charset="0"/>
                <a:cs typeface="Comic Sans MS" charset="0"/>
              </a:rPr>
              <a:t>Writing is more concise and explicit than speech;</a:t>
            </a:r>
          </a:p>
          <a:p>
            <a:pPr>
              <a:lnSpc>
                <a:spcPct val="90000"/>
              </a:lnSpc>
            </a:pPr>
            <a:r>
              <a:rPr lang="en-GB" altLang="x-none" sz="2800" dirty="0">
                <a:latin typeface="Comic Sans MS" charset="0"/>
                <a:ea typeface="Comic Sans MS" charset="0"/>
                <a:cs typeface="Comic Sans MS" charset="0"/>
              </a:rPr>
              <a:t>A wide range of reading is important for building up a knowledge of written language.</a:t>
            </a:r>
          </a:p>
        </p:txBody>
      </p:sp>
      <p:pic>
        <p:nvPicPr>
          <p:cNvPr id="20484" name="Picture 4" descr="G0414677"/>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77000" y="228600"/>
            <a:ext cx="1943100" cy="1535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CCCCCC">
                      <a:alpha val="74998"/>
                    </a:srgbClr>
                  </a:outerShdw>
                </a:effectLst>
              </a14:hiddenEffects>
            </a:ext>
          </a:extLst>
        </p:spPr>
      </p:pic>
    </p:spTree>
    <p:extLst>
      <p:ext uri="{BB962C8B-B14F-4D97-AF65-F5344CB8AC3E}">
        <p14:creationId xmlns:p14="http://schemas.microsoft.com/office/powerpoint/2010/main" val="8738498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t>The sequence for writing</a:t>
            </a:r>
          </a:p>
        </p:txBody>
      </p:sp>
      <p:sp>
        <p:nvSpPr>
          <p:cNvPr id="10243" name="Rectangle 3"/>
          <p:cNvSpPr>
            <a:spLocks noGrp="1" noChangeArrowheads="1"/>
          </p:cNvSpPr>
          <p:nvPr>
            <p:ph type="body" idx="1"/>
          </p:nvPr>
        </p:nvSpPr>
        <p:spPr>
          <a:xfrm>
            <a:off x="323850" y="1844675"/>
            <a:ext cx="8229600" cy="4411663"/>
          </a:xfrm>
        </p:spPr>
        <p:txBody>
          <a:bodyPr/>
          <a:lstStyle/>
          <a:p>
            <a:pPr algn="ctr">
              <a:lnSpc>
                <a:spcPct val="90000"/>
              </a:lnSpc>
            </a:pPr>
            <a:r>
              <a:rPr lang="en-GB" sz="2400" dirty="0">
                <a:latin typeface="Comic Sans MS" pitchFamily="66" charset="0"/>
              </a:rPr>
              <a:t>Shared reading</a:t>
            </a:r>
          </a:p>
          <a:p>
            <a:pPr algn="ctr">
              <a:lnSpc>
                <a:spcPct val="90000"/>
              </a:lnSpc>
            </a:pPr>
            <a:r>
              <a:rPr lang="en-GB" sz="2400" dirty="0">
                <a:solidFill>
                  <a:srgbClr val="FF0000"/>
                </a:solidFill>
                <a:latin typeface="Comic Sans MS" pitchFamily="66" charset="0"/>
              </a:rPr>
              <a:t>Sentence level work</a:t>
            </a:r>
          </a:p>
          <a:p>
            <a:pPr algn="ctr">
              <a:lnSpc>
                <a:spcPct val="90000"/>
              </a:lnSpc>
            </a:pPr>
            <a:r>
              <a:rPr lang="en-GB" sz="2400" dirty="0">
                <a:latin typeface="Comic Sans MS" pitchFamily="66" charset="0"/>
              </a:rPr>
              <a:t>Defining principles for writing</a:t>
            </a:r>
          </a:p>
          <a:p>
            <a:pPr algn="ctr">
              <a:lnSpc>
                <a:spcPct val="90000"/>
              </a:lnSpc>
            </a:pPr>
            <a:r>
              <a:rPr lang="en-GB" sz="2400" dirty="0">
                <a:solidFill>
                  <a:srgbClr val="FF0000"/>
                </a:solidFill>
                <a:latin typeface="Comic Sans MS" pitchFamily="66" charset="0"/>
              </a:rPr>
              <a:t>Shared writing</a:t>
            </a:r>
          </a:p>
          <a:p>
            <a:pPr algn="ctr">
              <a:lnSpc>
                <a:spcPct val="90000"/>
              </a:lnSpc>
              <a:buFont typeface="Wingdings" pitchFamily="2" charset="2"/>
              <a:buNone/>
            </a:pPr>
            <a:r>
              <a:rPr lang="en-GB" sz="2400" dirty="0">
                <a:latin typeface="Comic Sans MS" pitchFamily="66" charset="0"/>
              </a:rPr>
              <a:t>     1) Teacher demonstration</a:t>
            </a:r>
          </a:p>
          <a:p>
            <a:pPr algn="ctr">
              <a:lnSpc>
                <a:spcPct val="90000"/>
              </a:lnSpc>
              <a:buFont typeface="Wingdings" pitchFamily="2" charset="2"/>
              <a:buNone/>
            </a:pPr>
            <a:r>
              <a:rPr lang="en-GB" sz="2400" dirty="0">
                <a:latin typeface="Comic Sans MS" pitchFamily="66" charset="0"/>
              </a:rPr>
              <a:t>     2) Teacher scribing</a:t>
            </a:r>
          </a:p>
          <a:p>
            <a:pPr algn="ctr">
              <a:lnSpc>
                <a:spcPct val="90000"/>
              </a:lnSpc>
              <a:buFont typeface="Wingdings" pitchFamily="2" charset="2"/>
              <a:buNone/>
            </a:pPr>
            <a:r>
              <a:rPr lang="en-GB" sz="2400" dirty="0">
                <a:latin typeface="Comic Sans MS" pitchFamily="66" charset="0"/>
              </a:rPr>
              <a:t>     3)  Supported composition</a:t>
            </a:r>
          </a:p>
          <a:p>
            <a:pPr algn="ctr">
              <a:lnSpc>
                <a:spcPct val="90000"/>
              </a:lnSpc>
            </a:pPr>
            <a:r>
              <a:rPr lang="en-GB" sz="2400" dirty="0">
                <a:latin typeface="Comic Sans MS" pitchFamily="66" charset="0"/>
              </a:rPr>
              <a:t>Independent Writing</a:t>
            </a:r>
          </a:p>
          <a:p>
            <a:pPr>
              <a:lnSpc>
                <a:spcPct val="90000"/>
              </a:lnSpc>
              <a:buFont typeface="Wingdings" pitchFamily="2" charset="2"/>
              <a:buNone/>
            </a:pPr>
            <a:endParaRPr lang="en-GB" dirty="0">
              <a:latin typeface="Comic Sans MS" pitchFamily="66" charset="0"/>
            </a:endParaRPr>
          </a:p>
        </p:txBody>
      </p:sp>
      <p:sp>
        <p:nvSpPr>
          <p:cNvPr id="10244" name="Text Box 4"/>
          <p:cNvSpPr txBox="1">
            <a:spLocks noChangeArrowheads="1"/>
          </p:cNvSpPr>
          <p:nvPr/>
        </p:nvSpPr>
        <p:spPr bwMode="auto">
          <a:xfrm>
            <a:off x="3419872" y="1112043"/>
            <a:ext cx="4608512"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sz="2800">
                <a:latin typeface="Comic Sans MS" pitchFamily="66" charset="0"/>
              </a:rPr>
              <a:t>..in the lesson…….</a:t>
            </a:r>
          </a:p>
        </p:txBody>
      </p:sp>
    </p:spTree>
    <p:extLst>
      <p:ext uri="{BB962C8B-B14F-4D97-AF65-F5344CB8AC3E}">
        <p14:creationId xmlns:p14="http://schemas.microsoft.com/office/powerpoint/2010/main" val="3117012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64672"/>
          </a:xfrm>
        </p:spPr>
        <p:txBody>
          <a:bodyPr>
            <a:noAutofit/>
          </a:bodyPr>
          <a:lstStyle/>
          <a:p>
            <a:r>
              <a:rPr lang="en-GB" sz="2800" dirty="0"/>
              <a:t>An example of shared writing</a:t>
            </a:r>
            <a:r>
              <a:rPr lang="mr-IN" sz="2800" dirty="0"/>
              <a:t>…</a:t>
            </a:r>
            <a:r>
              <a:rPr lang="en-US" sz="2800" dirty="0"/>
              <a:t>.</a:t>
            </a:r>
            <a:r>
              <a:rPr lang="mr-IN" sz="2800" dirty="0"/>
              <a:t>…</a:t>
            </a:r>
            <a:r>
              <a:rPr lang="en-US" sz="2800" dirty="0"/>
              <a:t>.</a:t>
            </a:r>
            <a:r>
              <a:rPr lang="en-GB" sz="2800" dirty="0"/>
              <a:t>Noun phrases</a:t>
            </a:r>
          </a:p>
        </p:txBody>
      </p:sp>
      <p:sp>
        <p:nvSpPr>
          <p:cNvPr id="3" name="Content Placeholder 2"/>
          <p:cNvSpPr>
            <a:spLocks noGrp="1"/>
          </p:cNvSpPr>
          <p:nvPr>
            <p:ph idx="1"/>
          </p:nvPr>
        </p:nvSpPr>
        <p:spPr>
          <a:xfrm>
            <a:off x="457200" y="1412776"/>
            <a:ext cx="8229600" cy="4911824"/>
          </a:xfrm>
        </p:spPr>
        <p:txBody>
          <a:bodyPr>
            <a:normAutofit fontScale="70000" lnSpcReduction="20000"/>
          </a:bodyPr>
          <a:lstStyle/>
          <a:p>
            <a:r>
              <a:rPr lang="en-GB" dirty="0">
                <a:latin typeface="Arial" panose="020B0604020202020204" pitchFamily="34" charset="0"/>
                <a:cs typeface="Arial" panose="020B0604020202020204" pitchFamily="34" charset="0"/>
              </a:rPr>
              <a:t>The car stood in a field.</a:t>
            </a:r>
          </a:p>
          <a:p>
            <a:r>
              <a:rPr lang="en-GB" dirty="0">
                <a:latin typeface="Arial" panose="020B0604020202020204" pitchFamily="34" charset="0"/>
                <a:cs typeface="Arial" panose="020B0604020202020204" pitchFamily="34" charset="0"/>
              </a:rPr>
              <a:t>The rusty, old car stood in a field.</a:t>
            </a:r>
          </a:p>
          <a:p>
            <a:pPr marL="0" indent="0">
              <a:buNone/>
            </a:pPr>
            <a:r>
              <a:rPr lang="en-GB"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In the second sentence the noun car has adjectives added to give more information.  </a:t>
            </a:r>
            <a:r>
              <a:rPr lang="en-GB" b="1" dirty="0">
                <a:solidFill>
                  <a:srgbClr val="FF0000"/>
                </a:solidFill>
                <a:latin typeface="Arial" panose="020B0604020202020204" pitchFamily="34" charset="0"/>
                <a:cs typeface="Arial" panose="020B0604020202020204" pitchFamily="34" charset="0"/>
              </a:rPr>
              <a:t>The rusty, old car </a:t>
            </a:r>
            <a:r>
              <a:rPr lang="en-GB" dirty="0">
                <a:latin typeface="Arial" panose="020B0604020202020204" pitchFamily="34" charset="0"/>
                <a:cs typeface="Arial" panose="020B0604020202020204" pitchFamily="34" charset="0"/>
              </a:rPr>
              <a:t>is a noun phrase and now that we know that we can think about changing the shape of the sentence, perhaps to vary our writing:</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Rusty and old, the car stood in the field.</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After looking at examples of expanded noun phrases, we can see that a prerequisite is an understanding of adjectives and the roles they play in making writing more interesting.</a:t>
            </a:r>
          </a:p>
          <a:p>
            <a:endParaRPr lang="en-GB" dirty="0"/>
          </a:p>
        </p:txBody>
      </p:sp>
    </p:spTree>
    <p:extLst>
      <p:ext uri="{BB962C8B-B14F-4D97-AF65-F5344CB8AC3E}">
        <p14:creationId xmlns:p14="http://schemas.microsoft.com/office/powerpoint/2010/main" val="20659812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curriculum</a:t>
            </a:r>
          </a:p>
        </p:txBody>
      </p:sp>
      <p:pic>
        <p:nvPicPr>
          <p:cNvPr id="4"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52320" y="256782"/>
            <a:ext cx="1518168" cy="728721"/>
          </a:xfrm>
          <a:prstGeom prst="rect">
            <a:avLst/>
          </a:prstGeom>
        </p:spPr>
      </p:pic>
      <p:sp>
        <p:nvSpPr>
          <p:cNvPr id="9" name="Rectangle 8"/>
          <p:cNvSpPr/>
          <p:nvPr/>
        </p:nvSpPr>
        <p:spPr>
          <a:xfrm>
            <a:off x="3942184" y="1598327"/>
            <a:ext cx="4572000" cy="461665"/>
          </a:xfrm>
          <a:prstGeom prst="rect">
            <a:avLst/>
          </a:prstGeom>
        </p:spPr>
        <p:txBody>
          <a:bodyPr>
            <a:spAutoFit/>
          </a:bodyPr>
          <a:lstStyle/>
          <a:p>
            <a:r>
              <a:rPr lang="en-GB" sz="2400" b="1" dirty="0"/>
              <a:t> </a:t>
            </a:r>
            <a:r>
              <a:rPr lang="en-GB" dirty="0"/>
              <a:t>	</a:t>
            </a:r>
          </a:p>
        </p:txBody>
      </p:sp>
      <p:sp>
        <p:nvSpPr>
          <p:cNvPr id="11" name="Rectangle 10"/>
          <p:cNvSpPr/>
          <p:nvPr/>
        </p:nvSpPr>
        <p:spPr>
          <a:xfrm>
            <a:off x="4030303" y="2035656"/>
            <a:ext cx="4572000" cy="1200329"/>
          </a:xfrm>
          <a:prstGeom prst="rect">
            <a:avLst/>
          </a:prstGeom>
        </p:spPr>
        <p:txBody>
          <a:bodyPr>
            <a:spAutoFit/>
          </a:bodyPr>
          <a:lstStyle/>
          <a:p>
            <a:r>
              <a:rPr lang="en-GB" sz="2400" b="1" i="1" dirty="0"/>
              <a:t>Language, Literacy and Communication Skills Area of Learning </a:t>
            </a:r>
            <a:r>
              <a:rPr lang="en-GB" sz="2400" i="1" dirty="0"/>
              <a:t>	</a:t>
            </a:r>
          </a:p>
        </p:txBody>
      </p:sp>
      <p:sp>
        <p:nvSpPr>
          <p:cNvPr id="13" name="Rectangle 12"/>
          <p:cNvSpPr/>
          <p:nvPr/>
        </p:nvSpPr>
        <p:spPr>
          <a:xfrm>
            <a:off x="755576" y="4275493"/>
            <a:ext cx="4572000" cy="830997"/>
          </a:xfrm>
          <a:prstGeom prst="rect">
            <a:avLst/>
          </a:prstGeom>
        </p:spPr>
        <p:txBody>
          <a:bodyPr>
            <a:spAutoFit/>
          </a:bodyPr>
          <a:lstStyle/>
          <a:p>
            <a:r>
              <a:rPr lang="en-GB" sz="2400" b="1" i="1" dirty="0"/>
              <a:t>Key Stage 2 English Programme of Study</a:t>
            </a:r>
            <a:r>
              <a:rPr lang="en-GB" sz="2400" i="1" dirty="0"/>
              <a:t>	</a:t>
            </a:r>
          </a:p>
        </p:txBody>
      </p:sp>
      <p:pic>
        <p:nvPicPr>
          <p:cNvPr id="16" name="Picture 15"/>
          <p:cNvPicPr/>
          <p:nvPr/>
        </p:nvPicPr>
        <p:blipFill rotWithShape="1">
          <a:blip r:embed="rId4"/>
          <a:srcRect l="4571" t="18335" r="20566" b="14753"/>
          <a:stretch/>
        </p:blipFill>
        <p:spPr bwMode="auto">
          <a:xfrm>
            <a:off x="5303113" y="3429000"/>
            <a:ext cx="3128226" cy="2088232"/>
          </a:xfrm>
          <a:prstGeom prst="rect">
            <a:avLst/>
          </a:prstGeom>
          <a:ln>
            <a:noFill/>
          </a:ln>
          <a:extLst>
            <a:ext uri="{53640926-AAD7-44D8-BBD7-CCE9431645EC}">
              <a14:shadowObscured xmlns:a14="http://schemas.microsoft.com/office/drawing/2010/main"/>
            </a:ext>
          </a:extLst>
        </p:spPr>
      </p:pic>
      <p:pic>
        <p:nvPicPr>
          <p:cNvPr id="3" name="Picture 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84628" y="1651410"/>
            <a:ext cx="3114726" cy="2213341"/>
          </a:xfrm>
          <a:prstGeom prst="rect">
            <a:avLst/>
          </a:prstGeom>
        </p:spPr>
      </p:pic>
    </p:spTree>
    <p:extLst>
      <p:ext uri="{BB962C8B-B14F-4D97-AF65-F5344CB8AC3E}">
        <p14:creationId xmlns:p14="http://schemas.microsoft.com/office/powerpoint/2010/main" val="483904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p:cTn id="7" dur="500" fill="hold"/>
                                        <p:tgtEl>
                                          <p:spTgt spid="9">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9">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9">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11">
                                            <p:txEl>
                                              <p:pRg st="0" end="0"/>
                                            </p:txEl>
                                          </p:spTgt>
                                        </p:tgtEl>
                                        <p:attrNameLst>
                                          <p:attrName>style.visibility</p:attrName>
                                        </p:attrNameLst>
                                      </p:cBhvr>
                                      <p:to>
                                        <p:strVal val="visible"/>
                                      </p:to>
                                    </p:set>
                                    <p:anim calcmode="lin" valueType="num">
                                      <p:cBhvr>
                                        <p:cTn id="14" dur="500" fill="hold"/>
                                        <p:tgtEl>
                                          <p:spTgt spid="11">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11">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11">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13">
                                            <p:txEl>
                                              <p:pRg st="0" end="0"/>
                                            </p:txEl>
                                          </p:spTgt>
                                        </p:tgtEl>
                                        <p:attrNameLst>
                                          <p:attrName>style.visibility</p:attrName>
                                        </p:attrNameLst>
                                      </p:cBhvr>
                                      <p:to>
                                        <p:strVal val="visible"/>
                                      </p:to>
                                    </p:set>
                                    <p:anim calcmode="lin" valueType="num">
                                      <p:cBhvr>
                                        <p:cTn id="21" dur="500" fill="hold"/>
                                        <p:tgtEl>
                                          <p:spTgt spid="13">
                                            <p:txEl>
                                              <p:pRg st="0" end="0"/>
                                            </p:txEl>
                                          </p:spTgt>
                                        </p:tgtEl>
                                        <p:attrNameLst>
                                          <p:attrName>ppt_w</p:attrName>
                                        </p:attrNameLst>
                                      </p:cBhvr>
                                      <p:tavLst>
                                        <p:tav tm="0">
                                          <p:val>
                                            <p:fltVal val="0"/>
                                          </p:val>
                                        </p:tav>
                                        <p:tav tm="100000">
                                          <p:val>
                                            <p:strVal val="#ppt_w"/>
                                          </p:val>
                                        </p:tav>
                                      </p:tavLst>
                                    </p:anim>
                                    <p:anim calcmode="lin" valueType="num">
                                      <p:cBhvr>
                                        <p:cTn id="22" dur="500" fill="hold"/>
                                        <p:tgtEl>
                                          <p:spTgt spid="13">
                                            <p:txEl>
                                              <p:pRg st="0" end="0"/>
                                            </p:txEl>
                                          </p:spTgt>
                                        </p:tgtEl>
                                        <p:attrNameLst>
                                          <p:attrName>ppt_h</p:attrName>
                                        </p:attrNameLst>
                                      </p:cBhvr>
                                      <p:tavLst>
                                        <p:tav tm="0">
                                          <p:val>
                                            <p:fltVal val="0"/>
                                          </p:val>
                                        </p:tav>
                                        <p:tav tm="100000">
                                          <p:val>
                                            <p:strVal val="#ppt_h"/>
                                          </p:val>
                                        </p:tav>
                                      </p:tavLst>
                                    </p:anim>
                                    <p:animEffect transition="in" filter="fade">
                                      <p:cBhvr>
                                        <p:cTn id="23" dur="500"/>
                                        <p:tgtEl>
                                          <p:spTgt spid="1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Identifying teaching points</a:t>
            </a:r>
            <a:r>
              <a:rPr lang="mr-IN" dirty="0"/>
              <a:t>…</a:t>
            </a:r>
            <a:endParaRPr lang="en-US" dirty="0"/>
          </a:p>
        </p:txBody>
      </p:sp>
      <p:sp>
        <p:nvSpPr>
          <p:cNvPr id="3" name="Content Placeholder 2"/>
          <p:cNvSpPr>
            <a:spLocks noGrp="1"/>
          </p:cNvSpPr>
          <p:nvPr>
            <p:ph idx="1"/>
          </p:nvPr>
        </p:nvSpPr>
        <p:spPr/>
        <p:txBody>
          <a:bodyPr/>
          <a:lstStyle/>
          <a:p>
            <a:r>
              <a:rPr lang="en-US" dirty="0"/>
              <a:t>Read the passage..</a:t>
            </a:r>
          </a:p>
          <a:p>
            <a:r>
              <a:rPr lang="en-US" dirty="0"/>
              <a:t>In the lesson you will be sharing this with the children</a:t>
            </a:r>
            <a:r>
              <a:rPr lang="mr-IN" dirty="0"/>
              <a:t>…</a:t>
            </a:r>
            <a:r>
              <a:rPr lang="en-US" dirty="0"/>
              <a:t> </a:t>
            </a:r>
            <a:r>
              <a:rPr lang="en-US" dirty="0">
                <a:solidFill>
                  <a:srgbClr val="FF0000"/>
                </a:solidFill>
              </a:rPr>
              <a:t>Shared Reading </a:t>
            </a:r>
          </a:p>
          <a:p>
            <a:r>
              <a:rPr lang="en-US" dirty="0"/>
              <a:t>..identify the teaching points</a:t>
            </a:r>
            <a:r>
              <a:rPr lang="mr-IN" dirty="0"/>
              <a:t>…</a:t>
            </a:r>
            <a:r>
              <a:rPr lang="en-US" dirty="0"/>
              <a:t>that will introduce your Shared Writing input the next day</a:t>
            </a:r>
            <a:r>
              <a:rPr lang="mr-IN" dirty="0"/>
              <a:t>…</a:t>
            </a:r>
            <a:endParaRPr lang="en-US" dirty="0"/>
          </a:p>
          <a:p>
            <a:endParaRPr lang="en-US" dirty="0"/>
          </a:p>
        </p:txBody>
      </p:sp>
    </p:spTree>
    <p:extLst>
      <p:ext uri="{BB962C8B-B14F-4D97-AF65-F5344CB8AC3E}">
        <p14:creationId xmlns:p14="http://schemas.microsoft.com/office/powerpoint/2010/main" val="2840493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88640"/>
            <a:ext cx="8712968" cy="5256584"/>
          </a:xfrm>
        </p:spPr>
        <p:txBody>
          <a:bodyPr>
            <a:normAutofit fontScale="40000" lnSpcReduction="20000"/>
          </a:bodyPr>
          <a:lstStyle/>
          <a:p>
            <a:pPr marL="0" indent="0">
              <a:buNone/>
            </a:pPr>
            <a:r>
              <a:rPr lang="en-GB" sz="4500" dirty="0">
                <a:latin typeface="Arial" panose="020B0604020202020204" pitchFamily="34" charset="0"/>
                <a:cs typeface="Arial" panose="020B0604020202020204" pitchFamily="34" charset="0"/>
              </a:rPr>
              <a:t>The first thing she needed to do was to get as far away from the car as possible as quickly as possible.  If the men came along the road in the other car, they’d be bound to stop when they saw the Renault.</a:t>
            </a:r>
          </a:p>
          <a:p>
            <a:pPr marL="0" indent="0">
              <a:buNone/>
            </a:pPr>
            <a:r>
              <a:rPr lang="en-GB" sz="4500" dirty="0">
                <a:latin typeface="Arial" panose="020B0604020202020204" pitchFamily="34" charset="0"/>
                <a:cs typeface="Arial" panose="020B0604020202020204" pitchFamily="34" charset="0"/>
              </a:rPr>
              <a:t> </a:t>
            </a:r>
          </a:p>
          <a:p>
            <a:pPr marL="0" indent="0">
              <a:buNone/>
            </a:pPr>
            <a:r>
              <a:rPr lang="en-GB" sz="4500" dirty="0">
                <a:latin typeface="Arial" panose="020B0604020202020204" pitchFamily="34" charset="0"/>
                <a:cs typeface="Arial" panose="020B0604020202020204" pitchFamily="34" charset="0"/>
              </a:rPr>
              <a:t>Lottie weighed the keys in her hand and, for the fourth time that night, made use of her throwing skills. The keys flew over the nearest hedge and deep into a field.  She was sure the kidnappers would never find them, at least not in the dark, and that meant they now had only one car as well as being short of one mobile phone.</a:t>
            </a:r>
          </a:p>
          <a:p>
            <a:pPr marL="0" indent="0">
              <a:buNone/>
            </a:pPr>
            <a:r>
              <a:rPr lang="en-GB" sz="4500" dirty="0">
                <a:latin typeface="Arial" panose="020B0604020202020204" pitchFamily="34" charset="0"/>
                <a:cs typeface="Arial" panose="020B0604020202020204" pitchFamily="34" charset="0"/>
              </a:rPr>
              <a:t> </a:t>
            </a:r>
          </a:p>
          <a:p>
            <a:pPr marL="0" indent="0">
              <a:buNone/>
            </a:pPr>
            <a:r>
              <a:rPr lang="en-GB" sz="4500" dirty="0">
                <a:latin typeface="Arial" panose="020B0604020202020204" pitchFamily="34" charset="0"/>
                <a:cs typeface="Arial" panose="020B0604020202020204" pitchFamily="34" charset="0"/>
              </a:rPr>
              <a:t>Lottie listened intently for the sound of distant cars and, when she heard nothing, began to walk quickly and then, when her legs began to feel better, run along the road.  She stopped regularly, both to listen for cars and to get her breath back.</a:t>
            </a:r>
          </a:p>
          <a:p>
            <a:pPr marL="0" indent="0">
              <a:buNone/>
            </a:pPr>
            <a:r>
              <a:rPr lang="en-GB" sz="4500" dirty="0">
                <a:latin typeface="Arial" panose="020B0604020202020204" pitchFamily="34" charset="0"/>
                <a:cs typeface="Arial" panose="020B0604020202020204" pitchFamily="34" charset="0"/>
              </a:rPr>
              <a:t> </a:t>
            </a:r>
          </a:p>
          <a:p>
            <a:pPr marL="0" indent="0">
              <a:buNone/>
            </a:pPr>
            <a:r>
              <a:rPr lang="en-GB" sz="4500" dirty="0">
                <a:latin typeface="Arial" panose="020B0604020202020204" pitchFamily="34" charset="0"/>
                <a:cs typeface="Arial" panose="020B0604020202020204" pitchFamily="34" charset="0"/>
              </a:rPr>
              <a:t>Above her, the moon was a small fingernail and distant stars twinkled.  She saw the flashing red light of an aeroplane moving across the dark sky, occasionally disappearing as it passed behind a cloud.  Up there were people laughing, talking, perhaps on their way to a warm sunny holiday.  They were only a few miles from where Lottie trudged along the road, her head flicking back and forth as she examined every shadow for signs of danger.  They were so near, but might as well have been a million miles away for all the help they could give her.</a:t>
            </a:r>
          </a:p>
          <a:p>
            <a:pPr marL="0" indent="0">
              <a:buNone/>
            </a:pPr>
            <a:r>
              <a:rPr lang="en-GB" dirty="0"/>
              <a:t> </a:t>
            </a:r>
          </a:p>
          <a:p>
            <a:endParaRPr lang="en-GB" dirty="0"/>
          </a:p>
        </p:txBody>
      </p:sp>
    </p:spTree>
    <p:extLst>
      <p:ext uri="{BB962C8B-B14F-4D97-AF65-F5344CB8AC3E}">
        <p14:creationId xmlns:p14="http://schemas.microsoft.com/office/powerpoint/2010/main" val="1607571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395536" y="188640"/>
            <a:ext cx="8074900" cy="5601212"/>
          </a:xfrm>
          <a:prstGeom prst="rect">
            <a:avLst/>
          </a:prstGeom>
        </p:spPr>
      </p:pic>
    </p:spTree>
    <p:extLst>
      <p:ext uri="{BB962C8B-B14F-4D97-AF65-F5344CB8AC3E}">
        <p14:creationId xmlns:p14="http://schemas.microsoft.com/office/powerpoint/2010/main" val="11737254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51520" y="188640"/>
            <a:ext cx="8670021" cy="5039891"/>
          </a:xfrm>
          <a:prstGeom prst="rect">
            <a:avLst/>
          </a:prstGeom>
        </p:spPr>
      </p:pic>
    </p:spTree>
    <p:extLst>
      <p:ext uri="{BB962C8B-B14F-4D97-AF65-F5344CB8AC3E}">
        <p14:creationId xmlns:p14="http://schemas.microsoft.com/office/powerpoint/2010/main" val="15138678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6" name="Rectangle 4"/>
          <p:cNvSpPr>
            <a:spLocks noChangeArrowheads="1"/>
          </p:cNvSpPr>
          <p:nvPr/>
        </p:nvSpPr>
        <p:spPr bwMode="auto">
          <a:xfrm>
            <a:off x="685800" y="609600"/>
            <a:ext cx="77724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lvl1pPr algn="ctr">
              <a:defRPr sz="4400">
                <a:solidFill>
                  <a:schemeClr val="tx2"/>
                </a:solidFill>
                <a:effectLst>
                  <a:outerShdw blurRad="38100" dist="38100" dir="2700000" algn="tl">
                    <a:srgbClr val="000000"/>
                  </a:outerShdw>
                </a:effectLst>
                <a:latin typeface="Arial" charset="0"/>
              </a:defRPr>
            </a:lvl1pPr>
            <a:lvl2pPr algn="ctr">
              <a:defRPr sz="4400">
                <a:solidFill>
                  <a:schemeClr val="tx2"/>
                </a:solidFill>
                <a:effectLst>
                  <a:outerShdw blurRad="38100" dist="38100" dir="2700000" algn="tl">
                    <a:srgbClr val="000000"/>
                  </a:outerShdw>
                </a:effectLst>
                <a:latin typeface="Arial" charset="0"/>
              </a:defRPr>
            </a:lvl2pPr>
            <a:lvl3pPr algn="ctr">
              <a:defRPr sz="4400">
                <a:solidFill>
                  <a:schemeClr val="tx2"/>
                </a:solidFill>
                <a:effectLst>
                  <a:outerShdw blurRad="38100" dist="38100" dir="2700000" algn="tl">
                    <a:srgbClr val="000000"/>
                  </a:outerShdw>
                </a:effectLst>
                <a:latin typeface="Arial" charset="0"/>
              </a:defRPr>
            </a:lvl3pPr>
            <a:lvl4pPr algn="ctr">
              <a:defRPr sz="4400">
                <a:solidFill>
                  <a:schemeClr val="tx2"/>
                </a:solidFill>
                <a:effectLst>
                  <a:outerShdw blurRad="38100" dist="38100" dir="2700000" algn="tl">
                    <a:srgbClr val="000000"/>
                  </a:outerShdw>
                </a:effectLst>
                <a:latin typeface="Arial" charset="0"/>
              </a:defRPr>
            </a:lvl4pPr>
            <a:lvl5pPr algn="ctr">
              <a:defRPr sz="4400">
                <a:solidFill>
                  <a:schemeClr val="tx2"/>
                </a:solidFill>
                <a:effectLst>
                  <a:outerShdw blurRad="38100" dist="38100" dir="2700000" algn="tl">
                    <a:srgbClr val="000000"/>
                  </a:outerShdw>
                </a:effectLst>
                <a:latin typeface="Arial" charset="0"/>
              </a:defRPr>
            </a:lvl5pPr>
            <a:lvl6pPr marL="457200" algn="ctr" fontAlgn="base">
              <a:spcBef>
                <a:spcPct val="0"/>
              </a:spcBef>
              <a:spcAft>
                <a:spcPct val="0"/>
              </a:spcAft>
              <a:defRPr sz="4400">
                <a:solidFill>
                  <a:schemeClr val="tx2"/>
                </a:solidFill>
                <a:effectLst>
                  <a:outerShdw blurRad="38100" dist="38100" dir="2700000" algn="tl">
                    <a:srgbClr val="000000"/>
                  </a:outerShdw>
                </a:effectLst>
                <a:latin typeface="Arial" charset="0"/>
              </a:defRPr>
            </a:lvl6pPr>
            <a:lvl7pPr marL="914400" algn="ctr" fontAlgn="base">
              <a:spcBef>
                <a:spcPct val="0"/>
              </a:spcBef>
              <a:spcAft>
                <a:spcPct val="0"/>
              </a:spcAft>
              <a:defRPr sz="4400">
                <a:solidFill>
                  <a:schemeClr val="tx2"/>
                </a:solidFill>
                <a:effectLst>
                  <a:outerShdw blurRad="38100" dist="38100" dir="2700000" algn="tl">
                    <a:srgbClr val="000000"/>
                  </a:outerShdw>
                </a:effectLst>
                <a:latin typeface="Arial" charset="0"/>
              </a:defRPr>
            </a:lvl7pPr>
            <a:lvl8pPr marL="1371600" algn="ctr" fontAlgn="base">
              <a:spcBef>
                <a:spcPct val="0"/>
              </a:spcBef>
              <a:spcAft>
                <a:spcPct val="0"/>
              </a:spcAft>
              <a:defRPr sz="4400">
                <a:solidFill>
                  <a:schemeClr val="tx2"/>
                </a:solidFill>
                <a:effectLst>
                  <a:outerShdw blurRad="38100" dist="38100" dir="2700000" algn="tl">
                    <a:srgbClr val="000000"/>
                  </a:outerShdw>
                </a:effectLst>
                <a:latin typeface="Arial" charset="0"/>
              </a:defRPr>
            </a:lvl8pPr>
            <a:lvl9pPr marL="1828800" algn="ctr" fontAlgn="base">
              <a:spcBef>
                <a:spcPct val="0"/>
              </a:spcBef>
              <a:spcAft>
                <a:spcPct val="0"/>
              </a:spcAft>
              <a:defRPr sz="4400">
                <a:solidFill>
                  <a:schemeClr val="tx2"/>
                </a:solidFill>
                <a:effectLst>
                  <a:outerShdw blurRad="38100" dist="38100" dir="2700000" algn="tl">
                    <a:srgbClr val="000000"/>
                  </a:outerShdw>
                </a:effectLst>
                <a:latin typeface="Arial" charset="0"/>
              </a:defRPr>
            </a:lvl9pPr>
          </a:lstStyle>
          <a:p>
            <a:endParaRPr lang="en-US" altLang="x-none"/>
          </a:p>
        </p:txBody>
      </p:sp>
      <p:sp>
        <p:nvSpPr>
          <p:cNvPr id="23557" name="Rectangle 5"/>
          <p:cNvSpPr>
            <a:spLocks noChangeArrowheads="1"/>
          </p:cNvSpPr>
          <p:nvPr/>
        </p:nvSpPr>
        <p:spPr bwMode="auto">
          <a:xfrm>
            <a:off x="672444" y="1700808"/>
            <a:ext cx="7772400" cy="426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marL="342900" indent="-342900">
              <a:spcBef>
                <a:spcPct val="20000"/>
              </a:spcBef>
              <a:buClr>
                <a:schemeClr val="hlink"/>
              </a:buClr>
              <a:buSzPct val="90000"/>
              <a:buFont typeface="Wingdings" charset="2"/>
              <a:buBlip>
                <a:blip r:embed="rId2"/>
              </a:buBlip>
              <a:defRPr sz="3200">
                <a:solidFill>
                  <a:schemeClr val="tx1"/>
                </a:solidFill>
                <a:effectLst>
                  <a:outerShdw blurRad="38100" dist="38100" dir="2700000" algn="tl">
                    <a:srgbClr val="000000"/>
                  </a:outerShdw>
                </a:effectLst>
                <a:latin typeface="Arial" charset="0"/>
              </a:defRPr>
            </a:lvl1pPr>
            <a:lvl2pPr marL="742950" indent="-285750">
              <a:spcBef>
                <a:spcPct val="20000"/>
              </a:spcBef>
              <a:buChar char="–"/>
              <a:defRPr sz="2800">
                <a:solidFill>
                  <a:schemeClr val="tx1"/>
                </a:solidFill>
                <a:effectLst>
                  <a:outerShdw blurRad="38100" dist="38100" dir="2700000" algn="tl">
                    <a:srgbClr val="000000"/>
                  </a:outerShdw>
                </a:effectLst>
                <a:latin typeface="Arial" charset="0"/>
              </a:defRPr>
            </a:lvl2pPr>
            <a:lvl3pPr marL="1143000" indent="-228600">
              <a:spcBef>
                <a:spcPct val="20000"/>
              </a:spcBef>
              <a:buClr>
                <a:schemeClr val="accent2"/>
              </a:buClr>
              <a:buSzPct val="90000"/>
              <a:buFont typeface="Wingdings" charset="2"/>
              <a:buBlip>
                <a:blip r:embed="rId3"/>
              </a:buBlip>
              <a:defRPr sz="2400">
                <a:solidFill>
                  <a:schemeClr val="tx1"/>
                </a:solidFill>
                <a:effectLst>
                  <a:outerShdw blurRad="38100" dist="38100" dir="2700000" algn="tl">
                    <a:srgbClr val="000000"/>
                  </a:outerShdw>
                </a:effectLst>
                <a:latin typeface="Arial" charset="0"/>
              </a:defRPr>
            </a:lvl3pPr>
            <a:lvl4pPr marL="1600200" indent="-228600">
              <a:spcBef>
                <a:spcPct val="20000"/>
              </a:spcBef>
              <a:buChar char="–"/>
              <a:defRPr sz="2000">
                <a:solidFill>
                  <a:schemeClr val="tx1"/>
                </a:solidFill>
                <a:effectLst>
                  <a:outerShdw blurRad="38100" dist="38100" dir="2700000" algn="tl">
                    <a:srgbClr val="000000"/>
                  </a:outerShdw>
                </a:effectLst>
                <a:latin typeface="Arial" charset="0"/>
              </a:defRPr>
            </a:lvl4pPr>
            <a:lvl5pPr marL="2057400" indent="-228600">
              <a:spcBef>
                <a:spcPct val="20000"/>
              </a:spcBef>
              <a:buClr>
                <a:schemeClr val="folHlink"/>
              </a:buClr>
              <a:buSzPct val="90000"/>
              <a:buFont typeface="Wingdings" charset="2"/>
              <a:buBlip>
                <a:blip r:embed="rId4"/>
              </a:buBlip>
              <a:defRPr sz="2000">
                <a:solidFill>
                  <a:schemeClr val="tx1"/>
                </a:solidFill>
                <a:effectLst>
                  <a:outerShdw blurRad="38100" dist="38100" dir="2700000" algn="tl">
                    <a:srgbClr val="000000"/>
                  </a:outerShdw>
                </a:effectLst>
                <a:latin typeface="Arial" charset="0"/>
              </a:defRPr>
            </a:lvl5pPr>
            <a:lvl6pPr marL="2514600" indent="-228600" fontAlgn="base">
              <a:spcBef>
                <a:spcPct val="20000"/>
              </a:spcBef>
              <a:spcAft>
                <a:spcPct val="0"/>
              </a:spcAft>
              <a:buClr>
                <a:schemeClr val="folHlink"/>
              </a:buClr>
              <a:buSzPct val="90000"/>
              <a:buFont typeface="Wingdings" charset="2"/>
              <a:buBlip>
                <a:blip r:embed="rId4"/>
              </a:buBlip>
              <a:defRPr sz="2000">
                <a:solidFill>
                  <a:schemeClr val="tx1"/>
                </a:solidFill>
                <a:effectLst>
                  <a:outerShdw blurRad="38100" dist="38100" dir="2700000" algn="tl">
                    <a:srgbClr val="000000"/>
                  </a:outerShdw>
                </a:effectLst>
                <a:latin typeface="Arial" charset="0"/>
              </a:defRPr>
            </a:lvl6pPr>
            <a:lvl7pPr marL="2971800" indent="-228600" fontAlgn="base">
              <a:spcBef>
                <a:spcPct val="20000"/>
              </a:spcBef>
              <a:spcAft>
                <a:spcPct val="0"/>
              </a:spcAft>
              <a:buClr>
                <a:schemeClr val="folHlink"/>
              </a:buClr>
              <a:buSzPct val="90000"/>
              <a:buFont typeface="Wingdings" charset="2"/>
              <a:buBlip>
                <a:blip r:embed="rId4"/>
              </a:buBlip>
              <a:defRPr sz="2000">
                <a:solidFill>
                  <a:schemeClr val="tx1"/>
                </a:solidFill>
                <a:effectLst>
                  <a:outerShdw blurRad="38100" dist="38100" dir="2700000" algn="tl">
                    <a:srgbClr val="000000"/>
                  </a:outerShdw>
                </a:effectLst>
                <a:latin typeface="Arial" charset="0"/>
              </a:defRPr>
            </a:lvl7pPr>
            <a:lvl8pPr marL="3429000" indent="-228600" fontAlgn="base">
              <a:spcBef>
                <a:spcPct val="20000"/>
              </a:spcBef>
              <a:spcAft>
                <a:spcPct val="0"/>
              </a:spcAft>
              <a:buClr>
                <a:schemeClr val="folHlink"/>
              </a:buClr>
              <a:buSzPct val="90000"/>
              <a:buFont typeface="Wingdings" charset="2"/>
              <a:buBlip>
                <a:blip r:embed="rId4"/>
              </a:buBlip>
              <a:defRPr sz="2000">
                <a:solidFill>
                  <a:schemeClr val="tx1"/>
                </a:solidFill>
                <a:effectLst>
                  <a:outerShdw blurRad="38100" dist="38100" dir="2700000" algn="tl">
                    <a:srgbClr val="000000"/>
                  </a:outerShdw>
                </a:effectLst>
                <a:latin typeface="Arial" charset="0"/>
              </a:defRPr>
            </a:lvl8pPr>
            <a:lvl9pPr marL="3886200" indent="-228600" fontAlgn="base">
              <a:spcBef>
                <a:spcPct val="20000"/>
              </a:spcBef>
              <a:spcAft>
                <a:spcPct val="0"/>
              </a:spcAft>
              <a:buClr>
                <a:schemeClr val="folHlink"/>
              </a:buClr>
              <a:buSzPct val="90000"/>
              <a:buFont typeface="Wingdings" charset="2"/>
              <a:buBlip>
                <a:blip r:embed="rId4"/>
              </a:buBlip>
              <a:defRPr sz="2000">
                <a:solidFill>
                  <a:schemeClr val="tx1"/>
                </a:solidFill>
                <a:effectLst>
                  <a:outerShdw blurRad="38100" dist="38100" dir="2700000" algn="tl">
                    <a:srgbClr val="000000"/>
                  </a:outerShdw>
                </a:effectLst>
                <a:latin typeface="Arial" charset="0"/>
              </a:defRPr>
            </a:lvl9pPr>
          </a:lstStyle>
          <a:p>
            <a:r>
              <a:rPr lang="en-US" altLang="x-none" sz="2000" dirty="0">
                <a:latin typeface="Comic Sans MS" charset="0"/>
                <a:ea typeface="Comic Sans MS" charset="0"/>
                <a:cs typeface="Comic Sans MS" charset="0"/>
              </a:rPr>
              <a:t>Children’s writing does not arise spontaneously. It is a direct reflection of the talk, teaching, and most importantly, reading that the child is exposed to.</a:t>
            </a:r>
            <a:endParaRPr lang="en-US" altLang="x-none" sz="1600" dirty="0">
              <a:latin typeface="Comic Sans MS" charset="0"/>
              <a:ea typeface="Comic Sans MS" charset="0"/>
              <a:cs typeface="Comic Sans MS" charset="0"/>
            </a:endParaRPr>
          </a:p>
          <a:p>
            <a:endParaRPr lang="en-US" altLang="x-none" sz="2000" dirty="0">
              <a:latin typeface="Comic Sans MS" charset="0"/>
              <a:ea typeface="Comic Sans MS" charset="0"/>
              <a:cs typeface="Comic Sans MS" charset="0"/>
            </a:endParaRPr>
          </a:p>
          <a:p>
            <a:r>
              <a:rPr lang="en-US" altLang="x-none" sz="2000" i="1" dirty="0">
                <a:latin typeface="Comic Sans MS" charset="0"/>
                <a:ea typeface="Comic Sans MS" charset="0"/>
                <a:cs typeface="Comic Sans MS" charset="0"/>
              </a:rPr>
              <a:t>“Your best writers are always readers. They are the children who consume books greedily. That it why they can write - they have read so much that they have internalised the patterns, the flow of language, and are able to draw upon this storehouse of stories.”                  </a:t>
            </a:r>
            <a:r>
              <a:rPr lang="en-US" altLang="x-none" sz="1800" i="1" dirty="0">
                <a:latin typeface="Comic Sans MS" charset="0"/>
                <a:ea typeface="Comic Sans MS" charset="0"/>
                <a:cs typeface="Comic Sans MS" charset="0"/>
              </a:rPr>
              <a:t>Pie Corbett</a:t>
            </a:r>
          </a:p>
          <a:p>
            <a:endParaRPr lang="en-US" altLang="x-none" sz="2000" i="1" dirty="0"/>
          </a:p>
          <a:p>
            <a:pPr>
              <a:buFont typeface="Wingdings" charset="2"/>
              <a:buNone/>
            </a:pPr>
            <a:endParaRPr lang="en-US" altLang="x-none" sz="2400" i="1" dirty="0"/>
          </a:p>
        </p:txBody>
      </p:sp>
      <p:pic>
        <p:nvPicPr>
          <p:cNvPr id="23559" name="Picture 7" descr="G040356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5800" y="152400"/>
            <a:ext cx="1138615" cy="1295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CCCCCC">
                      <a:alpha val="74998"/>
                    </a:srgbClr>
                  </a:outerShdw>
                </a:effectLst>
              </a14:hiddenEffects>
            </a:ext>
          </a:extLst>
        </p:spPr>
      </p:pic>
    </p:spTree>
    <p:extLst>
      <p:ext uri="{BB962C8B-B14F-4D97-AF65-F5344CB8AC3E}">
        <p14:creationId xmlns:p14="http://schemas.microsoft.com/office/powerpoint/2010/main" val="12701404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mr-IN" sz="3600" dirty="0">
                <a:latin typeface="Comic Sans MS" charset="0"/>
                <a:ea typeface="Comic Sans MS" charset="0"/>
                <a:cs typeface="Comic Sans MS" charset="0"/>
              </a:rPr>
              <a:t>…</a:t>
            </a:r>
            <a:r>
              <a:rPr lang="en-US" sz="3600" dirty="0">
                <a:latin typeface="Comic Sans MS" charset="0"/>
                <a:ea typeface="Comic Sans MS" charset="0"/>
                <a:cs typeface="Comic Sans MS" charset="0"/>
              </a:rPr>
              <a:t>activity</a:t>
            </a:r>
            <a:r>
              <a:rPr lang="mr-IN" sz="3600" dirty="0">
                <a:latin typeface="Comic Sans MS" charset="0"/>
                <a:ea typeface="Comic Sans MS" charset="0"/>
                <a:cs typeface="Comic Sans MS" charset="0"/>
              </a:rPr>
              <a:t>…</a:t>
            </a:r>
            <a:endParaRPr lang="en-US" sz="3600" dirty="0">
              <a:latin typeface="Comic Sans MS" charset="0"/>
              <a:ea typeface="Comic Sans MS" charset="0"/>
              <a:cs typeface="Comic Sans MS" charset="0"/>
            </a:endParaRPr>
          </a:p>
        </p:txBody>
      </p:sp>
      <p:sp>
        <p:nvSpPr>
          <p:cNvPr id="4" name="AutoShape 2" descr="mgres.jpg"/>
          <p:cNvSpPr>
            <a:spLocks noChangeAspect="1" noChangeArrowheads="1"/>
          </p:cNvSpPr>
          <p:nvPr/>
        </p:nvSpPr>
        <p:spPr bwMode="auto">
          <a:xfrm>
            <a:off x="-1257300" y="-1439862"/>
            <a:ext cx="3429000" cy="3429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83768" y="1700808"/>
            <a:ext cx="4186324" cy="3503814"/>
          </a:xfrm>
          <a:prstGeom prst="rect">
            <a:avLst/>
          </a:prstGeom>
        </p:spPr>
      </p:pic>
    </p:spTree>
    <p:extLst>
      <p:ext uri="{BB962C8B-B14F-4D97-AF65-F5344CB8AC3E}">
        <p14:creationId xmlns:p14="http://schemas.microsoft.com/office/powerpoint/2010/main" val="4376159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Comic Sans MS" charset="0"/>
                <a:ea typeface="Comic Sans MS" charset="0"/>
                <a:cs typeface="Comic Sans MS" charset="0"/>
              </a:rPr>
              <a:t>What is</a:t>
            </a:r>
            <a:r>
              <a:rPr lang="mr-IN" dirty="0">
                <a:latin typeface="Comic Sans MS" charset="0"/>
                <a:ea typeface="Comic Sans MS" charset="0"/>
                <a:cs typeface="Comic Sans MS" charset="0"/>
              </a:rPr>
              <a:t>…</a:t>
            </a:r>
            <a:r>
              <a:rPr lang="en-US" dirty="0">
                <a:latin typeface="Comic Sans MS" charset="0"/>
                <a:ea typeface="Comic Sans MS" charset="0"/>
                <a:cs typeface="Comic Sans MS" charset="0"/>
              </a:rPr>
              <a:t>..</a:t>
            </a:r>
          </a:p>
        </p:txBody>
      </p:sp>
      <p:sp>
        <p:nvSpPr>
          <p:cNvPr id="3" name="Content Placeholder 2"/>
          <p:cNvSpPr>
            <a:spLocks noGrp="1"/>
          </p:cNvSpPr>
          <p:nvPr>
            <p:ph idx="1"/>
          </p:nvPr>
        </p:nvSpPr>
        <p:spPr/>
        <p:txBody>
          <a:bodyPr/>
          <a:lstStyle/>
          <a:p>
            <a:r>
              <a:rPr lang="mr-IN" dirty="0"/>
              <a:t>…</a:t>
            </a:r>
            <a:r>
              <a:rPr lang="en-US" dirty="0"/>
              <a:t>our role as practitioners in the Shared Writing input?</a:t>
            </a:r>
          </a:p>
          <a:p>
            <a:r>
              <a:rPr lang="mr-IN" dirty="0"/>
              <a:t>…</a:t>
            </a:r>
            <a:r>
              <a:rPr lang="en-US" dirty="0"/>
              <a:t>what should we teach and share?</a:t>
            </a:r>
          </a:p>
        </p:txBody>
      </p:sp>
    </p:spTree>
    <p:extLst>
      <p:ext uri="{BB962C8B-B14F-4D97-AF65-F5344CB8AC3E}">
        <p14:creationId xmlns:p14="http://schemas.microsoft.com/office/powerpoint/2010/main" val="15307802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332656"/>
            <a:ext cx="7920880" cy="1152128"/>
          </a:xfrm>
        </p:spPr>
        <p:txBody>
          <a:bodyPr>
            <a:normAutofit fontScale="90000"/>
          </a:bodyPr>
          <a:lstStyle/>
          <a:p>
            <a:r>
              <a:rPr lang="en-GB" dirty="0"/>
              <a:t>What should we teach </a:t>
            </a:r>
            <a:r>
              <a:rPr lang="en-GB"/>
              <a:t>and share?</a:t>
            </a:r>
            <a:endParaRPr lang="en-GB" dirty="0"/>
          </a:p>
        </p:txBody>
      </p:sp>
      <p:sp>
        <p:nvSpPr>
          <p:cNvPr id="3" name="Content Placeholder 2"/>
          <p:cNvSpPr>
            <a:spLocks noGrp="1"/>
          </p:cNvSpPr>
          <p:nvPr>
            <p:ph idx="1"/>
          </p:nvPr>
        </p:nvSpPr>
        <p:spPr>
          <a:xfrm>
            <a:off x="539552" y="1484784"/>
            <a:ext cx="7272807" cy="4752528"/>
          </a:xfrm>
        </p:spPr>
        <p:txBody>
          <a:bodyPr>
            <a:normAutofit lnSpcReduction="10000"/>
          </a:bodyPr>
          <a:lstStyle/>
          <a:p>
            <a:pPr marL="0">
              <a:lnSpc>
                <a:spcPct val="150000"/>
              </a:lnSpc>
              <a:spcBef>
                <a:spcPts val="0"/>
              </a:spcBef>
            </a:pPr>
            <a:r>
              <a:rPr lang="en-GB" sz="1600" dirty="0">
                <a:latin typeface="Comic Sans MS" charset="0"/>
                <a:ea typeface="Comic Sans MS" charset="0"/>
                <a:cs typeface="Comic Sans MS" charset="0"/>
              </a:rPr>
              <a:t>Discuss </a:t>
            </a:r>
            <a:r>
              <a:rPr lang="en-GB" sz="1600" dirty="0">
                <a:solidFill>
                  <a:srgbClr val="FF0000"/>
                </a:solidFill>
                <a:latin typeface="Comic Sans MS" charset="0"/>
                <a:ea typeface="Comic Sans MS" charset="0"/>
                <a:cs typeface="Comic Sans MS" charset="0"/>
              </a:rPr>
              <a:t>words </a:t>
            </a:r>
            <a:r>
              <a:rPr lang="en-GB" sz="1600" dirty="0">
                <a:latin typeface="Comic Sans MS" charset="0"/>
                <a:ea typeface="Comic Sans MS" charset="0"/>
                <a:cs typeface="Comic Sans MS" charset="0"/>
              </a:rPr>
              <a:t>and their </a:t>
            </a:r>
            <a:r>
              <a:rPr lang="en-GB" sz="1600" dirty="0">
                <a:solidFill>
                  <a:srgbClr val="FF0000"/>
                </a:solidFill>
                <a:latin typeface="Comic Sans MS" charset="0"/>
                <a:ea typeface="Comic Sans MS" charset="0"/>
                <a:cs typeface="Comic Sans MS" charset="0"/>
              </a:rPr>
              <a:t>meanings</a:t>
            </a:r>
            <a:r>
              <a:rPr lang="en-GB" sz="1600" dirty="0">
                <a:latin typeface="Comic Sans MS" charset="0"/>
                <a:ea typeface="Comic Sans MS" charset="0"/>
                <a:cs typeface="Comic Sans MS" charset="0"/>
              </a:rPr>
              <a:t> and </a:t>
            </a:r>
            <a:r>
              <a:rPr lang="en-GB" sz="1600" dirty="0">
                <a:solidFill>
                  <a:srgbClr val="FF0000"/>
                </a:solidFill>
                <a:latin typeface="Comic Sans MS" charset="0"/>
                <a:ea typeface="Comic Sans MS" charset="0"/>
                <a:cs typeface="Comic Sans MS" charset="0"/>
              </a:rPr>
              <a:t>origins</a:t>
            </a:r>
            <a:r>
              <a:rPr lang="en-GB" sz="1600" dirty="0">
                <a:latin typeface="Comic Sans MS" charset="0"/>
                <a:ea typeface="Comic Sans MS" charset="0"/>
                <a:cs typeface="Comic Sans MS" charset="0"/>
              </a:rPr>
              <a:t>.</a:t>
            </a:r>
          </a:p>
          <a:p>
            <a:pPr marL="0">
              <a:lnSpc>
                <a:spcPct val="150000"/>
              </a:lnSpc>
              <a:spcBef>
                <a:spcPts val="0"/>
              </a:spcBef>
            </a:pPr>
            <a:r>
              <a:rPr lang="en-GB" sz="1600" dirty="0">
                <a:latin typeface="Comic Sans MS" charset="0"/>
                <a:ea typeface="Comic Sans MS" charset="0"/>
                <a:cs typeface="Comic Sans MS" charset="0"/>
              </a:rPr>
              <a:t>Talk about </a:t>
            </a:r>
            <a:r>
              <a:rPr lang="en-GB" sz="1600" dirty="0">
                <a:solidFill>
                  <a:srgbClr val="FF0000"/>
                </a:solidFill>
                <a:latin typeface="Comic Sans MS" charset="0"/>
                <a:ea typeface="Comic Sans MS" charset="0"/>
                <a:cs typeface="Comic Sans MS" charset="0"/>
              </a:rPr>
              <a:t>morphemes </a:t>
            </a:r>
            <a:r>
              <a:rPr lang="en-GB" sz="1600" dirty="0">
                <a:latin typeface="Comic Sans MS" charset="0"/>
                <a:ea typeface="Comic Sans MS" charset="0"/>
                <a:cs typeface="Comic Sans MS" charset="0"/>
              </a:rPr>
              <a:t>and how words are put together.</a:t>
            </a:r>
          </a:p>
          <a:p>
            <a:pPr marL="0">
              <a:lnSpc>
                <a:spcPct val="150000"/>
              </a:lnSpc>
              <a:spcBef>
                <a:spcPts val="0"/>
              </a:spcBef>
            </a:pPr>
            <a:r>
              <a:rPr lang="en-GB" sz="1600" dirty="0">
                <a:solidFill>
                  <a:srgbClr val="FF0000"/>
                </a:solidFill>
                <a:latin typeface="Comic Sans MS" charset="0"/>
                <a:ea typeface="Comic Sans MS" charset="0"/>
                <a:cs typeface="Comic Sans MS" charset="0"/>
              </a:rPr>
              <a:t>Make collections of words</a:t>
            </a:r>
            <a:r>
              <a:rPr lang="en-GB" sz="1600" dirty="0">
                <a:latin typeface="Comic Sans MS" charset="0"/>
                <a:ea typeface="Comic Sans MS" charset="0"/>
                <a:cs typeface="Comic Sans MS" charset="0"/>
              </a:rPr>
              <a:t>, for example, homonyms, antonyms, synonyms, loan words, homographs and homophones.</a:t>
            </a:r>
          </a:p>
          <a:p>
            <a:pPr marL="0">
              <a:lnSpc>
                <a:spcPct val="150000"/>
              </a:lnSpc>
              <a:spcBef>
                <a:spcPts val="0"/>
              </a:spcBef>
            </a:pPr>
            <a:r>
              <a:rPr lang="en-GB" sz="1600" dirty="0">
                <a:solidFill>
                  <a:srgbClr val="FF0000"/>
                </a:solidFill>
                <a:latin typeface="Comic Sans MS" charset="0"/>
                <a:ea typeface="Comic Sans MS" charset="0"/>
                <a:cs typeface="Comic Sans MS" charset="0"/>
              </a:rPr>
              <a:t>Read to children regularly </a:t>
            </a:r>
            <a:r>
              <a:rPr lang="en-GB" sz="1600" dirty="0">
                <a:latin typeface="Comic Sans MS" charset="0"/>
                <a:ea typeface="Comic Sans MS" charset="0"/>
                <a:cs typeface="Comic Sans MS" charset="0"/>
              </a:rPr>
              <a:t>from a range of genres and be prepared to discuss authors’ use of language.</a:t>
            </a:r>
          </a:p>
          <a:p>
            <a:pPr marL="0">
              <a:lnSpc>
                <a:spcPct val="150000"/>
              </a:lnSpc>
              <a:spcBef>
                <a:spcPts val="0"/>
              </a:spcBef>
            </a:pPr>
            <a:r>
              <a:rPr lang="en-GB" sz="1600" dirty="0">
                <a:latin typeface="Comic Sans MS" charset="0"/>
                <a:ea typeface="Comic Sans MS" charset="0"/>
                <a:cs typeface="Comic Sans MS" charset="0"/>
              </a:rPr>
              <a:t>Discuss </a:t>
            </a:r>
            <a:r>
              <a:rPr lang="en-GB" sz="1600" dirty="0">
                <a:solidFill>
                  <a:srgbClr val="FF0000"/>
                </a:solidFill>
                <a:latin typeface="Comic Sans MS" charset="0"/>
                <a:ea typeface="Comic Sans MS" charset="0"/>
                <a:cs typeface="Comic Sans MS" charset="0"/>
              </a:rPr>
              <a:t>phrasing</a:t>
            </a:r>
            <a:r>
              <a:rPr lang="en-GB" sz="1600" dirty="0">
                <a:latin typeface="Comic Sans MS" charset="0"/>
                <a:ea typeface="Comic Sans MS" charset="0"/>
                <a:cs typeface="Comic Sans MS" charset="0"/>
              </a:rPr>
              <a:t>, </a:t>
            </a:r>
            <a:r>
              <a:rPr lang="en-GB" sz="1600" dirty="0">
                <a:solidFill>
                  <a:srgbClr val="FF0000"/>
                </a:solidFill>
                <a:latin typeface="Comic Sans MS" charset="0"/>
                <a:ea typeface="Comic Sans MS" charset="0"/>
                <a:cs typeface="Comic Sans MS" charset="0"/>
              </a:rPr>
              <a:t>words</a:t>
            </a:r>
            <a:r>
              <a:rPr lang="en-GB" sz="1600" dirty="0">
                <a:latin typeface="Comic Sans MS" charset="0"/>
                <a:ea typeface="Comic Sans MS" charset="0"/>
                <a:cs typeface="Comic Sans MS" charset="0"/>
              </a:rPr>
              <a:t> and </a:t>
            </a:r>
            <a:r>
              <a:rPr lang="en-GB" sz="1600" dirty="0">
                <a:solidFill>
                  <a:srgbClr val="FF0000"/>
                </a:solidFill>
                <a:latin typeface="Comic Sans MS" charset="0"/>
                <a:ea typeface="Comic Sans MS" charset="0"/>
                <a:cs typeface="Comic Sans MS" charset="0"/>
              </a:rPr>
              <a:t>punctuation</a:t>
            </a:r>
            <a:r>
              <a:rPr lang="en-GB" sz="1600" dirty="0">
                <a:latin typeface="Comic Sans MS" charset="0"/>
                <a:ea typeface="Comic Sans MS" charset="0"/>
                <a:cs typeface="Comic Sans MS" charset="0"/>
              </a:rPr>
              <a:t> in the whole texts.</a:t>
            </a:r>
          </a:p>
          <a:p>
            <a:pPr marL="0">
              <a:lnSpc>
                <a:spcPct val="150000"/>
              </a:lnSpc>
              <a:spcBef>
                <a:spcPts val="0"/>
              </a:spcBef>
            </a:pPr>
            <a:r>
              <a:rPr lang="en-GB" sz="1600" dirty="0">
                <a:latin typeface="Comic Sans MS" charset="0"/>
                <a:ea typeface="Comic Sans MS" charset="0"/>
                <a:cs typeface="Comic Sans MS" charset="0"/>
              </a:rPr>
              <a:t>Make use of </a:t>
            </a:r>
            <a:r>
              <a:rPr lang="en-GB" sz="1600" dirty="0">
                <a:solidFill>
                  <a:srgbClr val="FF0000"/>
                </a:solidFill>
                <a:latin typeface="Comic Sans MS" charset="0"/>
                <a:ea typeface="Comic Sans MS" charset="0"/>
                <a:cs typeface="Comic Sans MS" charset="0"/>
              </a:rPr>
              <a:t>children’s writing as a resource </a:t>
            </a:r>
            <a:r>
              <a:rPr lang="en-GB" sz="1600" dirty="0">
                <a:latin typeface="Comic Sans MS" charset="0"/>
                <a:ea typeface="Comic Sans MS" charset="0"/>
                <a:cs typeface="Comic Sans MS" charset="0"/>
              </a:rPr>
              <a:t>for discussing grammar and punctuation.</a:t>
            </a:r>
          </a:p>
          <a:p>
            <a:pPr marL="0">
              <a:lnSpc>
                <a:spcPct val="150000"/>
              </a:lnSpc>
              <a:spcBef>
                <a:spcPts val="0"/>
              </a:spcBef>
            </a:pPr>
            <a:r>
              <a:rPr lang="en-GB" sz="1600" dirty="0">
                <a:latin typeface="Comic Sans MS" charset="0"/>
                <a:ea typeface="Comic Sans MS" charset="0"/>
                <a:cs typeface="Comic Sans MS" charset="0"/>
              </a:rPr>
              <a:t>Develop a </a:t>
            </a:r>
            <a:r>
              <a:rPr lang="en-GB" sz="1600" dirty="0">
                <a:solidFill>
                  <a:srgbClr val="FF0000"/>
                </a:solidFill>
                <a:latin typeface="Comic Sans MS" charset="0"/>
                <a:ea typeface="Comic Sans MS" charset="0"/>
                <a:cs typeface="Comic Sans MS" charset="0"/>
              </a:rPr>
              <a:t>vocabulary</a:t>
            </a:r>
            <a:r>
              <a:rPr lang="en-GB" sz="1600" dirty="0">
                <a:latin typeface="Comic Sans MS" charset="0"/>
                <a:ea typeface="Comic Sans MS" charset="0"/>
                <a:cs typeface="Comic Sans MS" charset="0"/>
              </a:rPr>
              <a:t> for discussing writing and do not be afraid to use </a:t>
            </a:r>
            <a:r>
              <a:rPr lang="en-GB" sz="1600" dirty="0">
                <a:solidFill>
                  <a:srgbClr val="FF0000"/>
                </a:solidFill>
                <a:latin typeface="Comic Sans MS" charset="0"/>
                <a:ea typeface="Comic Sans MS" charset="0"/>
                <a:cs typeface="Comic Sans MS" charset="0"/>
              </a:rPr>
              <a:t>correct terminology </a:t>
            </a:r>
            <a:r>
              <a:rPr lang="en-GB" sz="1600" dirty="0">
                <a:latin typeface="Comic Sans MS" charset="0"/>
                <a:ea typeface="Comic Sans MS" charset="0"/>
                <a:cs typeface="Comic Sans MS" charset="0"/>
              </a:rPr>
              <a:t>– if children can differentiate between a diplodocus and a brontosaurus, they can distinguish between an adjective and an adverb!</a:t>
            </a:r>
          </a:p>
          <a:p>
            <a:endParaRPr lang="en-GB" dirty="0"/>
          </a:p>
        </p:txBody>
      </p:sp>
    </p:spTree>
    <p:extLst>
      <p:ext uri="{BB962C8B-B14F-4D97-AF65-F5344CB8AC3E}">
        <p14:creationId xmlns:p14="http://schemas.microsoft.com/office/powerpoint/2010/main" val="1482759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5576" y="1268760"/>
            <a:ext cx="8136904" cy="5112568"/>
          </a:xfrm>
        </p:spPr>
        <p:txBody>
          <a:bodyPr>
            <a:noAutofit/>
          </a:bodyPr>
          <a:lstStyle/>
          <a:p>
            <a:pPr>
              <a:lnSpc>
                <a:spcPct val="150000"/>
              </a:lnSpc>
              <a:spcBef>
                <a:spcPts val="0"/>
              </a:spcBef>
            </a:pPr>
            <a:r>
              <a:rPr lang="en-GB" sz="1600" dirty="0">
                <a:latin typeface="Comic Sans MS" charset="0"/>
                <a:ea typeface="Comic Sans MS" charset="0"/>
                <a:cs typeface="Comic Sans MS" charset="0"/>
              </a:rPr>
              <a:t>Use </a:t>
            </a:r>
            <a:r>
              <a:rPr lang="en-GB" sz="1600" dirty="0">
                <a:solidFill>
                  <a:srgbClr val="FF0000"/>
                </a:solidFill>
                <a:latin typeface="Comic Sans MS" charset="0"/>
                <a:ea typeface="Comic Sans MS" charset="0"/>
                <a:cs typeface="Comic Sans MS" charset="0"/>
              </a:rPr>
              <a:t>shared</a:t>
            </a:r>
            <a:r>
              <a:rPr lang="en-GB" sz="1600" dirty="0">
                <a:latin typeface="Comic Sans MS" charset="0"/>
                <a:ea typeface="Comic Sans MS" charset="0"/>
                <a:cs typeface="Comic Sans MS" charset="0"/>
              </a:rPr>
              <a:t> and </a:t>
            </a:r>
            <a:r>
              <a:rPr lang="en-GB" sz="1600" dirty="0">
                <a:solidFill>
                  <a:srgbClr val="FF0000"/>
                </a:solidFill>
                <a:latin typeface="Comic Sans MS" charset="0"/>
                <a:ea typeface="Comic Sans MS" charset="0"/>
                <a:cs typeface="Comic Sans MS" charset="0"/>
              </a:rPr>
              <a:t>guided</a:t>
            </a:r>
            <a:r>
              <a:rPr lang="en-GB" sz="1600" dirty="0">
                <a:latin typeface="Comic Sans MS" charset="0"/>
                <a:ea typeface="Comic Sans MS" charset="0"/>
                <a:cs typeface="Comic Sans MS" charset="0"/>
              </a:rPr>
              <a:t> writing to </a:t>
            </a:r>
            <a:r>
              <a:rPr lang="en-GB" sz="1600" dirty="0">
                <a:solidFill>
                  <a:srgbClr val="FF0000"/>
                </a:solidFill>
                <a:latin typeface="Comic Sans MS" charset="0"/>
                <a:ea typeface="Comic Sans MS" charset="0"/>
                <a:cs typeface="Comic Sans MS" charset="0"/>
              </a:rPr>
              <a:t>model</a:t>
            </a:r>
            <a:r>
              <a:rPr lang="en-GB" sz="1600" dirty="0">
                <a:latin typeface="Comic Sans MS" charset="0"/>
                <a:ea typeface="Comic Sans MS" charset="0"/>
                <a:cs typeface="Comic Sans MS" charset="0"/>
              </a:rPr>
              <a:t> and to discuss ways in which language can be presented.</a:t>
            </a:r>
          </a:p>
          <a:p>
            <a:pPr>
              <a:lnSpc>
                <a:spcPct val="150000"/>
              </a:lnSpc>
              <a:spcBef>
                <a:spcPts val="0"/>
              </a:spcBef>
            </a:pPr>
            <a:r>
              <a:rPr lang="en-GB" sz="1600" dirty="0">
                <a:latin typeface="Comic Sans MS" charset="0"/>
                <a:ea typeface="Comic Sans MS" charset="0"/>
                <a:cs typeface="Comic Sans MS" charset="0"/>
              </a:rPr>
              <a:t>Make use of </a:t>
            </a:r>
            <a:r>
              <a:rPr lang="en-GB" sz="1600" dirty="0">
                <a:solidFill>
                  <a:srgbClr val="FF0000"/>
                </a:solidFill>
                <a:latin typeface="Comic Sans MS" charset="0"/>
                <a:ea typeface="Comic Sans MS" charset="0"/>
                <a:cs typeface="Comic Sans MS" charset="0"/>
              </a:rPr>
              <a:t>investigations</a:t>
            </a:r>
            <a:r>
              <a:rPr lang="en-GB" sz="1600" dirty="0">
                <a:latin typeface="Comic Sans MS" charset="0"/>
                <a:ea typeface="Comic Sans MS" charset="0"/>
                <a:cs typeface="Comic Sans MS" charset="0"/>
              </a:rPr>
              <a:t> into spelling </a:t>
            </a:r>
            <a:r>
              <a:rPr lang="en-GB" sz="1600" dirty="0">
                <a:solidFill>
                  <a:srgbClr val="FF0000"/>
                </a:solidFill>
                <a:latin typeface="Comic Sans MS" charset="0"/>
                <a:ea typeface="Comic Sans MS" charset="0"/>
                <a:cs typeface="Comic Sans MS" charset="0"/>
              </a:rPr>
              <a:t>patterns</a:t>
            </a:r>
            <a:r>
              <a:rPr lang="en-GB" sz="1600" dirty="0">
                <a:latin typeface="Comic Sans MS" charset="0"/>
                <a:ea typeface="Comic Sans MS" charset="0"/>
                <a:cs typeface="Comic Sans MS" charset="0"/>
              </a:rPr>
              <a:t> etc. to help develop and reinforce learning.</a:t>
            </a:r>
          </a:p>
          <a:p>
            <a:pPr>
              <a:lnSpc>
                <a:spcPct val="150000"/>
              </a:lnSpc>
              <a:spcBef>
                <a:spcPts val="0"/>
              </a:spcBef>
            </a:pPr>
            <a:r>
              <a:rPr lang="en-GB" sz="1600" dirty="0">
                <a:solidFill>
                  <a:srgbClr val="FF0000"/>
                </a:solidFill>
                <a:latin typeface="Comic Sans MS" charset="0"/>
                <a:ea typeface="Comic Sans MS" charset="0"/>
                <a:cs typeface="Comic Sans MS" charset="0"/>
              </a:rPr>
              <a:t>Talk with children </a:t>
            </a:r>
            <a:r>
              <a:rPr lang="en-GB" sz="1600" dirty="0">
                <a:latin typeface="Comic Sans MS" charset="0"/>
                <a:ea typeface="Comic Sans MS" charset="0"/>
                <a:cs typeface="Comic Sans MS" charset="0"/>
              </a:rPr>
              <a:t>about why it is useful to develop a good knowledge about language.</a:t>
            </a:r>
          </a:p>
          <a:p>
            <a:pPr>
              <a:lnSpc>
                <a:spcPct val="150000"/>
              </a:lnSpc>
              <a:spcBef>
                <a:spcPts val="0"/>
              </a:spcBef>
            </a:pPr>
            <a:r>
              <a:rPr lang="en-GB" sz="1600" dirty="0">
                <a:latin typeface="Comic Sans MS" charset="0"/>
                <a:ea typeface="Comic Sans MS" charset="0"/>
                <a:cs typeface="Comic Sans MS" charset="0"/>
              </a:rPr>
              <a:t>Develop your own knowledge and understanding of language and </a:t>
            </a:r>
            <a:r>
              <a:rPr lang="en-GB" sz="1600" dirty="0">
                <a:solidFill>
                  <a:srgbClr val="FF0000"/>
                </a:solidFill>
                <a:latin typeface="Comic Sans MS" charset="0"/>
                <a:ea typeface="Comic Sans MS" charset="0"/>
                <a:cs typeface="Comic Sans MS" charset="0"/>
              </a:rPr>
              <a:t>show that your enthusiasm</a:t>
            </a:r>
          </a:p>
          <a:p>
            <a:pPr>
              <a:lnSpc>
                <a:spcPct val="150000"/>
              </a:lnSpc>
              <a:spcBef>
                <a:spcPts val="0"/>
              </a:spcBef>
            </a:pPr>
            <a:r>
              <a:rPr lang="en-GB" sz="1600" dirty="0">
                <a:solidFill>
                  <a:srgbClr val="FF0000"/>
                </a:solidFill>
                <a:latin typeface="Comic Sans MS" charset="0"/>
                <a:ea typeface="Comic Sans MS" charset="0"/>
                <a:cs typeface="Comic Sans MS" charset="0"/>
              </a:rPr>
              <a:t>Read about language. </a:t>
            </a:r>
            <a:r>
              <a:rPr lang="en-GB" sz="1600" dirty="0">
                <a:latin typeface="Comic Sans MS" charset="0"/>
                <a:ea typeface="Comic Sans MS" charset="0"/>
                <a:cs typeface="Comic Sans MS" charset="0"/>
              </a:rPr>
              <a:t>(e.g. Bryson, Crystal and websites which offer simple guidance on such issues as using apostrophes and the etymology [</a:t>
            </a:r>
            <a:r>
              <a:rPr lang="en-GB" sz="1600" dirty="0"/>
              <a:t>the study of the origin of words and the way in which their meanings have changed throughout history] </a:t>
            </a:r>
            <a:r>
              <a:rPr lang="en-GB" sz="1600" dirty="0">
                <a:latin typeface="Comic Sans MS" charset="0"/>
                <a:ea typeface="Comic Sans MS" charset="0"/>
                <a:cs typeface="Comic Sans MS" charset="0"/>
              </a:rPr>
              <a:t> of our words.)</a:t>
            </a:r>
          </a:p>
        </p:txBody>
      </p:sp>
    </p:spTree>
    <p:extLst>
      <p:ext uri="{BB962C8B-B14F-4D97-AF65-F5344CB8AC3E}">
        <p14:creationId xmlns:p14="http://schemas.microsoft.com/office/powerpoint/2010/main" val="970911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sz="3600" dirty="0">
                <a:latin typeface="Comic Sans MS" charset="0"/>
                <a:ea typeface="Comic Sans MS" charset="0"/>
                <a:cs typeface="Comic Sans MS" charset="0"/>
              </a:rPr>
              <a:t>Which year group are these introduced?</a:t>
            </a:r>
          </a:p>
        </p:txBody>
      </p:sp>
      <p:sp>
        <p:nvSpPr>
          <p:cNvPr id="3" name="Content Placeholder 2"/>
          <p:cNvSpPr>
            <a:spLocks noGrp="1"/>
          </p:cNvSpPr>
          <p:nvPr>
            <p:ph idx="1"/>
          </p:nvPr>
        </p:nvSpPr>
        <p:spPr>
          <a:xfrm>
            <a:off x="457200" y="1052736"/>
            <a:ext cx="7931224" cy="5179714"/>
          </a:xfrm>
        </p:spPr>
        <p:txBody>
          <a:bodyPr>
            <a:normAutofit/>
          </a:bodyPr>
          <a:lstStyle/>
          <a:p>
            <a:pPr>
              <a:buNone/>
            </a:pPr>
            <a:r>
              <a:rPr lang="en-GB" sz="2800" dirty="0">
                <a:latin typeface="Comic Sans MS" charset="0"/>
                <a:ea typeface="Comic Sans MS" charset="0"/>
                <a:cs typeface="Comic Sans MS" charset="0"/>
              </a:rPr>
              <a:t> </a:t>
            </a:r>
            <a:r>
              <a:rPr lang="en-GB" sz="2400" i="1" dirty="0">
                <a:latin typeface="Comic Sans MS" charset="0"/>
                <a:ea typeface="Comic Sans MS" charset="0"/>
                <a:cs typeface="Comic Sans MS" charset="0"/>
              </a:rPr>
              <a:t>Connectives </a:t>
            </a:r>
          </a:p>
          <a:p>
            <a:pPr>
              <a:buNone/>
            </a:pPr>
            <a:r>
              <a:rPr lang="en-GB" sz="2400" i="1" dirty="0">
                <a:latin typeface="Comic Sans MS" charset="0"/>
                <a:ea typeface="Comic Sans MS" charset="0"/>
                <a:cs typeface="Comic Sans MS" charset="0"/>
              </a:rPr>
              <a:t>Compound sentences </a:t>
            </a:r>
          </a:p>
          <a:p>
            <a:pPr>
              <a:buNone/>
            </a:pPr>
            <a:r>
              <a:rPr lang="en-GB" sz="2400" i="1" dirty="0">
                <a:latin typeface="Comic Sans MS" charset="0"/>
                <a:ea typeface="Comic Sans MS" charset="0"/>
                <a:cs typeface="Comic Sans MS" charset="0"/>
              </a:rPr>
              <a:t>Adverb </a:t>
            </a:r>
          </a:p>
          <a:p>
            <a:pPr>
              <a:buNone/>
            </a:pPr>
            <a:r>
              <a:rPr lang="en-GB" sz="2400" i="1" dirty="0">
                <a:latin typeface="Comic Sans MS" charset="0"/>
                <a:ea typeface="Comic Sans MS" charset="0"/>
                <a:cs typeface="Comic Sans MS" charset="0"/>
              </a:rPr>
              <a:t>direct speech </a:t>
            </a:r>
          </a:p>
          <a:p>
            <a:pPr>
              <a:buNone/>
            </a:pPr>
            <a:r>
              <a:rPr lang="en-GB" sz="2400" i="1" dirty="0">
                <a:latin typeface="Comic Sans MS" charset="0"/>
                <a:ea typeface="Comic Sans MS" charset="0"/>
                <a:cs typeface="Comic Sans MS" charset="0"/>
              </a:rPr>
              <a:t>inverted commas (or ‘speech marks’) </a:t>
            </a:r>
          </a:p>
          <a:p>
            <a:pPr>
              <a:buNone/>
            </a:pPr>
            <a:r>
              <a:rPr lang="en-GB" sz="2400" i="1" dirty="0">
                <a:latin typeface="Comic Sans MS" charset="0"/>
                <a:ea typeface="Comic Sans MS" charset="0"/>
                <a:cs typeface="Comic Sans MS" charset="0"/>
              </a:rPr>
              <a:t>Root words / simple suffixes e.g. </a:t>
            </a:r>
            <a:r>
              <a:rPr lang="mr-IN" sz="2400" i="1" dirty="0">
                <a:latin typeface="Comic Sans MS" charset="0"/>
                <a:ea typeface="Comic Sans MS" charset="0"/>
                <a:cs typeface="Comic Sans MS" charset="0"/>
              </a:rPr>
              <a:t>–</a:t>
            </a:r>
            <a:r>
              <a:rPr lang="en-GB" sz="2400" i="1" dirty="0">
                <a:latin typeface="Comic Sans MS" charset="0"/>
                <a:ea typeface="Comic Sans MS" charset="0"/>
                <a:cs typeface="Comic Sans MS" charset="0"/>
              </a:rPr>
              <a:t>ed , -</a:t>
            </a:r>
            <a:r>
              <a:rPr lang="en-GB" sz="2400" i="1" dirty="0" err="1">
                <a:latin typeface="Comic Sans MS" charset="0"/>
                <a:ea typeface="Comic Sans MS" charset="0"/>
                <a:cs typeface="Comic Sans MS" charset="0"/>
              </a:rPr>
              <a:t>ing</a:t>
            </a:r>
            <a:r>
              <a:rPr lang="en-GB" sz="2400" i="1" dirty="0">
                <a:latin typeface="Comic Sans MS" charset="0"/>
                <a:ea typeface="Comic Sans MS" charset="0"/>
                <a:cs typeface="Comic Sans MS" charset="0"/>
              </a:rPr>
              <a:t>. </a:t>
            </a:r>
          </a:p>
          <a:p>
            <a:pPr>
              <a:buNone/>
            </a:pPr>
            <a:r>
              <a:rPr lang="en-GB" sz="2400" i="1" dirty="0">
                <a:latin typeface="Comic Sans MS" charset="0"/>
                <a:ea typeface="Comic Sans MS" charset="0"/>
                <a:cs typeface="Comic Sans MS" charset="0"/>
              </a:rPr>
              <a:t>consonant, vowel </a:t>
            </a:r>
          </a:p>
          <a:p>
            <a:pPr>
              <a:buNone/>
            </a:pPr>
            <a:r>
              <a:rPr lang="en-GB" sz="2400" i="1" dirty="0">
                <a:latin typeface="Comic Sans MS" charset="0"/>
                <a:ea typeface="Comic Sans MS" charset="0"/>
                <a:cs typeface="Comic Sans MS" charset="0"/>
              </a:rPr>
              <a:t>Subject verb-agreement </a:t>
            </a:r>
          </a:p>
          <a:p>
            <a:pPr>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886015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sz="3600" dirty="0">
                <a:latin typeface="Comic Sans MS" charset="0"/>
                <a:ea typeface="Comic Sans MS" charset="0"/>
                <a:cs typeface="Comic Sans MS" charset="0"/>
              </a:rPr>
              <a:t>Which year group are these introduced?</a:t>
            </a:r>
          </a:p>
        </p:txBody>
      </p:sp>
      <p:sp>
        <p:nvSpPr>
          <p:cNvPr id="3" name="Content Placeholder 2"/>
          <p:cNvSpPr>
            <a:spLocks noGrp="1"/>
          </p:cNvSpPr>
          <p:nvPr>
            <p:ph idx="1"/>
          </p:nvPr>
        </p:nvSpPr>
        <p:spPr>
          <a:xfrm>
            <a:off x="457200" y="1052736"/>
            <a:ext cx="7931224" cy="5179714"/>
          </a:xfrm>
        </p:spPr>
        <p:txBody>
          <a:bodyPr>
            <a:normAutofit/>
          </a:bodyPr>
          <a:lstStyle/>
          <a:p>
            <a:pPr>
              <a:buNone/>
            </a:pPr>
            <a:r>
              <a:rPr lang="en-GB" sz="2800" dirty="0">
                <a:latin typeface="Comic Sans MS" charset="0"/>
                <a:ea typeface="Comic Sans MS" charset="0"/>
                <a:cs typeface="Comic Sans MS" charset="0"/>
              </a:rPr>
              <a:t> </a:t>
            </a:r>
            <a:r>
              <a:rPr lang="en-GB" sz="2400" i="1" dirty="0">
                <a:latin typeface="Comic Sans MS" charset="0"/>
                <a:ea typeface="Comic Sans MS" charset="0"/>
                <a:cs typeface="Comic Sans MS" charset="0"/>
              </a:rPr>
              <a:t>Connectives </a:t>
            </a:r>
            <a:r>
              <a:rPr lang="en-GB" sz="2400" i="1" dirty="0">
                <a:solidFill>
                  <a:srgbClr val="FF0000"/>
                </a:solidFill>
                <a:latin typeface="Comic Sans MS" charset="0"/>
                <a:ea typeface="Comic Sans MS" charset="0"/>
                <a:cs typeface="Comic Sans MS" charset="0"/>
              </a:rPr>
              <a:t>(Y1)</a:t>
            </a:r>
          </a:p>
          <a:p>
            <a:pPr>
              <a:buNone/>
            </a:pPr>
            <a:r>
              <a:rPr lang="en-GB" sz="2400" i="1" dirty="0">
                <a:latin typeface="Comic Sans MS" charset="0"/>
                <a:ea typeface="Comic Sans MS" charset="0"/>
                <a:cs typeface="Comic Sans MS" charset="0"/>
              </a:rPr>
              <a:t>Compound sentences </a:t>
            </a:r>
            <a:r>
              <a:rPr lang="en-GB" sz="2400" i="1" dirty="0">
                <a:solidFill>
                  <a:srgbClr val="FF0000"/>
                </a:solidFill>
                <a:latin typeface="Comic Sans MS" charset="0"/>
                <a:ea typeface="Comic Sans MS" charset="0"/>
                <a:cs typeface="Comic Sans MS" charset="0"/>
              </a:rPr>
              <a:t>(Y2)</a:t>
            </a:r>
          </a:p>
          <a:p>
            <a:pPr>
              <a:buNone/>
            </a:pPr>
            <a:r>
              <a:rPr lang="en-GB" sz="2400" i="1" dirty="0">
                <a:latin typeface="Comic Sans MS" charset="0"/>
                <a:ea typeface="Comic Sans MS" charset="0"/>
                <a:cs typeface="Comic Sans MS" charset="0"/>
              </a:rPr>
              <a:t>Adverb </a:t>
            </a:r>
            <a:r>
              <a:rPr lang="en-GB" sz="2400" i="1" dirty="0">
                <a:solidFill>
                  <a:srgbClr val="FF0000"/>
                </a:solidFill>
                <a:latin typeface="Comic Sans MS" charset="0"/>
                <a:ea typeface="Comic Sans MS" charset="0"/>
                <a:cs typeface="Comic Sans MS" charset="0"/>
              </a:rPr>
              <a:t>(Y3)</a:t>
            </a:r>
          </a:p>
          <a:p>
            <a:pPr>
              <a:buNone/>
            </a:pPr>
            <a:r>
              <a:rPr lang="en-GB" sz="2400" i="1" dirty="0">
                <a:latin typeface="Comic Sans MS" charset="0"/>
                <a:ea typeface="Comic Sans MS" charset="0"/>
                <a:cs typeface="Comic Sans MS" charset="0"/>
              </a:rPr>
              <a:t>direct speech </a:t>
            </a:r>
            <a:r>
              <a:rPr lang="en-GB" sz="2400" i="1" dirty="0">
                <a:solidFill>
                  <a:srgbClr val="FF0000"/>
                </a:solidFill>
                <a:latin typeface="Comic Sans MS" charset="0"/>
                <a:ea typeface="Comic Sans MS" charset="0"/>
                <a:cs typeface="Comic Sans MS" charset="0"/>
              </a:rPr>
              <a:t>(Y4)</a:t>
            </a:r>
          </a:p>
          <a:p>
            <a:pPr>
              <a:buNone/>
            </a:pPr>
            <a:r>
              <a:rPr lang="en-GB" sz="2400" i="1" dirty="0">
                <a:latin typeface="Comic Sans MS" charset="0"/>
                <a:ea typeface="Comic Sans MS" charset="0"/>
                <a:cs typeface="Comic Sans MS" charset="0"/>
              </a:rPr>
              <a:t>inverted commas (or ‘speech marks’) </a:t>
            </a:r>
            <a:r>
              <a:rPr lang="en-GB" sz="2400" i="1" dirty="0">
                <a:solidFill>
                  <a:srgbClr val="FF0000"/>
                </a:solidFill>
                <a:latin typeface="Comic Sans MS" charset="0"/>
                <a:ea typeface="Comic Sans MS" charset="0"/>
                <a:cs typeface="Comic Sans MS" charset="0"/>
              </a:rPr>
              <a:t>(Y4)</a:t>
            </a:r>
          </a:p>
          <a:p>
            <a:pPr>
              <a:buNone/>
            </a:pPr>
            <a:r>
              <a:rPr lang="en-GB" sz="2400" i="1" dirty="0">
                <a:latin typeface="Comic Sans MS" charset="0"/>
                <a:ea typeface="Comic Sans MS" charset="0"/>
                <a:cs typeface="Comic Sans MS" charset="0"/>
              </a:rPr>
              <a:t>Root words / simple suffixes e.g. </a:t>
            </a:r>
            <a:r>
              <a:rPr lang="mr-IN" sz="2400" i="1" dirty="0">
                <a:latin typeface="Comic Sans MS" charset="0"/>
                <a:ea typeface="Comic Sans MS" charset="0"/>
                <a:cs typeface="Comic Sans MS" charset="0"/>
              </a:rPr>
              <a:t>–</a:t>
            </a:r>
            <a:r>
              <a:rPr lang="en-GB" sz="2400" i="1" dirty="0">
                <a:latin typeface="Comic Sans MS" charset="0"/>
                <a:ea typeface="Comic Sans MS" charset="0"/>
                <a:cs typeface="Comic Sans MS" charset="0"/>
              </a:rPr>
              <a:t>ed , -</a:t>
            </a:r>
            <a:r>
              <a:rPr lang="en-GB" sz="2400" i="1" dirty="0" err="1">
                <a:latin typeface="Comic Sans MS" charset="0"/>
                <a:ea typeface="Comic Sans MS" charset="0"/>
                <a:cs typeface="Comic Sans MS" charset="0"/>
              </a:rPr>
              <a:t>ing</a:t>
            </a:r>
            <a:r>
              <a:rPr lang="en-GB" sz="2400" i="1" dirty="0">
                <a:latin typeface="Comic Sans MS" charset="0"/>
                <a:ea typeface="Comic Sans MS" charset="0"/>
                <a:cs typeface="Comic Sans MS" charset="0"/>
              </a:rPr>
              <a:t>. </a:t>
            </a:r>
            <a:r>
              <a:rPr lang="en-GB" sz="2400" i="1" dirty="0">
                <a:solidFill>
                  <a:srgbClr val="FF0000"/>
                </a:solidFill>
                <a:latin typeface="Comic Sans MS" charset="0"/>
                <a:ea typeface="Comic Sans MS" charset="0"/>
                <a:cs typeface="Comic Sans MS" charset="0"/>
              </a:rPr>
              <a:t>(Y1)</a:t>
            </a:r>
          </a:p>
          <a:p>
            <a:pPr>
              <a:buNone/>
            </a:pPr>
            <a:r>
              <a:rPr lang="en-GB" sz="2400" i="1" dirty="0">
                <a:latin typeface="Comic Sans MS" charset="0"/>
                <a:ea typeface="Comic Sans MS" charset="0"/>
                <a:cs typeface="Comic Sans MS" charset="0"/>
              </a:rPr>
              <a:t>consonant, vowel </a:t>
            </a:r>
            <a:r>
              <a:rPr lang="en-GB" sz="2400" i="1" dirty="0">
                <a:solidFill>
                  <a:srgbClr val="FF0000"/>
                </a:solidFill>
                <a:latin typeface="Comic Sans MS" charset="0"/>
                <a:ea typeface="Comic Sans MS" charset="0"/>
                <a:cs typeface="Comic Sans MS" charset="0"/>
              </a:rPr>
              <a:t>(Rec)</a:t>
            </a:r>
          </a:p>
          <a:p>
            <a:pPr>
              <a:buNone/>
            </a:pPr>
            <a:r>
              <a:rPr lang="en-GB" sz="2400" i="1" dirty="0">
                <a:latin typeface="Comic Sans MS" charset="0"/>
                <a:ea typeface="Comic Sans MS" charset="0"/>
                <a:cs typeface="Comic Sans MS" charset="0"/>
              </a:rPr>
              <a:t>Subject verb-agreement </a:t>
            </a:r>
            <a:r>
              <a:rPr lang="en-GB" sz="2400" i="1" dirty="0">
                <a:solidFill>
                  <a:srgbClr val="FF0000"/>
                </a:solidFill>
                <a:latin typeface="Comic Sans MS" charset="0"/>
                <a:ea typeface="Comic Sans MS" charset="0"/>
                <a:cs typeface="Comic Sans MS" charset="0"/>
              </a:rPr>
              <a:t>(Y2)</a:t>
            </a:r>
          </a:p>
          <a:p>
            <a:pPr>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37851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100" dirty="0"/>
              <a:t>David Crystal (1990) suggests six reasons why we should learn about language:</a:t>
            </a:r>
            <a:br>
              <a:rPr lang="en-GB" dirty="0"/>
            </a:br>
            <a:endParaRPr lang="en-GB" dirty="0"/>
          </a:p>
        </p:txBody>
      </p:sp>
      <p:sp>
        <p:nvSpPr>
          <p:cNvPr id="3" name="Content Placeholder 2"/>
          <p:cNvSpPr>
            <a:spLocks noGrp="1"/>
          </p:cNvSpPr>
          <p:nvPr>
            <p:ph idx="1"/>
          </p:nvPr>
        </p:nvSpPr>
        <p:spPr>
          <a:xfrm>
            <a:off x="457200" y="1124744"/>
            <a:ext cx="8229600" cy="4392489"/>
          </a:xfrm>
        </p:spPr>
        <p:txBody>
          <a:bodyPr>
            <a:normAutofit fontScale="25000" lnSpcReduction="20000"/>
          </a:bodyPr>
          <a:lstStyle/>
          <a:p>
            <a:pPr lvl="0"/>
            <a:r>
              <a:rPr lang="en-GB" sz="4200" dirty="0">
                <a:latin typeface="Arial" panose="020B0604020202020204" pitchFamily="34" charset="0"/>
                <a:cs typeface="Arial" panose="020B0604020202020204" pitchFamily="34" charset="0"/>
              </a:rPr>
              <a:t>‘</a:t>
            </a:r>
            <a:r>
              <a:rPr lang="en-GB" sz="6400" dirty="0">
                <a:solidFill>
                  <a:srgbClr val="FF0000"/>
                </a:solidFill>
                <a:latin typeface="Arial" panose="020B0604020202020204" pitchFamily="34" charset="0"/>
                <a:cs typeface="Arial" panose="020B0604020202020204" pitchFamily="34" charset="0"/>
              </a:rPr>
              <a:t>Because it’s there.’ </a:t>
            </a:r>
            <a:r>
              <a:rPr lang="en-GB" sz="6400" dirty="0">
                <a:latin typeface="Arial" panose="020B0604020202020204" pitchFamily="34" charset="0"/>
                <a:cs typeface="Arial" panose="020B0604020202020204" pitchFamily="34" charset="0"/>
              </a:rPr>
              <a:t>We are curious about the world and wish to understand it and grammar is ‘no different from any other domain of knowledge in this respect’.</a:t>
            </a:r>
          </a:p>
          <a:p>
            <a:pPr lvl="0"/>
            <a:endParaRPr lang="en-GB" sz="6400" dirty="0">
              <a:latin typeface="Arial" panose="020B0604020202020204" pitchFamily="34" charset="0"/>
              <a:cs typeface="Arial" panose="020B0604020202020204" pitchFamily="34" charset="0"/>
            </a:endParaRPr>
          </a:p>
          <a:p>
            <a:pPr lvl="0"/>
            <a:r>
              <a:rPr lang="en-GB" sz="6400" dirty="0">
                <a:latin typeface="Arial" panose="020B0604020202020204" pitchFamily="34" charset="0"/>
                <a:cs typeface="Arial" panose="020B0604020202020204" pitchFamily="34" charset="0"/>
              </a:rPr>
              <a:t>Because language ‘is </a:t>
            </a:r>
            <a:r>
              <a:rPr lang="en-GB" sz="6400" dirty="0">
                <a:solidFill>
                  <a:srgbClr val="FF0000"/>
                </a:solidFill>
                <a:latin typeface="Arial" panose="020B0604020202020204" pitchFamily="34" charset="0"/>
                <a:cs typeface="Arial" panose="020B0604020202020204" pitchFamily="34" charset="0"/>
              </a:rPr>
              <a:t>involved with almost everything </a:t>
            </a:r>
            <a:r>
              <a:rPr lang="en-GB" sz="6400" dirty="0">
                <a:latin typeface="Arial" panose="020B0604020202020204" pitchFamily="34" charset="0"/>
                <a:cs typeface="Arial" panose="020B0604020202020204" pitchFamily="34" charset="0"/>
              </a:rPr>
              <a:t>we do as human beings’ and ‘grammar is the </a:t>
            </a:r>
            <a:r>
              <a:rPr lang="en-GB" sz="6400" u="sng" dirty="0">
                <a:solidFill>
                  <a:srgbClr val="7030A0"/>
                </a:solidFill>
                <a:latin typeface="Arial" panose="020B0604020202020204" pitchFamily="34" charset="0"/>
                <a:cs typeface="Arial" panose="020B0604020202020204" pitchFamily="34" charset="0"/>
              </a:rPr>
              <a:t>fundamental organising principle </a:t>
            </a:r>
            <a:r>
              <a:rPr lang="en-GB" sz="6400" dirty="0">
                <a:latin typeface="Arial" panose="020B0604020202020204" pitchFamily="34" charset="0"/>
                <a:cs typeface="Arial" panose="020B0604020202020204" pitchFamily="34" charset="0"/>
              </a:rPr>
              <a:t>of language’.</a:t>
            </a:r>
          </a:p>
          <a:p>
            <a:pPr lvl="0"/>
            <a:endParaRPr lang="en-GB" sz="6400" dirty="0">
              <a:latin typeface="Arial" panose="020B0604020202020204" pitchFamily="34" charset="0"/>
              <a:cs typeface="Arial" panose="020B0604020202020204" pitchFamily="34" charset="0"/>
            </a:endParaRPr>
          </a:p>
          <a:p>
            <a:pPr lvl="0"/>
            <a:r>
              <a:rPr lang="en-GB" sz="6400" dirty="0">
                <a:latin typeface="Arial" panose="020B0604020202020204" pitchFamily="34" charset="0"/>
                <a:cs typeface="Arial" panose="020B0604020202020204" pitchFamily="34" charset="0"/>
              </a:rPr>
              <a:t>Because we already have an </a:t>
            </a:r>
            <a:r>
              <a:rPr lang="en-GB" sz="6400" dirty="0">
                <a:solidFill>
                  <a:srgbClr val="FF0000"/>
                </a:solidFill>
                <a:latin typeface="Arial" panose="020B0604020202020204" pitchFamily="34" charset="0"/>
                <a:cs typeface="Arial" panose="020B0604020202020204" pitchFamily="34" charset="0"/>
              </a:rPr>
              <a:t>extraordinary grammatical ability </a:t>
            </a:r>
            <a:r>
              <a:rPr lang="en-GB" sz="6400" dirty="0">
                <a:latin typeface="Arial" panose="020B0604020202020204" pitchFamily="34" charset="0"/>
                <a:cs typeface="Arial" panose="020B0604020202020204" pitchFamily="34" charset="0"/>
              </a:rPr>
              <a:t>and it may be helpful to describe the rules that govern grammar.</a:t>
            </a:r>
          </a:p>
          <a:p>
            <a:pPr lvl="0"/>
            <a:endParaRPr lang="en-GB" sz="6400" dirty="0">
              <a:latin typeface="Arial" panose="020B0604020202020204" pitchFamily="34" charset="0"/>
              <a:cs typeface="Arial" panose="020B0604020202020204" pitchFamily="34" charset="0"/>
            </a:endParaRPr>
          </a:p>
          <a:p>
            <a:pPr lvl="0"/>
            <a:r>
              <a:rPr lang="en-GB" sz="6400" dirty="0">
                <a:latin typeface="Arial" panose="020B0604020202020204" pitchFamily="34" charset="0"/>
                <a:cs typeface="Arial" panose="020B0604020202020204" pitchFamily="34" charset="0"/>
              </a:rPr>
              <a:t>Because we need to be </a:t>
            </a:r>
            <a:r>
              <a:rPr lang="en-GB" sz="6400" dirty="0">
                <a:solidFill>
                  <a:srgbClr val="FF0000"/>
                </a:solidFill>
                <a:latin typeface="Arial" panose="020B0604020202020204" pitchFamily="34" charset="0"/>
                <a:cs typeface="Arial" panose="020B0604020202020204" pitchFamily="34" charset="0"/>
              </a:rPr>
              <a:t>aware of what went wrong </a:t>
            </a:r>
            <a:r>
              <a:rPr lang="en-GB" sz="6400" dirty="0">
                <a:latin typeface="Arial" panose="020B0604020202020204" pitchFamily="34" charset="0"/>
                <a:cs typeface="Arial" panose="020B0604020202020204" pitchFamily="34" charset="0"/>
              </a:rPr>
              <a:t>when we have made grammatical errors in speech or writing.</a:t>
            </a:r>
          </a:p>
          <a:p>
            <a:pPr lvl="0"/>
            <a:endParaRPr lang="en-GB" sz="6400" dirty="0">
              <a:latin typeface="Arial" panose="020B0604020202020204" pitchFamily="34" charset="0"/>
              <a:cs typeface="Arial" panose="020B0604020202020204" pitchFamily="34" charset="0"/>
            </a:endParaRPr>
          </a:p>
          <a:p>
            <a:pPr lvl="0"/>
            <a:r>
              <a:rPr lang="en-GB" sz="6400" dirty="0">
                <a:latin typeface="Arial" panose="020B0604020202020204" pitchFamily="34" charset="0"/>
                <a:cs typeface="Arial" panose="020B0604020202020204" pitchFamily="34" charset="0"/>
              </a:rPr>
              <a:t>Because ‘Learning about grammar </a:t>
            </a:r>
            <a:r>
              <a:rPr lang="en-GB" sz="6400" dirty="0">
                <a:solidFill>
                  <a:srgbClr val="FF0000"/>
                </a:solidFill>
                <a:latin typeface="Arial" panose="020B0604020202020204" pitchFamily="34" charset="0"/>
                <a:cs typeface="Arial" panose="020B0604020202020204" pitchFamily="34" charset="0"/>
              </a:rPr>
              <a:t>provides a basis for learning other languages</a:t>
            </a:r>
            <a:r>
              <a:rPr lang="en-GB" sz="6400" dirty="0">
                <a:latin typeface="Arial" panose="020B0604020202020204" pitchFamily="34" charset="0"/>
                <a:cs typeface="Arial" panose="020B0604020202020204" pitchFamily="34" charset="0"/>
              </a:rPr>
              <a:t>.’</a:t>
            </a:r>
          </a:p>
          <a:p>
            <a:pPr lvl="0"/>
            <a:endParaRPr lang="en-GB" sz="6400" dirty="0">
              <a:latin typeface="Arial" panose="020B0604020202020204" pitchFamily="34" charset="0"/>
              <a:cs typeface="Arial" panose="020B0604020202020204" pitchFamily="34" charset="0"/>
            </a:endParaRPr>
          </a:p>
          <a:p>
            <a:pPr lvl="0"/>
            <a:r>
              <a:rPr lang="en-GB" sz="6400" dirty="0">
                <a:latin typeface="Arial" panose="020B0604020202020204" pitchFamily="34" charset="0"/>
                <a:cs typeface="Arial" panose="020B0604020202020204" pitchFamily="34" charset="0"/>
              </a:rPr>
              <a:t>Because after studying grammar we should be ‘more alert to the strength, flexibility and variety of our language, and thus be in a better position to use it and to evaluate others’ use of it’. </a:t>
            </a:r>
          </a:p>
          <a:p>
            <a:pPr lvl="0" algn="ctr"/>
            <a:r>
              <a:rPr lang="en-GB" sz="6400" dirty="0">
                <a:solidFill>
                  <a:srgbClr val="FF0000"/>
                </a:solidFill>
                <a:latin typeface="Arial" panose="020B0604020202020204" pitchFamily="34" charset="0"/>
                <a:cs typeface="Arial" panose="020B0604020202020204" pitchFamily="34" charset="0"/>
              </a:rPr>
              <a:t>Crystal sounds a cautionary note here: ‘Even after a course on car mechanics, we can still drive carelessly.’</a:t>
            </a:r>
          </a:p>
          <a:p>
            <a:pPr lvl="0"/>
            <a:endParaRPr lang="en-GB" sz="7200" dirty="0">
              <a:latin typeface="Arial" panose="020B0604020202020204" pitchFamily="34" charset="0"/>
              <a:cs typeface="Arial" panose="020B0604020202020204" pitchFamily="34" charset="0"/>
            </a:endParaRPr>
          </a:p>
          <a:p>
            <a:endParaRPr lang="en-GB" sz="7200" dirty="0"/>
          </a:p>
        </p:txBody>
      </p:sp>
    </p:spTree>
    <p:extLst>
      <p:ext uri="{BB962C8B-B14F-4D97-AF65-F5344CB8AC3E}">
        <p14:creationId xmlns:p14="http://schemas.microsoft.com/office/powerpoint/2010/main" val="15962038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mr-IN" sz="3600" dirty="0">
                <a:latin typeface="Comic Sans MS" charset="0"/>
                <a:ea typeface="Comic Sans MS" charset="0"/>
                <a:cs typeface="Comic Sans MS" charset="0"/>
              </a:rPr>
              <a:t>…</a:t>
            </a:r>
            <a:r>
              <a:rPr lang="en-US" sz="3600" dirty="0">
                <a:latin typeface="Comic Sans MS" charset="0"/>
                <a:ea typeface="Comic Sans MS" charset="0"/>
                <a:cs typeface="Comic Sans MS" charset="0"/>
              </a:rPr>
              <a:t>activity</a:t>
            </a:r>
            <a:r>
              <a:rPr lang="mr-IN" sz="3600" dirty="0">
                <a:latin typeface="Comic Sans MS" charset="0"/>
                <a:ea typeface="Comic Sans MS" charset="0"/>
                <a:cs typeface="Comic Sans MS" charset="0"/>
              </a:rPr>
              <a:t>…</a:t>
            </a:r>
            <a:endParaRPr lang="en-US" sz="3600" dirty="0">
              <a:latin typeface="Comic Sans MS" charset="0"/>
              <a:ea typeface="Comic Sans MS" charset="0"/>
              <a:cs typeface="Comic Sans MS" charset="0"/>
            </a:endParaRPr>
          </a:p>
        </p:txBody>
      </p:sp>
      <p:sp>
        <p:nvSpPr>
          <p:cNvPr id="4" name="AutoShape 2" descr="mgres.jpg"/>
          <p:cNvSpPr>
            <a:spLocks noChangeAspect="1" noChangeArrowheads="1"/>
          </p:cNvSpPr>
          <p:nvPr/>
        </p:nvSpPr>
        <p:spPr bwMode="auto">
          <a:xfrm>
            <a:off x="-1257300" y="-1439862"/>
            <a:ext cx="3429000" cy="3429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83768" y="1700808"/>
            <a:ext cx="4186324" cy="3503814"/>
          </a:xfrm>
          <a:prstGeom prst="rect">
            <a:avLst/>
          </a:prstGeom>
        </p:spPr>
      </p:pic>
    </p:spTree>
    <p:extLst>
      <p:ext uri="{BB962C8B-B14F-4D97-AF65-F5344CB8AC3E}">
        <p14:creationId xmlns:p14="http://schemas.microsoft.com/office/powerpoint/2010/main" val="10695815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21196" y="332656"/>
            <a:ext cx="8229600" cy="792088"/>
          </a:xfrm>
        </p:spPr>
        <p:txBody>
          <a:bodyPr>
            <a:normAutofit/>
          </a:bodyPr>
          <a:lstStyle/>
          <a:p>
            <a:r>
              <a:rPr lang="en-GB" dirty="0"/>
              <a:t>Reflect</a:t>
            </a:r>
            <a:r>
              <a:rPr lang="mr-IN" dirty="0"/>
              <a:t>…</a:t>
            </a:r>
            <a:r>
              <a:rPr lang="en-US" dirty="0"/>
              <a:t> </a:t>
            </a:r>
            <a:endParaRPr lang="en-GB" dirty="0"/>
          </a:p>
        </p:txBody>
      </p:sp>
      <p:sp>
        <p:nvSpPr>
          <p:cNvPr id="3" name="TextBox 2"/>
          <p:cNvSpPr txBox="1"/>
          <p:nvPr/>
        </p:nvSpPr>
        <p:spPr>
          <a:xfrm>
            <a:off x="539552" y="1124744"/>
            <a:ext cx="7992888" cy="4262705"/>
          </a:xfrm>
          <a:prstGeom prst="rect">
            <a:avLst/>
          </a:prstGeom>
          <a:noFill/>
        </p:spPr>
        <p:txBody>
          <a:bodyPr wrap="square" rtlCol="0">
            <a:spAutoFit/>
          </a:bodyPr>
          <a:lstStyle/>
          <a:p>
            <a:endParaRPr lang="en-US" sz="500" kern="1200" dirty="0">
              <a:solidFill>
                <a:schemeClr val="tx1"/>
              </a:solidFill>
              <a:latin typeface="+mn-lt"/>
              <a:ea typeface="+mn-ea"/>
              <a:cs typeface="+mn-cs"/>
            </a:endParaRPr>
          </a:p>
          <a:p>
            <a:r>
              <a:rPr lang="en-US" sz="3600" dirty="0"/>
              <a:t>What did you learn today?</a:t>
            </a:r>
          </a:p>
          <a:p>
            <a:r>
              <a:rPr lang="en-US" sz="3600" dirty="0"/>
              <a:t>What </a:t>
            </a:r>
            <a:r>
              <a:rPr lang="en-US" sz="3600" dirty="0">
                <a:solidFill>
                  <a:srgbClr val="C00000"/>
                </a:solidFill>
              </a:rPr>
              <a:t>3</a:t>
            </a:r>
            <a:r>
              <a:rPr lang="en-US" sz="3600" dirty="0"/>
              <a:t> things will you </a:t>
            </a:r>
            <a:r>
              <a:rPr lang="en-US" sz="3600" dirty="0">
                <a:solidFill>
                  <a:srgbClr val="C00000"/>
                </a:solidFill>
              </a:rPr>
              <a:t>take away</a:t>
            </a:r>
            <a:r>
              <a:rPr lang="en-US" sz="3600" dirty="0"/>
              <a:t>?</a:t>
            </a:r>
          </a:p>
          <a:p>
            <a:endParaRPr lang="en-US" sz="2400" dirty="0"/>
          </a:p>
          <a:p>
            <a:r>
              <a:rPr lang="en-US" sz="3600" dirty="0"/>
              <a:t>How are you going to make an </a:t>
            </a:r>
            <a:r>
              <a:rPr lang="en-US" sz="3600" dirty="0">
                <a:solidFill>
                  <a:srgbClr val="C00000"/>
                </a:solidFill>
              </a:rPr>
              <a:t>impact</a:t>
            </a:r>
            <a:r>
              <a:rPr lang="en-US" sz="3600" dirty="0"/>
              <a:t> in your teaching?</a:t>
            </a:r>
          </a:p>
          <a:p>
            <a:endParaRPr lang="en-US" sz="1600" dirty="0"/>
          </a:p>
          <a:p>
            <a:endParaRPr lang="en-US" kern="1200" dirty="0">
              <a:solidFill>
                <a:schemeClr val="tx1"/>
              </a:solidFill>
            </a:endParaRPr>
          </a:p>
          <a:p>
            <a:r>
              <a:rPr lang="en-US" sz="3200" i="1" dirty="0">
                <a:solidFill>
                  <a:srgbClr val="C00000"/>
                </a:solidFill>
              </a:rPr>
              <a:t>Thank you for your contributions this session.</a:t>
            </a:r>
            <a:endParaRPr lang="en-US" sz="3200" i="1" kern="1200" dirty="0">
              <a:solidFill>
                <a:srgbClr val="C00000"/>
              </a:solidFill>
            </a:endParaRPr>
          </a:p>
        </p:txBody>
      </p:sp>
    </p:spTree>
    <p:extLst>
      <p:ext uri="{BB962C8B-B14F-4D97-AF65-F5344CB8AC3E}">
        <p14:creationId xmlns:p14="http://schemas.microsoft.com/office/powerpoint/2010/main" val="32826679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noFill/>
        </p:spPr>
        <p:txBody>
          <a:bodyPr>
            <a:normAutofit/>
          </a:bodyPr>
          <a:lstStyle/>
          <a:p>
            <a:r>
              <a:rPr lang="en-GB" dirty="0"/>
              <a:t>References &amp; other sources</a:t>
            </a:r>
            <a:r>
              <a:rPr lang="mr-IN" dirty="0"/>
              <a:t>…</a:t>
            </a:r>
            <a:r>
              <a:rPr lang="en-US" dirty="0"/>
              <a:t>.</a:t>
            </a:r>
            <a:endParaRPr lang="en-GB" dirty="0"/>
          </a:p>
        </p:txBody>
      </p:sp>
      <p:sp>
        <p:nvSpPr>
          <p:cNvPr id="3" name="Content Placeholder 2"/>
          <p:cNvSpPr>
            <a:spLocks noGrp="1"/>
          </p:cNvSpPr>
          <p:nvPr>
            <p:ph idx="1"/>
          </p:nvPr>
        </p:nvSpPr>
        <p:spPr/>
        <p:txBody>
          <a:bodyPr>
            <a:normAutofit fontScale="25000" lnSpcReduction="20000"/>
          </a:bodyPr>
          <a:lstStyle/>
          <a:p>
            <a:r>
              <a:rPr lang="en-GB" dirty="0">
                <a:latin typeface="Comic Sans MS" charset="0"/>
                <a:ea typeface="Comic Sans MS" charset="0"/>
                <a:cs typeface="Comic Sans MS" charset="0"/>
              </a:rPr>
              <a:t>Alexander, R.J. (2013)  </a:t>
            </a:r>
            <a:r>
              <a:rPr lang="en-GB" i="1" dirty="0">
                <a:latin typeface="Comic Sans MS" charset="0"/>
                <a:ea typeface="Comic Sans MS" charset="0"/>
                <a:cs typeface="Comic Sans MS" charset="0"/>
              </a:rPr>
              <a:t>Improving oracy and classroom talk: achievements and challenges </a:t>
            </a:r>
            <a:r>
              <a:rPr lang="en-GB" dirty="0">
                <a:latin typeface="Comic Sans MS" charset="0"/>
                <a:ea typeface="Comic Sans MS" charset="0"/>
                <a:cs typeface="Comic Sans MS" charset="0"/>
              </a:rPr>
              <a:t>Primary First</a:t>
            </a:r>
          </a:p>
          <a:p>
            <a:endParaRPr lang="en-GB" i="1" dirty="0">
              <a:latin typeface="Comic Sans MS" charset="0"/>
              <a:ea typeface="Comic Sans MS" charset="0"/>
              <a:cs typeface="Comic Sans MS" charset="0"/>
            </a:endParaRPr>
          </a:p>
          <a:p>
            <a:r>
              <a:rPr lang="en-GB" dirty="0">
                <a:latin typeface="Comic Sans MS" charset="0"/>
                <a:ea typeface="Comic Sans MS" charset="0"/>
                <a:cs typeface="Comic Sans MS" charset="0"/>
              </a:rPr>
              <a:t>Crystal, D. (2004). </a:t>
            </a:r>
            <a:r>
              <a:rPr lang="en-GB" i="1" dirty="0">
                <a:latin typeface="Comic Sans MS" charset="0"/>
                <a:ea typeface="Comic Sans MS" charset="0"/>
                <a:cs typeface="Comic Sans MS" charset="0"/>
              </a:rPr>
              <a:t>The Cambridge </a:t>
            </a:r>
            <a:r>
              <a:rPr lang="en-GB" i="1" dirty="0" err="1">
                <a:latin typeface="Comic Sans MS" charset="0"/>
                <a:ea typeface="Comic Sans MS" charset="0"/>
                <a:cs typeface="Comic Sans MS" charset="0"/>
              </a:rPr>
              <a:t>encyclopedia</a:t>
            </a:r>
            <a:r>
              <a:rPr lang="en-GB" i="1" dirty="0">
                <a:latin typeface="Comic Sans MS" charset="0"/>
                <a:ea typeface="Comic Sans MS" charset="0"/>
                <a:cs typeface="Comic Sans MS" charset="0"/>
              </a:rPr>
              <a:t> of the English language</a:t>
            </a:r>
            <a:r>
              <a:rPr lang="en-GB" dirty="0">
                <a:latin typeface="Comic Sans MS" charset="0"/>
                <a:ea typeface="Comic Sans MS" charset="0"/>
                <a:cs typeface="Comic Sans MS" charset="0"/>
              </a:rPr>
              <a:t>. Ernst </a:t>
            </a:r>
            <a:r>
              <a:rPr lang="en-GB" dirty="0" err="1">
                <a:latin typeface="Comic Sans MS" charset="0"/>
                <a:ea typeface="Comic Sans MS" charset="0"/>
                <a:cs typeface="Comic Sans MS" charset="0"/>
              </a:rPr>
              <a:t>Klett</a:t>
            </a:r>
            <a:r>
              <a:rPr lang="en-GB" dirty="0">
                <a:latin typeface="Comic Sans MS" charset="0"/>
                <a:ea typeface="Comic Sans MS" charset="0"/>
                <a:cs typeface="Comic Sans MS" charset="0"/>
              </a:rPr>
              <a:t> </a:t>
            </a:r>
            <a:r>
              <a:rPr lang="en-GB" dirty="0" err="1">
                <a:latin typeface="Comic Sans MS" charset="0"/>
                <a:ea typeface="Comic Sans MS" charset="0"/>
                <a:cs typeface="Comic Sans MS" charset="0"/>
              </a:rPr>
              <a:t>Sprachen</a:t>
            </a:r>
            <a:r>
              <a:rPr lang="en-GB" dirty="0">
                <a:latin typeface="Comic Sans MS" charset="0"/>
                <a:ea typeface="Comic Sans MS" charset="0"/>
                <a:cs typeface="Comic Sans MS" charset="0"/>
              </a:rPr>
              <a:t>.</a:t>
            </a:r>
          </a:p>
          <a:p>
            <a:r>
              <a:rPr lang="en-GB" dirty="0">
                <a:latin typeface="Comic Sans MS" charset="0"/>
                <a:ea typeface="Comic Sans MS" charset="0"/>
                <a:cs typeface="Comic Sans MS" charset="0"/>
              </a:rPr>
              <a:t>Medwell, J.A., Wray, D. and Minns, H. (2014) </a:t>
            </a:r>
            <a:r>
              <a:rPr lang="en-GB" i="1" dirty="0">
                <a:latin typeface="Comic Sans MS" charset="0"/>
                <a:ea typeface="Comic Sans MS" charset="0"/>
                <a:cs typeface="Comic Sans MS" charset="0"/>
              </a:rPr>
              <a:t>Primary English: Teaching theory and practice</a:t>
            </a:r>
            <a:r>
              <a:rPr lang="en-GB" dirty="0">
                <a:latin typeface="Comic Sans MS" charset="0"/>
                <a:ea typeface="Comic Sans MS" charset="0"/>
                <a:cs typeface="Comic Sans MS" charset="0"/>
              </a:rPr>
              <a:t>. United Kingdom: SAGE Publications.</a:t>
            </a:r>
          </a:p>
          <a:p>
            <a:endParaRPr lang="en-GB" dirty="0">
              <a:latin typeface="Comic Sans MS" charset="0"/>
              <a:ea typeface="Comic Sans MS" charset="0"/>
              <a:cs typeface="Comic Sans MS" charset="0"/>
            </a:endParaRPr>
          </a:p>
          <a:p>
            <a:r>
              <a:rPr lang="en-GB" dirty="0">
                <a:latin typeface="Comic Sans MS" charset="0"/>
                <a:ea typeface="Comic Sans MS" charset="0"/>
                <a:cs typeface="Comic Sans MS" charset="0"/>
              </a:rPr>
              <a:t>Welsh Assembly Government (2008) English Guidance for Key Stages 2 and 3 Cardiff: Welsh Assembly Government</a:t>
            </a:r>
          </a:p>
          <a:p>
            <a:endParaRPr lang="en-GB" dirty="0">
              <a:latin typeface="Comic Sans MS" charset="0"/>
              <a:ea typeface="Comic Sans MS" charset="0"/>
              <a:cs typeface="Comic Sans MS" charset="0"/>
            </a:endParaRPr>
          </a:p>
          <a:p>
            <a:r>
              <a:rPr lang="en-US" dirty="0">
                <a:latin typeface="Comic Sans MS" charset="0"/>
                <a:ea typeface="Comic Sans MS" charset="0"/>
                <a:cs typeface="Comic Sans MS" charset="0"/>
              </a:rPr>
              <a:t>Welsh Government, (2015). </a:t>
            </a:r>
            <a:r>
              <a:rPr lang="en-US" i="1" dirty="0">
                <a:latin typeface="Comic Sans MS" charset="0"/>
                <a:ea typeface="Comic Sans MS" charset="0"/>
                <a:cs typeface="Comic Sans MS" charset="0"/>
              </a:rPr>
              <a:t>Curriculum for Wales Programme of Study for English Key Stages</a:t>
            </a:r>
            <a:r>
              <a:rPr lang="en-US" dirty="0">
                <a:latin typeface="Comic Sans MS" charset="0"/>
                <a:ea typeface="Comic Sans MS" charset="0"/>
                <a:cs typeface="Comic Sans MS" charset="0"/>
              </a:rPr>
              <a:t>. Cardiff: Welsh Government.</a:t>
            </a:r>
          </a:p>
          <a:p>
            <a:endParaRPr lang="en-US" dirty="0">
              <a:latin typeface="Comic Sans MS" charset="0"/>
              <a:ea typeface="Comic Sans MS" charset="0"/>
              <a:cs typeface="Comic Sans MS" charset="0"/>
            </a:endParaRPr>
          </a:p>
          <a:p>
            <a:r>
              <a:rPr lang="en-US" dirty="0">
                <a:latin typeface="Comic Sans MS" charset="0"/>
                <a:ea typeface="Comic Sans MS" charset="0"/>
                <a:cs typeface="Comic Sans MS" charset="0"/>
              </a:rPr>
              <a:t>Welsh Assembly Government (2010) </a:t>
            </a:r>
            <a:r>
              <a:rPr lang="en-US" i="1" dirty="0">
                <a:latin typeface="Comic Sans MS" charset="0"/>
                <a:ea typeface="Comic Sans MS" charset="0"/>
                <a:cs typeface="Comic Sans MS" charset="0"/>
              </a:rPr>
              <a:t>How to develop thinking and assessment for learning in the classroom </a:t>
            </a:r>
            <a:r>
              <a:rPr lang="en-US" dirty="0">
                <a:latin typeface="Comic Sans MS" charset="0"/>
                <a:ea typeface="Comic Sans MS" charset="0"/>
                <a:cs typeface="Comic Sans MS" charset="0"/>
              </a:rPr>
              <a:t>Cardiff: Welsh Government.</a:t>
            </a:r>
          </a:p>
          <a:p>
            <a:endParaRPr lang="en-GB" dirty="0">
              <a:latin typeface="Comic Sans MS" charset="0"/>
              <a:ea typeface="Comic Sans MS" charset="0"/>
              <a:cs typeface="Comic Sans MS" charset="0"/>
            </a:endParaRPr>
          </a:p>
          <a:p>
            <a:r>
              <a:rPr lang="en-GB" dirty="0">
                <a:latin typeface="Comic Sans MS" charset="0"/>
                <a:ea typeface="Comic Sans MS" charset="0"/>
                <a:cs typeface="Comic Sans MS" charset="0"/>
              </a:rPr>
              <a:t>Waugh, D, Warner, C and Waugh, R (2013) </a:t>
            </a:r>
            <a:r>
              <a:rPr lang="en-GB" i="1" dirty="0">
                <a:latin typeface="Comic Sans MS" charset="0"/>
                <a:ea typeface="Comic Sans MS" charset="0"/>
                <a:cs typeface="Comic Sans MS" charset="0"/>
              </a:rPr>
              <a:t>Teaching Grammar, Punctuation and Spelling in Primary Schools.</a:t>
            </a:r>
            <a:r>
              <a:rPr lang="en-GB" dirty="0">
                <a:latin typeface="Comic Sans MS" charset="0"/>
                <a:ea typeface="Comic Sans MS" charset="0"/>
                <a:cs typeface="Comic Sans MS" charset="0"/>
              </a:rPr>
              <a:t> London: Sage.</a:t>
            </a:r>
          </a:p>
          <a:p>
            <a:endParaRPr lang="en-GB" dirty="0">
              <a:latin typeface="Comic Sans MS" charset="0"/>
              <a:ea typeface="Comic Sans MS" charset="0"/>
              <a:cs typeface="Comic Sans MS" charset="0"/>
            </a:endParaRPr>
          </a:p>
          <a:p>
            <a:pPr marL="0" indent="0">
              <a:buNone/>
            </a:pPr>
            <a:endParaRPr lang="en-GB" dirty="0">
              <a:latin typeface="Comic Sans MS" charset="0"/>
              <a:ea typeface="Comic Sans MS" charset="0"/>
              <a:cs typeface="Comic Sans MS" charset="0"/>
            </a:endParaRPr>
          </a:p>
          <a:p>
            <a:endParaRPr lang="en-GB" dirty="0">
              <a:latin typeface="Comic Sans MS" charset="0"/>
              <a:ea typeface="Comic Sans MS" charset="0"/>
              <a:cs typeface="Comic Sans MS" charset="0"/>
            </a:endParaRPr>
          </a:p>
          <a:p>
            <a:endParaRPr lang="en-GB" dirty="0">
              <a:latin typeface="Comic Sans MS" charset="0"/>
              <a:ea typeface="Comic Sans MS" charset="0"/>
              <a:cs typeface="Comic Sans MS" charset="0"/>
            </a:endParaRPr>
          </a:p>
          <a:p>
            <a:endParaRPr lang="en-US" dirty="0">
              <a:latin typeface="Comic Sans MS" charset="0"/>
              <a:ea typeface="Comic Sans MS" charset="0"/>
              <a:cs typeface="Comic Sans MS" charset="0"/>
            </a:endParaRPr>
          </a:p>
          <a:p>
            <a:r>
              <a:rPr lang="en-US" dirty="0">
                <a:latin typeface="Comic Sans MS" charset="0"/>
                <a:ea typeface="Comic Sans MS" charset="0"/>
                <a:cs typeface="Comic Sans MS" charset="0"/>
              </a:rPr>
              <a:t>Welsh Guidance  ~ </a:t>
            </a:r>
            <a:r>
              <a:rPr lang="en-US" dirty="0">
                <a:latin typeface="Comic Sans MS" charset="0"/>
                <a:ea typeface="Comic Sans MS" charset="0"/>
                <a:cs typeface="Comic Sans MS" charset="0"/>
                <a:hlinkClick r:id="rId3"/>
              </a:rPr>
              <a:t>http://learning.gov.wales/resources/browse-all/handwriting-grammar-punctuation-spelling-b-steps-1/?lang=en</a:t>
            </a:r>
            <a:endParaRPr lang="en-US" dirty="0">
              <a:latin typeface="Comic Sans MS" charset="0"/>
              <a:ea typeface="Comic Sans MS" charset="0"/>
              <a:cs typeface="Comic Sans MS" charset="0"/>
            </a:endParaRPr>
          </a:p>
          <a:p>
            <a:pPr marL="0" indent="0">
              <a:buNone/>
            </a:pPr>
            <a:endParaRPr lang="en-GB" dirty="0">
              <a:latin typeface="Comic Sans MS" charset="0"/>
              <a:ea typeface="Comic Sans MS" charset="0"/>
              <a:cs typeface="Comic Sans MS" charset="0"/>
            </a:endParaRPr>
          </a:p>
          <a:p>
            <a:pPr marL="0" indent="0">
              <a:buNone/>
            </a:pPr>
            <a:endParaRPr lang="en-GB" sz="900" dirty="0">
              <a:latin typeface="Comic Sans MS" charset="0"/>
              <a:ea typeface="Comic Sans MS" charset="0"/>
              <a:cs typeface="Comic Sans MS" charset="0"/>
            </a:endParaRPr>
          </a:p>
          <a:p>
            <a:r>
              <a:rPr lang="en-GB" dirty="0">
                <a:latin typeface="Comic Sans MS" charset="0"/>
                <a:ea typeface="Comic Sans MS" charset="0"/>
                <a:cs typeface="Comic Sans MS" charset="0"/>
              </a:rPr>
              <a:t>5 of the best online Grammar Games ~  </a:t>
            </a:r>
            <a:r>
              <a:rPr lang="en-GB" dirty="0">
                <a:latin typeface="Comic Sans MS" charset="0"/>
                <a:ea typeface="Comic Sans MS" charset="0"/>
                <a:cs typeface="Comic Sans MS" charset="0"/>
                <a:hlinkClick r:id="rId4"/>
              </a:rPr>
              <a:t>https://www.teachwire.net/news/5-of-the-best-online-grammar-games-for-ks2-english?utm_content=bufferc1f98&amp;utm_medium=social&amp;utm_source=facebook.com&amp;utm_campaign=buffer</a:t>
            </a:r>
            <a:endParaRPr lang="en-GB" dirty="0">
              <a:latin typeface="Comic Sans MS" charset="0"/>
              <a:ea typeface="Comic Sans MS" charset="0"/>
              <a:cs typeface="Comic Sans MS" charset="0"/>
            </a:endParaRPr>
          </a:p>
          <a:p>
            <a:endParaRPr lang="en-GB" dirty="0">
              <a:latin typeface="Comic Sans MS" panose="030F0702030302020204" pitchFamily="66" charset="0"/>
            </a:endParaRPr>
          </a:p>
          <a:p>
            <a:pPr>
              <a:lnSpc>
                <a:spcPct val="80000"/>
              </a:lnSpc>
              <a:buFont typeface="Wingdings" pitchFamily="2" charset="2"/>
              <a:buNone/>
            </a:pPr>
            <a:r>
              <a:rPr lang="en-GB" dirty="0">
                <a:latin typeface="Comic Sans MS" panose="030F0702030302020204" pitchFamily="66" charset="0"/>
              </a:rPr>
              <a:t>Truss, L. (2003) Eats, Shoots an Leaves, Profile.</a:t>
            </a:r>
          </a:p>
          <a:p>
            <a:pPr>
              <a:lnSpc>
                <a:spcPct val="80000"/>
              </a:lnSpc>
              <a:buFont typeface="Wingdings" pitchFamily="2" charset="2"/>
              <a:buNone/>
            </a:pPr>
            <a:endParaRPr lang="en-GB" dirty="0">
              <a:latin typeface="Comic Sans MS" panose="030F0702030302020204" pitchFamily="66" charset="0"/>
            </a:endParaRPr>
          </a:p>
          <a:p>
            <a:pPr>
              <a:lnSpc>
                <a:spcPct val="80000"/>
              </a:lnSpc>
              <a:buFont typeface="Wingdings" pitchFamily="2" charset="2"/>
              <a:buNone/>
            </a:pPr>
            <a:r>
              <a:rPr lang="en-GB" dirty="0">
                <a:latin typeface="Comic Sans MS" panose="030F0702030302020204" pitchFamily="66" charset="0"/>
              </a:rPr>
              <a:t>~ Medwell, J &amp; Wray, D (2001) Primary English Knowledge and Understanding Learning Matters</a:t>
            </a:r>
          </a:p>
          <a:p>
            <a:pPr>
              <a:lnSpc>
                <a:spcPct val="80000"/>
              </a:lnSpc>
              <a:buFont typeface="Wingdings" pitchFamily="2" charset="2"/>
              <a:buNone/>
            </a:pPr>
            <a:endParaRPr lang="en-GB" dirty="0">
              <a:latin typeface="Comic Sans MS" panose="030F0702030302020204" pitchFamily="66" charset="0"/>
            </a:endParaRPr>
          </a:p>
          <a:p>
            <a:pPr>
              <a:lnSpc>
                <a:spcPct val="80000"/>
              </a:lnSpc>
              <a:buFont typeface="Wingdings" pitchFamily="2" charset="2"/>
              <a:buNone/>
            </a:pPr>
            <a:r>
              <a:rPr lang="en-GB" dirty="0">
                <a:latin typeface="Comic Sans MS" pitchFamily="66" charset="0"/>
                <a:hlinkClick r:id="rId5"/>
              </a:rPr>
              <a:t>http://owl.english.purdue.edu/handouts/grammar/g_apostEX1.html</a:t>
            </a:r>
            <a:endParaRPr lang="en-GB" dirty="0">
              <a:latin typeface="Comic Sans MS" pitchFamily="66" charset="0"/>
            </a:endParaRPr>
          </a:p>
          <a:p>
            <a:pPr>
              <a:lnSpc>
                <a:spcPct val="80000"/>
              </a:lnSpc>
              <a:buFont typeface="Wingdings" pitchFamily="2" charset="2"/>
              <a:buNone/>
            </a:pPr>
            <a:endParaRPr lang="en-GB" dirty="0">
              <a:latin typeface="Comic Sans MS" pitchFamily="66" charset="0"/>
            </a:endParaRPr>
          </a:p>
          <a:p>
            <a:pPr>
              <a:lnSpc>
                <a:spcPct val="80000"/>
              </a:lnSpc>
              <a:buFont typeface="Wingdings" pitchFamily="2" charset="2"/>
              <a:buNone/>
            </a:pPr>
            <a:r>
              <a:rPr lang="en-GB" dirty="0">
                <a:latin typeface="Comic Sans MS" pitchFamily="66" charset="0"/>
                <a:hlinkClick r:id="rId6"/>
              </a:rPr>
              <a:t>http://projects.scottishcorpus.ac.uk/aries/basic_punctuation.jsp</a:t>
            </a:r>
            <a:endParaRPr lang="en-GB" dirty="0">
              <a:latin typeface="Comic Sans MS" pitchFamily="66" charset="0"/>
            </a:endParaRPr>
          </a:p>
          <a:p>
            <a:pPr>
              <a:lnSpc>
                <a:spcPct val="80000"/>
              </a:lnSpc>
              <a:buFont typeface="Wingdings" pitchFamily="2" charset="2"/>
              <a:buNone/>
            </a:pPr>
            <a:endParaRPr lang="en-GB" dirty="0">
              <a:latin typeface="Comic Sans MS" pitchFamily="66" charset="0"/>
            </a:endParaRPr>
          </a:p>
          <a:p>
            <a:pPr>
              <a:lnSpc>
                <a:spcPct val="80000"/>
              </a:lnSpc>
              <a:buFont typeface="Wingdings" pitchFamily="2" charset="2"/>
              <a:buNone/>
            </a:pPr>
            <a:r>
              <a:rPr lang="en-GB" dirty="0">
                <a:latin typeface="Comic Sans MS" pitchFamily="66" charset="0"/>
                <a:hlinkClick r:id="rId7"/>
              </a:rPr>
              <a:t>www.correctpunctuation.co.uk</a:t>
            </a:r>
            <a:endParaRPr lang="en-GB" dirty="0">
              <a:latin typeface="Comic Sans MS" pitchFamily="66" charset="0"/>
            </a:endParaRPr>
          </a:p>
          <a:p>
            <a:pPr>
              <a:lnSpc>
                <a:spcPct val="80000"/>
              </a:lnSpc>
              <a:buFont typeface="Wingdings" pitchFamily="2" charset="2"/>
              <a:buNone/>
            </a:pPr>
            <a:endParaRPr lang="en-GB" dirty="0">
              <a:latin typeface="Comic Sans MS" pitchFamily="66" charset="0"/>
            </a:endParaRPr>
          </a:p>
          <a:p>
            <a:pPr>
              <a:lnSpc>
                <a:spcPct val="80000"/>
              </a:lnSpc>
              <a:buFont typeface="Wingdings" pitchFamily="2" charset="2"/>
              <a:buNone/>
            </a:pPr>
            <a:r>
              <a:rPr lang="en-GB" dirty="0">
                <a:latin typeface="Comic Sans MS" pitchFamily="66" charset="0"/>
                <a:hlinkClick r:id="rId8"/>
              </a:rPr>
              <a:t>http://www.cybergrammar.co.uk/discourses_cohesion.php</a:t>
            </a:r>
            <a:endParaRPr lang="en-GB" dirty="0">
              <a:latin typeface="Comic Sans MS" pitchFamily="66" charset="0"/>
            </a:endParaRPr>
          </a:p>
          <a:p>
            <a:endParaRPr lang="en-GB" dirty="0">
              <a:latin typeface="Comic Sans MS" pitchFamily="66" charset="0"/>
            </a:endParaRPr>
          </a:p>
        </p:txBody>
      </p:sp>
    </p:spTree>
    <p:extLst>
      <p:ext uri="{BB962C8B-B14F-4D97-AF65-F5344CB8AC3E}">
        <p14:creationId xmlns:p14="http://schemas.microsoft.com/office/powerpoint/2010/main" val="7492769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1124743"/>
            <a:ext cx="6987552" cy="1368153"/>
          </a:xfrm>
        </p:spPr>
        <p:txBody>
          <a:bodyPr>
            <a:noAutofit/>
          </a:bodyPr>
          <a:lstStyle/>
          <a:p>
            <a:r>
              <a:rPr lang="en-GB" sz="3200" b="1" dirty="0"/>
              <a:t>Grammar, punctuation and spelling</a:t>
            </a:r>
            <a:br>
              <a:rPr lang="en-GB" sz="3200" b="1" dirty="0"/>
            </a:br>
            <a:endParaRPr lang="en-GB" sz="1600" dirty="0"/>
          </a:p>
        </p:txBody>
      </p:sp>
      <p:sp>
        <p:nvSpPr>
          <p:cNvPr id="3" name="Subtitle 2"/>
          <p:cNvSpPr>
            <a:spLocks noGrp="1"/>
          </p:cNvSpPr>
          <p:nvPr>
            <p:ph type="subTitle" idx="1"/>
          </p:nvPr>
        </p:nvSpPr>
        <p:spPr>
          <a:xfrm>
            <a:off x="1486344" y="2708920"/>
            <a:ext cx="6400800" cy="1752600"/>
          </a:xfrm>
        </p:spPr>
        <p:txBody>
          <a:bodyPr>
            <a:normAutofit fontScale="85000" lnSpcReduction="20000"/>
          </a:bodyPr>
          <a:lstStyle/>
          <a:p>
            <a:r>
              <a:rPr lang="en-GB" dirty="0">
                <a:solidFill>
                  <a:schemeClr val="bg1"/>
                </a:solidFill>
                <a:latin typeface="Arial" panose="020B0604020202020204" pitchFamily="34" charset="0"/>
                <a:cs typeface="Arial" panose="020B0604020202020204" pitchFamily="34" charset="0"/>
              </a:rPr>
              <a:t>What, if anything, is new?</a:t>
            </a:r>
          </a:p>
          <a:p>
            <a:endParaRPr lang="en-GB" dirty="0">
              <a:solidFill>
                <a:schemeClr val="bg1"/>
              </a:solidFill>
              <a:latin typeface="Arial" panose="020B0604020202020204" pitchFamily="34" charset="0"/>
              <a:cs typeface="Arial" panose="020B0604020202020204" pitchFamily="34" charset="0"/>
            </a:endParaRP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David Waugh</a:t>
            </a:r>
          </a:p>
        </p:txBody>
      </p:sp>
    </p:spTree>
    <p:extLst>
      <p:ext uri="{BB962C8B-B14F-4D97-AF65-F5344CB8AC3E}">
        <p14:creationId xmlns:p14="http://schemas.microsoft.com/office/powerpoint/2010/main" val="15286101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ctrTitle"/>
          </p:nvPr>
        </p:nvSpPr>
        <p:spPr>
          <a:xfrm>
            <a:off x="539750" y="1412875"/>
            <a:ext cx="7848600" cy="1090613"/>
          </a:xfrm>
          <a:ln w="28575">
            <a:solidFill>
              <a:schemeClr val="bg2"/>
            </a:solidFill>
            <a:miter lim="800000"/>
            <a:headEnd/>
            <a:tailEnd/>
          </a:ln>
        </p:spPr>
        <p:txBody>
          <a:bodyPr/>
          <a:lstStyle/>
          <a:p>
            <a:r>
              <a:rPr lang="en-GB" sz="2700">
                <a:solidFill>
                  <a:srgbClr val="3399FF"/>
                </a:solidFill>
                <a:latin typeface="Comic Sans MS" pitchFamily="66" charset="0"/>
              </a:rPr>
              <a:t>Grammar</a:t>
            </a:r>
            <a:r>
              <a:rPr lang="en-GB" sz="2700">
                <a:solidFill>
                  <a:srgbClr val="3399FF"/>
                </a:solidFill>
              </a:rPr>
              <a:t>…</a:t>
            </a:r>
            <a:r>
              <a:rPr lang="en-GB" sz="2700">
                <a:solidFill>
                  <a:srgbClr val="3399FF"/>
                </a:solidFill>
                <a:latin typeface="Comic Sans MS" pitchFamily="66" charset="0"/>
              </a:rPr>
              <a:t>Grammar</a:t>
            </a:r>
            <a:r>
              <a:rPr lang="en-GB" sz="2700">
                <a:solidFill>
                  <a:srgbClr val="3399FF"/>
                </a:solidFill>
              </a:rPr>
              <a:t>…</a:t>
            </a:r>
            <a:r>
              <a:rPr lang="en-GB" sz="2700">
                <a:solidFill>
                  <a:srgbClr val="3399FF"/>
                </a:solidFill>
                <a:latin typeface="Comic Sans MS" pitchFamily="66" charset="0"/>
              </a:rPr>
              <a:t>and more Grammar</a:t>
            </a:r>
            <a:r>
              <a:rPr lang="en-GB" sz="2700">
                <a:solidFill>
                  <a:srgbClr val="3399FF"/>
                </a:solidFill>
              </a:rPr>
              <a:t>……</a:t>
            </a:r>
            <a:endParaRPr lang="en-GB" sz="2700">
              <a:solidFill>
                <a:srgbClr val="3399FF"/>
              </a:solidFill>
              <a:latin typeface="Comic Sans MS" pitchFamily="66" charset="0"/>
            </a:endParaRPr>
          </a:p>
        </p:txBody>
      </p:sp>
      <p:pic>
        <p:nvPicPr>
          <p:cNvPr id="7171"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2225" y="3141663"/>
            <a:ext cx="1806575" cy="260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2" name="Rectangle 5"/>
          <p:cNvSpPr>
            <a:spLocks noChangeArrowheads="1"/>
          </p:cNvSpPr>
          <p:nvPr/>
        </p:nvSpPr>
        <p:spPr bwMode="auto">
          <a:xfrm>
            <a:off x="827088" y="3141663"/>
            <a:ext cx="4465637" cy="2735262"/>
          </a:xfrm>
          <a:prstGeom prst="rect">
            <a:avLst/>
          </a:prstGeom>
          <a:solidFill>
            <a:schemeClr val="accent1"/>
          </a:solidFill>
          <a:ln w="9525">
            <a:solidFill>
              <a:schemeClr val="tx1"/>
            </a:solidFill>
            <a:miter lim="800000"/>
            <a:headEnd/>
            <a:tailEnd/>
          </a:ln>
        </p:spPr>
        <p:txBody>
          <a:bodyPr wrap="none" anchor="ctr"/>
          <a:lstStyle/>
          <a:p>
            <a:pPr algn="ctr"/>
            <a:r>
              <a:rPr lang="en-GB" dirty="0">
                <a:latin typeface="Comic Sans MS" pitchFamily="66" charset="0"/>
              </a:rPr>
              <a:t>Read the </a:t>
            </a:r>
          </a:p>
          <a:p>
            <a:pPr algn="ctr"/>
            <a:r>
              <a:rPr lang="en-GB" dirty="0">
                <a:latin typeface="Comic Sans MS" pitchFamily="66" charset="0"/>
              </a:rPr>
              <a:t>‘Introduction and Rationale’</a:t>
            </a:r>
          </a:p>
          <a:p>
            <a:pPr algn="ctr"/>
            <a:r>
              <a:rPr lang="en-GB" dirty="0">
                <a:latin typeface="Comic Sans MS" pitchFamily="66" charset="0"/>
              </a:rPr>
              <a:t> in the document “Grammar for Writing”.</a:t>
            </a:r>
          </a:p>
          <a:p>
            <a:pPr algn="ctr"/>
            <a:endParaRPr lang="en-GB" dirty="0">
              <a:latin typeface="Comic Sans MS" pitchFamily="66" charset="0"/>
            </a:endParaRPr>
          </a:p>
          <a:p>
            <a:pPr algn="ctr"/>
            <a:r>
              <a:rPr lang="en-GB" dirty="0">
                <a:latin typeface="Comic Sans MS" pitchFamily="66" charset="0"/>
              </a:rPr>
              <a:t>Reflect how this could be </a:t>
            </a:r>
          </a:p>
          <a:p>
            <a:pPr algn="ctr"/>
            <a:r>
              <a:rPr lang="en-GB" dirty="0">
                <a:latin typeface="Comic Sans MS" pitchFamily="66" charset="0"/>
              </a:rPr>
              <a:t>used in your teaching.</a:t>
            </a:r>
          </a:p>
          <a:p>
            <a:pPr algn="ctr"/>
            <a:endParaRPr lang="en-GB" dirty="0">
              <a:latin typeface="Comic Sans MS" pitchFamily="66" charset="0"/>
            </a:endParaRPr>
          </a:p>
          <a:p>
            <a:pPr algn="ctr"/>
            <a:r>
              <a:rPr lang="en-GB" sz="1200" dirty="0">
                <a:solidFill>
                  <a:srgbClr val="FF0000"/>
                </a:solidFill>
                <a:latin typeface="Comic Sans MS" pitchFamily="66" charset="0"/>
              </a:rPr>
              <a:t>http://</a:t>
            </a:r>
            <a:r>
              <a:rPr lang="en-GB" sz="1200" dirty="0" err="1">
                <a:solidFill>
                  <a:srgbClr val="FF0000"/>
                </a:solidFill>
                <a:latin typeface="Comic Sans MS" pitchFamily="66" charset="0"/>
              </a:rPr>
              <a:t>dera.ioe.ac.uk</a:t>
            </a:r>
            <a:r>
              <a:rPr lang="en-GB" sz="1200" dirty="0">
                <a:solidFill>
                  <a:srgbClr val="FF0000"/>
                </a:solidFill>
                <a:latin typeface="Comic Sans MS" pitchFamily="66" charset="0"/>
              </a:rPr>
              <a:t>/4882/</a:t>
            </a:r>
          </a:p>
          <a:p>
            <a:pPr algn="ctr"/>
            <a:endParaRPr lang="en-GB" dirty="0">
              <a:latin typeface="Comic Sans MS" pitchFamily="66" charset="0"/>
            </a:endParaRPr>
          </a:p>
        </p:txBody>
      </p:sp>
    </p:spTree>
    <p:extLst>
      <p:ext uri="{BB962C8B-B14F-4D97-AF65-F5344CB8AC3E}">
        <p14:creationId xmlns:p14="http://schemas.microsoft.com/office/powerpoint/2010/main" val="5556025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16632"/>
            <a:ext cx="8229600" cy="576064"/>
          </a:xfrm>
        </p:spPr>
        <p:txBody>
          <a:bodyPr>
            <a:normAutofit fontScale="90000"/>
          </a:bodyPr>
          <a:lstStyle/>
          <a:p>
            <a:br>
              <a:rPr lang="en-GB" b="1" dirty="0"/>
            </a:br>
            <a:br>
              <a:rPr lang="en-GB" b="1" dirty="0"/>
            </a:br>
            <a:r>
              <a:rPr lang="en-GB" sz="3600" b="1" dirty="0"/>
              <a:t>A model for teaching grammar in context</a:t>
            </a:r>
            <a:br>
              <a:rPr lang="en-GB" dirty="0"/>
            </a:br>
            <a:endParaRPr lang="en-GB" dirty="0"/>
          </a:p>
        </p:txBody>
      </p:sp>
      <p:graphicFrame>
        <p:nvGraphicFramePr>
          <p:cNvPr id="4" name="Content Placeholder 3"/>
          <p:cNvGraphicFramePr>
            <a:graphicFrameLocks noGrp="1"/>
          </p:cNvGraphicFramePr>
          <p:nvPr>
            <p:ph idx="1"/>
            <p:extLst/>
          </p:nvPr>
        </p:nvGraphicFramePr>
        <p:xfrm>
          <a:off x="395536" y="1340768"/>
          <a:ext cx="8352928" cy="3200400"/>
        </p:xfrm>
        <a:graphic>
          <a:graphicData uri="http://schemas.openxmlformats.org/drawingml/2006/table">
            <a:tbl>
              <a:tblPr firstRow="1" firstCol="1" bandRow="1">
                <a:tableStyleId>{5C22544A-7EE6-4342-B048-85BDC9FD1C3A}</a:tableStyleId>
              </a:tblPr>
              <a:tblGrid>
                <a:gridCol w="8352928">
                  <a:extLst>
                    <a:ext uri="{9D8B030D-6E8A-4147-A177-3AD203B41FA5}">
                      <a16:colId xmlns:a16="http://schemas.microsoft.com/office/drawing/2014/main" val="20000"/>
                    </a:ext>
                  </a:extLst>
                </a:gridCol>
              </a:tblGrid>
              <a:tr h="3024336">
                <a:tc>
                  <a:txBody>
                    <a:bodyPr/>
                    <a:lstStyle/>
                    <a:p>
                      <a:pPr marL="342900" indent="-342900">
                        <a:lnSpc>
                          <a:spcPct val="150000"/>
                        </a:lnSpc>
                        <a:spcAft>
                          <a:spcPts val="0"/>
                        </a:spcAft>
                        <a:buFont typeface="Arial" panose="020B0604020202020204" pitchFamily="34" charset="0"/>
                        <a:buChar char="•"/>
                      </a:pPr>
                      <a:r>
                        <a:rPr lang="en-GB" sz="2000" dirty="0">
                          <a:effectLst/>
                          <a:latin typeface="Arial" panose="020B0604020202020204" pitchFamily="34" charset="0"/>
                          <a:cs typeface="Arial" panose="020B0604020202020204" pitchFamily="34" charset="0"/>
                        </a:rPr>
                        <a:t>Firstly, be clear about what you want the children to learn. Remember that there is no point teaching grammatical meta-language unless you can explain how it will make a difference to their writing. </a:t>
                      </a:r>
                    </a:p>
                    <a:p>
                      <a:pPr marL="342900" indent="-342900">
                        <a:lnSpc>
                          <a:spcPct val="150000"/>
                        </a:lnSpc>
                        <a:spcAft>
                          <a:spcPts val="0"/>
                        </a:spcAft>
                        <a:buFont typeface="Arial" panose="020B0604020202020204" pitchFamily="34" charset="0"/>
                        <a:buChar char="•"/>
                      </a:pPr>
                      <a:endParaRPr lang="en-GB" sz="2000" dirty="0">
                        <a:effectLst/>
                        <a:latin typeface="Arial" panose="020B0604020202020204" pitchFamily="34" charset="0"/>
                        <a:cs typeface="Arial" panose="020B0604020202020204" pitchFamily="34" charset="0"/>
                      </a:endParaRPr>
                    </a:p>
                    <a:p>
                      <a:pPr marL="342900" indent="-342900">
                        <a:lnSpc>
                          <a:spcPct val="150000"/>
                        </a:lnSpc>
                        <a:spcAft>
                          <a:spcPts val="0"/>
                        </a:spcAft>
                        <a:buFont typeface="Arial" panose="020B0604020202020204" pitchFamily="34" charset="0"/>
                        <a:buChar char="•"/>
                      </a:pPr>
                      <a:r>
                        <a:rPr lang="en-GB" sz="2000" dirty="0">
                          <a:effectLst/>
                          <a:latin typeface="Arial" panose="020B0604020202020204" pitchFamily="34" charset="0"/>
                          <a:cs typeface="Arial" panose="020B0604020202020204" pitchFamily="34" charset="0"/>
                        </a:rPr>
                        <a:t>Check your own subject knowledge and make sure that you feel confident about this. </a:t>
                      </a:r>
                      <a:endParaRPr lang="en-GB" sz="2000" dirty="0">
                        <a:effectLst/>
                        <a:latin typeface="Arial" panose="020B0604020202020204" pitchFamily="34" charset="0"/>
                        <a:ea typeface="Calibri"/>
                        <a:cs typeface="Arial" panose="020B0604020202020204" pitchFamily="34" charset="0"/>
                      </a:endParaRPr>
                    </a:p>
                  </a:txBody>
                  <a:tcPr marL="68580" marR="68580" marT="0" marB="0"/>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19040269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1080120"/>
          </a:xfrm>
        </p:spPr>
        <p:txBody>
          <a:bodyPr>
            <a:noAutofit/>
          </a:bodyPr>
          <a:lstStyle/>
          <a:p>
            <a:r>
              <a:rPr lang="en-GB" sz="2400" dirty="0">
                <a:latin typeface="Arial" panose="020B0604020202020204" pitchFamily="34" charset="0"/>
                <a:cs typeface="Arial" panose="020B0604020202020204" pitchFamily="34" charset="0"/>
              </a:rPr>
              <a:t>Introduce the terms at the point in the teaching sequence that seems most relevant</a:t>
            </a:r>
            <a:endParaRPr lang="en-GB" sz="2000" dirty="0"/>
          </a:p>
        </p:txBody>
      </p:sp>
      <p:graphicFrame>
        <p:nvGraphicFramePr>
          <p:cNvPr id="4" name="Content Placeholder 3"/>
          <p:cNvGraphicFramePr>
            <a:graphicFrameLocks noGrp="1"/>
          </p:cNvGraphicFramePr>
          <p:nvPr>
            <p:ph idx="1"/>
            <p:extLst/>
          </p:nvPr>
        </p:nvGraphicFramePr>
        <p:xfrm>
          <a:off x="611560" y="1492605"/>
          <a:ext cx="7920880" cy="4248471"/>
        </p:xfrm>
        <a:graphic>
          <a:graphicData uri="http://schemas.openxmlformats.org/drawingml/2006/table">
            <a:tbl>
              <a:tblPr firstRow="1" firstCol="1" bandRow="1">
                <a:tableStyleId>{5C22544A-7EE6-4342-B048-85BDC9FD1C3A}</a:tableStyleId>
              </a:tblPr>
              <a:tblGrid>
                <a:gridCol w="7920880">
                  <a:extLst>
                    <a:ext uri="{9D8B030D-6E8A-4147-A177-3AD203B41FA5}">
                      <a16:colId xmlns:a16="http://schemas.microsoft.com/office/drawing/2014/main" val="20000"/>
                    </a:ext>
                  </a:extLst>
                </a:gridCol>
              </a:tblGrid>
              <a:tr h="4248471">
                <a:tc>
                  <a:txBody>
                    <a:bodyPr/>
                    <a:lstStyle/>
                    <a:p>
                      <a:pPr marL="342900" indent="-342900">
                        <a:lnSpc>
                          <a:spcPct val="150000"/>
                        </a:lnSpc>
                        <a:spcAft>
                          <a:spcPts val="0"/>
                        </a:spcAft>
                        <a:buFont typeface="Arial" panose="020B0604020202020204" pitchFamily="34" charset="0"/>
                        <a:buChar char="•"/>
                      </a:pPr>
                      <a:r>
                        <a:rPr lang="en-GB" sz="2000" dirty="0">
                          <a:effectLst/>
                          <a:latin typeface="Arial" panose="020B0604020202020204" pitchFamily="34" charset="0"/>
                          <a:cs typeface="Arial" panose="020B0604020202020204" pitchFamily="34" charset="0"/>
                        </a:rPr>
                        <a:t>This may be through discreet teaching, through an investigation, or through interactive grammar games to find patterns, word play or games.</a:t>
                      </a:r>
                    </a:p>
                    <a:p>
                      <a:pPr marL="342900" indent="-342900">
                        <a:lnSpc>
                          <a:spcPct val="150000"/>
                        </a:lnSpc>
                        <a:spcAft>
                          <a:spcPts val="0"/>
                        </a:spcAft>
                        <a:buFont typeface="Arial" panose="020B0604020202020204" pitchFamily="34" charset="0"/>
                        <a:buChar char="•"/>
                      </a:pPr>
                      <a:r>
                        <a:rPr lang="en-GB" sz="2000" dirty="0">
                          <a:effectLst/>
                          <a:latin typeface="Arial" panose="020B0604020202020204" pitchFamily="34" charset="0"/>
                          <a:cs typeface="Arial" panose="020B0604020202020204" pitchFamily="34" charset="0"/>
                        </a:rPr>
                        <a:t>Through shared and guided reading, identify examples of the particular grammatical feature you are focusing on in the high quality texts you are reading with the class. </a:t>
                      </a:r>
                    </a:p>
                    <a:p>
                      <a:pPr marL="342900" indent="-342900">
                        <a:lnSpc>
                          <a:spcPct val="150000"/>
                        </a:lnSpc>
                        <a:spcAft>
                          <a:spcPts val="0"/>
                        </a:spcAft>
                        <a:buFont typeface="Arial" panose="020B0604020202020204" pitchFamily="34" charset="0"/>
                        <a:buChar char="•"/>
                      </a:pPr>
                      <a:r>
                        <a:rPr lang="en-GB" sz="2000" dirty="0">
                          <a:effectLst/>
                          <a:latin typeface="Arial" panose="020B0604020202020204" pitchFamily="34" charset="0"/>
                          <a:cs typeface="Arial" panose="020B0604020202020204" pitchFamily="34" charset="0"/>
                        </a:rPr>
                        <a:t>Make sure you have identified examples beforehand and can talk about them. Use the correct terminology to make this explicit.</a:t>
                      </a:r>
                      <a:endParaRPr lang="en-GB" sz="2000" dirty="0">
                        <a:effectLst/>
                        <a:latin typeface="Arial" panose="020B0604020202020204" pitchFamily="34" charset="0"/>
                        <a:ea typeface="Calibri"/>
                        <a:cs typeface="Arial" panose="020B0604020202020204" pitchFamily="34" charset="0"/>
                      </a:endParaRPr>
                    </a:p>
                  </a:txBody>
                  <a:tcPr marL="68580" marR="68580" marT="0" marB="0"/>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13278137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8"/>
          <p:cNvGraphicFramePr>
            <a:graphicFrameLocks noGrp="1"/>
          </p:cNvGraphicFramePr>
          <p:nvPr>
            <p:ph idx="1"/>
            <p:extLst/>
          </p:nvPr>
        </p:nvGraphicFramePr>
        <p:xfrm>
          <a:off x="755576" y="332656"/>
          <a:ext cx="7848872" cy="1645920"/>
        </p:xfrm>
        <a:graphic>
          <a:graphicData uri="http://schemas.openxmlformats.org/drawingml/2006/table">
            <a:tbl>
              <a:tblPr firstRow="1" firstCol="1" bandRow="1">
                <a:tableStyleId>{5C22544A-7EE6-4342-B048-85BDC9FD1C3A}</a:tableStyleId>
              </a:tblPr>
              <a:tblGrid>
                <a:gridCol w="7848872">
                  <a:extLst>
                    <a:ext uri="{9D8B030D-6E8A-4147-A177-3AD203B41FA5}">
                      <a16:colId xmlns:a16="http://schemas.microsoft.com/office/drawing/2014/main" val="20000"/>
                    </a:ext>
                  </a:extLst>
                </a:gridCol>
              </a:tblGrid>
              <a:tr h="1152128">
                <a:tc>
                  <a:txBody>
                    <a:bodyPr/>
                    <a:lstStyle/>
                    <a:p>
                      <a:pPr>
                        <a:lnSpc>
                          <a:spcPct val="150000"/>
                        </a:lnSpc>
                        <a:spcAft>
                          <a:spcPts val="0"/>
                        </a:spcAft>
                      </a:pPr>
                      <a:r>
                        <a:rPr lang="en-GB" sz="1800" dirty="0">
                          <a:effectLst/>
                          <a:latin typeface="Arial" panose="020B0604020202020204" pitchFamily="34" charset="0"/>
                          <a:cs typeface="Arial" panose="020B0604020202020204" pitchFamily="34" charset="0"/>
                        </a:rPr>
                        <a:t>Invite the children to find examples for themselves and to make up some of their own. Remember to remind them of the purpose of the task – they are developing this skill because it opens up all kinds of possibilities for their writing.</a:t>
                      </a:r>
                      <a:endParaRPr lang="en-GB" sz="1800" dirty="0">
                        <a:effectLst/>
                        <a:latin typeface="Arial" panose="020B0604020202020204" pitchFamily="34" charset="0"/>
                        <a:ea typeface="Calibri"/>
                        <a:cs typeface="Arial" panose="020B0604020202020204" pitchFamily="34" charset="0"/>
                      </a:endParaRPr>
                    </a:p>
                  </a:txBody>
                  <a:tcPr marL="68580" marR="68580" marT="0" marB="0"/>
                </a:tc>
                <a:extLst>
                  <a:ext uri="{0D108BD9-81ED-4DB2-BD59-A6C34878D82A}">
                    <a16:rowId xmlns:a16="http://schemas.microsoft.com/office/drawing/2014/main" val="10000"/>
                  </a:ext>
                </a:extLst>
              </a:tr>
            </a:tbl>
          </a:graphicData>
        </a:graphic>
      </p:graphicFrame>
      <p:graphicFrame>
        <p:nvGraphicFramePr>
          <p:cNvPr id="10" name="Table 9"/>
          <p:cNvGraphicFramePr>
            <a:graphicFrameLocks noGrp="1"/>
          </p:cNvGraphicFramePr>
          <p:nvPr>
            <p:extLst/>
          </p:nvPr>
        </p:nvGraphicFramePr>
        <p:xfrm>
          <a:off x="827584" y="2204864"/>
          <a:ext cx="7848872" cy="1296144"/>
        </p:xfrm>
        <a:graphic>
          <a:graphicData uri="http://schemas.openxmlformats.org/drawingml/2006/table">
            <a:tbl>
              <a:tblPr firstRow="1" firstCol="1" bandRow="1">
                <a:tableStyleId>{5C22544A-7EE6-4342-B048-85BDC9FD1C3A}</a:tableStyleId>
              </a:tblPr>
              <a:tblGrid>
                <a:gridCol w="7848872">
                  <a:extLst>
                    <a:ext uri="{9D8B030D-6E8A-4147-A177-3AD203B41FA5}">
                      <a16:colId xmlns:a16="http://schemas.microsoft.com/office/drawing/2014/main" val="20000"/>
                    </a:ext>
                  </a:extLst>
                </a:gridCol>
              </a:tblGrid>
              <a:tr h="1296144">
                <a:tc>
                  <a:txBody>
                    <a:bodyPr/>
                    <a:lstStyle/>
                    <a:p>
                      <a:pPr>
                        <a:lnSpc>
                          <a:spcPct val="150000"/>
                        </a:lnSpc>
                        <a:spcAft>
                          <a:spcPts val="0"/>
                        </a:spcAft>
                      </a:pPr>
                      <a:r>
                        <a:rPr lang="en-GB" sz="1800" dirty="0">
                          <a:effectLst/>
                          <a:latin typeface="Arial" panose="020B0604020202020204" pitchFamily="34" charset="0"/>
                          <a:cs typeface="Arial" panose="020B0604020202020204" pitchFamily="34" charset="0"/>
                        </a:rPr>
                        <a:t>Model writing before asking children to write themselves. Make explicit the choices that writers have made and help children to know the choices available to them when writing for themselves.</a:t>
                      </a:r>
                      <a:endParaRPr lang="en-GB" sz="1800" dirty="0">
                        <a:effectLst/>
                        <a:latin typeface="Arial" panose="020B0604020202020204" pitchFamily="34" charset="0"/>
                        <a:ea typeface="Calibri"/>
                        <a:cs typeface="Arial" panose="020B0604020202020204" pitchFamily="34" charset="0"/>
                      </a:endParaRPr>
                    </a:p>
                  </a:txBody>
                  <a:tcPr marL="68580" marR="68580" marT="0" marB="0"/>
                </a:tc>
                <a:extLst>
                  <a:ext uri="{0D108BD9-81ED-4DB2-BD59-A6C34878D82A}">
                    <a16:rowId xmlns:a16="http://schemas.microsoft.com/office/drawing/2014/main" val="10000"/>
                  </a:ext>
                </a:extLst>
              </a:tr>
            </a:tbl>
          </a:graphicData>
        </a:graphic>
      </p:graphicFrame>
      <p:graphicFrame>
        <p:nvGraphicFramePr>
          <p:cNvPr id="11" name="Table 10"/>
          <p:cNvGraphicFramePr>
            <a:graphicFrameLocks noGrp="1"/>
          </p:cNvGraphicFramePr>
          <p:nvPr>
            <p:extLst/>
          </p:nvPr>
        </p:nvGraphicFramePr>
        <p:xfrm>
          <a:off x="755576" y="3789040"/>
          <a:ext cx="7812886" cy="1371600"/>
        </p:xfrm>
        <a:graphic>
          <a:graphicData uri="http://schemas.openxmlformats.org/drawingml/2006/table">
            <a:tbl>
              <a:tblPr firstRow="1" firstCol="1" bandRow="1">
                <a:tableStyleId>{5C22544A-7EE6-4342-B048-85BDC9FD1C3A}</a:tableStyleId>
              </a:tblPr>
              <a:tblGrid>
                <a:gridCol w="7812886">
                  <a:extLst>
                    <a:ext uri="{9D8B030D-6E8A-4147-A177-3AD203B41FA5}">
                      <a16:colId xmlns:a16="http://schemas.microsoft.com/office/drawing/2014/main" val="20000"/>
                    </a:ext>
                  </a:extLst>
                </a:gridCol>
              </a:tblGrid>
              <a:tr h="504056">
                <a:tc>
                  <a:txBody>
                    <a:bodyPr/>
                    <a:lstStyle/>
                    <a:p>
                      <a:pPr>
                        <a:lnSpc>
                          <a:spcPct val="150000"/>
                        </a:lnSpc>
                        <a:spcAft>
                          <a:spcPts val="0"/>
                        </a:spcAft>
                      </a:pPr>
                      <a:r>
                        <a:rPr lang="en-GB" sz="2000" dirty="0">
                          <a:effectLst/>
                          <a:latin typeface="Arial" panose="020B0604020202020204" pitchFamily="34" charset="0"/>
                          <a:cs typeface="Arial" panose="020B0604020202020204" pitchFamily="34" charset="0"/>
                        </a:rPr>
                        <a:t>Invite the children to use these in the context of an appropriate piece of writing. Encourage the children to be adventurous and to play with language and word choice.  </a:t>
                      </a:r>
                      <a:endParaRPr lang="en-GB" sz="2000" dirty="0">
                        <a:effectLst/>
                        <a:latin typeface="Arial" panose="020B0604020202020204" pitchFamily="34" charset="0"/>
                        <a:ea typeface="Calibri"/>
                        <a:cs typeface="Arial" panose="020B0604020202020204" pitchFamily="34" charset="0"/>
                      </a:endParaRPr>
                    </a:p>
                  </a:txBody>
                  <a:tcPr marL="68580" marR="68580" marT="0" marB="0"/>
                </a:tc>
                <a:extLst>
                  <a:ext uri="{0D108BD9-81ED-4DB2-BD59-A6C34878D82A}">
                    <a16:rowId xmlns:a16="http://schemas.microsoft.com/office/drawing/2014/main" val="10000"/>
                  </a:ext>
                </a:extLst>
              </a:tr>
            </a:tbl>
          </a:graphicData>
        </a:graphic>
      </p:graphicFrame>
      <p:graphicFrame>
        <p:nvGraphicFramePr>
          <p:cNvPr id="12" name="Table 11"/>
          <p:cNvGraphicFramePr>
            <a:graphicFrameLocks noGrp="1"/>
          </p:cNvGraphicFramePr>
          <p:nvPr>
            <p:extLst/>
          </p:nvPr>
        </p:nvGraphicFramePr>
        <p:xfrm>
          <a:off x="773587" y="5353180"/>
          <a:ext cx="7776864" cy="914400"/>
        </p:xfrm>
        <a:graphic>
          <a:graphicData uri="http://schemas.openxmlformats.org/drawingml/2006/table">
            <a:tbl>
              <a:tblPr firstRow="1" firstCol="1" bandRow="1">
                <a:tableStyleId>{5C22544A-7EE6-4342-B048-85BDC9FD1C3A}</a:tableStyleId>
              </a:tblPr>
              <a:tblGrid>
                <a:gridCol w="7776864">
                  <a:extLst>
                    <a:ext uri="{9D8B030D-6E8A-4147-A177-3AD203B41FA5}">
                      <a16:colId xmlns:a16="http://schemas.microsoft.com/office/drawing/2014/main" val="20000"/>
                    </a:ext>
                  </a:extLst>
                </a:gridCol>
              </a:tblGrid>
              <a:tr h="864096">
                <a:tc>
                  <a:txBody>
                    <a:bodyPr/>
                    <a:lstStyle/>
                    <a:p>
                      <a:pPr>
                        <a:lnSpc>
                          <a:spcPct val="150000"/>
                        </a:lnSpc>
                        <a:spcAft>
                          <a:spcPts val="0"/>
                        </a:spcAft>
                      </a:pPr>
                      <a:r>
                        <a:rPr lang="en-GB" sz="2000" dirty="0">
                          <a:effectLst/>
                          <a:latin typeface="Arial" panose="020B0604020202020204" pitchFamily="34" charset="0"/>
                          <a:cs typeface="Arial" panose="020B0604020202020204" pitchFamily="34" charset="0"/>
                        </a:rPr>
                        <a:t>Review the writing as part of the plenary and not just through ‘distance’ marking.</a:t>
                      </a:r>
                      <a:endParaRPr lang="en-GB" sz="2000" dirty="0">
                        <a:effectLst/>
                        <a:latin typeface="Arial" panose="020B0604020202020204" pitchFamily="34" charset="0"/>
                        <a:ea typeface="Calibri"/>
                        <a:cs typeface="Arial" panose="020B0604020202020204" pitchFamily="34" charset="0"/>
                      </a:endParaRPr>
                    </a:p>
                  </a:txBody>
                  <a:tcPr marL="68580" marR="68580" marT="0" marB="0"/>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20637925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57200" y="548680"/>
            <a:ext cx="8229600" cy="720080"/>
          </a:xfrm>
        </p:spPr>
        <p:txBody>
          <a:bodyPr/>
          <a:lstStyle/>
          <a:p>
            <a:r>
              <a:rPr lang="en-GB" sz="3400" b="1" dirty="0"/>
              <a:t>SO WHAT ANNOYS YOU?</a:t>
            </a:r>
          </a:p>
        </p:txBody>
      </p:sp>
      <p:sp>
        <p:nvSpPr>
          <p:cNvPr id="29699" name="Rectangle 3"/>
          <p:cNvSpPr>
            <a:spLocks noGrp="1" noChangeArrowheads="1"/>
          </p:cNvSpPr>
          <p:nvPr>
            <p:ph type="body" idx="1"/>
          </p:nvPr>
        </p:nvSpPr>
        <p:spPr>
          <a:solidFill>
            <a:schemeClr val="accent1"/>
          </a:solidFill>
        </p:spPr>
        <p:txBody>
          <a:bodyPr>
            <a:normAutofit fontScale="47500" lnSpcReduction="20000"/>
          </a:bodyPr>
          <a:lstStyle/>
          <a:p>
            <a:endParaRPr lang="en-GB" dirty="0"/>
          </a:p>
          <a:p>
            <a:endParaRPr lang="en-GB" dirty="0"/>
          </a:p>
          <a:p>
            <a:endParaRPr lang="en-GB" dirty="0"/>
          </a:p>
          <a:p>
            <a:pPr>
              <a:buNone/>
            </a:pPr>
            <a:endParaRPr lang="en-GB" dirty="0">
              <a:hlinkClick r:id="" action="ppaction://noaction"/>
            </a:endParaRPr>
          </a:p>
          <a:p>
            <a:pPr>
              <a:buNone/>
            </a:pPr>
            <a:endParaRPr lang="en-GB" dirty="0">
              <a:hlinkClick r:id="" action="ppaction://noaction"/>
            </a:endParaRPr>
          </a:p>
          <a:p>
            <a:pPr>
              <a:buNone/>
            </a:pPr>
            <a:endParaRPr lang="en-GB" dirty="0">
              <a:hlinkClick r:id="" action="ppaction://noaction"/>
            </a:endParaRPr>
          </a:p>
          <a:p>
            <a:pPr>
              <a:buNone/>
            </a:pPr>
            <a:endParaRPr lang="en-GB" dirty="0">
              <a:hlinkClick r:id="" action="ppaction://noaction"/>
            </a:endParaRPr>
          </a:p>
          <a:p>
            <a:pPr>
              <a:buNone/>
            </a:pPr>
            <a:endParaRPr lang="en-GB" dirty="0">
              <a:hlinkClick r:id="" action="ppaction://noaction"/>
            </a:endParaRPr>
          </a:p>
          <a:p>
            <a:pPr>
              <a:buNone/>
            </a:pPr>
            <a:endParaRPr lang="en-GB" dirty="0">
              <a:hlinkClick r:id="" action="ppaction://noaction"/>
            </a:endParaRPr>
          </a:p>
          <a:p>
            <a:pPr>
              <a:buNone/>
            </a:pPr>
            <a:endParaRPr lang="en-GB" dirty="0">
              <a:hlinkClick r:id="" action="ppaction://noaction"/>
            </a:endParaRPr>
          </a:p>
          <a:p>
            <a:pPr>
              <a:buNone/>
            </a:pPr>
            <a:endParaRPr lang="en-GB" dirty="0">
              <a:hlinkClick r:id="" action="ppaction://noaction"/>
            </a:endParaRPr>
          </a:p>
          <a:p>
            <a:pPr>
              <a:buNone/>
            </a:pPr>
            <a:endParaRPr lang="en-GB" dirty="0">
              <a:hlinkClick r:id="" action="ppaction://noaction"/>
            </a:endParaRPr>
          </a:p>
          <a:p>
            <a:pPr>
              <a:buNone/>
            </a:pPr>
            <a:br>
              <a:rPr lang="en-GB" dirty="0"/>
            </a:br>
            <a:br>
              <a:rPr lang="en-GB" dirty="0"/>
            </a:br>
            <a:endParaRPr lang="en-GB" dirty="0"/>
          </a:p>
        </p:txBody>
      </p:sp>
      <p:sp>
        <p:nvSpPr>
          <p:cNvPr id="4" name="Rectangle 3">
            <a:hlinkClick r:id="rId2"/>
          </p:cNvPr>
          <p:cNvSpPr/>
          <p:nvPr/>
        </p:nvSpPr>
        <p:spPr>
          <a:xfrm>
            <a:off x="5178648" y="1996245"/>
            <a:ext cx="3024336" cy="914400"/>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DIFFERENT TO</a:t>
            </a:r>
          </a:p>
        </p:txBody>
      </p:sp>
      <p:sp>
        <p:nvSpPr>
          <p:cNvPr id="5" name="Rectangle 4"/>
          <p:cNvSpPr/>
          <p:nvPr/>
        </p:nvSpPr>
        <p:spPr>
          <a:xfrm>
            <a:off x="810816" y="4221088"/>
            <a:ext cx="2583904" cy="914400"/>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INCORRECT SUBJECT-VERB AGREEMENTS</a:t>
            </a:r>
          </a:p>
        </p:txBody>
      </p:sp>
      <p:sp>
        <p:nvSpPr>
          <p:cNvPr id="6" name="Rectangle 5"/>
          <p:cNvSpPr/>
          <p:nvPr/>
        </p:nvSpPr>
        <p:spPr>
          <a:xfrm>
            <a:off x="5292080" y="4221088"/>
            <a:ext cx="2935560" cy="914400"/>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CONFUSING PRACTICE AND PRACTISE</a:t>
            </a:r>
          </a:p>
        </p:txBody>
      </p:sp>
      <p:sp>
        <p:nvSpPr>
          <p:cNvPr id="7" name="Rectangle 6"/>
          <p:cNvSpPr/>
          <p:nvPr/>
        </p:nvSpPr>
        <p:spPr>
          <a:xfrm>
            <a:off x="755576" y="1844824"/>
            <a:ext cx="2639144" cy="914400"/>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t>MISPLACED APOSTROPHES</a:t>
            </a:r>
          </a:p>
        </p:txBody>
      </p:sp>
    </p:spTree>
    <p:extLst>
      <p:ext uri="{BB962C8B-B14F-4D97-AF65-F5344CB8AC3E}">
        <p14:creationId xmlns:p14="http://schemas.microsoft.com/office/powerpoint/2010/main" val="100358584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1" fill="hold">
                                          <p:stCondLst>
                                            <p:cond delay="0"/>
                                          </p:stCondLst>
                                        </p:cTn>
                                        <p:tgtEl>
                                          <p:spTgt spid="29698"/>
                                        </p:tgtEl>
                                        <p:attrNameLst>
                                          <p:attrName>style.visibility</p:attrName>
                                        </p:attrNameLst>
                                      </p:cBhvr>
                                      <p:to>
                                        <p:strVal val="visible"/>
                                      </p:to>
                                    </p:set>
                                    <p:anim calcmode="lin" valueType="num">
                                      <p:cBhvr>
                                        <p:cTn id="7" dur="1000" fill="hold"/>
                                        <p:tgtEl>
                                          <p:spTgt spid="29698"/>
                                        </p:tgtEl>
                                        <p:attrNameLst>
                                          <p:attrName>ppt_x</p:attrName>
                                        </p:attrNameLst>
                                      </p:cBhvr>
                                      <p:tavLst>
                                        <p:tav tm="0">
                                          <p:val>
                                            <p:strVal val="#ppt_x-.2"/>
                                          </p:val>
                                        </p:tav>
                                        <p:tav tm="100000">
                                          <p:val>
                                            <p:strVal val="#ppt_x"/>
                                          </p:val>
                                        </p:tav>
                                      </p:tavLst>
                                    </p:anim>
                                    <p:anim calcmode="lin" valueType="num">
                                      <p:cBhvr>
                                        <p:cTn id="8" dur="1000" fill="hold"/>
                                        <p:tgtEl>
                                          <p:spTgt spid="29698"/>
                                        </p:tgtEl>
                                        <p:attrNameLst>
                                          <p:attrName>ppt_y</p:attrName>
                                        </p:attrNameLst>
                                      </p:cBhvr>
                                      <p:tavLst>
                                        <p:tav tm="0">
                                          <p:val>
                                            <p:strVal val="#ppt_y"/>
                                          </p:val>
                                        </p:tav>
                                        <p:tav tm="100000">
                                          <p:val>
                                            <p:strVal val="#ppt_y"/>
                                          </p:val>
                                        </p:tav>
                                      </p:tavLst>
                                    </p:anim>
                                    <p:animEffect transition="in" filter="wipe(right)" prLst="gradientSize: 0.1">
                                      <p:cBhvr>
                                        <p:cTn id="9" dur="1000"/>
                                        <p:tgtEl>
                                          <p:spTgt spid="29698"/>
                                        </p:tgtEl>
                                      </p:cBhvr>
                                    </p:animEffect>
                                  </p:childTnLst>
                                </p:cTn>
                              </p:par>
                            </p:childTnLst>
                          </p:cTn>
                        </p:par>
                      </p:childTnLst>
                    </p:cTn>
                  </p:par>
                  <p:par>
                    <p:cTn id="10" fill="hold">
                      <p:stCondLst>
                        <p:cond delay="indefinite"/>
                      </p:stCondLst>
                      <p:childTnLst>
                        <p:par>
                          <p:cTn id="11" fill="hold">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29699">
                                            <p:bg/>
                                          </p:spTgt>
                                        </p:tgtEl>
                                        <p:attrNameLst>
                                          <p:attrName>style.visibility</p:attrName>
                                        </p:attrNameLst>
                                      </p:cBhvr>
                                      <p:to>
                                        <p:strVal val="visible"/>
                                      </p:to>
                                    </p:set>
                                    <p:animEffect transition="in" filter="fade">
                                      <p:cBhvr>
                                        <p:cTn id="14" dur="500"/>
                                        <p:tgtEl>
                                          <p:spTgt spid="29699">
                                            <p:bg/>
                                          </p:spTgt>
                                        </p:tgtEl>
                                      </p:cBhvr>
                                    </p:animEffect>
                                    <p:anim calcmode="lin" valueType="num">
                                      <p:cBhvr>
                                        <p:cTn id="15" dur="500" fill="hold"/>
                                        <p:tgtEl>
                                          <p:spTgt spid="29699">
                                            <p:bg/>
                                          </p:spTgt>
                                        </p:tgtEl>
                                        <p:attrNameLst>
                                          <p:attrName>ppt_x</p:attrName>
                                        </p:attrNameLst>
                                      </p:cBhvr>
                                      <p:tavLst>
                                        <p:tav tm="0">
                                          <p:val>
                                            <p:strVal val="#ppt_x"/>
                                          </p:val>
                                        </p:tav>
                                        <p:tav tm="100000">
                                          <p:val>
                                            <p:strVal val="#ppt_x"/>
                                          </p:val>
                                        </p:tav>
                                      </p:tavLst>
                                    </p:anim>
                                    <p:anim calcmode="lin" valueType="num">
                                      <p:cBhvr>
                                        <p:cTn id="16" dur="500" fill="hold"/>
                                        <p:tgtEl>
                                          <p:spTgt spid="29699">
                                            <p:bg/>
                                          </p:spTgt>
                                        </p:tgtEl>
                                        <p:attrNameLst>
                                          <p:attrName>ppt_y</p:attrName>
                                        </p:attrNameLst>
                                      </p:cBhvr>
                                      <p:tavLst>
                                        <p:tav tm="0">
                                          <p:val>
                                            <p:strVal val="#ppt_y+.05"/>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4" presetClass="entr" presetSubtype="0" fill="hold" grpId="0" nodeType="clickEffect">
                                  <p:stCondLst>
                                    <p:cond delay="0"/>
                                  </p:stCondLst>
                                  <p:childTnLst>
                                    <p:set>
                                      <p:cBhvr>
                                        <p:cTn id="20" dur="1" fill="hold">
                                          <p:stCondLst>
                                            <p:cond delay="0"/>
                                          </p:stCondLst>
                                        </p:cTn>
                                        <p:tgtEl>
                                          <p:spTgt spid="29699">
                                            <p:txEl>
                                              <p:pRg st="12" end="12"/>
                                            </p:txEl>
                                          </p:spTgt>
                                        </p:tgtEl>
                                        <p:attrNameLst>
                                          <p:attrName>style.visibility</p:attrName>
                                        </p:attrNameLst>
                                      </p:cBhvr>
                                      <p:to>
                                        <p:strVal val="visible"/>
                                      </p:to>
                                    </p:set>
                                    <p:animEffect transition="in" filter="fade">
                                      <p:cBhvr>
                                        <p:cTn id="21" dur="500"/>
                                        <p:tgtEl>
                                          <p:spTgt spid="29699">
                                            <p:txEl>
                                              <p:pRg st="12" end="12"/>
                                            </p:txEl>
                                          </p:spTgt>
                                        </p:tgtEl>
                                      </p:cBhvr>
                                    </p:animEffect>
                                    <p:anim calcmode="lin" valueType="num">
                                      <p:cBhvr>
                                        <p:cTn id="22" dur="500" fill="hold"/>
                                        <p:tgtEl>
                                          <p:spTgt spid="29699">
                                            <p:txEl>
                                              <p:pRg st="12" end="12"/>
                                            </p:txEl>
                                          </p:spTgt>
                                        </p:tgtEl>
                                        <p:attrNameLst>
                                          <p:attrName>ppt_x</p:attrName>
                                        </p:attrNameLst>
                                      </p:cBhvr>
                                      <p:tavLst>
                                        <p:tav tm="0">
                                          <p:val>
                                            <p:strVal val="#ppt_x"/>
                                          </p:val>
                                        </p:tav>
                                        <p:tav tm="100000">
                                          <p:val>
                                            <p:strVal val="#ppt_x"/>
                                          </p:val>
                                        </p:tav>
                                      </p:tavLst>
                                    </p:anim>
                                    <p:anim calcmode="lin" valueType="num">
                                      <p:cBhvr>
                                        <p:cTn id="23" dur="500" fill="hold"/>
                                        <p:tgtEl>
                                          <p:spTgt spid="29699">
                                            <p:txEl>
                                              <p:pRg st="12" end="12"/>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p:bldP spid="29699" grpId="0" build="p" animBg="1"/>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a:xfrm>
            <a:off x="457200" y="122238"/>
            <a:ext cx="7543800" cy="777875"/>
          </a:xfrm>
        </p:spPr>
        <p:txBody>
          <a:bodyPr/>
          <a:lstStyle/>
          <a:p>
            <a:r>
              <a:rPr lang="en-GB" dirty="0"/>
              <a:t>Punctuation….?;!:”.,?!;”.,’?;!:”</a:t>
            </a:r>
          </a:p>
        </p:txBody>
      </p:sp>
      <p:sp>
        <p:nvSpPr>
          <p:cNvPr id="13315" name="Rectangle 3" descr="Parchment"/>
          <p:cNvSpPr>
            <a:spLocks noGrp="1" noChangeArrowheads="1"/>
          </p:cNvSpPr>
          <p:nvPr>
            <p:ph type="body" idx="1"/>
          </p:nvPr>
        </p:nvSpPr>
        <p:spPr>
          <a:xfrm>
            <a:off x="683568" y="1196752"/>
            <a:ext cx="7772400" cy="4011612"/>
          </a:xfrm>
          <a:blipFill dpi="0" rotWithShape="0">
            <a:blip r:embed="rId3"/>
            <a:srcRect/>
            <a:tile tx="0" ty="0" sx="100000" sy="100000" flip="none" algn="tl"/>
          </a:blipFill>
          <a:ln w="19050">
            <a:solidFill>
              <a:srgbClr val="000000"/>
            </a:solidFill>
            <a:miter lim="800000"/>
            <a:headEnd/>
            <a:tailEnd/>
          </a:ln>
        </p:spPr>
        <p:txBody>
          <a:bodyPr/>
          <a:lstStyle/>
          <a:p>
            <a:pPr>
              <a:buFont typeface="Wingdings" pitchFamily="2" charset="2"/>
              <a:buNone/>
            </a:pPr>
            <a:endParaRPr lang="en-GB" sz="2100"/>
          </a:p>
          <a:p>
            <a:r>
              <a:rPr lang="en-GB"/>
              <a:t>Why ?</a:t>
            </a:r>
          </a:p>
          <a:p>
            <a:r>
              <a:rPr lang="en-GB"/>
              <a:t>Teaching Points?</a:t>
            </a:r>
          </a:p>
          <a:p>
            <a:r>
              <a:rPr lang="en-GB"/>
              <a:t>Can you give an example of each…?</a:t>
            </a:r>
          </a:p>
          <a:p>
            <a:r>
              <a:rPr lang="en-GB"/>
              <a:t>Function / Example</a:t>
            </a:r>
          </a:p>
          <a:p>
            <a:pPr>
              <a:buFont typeface="Wingdings" pitchFamily="2" charset="2"/>
              <a:buNone/>
            </a:pPr>
            <a:endParaRPr lang="en-GB" sz="1500"/>
          </a:p>
          <a:p>
            <a:pPr>
              <a:buFont typeface="Wingdings" pitchFamily="2" charset="2"/>
              <a:buNone/>
            </a:pPr>
            <a:endParaRPr lang="en-GB"/>
          </a:p>
        </p:txBody>
      </p:sp>
    </p:spTree>
    <p:extLst>
      <p:ext uri="{BB962C8B-B14F-4D97-AF65-F5344CB8AC3E}">
        <p14:creationId xmlns:p14="http://schemas.microsoft.com/office/powerpoint/2010/main" val="93080060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4994"/>
                                        </p:tgtEl>
                                        <p:attrNameLst>
                                          <p:attrName>style.visibility</p:attrName>
                                        </p:attrNameLst>
                                      </p:cBhvr>
                                      <p:to>
                                        <p:strVal val="visible"/>
                                      </p:to>
                                    </p:set>
                                    <p:animEffect transition="in" filter="fade">
                                      <p:cBhvr>
                                        <p:cTn id="7" dur="2000"/>
                                        <p:tgtEl>
                                          <p:spTgt spid="849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994"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normAutofit/>
          </a:bodyPr>
          <a:lstStyle/>
          <a:p>
            <a:r>
              <a:rPr lang="en-GB" sz="3600" dirty="0">
                <a:latin typeface="Comic Sans MS" charset="0"/>
                <a:ea typeface="Comic Sans MS" charset="0"/>
                <a:cs typeface="Comic Sans MS" charset="0"/>
              </a:rPr>
              <a:t>The Punctuation Pyramid</a:t>
            </a:r>
          </a:p>
        </p:txBody>
      </p:sp>
      <p:pic>
        <p:nvPicPr>
          <p:cNvPr id="92163" name="Picture 3"/>
          <p:cNvPicPr>
            <a:picLocks noGrp="1"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1187450" y="1916113"/>
            <a:ext cx="6778625" cy="3633787"/>
          </a:xfrm>
        </p:spPr>
      </p:pic>
    </p:spTree>
    <p:extLst>
      <p:ext uri="{BB962C8B-B14F-4D97-AF65-F5344CB8AC3E}">
        <p14:creationId xmlns:p14="http://schemas.microsoft.com/office/powerpoint/2010/main" val="16836722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b="1" dirty="0"/>
              <a:t>Apostrophe’s…</a:t>
            </a:r>
          </a:p>
        </p:txBody>
      </p:sp>
      <p:sp>
        <p:nvSpPr>
          <p:cNvPr id="14339" name="Rectangle 3"/>
          <p:cNvSpPr>
            <a:spLocks noGrp="1" noChangeArrowheads="1"/>
          </p:cNvSpPr>
          <p:nvPr>
            <p:ph type="body" idx="1"/>
          </p:nvPr>
        </p:nvSpPr>
        <p:spPr>
          <a:xfrm>
            <a:off x="457200" y="1719263"/>
            <a:ext cx="8291513" cy="4589462"/>
          </a:xfrm>
        </p:spPr>
        <p:txBody>
          <a:bodyPr/>
          <a:lstStyle/>
          <a:p>
            <a:pPr>
              <a:buFont typeface="Wingdings" pitchFamily="2" charset="2"/>
              <a:buNone/>
            </a:pPr>
            <a:r>
              <a:rPr lang="en-US" dirty="0">
                <a:latin typeface="Comic Sans MS" pitchFamily="66" charset="0"/>
              </a:rPr>
              <a:t>Contraction</a:t>
            </a:r>
          </a:p>
          <a:p>
            <a:pPr>
              <a:buFont typeface="Wingdings" pitchFamily="2" charset="2"/>
              <a:buNone/>
            </a:pPr>
            <a:endParaRPr lang="en-US" dirty="0">
              <a:latin typeface="Comic Sans MS" pitchFamily="66" charset="0"/>
            </a:endParaRPr>
          </a:p>
          <a:p>
            <a:pPr>
              <a:buFont typeface="Wingdings" pitchFamily="2" charset="2"/>
              <a:buNone/>
            </a:pPr>
            <a:r>
              <a:rPr lang="en-US" dirty="0">
                <a:latin typeface="Comic Sans MS" pitchFamily="66" charset="0"/>
              </a:rPr>
              <a:t>Possession</a:t>
            </a:r>
          </a:p>
          <a:p>
            <a:pPr>
              <a:buFont typeface="Wingdings" pitchFamily="2" charset="2"/>
              <a:buNone/>
            </a:pPr>
            <a:endParaRPr lang="en-US" dirty="0">
              <a:latin typeface="Comic Sans MS" pitchFamily="66" charset="0"/>
            </a:endParaRPr>
          </a:p>
          <a:p>
            <a:pPr>
              <a:buFont typeface="Wingdings" pitchFamily="2" charset="2"/>
              <a:buNone/>
            </a:pPr>
            <a:r>
              <a:rPr lang="en-US" dirty="0">
                <a:latin typeface="Comic Sans MS" pitchFamily="66" charset="0"/>
              </a:rPr>
              <a:t>Misuses</a:t>
            </a:r>
          </a:p>
        </p:txBody>
      </p:sp>
      <p:pic>
        <p:nvPicPr>
          <p:cNvPr id="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6829384" y="3501008"/>
            <a:ext cx="1859276" cy="1656184"/>
          </a:xfrm>
          <a:prstGeom prst="rect">
            <a:avLst/>
          </a:prstGeom>
          <a:noFill/>
        </p:spPr>
      </p:pic>
    </p:spTree>
    <p:extLst>
      <p:ext uri="{BB962C8B-B14F-4D97-AF65-F5344CB8AC3E}">
        <p14:creationId xmlns:p14="http://schemas.microsoft.com/office/powerpoint/2010/main" val="866656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68313" y="-242888"/>
            <a:ext cx="7543800" cy="1295401"/>
          </a:xfrm>
        </p:spPr>
        <p:txBody>
          <a:bodyPr/>
          <a:lstStyle/>
          <a:p>
            <a:r>
              <a:rPr lang="en-GB">
                <a:solidFill>
                  <a:schemeClr val="folHlink"/>
                </a:solidFill>
              </a:rPr>
              <a:t>So….apostrophe is used…..</a:t>
            </a:r>
          </a:p>
        </p:txBody>
      </p:sp>
      <p:sp>
        <p:nvSpPr>
          <p:cNvPr id="16387" name="Rectangle 3"/>
          <p:cNvSpPr>
            <a:spLocks noGrp="1" noChangeArrowheads="1"/>
          </p:cNvSpPr>
          <p:nvPr>
            <p:ph type="body" idx="1"/>
          </p:nvPr>
        </p:nvSpPr>
        <p:spPr>
          <a:xfrm>
            <a:off x="468313" y="1341438"/>
            <a:ext cx="8229600" cy="4411662"/>
          </a:xfrm>
        </p:spPr>
        <p:txBody>
          <a:bodyPr/>
          <a:lstStyle/>
          <a:p>
            <a:pPr>
              <a:lnSpc>
                <a:spcPct val="80000"/>
              </a:lnSpc>
            </a:pPr>
            <a:r>
              <a:rPr lang="en-GB" sz="2600">
                <a:latin typeface="Comic Sans MS" pitchFamily="66" charset="0"/>
              </a:rPr>
              <a:t>~ Possession</a:t>
            </a:r>
          </a:p>
          <a:p>
            <a:pPr>
              <a:lnSpc>
                <a:spcPct val="80000"/>
              </a:lnSpc>
            </a:pPr>
            <a:r>
              <a:rPr lang="en-GB" sz="2600">
                <a:latin typeface="Comic Sans MS" pitchFamily="66" charset="0"/>
              </a:rPr>
              <a:t>~ Omission</a:t>
            </a:r>
          </a:p>
          <a:p>
            <a:pPr>
              <a:lnSpc>
                <a:spcPct val="80000"/>
              </a:lnSpc>
            </a:pPr>
            <a:endParaRPr lang="en-GB" sz="2600">
              <a:latin typeface="Comic Sans MS" pitchFamily="66" charset="0"/>
            </a:endParaRPr>
          </a:p>
          <a:p>
            <a:pPr>
              <a:lnSpc>
                <a:spcPct val="80000"/>
              </a:lnSpc>
            </a:pPr>
            <a:r>
              <a:rPr lang="en-GB" sz="2600">
                <a:latin typeface="Comic Sans MS" pitchFamily="66" charset="0"/>
              </a:rPr>
              <a:t>Finally, one of the biggest mistakes in English grammar and punctuation is the meaning and spelling of its and it’s. </a:t>
            </a:r>
            <a:br>
              <a:rPr lang="en-GB" sz="2600">
                <a:latin typeface="Comic Sans MS" pitchFamily="66" charset="0"/>
              </a:rPr>
            </a:br>
            <a:br>
              <a:rPr lang="en-GB" sz="2600">
                <a:latin typeface="Comic Sans MS" pitchFamily="66" charset="0"/>
              </a:rPr>
            </a:br>
            <a:r>
              <a:rPr lang="en-GB" sz="2600">
                <a:latin typeface="Comic Sans MS" pitchFamily="66" charset="0"/>
              </a:rPr>
              <a:t>It’s (as mentioned above) is short for It is or It has: </a:t>
            </a:r>
            <a:br>
              <a:rPr lang="en-GB" sz="2600">
                <a:latin typeface="Comic Sans MS" pitchFamily="66" charset="0"/>
              </a:rPr>
            </a:br>
            <a:br>
              <a:rPr lang="en-GB" sz="2600">
                <a:latin typeface="Comic Sans MS" pitchFamily="66" charset="0"/>
              </a:rPr>
            </a:br>
            <a:r>
              <a:rPr lang="en-GB" sz="2600">
                <a:latin typeface="Comic Sans MS" pitchFamily="66" charset="0"/>
              </a:rPr>
              <a:t>It’s fallen out of the tree. </a:t>
            </a:r>
            <a:br>
              <a:rPr lang="en-GB" sz="2600">
                <a:latin typeface="Comic Sans MS" pitchFamily="66" charset="0"/>
              </a:rPr>
            </a:br>
            <a:r>
              <a:rPr lang="en-GB" sz="2600">
                <a:latin typeface="Comic Sans MS" pitchFamily="66" charset="0"/>
              </a:rPr>
              <a:t>It’s so nice that you two have learnt to get along. </a:t>
            </a:r>
            <a:endParaRPr lang="en-GB" sz="2600"/>
          </a:p>
        </p:txBody>
      </p:sp>
    </p:spTree>
    <p:extLst>
      <p:ext uri="{BB962C8B-B14F-4D97-AF65-F5344CB8AC3E}">
        <p14:creationId xmlns:p14="http://schemas.microsoft.com/office/powerpoint/2010/main" val="19486819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122238"/>
            <a:ext cx="7543800" cy="552450"/>
          </a:xfrm>
        </p:spPr>
        <p:txBody>
          <a:bodyPr>
            <a:normAutofit fontScale="90000"/>
          </a:bodyPr>
          <a:lstStyle/>
          <a:p>
            <a:r>
              <a:rPr lang="en-GB"/>
              <a:t>Morphology</a:t>
            </a:r>
          </a:p>
        </p:txBody>
      </p:sp>
      <p:sp>
        <p:nvSpPr>
          <p:cNvPr id="17411" name="Rectangle 3"/>
          <p:cNvSpPr>
            <a:spLocks noGrp="1" noChangeArrowheads="1"/>
          </p:cNvSpPr>
          <p:nvPr>
            <p:ph type="body" idx="1"/>
          </p:nvPr>
        </p:nvSpPr>
        <p:spPr>
          <a:xfrm>
            <a:off x="685800" y="1508125"/>
            <a:ext cx="7772400" cy="4587875"/>
          </a:xfrm>
        </p:spPr>
        <p:txBody>
          <a:bodyPr/>
          <a:lstStyle/>
          <a:p>
            <a:pPr>
              <a:buFont typeface="Wingdings" pitchFamily="2" charset="2"/>
              <a:buNone/>
            </a:pPr>
            <a:r>
              <a:rPr lang="en-GB" dirty="0"/>
              <a:t>How is the word built up?</a:t>
            </a:r>
          </a:p>
          <a:p>
            <a:pPr>
              <a:buFont typeface="Wingdings" pitchFamily="2" charset="2"/>
              <a:buNone/>
            </a:pPr>
            <a:r>
              <a:rPr lang="en-GB" dirty="0"/>
              <a:t>What’s the job of different parts of words?</a:t>
            </a:r>
          </a:p>
        </p:txBody>
      </p:sp>
      <p:sp>
        <p:nvSpPr>
          <p:cNvPr id="17412" name="Text Box 4"/>
          <p:cNvSpPr txBox="1">
            <a:spLocks noChangeArrowheads="1"/>
          </p:cNvSpPr>
          <p:nvPr/>
        </p:nvSpPr>
        <p:spPr bwMode="auto">
          <a:xfrm>
            <a:off x="3154363" y="3222625"/>
            <a:ext cx="2386012" cy="641350"/>
          </a:xfrm>
          <a:prstGeom prst="rect">
            <a:avLst/>
          </a:prstGeom>
          <a:solidFill>
            <a:schemeClr val="accent2"/>
          </a:solidFill>
          <a:ln w="9525">
            <a:solidFill>
              <a:srgbClr val="FF0000"/>
            </a:solidFill>
            <a:miter lim="800000"/>
            <a:headEnd/>
            <a:tailEnd/>
          </a:ln>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3600" dirty="0">
                <a:latin typeface="Times New Roman" pitchFamily="18" charset="0"/>
              </a:rPr>
              <a:t>stem or root</a:t>
            </a:r>
          </a:p>
        </p:txBody>
      </p:sp>
      <p:sp>
        <p:nvSpPr>
          <p:cNvPr id="17413" name="Text Box 5"/>
          <p:cNvSpPr txBox="1">
            <a:spLocks noChangeArrowheads="1"/>
          </p:cNvSpPr>
          <p:nvPr/>
        </p:nvSpPr>
        <p:spPr bwMode="auto">
          <a:xfrm>
            <a:off x="1989138" y="4457700"/>
            <a:ext cx="1392497" cy="698653"/>
          </a:xfrm>
          <a:prstGeom prst="rect">
            <a:avLst/>
          </a:prstGeom>
          <a:solidFill>
            <a:schemeClr val="accent2"/>
          </a:solidFill>
          <a:ln w="9525">
            <a:solidFill>
              <a:srgbClr val="FF0000"/>
            </a:solidFill>
            <a:miter lim="800000"/>
            <a:headEnd/>
            <a:tailEnd/>
          </a:ln>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4000" dirty="0">
                <a:latin typeface="Times New Roman" pitchFamily="18" charset="0"/>
              </a:rPr>
              <a:t>prefix</a:t>
            </a:r>
          </a:p>
        </p:txBody>
      </p:sp>
      <p:sp>
        <p:nvSpPr>
          <p:cNvPr id="17414" name="Text Box 6"/>
          <p:cNvSpPr txBox="1">
            <a:spLocks noChangeArrowheads="1"/>
          </p:cNvSpPr>
          <p:nvPr/>
        </p:nvSpPr>
        <p:spPr bwMode="auto">
          <a:xfrm>
            <a:off x="5761038" y="4389438"/>
            <a:ext cx="1133475" cy="585787"/>
          </a:xfrm>
          <a:prstGeom prst="rect">
            <a:avLst/>
          </a:prstGeom>
          <a:solidFill>
            <a:schemeClr val="accent2"/>
          </a:solidFill>
          <a:ln w="9525">
            <a:solidFill>
              <a:srgbClr val="FF0000"/>
            </a:solidFill>
            <a:miter lim="800000"/>
            <a:headEnd/>
            <a:tailEnd/>
          </a:ln>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3200" dirty="0">
                <a:latin typeface="Times New Roman" pitchFamily="18" charset="0"/>
              </a:rPr>
              <a:t>suffix</a:t>
            </a:r>
          </a:p>
        </p:txBody>
      </p:sp>
    </p:spTree>
    <p:extLst>
      <p:ext uri="{BB962C8B-B14F-4D97-AF65-F5344CB8AC3E}">
        <p14:creationId xmlns:p14="http://schemas.microsoft.com/office/powerpoint/2010/main" val="5034485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1508125" y="2536825"/>
            <a:ext cx="6372225" cy="1409700"/>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4300">
                <a:latin typeface="Times New Roman" pitchFamily="18" charset="0"/>
              </a:rPr>
              <a:t>The girls watched the stars </a:t>
            </a:r>
          </a:p>
          <a:p>
            <a:pPr eaLnBrk="1" hangingPunct="1"/>
            <a:r>
              <a:rPr lang="en-GB" sz="4300">
                <a:latin typeface="Times New Roman" pitchFamily="18" charset="0"/>
              </a:rPr>
              <a:t>appear in the darkening sky.</a:t>
            </a:r>
          </a:p>
        </p:txBody>
      </p:sp>
    </p:spTree>
    <p:extLst>
      <p:ext uri="{BB962C8B-B14F-4D97-AF65-F5344CB8AC3E}">
        <p14:creationId xmlns:p14="http://schemas.microsoft.com/office/powerpoint/2010/main" val="11318186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2"/>
          <p:cNvSpPr txBox="1">
            <a:spLocks noChangeArrowheads="1"/>
          </p:cNvSpPr>
          <p:nvPr/>
        </p:nvSpPr>
        <p:spPr bwMode="auto">
          <a:xfrm>
            <a:off x="1371600" y="1439863"/>
            <a:ext cx="6372225" cy="1409700"/>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4300">
                <a:latin typeface="Times New Roman" pitchFamily="18" charset="0"/>
              </a:rPr>
              <a:t>The girl</a:t>
            </a:r>
            <a:r>
              <a:rPr lang="en-GB" sz="4300">
                <a:solidFill>
                  <a:srgbClr val="FF0000"/>
                </a:solidFill>
                <a:latin typeface="Times New Roman" pitchFamily="18" charset="0"/>
              </a:rPr>
              <a:t>s</a:t>
            </a:r>
            <a:r>
              <a:rPr lang="en-GB" sz="4300">
                <a:latin typeface="Times New Roman" pitchFamily="18" charset="0"/>
              </a:rPr>
              <a:t> watch</a:t>
            </a:r>
            <a:r>
              <a:rPr lang="en-GB" sz="4300">
                <a:solidFill>
                  <a:srgbClr val="FF0000"/>
                </a:solidFill>
                <a:latin typeface="Times New Roman" pitchFamily="18" charset="0"/>
              </a:rPr>
              <a:t>ed</a:t>
            </a:r>
            <a:r>
              <a:rPr lang="en-GB" sz="4300">
                <a:latin typeface="Times New Roman" pitchFamily="18" charset="0"/>
              </a:rPr>
              <a:t> the star</a:t>
            </a:r>
            <a:r>
              <a:rPr lang="en-GB" sz="4300">
                <a:solidFill>
                  <a:srgbClr val="FF0000"/>
                </a:solidFill>
                <a:latin typeface="Times New Roman" pitchFamily="18" charset="0"/>
              </a:rPr>
              <a:t>s</a:t>
            </a:r>
            <a:r>
              <a:rPr lang="en-GB" sz="4300">
                <a:latin typeface="Times New Roman" pitchFamily="18" charset="0"/>
              </a:rPr>
              <a:t> </a:t>
            </a:r>
          </a:p>
          <a:p>
            <a:pPr eaLnBrk="1" hangingPunct="1"/>
            <a:r>
              <a:rPr lang="en-GB" sz="4300">
                <a:latin typeface="Times New Roman" pitchFamily="18" charset="0"/>
              </a:rPr>
              <a:t>appear in the darkening sky.</a:t>
            </a:r>
          </a:p>
        </p:txBody>
      </p:sp>
      <p:sp>
        <p:nvSpPr>
          <p:cNvPr id="19459" name="Oval 3"/>
          <p:cNvSpPr>
            <a:spLocks noChangeArrowheads="1"/>
          </p:cNvSpPr>
          <p:nvPr/>
        </p:nvSpPr>
        <p:spPr bwMode="auto">
          <a:xfrm>
            <a:off x="4321175" y="2057400"/>
            <a:ext cx="2330450" cy="892175"/>
          </a:xfrm>
          <a:prstGeom prst="ellipse">
            <a:avLst/>
          </a:prstGeom>
          <a:noFill/>
          <a:ln w="57150">
            <a:solidFill>
              <a:srgbClr val="008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19460" name="Text Box 4"/>
          <p:cNvSpPr txBox="1">
            <a:spLocks noChangeArrowheads="1"/>
          </p:cNvSpPr>
          <p:nvPr/>
        </p:nvSpPr>
        <p:spPr bwMode="auto">
          <a:xfrm>
            <a:off x="2468563" y="3840163"/>
            <a:ext cx="1235075" cy="750887"/>
          </a:xfrm>
          <a:prstGeom prst="rect">
            <a:avLst/>
          </a:prstGeom>
          <a:solidFill>
            <a:srgbClr val="808080"/>
          </a:solidFill>
          <a:ln w="9525">
            <a:solidFill>
              <a:srgbClr val="FF0000"/>
            </a:solidFill>
            <a:miter lim="800000"/>
            <a:headEnd/>
            <a:tailEnd/>
          </a:ln>
        </p:spPr>
        <p:txBody>
          <a:bodyPr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4300">
                <a:latin typeface="Times New Roman" pitchFamily="18" charset="0"/>
              </a:rPr>
              <a:t>dark</a:t>
            </a:r>
          </a:p>
        </p:txBody>
      </p:sp>
      <p:sp>
        <p:nvSpPr>
          <p:cNvPr id="19461" name="Text Box 5"/>
          <p:cNvSpPr txBox="1">
            <a:spLocks noChangeArrowheads="1"/>
          </p:cNvSpPr>
          <p:nvPr/>
        </p:nvSpPr>
        <p:spPr bwMode="auto">
          <a:xfrm>
            <a:off x="4100513" y="3946525"/>
            <a:ext cx="3443287" cy="53022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sz="2900">
                <a:solidFill>
                  <a:srgbClr val="008000"/>
                </a:solidFill>
                <a:latin typeface="Times New Roman" pitchFamily="18" charset="0"/>
              </a:rPr>
              <a:t>free morpheme</a:t>
            </a:r>
          </a:p>
        </p:txBody>
      </p:sp>
      <p:sp>
        <p:nvSpPr>
          <p:cNvPr id="19462" name="Line 6"/>
          <p:cNvSpPr>
            <a:spLocks noChangeShapeType="1"/>
          </p:cNvSpPr>
          <p:nvPr/>
        </p:nvSpPr>
        <p:spPr bwMode="auto">
          <a:xfrm>
            <a:off x="3703638" y="4251325"/>
            <a:ext cx="411162" cy="0"/>
          </a:xfrm>
          <a:prstGeom prst="line">
            <a:avLst/>
          </a:prstGeom>
          <a:noFill/>
          <a:ln w="190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9463" name="Text Box 7"/>
          <p:cNvSpPr txBox="1">
            <a:spLocks noChangeArrowheads="1"/>
          </p:cNvSpPr>
          <p:nvPr/>
        </p:nvSpPr>
        <p:spPr bwMode="auto">
          <a:xfrm>
            <a:off x="1371600" y="5075238"/>
            <a:ext cx="649288" cy="693737"/>
          </a:xfrm>
          <a:prstGeom prst="rect">
            <a:avLst/>
          </a:prstGeom>
          <a:solidFill>
            <a:srgbClr val="808080"/>
          </a:solidFill>
          <a:ln w="9525">
            <a:solidFill>
              <a:srgbClr val="FF0000"/>
            </a:solidFill>
            <a:miter lim="800000"/>
            <a:headEnd/>
            <a:tailEnd/>
          </a:ln>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4000">
                <a:latin typeface="Times New Roman" pitchFamily="18" charset="0"/>
              </a:rPr>
              <a:t>en</a:t>
            </a:r>
          </a:p>
        </p:txBody>
      </p:sp>
      <p:sp>
        <p:nvSpPr>
          <p:cNvPr id="19464" name="Text Box 8"/>
          <p:cNvSpPr txBox="1">
            <a:spLocks noChangeArrowheads="1"/>
          </p:cNvSpPr>
          <p:nvPr/>
        </p:nvSpPr>
        <p:spPr bwMode="auto">
          <a:xfrm>
            <a:off x="2193925" y="5075238"/>
            <a:ext cx="817563" cy="693737"/>
          </a:xfrm>
          <a:prstGeom prst="rect">
            <a:avLst/>
          </a:prstGeom>
          <a:solidFill>
            <a:srgbClr val="808080"/>
          </a:solidFill>
          <a:ln w="9525">
            <a:solidFill>
              <a:srgbClr val="FF0000"/>
            </a:solidFill>
            <a:miter lim="800000"/>
            <a:headEnd/>
            <a:tailEnd/>
          </a:ln>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4000">
                <a:latin typeface="Times New Roman" pitchFamily="18" charset="0"/>
              </a:rPr>
              <a:t>ing</a:t>
            </a:r>
          </a:p>
        </p:txBody>
      </p:sp>
      <p:sp>
        <p:nvSpPr>
          <p:cNvPr id="19465" name="Line 9"/>
          <p:cNvSpPr>
            <a:spLocks noChangeShapeType="1"/>
          </p:cNvSpPr>
          <p:nvPr/>
        </p:nvSpPr>
        <p:spPr bwMode="auto">
          <a:xfrm>
            <a:off x="3017838" y="5418138"/>
            <a:ext cx="1233487" cy="0"/>
          </a:xfrm>
          <a:prstGeom prst="line">
            <a:avLst/>
          </a:prstGeom>
          <a:noFill/>
          <a:ln w="28575">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9466" name="Text Box 10"/>
          <p:cNvSpPr txBox="1">
            <a:spLocks noChangeArrowheads="1"/>
          </p:cNvSpPr>
          <p:nvPr/>
        </p:nvSpPr>
        <p:spPr bwMode="auto">
          <a:xfrm>
            <a:off x="4237038" y="5046663"/>
            <a:ext cx="3227387" cy="585787"/>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3200">
                <a:latin typeface="Times New Roman" pitchFamily="18" charset="0"/>
              </a:rPr>
              <a:t>bound morphemes</a:t>
            </a:r>
          </a:p>
        </p:txBody>
      </p:sp>
    </p:spTree>
    <p:extLst>
      <p:ext uri="{BB962C8B-B14F-4D97-AF65-F5344CB8AC3E}">
        <p14:creationId xmlns:p14="http://schemas.microsoft.com/office/powerpoint/2010/main" val="160270584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2"/>
          <p:cNvSpPr txBox="1">
            <a:spLocks noChangeArrowheads="1"/>
          </p:cNvSpPr>
          <p:nvPr/>
        </p:nvSpPr>
        <p:spPr bwMode="auto">
          <a:xfrm>
            <a:off x="892175" y="1096963"/>
            <a:ext cx="7470775" cy="411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2200">
                <a:latin typeface="Times New Roman" pitchFamily="18" charset="0"/>
              </a:rPr>
              <a:t>Bound morphemes can change the grammatical status of the word.</a:t>
            </a:r>
          </a:p>
        </p:txBody>
      </p:sp>
      <p:sp>
        <p:nvSpPr>
          <p:cNvPr id="20483" name="Text Box 3"/>
          <p:cNvSpPr txBox="1">
            <a:spLocks noChangeArrowheads="1"/>
          </p:cNvSpPr>
          <p:nvPr/>
        </p:nvSpPr>
        <p:spPr bwMode="auto">
          <a:xfrm>
            <a:off x="1508125" y="2057400"/>
            <a:ext cx="692150" cy="749300"/>
          </a:xfrm>
          <a:prstGeom prst="rect">
            <a:avLst/>
          </a:prstGeom>
          <a:solidFill>
            <a:srgbClr val="808080"/>
          </a:solidFill>
          <a:ln w="9525">
            <a:solidFill>
              <a:srgbClr val="FF0000"/>
            </a:solidFill>
            <a:miter lim="800000"/>
            <a:headEnd/>
            <a:tailEnd/>
          </a:ln>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4300">
                <a:solidFill>
                  <a:schemeClr val="bg1"/>
                </a:solidFill>
                <a:latin typeface="Times New Roman" pitchFamily="18" charset="0"/>
              </a:rPr>
              <a:t>en</a:t>
            </a:r>
          </a:p>
        </p:txBody>
      </p:sp>
      <p:sp>
        <p:nvSpPr>
          <p:cNvPr id="20484" name="Text Box 4"/>
          <p:cNvSpPr txBox="1">
            <a:spLocks noChangeArrowheads="1"/>
          </p:cNvSpPr>
          <p:nvPr/>
        </p:nvSpPr>
        <p:spPr bwMode="auto">
          <a:xfrm>
            <a:off x="2660650" y="2163763"/>
            <a:ext cx="6138863" cy="411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2200">
                <a:latin typeface="Times New Roman" pitchFamily="18" charset="0"/>
              </a:rPr>
              <a:t>What happens if you put it at the beginning of a noun?</a:t>
            </a:r>
          </a:p>
        </p:txBody>
      </p:sp>
      <p:sp>
        <p:nvSpPr>
          <p:cNvPr id="20485" name="Text Box 5"/>
          <p:cNvSpPr txBox="1">
            <a:spLocks noChangeArrowheads="1"/>
          </p:cNvSpPr>
          <p:nvPr/>
        </p:nvSpPr>
        <p:spPr bwMode="auto">
          <a:xfrm>
            <a:off x="1371600" y="3017838"/>
            <a:ext cx="876300" cy="749300"/>
          </a:xfrm>
          <a:prstGeom prst="rect">
            <a:avLst/>
          </a:prstGeom>
          <a:solidFill>
            <a:srgbClr val="808080"/>
          </a:solidFill>
          <a:ln w="9525">
            <a:solidFill>
              <a:srgbClr val="FF0000"/>
            </a:solidFill>
            <a:miter lim="800000"/>
            <a:headEnd/>
            <a:tailEnd/>
          </a:ln>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4300">
                <a:solidFill>
                  <a:schemeClr val="bg1"/>
                </a:solidFill>
                <a:latin typeface="Times New Roman" pitchFamily="18" charset="0"/>
              </a:rPr>
              <a:t>ing</a:t>
            </a:r>
          </a:p>
        </p:txBody>
      </p:sp>
      <p:sp>
        <p:nvSpPr>
          <p:cNvPr id="20486" name="Text Box 6"/>
          <p:cNvSpPr txBox="1">
            <a:spLocks noChangeArrowheads="1"/>
          </p:cNvSpPr>
          <p:nvPr/>
        </p:nvSpPr>
        <p:spPr bwMode="auto">
          <a:xfrm>
            <a:off x="2728913" y="3122613"/>
            <a:ext cx="5821362" cy="41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2200">
                <a:latin typeface="Times New Roman" pitchFamily="18" charset="0"/>
              </a:rPr>
              <a:t>What happens if you add ‘ing’ to the end of a verb?</a:t>
            </a:r>
          </a:p>
        </p:txBody>
      </p:sp>
      <p:sp>
        <p:nvSpPr>
          <p:cNvPr id="20487" name="Text Box 7"/>
          <p:cNvSpPr txBox="1">
            <a:spLocks noChangeArrowheads="1"/>
          </p:cNvSpPr>
          <p:nvPr/>
        </p:nvSpPr>
        <p:spPr bwMode="auto">
          <a:xfrm>
            <a:off x="1439863" y="4114800"/>
            <a:ext cx="814387" cy="749300"/>
          </a:xfrm>
          <a:prstGeom prst="rect">
            <a:avLst/>
          </a:prstGeom>
          <a:solidFill>
            <a:srgbClr val="808080"/>
          </a:solidFill>
          <a:ln w="9525">
            <a:solidFill>
              <a:srgbClr val="FF0000"/>
            </a:solidFill>
            <a:miter lim="800000"/>
            <a:headEnd/>
            <a:tailEnd/>
          </a:ln>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4300">
                <a:solidFill>
                  <a:schemeClr val="bg1"/>
                </a:solidFill>
                <a:latin typeface="Times New Roman" pitchFamily="18" charset="0"/>
              </a:rPr>
              <a:t>dis</a:t>
            </a:r>
          </a:p>
        </p:txBody>
      </p:sp>
      <p:sp>
        <p:nvSpPr>
          <p:cNvPr id="20488" name="Text Box 8"/>
          <p:cNvSpPr txBox="1">
            <a:spLocks noChangeArrowheads="1"/>
          </p:cNvSpPr>
          <p:nvPr/>
        </p:nvSpPr>
        <p:spPr bwMode="auto">
          <a:xfrm>
            <a:off x="2743200" y="4251325"/>
            <a:ext cx="4718050" cy="41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2200">
                <a:latin typeface="Times New Roman" pitchFamily="18" charset="0"/>
              </a:rPr>
              <a:t>What happens if you affix this to a word?</a:t>
            </a:r>
          </a:p>
        </p:txBody>
      </p:sp>
      <p:sp>
        <p:nvSpPr>
          <p:cNvPr id="20489" name="Text Box 9"/>
          <p:cNvSpPr txBox="1">
            <a:spLocks noChangeArrowheads="1"/>
          </p:cNvSpPr>
          <p:nvPr/>
        </p:nvSpPr>
        <p:spPr bwMode="auto">
          <a:xfrm>
            <a:off x="3143249" y="4959349"/>
            <a:ext cx="5173663" cy="420688"/>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2200">
                <a:latin typeface="Times New Roman" pitchFamily="18" charset="0"/>
              </a:rPr>
              <a:t>Morphemes are the smallest unit of grammar.</a:t>
            </a:r>
          </a:p>
        </p:txBody>
      </p:sp>
    </p:spTree>
    <p:extLst>
      <p:ext uri="{BB962C8B-B14F-4D97-AF65-F5344CB8AC3E}">
        <p14:creationId xmlns:p14="http://schemas.microsoft.com/office/powerpoint/2010/main" val="192290889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6352" name="Group 32"/>
          <p:cNvGraphicFramePr>
            <a:graphicFrameLocks noGrp="1"/>
          </p:cNvGraphicFramePr>
          <p:nvPr/>
        </p:nvGraphicFramePr>
        <p:xfrm>
          <a:off x="1043607" y="754062"/>
          <a:ext cx="6560518" cy="802729"/>
        </p:xfrm>
        <a:graphic>
          <a:graphicData uri="http://schemas.openxmlformats.org/drawingml/2006/table">
            <a:tbl>
              <a:tblPr/>
              <a:tblGrid>
                <a:gridCol w="2186171">
                  <a:extLst>
                    <a:ext uri="{9D8B030D-6E8A-4147-A177-3AD203B41FA5}">
                      <a16:colId xmlns:a16="http://schemas.microsoft.com/office/drawing/2014/main" val="20000"/>
                    </a:ext>
                  </a:extLst>
                </a:gridCol>
                <a:gridCol w="2188176">
                  <a:extLst>
                    <a:ext uri="{9D8B030D-6E8A-4147-A177-3AD203B41FA5}">
                      <a16:colId xmlns:a16="http://schemas.microsoft.com/office/drawing/2014/main" val="20001"/>
                    </a:ext>
                  </a:extLst>
                </a:gridCol>
                <a:gridCol w="2186171">
                  <a:extLst>
                    <a:ext uri="{9D8B030D-6E8A-4147-A177-3AD203B41FA5}">
                      <a16:colId xmlns:a16="http://schemas.microsoft.com/office/drawing/2014/main" val="20002"/>
                    </a:ext>
                  </a:extLst>
                </a:gridCol>
              </a:tblGrid>
              <a:tr h="802729">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charset="0"/>
                          <a:cs typeface="Arial" charset="0"/>
                        </a:rPr>
                        <a:t>Prefix</a:t>
                      </a:r>
                    </a:p>
                  </a:txBody>
                  <a:tcPr marL="82296" marR="82296" marT="41148" marB="4114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charset="0"/>
                          <a:cs typeface="Arial" charset="0"/>
                        </a:rPr>
                        <a:t>Stem</a:t>
                      </a:r>
                    </a:p>
                  </a:txBody>
                  <a:tcPr marL="82296" marR="82296" marT="41148" marB="4114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Arial" charset="0"/>
                          <a:cs typeface="Arial" charset="0"/>
                        </a:rPr>
                        <a:t>Suffix</a:t>
                      </a:r>
                    </a:p>
                  </a:txBody>
                  <a:tcPr marL="82296" marR="82296" marT="41148" marB="4114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21516" name="Text Box 28"/>
          <p:cNvSpPr txBox="1">
            <a:spLocks noChangeArrowheads="1"/>
          </p:cNvSpPr>
          <p:nvPr/>
        </p:nvSpPr>
        <p:spPr bwMode="auto">
          <a:xfrm>
            <a:off x="5985321" y="2276872"/>
            <a:ext cx="1830116" cy="575542"/>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3200">
                <a:latin typeface="Times New Roman" pitchFamily="18" charset="0"/>
              </a:rPr>
              <a:t>prediction</a:t>
            </a:r>
          </a:p>
        </p:txBody>
      </p:sp>
      <p:sp>
        <p:nvSpPr>
          <p:cNvPr id="21517" name="Text Box 30"/>
          <p:cNvSpPr txBox="1">
            <a:spLocks noChangeArrowheads="1"/>
          </p:cNvSpPr>
          <p:nvPr/>
        </p:nvSpPr>
        <p:spPr bwMode="auto">
          <a:xfrm>
            <a:off x="755650" y="2349500"/>
            <a:ext cx="1443793" cy="575542"/>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3200">
                <a:latin typeface="Times New Roman" pitchFamily="18" charset="0"/>
              </a:rPr>
              <a:t>unusual</a:t>
            </a:r>
          </a:p>
        </p:txBody>
      </p:sp>
      <p:sp>
        <p:nvSpPr>
          <p:cNvPr id="21518" name="Text Box 31"/>
          <p:cNvSpPr txBox="1">
            <a:spLocks noChangeArrowheads="1"/>
          </p:cNvSpPr>
          <p:nvPr/>
        </p:nvSpPr>
        <p:spPr bwMode="auto">
          <a:xfrm>
            <a:off x="3275856" y="2349501"/>
            <a:ext cx="1624932" cy="575542"/>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3200">
                <a:latin typeface="Times New Roman" pitchFamily="18" charset="0"/>
              </a:rPr>
              <a:t>untimely</a:t>
            </a:r>
          </a:p>
        </p:txBody>
      </p:sp>
      <p:sp>
        <p:nvSpPr>
          <p:cNvPr id="21519" name="Text Box 33"/>
          <p:cNvSpPr txBox="1">
            <a:spLocks noChangeArrowheads="1"/>
          </p:cNvSpPr>
          <p:nvPr/>
        </p:nvSpPr>
        <p:spPr bwMode="auto">
          <a:xfrm>
            <a:off x="596876" y="3414614"/>
            <a:ext cx="2378343" cy="575542"/>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3200">
                <a:latin typeface="Times New Roman" pitchFamily="18" charset="0"/>
              </a:rPr>
              <a:t>monosyllabic</a:t>
            </a:r>
          </a:p>
        </p:txBody>
      </p:sp>
      <p:sp>
        <p:nvSpPr>
          <p:cNvPr id="21520" name="Text Box 34"/>
          <p:cNvSpPr txBox="1">
            <a:spLocks noChangeArrowheads="1"/>
          </p:cNvSpPr>
          <p:nvPr/>
        </p:nvSpPr>
        <p:spPr bwMode="auto">
          <a:xfrm>
            <a:off x="3650506" y="3436145"/>
            <a:ext cx="2493760" cy="575542"/>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3200">
                <a:latin typeface="Times New Roman" pitchFamily="18" charset="0"/>
              </a:rPr>
              <a:t>disappearance</a:t>
            </a:r>
          </a:p>
        </p:txBody>
      </p:sp>
      <p:sp>
        <p:nvSpPr>
          <p:cNvPr id="21521" name="Text Box 35"/>
          <p:cNvSpPr txBox="1">
            <a:spLocks noChangeArrowheads="1"/>
          </p:cNvSpPr>
          <p:nvPr/>
        </p:nvSpPr>
        <p:spPr bwMode="auto">
          <a:xfrm>
            <a:off x="6818436" y="3441006"/>
            <a:ext cx="1466235" cy="575542"/>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3200">
                <a:latin typeface="Times New Roman" pitchFamily="18" charset="0"/>
              </a:rPr>
              <a:t>mileage</a:t>
            </a:r>
          </a:p>
        </p:txBody>
      </p:sp>
      <p:pic>
        <p:nvPicPr>
          <p:cNvPr id="9"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7834065" y="4221088"/>
            <a:ext cx="1455086" cy="1296144"/>
          </a:xfrm>
          <a:prstGeom prst="rect">
            <a:avLst/>
          </a:prstGeom>
          <a:noFill/>
        </p:spPr>
      </p:pic>
    </p:spTree>
    <p:extLst>
      <p:ext uri="{BB962C8B-B14F-4D97-AF65-F5344CB8AC3E}">
        <p14:creationId xmlns:p14="http://schemas.microsoft.com/office/powerpoint/2010/main" val="5234132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Oval 2"/>
          <p:cNvSpPr>
            <a:spLocks noChangeArrowheads="1"/>
          </p:cNvSpPr>
          <p:nvPr/>
        </p:nvSpPr>
        <p:spPr bwMode="auto">
          <a:xfrm>
            <a:off x="4114800" y="1105821"/>
            <a:ext cx="3771900" cy="3292475"/>
          </a:xfrm>
          <a:prstGeom prst="ellipse">
            <a:avLst/>
          </a:prstGeom>
          <a:solidFill>
            <a:srgbClr val="66FFCC"/>
          </a:solidFill>
          <a:ln w="38100">
            <a:solidFill>
              <a:srgbClr val="008000"/>
            </a:solidFill>
            <a:round/>
            <a:headEnd/>
            <a:tailEnd/>
          </a:ln>
        </p:spPr>
        <p:txBody>
          <a:bodyPr wrap="none" lIns="82296" tIns="41148" rIns="82296" bIns="41148" anchor="ctr"/>
          <a:lstStyle/>
          <a:p>
            <a:pPr algn="ctr" defTabSz="822325"/>
            <a:endParaRPr lang="en-US" sz="2200">
              <a:latin typeface="Times New Roman" pitchFamily="18" charset="0"/>
            </a:endParaRPr>
          </a:p>
        </p:txBody>
      </p:sp>
      <p:sp>
        <p:nvSpPr>
          <p:cNvPr id="22531" name="Text Box 3"/>
          <p:cNvSpPr txBox="1">
            <a:spLocks noChangeArrowheads="1"/>
          </p:cNvSpPr>
          <p:nvPr/>
        </p:nvSpPr>
        <p:spPr bwMode="auto">
          <a:xfrm>
            <a:off x="826294" y="451644"/>
            <a:ext cx="7507288" cy="411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2200">
                <a:latin typeface="Times New Roman" pitchFamily="18" charset="0"/>
              </a:rPr>
              <a:t>An inflectional suffix can change the grammatical sense of a word.</a:t>
            </a:r>
          </a:p>
        </p:txBody>
      </p:sp>
      <p:sp>
        <p:nvSpPr>
          <p:cNvPr id="22532" name="Text Box 4"/>
          <p:cNvSpPr txBox="1">
            <a:spLocks noChangeArrowheads="1"/>
          </p:cNvSpPr>
          <p:nvPr/>
        </p:nvSpPr>
        <p:spPr bwMode="auto">
          <a:xfrm>
            <a:off x="826294" y="1406848"/>
            <a:ext cx="1524000" cy="2068512"/>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3200">
                <a:latin typeface="Times New Roman" pitchFamily="18" charset="0"/>
              </a:rPr>
              <a:t>boy</a:t>
            </a:r>
            <a:r>
              <a:rPr lang="en-GB" sz="3200">
                <a:solidFill>
                  <a:srgbClr val="FF0000"/>
                </a:solidFill>
                <a:latin typeface="Times New Roman" pitchFamily="18" charset="0"/>
              </a:rPr>
              <a:t>s</a:t>
            </a:r>
          </a:p>
          <a:p>
            <a:pPr eaLnBrk="1" hangingPunct="1"/>
            <a:r>
              <a:rPr lang="en-GB" sz="3200" dirty="0">
                <a:latin typeface="Times New Roman" pitchFamily="18" charset="0"/>
              </a:rPr>
              <a:t>race</a:t>
            </a:r>
            <a:r>
              <a:rPr lang="en-GB" sz="3200" dirty="0">
                <a:solidFill>
                  <a:srgbClr val="FF0000"/>
                </a:solidFill>
                <a:latin typeface="Times New Roman" pitchFamily="18" charset="0"/>
              </a:rPr>
              <a:t>s</a:t>
            </a:r>
          </a:p>
          <a:p>
            <a:pPr eaLnBrk="1" hangingPunct="1"/>
            <a:r>
              <a:rPr lang="en-GB" sz="3200" dirty="0">
                <a:latin typeface="Times New Roman" pitchFamily="18" charset="0"/>
              </a:rPr>
              <a:t>m</a:t>
            </a:r>
            <a:r>
              <a:rPr lang="en-GB" sz="3200" dirty="0">
                <a:solidFill>
                  <a:srgbClr val="FF0000"/>
                </a:solidFill>
                <a:latin typeface="Times New Roman" pitchFamily="18" charset="0"/>
              </a:rPr>
              <a:t>e</a:t>
            </a:r>
            <a:r>
              <a:rPr lang="en-GB" sz="3200" dirty="0">
                <a:latin typeface="Times New Roman" pitchFamily="18" charset="0"/>
              </a:rPr>
              <a:t>n</a:t>
            </a:r>
          </a:p>
          <a:p>
            <a:pPr eaLnBrk="1" hangingPunct="1"/>
            <a:r>
              <a:rPr lang="en-GB" sz="3200" dirty="0">
                <a:latin typeface="Times New Roman" pitchFamily="18" charset="0"/>
              </a:rPr>
              <a:t>child</a:t>
            </a:r>
            <a:r>
              <a:rPr lang="en-GB" sz="3200" dirty="0">
                <a:solidFill>
                  <a:srgbClr val="FF0000"/>
                </a:solidFill>
                <a:latin typeface="Times New Roman" pitchFamily="18" charset="0"/>
              </a:rPr>
              <a:t>ren</a:t>
            </a:r>
          </a:p>
        </p:txBody>
      </p:sp>
      <p:sp>
        <p:nvSpPr>
          <p:cNvPr id="22533" name="Text Box 5"/>
          <p:cNvSpPr txBox="1">
            <a:spLocks noChangeArrowheads="1"/>
          </p:cNvSpPr>
          <p:nvPr/>
        </p:nvSpPr>
        <p:spPr bwMode="auto">
          <a:xfrm>
            <a:off x="1149746" y="4394994"/>
            <a:ext cx="1446213" cy="639762"/>
          </a:xfrm>
          <a:prstGeom prst="rect">
            <a:avLst/>
          </a:prstGeom>
          <a:solidFill>
            <a:schemeClr val="accent2"/>
          </a:solidFill>
          <a:ln w="9525">
            <a:solidFill>
              <a:srgbClr val="FF0000"/>
            </a:solidFill>
            <a:miter lim="800000"/>
            <a:headEnd/>
            <a:tailEnd/>
          </a:ln>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3600" dirty="0">
                <a:latin typeface="Times New Roman" pitchFamily="18" charset="0"/>
              </a:rPr>
              <a:t>Plurals</a:t>
            </a:r>
          </a:p>
        </p:txBody>
      </p:sp>
      <p:sp>
        <p:nvSpPr>
          <p:cNvPr id="22534" name="Text Box 6"/>
          <p:cNvSpPr txBox="1">
            <a:spLocks noChangeArrowheads="1"/>
          </p:cNvSpPr>
          <p:nvPr/>
        </p:nvSpPr>
        <p:spPr bwMode="auto">
          <a:xfrm>
            <a:off x="4426744" y="2418879"/>
            <a:ext cx="955675" cy="720725"/>
          </a:xfrm>
          <a:prstGeom prst="rect">
            <a:avLst/>
          </a:prstGeom>
          <a:noFill/>
          <a:ln w="38100">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4000">
                <a:latin typeface="Times New Roman" pitchFamily="18" charset="0"/>
              </a:rPr>
              <a:t>fish</a:t>
            </a:r>
          </a:p>
        </p:txBody>
      </p:sp>
      <p:sp>
        <p:nvSpPr>
          <p:cNvPr id="22535" name="Text Box 7"/>
          <p:cNvSpPr txBox="1">
            <a:spLocks noChangeArrowheads="1"/>
          </p:cNvSpPr>
          <p:nvPr/>
        </p:nvSpPr>
        <p:spPr bwMode="auto">
          <a:xfrm>
            <a:off x="5623719" y="1627982"/>
            <a:ext cx="987425" cy="666750"/>
          </a:xfrm>
          <a:prstGeom prst="rect">
            <a:avLst/>
          </a:prstGeom>
          <a:noFill/>
          <a:ln w="38100">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3600" dirty="0">
                <a:latin typeface="Times New Roman" pitchFamily="18" charset="0"/>
              </a:rPr>
              <a:t>deer</a:t>
            </a:r>
          </a:p>
        </p:txBody>
      </p:sp>
      <p:sp>
        <p:nvSpPr>
          <p:cNvPr id="22536" name="Text Box 8"/>
          <p:cNvSpPr txBox="1">
            <a:spLocks noChangeArrowheads="1"/>
          </p:cNvSpPr>
          <p:nvPr/>
        </p:nvSpPr>
        <p:spPr bwMode="auto">
          <a:xfrm>
            <a:off x="6136879" y="2547939"/>
            <a:ext cx="1344612" cy="719137"/>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4000">
                <a:latin typeface="Times New Roman" pitchFamily="18" charset="0"/>
              </a:rPr>
              <a:t>sheep</a:t>
            </a:r>
          </a:p>
        </p:txBody>
      </p:sp>
      <p:sp>
        <p:nvSpPr>
          <p:cNvPr id="22537" name="AutoShape 9"/>
          <p:cNvSpPr>
            <a:spLocks noChangeArrowheads="1"/>
          </p:cNvSpPr>
          <p:nvPr/>
        </p:nvSpPr>
        <p:spPr bwMode="auto">
          <a:xfrm rot="3914911">
            <a:off x="7256589" y="3214536"/>
            <a:ext cx="1672626" cy="753083"/>
          </a:xfrm>
          <a:prstGeom prst="curvedDownArrow">
            <a:avLst>
              <a:gd name="adj1" fmla="val 23333"/>
              <a:gd name="adj2" fmla="val 40000"/>
              <a:gd name="adj3" fmla="val 53445"/>
            </a:avLst>
          </a:prstGeom>
          <a:solidFill>
            <a:schemeClr val="accent1"/>
          </a:solidFill>
          <a:ln w="9525">
            <a:solidFill>
              <a:schemeClr val="tx1"/>
            </a:solidFill>
            <a:miter lim="800000"/>
            <a:headEnd/>
            <a:tailEnd/>
          </a:ln>
        </p:spPr>
        <p:txBody>
          <a:bodyPr wrap="none" anchor="ctr"/>
          <a:lstStyle/>
          <a:p>
            <a:endParaRPr lang="en-US"/>
          </a:p>
        </p:txBody>
      </p:sp>
      <p:sp>
        <p:nvSpPr>
          <p:cNvPr id="22538" name="Text Box 10"/>
          <p:cNvSpPr txBox="1">
            <a:spLocks noChangeArrowheads="1"/>
          </p:cNvSpPr>
          <p:nvPr/>
        </p:nvSpPr>
        <p:spPr bwMode="auto">
          <a:xfrm>
            <a:off x="6308725" y="4457700"/>
            <a:ext cx="2225675" cy="774700"/>
          </a:xfrm>
          <a:prstGeom prst="rect">
            <a:avLst/>
          </a:prstGeom>
          <a:solidFill>
            <a:srgbClr val="66FFCC"/>
          </a:solidFill>
          <a:ln w="38100">
            <a:solidFill>
              <a:schemeClr val="tx1"/>
            </a:solidFill>
            <a:miter lim="800000"/>
            <a:headEnd/>
            <a:tailEnd/>
          </a:ln>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2200">
                <a:latin typeface="Times New Roman" pitchFamily="18" charset="0"/>
              </a:rPr>
              <a:t>zero morphemes –</a:t>
            </a:r>
          </a:p>
          <a:p>
            <a:pPr eaLnBrk="1" hangingPunct="1"/>
            <a:r>
              <a:rPr lang="en-GB" sz="2200">
                <a:latin typeface="Times New Roman" pitchFamily="18" charset="0"/>
              </a:rPr>
              <a:t>Zero change!</a:t>
            </a:r>
          </a:p>
        </p:txBody>
      </p:sp>
      <p:pic>
        <p:nvPicPr>
          <p:cNvPr id="22539" name="Picture 11" descr="AN02525_"/>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75238" y="4868863"/>
            <a:ext cx="1096962" cy="979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40" name="Picture 12" descr="AN02525_"/>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14800" y="4046538"/>
            <a:ext cx="1498600" cy="133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9874679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2"/>
          <p:cNvSpPr txBox="1">
            <a:spLocks noChangeArrowheads="1"/>
          </p:cNvSpPr>
          <p:nvPr/>
        </p:nvSpPr>
        <p:spPr bwMode="auto">
          <a:xfrm>
            <a:off x="688975" y="487362"/>
            <a:ext cx="7858125" cy="1071563"/>
          </a:xfrm>
          <a:prstGeom prst="rect">
            <a:avLst/>
          </a:prstGeom>
          <a:solidFill>
            <a:srgbClr val="66FFCC"/>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3200">
                <a:latin typeface="Times New Roman" pitchFamily="18" charset="0"/>
              </a:rPr>
              <a:t>How many prefixes and suffixes can you find?</a:t>
            </a:r>
          </a:p>
          <a:p>
            <a:pPr eaLnBrk="1" hangingPunct="1"/>
            <a:r>
              <a:rPr lang="en-GB" sz="3200" dirty="0">
                <a:latin typeface="Times New Roman" pitchFamily="18" charset="0"/>
              </a:rPr>
              <a:t>What do they mean?</a:t>
            </a:r>
          </a:p>
        </p:txBody>
      </p:sp>
      <p:sp>
        <p:nvSpPr>
          <p:cNvPr id="23555" name="Text Box 3"/>
          <p:cNvSpPr txBox="1">
            <a:spLocks noChangeArrowheads="1"/>
          </p:cNvSpPr>
          <p:nvPr/>
        </p:nvSpPr>
        <p:spPr bwMode="auto">
          <a:xfrm>
            <a:off x="1303338" y="3497263"/>
            <a:ext cx="876300" cy="750887"/>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4300">
                <a:latin typeface="Times New Roman" pitchFamily="18" charset="0"/>
              </a:rPr>
              <a:t>oid</a:t>
            </a:r>
          </a:p>
        </p:txBody>
      </p:sp>
      <p:sp>
        <p:nvSpPr>
          <p:cNvPr id="23556" name="Text Box 4"/>
          <p:cNvSpPr txBox="1">
            <a:spLocks noChangeArrowheads="1"/>
          </p:cNvSpPr>
          <p:nvPr/>
        </p:nvSpPr>
        <p:spPr bwMode="auto">
          <a:xfrm>
            <a:off x="2743200" y="2674938"/>
            <a:ext cx="4603750" cy="411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2200">
                <a:latin typeface="Times New Roman" pitchFamily="18" charset="0"/>
              </a:rPr>
              <a:t>describes a person’s belief or chief duty.</a:t>
            </a:r>
          </a:p>
        </p:txBody>
      </p:sp>
      <p:sp>
        <p:nvSpPr>
          <p:cNvPr id="23557" name="Text Box 5"/>
          <p:cNvSpPr txBox="1">
            <a:spLocks noChangeArrowheads="1"/>
          </p:cNvSpPr>
          <p:nvPr/>
        </p:nvSpPr>
        <p:spPr bwMode="auto">
          <a:xfrm>
            <a:off x="1303338" y="2468563"/>
            <a:ext cx="692150" cy="750887"/>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4300">
                <a:latin typeface="Times New Roman" pitchFamily="18" charset="0"/>
              </a:rPr>
              <a:t>ist</a:t>
            </a:r>
          </a:p>
        </p:txBody>
      </p:sp>
      <p:sp>
        <p:nvSpPr>
          <p:cNvPr id="23558" name="Text Box 6"/>
          <p:cNvSpPr txBox="1">
            <a:spLocks noChangeArrowheads="1"/>
          </p:cNvSpPr>
          <p:nvPr/>
        </p:nvSpPr>
        <p:spPr bwMode="auto">
          <a:xfrm>
            <a:off x="2949575" y="3703638"/>
            <a:ext cx="2608263" cy="411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2200">
                <a:latin typeface="Times New Roman" pitchFamily="18" charset="0"/>
              </a:rPr>
              <a:t>likeness to something.</a:t>
            </a:r>
          </a:p>
        </p:txBody>
      </p:sp>
      <p:sp>
        <p:nvSpPr>
          <p:cNvPr id="23559" name="Text Box 7"/>
          <p:cNvSpPr txBox="1">
            <a:spLocks noChangeArrowheads="1"/>
          </p:cNvSpPr>
          <p:nvPr/>
        </p:nvSpPr>
        <p:spPr bwMode="auto">
          <a:xfrm rot="-718649">
            <a:off x="1425575" y="4565650"/>
            <a:ext cx="2085975" cy="577850"/>
          </a:xfrm>
          <a:prstGeom prst="rect">
            <a:avLst/>
          </a:prstGeom>
          <a:solidFill>
            <a:srgbClr val="66FFCC"/>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3200" dirty="0">
                <a:latin typeface="Times New Roman" pitchFamily="18" charset="0"/>
              </a:rPr>
              <a:t>receptionist</a:t>
            </a:r>
          </a:p>
        </p:txBody>
      </p:sp>
      <p:sp>
        <p:nvSpPr>
          <p:cNvPr id="23560" name="Text Box 8"/>
          <p:cNvSpPr txBox="1">
            <a:spLocks noChangeArrowheads="1"/>
          </p:cNvSpPr>
          <p:nvPr/>
        </p:nvSpPr>
        <p:spPr bwMode="auto">
          <a:xfrm>
            <a:off x="3894138" y="4749800"/>
            <a:ext cx="1366837" cy="520700"/>
          </a:xfrm>
          <a:prstGeom prst="rect">
            <a:avLst/>
          </a:prstGeom>
          <a:solidFill>
            <a:srgbClr val="66FFCC"/>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2900">
                <a:latin typeface="Times New Roman" pitchFamily="18" charset="0"/>
              </a:rPr>
              <a:t>socialist</a:t>
            </a:r>
          </a:p>
        </p:txBody>
      </p:sp>
      <p:sp>
        <p:nvSpPr>
          <p:cNvPr id="23561" name="Text Box 9"/>
          <p:cNvSpPr txBox="1">
            <a:spLocks noChangeArrowheads="1"/>
          </p:cNvSpPr>
          <p:nvPr/>
        </p:nvSpPr>
        <p:spPr bwMode="auto">
          <a:xfrm>
            <a:off x="5815013" y="4222750"/>
            <a:ext cx="1468437" cy="577850"/>
          </a:xfrm>
          <a:prstGeom prst="rect">
            <a:avLst/>
          </a:prstGeom>
          <a:solidFill>
            <a:srgbClr val="66FFCC"/>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3200">
                <a:latin typeface="Times New Roman" pitchFamily="18" charset="0"/>
              </a:rPr>
              <a:t>asteroid</a:t>
            </a:r>
          </a:p>
        </p:txBody>
      </p:sp>
      <p:sp>
        <p:nvSpPr>
          <p:cNvPr id="23562" name="Text Box 10"/>
          <p:cNvSpPr txBox="1">
            <a:spLocks noChangeArrowheads="1"/>
          </p:cNvSpPr>
          <p:nvPr/>
        </p:nvSpPr>
        <p:spPr bwMode="auto">
          <a:xfrm>
            <a:off x="2816225" y="5250656"/>
            <a:ext cx="523875" cy="420687"/>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2200" dirty="0">
                <a:latin typeface="Times New Roman" pitchFamily="18" charset="0"/>
              </a:rPr>
              <a:t>pre</a:t>
            </a:r>
          </a:p>
        </p:txBody>
      </p:sp>
      <p:sp>
        <p:nvSpPr>
          <p:cNvPr id="23563" name="Text Box 11"/>
          <p:cNvSpPr txBox="1">
            <a:spLocks noChangeArrowheads="1"/>
          </p:cNvSpPr>
          <p:nvPr/>
        </p:nvSpPr>
        <p:spPr bwMode="auto">
          <a:xfrm>
            <a:off x="4196875" y="5294313"/>
            <a:ext cx="449263" cy="419100"/>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2200">
                <a:latin typeface="Times New Roman" pitchFamily="18" charset="0"/>
              </a:rPr>
              <a:t>un</a:t>
            </a:r>
          </a:p>
        </p:txBody>
      </p:sp>
      <p:sp>
        <p:nvSpPr>
          <p:cNvPr id="23564" name="Text Box 12"/>
          <p:cNvSpPr txBox="1">
            <a:spLocks noChangeArrowheads="1"/>
          </p:cNvSpPr>
          <p:nvPr/>
        </p:nvSpPr>
        <p:spPr bwMode="auto">
          <a:xfrm>
            <a:off x="5608638" y="5318125"/>
            <a:ext cx="800100" cy="419100"/>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2200">
                <a:latin typeface="Times New Roman" pitchFamily="18" charset="0"/>
              </a:rPr>
              <a:t>under</a:t>
            </a:r>
          </a:p>
        </p:txBody>
      </p:sp>
      <p:sp>
        <p:nvSpPr>
          <p:cNvPr id="23565" name="Text Box 13"/>
          <p:cNvSpPr txBox="1">
            <a:spLocks noChangeArrowheads="1"/>
          </p:cNvSpPr>
          <p:nvPr/>
        </p:nvSpPr>
        <p:spPr bwMode="auto">
          <a:xfrm>
            <a:off x="6980238" y="5043488"/>
            <a:ext cx="676275" cy="420687"/>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2200">
                <a:latin typeface="Times New Roman" pitchFamily="18" charset="0"/>
              </a:rPr>
              <a:t>inter</a:t>
            </a:r>
          </a:p>
        </p:txBody>
      </p:sp>
    </p:spTree>
    <p:extLst>
      <p:ext uri="{BB962C8B-B14F-4D97-AF65-F5344CB8AC3E}">
        <p14:creationId xmlns:p14="http://schemas.microsoft.com/office/powerpoint/2010/main" val="147988440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2"/>
          <p:cNvSpPr txBox="1">
            <a:spLocks noChangeArrowheads="1"/>
          </p:cNvSpPr>
          <p:nvPr/>
        </p:nvSpPr>
        <p:spPr bwMode="auto">
          <a:xfrm>
            <a:off x="755576" y="332656"/>
            <a:ext cx="2901564" cy="5161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2200" dirty="0">
                <a:latin typeface="Times New Roman" pitchFamily="18" charset="0"/>
              </a:rPr>
              <a:t>Common prefixes</a:t>
            </a:r>
          </a:p>
          <a:p>
            <a:pPr eaLnBrk="1" hangingPunct="1"/>
            <a:endParaRPr lang="en-GB" sz="2200" dirty="0">
              <a:latin typeface="Times New Roman" pitchFamily="18" charset="0"/>
            </a:endParaRPr>
          </a:p>
          <a:p>
            <a:pPr eaLnBrk="1" hangingPunct="1"/>
            <a:r>
              <a:rPr lang="en-GB" sz="2200" dirty="0" err="1">
                <a:solidFill>
                  <a:srgbClr val="FF0000"/>
                </a:solidFill>
                <a:latin typeface="Times New Roman" pitchFamily="18" charset="0"/>
              </a:rPr>
              <a:t>Ab</a:t>
            </a:r>
            <a:r>
              <a:rPr lang="en-GB" sz="2200" dirty="0">
                <a:solidFill>
                  <a:srgbClr val="FF0000"/>
                </a:solidFill>
                <a:latin typeface="Times New Roman" pitchFamily="18" charset="0"/>
              </a:rPr>
              <a:t> </a:t>
            </a:r>
            <a:r>
              <a:rPr lang="en-GB" sz="2200" dirty="0">
                <a:latin typeface="Times New Roman" pitchFamily="18" charset="0"/>
              </a:rPr>
              <a:t>–	 away</a:t>
            </a:r>
          </a:p>
          <a:p>
            <a:pPr eaLnBrk="1" hangingPunct="1"/>
            <a:r>
              <a:rPr lang="en-GB" sz="2200" dirty="0">
                <a:solidFill>
                  <a:srgbClr val="FF0000"/>
                </a:solidFill>
                <a:latin typeface="Times New Roman" pitchFamily="18" charset="0"/>
              </a:rPr>
              <a:t>Ad</a:t>
            </a:r>
            <a:r>
              <a:rPr lang="en-GB" sz="2200" dirty="0">
                <a:latin typeface="Times New Roman" pitchFamily="18" charset="0"/>
              </a:rPr>
              <a:t> –	 to, into</a:t>
            </a:r>
          </a:p>
          <a:p>
            <a:pPr eaLnBrk="1" hangingPunct="1"/>
            <a:r>
              <a:rPr lang="en-GB" sz="2200" dirty="0">
                <a:solidFill>
                  <a:srgbClr val="FF0000"/>
                </a:solidFill>
                <a:latin typeface="Times New Roman" pitchFamily="18" charset="0"/>
              </a:rPr>
              <a:t>Ante</a:t>
            </a:r>
            <a:r>
              <a:rPr lang="en-GB" sz="2200" dirty="0">
                <a:latin typeface="Times New Roman" pitchFamily="18" charset="0"/>
              </a:rPr>
              <a:t> –  before</a:t>
            </a:r>
          </a:p>
          <a:p>
            <a:pPr eaLnBrk="1" hangingPunct="1"/>
            <a:r>
              <a:rPr lang="en-GB" sz="2200" dirty="0">
                <a:solidFill>
                  <a:srgbClr val="FF0000"/>
                </a:solidFill>
                <a:latin typeface="Times New Roman" pitchFamily="18" charset="0"/>
              </a:rPr>
              <a:t>Anti</a:t>
            </a:r>
            <a:r>
              <a:rPr lang="en-GB" sz="2200" dirty="0">
                <a:latin typeface="Times New Roman" pitchFamily="18" charset="0"/>
              </a:rPr>
              <a:t> – 	against</a:t>
            </a:r>
          </a:p>
          <a:p>
            <a:pPr eaLnBrk="1" hangingPunct="1"/>
            <a:r>
              <a:rPr lang="en-GB" sz="2200" dirty="0">
                <a:solidFill>
                  <a:srgbClr val="FF0000"/>
                </a:solidFill>
                <a:latin typeface="Times New Roman" pitchFamily="18" charset="0"/>
              </a:rPr>
              <a:t>Com</a:t>
            </a:r>
            <a:r>
              <a:rPr lang="en-GB" sz="2200" dirty="0">
                <a:latin typeface="Times New Roman" pitchFamily="18" charset="0"/>
              </a:rPr>
              <a:t> –	 with, together</a:t>
            </a:r>
          </a:p>
          <a:p>
            <a:pPr eaLnBrk="1" hangingPunct="1"/>
            <a:r>
              <a:rPr lang="en-GB" sz="2200" dirty="0">
                <a:solidFill>
                  <a:srgbClr val="FF0000"/>
                </a:solidFill>
                <a:latin typeface="Times New Roman" pitchFamily="18" charset="0"/>
              </a:rPr>
              <a:t>De</a:t>
            </a:r>
            <a:r>
              <a:rPr lang="en-GB" sz="2200" dirty="0">
                <a:latin typeface="Times New Roman" pitchFamily="18" charset="0"/>
              </a:rPr>
              <a:t> – 	down, below, off</a:t>
            </a:r>
          </a:p>
          <a:p>
            <a:pPr eaLnBrk="1" hangingPunct="1"/>
            <a:r>
              <a:rPr lang="en-GB" sz="2200" dirty="0" err="1">
                <a:solidFill>
                  <a:srgbClr val="FF0000"/>
                </a:solidFill>
                <a:latin typeface="Times New Roman" pitchFamily="18" charset="0"/>
              </a:rPr>
              <a:t>Dia</a:t>
            </a:r>
            <a:r>
              <a:rPr lang="en-GB" sz="2200" dirty="0">
                <a:solidFill>
                  <a:srgbClr val="FF0000"/>
                </a:solidFill>
                <a:latin typeface="Times New Roman" pitchFamily="18" charset="0"/>
              </a:rPr>
              <a:t> </a:t>
            </a:r>
            <a:r>
              <a:rPr lang="en-GB" sz="2200" dirty="0">
                <a:latin typeface="Times New Roman" pitchFamily="18" charset="0"/>
              </a:rPr>
              <a:t>–	 through, across</a:t>
            </a:r>
          </a:p>
          <a:p>
            <a:pPr eaLnBrk="1" hangingPunct="1"/>
            <a:r>
              <a:rPr lang="en-GB" sz="2200" dirty="0">
                <a:solidFill>
                  <a:srgbClr val="FF0000"/>
                </a:solidFill>
                <a:latin typeface="Times New Roman" pitchFamily="18" charset="0"/>
              </a:rPr>
              <a:t>En and in </a:t>
            </a:r>
            <a:r>
              <a:rPr lang="en-GB" sz="2200" dirty="0">
                <a:latin typeface="Times New Roman" pitchFamily="18" charset="0"/>
              </a:rPr>
              <a:t>– in</a:t>
            </a:r>
          </a:p>
          <a:p>
            <a:pPr eaLnBrk="1" hangingPunct="1"/>
            <a:r>
              <a:rPr lang="en-GB" sz="2200" dirty="0" err="1">
                <a:solidFill>
                  <a:srgbClr val="FF0000"/>
                </a:solidFill>
                <a:latin typeface="Times New Roman" pitchFamily="18" charset="0"/>
              </a:rPr>
              <a:t>Epi</a:t>
            </a:r>
            <a:r>
              <a:rPr lang="en-GB" sz="2200" dirty="0">
                <a:solidFill>
                  <a:srgbClr val="FF0000"/>
                </a:solidFill>
                <a:latin typeface="Times New Roman" pitchFamily="18" charset="0"/>
              </a:rPr>
              <a:t> </a:t>
            </a:r>
            <a:r>
              <a:rPr lang="en-GB" sz="2200" dirty="0">
                <a:latin typeface="Times New Roman" pitchFamily="18" charset="0"/>
              </a:rPr>
              <a:t>–	 upon, above</a:t>
            </a:r>
          </a:p>
          <a:p>
            <a:pPr eaLnBrk="1" hangingPunct="1"/>
            <a:r>
              <a:rPr lang="en-GB" sz="2200" dirty="0">
                <a:solidFill>
                  <a:srgbClr val="FF0000"/>
                </a:solidFill>
                <a:latin typeface="Times New Roman" pitchFamily="18" charset="0"/>
              </a:rPr>
              <a:t>Ex</a:t>
            </a:r>
            <a:r>
              <a:rPr lang="en-GB" sz="2200" dirty="0">
                <a:latin typeface="Times New Roman" pitchFamily="18" charset="0"/>
              </a:rPr>
              <a:t> – 	out, away</a:t>
            </a:r>
          </a:p>
          <a:p>
            <a:pPr eaLnBrk="1" hangingPunct="1"/>
            <a:r>
              <a:rPr lang="en-GB" sz="2200" dirty="0">
                <a:solidFill>
                  <a:srgbClr val="FF0000"/>
                </a:solidFill>
                <a:latin typeface="Times New Roman" pitchFamily="18" charset="0"/>
              </a:rPr>
              <a:t>Hyper</a:t>
            </a:r>
            <a:r>
              <a:rPr lang="en-GB" sz="2200" dirty="0">
                <a:latin typeface="Times New Roman" pitchFamily="18" charset="0"/>
              </a:rPr>
              <a:t> – above, greater</a:t>
            </a:r>
          </a:p>
          <a:p>
            <a:pPr eaLnBrk="1" hangingPunct="1"/>
            <a:r>
              <a:rPr lang="en-GB" sz="2200" dirty="0">
                <a:solidFill>
                  <a:srgbClr val="FF0000"/>
                </a:solidFill>
                <a:latin typeface="Times New Roman" pitchFamily="18" charset="0"/>
              </a:rPr>
              <a:t>Hypo</a:t>
            </a:r>
            <a:r>
              <a:rPr lang="en-GB" sz="2200" dirty="0">
                <a:latin typeface="Times New Roman" pitchFamily="18" charset="0"/>
              </a:rPr>
              <a:t> – below or lesser</a:t>
            </a:r>
          </a:p>
          <a:p>
            <a:pPr eaLnBrk="1" hangingPunct="1"/>
            <a:r>
              <a:rPr lang="en-GB" sz="2200" dirty="0">
                <a:solidFill>
                  <a:srgbClr val="FF0000"/>
                </a:solidFill>
                <a:latin typeface="Times New Roman" pitchFamily="18" charset="0"/>
              </a:rPr>
              <a:t>Inter</a:t>
            </a:r>
            <a:r>
              <a:rPr lang="en-GB" sz="2200" dirty="0">
                <a:latin typeface="Times New Roman" pitchFamily="18" charset="0"/>
              </a:rPr>
              <a:t> - 	between</a:t>
            </a:r>
          </a:p>
        </p:txBody>
      </p:sp>
      <p:sp>
        <p:nvSpPr>
          <p:cNvPr id="24579" name="Text Box 3"/>
          <p:cNvSpPr txBox="1">
            <a:spLocks noChangeArrowheads="1"/>
          </p:cNvSpPr>
          <p:nvPr/>
        </p:nvSpPr>
        <p:spPr bwMode="auto">
          <a:xfrm>
            <a:off x="5004048" y="331293"/>
            <a:ext cx="3204526" cy="4792081"/>
          </a:xfrm>
          <a:prstGeom prst="rect">
            <a:avLst/>
          </a:prstGeom>
          <a:solidFill>
            <a:srgbClr val="66FFCC"/>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sz="2200" dirty="0">
                <a:latin typeface="Times New Roman" pitchFamily="18" charset="0"/>
              </a:rPr>
              <a:t>What do these prefixes mean?</a:t>
            </a:r>
          </a:p>
          <a:p>
            <a:pPr algn="ctr" eaLnBrk="1" hangingPunct="1"/>
            <a:endParaRPr lang="en-GB" sz="2200" dirty="0">
              <a:latin typeface="Times New Roman" pitchFamily="18" charset="0"/>
            </a:endParaRPr>
          </a:p>
          <a:p>
            <a:pPr algn="ctr" eaLnBrk="1" hangingPunct="1"/>
            <a:r>
              <a:rPr lang="en-GB" sz="2000" dirty="0">
                <a:latin typeface="Arial Unicode MS" pitchFamily="34" charset="-128"/>
              </a:rPr>
              <a:t>Per</a:t>
            </a:r>
          </a:p>
          <a:p>
            <a:pPr algn="ctr" eaLnBrk="1" hangingPunct="1"/>
            <a:r>
              <a:rPr lang="en-GB" sz="2000" dirty="0">
                <a:latin typeface="Arial Unicode MS" pitchFamily="34" charset="-128"/>
              </a:rPr>
              <a:t>Poly</a:t>
            </a:r>
          </a:p>
          <a:p>
            <a:pPr algn="ctr" eaLnBrk="1" hangingPunct="1"/>
            <a:r>
              <a:rPr lang="en-GB" sz="2000" dirty="0">
                <a:latin typeface="Arial Unicode MS" pitchFamily="34" charset="-128"/>
              </a:rPr>
              <a:t>Post </a:t>
            </a:r>
          </a:p>
          <a:p>
            <a:pPr algn="ctr" eaLnBrk="1" hangingPunct="1"/>
            <a:r>
              <a:rPr lang="en-GB" sz="2000" dirty="0">
                <a:latin typeface="Arial Unicode MS" pitchFamily="34" charset="-128"/>
              </a:rPr>
              <a:t>Pro </a:t>
            </a:r>
          </a:p>
          <a:p>
            <a:pPr algn="ctr" eaLnBrk="1" hangingPunct="1"/>
            <a:r>
              <a:rPr lang="en-GB" sz="2000" dirty="0">
                <a:latin typeface="Arial Unicode MS" pitchFamily="34" charset="-128"/>
              </a:rPr>
              <a:t>Re</a:t>
            </a:r>
          </a:p>
          <a:p>
            <a:pPr algn="ctr" eaLnBrk="1" hangingPunct="1"/>
            <a:r>
              <a:rPr lang="en-GB" sz="2000" dirty="0">
                <a:latin typeface="Arial Unicode MS" pitchFamily="34" charset="-128"/>
              </a:rPr>
              <a:t>Sub</a:t>
            </a:r>
          </a:p>
          <a:p>
            <a:pPr algn="ctr" eaLnBrk="1" hangingPunct="1"/>
            <a:r>
              <a:rPr lang="en-GB" sz="2000" dirty="0" err="1">
                <a:latin typeface="Arial Unicode MS" pitchFamily="34" charset="-128"/>
              </a:rPr>
              <a:t>Syn</a:t>
            </a:r>
            <a:endParaRPr lang="en-GB" sz="2000" dirty="0">
              <a:latin typeface="Arial Unicode MS" pitchFamily="34" charset="-128"/>
            </a:endParaRPr>
          </a:p>
          <a:p>
            <a:pPr algn="ctr" eaLnBrk="1" hangingPunct="1"/>
            <a:r>
              <a:rPr lang="en-GB" sz="2000" dirty="0">
                <a:latin typeface="Arial Unicode MS" pitchFamily="34" charset="-128"/>
              </a:rPr>
              <a:t>Tele</a:t>
            </a:r>
          </a:p>
          <a:p>
            <a:pPr algn="ctr" eaLnBrk="1" hangingPunct="1"/>
            <a:r>
              <a:rPr lang="en-GB" sz="2000" dirty="0" err="1">
                <a:latin typeface="Arial Unicode MS" pitchFamily="34" charset="-128"/>
              </a:rPr>
              <a:t>Uni</a:t>
            </a:r>
            <a:endParaRPr lang="en-GB" sz="2000" dirty="0">
              <a:latin typeface="Arial Unicode MS" pitchFamily="34" charset="-128"/>
            </a:endParaRPr>
          </a:p>
          <a:p>
            <a:pPr algn="ctr" eaLnBrk="1" hangingPunct="1"/>
            <a:r>
              <a:rPr lang="en-GB" sz="2000" dirty="0">
                <a:latin typeface="Arial Unicode MS" pitchFamily="34" charset="-128"/>
              </a:rPr>
              <a:t>Bi </a:t>
            </a:r>
          </a:p>
          <a:p>
            <a:pPr algn="ctr" eaLnBrk="1" hangingPunct="1"/>
            <a:r>
              <a:rPr lang="en-GB" sz="2000" dirty="0" err="1">
                <a:latin typeface="Arial Unicode MS" pitchFamily="34" charset="-128"/>
              </a:rPr>
              <a:t>Mis</a:t>
            </a:r>
            <a:endParaRPr lang="en-GB" sz="2000" dirty="0">
              <a:latin typeface="Arial Unicode MS" pitchFamily="34" charset="-128"/>
            </a:endParaRPr>
          </a:p>
          <a:p>
            <a:pPr algn="ctr" eaLnBrk="1" hangingPunct="1"/>
            <a:r>
              <a:rPr lang="en-GB" sz="2000" dirty="0">
                <a:latin typeface="Arial Unicode MS" pitchFamily="34" charset="-128"/>
              </a:rPr>
              <a:t>Dis</a:t>
            </a:r>
          </a:p>
        </p:txBody>
      </p:sp>
    </p:spTree>
    <p:extLst>
      <p:ext uri="{BB962C8B-B14F-4D97-AF65-F5344CB8AC3E}">
        <p14:creationId xmlns:p14="http://schemas.microsoft.com/office/powerpoint/2010/main" val="129781285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2"/>
          <p:cNvSpPr txBox="1">
            <a:spLocks noChangeArrowheads="1"/>
          </p:cNvSpPr>
          <p:nvPr/>
        </p:nvSpPr>
        <p:spPr bwMode="auto">
          <a:xfrm>
            <a:off x="2320130" y="280517"/>
            <a:ext cx="3840163" cy="685800"/>
          </a:xfrm>
          <a:prstGeom prst="rect">
            <a:avLst/>
          </a:prstGeom>
          <a:solidFill>
            <a:srgbClr val="66FFCC"/>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4000">
                <a:latin typeface="Times New Roman" pitchFamily="18" charset="0"/>
              </a:rPr>
              <a:t>Common Suffixes</a:t>
            </a:r>
          </a:p>
        </p:txBody>
      </p:sp>
      <p:sp>
        <p:nvSpPr>
          <p:cNvPr id="25603" name="Text Box 3"/>
          <p:cNvSpPr txBox="1">
            <a:spLocks noChangeArrowheads="1"/>
          </p:cNvSpPr>
          <p:nvPr/>
        </p:nvSpPr>
        <p:spPr bwMode="auto">
          <a:xfrm>
            <a:off x="773113" y="1268760"/>
            <a:ext cx="1454150" cy="4310063"/>
          </a:xfrm>
          <a:prstGeom prst="rect">
            <a:avLst/>
          </a:prstGeom>
          <a:solidFill>
            <a:srgbClr val="66FFCC"/>
          </a:solidFill>
          <a:ln>
            <a:noFill/>
          </a:ln>
          <a:extLst>
            <a:ext uri="{91240B29-F687-4F45-9708-019B960494DF}">
              <a14:hiddenLine xmlns:a14="http://schemas.microsoft.com/office/drawing/2010/main" w="9525">
                <a:solidFill>
                  <a:srgbClr val="000000"/>
                </a:solidFill>
                <a:miter lim="800000"/>
                <a:headEnd/>
                <a:tailEnd/>
              </a14:hiddenLine>
            </a:ext>
          </a:extLst>
        </p:spPr>
        <p:txBody>
          <a:bodyPr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sz="2500">
                <a:latin typeface="Times New Roman" pitchFamily="18" charset="0"/>
              </a:rPr>
              <a:t>ary</a:t>
            </a:r>
            <a:endParaRPr lang="en-GB" sz="2500" dirty="0">
              <a:latin typeface="Times New Roman" pitchFamily="18" charset="0"/>
            </a:endParaRPr>
          </a:p>
          <a:p>
            <a:pPr algn="ctr" eaLnBrk="1" hangingPunct="1"/>
            <a:r>
              <a:rPr lang="en-GB" sz="2500" dirty="0" err="1">
                <a:latin typeface="Times New Roman" pitchFamily="18" charset="0"/>
              </a:rPr>
              <a:t>ly</a:t>
            </a:r>
            <a:endParaRPr lang="en-GB" sz="2500" dirty="0">
              <a:latin typeface="Times New Roman" pitchFamily="18" charset="0"/>
            </a:endParaRPr>
          </a:p>
          <a:p>
            <a:pPr algn="ctr" eaLnBrk="1" hangingPunct="1"/>
            <a:r>
              <a:rPr lang="en-GB" sz="2500" dirty="0" err="1">
                <a:latin typeface="Times New Roman" pitchFamily="18" charset="0"/>
              </a:rPr>
              <a:t>ery</a:t>
            </a:r>
            <a:endParaRPr lang="en-GB" sz="2500" dirty="0">
              <a:latin typeface="Times New Roman" pitchFamily="18" charset="0"/>
            </a:endParaRPr>
          </a:p>
          <a:p>
            <a:pPr algn="ctr" eaLnBrk="1" hangingPunct="1"/>
            <a:r>
              <a:rPr lang="en-GB" sz="2500" dirty="0" err="1">
                <a:latin typeface="Times New Roman" pitchFamily="18" charset="0"/>
              </a:rPr>
              <a:t>ory</a:t>
            </a:r>
            <a:endParaRPr lang="en-GB" sz="2500" dirty="0">
              <a:latin typeface="Times New Roman" pitchFamily="18" charset="0"/>
            </a:endParaRPr>
          </a:p>
          <a:p>
            <a:pPr algn="ctr" eaLnBrk="1" hangingPunct="1"/>
            <a:r>
              <a:rPr lang="en-GB" sz="2500" dirty="0" err="1">
                <a:latin typeface="Times New Roman" pitchFamily="18" charset="0"/>
              </a:rPr>
              <a:t>en</a:t>
            </a:r>
            <a:endParaRPr lang="en-GB" sz="2500" dirty="0">
              <a:latin typeface="Times New Roman" pitchFamily="18" charset="0"/>
            </a:endParaRPr>
          </a:p>
          <a:p>
            <a:pPr algn="ctr" eaLnBrk="1" hangingPunct="1"/>
            <a:r>
              <a:rPr lang="en-GB" sz="2500" dirty="0">
                <a:latin typeface="Times New Roman" pitchFamily="18" charset="0"/>
              </a:rPr>
              <a:t>ish</a:t>
            </a:r>
          </a:p>
          <a:p>
            <a:pPr algn="ctr" eaLnBrk="1" hangingPunct="1"/>
            <a:r>
              <a:rPr lang="en-GB" sz="2500" dirty="0">
                <a:latin typeface="Times New Roman" pitchFamily="18" charset="0"/>
              </a:rPr>
              <a:t>less</a:t>
            </a:r>
          </a:p>
          <a:p>
            <a:pPr algn="ctr" eaLnBrk="1" hangingPunct="1"/>
            <a:r>
              <a:rPr lang="en-GB" sz="2500" dirty="0" err="1">
                <a:latin typeface="Times New Roman" pitchFamily="18" charset="0"/>
              </a:rPr>
              <a:t>ly</a:t>
            </a:r>
            <a:endParaRPr lang="en-GB" sz="2500" dirty="0">
              <a:latin typeface="Times New Roman" pitchFamily="18" charset="0"/>
            </a:endParaRPr>
          </a:p>
          <a:p>
            <a:pPr algn="ctr" eaLnBrk="1" hangingPunct="1"/>
            <a:r>
              <a:rPr lang="en-GB" sz="2500" dirty="0">
                <a:latin typeface="Times New Roman" pitchFamily="18" charset="0"/>
              </a:rPr>
              <a:t>like</a:t>
            </a:r>
          </a:p>
          <a:p>
            <a:pPr algn="ctr" eaLnBrk="1" hangingPunct="1"/>
            <a:r>
              <a:rPr lang="en-GB" sz="2500" dirty="0">
                <a:latin typeface="Times New Roman" pitchFamily="18" charset="0"/>
              </a:rPr>
              <a:t>y</a:t>
            </a:r>
          </a:p>
          <a:p>
            <a:pPr algn="ctr" eaLnBrk="1" hangingPunct="1"/>
            <a:r>
              <a:rPr lang="en-GB" sz="2500" dirty="0" err="1">
                <a:latin typeface="Times New Roman" pitchFamily="18" charset="0"/>
              </a:rPr>
              <a:t>ful</a:t>
            </a:r>
            <a:endParaRPr lang="en-GB" sz="2500" dirty="0">
              <a:latin typeface="Times New Roman" pitchFamily="18" charset="0"/>
            </a:endParaRPr>
          </a:p>
        </p:txBody>
      </p:sp>
      <p:sp>
        <p:nvSpPr>
          <p:cNvPr id="25604" name="Text Box 4"/>
          <p:cNvSpPr txBox="1">
            <a:spLocks noChangeArrowheads="1"/>
          </p:cNvSpPr>
          <p:nvPr/>
        </p:nvSpPr>
        <p:spPr bwMode="auto">
          <a:xfrm>
            <a:off x="4937125" y="3176264"/>
            <a:ext cx="971550" cy="839788"/>
          </a:xfrm>
          <a:prstGeom prst="rect">
            <a:avLst/>
          </a:prstGeom>
          <a:solidFill>
            <a:srgbClr val="66FFCC"/>
          </a:solidFill>
          <a:ln w="19050">
            <a:solidFill>
              <a:srgbClr val="FF0000"/>
            </a:solidFill>
            <a:miter lim="800000"/>
            <a:headEnd/>
            <a:tailEnd/>
          </a:ln>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4900">
                <a:latin typeface="Times New Roman" pitchFamily="18" charset="0"/>
              </a:rPr>
              <a:t>ing</a:t>
            </a:r>
          </a:p>
        </p:txBody>
      </p:sp>
      <p:sp>
        <p:nvSpPr>
          <p:cNvPr id="25605" name="Text Box 5"/>
          <p:cNvSpPr txBox="1">
            <a:spLocks noChangeArrowheads="1"/>
          </p:cNvSpPr>
          <p:nvPr/>
        </p:nvSpPr>
        <p:spPr bwMode="auto">
          <a:xfrm>
            <a:off x="3635896" y="2584004"/>
            <a:ext cx="766762" cy="839787"/>
          </a:xfrm>
          <a:prstGeom prst="rect">
            <a:avLst/>
          </a:prstGeom>
          <a:solidFill>
            <a:srgbClr val="66FFCC"/>
          </a:solidFill>
          <a:ln w="19050">
            <a:solidFill>
              <a:srgbClr val="FF0000"/>
            </a:solidFill>
            <a:miter lim="800000"/>
            <a:headEnd/>
            <a:tailEnd/>
          </a:ln>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4900">
                <a:latin typeface="Times New Roman" pitchFamily="18" charset="0"/>
              </a:rPr>
              <a:t>ed</a:t>
            </a:r>
          </a:p>
        </p:txBody>
      </p:sp>
      <p:sp>
        <p:nvSpPr>
          <p:cNvPr id="25606" name="Text Box 6"/>
          <p:cNvSpPr txBox="1">
            <a:spLocks noChangeArrowheads="1"/>
          </p:cNvSpPr>
          <p:nvPr/>
        </p:nvSpPr>
        <p:spPr bwMode="auto">
          <a:xfrm>
            <a:off x="6046787" y="4293096"/>
            <a:ext cx="663575" cy="839788"/>
          </a:xfrm>
          <a:prstGeom prst="rect">
            <a:avLst/>
          </a:prstGeom>
          <a:solidFill>
            <a:srgbClr val="66FFCC"/>
          </a:solidFill>
          <a:ln w="19050">
            <a:solidFill>
              <a:srgbClr val="FF0000"/>
            </a:solidFill>
            <a:miter lim="800000"/>
            <a:headEnd/>
            <a:tailEnd/>
          </a:ln>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4900">
                <a:latin typeface="Times New Roman" pitchFamily="18" charset="0"/>
              </a:rPr>
              <a:t>er</a:t>
            </a:r>
          </a:p>
        </p:txBody>
      </p:sp>
      <p:sp>
        <p:nvSpPr>
          <p:cNvPr id="25607" name="Text Box 7"/>
          <p:cNvSpPr txBox="1">
            <a:spLocks noChangeArrowheads="1"/>
          </p:cNvSpPr>
          <p:nvPr/>
        </p:nvSpPr>
        <p:spPr bwMode="auto">
          <a:xfrm>
            <a:off x="5176887" y="1553047"/>
            <a:ext cx="696912" cy="839788"/>
          </a:xfrm>
          <a:prstGeom prst="rect">
            <a:avLst/>
          </a:prstGeom>
          <a:solidFill>
            <a:srgbClr val="66FFCC"/>
          </a:solidFill>
          <a:ln w="19050">
            <a:solidFill>
              <a:srgbClr val="FF0000"/>
            </a:solidFill>
            <a:miter lim="800000"/>
            <a:headEnd/>
            <a:tailEnd/>
          </a:ln>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4900">
                <a:latin typeface="Times New Roman" pitchFamily="18" charset="0"/>
              </a:rPr>
              <a:t>es</a:t>
            </a:r>
          </a:p>
        </p:txBody>
      </p:sp>
      <p:sp>
        <p:nvSpPr>
          <p:cNvPr id="25608" name="Text Box 8"/>
          <p:cNvSpPr txBox="1">
            <a:spLocks noChangeArrowheads="1"/>
          </p:cNvSpPr>
          <p:nvPr/>
        </p:nvSpPr>
        <p:spPr bwMode="auto">
          <a:xfrm>
            <a:off x="7140674" y="1484784"/>
            <a:ext cx="422275" cy="839787"/>
          </a:xfrm>
          <a:prstGeom prst="rect">
            <a:avLst/>
          </a:prstGeom>
          <a:solidFill>
            <a:srgbClr val="66FFCC"/>
          </a:solidFill>
          <a:ln w="19050">
            <a:solidFill>
              <a:srgbClr val="FF0000"/>
            </a:solidFill>
            <a:miter lim="800000"/>
            <a:headEnd/>
            <a:tailEnd/>
          </a:ln>
        </p:spPr>
        <p:txBody>
          <a:bodyPr wrap="none" lIns="82296" tIns="41148" rIns="82296" bIns="41148">
            <a:spAutoFit/>
          </a:bodyPr>
          <a:lstStyle>
            <a:lvl1pPr defTabSz="822325" eaLnBrk="0" hangingPunct="0">
              <a:defRPr>
                <a:solidFill>
                  <a:schemeClr val="tx1"/>
                </a:solidFill>
                <a:latin typeface="Arial" charset="0"/>
                <a:cs typeface="Arial" charset="0"/>
              </a:defRPr>
            </a:lvl1pPr>
            <a:lvl2pPr marL="742950" indent="-285750" defTabSz="822325" eaLnBrk="0" hangingPunct="0">
              <a:defRPr>
                <a:solidFill>
                  <a:schemeClr val="tx1"/>
                </a:solidFill>
                <a:latin typeface="Arial" charset="0"/>
                <a:cs typeface="Arial" charset="0"/>
              </a:defRPr>
            </a:lvl2pPr>
            <a:lvl3pPr marL="1143000" indent="-228600" defTabSz="822325" eaLnBrk="0" hangingPunct="0">
              <a:defRPr>
                <a:solidFill>
                  <a:schemeClr val="tx1"/>
                </a:solidFill>
                <a:latin typeface="Arial" charset="0"/>
                <a:cs typeface="Arial" charset="0"/>
              </a:defRPr>
            </a:lvl3pPr>
            <a:lvl4pPr marL="1600200" indent="-228600" defTabSz="822325" eaLnBrk="0" hangingPunct="0">
              <a:defRPr>
                <a:solidFill>
                  <a:schemeClr val="tx1"/>
                </a:solidFill>
                <a:latin typeface="Arial" charset="0"/>
                <a:cs typeface="Arial" charset="0"/>
              </a:defRPr>
            </a:lvl4pPr>
            <a:lvl5pPr marL="2057400" indent="-228600" defTabSz="822325" eaLnBrk="0" hangingPunct="0">
              <a:defRPr>
                <a:solidFill>
                  <a:schemeClr val="tx1"/>
                </a:solidFill>
                <a:latin typeface="Arial" charset="0"/>
                <a:cs typeface="Arial" charset="0"/>
              </a:defRPr>
            </a:lvl5pPr>
            <a:lvl6pPr marL="2514600" indent="-228600" defTabSz="822325" eaLnBrk="0" fontAlgn="base" hangingPunct="0">
              <a:spcBef>
                <a:spcPct val="0"/>
              </a:spcBef>
              <a:spcAft>
                <a:spcPct val="0"/>
              </a:spcAft>
              <a:defRPr>
                <a:solidFill>
                  <a:schemeClr val="tx1"/>
                </a:solidFill>
                <a:latin typeface="Arial" charset="0"/>
                <a:cs typeface="Arial" charset="0"/>
              </a:defRPr>
            </a:lvl6pPr>
            <a:lvl7pPr marL="2971800" indent="-228600" defTabSz="822325" eaLnBrk="0" fontAlgn="base" hangingPunct="0">
              <a:spcBef>
                <a:spcPct val="0"/>
              </a:spcBef>
              <a:spcAft>
                <a:spcPct val="0"/>
              </a:spcAft>
              <a:defRPr>
                <a:solidFill>
                  <a:schemeClr val="tx1"/>
                </a:solidFill>
                <a:latin typeface="Arial" charset="0"/>
                <a:cs typeface="Arial" charset="0"/>
              </a:defRPr>
            </a:lvl7pPr>
            <a:lvl8pPr marL="3429000" indent="-228600" defTabSz="822325" eaLnBrk="0" fontAlgn="base" hangingPunct="0">
              <a:spcBef>
                <a:spcPct val="0"/>
              </a:spcBef>
              <a:spcAft>
                <a:spcPct val="0"/>
              </a:spcAft>
              <a:defRPr>
                <a:solidFill>
                  <a:schemeClr val="tx1"/>
                </a:solidFill>
                <a:latin typeface="Arial" charset="0"/>
                <a:cs typeface="Arial" charset="0"/>
              </a:defRPr>
            </a:lvl8pPr>
            <a:lvl9pPr marL="3886200" indent="-228600" defTabSz="822325" eaLnBrk="0" fontAlgn="base" hangingPunct="0">
              <a:spcBef>
                <a:spcPct val="0"/>
              </a:spcBef>
              <a:spcAft>
                <a:spcPct val="0"/>
              </a:spcAft>
              <a:defRPr>
                <a:solidFill>
                  <a:schemeClr val="tx1"/>
                </a:solidFill>
                <a:latin typeface="Arial" charset="0"/>
                <a:cs typeface="Arial" charset="0"/>
              </a:defRPr>
            </a:lvl9pPr>
          </a:lstStyle>
          <a:p>
            <a:pPr eaLnBrk="1" hangingPunct="1"/>
            <a:r>
              <a:rPr lang="en-GB" sz="4900">
                <a:latin typeface="Times New Roman" pitchFamily="18" charset="0"/>
              </a:rPr>
              <a:t>s</a:t>
            </a:r>
          </a:p>
        </p:txBody>
      </p:sp>
    </p:spTree>
    <p:extLst>
      <p:ext uri="{BB962C8B-B14F-4D97-AF65-F5344CB8AC3E}">
        <p14:creationId xmlns:p14="http://schemas.microsoft.com/office/powerpoint/2010/main" val="107804864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50" name="Text Box 6"/>
          <p:cNvSpPr txBox="1">
            <a:spLocks noChangeArrowheads="1"/>
          </p:cNvSpPr>
          <p:nvPr/>
        </p:nvSpPr>
        <p:spPr bwMode="auto">
          <a:xfrm>
            <a:off x="179388" y="211138"/>
            <a:ext cx="4248150" cy="50321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a:spcBef>
                <a:spcPct val="50000"/>
              </a:spcBef>
            </a:pPr>
            <a:r>
              <a:rPr lang="en-US" sz="2400" dirty="0">
                <a:latin typeface="Comic Sans MS" pitchFamily="66" charset="0"/>
                <a:ea typeface="MS PGothic" pitchFamily="34" charset="-128"/>
              </a:rPr>
              <a:t>Know your connectives……</a:t>
            </a:r>
          </a:p>
          <a:p>
            <a:pPr algn="ctr">
              <a:spcBef>
                <a:spcPct val="50000"/>
              </a:spcBef>
            </a:pPr>
            <a:endParaRPr lang="en-US" b="1" dirty="0">
              <a:solidFill>
                <a:srgbClr val="E30812"/>
              </a:solidFill>
              <a:latin typeface="Comic Sans MS" pitchFamily="66" charset="0"/>
              <a:ea typeface="MS PGothic" pitchFamily="34" charset="-128"/>
            </a:endParaRPr>
          </a:p>
          <a:p>
            <a:pPr algn="ctr">
              <a:spcBef>
                <a:spcPct val="50000"/>
              </a:spcBef>
            </a:pPr>
            <a:r>
              <a:rPr lang="en-US" b="1" dirty="0">
                <a:solidFill>
                  <a:srgbClr val="E30812"/>
                </a:solidFill>
                <a:latin typeface="Comic Sans MS" pitchFamily="66" charset="0"/>
                <a:ea typeface="MS PGothic" pitchFamily="34" charset="-128"/>
              </a:rPr>
              <a:t>Adding</a:t>
            </a:r>
            <a:endParaRPr lang="en-US" dirty="0">
              <a:latin typeface="Comic Sans MS" pitchFamily="66" charset="0"/>
              <a:ea typeface="MS PGothic" pitchFamily="34" charset="-128"/>
            </a:endParaRPr>
          </a:p>
          <a:p>
            <a:pPr>
              <a:spcBef>
                <a:spcPct val="50000"/>
              </a:spcBef>
            </a:pPr>
            <a:endParaRPr lang="en-US" dirty="0">
              <a:latin typeface="Comic Sans MS" pitchFamily="66" charset="0"/>
              <a:ea typeface="MS PGothic" pitchFamily="34" charset="-128"/>
            </a:endParaRPr>
          </a:p>
          <a:p>
            <a:pPr>
              <a:spcBef>
                <a:spcPct val="50000"/>
              </a:spcBef>
            </a:pPr>
            <a:endParaRPr lang="en-US" dirty="0">
              <a:latin typeface="Comic Sans MS" pitchFamily="66" charset="0"/>
              <a:ea typeface="MS PGothic" pitchFamily="34" charset="-128"/>
            </a:endParaRPr>
          </a:p>
          <a:p>
            <a:pPr algn="ctr">
              <a:spcBef>
                <a:spcPct val="50000"/>
              </a:spcBef>
            </a:pPr>
            <a:r>
              <a:rPr lang="en-US" b="1" dirty="0">
                <a:solidFill>
                  <a:srgbClr val="E30812"/>
                </a:solidFill>
                <a:latin typeface="Comic Sans MS" pitchFamily="66" charset="0"/>
                <a:ea typeface="MS PGothic" pitchFamily="34" charset="-128"/>
              </a:rPr>
              <a:t>Cause &amp; effect</a:t>
            </a:r>
            <a:endParaRPr lang="en-US" dirty="0">
              <a:latin typeface="Comic Sans MS" pitchFamily="66" charset="0"/>
              <a:ea typeface="MS PGothic" pitchFamily="34" charset="-128"/>
            </a:endParaRPr>
          </a:p>
          <a:p>
            <a:pPr algn="ctr">
              <a:spcBef>
                <a:spcPct val="50000"/>
              </a:spcBef>
            </a:pPr>
            <a:endParaRPr lang="en-US" dirty="0">
              <a:latin typeface="Comic Sans MS" pitchFamily="66" charset="0"/>
              <a:ea typeface="MS PGothic" pitchFamily="34" charset="-128"/>
            </a:endParaRPr>
          </a:p>
          <a:p>
            <a:pPr algn="ctr">
              <a:spcBef>
                <a:spcPct val="50000"/>
              </a:spcBef>
            </a:pPr>
            <a:endParaRPr lang="en-US" dirty="0">
              <a:latin typeface="Comic Sans MS" pitchFamily="66" charset="0"/>
              <a:ea typeface="MS PGothic" pitchFamily="34" charset="-128"/>
            </a:endParaRPr>
          </a:p>
          <a:p>
            <a:pPr algn="ctr">
              <a:spcBef>
                <a:spcPct val="50000"/>
              </a:spcBef>
            </a:pPr>
            <a:r>
              <a:rPr lang="en-US" b="1" dirty="0">
                <a:solidFill>
                  <a:srgbClr val="E30812"/>
                </a:solidFill>
                <a:latin typeface="Comic Sans MS" pitchFamily="66" charset="0"/>
                <a:ea typeface="MS PGothic" pitchFamily="34" charset="-128"/>
              </a:rPr>
              <a:t>Sequencing</a:t>
            </a:r>
            <a:endParaRPr lang="en-US" dirty="0">
              <a:latin typeface="Comic Sans MS" pitchFamily="66" charset="0"/>
              <a:ea typeface="MS PGothic" pitchFamily="34" charset="-128"/>
            </a:endParaRPr>
          </a:p>
          <a:p>
            <a:pPr algn="ctr">
              <a:spcBef>
                <a:spcPct val="50000"/>
              </a:spcBef>
            </a:pPr>
            <a:endParaRPr lang="en-US" dirty="0">
              <a:latin typeface="Comic Sans MS" pitchFamily="66" charset="0"/>
              <a:ea typeface="MS PGothic" pitchFamily="34" charset="-128"/>
            </a:endParaRPr>
          </a:p>
          <a:p>
            <a:pPr algn="ctr">
              <a:spcBef>
                <a:spcPct val="50000"/>
              </a:spcBef>
            </a:pPr>
            <a:endParaRPr lang="en-US" dirty="0">
              <a:latin typeface="Comic Sans MS" pitchFamily="66" charset="0"/>
              <a:ea typeface="MS PGothic" pitchFamily="34" charset="-128"/>
            </a:endParaRPr>
          </a:p>
          <a:p>
            <a:pPr algn="ctr">
              <a:spcBef>
                <a:spcPct val="50000"/>
              </a:spcBef>
            </a:pPr>
            <a:r>
              <a:rPr lang="en-US" b="1" dirty="0">
                <a:solidFill>
                  <a:srgbClr val="E30812"/>
                </a:solidFill>
                <a:latin typeface="Comic Sans MS" pitchFamily="66" charset="0"/>
                <a:ea typeface="MS PGothic" pitchFamily="34" charset="-128"/>
              </a:rPr>
              <a:t>Qualifying</a:t>
            </a:r>
            <a:r>
              <a:rPr lang="en-US" dirty="0">
                <a:latin typeface="Comic Sans MS" pitchFamily="66" charset="0"/>
                <a:ea typeface="MS PGothic" pitchFamily="34" charset="-128"/>
              </a:rPr>
              <a:t> </a:t>
            </a:r>
          </a:p>
        </p:txBody>
      </p:sp>
      <p:sp>
        <p:nvSpPr>
          <p:cNvPr id="6151" name="Text Box 6"/>
          <p:cNvSpPr txBox="1">
            <a:spLocks noChangeArrowheads="1"/>
          </p:cNvSpPr>
          <p:nvPr/>
        </p:nvSpPr>
        <p:spPr bwMode="auto">
          <a:xfrm>
            <a:off x="4356100" y="260350"/>
            <a:ext cx="4464050" cy="57708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a:spcBef>
                <a:spcPct val="50000"/>
              </a:spcBef>
            </a:pPr>
            <a:endParaRPr lang="en-US" b="1" dirty="0">
              <a:solidFill>
                <a:srgbClr val="E30812"/>
              </a:solidFill>
              <a:latin typeface="Comic Sans MS" pitchFamily="66" charset="0"/>
              <a:ea typeface="MS PGothic" pitchFamily="34" charset="-128"/>
            </a:endParaRPr>
          </a:p>
          <a:p>
            <a:pPr algn="ctr">
              <a:spcBef>
                <a:spcPct val="50000"/>
              </a:spcBef>
            </a:pPr>
            <a:endParaRPr lang="en-US" b="1" dirty="0">
              <a:solidFill>
                <a:srgbClr val="E30812"/>
              </a:solidFill>
              <a:latin typeface="Comic Sans MS" pitchFamily="66" charset="0"/>
              <a:ea typeface="MS PGothic" pitchFamily="34" charset="-128"/>
            </a:endParaRPr>
          </a:p>
          <a:p>
            <a:pPr algn="ctr">
              <a:spcBef>
                <a:spcPct val="50000"/>
              </a:spcBef>
            </a:pPr>
            <a:r>
              <a:rPr lang="en-US" b="1" dirty="0" err="1">
                <a:solidFill>
                  <a:srgbClr val="E30812"/>
                </a:solidFill>
                <a:latin typeface="Comic Sans MS" pitchFamily="66" charset="0"/>
                <a:ea typeface="MS PGothic" pitchFamily="34" charset="-128"/>
              </a:rPr>
              <a:t>Emphasising</a:t>
            </a:r>
            <a:endParaRPr lang="en-US" dirty="0">
              <a:latin typeface="Comic Sans MS" pitchFamily="66" charset="0"/>
              <a:ea typeface="MS PGothic" pitchFamily="34" charset="-128"/>
            </a:endParaRPr>
          </a:p>
          <a:p>
            <a:pPr>
              <a:spcBef>
                <a:spcPct val="50000"/>
              </a:spcBef>
            </a:pPr>
            <a:endParaRPr lang="en-US" dirty="0">
              <a:latin typeface="Comic Sans MS" pitchFamily="66" charset="0"/>
              <a:ea typeface="MS PGothic" pitchFamily="34" charset="-128"/>
            </a:endParaRPr>
          </a:p>
          <a:p>
            <a:pPr>
              <a:spcBef>
                <a:spcPct val="50000"/>
              </a:spcBef>
            </a:pPr>
            <a:endParaRPr lang="en-US" dirty="0">
              <a:latin typeface="Comic Sans MS" pitchFamily="66" charset="0"/>
              <a:ea typeface="MS PGothic" pitchFamily="34" charset="-128"/>
            </a:endParaRPr>
          </a:p>
          <a:p>
            <a:pPr algn="ctr">
              <a:spcBef>
                <a:spcPct val="50000"/>
              </a:spcBef>
            </a:pPr>
            <a:r>
              <a:rPr lang="en-US" b="1" dirty="0">
                <a:solidFill>
                  <a:srgbClr val="E30812"/>
                </a:solidFill>
                <a:latin typeface="Comic Sans MS" pitchFamily="66" charset="0"/>
                <a:ea typeface="MS PGothic" pitchFamily="34" charset="-128"/>
              </a:rPr>
              <a:t>Illustrating</a:t>
            </a:r>
            <a:endParaRPr lang="en-US" dirty="0">
              <a:latin typeface="Comic Sans MS" pitchFamily="66" charset="0"/>
              <a:ea typeface="MS PGothic" pitchFamily="34" charset="-128"/>
            </a:endParaRPr>
          </a:p>
          <a:p>
            <a:pPr algn="ctr">
              <a:spcBef>
                <a:spcPct val="50000"/>
              </a:spcBef>
            </a:pPr>
            <a:endParaRPr lang="en-US" dirty="0">
              <a:latin typeface="Comic Sans MS" pitchFamily="66" charset="0"/>
              <a:ea typeface="MS PGothic" pitchFamily="34" charset="-128"/>
            </a:endParaRPr>
          </a:p>
          <a:p>
            <a:pPr algn="ctr">
              <a:spcBef>
                <a:spcPct val="50000"/>
              </a:spcBef>
            </a:pPr>
            <a:endParaRPr lang="en-US" dirty="0">
              <a:latin typeface="Comic Sans MS" pitchFamily="66" charset="0"/>
              <a:ea typeface="MS PGothic" pitchFamily="34" charset="-128"/>
            </a:endParaRPr>
          </a:p>
          <a:p>
            <a:pPr algn="ctr">
              <a:spcBef>
                <a:spcPct val="50000"/>
              </a:spcBef>
            </a:pPr>
            <a:r>
              <a:rPr lang="en-US" b="1" dirty="0">
                <a:solidFill>
                  <a:srgbClr val="E30812"/>
                </a:solidFill>
                <a:latin typeface="Comic Sans MS" pitchFamily="66" charset="0"/>
                <a:ea typeface="MS PGothic" pitchFamily="34" charset="-128"/>
              </a:rPr>
              <a:t>Comparing</a:t>
            </a:r>
            <a:endParaRPr lang="en-US" dirty="0">
              <a:latin typeface="Comic Sans MS" pitchFamily="66" charset="0"/>
              <a:ea typeface="MS PGothic" pitchFamily="34" charset="-128"/>
            </a:endParaRPr>
          </a:p>
          <a:p>
            <a:pPr algn="ctr">
              <a:spcBef>
                <a:spcPct val="50000"/>
              </a:spcBef>
            </a:pPr>
            <a:endParaRPr lang="en-US" dirty="0">
              <a:latin typeface="Comic Sans MS" pitchFamily="66" charset="0"/>
              <a:ea typeface="MS PGothic" pitchFamily="34" charset="-128"/>
            </a:endParaRPr>
          </a:p>
          <a:p>
            <a:pPr algn="ctr">
              <a:spcBef>
                <a:spcPct val="50000"/>
              </a:spcBef>
            </a:pPr>
            <a:endParaRPr lang="en-US" dirty="0">
              <a:latin typeface="Comic Sans MS" pitchFamily="66" charset="0"/>
              <a:ea typeface="MS PGothic" pitchFamily="34" charset="-128"/>
            </a:endParaRPr>
          </a:p>
          <a:p>
            <a:pPr algn="ctr">
              <a:spcBef>
                <a:spcPct val="50000"/>
              </a:spcBef>
            </a:pPr>
            <a:r>
              <a:rPr lang="en-US" b="1" dirty="0">
                <a:solidFill>
                  <a:srgbClr val="E30812"/>
                </a:solidFill>
                <a:latin typeface="Comic Sans MS" pitchFamily="66" charset="0"/>
                <a:ea typeface="MS PGothic" pitchFamily="34" charset="-128"/>
              </a:rPr>
              <a:t>Contrasting</a:t>
            </a:r>
            <a:endParaRPr lang="en-US" dirty="0">
              <a:latin typeface="Comic Sans MS" pitchFamily="66" charset="0"/>
              <a:ea typeface="MS PGothic" pitchFamily="34" charset="-128"/>
            </a:endParaRPr>
          </a:p>
          <a:p>
            <a:pPr algn="ctr">
              <a:spcBef>
                <a:spcPct val="50000"/>
              </a:spcBef>
            </a:pPr>
            <a:endParaRPr lang="en-US" dirty="0">
              <a:latin typeface="Comic Sans MS" pitchFamily="66" charset="0"/>
              <a:ea typeface="MS PGothic" pitchFamily="34" charset="-128"/>
            </a:endParaRPr>
          </a:p>
          <a:p>
            <a:pPr algn="ctr">
              <a:spcBef>
                <a:spcPct val="50000"/>
              </a:spcBef>
            </a:pPr>
            <a:endParaRPr lang="en-US" dirty="0">
              <a:latin typeface="Comic Sans MS" pitchFamily="66" charset="0"/>
              <a:ea typeface="MS PGothic" pitchFamily="34" charset="-128"/>
            </a:endParaRPr>
          </a:p>
        </p:txBody>
      </p:sp>
    </p:spTree>
    <p:extLst>
      <p:ext uri="{BB962C8B-B14F-4D97-AF65-F5344CB8AC3E}">
        <p14:creationId xmlns:p14="http://schemas.microsoft.com/office/powerpoint/2010/main" val="996293925"/>
      </p:ext>
    </p:extLst>
  </p:cSld>
  <p:clrMapOvr>
    <a:masterClrMapping/>
  </p:clrMapOvr>
  <p:transition spd="slow">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6150">
                                            <p:txEl>
                                              <p:pRg st="2" end="2"/>
                                            </p:txEl>
                                          </p:spTgt>
                                        </p:tgtEl>
                                        <p:attrNameLst>
                                          <p:attrName>style.visibility</p:attrName>
                                        </p:attrNameLst>
                                      </p:cBhvr>
                                      <p:to>
                                        <p:strVal val="visible"/>
                                      </p:to>
                                    </p:set>
                                    <p:anim calcmode="lin" valueType="num">
                                      <p:cBhvr additive="base">
                                        <p:cTn id="7" dur="500" fill="hold"/>
                                        <p:tgtEl>
                                          <p:spTgt spid="6150">
                                            <p:txEl>
                                              <p:pRg st="2" end="2"/>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150">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150">
                                            <p:txEl>
                                              <p:pRg st="5" end="5"/>
                                            </p:txEl>
                                          </p:spTgt>
                                        </p:tgtEl>
                                        <p:attrNameLst>
                                          <p:attrName>style.visibility</p:attrName>
                                        </p:attrNameLst>
                                      </p:cBhvr>
                                      <p:to>
                                        <p:strVal val="visible"/>
                                      </p:to>
                                    </p:set>
                                    <p:anim calcmode="lin" valueType="num">
                                      <p:cBhvr additive="base">
                                        <p:cTn id="13" dur="500" fill="hold"/>
                                        <p:tgtEl>
                                          <p:spTgt spid="6150">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15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150">
                                            <p:txEl>
                                              <p:pRg st="8" end="8"/>
                                            </p:txEl>
                                          </p:spTgt>
                                        </p:tgtEl>
                                        <p:attrNameLst>
                                          <p:attrName>style.visibility</p:attrName>
                                        </p:attrNameLst>
                                      </p:cBhvr>
                                      <p:to>
                                        <p:strVal val="visible"/>
                                      </p:to>
                                    </p:set>
                                    <p:anim calcmode="lin" valueType="num">
                                      <p:cBhvr additive="base">
                                        <p:cTn id="19" dur="500" fill="hold"/>
                                        <p:tgtEl>
                                          <p:spTgt spid="6150">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150">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150">
                                            <p:txEl>
                                              <p:pRg st="11" end="11"/>
                                            </p:txEl>
                                          </p:spTgt>
                                        </p:tgtEl>
                                        <p:attrNameLst>
                                          <p:attrName>style.visibility</p:attrName>
                                        </p:attrNameLst>
                                      </p:cBhvr>
                                      <p:to>
                                        <p:strVal val="visible"/>
                                      </p:to>
                                    </p:set>
                                    <p:anim calcmode="lin" valueType="num">
                                      <p:cBhvr additive="base">
                                        <p:cTn id="25" dur="500" fill="hold"/>
                                        <p:tgtEl>
                                          <p:spTgt spid="6150">
                                            <p:txEl>
                                              <p:pRg st="11" end="1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150">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151">
                                            <p:txEl>
                                              <p:pRg st="2" end="2"/>
                                            </p:txEl>
                                          </p:spTgt>
                                        </p:tgtEl>
                                        <p:attrNameLst>
                                          <p:attrName>style.visibility</p:attrName>
                                        </p:attrNameLst>
                                      </p:cBhvr>
                                      <p:to>
                                        <p:strVal val="visible"/>
                                      </p:to>
                                    </p:set>
                                    <p:anim calcmode="lin" valueType="num">
                                      <p:cBhvr additive="base">
                                        <p:cTn id="31" dur="500" fill="hold"/>
                                        <p:tgtEl>
                                          <p:spTgt spid="6151">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15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1" nodeType="clickEffect">
                                  <p:stCondLst>
                                    <p:cond delay="0"/>
                                  </p:stCondLst>
                                  <p:childTnLst>
                                    <p:set>
                                      <p:cBhvr>
                                        <p:cTn id="36" dur="1" fill="hold">
                                          <p:stCondLst>
                                            <p:cond delay="0"/>
                                          </p:stCondLst>
                                        </p:cTn>
                                        <p:tgtEl>
                                          <p:spTgt spid="6151">
                                            <p:txEl>
                                              <p:pRg st="5" end="5"/>
                                            </p:txEl>
                                          </p:spTgt>
                                        </p:tgtEl>
                                        <p:attrNameLst>
                                          <p:attrName>style.visibility</p:attrName>
                                        </p:attrNameLst>
                                      </p:cBhvr>
                                      <p:to>
                                        <p:strVal val="visible"/>
                                      </p:to>
                                    </p:set>
                                    <p:anim calcmode="lin" valueType="num">
                                      <p:cBhvr additive="base">
                                        <p:cTn id="37" dur="500" fill="hold"/>
                                        <p:tgtEl>
                                          <p:spTgt spid="6151">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15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grpId="1" nodeType="clickEffect">
                                  <p:stCondLst>
                                    <p:cond delay="0"/>
                                  </p:stCondLst>
                                  <p:childTnLst>
                                    <p:set>
                                      <p:cBhvr>
                                        <p:cTn id="42" dur="1" fill="hold">
                                          <p:stCondLst>
                                            <p:cond delay="0"/>
                                          </p:stCondLst>
                                        </p:cTn>
                                        <p:tgtEl>
                                          <p:spTgt spid="6151">
                                            <p:txEl>
                                              <p:pRg st="8" end="8"/>
                                            </p:txEl>
                                          </p:spTgt>
                                        </p:tgtEl>
                                        <p:attrNameLst>
                                          <p:attrName>style.visibility</p:attrName>
                                        </p:attrNameLst>
                                      </p:cBhvr>
                                      <p:to>
                                        <p:strVal val="visible"/>
                                      </p:to>
                                    </p:set>
                                    <p:anim calcmode="lin" valueType="num">
                                      <p:cBhvr additive="base">
                                        <p:cTn id="43" dur="500" fill="hold"/>
                                        <p:tgtEl>
                                          <p:spTgt spid="6151">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151">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grpId="1" nodeType="clickEffect">
                                  <p:stCondLst>
                                    <p:cond delay="0"/>
                                  </p:stCondLst>
                                  <p:childTnLst>
                                    <p:set>
                                      <p:cBhvr>
                                        <p:cTn id="48" dur="1" fill="hold">
                                          <p:stCondLst>
                                            <p:cond delay="0"/>
                                          </p:stCondLst>
                                        </p:cTn>
                                        <p:tgtEl>
                                          <p:spTgt spid="6151">
                                            <p:txEl>
                                              <p:pRg st="11" end="11"/>
                                            </p:txEl>
                                          </p:spTgt>
                                        </p:tgtEl>
                                        <p:attrNameLst>
                                          <p:attrName>style.visibility</p:attrName>
                                        </p:attrNameLst>
                                      </p:cBhvr>
                                      <p:to>
                                        <p:strVal val="visible"/>
                                      </p:to>
                                    </p:set>
                                    <p:anim calcmode="lin" valueType="num">
                                      <p:cBhvr additive="base">
                                        <p:cTn id="49" dur="500" fill="hold"/>
                                        <p:tgtEl>
                                          <p:spTgt spid="6151">
                                            <p:txEl>
                                              <p:pRg st="11" end="1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151">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50" grpId="0" build="allAtOnce"/>
      <p:bldP spid="6151" grpId="0" build="allAtOnce"/>
      <p:bldP spid="6151" grpId="1" build="allAtOnce"/>
    </p:bld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dirty="0">
                <a:solidFill>
                  <a:schemeClr val="tx1"/>
                </a:solidFill>
              </a:rPr>
              <a:t>Adding Connectives</a:t>
            </a:r>
          </a:p>
        </p:txBody>
      </p:sp>
      <p:sp>
        <p:nvSpPr>
          <p:cNvPr id="5123" name="Rectangle 3"/>
          <p:cNvSpPr>
            <a:spLocks noGrp="1" noChangeArrowheads="1"/>
          </p:cNvSpPr>
          <p:nvPr>
            <p:ph type="body" sz="half" idx="2"/>
          </p:nvPr>
        </p:nvSpPr>
        <p:spPr/>
        <p:txBody>
          <a:bodyPr/>
          <a:lstStyle/>
          <a:p>
            <a:r>
              <a:rPr lang="en-GB" sz="2800" dirty="0"/>
              <a:t>and</a:t>
            </a:r>
          </a:p>
          <a:p>
            <a:r>
              <a:rPr lang="en-GB" sz="2800" dirty="0"/>
              <a:t>also</a:t>
            </a:r>
          </a:p>
          <a:p>
            <a:r>
              <a:rPr lang="en-GB" sz="2800" dirty="0"/>
              <a:t>as well as</a:t>
            </a:r>
          </a:p>
          <a:p>
            <a:r>
              <a:rPr lang="en-GB" sz="2800" dirty="0"/>
              <a:t>moreover</a:t>
            </a:r>
          </a:p>
          <a:p>
            <a:r>
              <a:rPr lang="en-GB" sz="2800" dirty="0"/>
              <a:t>too</a:t>
            </a:r>
          </a:p>
        </p:txBody>
      </p:sp>
      <p:graphicFrame>
        <p:nvGraphicFramePr>
          <p:cNvPr id="5124" name="Object 4"/>
          <p:cNvGraphicFramePr>
            <a:graphicFrameLocks noGrp="1" noChangeAspect="1"/>
          </p:cNvGraphicFramePr>
          <p:nvPr>
            <p:ph type="clipArt" sz="half" idx="1"/>
          </p:nvPr>
        </p:nvGraphicFramePr>
        <p:xfrm>
          <a:off x="1066800" y="2797175"/>
          <a:ext cx="3810000" cy="2062163"/>
        </p:xfrm>
        <a:graphic>
          <a:graphicData uri="http://schemas.openxmlformats.org/presentationml/2006/ole">
            <mc:AlternateContent xmlns:mc="http://schemas.openxmlformats.org/markup-compatibility/2006">
              <mc:Choice xmlns:v="urn:schemas-microsoft-com:vml" Requires="v">
                <p:oleObj spid="_x0000_s1064" name="Clip" r:id="rId3" imgW="4582440" imgH="2481840" progId="MS_ClipArt_Gallery.5">
                  <p:embed/>
                </p:oleObj>
              </mc:Choice>
              <mc:Fallback>
                <p:oleObj name="Clip" r:id="rId3" imgW="4582440" imgH="2481840" progId="MS_ClipArt_Gallery.5">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6800" y="2797175"/>
                        <a:ext cx="3810000" cy="2062163"/>
                      </a:xfrm>
                      <a:prstGeom prst="rect">
                        <a:avLst/>
                      </a:prstGeom>
                    </p:spPr>
                  </p:pic>
                </p:oleObj>
              </mc:Fallback>
            </mc:AlternateContent>
          </a:graphicData>
        </a:graphic>
      </p:graphicFrame>
    </p:spTree>
    <p:extLst>
      <p:ext uri="{BB962C8B-B14F-4D97-AF65-F5344CB8AC3E}">
        <p14:creationId xmlns:p14="http://schemas.microsoft.com/office/powerpoint/2010/main" val="430740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 calcmode="lin" valueType="num">
                                      <p:cBhvr>
                                        <p:cTn id="7" dur="500" fill="hold"/>
                                        <p:tgtEl>
                                          <p:spTgt spid="512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512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5123">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5123">
                                            <p:txEl>
                                              <p:pRg st="1" end="1"/>
                                            </p:txEl>
                                          </p:spTgt>
                                        </p:tgtEl>
                                        <p:attrNameLst>
                                          <p:attrName>style.visibility</p:attrName>
                                        </p:attrNameLst>
                                      </p:cBhvr>
                                      <p:to>
                                        <p:strVal val="visible"/>
                                      </p:to>
                                    </p:set>
                                    <p:anim calcmode="lin" valueType="num">
                                      <p:cBhvr>
                                        <p:cTn id="12" dur="500" fill="hold"/>
                                        <p:tgtEl>
                                          <p:spTgt spid="5123">
                                            <p:txEl>
                                              <p:pRg st="1" end="1"/>
                                            </p:txEl>
                                          </p:spTgt>
                                        </p:tgtEl>
                                        <p:attrNameLst>
                                          <p:attrName>ppt_w</p:attrName>
                                        </p:attrNameLst>
                                      </p:cBhvr>
                                      <p:tavLst>
                                        <p:tav tm="0">
                                          <p:val>
                                            <p:fltVal val="0"/>
                                          </p:val>
                                        </p:tav>
                                        <p:tav tm="100000">
                                          <p:val>
                                            <p:strVal val="#ppt_w"/>
                                          </p:val>
                                        </p:tav>
                                      </p:tavLst>
                                    </p:anim>
                                    <p:anim calcmode="lin" valueType="num">
                                      <p:cBhvr>
                                        <p:cTn id="13" dur="500" fill="hold"/>
                                        <p:tgtEl>
                                          <p:spTgt spid="5123">
                                            <p:txEl>
                                              <p:pRg st="1" end="1"/>
                                            </p:txEl>
                                          </p:spTgt>
                                        </p:tgtEl>
                                        <p:attrNameLst>
                                          <p:attrName>ppt_h</p:attrName>
                                        </p:attrNameLst>
                                      </p:cBhvr>
                                      <p:tavLst>
                                        <p:tav tm="0">
                                          <p:val>
                                            <p:fltVal val="0"/>
                                          </p:val>
                                        </p:tav>
                                        <p:tav tm="100000">
                                          <p:val>
                                            <p:strVal val="#ppt_h"/>
                                          </p:val>
                                        </p:tav>
                                      </p:tavLst>
                                    </p:anim>
                                    <p:animEffect transition="in" filter="fade">
                                      <p:cBhvr>
                                        <p:cTn id="14" dur="500"/>
                                        <p:tgtEl>
                                          <p:spTgt spid="5123">
                                            <p:txEl>
                                              <p:pRg st="1" end="1"/>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5123">
                                            <p:txEl>
                                              <p:pRg st="2" end="2"/>
                                            </p:txEl>
                                          </p:spTgt>
                                        </p:tgtEl>
                                        <p:attrNameLst>
                                          <p:attrName>style.visibility</p:attrName>
                                        </p:attrNameLst>
                                      </p:cBhvr>
                                      <p:to>
                                        <p:strVal val="visible"/>
                                      </p:to>
                                    </p:set>
                                    <p:anim calcmode="lin" valueType="num">
                                      <p:cBhvr>
                                        <p:cTn id="17" dur="500" fill="hold"/>
                                        <p:tgtEl>
                                          <p:spTgt spid="5123">
                                            <p:txEl>
                                              <p:pRg st="2" end="2"/>
                                            </p:txEl>
                                          </p:spTgt>
                                        </p:tgtEl>
                                        <p:attrNameLst>
                                          <p:attrName>ppt_w</p:attrName>
                                        </p:attrNameLst>
                                      </p:cBhvr>
                                      <p:tavLst>
                                        <p:tav tm="0">
                                          <p:val>
                                            <p:fltVal val="0"/>
                                          </p:val>
                                        </p:tav>
                                        <p:tav tm="100000">
                                          <p:val>
                                            <p:strVal val="#ppt_w"/>
                                          </p:val>
                                        </p:tav>
                                      </p:tavLst>
                                    </p:anim>
                                    <p:anim calcmode="lin" valueType="num">
                                      <p:cBhvr>
                                        <p:cTn id="18" dur="500" fill="hold"/>
                                        <p:tgtEl>
                                          <p:spTgt spid="5123">
                                            <p:txEl>
                                              <p:pRg st="2" end="2"/>
                                            </p:txEl>
                                          </p:spTgt>
                                        </p:tgtEl>
                                        <p:attrNameLst>
                                          <p:attrName>ppt_h</p:attrName>
                                        </p:attrNameLst>
                                      </p:cBhvr>
                                      <p:tavLst>
                                        <p:tav tm="0">
                                          <p:val>
                                            <p:fltVal val="0"/>
                                          </p:val>
                                        </p:tav>
                                        <p:tav tm="100000">
                                          <p:val>
                                            <p:strVal val="#ppt_h"/>
                                          </p:val>
                                        </p:tav>
                                      </p:tavLst>
                                    </p:anim>
                                    <p:animEffect transition="in" filter="fade">
                                      <p:cBhvr>
                                        <p:cTn id="19" dur="500"/>
                                        <p:tgtEl>
                                          <p:spTgt spid="5123">
                                            <p:txEl>
                                              <p:pRg st="2" end="2"/>
                                            </p:txEl>
                                          </p:spTgt>
                                        </p:tgtEl>
                                      </p:cBhvr>
                                    </p:animEffect>
                                  </p:childTnLst>
                                </p:cTn>
                              </p:par>
                              <p:par>
                                <p:cTn id="20" presetID="53" presetClass="entr" presetSubtype="16" fill="hold" nodeType="withEffect">
                                  <p:stCondLst>
                                    <p:cond delay="0"/>
                                  </p:stCondLst>
                                  <p:childTnLst>
                                    <p:set>
                                      <p:cBhvr>
                                        <p:cTn id="21" dur="1" fill="hold">
                                          <p:stCondLst>
                                            <p:cond delay="0"/>
                                          </p:stCondLst>
                                        </p:cTn>
                                        <p:tgtEl>
                                          <p:spTgt spid="5123">
                                            <p:txEl>
                                              <p:pRg st="3" end="3"/>
                                            </p:txEl>
                                          </p:spTgt>
                                        </p:tgtEl>
                                        <p:attrNameLst>
                                          <p:attrName>style.visibility</p:attrName>
                                        </p:attrNameLst>
                                      </p:cBhvr>
                                      <p:to>
                                        <p:strVal val="visible"/>
                                      </p:to>
                                    </p:set>
                                    <p:anim calcmode="lin" valueType="num">
                                      <p:cBhvr>
                                        <p:cTn id="22" dur="500" fill="hold"/>
                                        <p:tgtEl>
                                          <p:spTgt spid="5123">
                                            <p:txEl>
                                              <p:pRg st="3" end="3"/>
                                            </p:txEl>
                                          </p:spTgt>
                                        </p:tgtEl>
                                        <p:attrNameLst>
                                          <p:attrName>ppt_w</p:attrName>
                                        </p:attrNameLst>
                                      </p:cBhvr>
                                      <p:tavLst>
                                        <p:tav tm="0">
                                          <p:val>
                                            <p:fltVal val="0"/>
                                          </p:val>
                                        </p:tav>
                                        <p:tav tm="100000">
                                          <p:val>
                                            <p:strVal val="#ppt_w"/>
                                          </p:val>
                                        </p:tav>
                                      </p:tavLst>
                                    </p:anim>
                                    <p:anim calcmode="lin" valueType="num">
                                      <p:cBhvr>
                                        <p:cTn id="23" dur="500" fill="hold"/>
                                        <p:tgtEl>
                                          <p:spTgt spid="5123">
                                            <p:txEl>
                                              <p:pRg st="3" end="3"/>
                                            </p:txEl>
                                          </p:spTgt>
                                        </p:tgtEl>
                                        <p:attrNameLst>
                                          <p:attrName>ppt_h</p:attrName>
                                        </p:attrNameLst>
                                      </p:cBhvr>
                                      <p:tavLst>
                                        <p:tav tm="0">
                                          <p:val>
                                            <p:fltVal val="0"/>
                                          </p:val>
                                        </p:tav>
                                        <p:tav tm="100000">
                                          <p:val>
                                            <p:strVal val="#ppt_h"/>
                                          </p:val>
                                        </p:tav>
                                      </p:tavLst>
                                    </p:anim>
                                    <p:animEffect transition="in" filter="fade">
                                      <p:cBhvr>
                                        <p:cTn id="24" dur="500"/>
                                        <p:tgtEl>
                                          <p:spTgt spid="5123">
                                            <p:txEl>
                                              <p:pRg st="3" end="3"/>
                                            </p:txEl>
                                          </p:spTgt>
                                        </p:tgtEl>
                                      </p:cBhvr>
                                    </p:animEffect>
                                  </p:childTnLst>
                                </p:cTn>
                              </p:par>
                              <p:par>
                                <p:cTn id="25" presetID="53" presetClass="entr" presetSubtype="16" fill="hold" nodeType="withEffect">
                                  <p:stCondLst>
                                    <p:cond delay="0"/>
                                  </p:stCondLst>
                                  <p:childTnLst>
                                    <p:set>
                                      <p:cBhvr>
                                        <p:cTn id="26" dur="1" fill="hold">
                                          <p:stCondLst>
                                            <p:cond delay="0"/>
                                          </p:stCondLst>
                                        </p:cTn>
                                        <p:tgtEl>
                                          <p:spTgt spid="5123">
                                            <p:txEl>
                                              <p:pRg st="4" end="4"/>
                                            </p:txEl>
                                          </p:spTgt>
                                        </p:tgtEl>
                                        <p:attrNameLst>
                                          <p:attrName>style.visibility</p:attrName>
                                        </p:attrNameLst>
                                      </p:cBhvr>
                                      <p:to>
                                        <p:strVal val="visible"/>
                                      </p:to>
                                    </p:set>
                                    <p:anim calcmode="lin" valueType="num">
                                      <p:cBhvr>
                                        <p:cTn id="27" dur="500" fill="hold"/>
                                        <p:tgtEl>
                                          <p:spTgt spid="5123">
                                            <p:txEl>
                                              <p:pRg st="4" end="4"/>
                                            </p:txEl>
                                          </p:spTgt>
                                        </p:tgtEl>
                                        <p:attrNameLst>
                                          <p:attrName>ppt_w</p:attrName>
                                        </p:attrNameLst>
                                      </p:cBhvr>
                                      <p:tavLst>
                                        <p:tav tm="0">
                                          <p:val>
                                            <p:fltVal val="0"/>
                                          </p:val>
                                        </p:tav>
                                        <p:tav tm="100000">
                                          <p:val>
                                            <p:strVal val="#ppt_w"/>
                                          </p:val>
                                        </p:tav>
                                      </p:tavLst>
                                    </p:anim>
                                    <p:anim calcmode="lin" valueType="num">
                                      <p:cBhvr>
                                        <p:cTn id="28" dur="500" fill="hold"/>
                                        <p:tgtEl>
                                          <p:spTgt spid="5123">
                                            <p:txEl>
                                              <p:pRg st="4" end="4"/>
                                            </p:txEl>
                                          </p:spTgt>
                                        </p:tgtEl>
                                        <p:attrNameLst>
                                          <p:attrName>ppt_h</p:attrName>
                                        </p:attrNameLst>
                                      </p:cBhvr>
                                      <p:tavLst>
                                        <p:tav tm="0">
                                          <p:val>
                                            <p:fltVal val="0"/>
                                          </p:val>
                                        </p:tav>
                                        <p:tav tm="100000">
                                          <p:val>
                                            <p:strVal val="#ppt_h"/>
                                          </p:val>
                                        </p:tav>
                                      </p:tavLst>
                                    </p:anim>
                                    <p:animEffect transition="in" filter="fade">
                                      <p:cBhvr>
                                        <p:cTn id="29" dur="500"/>
                                        <p:tgtEl>
                                          <p:spTgt spid="512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solidFill>
                  <a:schemeClr val="tx1"/>
                </a:solidFill>
              </a:rPr>
              <a:t>Sequencing Connectives</a:t>
            </a:r>
          </a:p>
        </p:txBody>
      </p:sp>
      <p:sp>
        <p:nvSpPr>
          <p:cNvPr id="6147" name="Rectangle 3"/>
          <p:cNvSpPr>
            <a:spLocks noGrp="1" noChangeArrowheads="1"/>
          </p:cNvSpPr>
          <p:nvPr>
            <p:ph type="body" sz="half" idx="1"/>
          </p:nvPr>
        </p:nvSpPr>
        <p:spPr/>
        <p:txBody>
          <a:bodyPr/>
          <a:lstStyle/>
          <a:p>
            <a:r>
              <a:rPr lang="en-GB" sz="2800" dirty="0"/>
              <a:t>next</a:t>
            </a:r>
          </a:p>
          <a:p>
            <a:r>
              <a:rPr lang="en-GB" sz="2800" dirty="0"/>
              <a:t>then</a:t>
            </a:r>
          </a:p>
          <a:p>
            <a:r>
              <a:rPr lang="en-GB" sz="2800" dirty="0"/>
              <a:t>first, second, third…</a:t>
            </a:r>
          </a:p>
          <a:p>
            <a:r>
              <a:rPr lang="en-GB" sz="2800" dirty="0"/>
              <a:t>finally</a:t>
            </a:r>
          </a:p>
          <a:p>
            <a:r>
              <a:rPr lang="en-GB" sz="2800" dirty="0"/>
              <a:t>meanwhile</a:t>
            </a:r>
          </a:p>
          <a:p>
            <a:r>
              <a:rPr lang="en-GB" sz="2800" dirty="0"/>
              <a:t>eventually</a:t>
            </a:r>
          </a:p>
          <a:p>
            <a:r>
              <a:rPr lang="en-GB" sz="2800" dirty="0"/>
              <a:t>after</a:t>
            </a:r>
          </a:p>
          <a:p>
            <a:r>
              <a:rPr lang="en-GB" sz="2800" dirty="0"/>
              <a:t>before</a:t>
            </a:r>
          </a:p>
        </p:txBody>
      </p:sp>
      <p:graphicFrame>
        <p:nvGraphicFramePr>
          <p:cNvPr id="6148" name="Object 4"/>
          <p:cNvGraphicFramePr>
            <a:graphicFrameLocks noGrp="1" noChangeAspect="1"/>
          </p:cNvGraphicFramePr>
          <p:nvPr>
            <p:ph type="clipArt" sz="half" idx="2"/>
          </p:nvPr>
        </p:nvGraphicFramePr>
        <p:xfrm>
          <a:off x="5029200" y="2057400"/>
          <a:ext cx="3048000" cy="3048000"/>
        </p:xfrm>
        <a:graphic>
          <a:graphicData uri="http://schemas.openxmlformats.org/presentationml/2006/ole">
            <mc:AlternateContent xmlns:mc="http://schemas.openxmlformats.org/markup-compatibility/2006">
              <mc:Choice xmlns:v="urn:schemas-microsoft-com:vml" Requires="v">
                <p:oleObj spid="_x0000_s15400" name="Clip" r:id="rId3" imgW="952633" imgH="952633" progId="MS_ClipArt_Gallery.5">
                  <p:embed/>
                </p:oleObj>
              </mc:Choice>
              <mc:Fallback>
                <p:oleObj name="Clip" r:id="rId3" imgW="952633" imgH="952633" progId="MS_ClipArt_Gallery.5">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29200" y="2057400"/>
                        <a:ext cx="3048000" cy="3048000"/>
                      </a:xfrm>
                      <a:prstGeom prst="rect">
                        <a:avLst/>
                      </a:prstGeom>
                    </p:spPr>
                  </p:pic>
                </p:oleObj>
              </mc:Fallback>
            </mc:AlternateContent>
          </a:graphicData>
        </a:graphic>
      </p:graphicFrame>
    </p:spTree>
    <p:extLst>
      <p:ext uri="{BB962C8B-B14F-4D97-AF65-F5344CB8AC3E}">
        <p14:creationId xmlns:p14="http://schemas.microsoft.com/office/powerpoint/2010/main" val="156287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 calcmode="lin" valueType="num">
                                      <p:cBhvr>
                                        <p:cTn id="7" dur="500" fill="hold"/>
                                        <p:tgtEl>
                                          <p:spTgt spid="6147">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6147">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6147">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6147">
                                            <p:txEl>
                                              <p:pRg st="1" end="1"/>
                                            </p:txEl>
                                          </p:spTgt>
                                        </p:tgtEl>
                                        <p:attrNameLst>
                                          <p:attrName>style.visibility</p:attrName>
                                        </p:attrNameLst>
                                      </p:cBhvr>
                                      <p:to>
                                        <p:strVal val="visible"/>
                                      </p:to>
                                    </p:set>
                                    <p:anim calcmode="lin" valueType="num">
                                      <p:cBhvr>
                                        <p:cTn id="12" dur="500" fill="hold"/>
                                        <p:tgtEl>
                                          <p:spTgt spid="6147">
                                            <p:txEl>
                                              <p:pRg st="1" end="1"/>
                                            </p:txEl>
                                          </p:spTgt>
                                        </p:tgtEl>
                                        <p:attrNameLst>
                                          <p:attrName>ppt_w</p:attrName>
                                        </p:attrNameLst>
                                      </p:cBhvr>
                                      <p:tavLst>
                                        <p:tav tm="0">
                                          <p:val>
                                            <p:fltVal val="0"/>
                                          </p:val>
                                        </p:tav>
                                        <p:tav tm="100000">
                                          <p:val>
                                            <p:strVal val="#ppt_w"/>
                                          </p:val>
                                        </p:tav>
                                      </p:tavLst>
                                    </p:anim>
                                    <p:anim calcmode="lin" valueType="num">
                                      <p:cBhvr>
                                        <p:cTn id="13" dur="500" fill="hold"/>
                                        <p:tgtEl>
                                          <p:spTgt spid="6147">
                                            <p:txEl>
                                              <p:pRg st="1" end="1"/>
                                            </p:txEl>
                                          </p:spTgt>
                                        </p:tgtEl>
                                        <p:attrNameLst>
                                          <p:attrName>ppt_h</p:attrName>
                                        </p:attrNameLst>
                                      </p:cBhvr>
                                      <p:tavLst>
                                        <p:tav tm="0">
                                          <p:val>
                                            <p:fltVal val="0"/>
                                          </p:val>
                                        </p:tav>
                                        <p:tav tm="100000">
                                          <p:val>
                                            <p:strVal val="#ppt_h"/>
                                          </p:val>
                                        </p:tav>
                                      </p:tavLst>
                                    </p:anim>
                                    <p:animEffect transition="in" filter="fade">
                                      <p:cBhvr>
                                        <p:cTn id="14" dur="500"/>
                                        <p:tgtEl>
                                          <p:spTgt spid="6147">
                                            <p:txEl>
                                              <p:pRg st="1" end="1"/>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6147">
                                            <p:txEl>
                                              <p:pRg st="2" end="2"/>
                                            </p:txEl>
                                          </p:spTgt>
                                        </p:tgtEl>
                                        <p:attrNameLst>
                                          <p:attrName>style.visibility</p:attrName>
                                        </p:attrNameLst>
                                      </p:cBhvr>
                                      <p:to>
                                        <p:strVal val="visible"/>
                                      </p:to>
                                    </p:set>
                                    <p:anim calcmode="lin" valueType="num">
                                      <p:cBhvr>
                                        <p:cTn id="17" dur="500" fill="hold"/>
                                        <p:tgtEl>
                                          <p:spTgt spid="6147">
                                            <p:txEl>
                                              <p:pRg st="2" end="2"/>
                                            </p:txEl>
                                          </p:spTgt>
                                        </p:tgtEl>
                                        <p:attrNameLst>
                                          <p:attrName>ppt_w</p:attrName>
                                        </p:attrNameLst>
                                      </p:cBhvr>
                                      <p:tavLst>
                                        <p:tav tm="0">
                                          <p:val>
                                            <p:fltVal val="0"/>
                                          </p:val>
                                        </p:tav>
                                        <p:tav tm="100000">
                                          <p:val>
                                            <p:strVal val="#ppt_w"/>
                                          </p:val>
                                        </p:tav>
                                      </p:tavLst>
                                    </p:anim>
                                    <p:anim calcmode="lin" valueType="num">
                                      <p:cBhvr>
                                        <p:cTn id="18" dur="500" fill="hold"/>
                                        <p:tgtEl>
                                          <p:spTgt spid="6147">
                                            <p:txEl>
                                              <p:pRg st="2" end="2"/>
                                            </p:txEl>
                                          </p:spTgt>
                                        </p:tgtEl>
                                        <p:attrNameLst>
                                          <p:attrName>ppt_h</p:attrName>
                                        </p:attrNameLst>
                                      </p:cBhvr>
                                      <p:tavLst>
                                        <p:tav tm="0">
                                          <p:val>
                                            <p:fltVal val="0"/>
                                          </p:val>
                                        </p:tav>
                                        <p:tav tm="100000">
                                          <p:val>
                                            <p:strVal val="#ppt_h"/>
                                          </p:val>
                                        </p:tav>
                                      </p:tavLst>
                                    </p:anim>
                                    <p:animEffect transition="in" filter="fade">
                                      <p:cBhvr>
                                        <p:cTn id="19" dur="500"/>
                                        <p:tgtEl>
                                          <p:spTgt spid="6147">
                                            <p:txEl>
                                              <p:pRg st="2" end="2"/>
                                            </p:txEl>
                                          </p:spTgt>
                                        </p:tgtEl>
                                      </p:cBhvr>
                                    </p:animEffect>
                                  </p:childTnLst>
                                </p:cTn>
                              </p:par>
                              <p:par>
                                <p:cTn id="20" presetID="53" presetClass="entr" presetSubtype="16" fill="hold" nodeType="withEffect">
                                  <p:stCondLst>
                                    <p:cond delay="0"/>
                                  </p:stCondLst>
                                  <p:childTnLst>
                                    <p:set>
                                      <p:cBhvr>
                                        <p:cTn id="21" dur="1" fill="hold">
                                          <p:stCondLst>
                                            <p:cond delay="0"/>
                                          </p:stCondLst>
                                        </p:cTn>
                                        <p:tgtEl>
                                          <p:spTgt spid="6147">
                                            <p:txEl>
                                              <p:pRg st="3" end="3"/>
                                            </p:txEl>
                                          </p:spTgt>
                                        </p:tgtEl>
                                        <p:attrNameLst>
                                          <p:attrName>style.visibility</p:attrName>
                                        </p:attrNameLst>
                                      </p:cBhvr>
                                      <p:to>
                                        <p:strVal val="visible"/>
                                      </p:to>
                                    </p:set>
                                    <p:anim calcmode="lin" valueType="num">
                                      <p:cBhvr>
                                        <p:cTn id="22" dur="500" fill="hold"/>
                                        <p:tgtEl>
                                          <p:spTgt spid="6147">
                                            <p:txEl>
                                              <p:pRg st="3" end="3"/>
                                            </p:txEl>
                                          </p:spTgt>
                                        </p:tgtEl>
                                        <p:attrNameLst>
                                          <p:attrName>ppt_w</p:attrName>
                                        </p:attrNameLst>
                                      </p:cBhvr>
                                      <p:tavLst>
                                        <p:tav tm="0">
                                          <p:val>
                                            <p:fltVal val="0"/>
                                          </p:val>
                                        </p:tav>
                                        <p:tav tm="100000">
                                          <p:val>
                                            <p:strVal val="#ppt_w"/>
                                          </p:val>
                                        </p:tav>
                                      </p:tavLst>
                                    </p:anim>
                                    <p:anim calcmode="lin" valueType="num">
                                      <p:cBhvr>
                                        <p:cTn id="23" dur="500" fill="hold"/>
                                        <p:tgtEl>
                                          <p:spTgt spid="6147">
                                            <p:txEl>
                                              <p:pRg st="3" end="3"/>
                                            </p:txEl>
                                          </p:spTgt>
                                        </p:tgtEl>
                                        <p:attrNameLst>
                                          <p:attrName>ppt_h</p:attrName>
                                        </p:attrNameLst>
                                      </p:cBhvr>
                                      <p:tavLst>
                                        <p:tav tm="0">
                                          <p:val>
                                            <p:fltVal val="0"/>
                                          </p:val>
                                        </p:tav>
                                        <p:tav tm="100000">
                                          <p:val>
                                            <p:strVal val="#ppt_h"/>
                                          </p:val>
                                        </p:tav>
                                      </p:tavLst>
                                    </p:anim>
                                    <p:animEffect transition="in" filter="fade">
                                      <p:cBhvr>
                                        <p:cTn id="24" dur="500"/>
                                        <p:tgtEl>
                                          <p:spTgt spid="6147">
                                            <p:txEl>
                                              <p:pRg st="3" end="3"/>
                                            </p:txEl>
                                          </p:spTgt>
                                        </p:tgtEl>
                                      </p:cBhvr>
                                    </p:animEffect>
                                  </p:childTnLst>
                                </p:cTn>
                              </p:par>
                              <p:par>
                                <p:cTn id="25" presetID="53" presetClass="entr" presetSubtype="16" fill="hold" nodeType="withEffect">
                                  <p:stCondLst>
                                    <p:cond delay="0"/>
                                  </p:stCondLst>
                                  <p:childTnLst>
                                    <p:set>
                                      <p:cBhvr>
                                        <p:cTn id="26" dur="1" fill="hold">
                                          <p:stCondLst>
                                            <p:cond delay="0"/>
                                          </p:stCondLst>
                                        </p:cTn>
                                        <p:tgtEl>
                                          <p:spTgt spid="6147">
                                            <p:txEl>
                                              <p:pRg st="4" end="4"/>
                                            </p:txEl>
                                          </p:spTgt>
                                        </p:tgtEl>
                                        <p:attrNameLst>
                                          <p:attrName>style.visibility</p:attrName>
                                        </p:attrNameLst>
                                      </p:cBhvr>
                                      <p:to>
                                        <p:strVal val="visible"/>
                                      </p:to>
                                    </p:set>
                                    <p:anim calcmode="lin" valueType="num">
                                      <p:cBhvr>
                                        <p:cTn id="27" dur="500" fill="hold"/>
                                        <p:tgtEl>
                                          <p:spTgt spid="6147">
                                            <p:txEl>
                                              <p:pRg st="4" end="4"/>
                                            </p:txEl>
                                          </p:spTgt>
                                        </p:tgtEl>
                                        <p:attrNameLst>
                                          <p:attrName>ppt_w</p:attrName>
                                        </p:attrNameLst>
                                      </p:cBhvr>
                                      <p:tavLst>
                                        <p:tav tm="0">
                                          <p:val>
                                            <p:fltVal val="0"/>
                                          </p:val>
                                        </p:tav>
                                        <p:tav tm="100000">
                                          <p:val>
                                            <p:strVal val="#ppt_w"/>
                                          </p:val>
                                        </p:tav>
                                      </p:tavLst>
                                    </p:anim>
                                    <p:anim calcmode="lin" valueType="num">
                                      <p:cBhvr>
                                        <p:cTn id="28" dur="500" fill="hold"/>
                                        <p:tgtEl>
                                          <p:spTgt spid="6147">
                                            <p:txEl>
                                              <p:pRg st="4" end="4"/>
                                            </p:txEl>
                                          </p:spTgt>
                                        </p:tgtEl>
                                        <p:attrNameLst>
                                          <p:attrName>ppt_h</p:attrName>
                                        </p:attrNameLst>
                                      </p:cBhvr>
                                      <p:tavLst>
                                        <p:tav tm="0">
                                          <p:val>
                                            <p:fltVal val="0"/>
                                          </p:val>
                                        </p:tav>
                                        <p:tav tm="100000">
                                          <p:val>
                                            <p:strVal val="#ppt_h"/>
                                          </p:val>
                                        </p:tav>
                                      </p:tavLst>
                                    </p:anim>
                                    <p:animEffect transition="in" filter="fade">
                                      <p:cBhvr>
                                        <p:cTn id="29" dur="500"/>
                                        <p:tgtEl>
                                          <p:spTgt spid="6147">
                                            <p:txEl>
                                              <p:pRg st="4" end="4"/>
                                            </p:txEl>
                                          </p:spTgt>
                                        </p:tgtEl>
                                      </p:cBhvr>
                                    </p:animEffect>
                                  </p:childTnLst>
                                </p:cTn>
                              </p:par>
                              <p:par>
                                <p:cTn id="30" presetID="53" presetClass="entr" presetSubtype="16" fill="hold" nodeType="withEffect">
                                  <p:stCondLst>
                                    <p:cond delay="0"/>
                                  </p:stCondLst>
                                  <p:childTnLst>
                                    <p:set>
                                      <p:cBhvr>
                                        <p:cTn id="31" dur="1" fill="hold">
                                          <p:stCondLst>
                                            <p:cond delay="0"/>
                                          </p:stCondLst>
                                        </p:cTn>
                                        <p:tgtEl>
                                          <p:spTgt spid="6147">
                                            <p:txEl>
                                              <p:pRg st="5" end="5"/>
                                            </p:txEl>
                                          </p:spTgt>
                                        </p:tgtEl>
                                        <p:attrNameLst>
                                          <p:attrName>style.visibility</p:attrName>
                                        </p:attrNameLst>
                                      </p:cBhvr>
                                      <p:to>
                                        <p:strVal val="visible"/>
                                      </p:to>
                                    </p:set>
                                    <p:anim calcmode="lin" valueType="num">
                                      <p:cBhvr>
                                        <p:cTn id="32" dur="500" fill="hold"/>
                                        <p:tgtEl>
                                          <p:spTgt spid="6147">
                                            <p:txEl>
                                              <p:pRg st="5" end="5"/>
                                            </p:txEl>
                                          </p:spTgt>
                                        </p:tgtEl>
                                        <p:attrNameLst>
                                          <p:attrName>ppt_w</p:attrName>
                                        </p:attrNameLst>
                                      </p:cBhvr>
                                      <p:tavLst>
                                        <p:tav tm="0">
                                          <p:val>
                                            <p:fltVal val="0"/>
                                          </p:val>
                                        </p:tav>
                                        <p:tav tm="100000">
                                          <p:val>
                                            <p:strVal val="#ppt_w"/>
                                          </p:val>
                                        </p:tav>
                                      </p:tavLst>
                                    </p:anim>
                                    <p:anim calcmode="lin" valueType="num">
                                      <p:cBhvr>
                                        <p:cTn id="33" dur="500" fill="hold"/>
                                        <p:tgtEl>
                                          <p:spTgt spid="6147">
                                            <p:txEl>
                                              <p:pRg st="5" end="5"/>
                                            </p:txEl>
                                          </p:spTgt>
                                        </p:tgtEl>
                                        <p:attrNameLst>
                                          <p:attrName>ppt_h</p:attrName>
                                        </p:attrNameLst>
                                      </p:cBhvr>
                                      <p:tavLst>
                                        <p:tav tm="0">
                                          <p:val>
                                            <p:fltVal val="0"/>
                                          </p:val>
                                        </p:tav>
                                        <p:tav tm="100000">
                                          <p:val>
                                            <p:strVal val="#ppt_h"/>
                                          </p:val>
                                        </p:tav>
                                      </p:tavLst>
                                    </p:anim>
                                    <p:animEffect transition="in" filter="fade">
                                      <p:cBhvr>
                                        <p:cTn id="34" dur="500"/>
                                        <p:tgtEl>
                                          <p:spTgt spid="6147">
                                            <p:txEl>
                                              <p:pRg st="5" end="5"/>
                                            </p:txEl>
                                          </p:spTgt>
                                        </p:tgtEl>
                                      </p:cBhvr>
                                    </p:animEffect>
                                  </p:childTnLst>
                                </p:cTn>
                              </p:par>
                              <p:par>
                                <p:cTn id="35" presetID="53" presetClass="entr" presetSubtype="16" fill="hold" nodeType="withEffect">
                                  <p:stCondLst>
                                    <p:cond delay="0"/>
                                  </p:stCondLst>
                                  <p:childTnLst>
                                    <p:set>
                                      <p:cBhvr>
                                        <p:cTn id="36" dur="1" fill="hold">
                                          <p:stCondLst>
                                            <p:cond delay="0"/>
                                          </p:stCondLst>
                                        </p:cTn>
                                        <p:tgtEl>
                                          <p:spTgt spid="6147">
                                            <p:txEl>
                                              <p:pRg st="6" end="6"/>
                                            </p:txEl>
                                          </p:spTgt>
                                        </p:tgtEl>
                                        <p:attrNameLst>
                                          <p:attrName>style.visibility</p:attrName>
                                        </p:attrNameLst>
                                      </p:cBhvr>
                                      <p:to>
                                        <p:strVal val="visible"/>
                                      </p:to>
                                    </p:set>
                                    <p:anim calcmode="lin" valueType="num">
                                      <p:cBhvr>
                                        <p:cTn id="37" dur="500" fill="hold"/>
                                        <p:tgtEl>
                                          <p:spTgt spid="6147">
                                            <p:txEl>
                                              <p:pRg st="6" end="6"/>
                                            </p:txEl>
                                          </p:spTgt>
                                        </p:tgtEl>
                                        <p:attrNameLst>
                                          <p:attrName>ppt_w</p:attrName>
                                        </p:attrNameLst>
                                      </p:cBhvr>
                                      <p:tavLst>
                                        <p:tav tm="0">
                                          <p:val>
                                            <p:fltVal val="0"/>
                                          </p:val>
                                        </p:tav>
                                        <p:tav tm="100000">
                                          <p:val>
                                            <p:strVal val="#ppt_w"/>
                                          </p:val>
                                        </p:tav>
                                      </p:tavLst>
                                    </p:anim>
                                    <p:anim calcmode="lin" valueType="num">
                                      <p:cBhvr>
                                        <p:cTn id="38" dur="500" fill="hold"/>
                                        <p:tgtEl>
                                          <p:spTgt spid="6147">
                                            <p:txEl>
                                              <p:pRg st="6" end="6"/>
                                            </p:txEl>
                                          </p:spTgt>
                                        </p:tgtEl>
                                        <p:attrNameLst>
                                          <p:attrName>ppt_h</p:attrName>
                                        </p:attrNameLst>
                                      </p:cBhvr>
                                      <p:tavLst>
                                        <p:tav tm="0">
                                          <p:val>
                                            <p:fltVal val="0"/>
                                          </p:val>
                                        </p:tav>
                                        <p:tav tm="100000">
                                          <p:val>
                                            <p:strVal val="#ppt_h"/>
                                          </p:val>
                                        </p:tav>
                                      </p:tavLst>
                                    </p:anim>
                                    <p:animEffect transition="in" filter="fade">
                                      <p:cBhvr>
                                        <p:cTn id="39" dur="500"/>
                                        <p:tgtEl>
                                          <p:spTgt spid="6147">
                                            <p:txEl>
                                              <p:pRg st="6" end="6"/>
                                            </p:txEl>
                                          </p:spTgt>
                                        </p:tgtEl>
                                      </p:cBhvr>
                                    </p:animEffect>
                                  </p:childTnLst>
                                </p:cTn>
                              </p:par>
                              <p:par>
                                <p:cTn id="40" presetID="53" presetClass="entr" presetSubtype="16" fill="hold" nodeType="withEffect">
                                  <p:stCondLst>
                                    <p:cond delay="0"/>
                                  </p:stCondLst>
                                  <p:childTnLst>
                                    <p:set>
                                      <p:cBhvr>
                                        <p:cTn id="41" dur="1" fill="hold">
                                          <p:stCondLst>
                                            <p:cond delay="0"/>
                                          </p:stCondLst>
                                        </p:cTn>
                                        <p:tgtEl>
                                          <p:spTgt spid="6147">
                                            <p:txEl>
                                              <p:pRg st="7" end="7"/>
                                            </p:txEl>
                                          </p:spTgt>
                                        </p:tgtEl>
                                        <p:attrNameLst>
                                          <p:attrName>style.visibility</p:attrName>
                                        </p:attrNameLst>
                                      </p:cBhvr>
                                      <p:to>
                                        <p:strVal val="visible"/>
                                      </p:to>
                                    </p:set>
                                    <p:anim calcmode="lin" valueType="num">
                                      <p:cBhvr>
                                        <p:cTn id="42" dur="500" fill="hold"/>
                                        <p:tgtEl>
                                          <p:spTgt spid="6147">
                                            <p:txEl>
                                              <p:pRg st="7" end="7"/>
                                            </p:txEl>
                                          </p:spTgt>
                                        </p:tgtEl>
                                        <p:attrNameLst>
                                          <p:attrName>ppt_w</p:attrName>
                                        </p:attrNameLst>
                                      </p:cBhvr>
                                      <p:tavLst>
                                        <p:tav tm="0">
                                          <p:val>
                                            <p:fltVal val="0"/>
                                          </p:val>
                                        </p:tav>
                                        <p:tav tm="100000">
                                          <p:val>
                                            <p:strVal val="#ppt_w"/>
                                          </p:val>
                                        </p:tav>
                                      </p:tavLst>
                                    </p:anim>
                                    <p:anim calcmode="lin" valueType="num">
                                      <p:cBhvr>
                                        <p:cTn id="43" dur="500" fill="hold"/>
                                        <p:tgtEl>
                                          <p:spTgt spid="6147">
                                            <p:txEl>
                                              <p:pRg st="7" end="7"/>
                                            </p:txEl>
                                          </p:spTgt>
                                        </p:tgtEl>
                                        <p:attrNameLst>
                                          <p:attrName>ppt_h</p:attrName>
                                        </p:attrNameLst>
                                      </p:cBhvr>
                                      <p:tavLst>
                                        <p:tav tm="0">
                                          <p:val>
                                            <p:fltVal val="0"/>
                                          </p:val>
                                        </p:tav>
                                        <p:tav tm="100000">
                                          <p:val>
                                            <p:strVal val="#ppt_h"/>
                                          </p:val>
                                        </p:tav>
                                      </p:tavLst>
                                    </p:anim>
                                    <p:animEffect transition="in" filter="fade">
                                      <p:cBhvr>
                                        <p:cTn id="44" dur="500"/>
                                        <p:tgtEl>
                                          <p:spTgt spid="614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dirty="0">
                <a:solidFill>
                  <a:schemeClr val="tx1"/>
                </a:solidFill>
              </a:rPr>
              <a:t>Emphasising</a:t>
            </a:r>
            <a:r>
              <a:rPr lang="en-GB" dirty="0"/>
              <a:t> </a:t>
            </a:r>
            <a:r>
              <a:rPr lang="en-GB" dirty="0">
                <a:solidFill>
                  <a:schemeClr val="tx1"/>
                </a:solidFill>
              </a:rPr>
              <a:t>Connectives</a:t>
            </a:r>
          </a:p>
        </p:txBody>
      </p:sp>
      <p:graphicFrame>
        <p:nvGraphicFramePr>
          <p:cNvPr id="7171" name="Object 3"/>
          <p:cNvGraphicFramePr>
            <a:graphicFrameLocks noGrp="1" noChangeAspect="1"/>
          </p:cNvGraphicFramePr>
          <p:nvPr>
            <p:ph type="clipArt" sz="half" idx="1"/>
          </p:nvPr>
        </p:nvGraphicFramePr>
        <p:xfrm>
          <a:off x="1066800" y="2057400"/>
          <a:ext cx="3810000" cy="3541713"/>
        </p:xfrm>
        <a:graphic>
          <a:graphicData uri="http://schemas.openxmlformats.org/presentationml/2006/ole">
            <mc:AlternateContent xmlns:mc="http://schemas.openxmlformats.org/markup-compatibility/2006">
              <mc:Choice xmlns:v="urn:schemas-microsoft-com:vml" Requires="v">
                <p:oleObj spid="_x0000_s16424" name="Clip" r:id="rId3" imgW="1802160" imgH="1675080" progId="MS_ClipArt_Gallery.5">
                  <p:embed/>
                </p:oleObj>
              </mc:Choice>
              <mc:Fallback>
                <p:oleObj name="Clip" r:id="rId3" imgW="1802160" imgH="1675080" progId="MS_ClipArt_Gallery.5">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6800" y="2057400"/>
                        <a:ext cx="3810000" cy="3541713"/>
                      </a:xfrm>
                      <a:prstGeom prst="rect">
                        <a:avLst/>
                      </a:prstGeom>
                    </p:spPr>
                  </p:pic>
                </p:oleObj>
              </mc:Fallback>
            </mc:AlternateContent>
          </a:graphicData>
        </a:graphic>
      </p:graphicFrame>
      <p:sp>
        <p:nvSpPr>
          <p:cNvPr id="7172" name="Rectangle 4"/>
          <p:cNvSpPr>
            <a:spLocks noGrp="1" noChangeArrowheads="1"/>
          </p:cNvSpPr>
          <p:nvPr>
            <p:ph type="body" sz="half" idx="2"/>
          </p:nvPr>
        </p:nvSpPr>
        <p:spPr/>
        <p:txBody>
          <a:bodyPr/>
          <a:lstStyle/>
          <a:p>
            <a:r>
              <a:rPr lang="en-GB" sz="2800" dirty="0"/>
              <a:t>above all</a:t>
            </a:r>
          </a:p>
          <a:p>
            <a:r>
              <a:rPr lang="en-GB" sz="2800" dirty="0"/>
              <a:t>in particular</a:t>
            </a:r>
          </a:p>
          <a:p>
            <a:r>
              <a:rPr lang="en-GB" sz="2800" dirty="0"/>
              <a:t>especially</a:t>
            </a:r>
          </a:p>
          <a:p>
            <a:r>
              <a:rPr lang="en-GB" sz="2800" dirty="0"/>
              <a:t>significantly</a:t>
            </a:r>
          </a:p>
          <a:p>
            <a:r>
              <a:rPr lang="en-GB" sz="2800" dirty="0"/>
              <a:t>indeed</a:t>
            </a:r>
          </a:p>
          <a:p>
            <a:r>
              <a:rPr lang="en-GB" sz="2800" dirty="0"/>
              <a:t>notably</a:t>
            </a:r>
          </a:p>
        </p:txBody>
      </p:sp>
    </p:spTree>
    <p:extLst>
      <p:ext uri="{BB962C8B-B14F-4D97-AF65-F5344CB8AC3E}">
        <p14:creationId xmlns:p14="http://schemas.microsoft.com/office/powerpoint/2010/main" val="347075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p:cTn id="7" dur="500" fill="hold"/>
                                        <p:tgtEl>
                                          <p:spTgt spid="7172">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7172">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7172">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 calcmode="lin" valueType="num">
                                      <p:cBhvr>
                                        <p:cTn id="12" dur="500" fill="hold"/>
                                        <p:tgtEl>
                                          <p:spTgt spid="7172">
                                            <p:txEl>
                                              <p:pRg st="1" end="1"/>
                                            </p:txEl>
                                          </p:spTgt>
                                        </p:tgtEl>
                                        <p:attrNameLst>
                                          <p:attrName>ppt_w</p:attrName>
                                        </p:attrNameLst>
                                      </p:cBhvr>
                                      <p:tavLst>
                                        <p:tav tm="0">
                                          <p:val>
                                            <p:fltVal val="0"/>
                                          </p:val>
                                        </p:tav>
                                        <p:tav tm="100000">
                                          <p:val>
                                            <p:strVal val="#ppt_w"/>
                                          </p:val>
                                        </p:tav>
                                      </p:tavLst>
                                    </p:anim>
                                    <p:anim calcmode="lin" valueType="num">
                                      <p:cBhvr>
                                        <p:cTn id="13" dur="500" fill="hold"/>
                                        <p:tgtEl>
                                          <p:spTgt spid="7172">
                                            <p:txEl>
                                              <p:pRg st="1" end="1"/>
                                            </p:txEl>
                                          </p:spTgt>
                                        </p:tgtEl>
                                        <p:attrNameLst>
                                          <p:attrName>ppt_h</p:attrName>
                                        </p:attrNameLst>
                                      </p:cBhvr>
                                      <p:tavLst>
                                        <p:tav tm="0">
                                          <p:val>
                                            <p:fltVal val="0"/>
                                          </p:val>
                                        </p:tav>
                                        <p:tav tm="100000">
                                          <p:val>
                                            <p:strVal val="#ppt_h"/>
                                          </p:val>
                                        </p:tav>
                                      </p:tavLst>
                                    </p:anim>
                                    <p:animEffect transition="in" filter="fade">
                                      <p:cBhvr>
                                        <p:cTn id="14" dur="500"/>
                                        <p:tgtEl>
                                          <p:spTgt spid="7172">
                                            <p:txEl>
                                              <p:pRg st="1" end="1"/>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 calcmode="lin" valueType="num">
                                      <p:cBhvr>
                                        <p:cTn id="17" dur="500" fill="hold"/>
                                        <p:tgtEl>
                                          <p:spTgt spid="7172">
                                            <p:txEl>
                                              <p:pRg st="2" end="2"/>
                                            </p:txEl>
                                          </p:spTgt>
                                        </p:tgtEl>
                                        <p:attrNameLst>
                                          <p:attrName>ppt_w</p:attrName>
                                        </p:attrNameLst>
                                      </p:cBhvr>
                                      <p:tavLst>
                                        <p:tav tm="0">
                                          <p:val>
                                            <p:fltVal val="0"/>
                                          </p:val>
                                        </p:tav>
                                        <p:tav tm="100000">
                                          <p:val>
                                            <p:strVal val="#ppt_w"/>
                                          </p:val>
                                        </p:tav>
                                      </p:tavLst>
                                    </p:anim>
                                    <p:anim calcmode="lin" valueType="num">
                                      <p:cBhvr>
                                        <p:cTn id="18" dur="500" fill="hold"/>
                                        <p:tgtEl>
                                          <p:spTgt spid="7172">
                                            <p:txEl>
                                              <p:pRg st="2" end="2"/>
                                            </p:txEl>
                                          </p:spTgt>
                                        </p:tgtEl>
                                        <p:attrNameLst>
                                          <p:attrName>ppt_h</p:attrName>
                                        </p:attrNameLst>
                                      </p:cBhvr>
                                      <p:tavLst>
                                        <p:tav tm="0">
                                          <p:val>
                                            <p:fltVal val="0"/>
                                          </p:val>
                                        </p:tav>
                                        <p:tav tm="100000">
                                          <p:val>
                                            <p:strVal val="#ppt_h"/>
                                          </p:val>
                                        </p:tav>
                                      </p:tavLst>
                                    </p:anim>
                                    <p:animEffect transition="in" filter="fade">
                                      <p:cBhvr>
                                        <p:cTn id="19" dur="500"/>
                                        <p:tgtEl>
                                          <p:spTgt spid="7172">
                                            <p:txEl>
                                              <p:pRg st="2" end="2"/>
                                            </p:txEl>
                                          </p:spTgt>
                                        </p:tgtEl>
                                      </p:cBhvr>
                                    </p:animEffect>
                                  </p:childTnLst>
                                </p:cTn>
                              </p:par>
                              <p:par>
                                <p:cTn id="20" presetID="53" presetClass="entr" presetSubtype="16"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 calcmode="lin" valueType="num">
                                      <p:cBhvr>
                                        <p:cTn id="22" dur="500" fill="hold"/>
                                        <p:tgtEl>
                                          <p:spTgt spid="7172">
                                            <p:txEl>
                                              <p:pRg st="3" end="3"/>
                                            </p:txEl>
                                          </p:spTgt>
                                        </p:tgtEl>
                                        <p:attrNameLst>
                                          <p:attrName>ppt_w</p:attrName>
                                        </p:attrNameLst>
                                      </p:cBhvr>
                                      <p:tavLst>
                                        <p:tav tm="0">
                                          <p:val>
                                            <p:fltVal val="0"/>
                                          </p:val>
                                        </p:tav>
                                        <p:tav tm="100000">
                                          <p:val>
                                            <p:strVal val="#ppt_w"/>
                                          </p:val>
                                        </p:tav>
                                      </p:tavLst>
                                    </p:anim>
                                    <p:anim calcmode="lin" valueType="num">
                                      <p:cBhvr>
                                        <p:cTn id="23" dur="500" fill="hold"/>
                                        <p:tgtEl>
                                          <p:spTgt spid="7172">
                                            <p:txEl>
                                              <p:pRg st="3" end="3"/>
                                            </p:txEl>
                                          </p:spTgt>
                                        </p:tgtEl>
                                        <p:attrNameLst>
                                          <p:attrName>ppt_h</p:attrName>
                                        </p:attrNameLst>
                                      </p:cBhvr>
                                      <p:tavLst>
                                        <p:tav tm="0">
                                          <p:val>
                                            <p:fltVal val="0"/>
                                          </p:val>
                                        </p:tav>
                                        <p:tav tm="100000">
                                          <p:val>
                                            <p:strVal val="#ppt_h"/>
                                          </p:val>
                                        </p:tav>
                                      </p:tavLst>
                                    </p:anim>
                                    <p:animEffect transition="in" filter="fade">
                                      <p:cBhvr>
                                        <p:cTn id="24" dur="500"/>
                                        <p:tgtEl>
                                          <p:spTgt spid="7172">
                                            <p:txEl>
                                              <p:pRg st="3" end="3"/>
                                            </p:txEl>
                                          </p:spTgt>
                                        </p:tgtEl>
                                      </p:cBhvr>
                                    </p:animEffect>
                                  </p:childTnLst>
                                </p:cTn>
                              </p:par>
                              <p:par>
                                <p:cTn id="25" presetID="53" presetClass="entr" presetSubtype="16"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 calcmode="lin" valueType="num">
                                      <p:cBhvr>
                                        <p:cTn id="27" dur="500" fill="hold"/>
                                        <p:tgtEl>
                                          <p:spTgt spid="7172">
                                            <p:txEl>
                                              <p:pRg st="4" end="4"/>
                                            </p:txEl>
                                          </p:spTgt>
                                        </p:tgtEl>
                                        <p:attrNameLst>
                                          <p:attrName>ppt_w</p:attrName>
                                        </p:attrNameLst>
                                      </p:cBhvr>
                                      <p:tavLst>
                                        <p:tav tm="0">
                                          <p:val>
                                            <p:fltVal val="0"/>
                                          </p:val>
                                        </p:tav>
                                        <p:tav tm="100000">
                                          <p:val>
                                            <p:strVal val="#ppt_w"/>
                                          </p:val>
                                        </p:tav>
                                      </p:tavLst>
                                    </p:anim>
                                    <p:anim calcmode="lin" valueType="num">
                                      <p:cBhvr>
                                        <p:cTn id="28" dur="500" fill="hold"/>
                                        <p:tgtEl>
                                          <p:spTgt spid="7172">
                                            <p:txEl>
                                              <p:pRg st="4" end="4"/>
                                            </p:txEl>
                                          </p:spTgt>
                                        </p:tgtEl>
                                        <p:attrNameLst>
                                          <p:attrName>ppt_h</p:attrName>
                                        </p:attrNameLst>
                                      </p:cBhvr>
                                      <p:tavLst>
                                        <p:tav tm="0">
                                          <p:val>
                                            <p:fltVal val="0"/>
                                          </p:val>
                                        </p:tav>
                                        <p:tav tm="100000">
                                          <p:val>
                                            <p:strVal val="#ppt_h"/>
                                          </p:val>
                                        </p:tav>
                                      </p:tavLst>
                                    </p:anim>
                                    <p:animEffect transition="in" filter="fade">
                                      <p:cBhvr>
                                        <p:cTn id="29" dur="500"/>
                                        <p:tgtEl>
                                          <p:spTgt spid="7172">
                                            <p:txEl>
                                              <p:pRg st="4" end="4"/>
                                            </p:txEl>
                                          </p:spTgt>
                                        </p:tgtEl>
                                      </p:cBhvr>
                                    </p:animEffect>
                                  </p:childTnLst>
                                </p:cTn>
                              </p:par>
                              <p:par>
                                <p:cTn id="30" presetID="53" presetClass="entr" presetSubtype="16"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 calcmode="lin" valueType="num">
                                      <p:cBhvr>
                                        <p:cTn id="32" dur="500" fill="hold"/>
                                        <p:tgtEl>
                                          <p:spTgt spid="7172">
                                            <p:txEl>
                                              <p:pRg st="5" end="5"/>
                                            </p:txEl>
                                          </p:spTgt>
                                        </p:tgtEl>
                                        <p:attrNameLst>
                                          <p:attrName>ppt_w</p:attrName>
                                        </p:attrNameLst>
                                      </p:cBhvr>
                                      <p:tavLst>
                                        <p:tav tm="0">
                                          <p:val>
                                            <p:fltVal val="0"/>
                                          </p:val>
                                        </p:tav>
                                        <p:tav tm="100000">
                                          <p:val>
                                            <p:strVal val="#ppt_w"/>
                                          </p:val>
                                        </p:tav>
                                      </p:tavLst>
                                    </p:anim>
                                    <p:anim calcmode="lin" valueType="num">
                                      <p:cBhvr>
                                        <p:cTn id="33" dur="500" fill="hold"/>
                                        <p:tgtEl>
                                          <p:spTgt spid="7172">
                                            <p:txEl>
                                              <p:pRg st="5" end="5"/>
                                            </p:txEl>
                                          </p:spTgt>
                                        </p:tgtEl>
                                        <p:attrNameLst>
                                          <p:attrName>ppt_h</p:attrName>
                                        </p:attrNameLst>
                                      </p:cBhvr>
                                      <p:tavLst>
                                        <p:tav tm="0">
                                          <p:val>
                                            <p:fltVal val="0"/>
                                          </p:val>
                                        </p:tav>
                                        <p:tav tm="100000">
                                          <p:val>
                                            <p:strVal val="#ppt_h"/>
                                          </p:val>
                                        </p:tav>
                                      </p:tavLst>
                                    </p:anim>
                                    <p:animEffect transition="in" filter="fade">
                                      <p:cBhvr>
                                        <p:cTn id="34" dur="500"/>
                                        <p:tgtEl>
                                          <p:spTgt spid="717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dirty="0">
                <a:solidFill>
                  <a:schemeClr val="tx1"/>
                </a:solidFill>
              </a:rPr>
              <a:t>Comparing Connectives</a:t>
            </a:r>
          </a:p>
        </p:txBody>
      </p:sp>
      <p:sp>
        <p:nvSpPr>
          <p:cNvPr id="8195" name="Rectangle 3"/>
          <p:cNvSpPr>
            <a:spLocks noGrp="1" noChangeArrowheads="1"/>
          </p:cNvSpPr>
          <p:nvPr>
            <p:ph type="body" sz="half" idx="1"/>
          </p:nvPr>
        </p:nvSpPr>
        <p:spPr/>
        <p:txBody>
          <a:bodyPr/>
          <a:lstStyle/>
          <a:p>
            <a:r>
              <a:rPr lang="en-GB" sz="2800" dirty="0"/>
              <a:t>equally</a:t>
            </a:r>
          </a:p>
          <a:p>
            <a:r>
              <a:rPr lang="en-GB" sz="2800" dirty="0"/>
              <a:t>in the same way</a:t>
            </a:r>
          </a:p>
          <a:p>
            <a:r>
              <a:rPr lang="en-GB" sz="2800" dirty="0"/>
              <a:t>similarly</a:t>
            </a:r>
          </a:p>
          <a:p>
            <a:r>
              <a:rPr lang="en-GB" sz="2800" dirty="0"/>
              <a:t>likewise</a:t>
            </a:r>
          </a:p>
          <a:p>
            <a:r>
              <a:rPr lang="en-GB" sz="2800" dirty="0"/>
              <a:t>as with</a:t>
            </a:r>
          </a:p>
          <a:p>
            <a:r>
              <a:rPr lang="en-GB" sz="2800" dirty="0"/>
              <a:t>like</a:t>
            </a:r>
          </a:p>
        </p:txBody>
      </p:sp>
      <p:graphicFrame>
        <p:nvGraphicFramePr>
          <p:cNvPr id="8196" name="Object 4"/>
          <p:cNvGraphicFramePr>
            <a:graphicFrameLocks noGrp="1" noChangeAspect="1"/>
          </p:cNvGraphicFramePr>
          <p:nvPr>
            <p:ph type="clipArt" sz="half" idx="2"/>
          </p:nvPr>
        </p:nvGraphicFramePr>
        <p:xfrm>
          <a:off x="5029200" y="2347913"/>
          <a:ext cx="3810000" cy="2962275"/>
        </p:xfrm>
        <a:graphic>
          <a:graphicData uri="http://schemas.openxmlformats.org/presentationml/2006/ole">
            <mc:AlternateContent xmlns:mc="http://schemas.openxmlformats.org/markup-compatibility/2006">
              <mc:Choice xmlns:v="urn:schemas-microsoft-com:vml" Requires="v">
                <p:oleObj spid="_x0000_s17448" name="Clip" r:id="rId3" imgW="1697760" imgH="1320120" progId="MS_ClipArt_Gallery.5">
                  <p:embed/>
                </p:oleObj>
              </mc:Choice>
              <mc:Fallback>
                <p:oleObj name="Clip" r:id="rId3" imgW="1697760" imgH="1320120" progId="MS_ClipArt_Gallery.5">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29200" y="2347913"/>
                        <a:ext cx="3810000" cy="2962275"/>
                      </a:xfrm>
                      <a:prstGeom prst="rect">
                        <a:avLst/>
                      </a:prstGeom>
                    </p:spPr>
                  </p:pic>
                </p:oleObj>
              </mc:Fallback>
            </mc:AlternateContent>
          </a:graphicData>
        </a:graphic>
      </p:graphicFrame>
    </p:spTree>
    <p:extLst>
      <p:ext uri="{BB962C8B-B14F-4D97-AF65-F5344CB8AC3E}">
        <p14:creationId xmlns:p14="http://schemas.microsoft.com/office/powerpoint/2010/main" val="726813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 calcmode="lin" valueType="num">
                                      <p:cBhvr>
                                        <p:cTn id="7" dur="500" fill="hold"/>
                                        <p:tgtEl>
                                          <p:spTgt spid="8195">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8195">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8195">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8195">
                                            <p:txEl>
                                              <p:pRg st="1" end="1"/>
                                            </p:txEl>
                                          </p:spTgt>
                                        </p:tgtEl>
                                        <p:attrNameLst>
                                          <p:attrName>style.visibility</p:attrName>
                                        </p:attrNameLst>
                                      </p:cBhvr>
                                      <p:to>
                                        <p:strVal val="visible"/>
                                      </p:to>
                                    </p:set>
                                    <p:anim calcmode="lin" valueType="num">
                                      <p:cBhvr>
                                        <p:cTn id="12" dur="500" fill="hold"/>
                                        <p:tgtEl>
                                          <p:spTgt spid="8195">
                                            <p:txEl>
                                              <p:pRg st="1" end="1"/>
                                            </p:txEl>
                                          </p:spTgt>
                                        </p:tgtEl>
                                        <p:attrNameLst>
                                          <p:attrName>ppt_w</p:attrName>
                                        </p:attrNameLst>
                                      </p:cBhvr>
                                      <p:tavLst>
                                        <p:tav tm="0">
                                          <p:val>
                                            <p:fltVal val="0"/>
                                          </p:val>
                                        </p:tav>
                                        <p:tav tm="100000">
                                          <p:val>
                                            <p:strVal val="#ppt_w"/>
                                          </p:val>
                                        </p:tav>
                                      </p:tavLst>
                                    </p:anim>
                                    <p:anim calcmode="lin" valueType="num">
                                      <p:cBhvr>
                                        <p:cTn id="13" dur="500" fill="hold"/>
                                        <p:tgtEl>
                                          <p:spTgt spid="8195">
                                            <p:txEl>
                                              <p:pRg st="1" end="1"/>
                                            </p:txEl>
                                          </p:spTgt>
                                        </p:tgtEl>
                                        <p:attrNameLst>
                                          <p:attrName>ppt_h</p:attrName>
                                        </p:attrNameLst>
                                      </p:cBhvr>
                                      <p:tavLst>
                                        <p:tav tm="0">
                                          <p:val>
                                            <p:fltVal val="0"/>
                                          </p:val>
                                        </p:tav>
                                        <p:tav tm="100000">
                                          <p:val>
                                            <p:strVal val="#ppt_h"/>
                                          </p:val>
                                        </p:tav>
                                      </p:tavLst>
                                    </p:anim>
                                    <p:animEffect transition="in" filter="fade">
                                      <p:cBhvr>
                                        <p:cTn id="14" dur="500"/>
                                        <p:tgtEl>
                                          <p:spTgt spid="8195">
                                            <p:txEl>
                                              <p:pRg st="1" end="1"/>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8195">
                                            <p:txEl>
                                              <p:pRg st="2" end="2"/>
                                            </p:txEl>
                                          </p:spTgt>
                                        </p:tgtEl>
                                        <p:attrNameLst>
                                          <p:attrName>style.visibility</p:attrName>
                                        </p:attrNameLst>
                                      </p:cBhvr>
                                      <p:to>
                                        <p:strVal val="visible"/>
                                      </p:to>
                                    </p:set>
                                    <p:anim calcmode="lin" valueType="num">
                                      <p:cBhvr>
                                        <p:cTn id="17" dur="500" fill="hold"/>
                                        <p:tgtEl>
                                          <p:spTgt spid="8195">
                                            <p:txEl>
                                              <p:pRg st="2" end="2"/>
                                            </p:txEl>
                                          </p:spTgt>
                                        </p:tgtEl>
                                        <p:attrNameLst>
                                          <p:attrName>ppt_w</p:attrName>
                                        </p:attrNameLst>
                                      </p:cBhvr>
                                      <p:tavLst>
                                        <p:tav tm="0">
                                          <p:val>
                                            <p:fltVal val="0"/>
                                          </p:val>
                                        </p:tav>
                                        <p:tav tm="100000">
                                          <p:val>
                                            <p:strVal val="#ppt_w"/>
                                          </p:val>
                                        </p:tav>
                                      </p:tavLst>
                                    </p:anim>
                                    <p:anim calcmode="lin" valueType="num">
                                      <p:cBhvr>
                                        <p:cTn id="18" dur="500" fill="hold"/>
                                        <p:tgtEl>
                                          <p:spTgt spid="8195">
                                            <p:txEl>
                                              <p:pRg st="2" end="2"/>
                                            </p:txEl>
                                          </p:spTgt>
                                        </p:tgtEl>
                                        <p:attrNameLst>
                                          <p:attrName>ppt_h</p:attrName>
                                        </p:attrNameLst>
                                      </p:cBhvr>
                                      <p:tavLst>
                                        <p:tav tm="0">
                                          <p:val>
                                            <p:fltVal val="0"/>
                                          </p:val>
                                        </p:tav>
                                        <p:tav tm="100000">
                                          <p:val>
                                            <p:strVal val="#ppt_h"/>
                                          </p:val>
                                        </p:tav>
                                      </p:tavLst>
                                    </p:anim>
                                    <p:animEffect transition="in" filter="fade">
                                      <p:cBhvr>
                                        <p:cTn id="19" dur="500"/>
                                        <p:tgtEl>
                                          <p:spTgt spid="8195">
                                            <p:txEl>
                                              <p:pRg st="2" end="2"/>
                                            </p:txEl>
                                          </p:spTgt>
                                        </p:tgtEl>
                                      </p:cBhvr>
                                    </p:animEffect>
                                  </p:childTnLst>
                                </p:cTn>
                              </p:par>
                              <p:par>
                                <p:cTn id="20" presetID="53" presetClass="entr" presetSubtype="16" fill="hold" nodeType="withEffect">
                                  <p:stCondLst>
                                    <p:cond delay="0"/>
                                  </p:stCondLst>
                                  <p:childTnLst>
                                    <p:set>
                                      <p:cBhvr>
                                        <p:cTn id="21" dur="1" fill="hold">
                                          <p:stCondLst>
                                            <p:cond delay="0"/>
                                          </p:stCondLst>
                                        </p:cTn>
                                        <p:tgtEl>
                                          <p:spTgt spid="8195">
                                            <p:txEl>
                                              <p:pRg st="3" end="3"/>
                                            </p:txEl>
                                          </p:spTgt>
                                        </p:tgtEl>
                                        <p:attrNameLst>
                                          <p:attrName>style.visibility</p:attrName>
                                        </p:attrNameLst>
                                      </p:cBhvr>
                                      <p:to>
                                        <p:strVal val="visible"/>
                                      </p:to>
                                    </p:set>
                                    <p:anim calcmode="lin" valueType="num">
                                      <p:cBhvr>
                                        <p:cTn id="22" dur="500" fill="hold"/>
                                        <p:tgtEl>
                                          <p:spTgt spid="8195">
                                            <p:txEl>
                                              <p:pRg st="3" end="3"/>
                                            </p:txEl>
                                          </p:spTgt>
                                        </p:tgtEl>
                                        <p:attrNameLst>
                                          <p:attrName>ppt_w</p:attrName>
                                        </p:attrNameLst>
                                      </p:cBhvr>
                                      <p:tavLst>
                                        <p:tav tm="0">
                                          <p:val>
                                            <p:fltVal val="0"/>
                                          </p:val>
                                        </p:tav>
                                        <p:tav tm="100000">
                                          <p:val>
                                            <p:strVal val="#ppt_w"/>
                                          </p:val>
                                        </p:tav>
                                      </p:tavLst>
                                    </p:anim>
                                    <p:anim calcmode="lin" valueType="num">
                                      <p:cBhvr>
                                        <p:cTn id="23" dur="500" fill="hold"/>
                                        <p:tgtEl>
                                          <p:spTgt spid="8195">
                                            <p:txEl>
                                              <p:pRg st="3" end="3"/>
                                            </p:txEl>
                                          </p:spTgt>
                                        </p:tgtEl>
                                        <p:attrNameLst>
                                          <p:attrName>ppt_h</p:attrName>
                                        </p:attrNameLst>
                                      </p:cBhvr>
                                      <p:tavLst>
                                        <p:tav tm="0">
                                          <p:val>
                                            <p:fltVal val="0"/>
                                          </p:val>
                                        </p:tav>
                                        <p:tav tm="100000">
                                          <p:val>
                                            <p:strVal val="#ppt_h"/>
                                          </p:val>
                                        </p:tav>
                                      </p:tavLst>
                                    </p:anim>
                                    <p:animEffect transition="in" filter="fade">
                                      <p:cBhvr>
                                        <p:cTn id="24" dur="500"/>
                                        <p:tgtEl>
                                          <p:spTgt spid="8195">
                                            <p:txEl>
                                              <p:pRg st="3" end="3"/>
                                            </p:txEl>
                                          </p:spTgt>
                                        </p:tgtEl>
                                      </p:cBhvr>
                                    </p:animEffect>
                                  </p:childTnLst>
                                </p:cTn>
                              </p:par>
                              <p:par>
                                <p:cTn id="25" presetID="53" presetClass="entr" presetSubtype="16" fill="hold" nodeType="withEffect">
                                  <p:stCondLst>
                                    <p:cond delay="0"/>
                                  </p:stCondLst>
                                  <p:childTnLst>
                                    <p:set>
                                      <p:cBhvr>
                                        <p:cTn id="26" dur="1" fill="hold">
                                          <p:stCondLst>
                                            <p:cond delay="0"/>
                                          </p:stCondLst>
                                        </p:cTn>
                                        <p:tgtEl>
                                          <p:spTgt spid="8195">
                                            <p:txEl>
                                              <p:pRg st="4" end="4"/>
                                            </p:txEl>
                                          </p:spTgt>
                                        </p:tgtEl>
                                        <p:attrNameLst>
                                          <p:attrName>style.visibility</p:attrName>
                                        </p:attrNameLst>
                                      </p:cBhvr>
                                      <p:to>
                                        <p:strVal val="visible"/>
                                      </p:to>
                                    </p:set>
                                    <p:anim calcmode="lin" valueType="num">
                                      <p:cBhvr>
                                        <p:cTn id="27" dur="500" fill="hold"/>
                                        <p:tgtEl>
                                          <p:spTgt spid="8195">
                                            <p:txEl>
                                              <p:pRg st="4" end="4"/>
                                            </p:txEl>
                                          </p:spTgt>
                                        </p:tgtEl>
                                        <p:attrNameLst>
                                          <p:attrName>ppt_w</p:attrName>
                                        </p:attrNameLst>
                                      </p:cBhvr>
                                      <p:tavLst>
                                        <p:tav tm="0">
                                          <p:val>
                                            <p:fltVal val="0"/>
                                          </p:val>
                                        </p:tav>
                                        <p:tav tm="100000">
                                          <p:val>
                                            <p:strVal val="#ppt_w"/>
                                          </p:val>
                                        </p:tav>
                                      </p:tavLst>
                                    </p:anim>
                                    <p:anim calcmode="lin" valueType="num">
                                      <p:cBhvr>
                                        <p:cTn id="28" dur="500" fill="hold"/>
                                        <p:tgtEl>
                                          <p:spTgt spid="8195">
                                            <p:txEl>
                                              <p:pRg st="4" end="4"/>
                                            </p:txEl>
                                          </p:spTgt>
                                        </p:tgtEl>
                                        <p:attrNameLst>
                                          <p:attrName>ppt_h</p:attrName>
                                        </p:attrNameLst>
                                      </p:cBhvr>
                                      <p:tavLst>
                                        <p:tav tm="0">
                                          <p:val>
                                            <p:fltVal val="0"/>
                                          </p:val>
                                        </p:tav>
                                        <p:tav tm="100000">
                                          <p:val>
                                            <p:strVal val="#ppt_h"/>
                                          </p:val>
                                        </p:tav>
                                      </p:tavLst>
                                    </p:anim>
                                    <p:animEffect transition="in" filter="fade">
                                      <p:cBhvr>
                                        <p:cTn id="29" dur="500"/>
                                        <p:tgtEl>
                                          <p:spTgt spid="8195">
                                            <p:txEl>
                                              <p:pRg st="4" end="4"/>
                                            </p:txEl>
                                          </p:spTgt>
                                        </p:tgtEl>
                                      </p:cBhvr>
                                    </p:animEffect>
                                  </p:childTnLst>
                                </p:cTn>
                              </p:par>
                              <p:par>
                                <p:cTn id="30" presetID="53" presetClass="entr" presetSubtype="16" fill="hold" nodeType="withEffect">
                                  <p:stCondLst>
                                    <p:cond delay="0"/>
                                  </p:stCondLst>
                                  <p:childTnLst>
                                    <p:set>
                                      <p:cBhvr>
                                        <p:cTn id="31" dur="1" fill="hold">
                                          <p:stCondLst>
                                            <p:cond delay="0"/>
                                          </p:stCondLst>
                                        </p:cTn>
                                        <p:tgtEl>
                                          <p:spTgt spid="8195">
                                            <p:txEl>
                                              <p:pRg st="5" end="5"/>
                                            </p:txEl>
                                          </p:spTgt>
                                        </p:tgtEl>
                                        <p:attrNameLst>
                                          <p:attrName>style.visibility</p:attrName>
                                        </p:attrNameLst>
                                      </p:cBhvr>
                                      <p:to>
                                        <p:strVal val="visible"/>
                                      </p:to>
                                    </p:set>
                                    <p:anim calcmode="lin" valueType="num">
                                      <p:cBhvr>
                                        <p:cTn id="32" dur="500" fill="hold"/>
                                        <p:tgtEl>
                                          <p:spTgt spid="8195">
                                            <p:txEl>
                                              <p:pRg st="5" end="5"/>
                                            </p:txEl>
                                          </p:spTgt>
                                        </p:tgtEl>
                                        <p:attrNameLst>
                                          <p:attrName>ppt_w</p:attrName>
                                        </p:attrNameLst>
                                      </p:cBhvr>
                                      <p:tavLst>
                                        <p:tav tm="0">
                                          <p:val>
                                            <p:fltVal val="0"/>
                                          </p:val>
                                        </p:tav>
                                        <p:tav tm="100000">
                                          <p:val>
                                            <p:strVal val="#ppt_w"/>
                                          </p:val>
                                        </p:tav>
                                      </p:tavLst>
                                    </p:anim>
                                    <p:anim calcmode="lin" valueType="num">
                                      <p:cBhvr>
                                        <p:cTn id="33" dur="500" fill="hold"/>
                                        <p:tgtEl>
                                          <p:spTgt spid="8195">
                                            <p:txEl>
                                              <p:pRg st="5" end="5"/>
                                            </p:txEl>
                                          </p:spTgt>
                                        </p:tgtEl>
                                        <p:attrNameLst>
                                          <p:attrName>ppt_h</p:attrName>
                                        </p:attrNameLst>
                                      </p:cBhvr>
                                      <p:tavLst>
                                        <p:tav tm="0">
                                          <p:val>
                                            <p:fltVal val="0"/>
                                          </p:val>
                                        </p:tav>
                                        <p:tav tm="100000">
                                          <p:val>
                                            <p:strVal val="#ppt_h"/>
                                          </p:val>
                                        </p:tav>
                                      </p:tavLst>
                                    </p:anim>
                                    <p:animEffect transition="in" filter="fade">
                                      <p:cBhvr>
                                        <p:cTn id="34" dur="500"/>
                                        <p:tgtEl>
                                          <p:spTgt spid="819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solidFill>
                  <a:schemeClr val="tx1"/>
                </a:solidFill>
              </a:rPr>
              <a:t>Cause and Effect Connectives</a:t>
            </a:r>
          </a:p>
        </p:txBody>
      </p:sp>
      <p:graphicFrame>
        <p:nvGraphicFramePr>
          <p:cNvPr id="9219" name="Object 3"/>
          <p:cNvGraphicFramePr>
            <a:graphicFrameLocks noGrp="1" noChangeAspect="1"/>
          </p:cNvGraphicFramePr>
          <p:nvPr>
            <p:ph type="clipArt" sz="half" idx="1"/>
          </p:nvPr>
        </p:nvGraphicFramePr>
        <p:xfrm>
          <a:off x="1066800" y="1817688"/>
          <a:ext cx="3810000" cy="4022725"/>
        </p:xfrm>
        <a:graphic>
          <a:graphicData uri="http://schemas.openxmlformats.org/presentationml/2006/ole">
            <mc:AlternateContent xmlns:mc="http://schemas.openxmlformats.org/markup-compatibility/2006">
              <mc:Choice xmlns:v="urn:schemas-microsoft-com:vml" Requires="v">
                <p:oleObj spid="_x0000_s18472" name="Clip" r:id="rId3" imgW="1223640" imgH="1293120" progId="MS_ClipArt_Gallery.5">
                  <p:embed/>
                </p:oleObj>
              </mc:Choice>
              <mc:Fallback>
                <p:oleObj name="Clip" r:id="rId3" imgW="1223640" imgH="1293120" progId="MS_ClipArt_Gallery.5">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6800" y="1817688"/>
                        <a:ext cx="3810000" cy="4022725"/>
                      </a:xfrm>
                      <a:prstGeom prst="rect">
                        <a:avLst/>
                      </a:prstGeom>
                    </p:spPr>
                  </p:pic>
                </p:oleObj>
              </mc:Fallback>
            </mc:AlternateContent>
          </a:graphicData>
        </a:graphic>
      </p:graphicFrame>
      <p:sp>
        <p:nvSpPr>
          <p:cNvPr id="9220" name="Rectangle 4"/>
          <p:cNvSpPr>
            <a:spLocks noGrp="1" noChangeArrowheads="1"/>
          </p:cNvSpPr>
          <p:nvPr>
            <p:ph type="body" sz="half" idx="2"/>
          </p:nvPr>
        </p:nvSpPr>
        <p:spPr/>
        <p:txBody>
          <a:bodyPr/>
          <a:lstStyle/>
          <a:p>
            <a:r>
              <a:rPr lang="en-GB" sz="2800" dirty="0"/>
              <a:t>because </a:t>
            </a:r>
          </a:p>
          <a:p>
            <a:r>
              <a:rPr lang="en-GB" sz="2800" dirty="0"/>
              <a:t>so</a:t>
            </a:r>
          </a:p>
          <a:p>
            <a:r>
              <a:rPr lang="en-GB" sz="2800" dirty="0"/>
              <a:t>therefore</a:t>
            </a:r>
          </a:p>
          <a:p>
            <a:r>
              <a:rPr lang="en-GB" sz="2800" dirty="0"/>
              <a:t>thus</a:t>
            </a:r>
          </a:p>
          <a:p>
            <a:r>
              <a:rPr lang="en-GB" sz="2800" dirty="0"/>
              <a:t>consequently</a:t>
            </a:r>
          </a:p>
          <a:p>
            <a:r>
              <a:rPr lang="en-GB" sz="2800" dirty="0"/>
              <a:t>therefore</a:t>
            </a:r>
          </a:p>
        </p:txBody>
      </p:sp>
    </p:spTree>
    <p:extLst>
      <p:ext uri="{BB962C8B-B14F-4D97-AF65-F5344CB8AC3E}">
        <p14:creationId xmlns:p14="http://schemas.microsoft.com/office/powerpoint/2010/main" val="671628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anim calcmode="lin" valueType="num">
                                      <p:cBhvr>
                                        <p:cTn id="7" dur="500" fill="hold"/>
                                        <p:tgtEl>
                                          <p:spTgt spid="9220">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9220">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9220">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9220">
                                            <p:txEl>
                                              <p:pRg st="1" end="1"/>
                                            </p:txEl>
                                          </p:spTgt>
                                        </p:tgtEl>
                                        <p:attrNameLst>
                                          <p:attrName>style.visibility</p:attrName>
                                        </p:attrNameLst>
                                      </p:cBhvr>
                                      <p:to>
                                        <p:strVal val="visible"/>
                                      </p:to>
                                    </p:set>
                                    <p:anim calcmode="lin" valueType="num">
                                      <p:cBhvr>
                                        <p:cTn id="12" dur="500" fill="hold"/>
                                        <p:tgtEl>
                                          <p:spTgt spid="9220">
                                            <p:txEl>
                                              <p:pRg st="1" end="1"/>
                                            </p:txEl>
                                          </p:spTgt>
                                        </p:tgtEl>
                                        <p:attrNameLst>
                                          <p:attrName>ppt_w</p:attrName>
                                        </p:attrNameLst>
                                      </p:cBhvr>
                                      <p:tavLst>
                                        <p:tav tm="0">
                                          <p:val>
                                            <p:fltVal val="0"/>
                                          </p:val>
                                        </p:tav>
                                        <p:tav tm="100000">
                                          <p:val>
                                            <p:strVal val="#ppt_w"/>
                                          </p:val>
                                        </p:tav>
                                      </p:tavLst>
                                    </p:anim>
                                    <p:anim calcmode="lin" valueType="num">
                                      <p:cBhvr>
                                        <p:cTn id="13" dur="500" fill="hold"/>
                                        <p:tgtEl>
                                          <p:spTgt spid="9220">
                                            <p:txEl>
                                              <p:pRg st="1" end="1"/>
                                            </p:txEl>
                                          </p:spTgt>
                                        </p:tgtEl>
                                        <p:attrNameLst>
                                          <p:attrName>ppt_h</p:attrName>
                                        </p:attrNameLst>
                                      </p:cBhvr>
                                      <p:tavLst>
                                        <p:tav tm="0">
                                          <p:val>
                                            <p:fltVal val="0"/>
                                          </p:val>
                                        </p:tav>
                                        <p:tav tm="100000">
                                          <p:val>
                                            <p:strVal val="#ppt_h"/>
                                          </p:val>
                                        </p:tav>
                                      </p:tavLst>
                                    </p:anim>
                                    <p:animEffect transition="in" filter="fade">
                                      <p:cBhvr>
                                        <p:cTn id="14" dur="500"/>
                                        <p:tgtEl>
                                          <p:spTgt spid="9220">
                                            <p:txEl>
                                              <p:pRg st="1" end="1"/>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9220">
                                            <p:txEl>
                                              <p:pRg st="2" end="2"/>
                                            </p:txEl>
                                          </p:spTgt>
                                        </p:tgtEl>
                                        <p:attrNameLst>
                                          <p:attrName>style.visibility</p:attrName>
                                        </p:attrNameLst>
                                      </p:cBhvr>
                                      <p:to>
                                        <p:strVal val="visible"/>
                                      </p:to>
                                    </p:set>
                                    <p:anim calcmode="lin" valueType="num">
                                      <p:cBhvr>
                                        <p:cTn id="17" dur="500" fill="hold"/>
                                        <p:tgtEl>
                                          <p:spTgt spid="9220">
                                            <p:txEl>
                                              <p:pRg st="2" end="2"/>
                                            </p:txEl>
                                          </p:spTgt>
                                        </p:tgtEl>
                                        <p:attrNameLst>
                                          <p:attrName>ppt_w</p:attrName>
                                        </p:attrNameLst>
                                      </p:cBhvr>
                                      <p:tavLst>
                                        <p:tav tm="0">
                                          <p:val>
                                            <p:fltVal val="0"/>
                                          </p:val>
                                        </p:tav>
                                        <p:tav tm="100000">
                                          <p:val>
                                            <p:strVal val="#ppt_w"/>
                                          </p:val>
                                        </p:tav>
                                      </p:tavLst>
                                    </p:anim>
                                    <p:anim calcmode="lin" valueType="num">
                                      <p:cBhvr>
                                        <p:cTn id="18" dur="500" fill="hold"/>
                                        <p:tgtEl>
                                          <p:spTgt spid="9220">
                                            <p:txEl>
                                              <p:pRg st="2" end="2"/>
                                            </p:txEl>
                                          </p:spTgt>
                                        </p:tgtEl>
                                        <p:attrNameLst>
                                          <p:attrName>ppt_h</p:attrName>
                                        </p:attrNameLst>
                                      </p:cBhvr>
                                      <p:tavLst>
                                        <p:tav tm="0">
                                          <p:val>
                                            <p:fltVal val="0"/>
                                          </p:val>
                                        </p:tav>
                                        <p:tav tm="100000">
                                          <p:val>
                                            <p:strVal val="#ppt_h"/>
                                          </p:val>
                                        </p:tav>
                                      </p:tavLst>
                                    </p:anim>
                                    <p:animEffect transition="in" filter="fade">
                                      <p:cBhvr>
                                        <p:cTn id="19" dur="500"/>
                                        <p:tgtEl>
                                          <p:spTgt spid="9220">
                                            <p:txEl>
                                              <p:pRg st="2" end="2"/>
                                            </p:txEl>
                                          </p:spTgt>
                                        </p:tgtEl>
                                      </p:cBhvr>
                                    </p:animEffect>
                                  </p:childTnLst>
                                </p:cTn>
                              </p:par>
                              <p:par>
                                <p:cTn id="20" presetID="53" presetClass="entr" presetSubtype="16" fill="hold" nodeType="withEffect">
                                  <p:stCondLst>
                                    <p:cond delay="0"/>
                                  </p:stCondLst>
                                  <p:childTnLst>
                                    <p:set>
                                      <p:cBhvr>
                                        <p:cTn id="21" dur="1" fill="hold">
                                          <p:stCondLst>
                                            <p:cond delay="0"/>
                                          </p:stCondLst>
                                        </p:cTn>
                                        <p:tgtEl>
                                          <p:spTgt spid="9220">
                                            <p:txEl>
                                              <p:pRg st="3" end="3"/>
                                            </p:txEl>
                                          </p:spTgt>
                                        </p:tgtEl>
                                        <p:attrNameLst>
                                          <p:attrName>style.visibility</p:attrName>
                                        </p:attrNameLst>
                                      </p:cBhvr>
                                      <p:to>
                                        <p:strVal val="visible"/>
                                      </p:to>
                                    </p:set>
                                    <p:anim calcmode="lin" valueType="num">
                                      <p:cBhvr>
                                        <p:cTn id="22" dur="500" fill="hold"/>
                                        <p:tgtEl>
                                          <p:spTgt spid="9220">
                                            <p:txEl>
                                              <p:pRg st="3" end="3"/>
                                            </p:txEl>
                                          </p:spTgt>
                                        </p:tgtEl>
                                        <p:attrNameLst>
                                          <p:attrName>ppt_w</p:attrName>
                                        </p:attrNameLst>
                                      </p:cBhvr>
                                      <p:tavLst>
                                        <p:tav tm="0">
                                          <p:val>
                                            <p:fltVal val="0"/>
                                          </p:val>
                                        </p:tav>
                                        <p:tav tm="100000">
                                          <p:val>
                                            <p:strVal val="#ppt_w"/>
                                          </p:val>
                                        </p:tav>
                                      </p:tavLst>
                                    </p:anim>
                                    <p:anim calcmode="lin" valueType="num">
                                      <p:cBhvr>
                                        <p:cTn id="23" dur="500" fill="hold"/>
                                        <p:tgtEl>
                                          <p:spTgt spid="9220">
                                            <p:txEl>
                                              <p:pRg st="3" end="3"/>
                                            </p:txEl>
                                          </p:spTgt>
                                        </p:tgtEl>
                                        <p:attrNameLst>
                                          <p:attrName>ppt_h</p:attrName>
                                        </p:attrNameLst>
                                      </p:cBhvr>
                                      <p:tavLst>
                                        <p:tav tm="0">
                                          <p:val>
                                            <p:fltVal val="0"/>
                                          </p:val>
                                        </p:tav>
                                        <p:tav tm="100000">
                                          <p:val>
                                            <p:strVal val="#ppt_h"/>
                                          </p:val>
                                        </p:tav>
                                      </p:tavLst>
                                    </p:anim>
                                    <p:animEffect transition="in" filter="fade">
                                      <p:cBhvr>
                                        <p:cTn id="24" dur="500"/>
                                        <p:tgtEl>
                                          <p:spTgt spid="9220">
                                            <p:txEl>
                                              <p:pRg st="3" end="3"/>
                                            </p:txEl>
                                          </p:spTgt>
                                        </p:tgtEl>
                                      </p:cBhvr>
                                    </p:animEffect>
                                  </p:childTnLst>
                                </p:cTn>
                              </p:par>
                              <p:par>
                                <p:cTn id="25" presetID="53" presetClass="entr" presetSubtype="16" fill="hold" nodeType="withEffect">
                                  <p:stCondLst>
                                    <p:cond delay="0"/>
                                  </p:stCondLst>
                                  <p:childTnLst>
                                    <p:set>
                                      <p:cBhvr>
                                        <p:cTn id="26" dur="1" fill="hold">
                                          <p:stCondLst>
                                            <p:cond delay="0"/>
                                          </p:stCondLst>
                                        </p:cTn>
                                        <p:tgtEl>
                                          <p:spTgt spid="9220">
                                            <p:txEl>
                                              <p:pRg st="4" end="4"/>
                                            </p:txEl>
                                          </p:spTgt>
                                        </p:tgtEl>
                                        <p:attrNameLst>
                                          <p:attrName>style.visibility</p:attrName>
                                        </p:attrNameLst>
                                      </p:cBhvr>
                                      <p:to>
                                        <p:strVal val="visible"/>
                                      </p:to>
                                    </p:set>
                                    <p:anim calcmode="lin" valueType="num">
                                      <p:cBhvr>
                                        <p:cTn id="27" dur="500" fill="hold"/>
                                        <p:tgtEl>
                                          <p:spTgt spid="9220">
                                            <p:txEl>
                                              <p:pRg st="4" end="4"/>
                                            </p:txEl>
                                          </p:spTgt>
                                        </p:tgtEl>
                                        <p:attrNameLst>
                                          <p:attrName>ppt_w</p:attrName>
                                        </p:attrNameLst>
                                      </p:cBhvr>
                                      <p:tavLst>
                                        <p:tav tm="0">
                                          <p:val>
                                            <p:fltVal val="0"/>
                                          </p:val>
                                        </p:tav>
                                        <p:tav tm="100000">
                                          <p:val>
                                            <p:strVal val="#ppt_w"/>
                                          </p:val>
                                        </p:tav>
                                      </p:tavLst>
                                    </p:anim>
                                    <p:anim calcmode="lin" valueType="num">
                                      <p:cBhvr>
                                        <p:cTn id="28" dur="500" fill="hold"/>
                                        <p:tgtEl>
                                          <p:spTgt spid="9220">
                                            <p:txEl>
                                              <p:pRg st="4" end="4"/>
                                            </p:txEl>
                                          </p:spTgt>
                                        </p:tgtEl>
                                        <p:attrNameLst>
                                          <p:attrName>ppt_h</p:attrName>
                                        </p:attrNameLst>
                                      </p:cBhvr>
                                      <p:tavLst>
                                        <p:tav tm="0">
                                          <p:val>
                                            <p:fltVal val="0"/>
                                          </p:val>
                                        </p:tav>
                                        <p:tav tm="100000">
                                          <p:val>
                                            <p:strVal val="#ppt_h"/>
                                          </p:val>
                                        </p:tav>
                                      </p:tavLst>
                                    </p:anim>
                                    <p:animEffect transition="in" filter="fade">
                                      <p:cBhvr>
                                        <p:cTn id="29" dur="500"/>
                                        <p:tgtEl>
                                          <p:spTgt spid="9220">
                                            <p:txEl>
                                              <p:pRg st="4" end="4"/>
                                            </p:txEl>
                                          </p:spTgt>
                                        </p:tgtEl>
                                      </p:cBhvr>
                                    </p:animEffect>
                                  </p:childTnLst>
                                </p:cTn>
                              </p:par>
                              <p:par>
                                <p:cTn id="30" presetID="53" presetClass="entr" presetSubtype="16" fill="hold" nodeType="withEffect">
                                  <p:stCondLst>
                                    <p:cond delay="0"/>
                                  </p:stCondLst>
                                  <p:childTnLst>
                                    <p:set>
                                      <p:cBhvr>
                                        <p:cTn id="31" dur="1" fill="hold">
                                          <p:stCondLst>
                                            <p:cond delay="0"/>
                                          </p:stCondLst>
                                        </p:cTn>
                                        <p:tgtEl>
                                          <p:spTgt spid="9220">
                                            <p:txEl>
                                              <p:pRg st="5" end="5"/>
                                            </p:txEl>
                                          </p:spTgt>
                                        </p:tgtEl>
                                        <p:attrNameLst>
                                          <p:attrName>style.visibility</p:attrName>
                                        </p:attrNameLst>
                                      </p:cBhvr>
                                      <p:to>
                                        <p:strVal val="visible"/>
                                      </p:to>
                                    </p:set>
                                    <p:anim calcmode="lin" valueType="num">
                                      <p:cBhvr>
                                        <p:cTn id="32" dur="500" fill="hold"/>
                                        <p:tgtEl>
                                          <p:spTgt spid="9220">
                                            <p:txEl>
                                              <p:pRg st="5" end="5"/>
                                            </p:txEl>
                                          </p:spTgt>
                                        </p:tgtEl>
                                        <p:attrNameLst>
                                          <p:attrName>ppt_w</p:attrName>
                                        </p:attrNameLst>
                                      </p:cBhvr>
                                      <p:tavLst>
                                        <p:tav tm="0">
                                          <p:val>
                                            <p:fltVal val="0"/>
                                          </p:val>
                                        </p:tav>
                                        <p:tav tm="100000">
                                          <p:val>
                                            <p:strVal val="#ppt_w"/>
                                          </p:val>
                                        </p:tav>
                                      </p:tavLst>
                                    </p:anim>
                                    <p:anim calcmode="lin" valueType="num">
                                      <p:cBhvr>
                                        <p:cTn id="33" dur="500" fill="hold"/>
                                        <p:tgtEl>
                                          <p:spTgt spid="9220">
                                            <p:txEl>
                                              <p:pRg st="5" end="5"/>
                                            </p:txEl>
                                          </p:spTgt>
                                        </p:tgtEl>
                                        <p:attrNameLst>
                                          <p:attrName>ppt_h</p:attrName>
                                        </p:attrNameLst>
                                      </p:cBhvr>
                                      <p:tavLst>
                                        <p:tav tm="0">
                                          <p:val>
                                            <p:fltVal val="0"/>
                                          </p:val>
                                        </p:tav>
                                        <p:tav tm="100000">
                                          <p:val>
                                            <p:strVal val="#ppt_h"/>
                                          </p:val>
                                        </p:tav>
                                      </p:tavLst>
                                    </p:anim>
                                    <p:animEffect transition="in" filter="fade">
                                      <p:cBhvr>
                                        <p:cTn id="34" dur="500"/>
                                        <p:tgtEl>
                                          <p:spTgt spid="9220">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solidFill>
                  <a:schemeClr val="tx1"/>
                </a:solidFill>
              </a:rPr>
              <a:t>Qualifying Connectives</a:t>
            </a:r>
          </a:p>
        </p:txBody>
      </p:sp>
      <p:sp>
        <p:nvSpPr>
          <p:cNvPr id="10243" name="Rectangle 3"/>
          <p:cNvSpPr>
            <a:spLocks noGrp="1" noChangeArrowheads="1"/>
          </p:cNvSpPr>
          <p:nvPr>
            <p:ph type="body" sz="half" idx="1"/>
          </p:nvPr>
        </p:nvSpPr>
        <p:spPr/>
        <p:txBody>
          <a:bodyPr/>
          <a:lstStyle/>
          <a:p>
            <a:r>
              <a:rPr lang="en-GB" sz="2800" dirty="0"/>
              <a:t>however</a:t>
            </a:r>
          </a:p>
          <a:p>
            <a:r>
              <a:rPr lang="en-GB" sz="2800" dirty="0"/>
              <a:t>although</a:t>
            </a:r>
          </a:p>
          <a:p>
            <a:r>
              <a:rPr lang="en-GB" sz="2800" dirty="0"/>
              <a:t>unless</a:t>
            </a:r>
          </a:p>
          <a:p>
            <a:r>
              <a:rPr lang="en-GB" sz="2800" dirty="0"/>
              <a:t>except</a:t>
            </a:r>
          </a:p>
          <a:p>
            <a:r>
              <a:rPr lang="en-GB" sz="2800" dirty="0"/>
              <a:t>if</a:t>
            </a:r>
          </a:p>
          <a:p>
            <a:r>
              <a:rPr lang="en-GB" sz="2800" dirty="0"/>
              <a:t>as long as</a:t>
            </a:r>
          </a:p>
        </p:txBody>
      </p:sp>
      <p:graphicFrame>
        <p:nvGraphicFramePr>
          <p:cNvPr id="10244" name="Object 4"/>
          <p:cNvGraphicFramePr>
            <a:graphicFrameLocks noGrp="1" noChangeAspect="1"/>
          </p:cNvGraphicFramePr>
          <p:nvPr>
            <p:ph type="clipArt" sz="half" idx="2"/>
          </p:nvPr>
        </p:nvGraphicFramePr>
        <p:xfrm>
          <a:off x="5029200" y="2170113"/>
          <a:ext cx="3810000" cy="3317875"/>
        </p:xfrm>
        <a:graphic>
          <a:graphicData uri="http://schemas.openxmlformats.org/presentationml/2006/ole">
            <mc:AlternateContent xmlns:mc="http://schemas.openxmlformats.org/markup-compatibility/2006">
              <mc:Choice xmlns:v="urn:schemas-microsoft-com:vml" Requires="v">
                <p:oleObj spid="_x0000_s19496" name="Clip" r:id="rId3" imgW="1795320" imgH="1564560" progId="MS_ClipArt_Gallery.5">
                  <p:embed/>
                </p:oleObj>
              </mc:Choice>
              <mc:Fallback>
                <p:oleObj name="Clip" r:id="rId3" imgW="1795320" imgH="1564560" progId="MS_ClipArt_Gallery.5">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29200" y="2170113"/>
                        <a:ext cx="3810000" cy="3317875"/>
                      </a:xfrm>
                      <a:prstGeom prst="rect">
                        <a:avLst/>
                      </a:prstGeom>
                    </p:spPr>
                  </p:pic>
                </p:oleObj>
              </mc:Fallback>
            </mc:AlternateContent>
          </a:graphicData>
        </a:graphic>
      </p:graphicFrame>
    </p:spTree>
    <p:extLst>
      <p:ext uri="{BB962C8B-B14F-4D97-AF65-F5344CB8AC3E}">
        <p14:creationId xmlns:p14="http://schemas.microsoft.com/office/powerpoint/2010/main" val="879075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 calcmode="lin" valueType="num">
                                      <p:cBhvr>
                                        <p:cTn id="7" dur="500" fill="hold"/>
                                        <p:tgtEl>
                                          <p:spTgt spid="1024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1024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10243">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10243">
                                            <p:txEl>
                                              <p:pRg st="1" end="1"/>
                                            </p:txEl>
                                          </p:spTgt>
                                        </p:tgtEl>
                                        <p:attrNameLst>
                                          <p:attrName>style.visibility</p:attrName>
                                        </p:attrNameLst>
                                      </p:cBhvr>
                                      <p:to>
                                        <p:strVal val="visible"/>
                                      </p:to>
                                    </p:set>
                                    <p:anim calcmode="lin" valueType="num">
                                      <p:cBhvr>
                                        <p:cTn id="12" dur="500" fill="hold"/>
                                        <p:tgtEl>
                                          <p:spTgt spid="10243">
                                            <p:txEl>
                                              <p:pRg st="1" end="1"/>
                                            </p:txEl>
                                          </p:spTgt>
                                        </p:tgtEl>
                                        <p:attrNameLst>
                                          <p:attrName>ppt_w</p:attrName>
                                        </p:attrNameLst>
                                      </p:cBhvr>
                                      <p:tavLst>
                                        <p:tav tm="0">
                                          <p:val>
                                            <p:fltVal val="0"/>
                                          </p:val>
                                        </p:tav>
                                        <p:tav tm="100000">
                                          <p:val>
                                            <p:strVal val="#ppt_w"/>
                                          </p:val>
                                        </p:tav>
                                      </p:tavLst>
                                    </p:anim>
                                    <p:anim calcmode="lin" valueType="num">
                                      <p:cBhvr>
                                        <p:cTn id="13" dur="500" fill="hold"/>
                                        <p:tgtEl>
                                          <p:spTgt spid="10243">
                                            <p:txEl>
                                              <p:pRg st="1" end="1"/>
                                            </p:txEl>
                                          </p:spTgt>
                                        </p:tgtEl>
                                        <p:attrNameLst>
                                          <p:attrName>ppt_h</p:attrName>
                                        </p:attrNameLst>
                                      </p:cBhvr>
                                      <p:tavLst>
                                        <p:tav tm="0">
                                          <p:val>
                                            <p:fltVal val="0"/>
                                          </p:val>
                                        </p:tav>
                                        <p:tav tm="100000">
                                          <p:val>
                                            <p:strVal val="#ppt_h"/>
                                          </p:val>
                                        </p:tav>
                                      </p:tavLst>
                                    </p:anim>
                                    <p:animEffect transition="in" filter="fade">
                                      <p:cBhvr>
                                        <p:cTn id="14" dur="500"/>
                                        <p:tgtEl>
                                          <p:spTgt spid="10243">
                                            <p:txEl>
                                              <p:pRg st="1" end="1"/>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10243">
                                            <p:txEl>
                                              <p:pRg st="2" end="2"/>
                                            </p:txEl>
                                          </p:spTgt>
                                        </p:tgtEl>
                                        <p:attrNameLst>
                                          <p:attrName>style.visibility</p:attrName>
                                        </p:attrNameLst>
                                      </p:cBhvr>
                                      <p:to>
                                        <p:strVal val="visible"/>
                                      </p:to>
                                    </p:set>
                                    <p:anim calcmode="lin" valueType="num">
                                      <p:cBhvr>
                                        <p:cTn id="17" dur="500" fill="hold"/>
                                        <p:tgtEl>
                                          <p:spTgt spid="10243">
                                            <p:txEl>
                                              <p:pRg st="2" end="2"/>
                                            </p:txEl>
                                          </p:spTgt>
                                        </p:tgtEl>
                                        <p:attrNameLst>
                                          <p:attrName>ppt_w</p:attrName>
                                        </p:attrNameLst>
                                      </p:cBhvr>
                                      <p:tavLst>
                                        <p:tav tm="0">
                                          <p:val>
                                            <p:fltVal val="0"/>
                                          </p:val>
                                        </p:tav>
                                        <p:tav tm="100000">
                                          <p:val>
                                            <p:strVal val="#ppt_w"/>
                                          </p:val>
                                        </p:tav>
                                      </p:tavLst>
                                    </p:anim>
                                    <p:anim calcmode="lin" valueType="num">
                                      <p:cBhvr>
                                        <p:cTn id="18" dur="500" fill="hold"/>
                                        <p:tgtEl>
                                          <p:spTgt spid="10243">
                                            <p:txEl>
                                              <p:pRg st="2" end="2"/>
                                            </p:txEl>
                                          </p:spTgt>
                                        </p:tgtEl>
                                        <p:attrNameLst>
                                          <p:attrName>ppt_h</p:attrName>
                                        </p:attrNameLst>
                                      </p:cBhvr>
                                      <p:tavLst>
                                        <p:tav tm="0">
                                          <p:val>
                                            <p:fltVal val="0"/>
                                          </p:val>
                                        </p:tav>
                                        <p:tav tm="100000">
                                          <p:val>
                                            <p:strVal val="#ppt_h"/>
                                          </p:val>
                                        </p:tav>
                                      </p:tavLst>
                                    </p:anim>
                                    <p:animEffect transition="in" filter="fade">
                                      <p:cBhvr>
                                        <p:cTn id="19" dur="500"/>
                                        <p:tgtEl>
                                          <p:spTgt spid="10243">
                                            <p:txEl>
                                              <p:pRg st="2" end="2"/>
                                            </p:txEl>
                                          </p:spTgt>
                                        </p:tgtEl>
                                      </p:cBhvr>
                                    </p:animEffect>
                                  </p:childTnLst>
                                </p:cTn>
                              </p:par>
                              <p:par>
                                <p:cTn id="20" presetID="53" presetClass="entr" presetSubtype="16" fill="hold" nodeType="withEffect">
                                  <p:stCondLst>
                                    <p:cond delay="0"/>
                                  </p:stCondLst>
                                  <p:childTnLst>
                                    <p:set>
                                      <p:cBhvr>
                                        <p:cTn id="21" dur="1" fill="hold">
                                          <p:stCondLst>
                                            <p:cond delay="0"/>
                                          </p:stCondLst>
                                        </p:cTn>
                                        <p:tgtEl>
                                          <p:spTgt spid="10243">
                                            <p:txEl>
                                              <p:pRg st="3" end="3"/>
                                            </p:txEl>
                                          </p:spTgt>
                                        </p:tgtEl>
                                        <p:attrNameLst>
                                          <p:attrName>style.visibility</p:attrName>
                                        </p:attrNameLst>
                                      </p:cBhvr>
                                      <p:to>
                                        <p:strVal val="visible"/>
                                      </p:to>
                                    </p:set>
                                    <p:anim calcmode="lin" valueType="num">
                                      <p:cBhvr>
                                        <p:cTn id="22" dur="500" fill="hold"/>
                                        <p:tgtEl>
                                          <p:spTgt spid="10243">
                                            <p:txEl>
                                              <p:pRg st="3" end="3"/>
                                            </p:txEl>
                                          </p:spTgt>
                                        </p:tgtEl>
                                        <p:attrNameLst>
                                          <p:attrName>ppt_w</p:attrName>
                                        </p:attrNameLst>
                                      </p:cBhvr>
                                      <p:tavLst>
                                        <p:tav tm="0">
                                          <p:val>
                                            <p:fltVal val="0"/>
                                          </p:val>
                                        </p:tav>
                                        <p:tav tm="100000">
                                          <p:val>
                                            <p:strVal val="#ppt_w"/>
                                          </p:val>
                                        </p:tav>
                                      </p:tavLst>
                                    </p:anim>
                                    <p:anim calcmode="lin" valueType="num">
                                      <p:cBhvr>
                                        <p:cTn id="23" dur="500" fill="hold"/>
                                        <p:tgtEl>
                                          <p:spTgt spid="10243">
                                            <p:txEl>
                                              <p:pRg st="3" end="3"/>
                                            </p:txEl>
                                          </p:spTgt>
                                        </p:tgtEl>
                                        <p:attrNameLst>
                                          <p:attrName>ppt_h</p:attrName>
                                        </p:attrNameLst>
                                      </p:cBhvr>
                                      <p:tavLst>
                                        <p:tav tm="0">
                                          <p:val>
                                            <p:fltVal val="0"/>
                                          </p:val>
                                        </p:tav>
                                        <p:tav tm="100000">
                                          <p:val>
                                            <p:strVal val="#ppt_h"/>
                                          </p:val>
                                        </p:tav>
                                      </p:tavLst>
                                    </p:anim>
                                    <p:animEffect transition="in" filter="fade">
                                      <p:cBhvr>
                                        <p:cTn id="24" dur="500"/>
                                        <p:tgtEl>
                                          <p:spTgt spid="10243">
                                            <p:txEl>
                                              <p:pRg st="3" end="3"/>
                                            </p:txEl>
                                          </p:spTgt>
                                        </p:tgtEl>
                                      </p:cBhvr>
                                    </p:animEffect>
                                  </p:childTnLst>
                                </p:cTn>
                              </p:par>
                              <p:par>
                                <p:cTn id="25" presetID="53" presetClass="entr" presetSubtype="16" fill="hold" nodeType="withEffect">
                                  <p:stCondLst>
                                    <p:cond delay="0"/>
                                  </p:stCondLst>
                                  <p:childTnLst>
                                    <p:set>
                                      <p:cBhvr>
                                        <p:cTn id="26" dur="1" fill="hold">
                                          <p:stCondLst>
                                            <p:cond delay="0"/>
                                          </p:stCondLst>
                                        </p:cTn>
                                        <p:tgtEl>
                                          <p:spTgt spid="10243">
                                            <p:txEl>
                                              <p:pRg st="4" end="4"/>
                                            </p:txEl>
                                          </p:spTgt>
                                        </p:tgtEl>
                                        <p:attrNameLst>
                                          <p:attrName>style.visibility</p:attrName>
                                        </p:attrNameLst>
                                      </p:cBhvr>
                                      <p:to>
                                        <p:strVal val="visible"/>
                                      </p:to>
                                    </p:set>
                                    <p:anim calcmode="lin" valueType="num">
                                      <p:cBhvr>
                                        <p:cTn id="27" dur="500" fill="hold"/>
                                        <p:tgtEl>
                                          <p:spTgt spid="10243">
                                            <p:txEl>
                                              <p:pRg st="4" end="4"/>
                                            </p:txEl>
                                          </p:spTgt>
                                        </p:tgtEl>
                                        <p:attrNameLst>
                                          <p:attrName>ppt_w</p:attrName>
                                        </p:attrNameLst>
                                      </p:cBhvr>
                                      <p:tavLst>
                                        <p:tav tm="0">
                                          <p:val>
                                            <p:fltVal val="0"/>
                                          </p:val>
                                        </p:tav>
                                        <p:tav tm="100000">
                                          <p:val>
                                            <p:strVal val="#ppt_w"/>
                                          </p:val>
                                        </p:tav>
                                      </p:tavLst>
                                    </p:anim>
                                    <p:anim calcmode="lin" valueType="num">
                                      <p:cBhvr>
                                        <p:cTn id="28" dur="500" fill="hold"/>
                                        <p:tgtEl>
                                          <p:spTgt spid="10243">
                                            <p:txEl>
                                              <p:pRg st="4" end="4"/>
                                            </p:txEl>
                                          </p:spTgt>
                                        </p:tgtEl>
                                        <p:attrNameLst>
                                          <p:attrName>ppt_h</p:attrName>
                                        </p:attrNameLst>
                                      </p:cBhvr>
                                      <p:tavLst>
                                        <p:tav tm="0">
                                          <p:val>
                                            <p:fltVal val="0"/>
                                          </p:val>
                                        </p:tav>
                                        <p:tav tm="100000">
                                          <p:val>
                                            <p:strVal val="#ppt_h"/>
                                          </p:val>
                                        </p:tav>
                                      </p:tavLst>
                                    </p:anim>
                                    <p:animEffect transition="in" filter="fade">
                                      <p:cBhvr>
                                        <p:cTn id="29" dur="500"/>
                                        <p:tgtEl>
                                          <p:spTgt spid="10243">
                                            <p:txEl>
                                              <p:pRg st="4" end="4"/>
                                            </p:txEl>
                                          </p:spTgt>
                                        </p:tgtEl>
                                      </p:cBhvr>
                                    </p:animEffect>
                                  </p:childTnLst>
                                </p:cTn>
                              </p:par>
                              <p:par>
                                <p:cTn id="30" presetID="53" presetClass="entr" presetSubtype="16" fill="hold" nodeType="withEffect">
                                  <p:stCondLst>
                                    <p:cond delay="0"/>
                                  </p:stCondLst>
                                  <p:childTnLst>
                                    <p:set>
                                      <p:cBhvr>
                                        <p:cTn id="31" dur="1" fill="hold">
                                          <p:stCondLst>
                                            <p:cond delay="0"/>
                                          </p:stCondLst>
                                        </p:cTn>
                                        <p:tgtEl>
                                          <p:spTgt spid="10243">
                                            <p:txEl>
                                              <p:pRg st="5" end="5"/>
                                            </p:txEl>
                                          </p:spTgt>
                                        </p:tgtEl>
                                        <p:attrNameLst>
                                          <p:attrName>style.visibility</p:attrName>
                                        </p:attrNameLst>
                                      </p:cBhvr>
                                      <p:to>
                                        <p:strVal val="visible"/>
                                      </p:to>
                                    </p:set>
                                    <p:anim calcmode="lin" valueType="num">
                                      <p:cBhvr>
                                        <p:cTn id="32" dur="500" fill="hold"/>
                                        <p:tgtEl>
                                          <p:spTgt spid="10243">
                                            <p:txEl>
                                              <p:pRg st="5" end="5"/>
                                            </p:txEl>
                                          </p:spTgt>
                                        </p:tgtEl>
                                        <p:attrNameLst>
                                          <p:attrName>ppt_w</p:attrName>
                                        </p:attrNameLst>
                                      </p:cBhvr>
                                      <p:tavLst>
                                        <p:tav tm="0">
                                          <p:val>
                                            <p:fltVal val="0"/>
                                          </p:val>
                                        </p:tav>
                                        <p:tav tm="100000">
                                          <p:val>
                                            <p:strVal val="#ppt_w"/>
                                          </p:val>
                                        </p:tav>
                                      </p:tavLst>
                                    </p:anim>
                                    <p:anim calcmode="lin" valueType="num">
                                      <p:cBhvr>
                                        <p:cTn id="33" dur="500" fill="hold"/>
                                        <p:tgtEl>
                                          <p:spTgt spid="10243">
                                            <p:txEl>
                                              <p:pRg st="5" end="5"/>
                                            </p:txEl>
                                          </p:spTgt>
                                        </p:tgtEl>
                                        <p:attrNameLst>
                                          <p:attrName>ppt_h</p:attrName>
                                        </p:attrNameLst>
                                      </p:cBhvr>
                                      <p:tavLst>
                                        <p:tav tm="0">
                                          <p:val>
                                            <p:fltVal val="0"/>
                                          </p:val>
                                        </p:tav>
                                        <p:tav tm="100000">
                                          <p:val>
                                            <p:strVal val="#ppt_h"/>
                                          </p:val>
                                        </p:tav>
                                      </p:tavLst>
                                    </p:anim>
                                    <p:animEffect transition="in" filter="fade">
                                      <p:cBhvr>
                                        <p:cTn id="34" dur="500"/>
                                        <p:tgtEl>
                                          <p:spTgt spid="1024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dirty="0">
                <a:solidFill>
                  <a:schemeClr val="tx1"/>
                </a:solidFill>
              </a:rPr>
              <a:t>Illustrating Connectives</a:t>
            </a:r>
          </a:p>
        </p:txBody>
      </p:sp>
      <p:graphicFrame>
        <p:nvGraphicFramePr>
          <p:cNvPr id="11267" name="Object 3"/>
          <p:cNvGraphicFramePr>
            <a:graphicFrameLocks noGrp="1" noChangeAspect="1"/>
          </p:cNvGraphicFramePr>
          <p:nvPr>
            <p:ph type="clipArt" sz="half" idx="1"/>
          </p:nvPr>
        </p:nvGraphicFramePr>
        <p:xfrm>
          <a:off x="1066800" y="2716213"/>
          <a:ext cx="3810000" cy="2225675"/>
        </p:xfrm>
        <a:graphic>
          <a:graphicData uri="http://schemas.openxmlformats.org/presentationml/2006/ole">
            <mc:AlternateContent xmlns:mc="http://schemas.openxmlformats.org/markup-compatibility/2006">
              <mc:Choice xmlns:v="urn:schemas-microsoft-com:vml" Requires="v">
                <p:oleObj spid="_x0000_s20520" name="Clip" r:id="rId3" imgW="4582440" imgH="2676600" progId="MS_ClipArt_Gallery.5">
                  <p:embed/>
                </p:oleObj>
              </mc:Choice>
              <mc:Fallback>
                <p:oleObj name="Clip" r:id="rId3" imgW="4582440" imgH="2676600" progId="MS_ClipArt_Gallery.5">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6800" y="2716213"/>
                        <a:ext cx="3810000" cy="2225675"/>
                      </a:xfrm>
                      <a:prstGeom prst="rect">
                        <a:avLst/>
                      </a:prstGeom>
                    </p:spPr>
                  </p:pic>
                </p:oleObj>
              </mc:Fallback>
            </mc:AlternateContent>
          </a:graphicData>
        </a:graphic>
      </p:graphicFrame>
      <p:sp>
        <p:nvSpPr>
          <p:cNvPr id="11268" name="Rectangle 4"/>
          <p:cNvSpPr>
            <a:spLocks noGrp="1" noChangeArrowheads="1"/>
          </p:cNvSpPr>
          <p:nvPr>
            <p:ph type="body" sz="half" idx="2"/>
          </p:nvPr>
        </p:nvSpPr>
        <p:spPr/>
        <p:txBody>
          <a:bodyPr/>
          <a:lstStyle/>
          <a:p>
            <a:r>
              <a:rPr lang="en-GB" sz="2800" dirty="0"/>
              <a:t>for example</a:t>
            </a:r>
          </a:p>
          <a:p>
            <a:r>
              <a:rPr lang="en-GB" sz="2800" dirty="0"/>
              <a:t>such as</a:t>
            </a:r>
          </a:p>
          <a:p>
            <a:r>
              <a:rPr lang="en-GB" sz="2800" dirty="0"/>
              <a:t>for instance</a:t>
            </a:r>
          </a:p>
          <a:p>
            <a:r>
              <a:rPr lang="en-GB" sz="2800" dirty="0"/>
              <a:t>as revealed by</a:t>
            </a:r>
          </a:p>
          <a:p>
            <a:r>
              <a:rPr lang="en-GB" sz="2800" dirty="0"/>
              <a:t>in the case of</a:t>
            </a:r>
          </a:p>
        </p:txBody>
      </p:sp>
    </p:spTree>
    <p:extLst>
      <p:ext uri="{BB962C8B-B14F-4D97-AF65-F5344CB8AC3E}">
        <p14:creationId xmlns:p14="http://schemas.microsoft.com/office/powerpoint/2010/main" val="2075550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1268">
                                            <p:txEl>
                                              <p:pRg st="0" end="0"/>
                                            </p:txEl>
                                          </p:spTgt>
                                        </p:tgtEl>
                                        <p:attrNameLst>
                                          <p:attrName>style.visibility</p:attrName>
                                        </p:attrNameLst>
                                      </p:cBhvr>
                                      <p:to>
                                        <p:strVal val="visible"/>
                                      </p:to>
                                    </p:set>
                                    <p:anim calcmode="lin" valueType="num">
                                      <p:cBhvr>
                                        <p:cTn id="7" dur="500" fill="hold"/>
                                        <p:tgtEl>
                                          <p:spTgt spid="11268">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11268">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11268">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11268">
                                            <p:txEl>
                                              <p:pRg st="1" end="1"/>
                                            </p:txEl>
                                          </p:spTgt>
                                        </p:tgtEl>
                                        <p:attrNameLst>
                                          <p:attrName>style.visibility</p:attrName>
                                        </p:attrNameLst>
                                      </p:cBhvr>
                                      <p:to>
                                        <p:strVal val="visible"/>
                                      </p:to>
                                    </p:set>
                                    <p:anim calcmode="lin" valueType="num">
                                      <p:cBhvr>
                                        <p:cTn id="12" dur="500" fill="hold"/>
                                        <p:tgtEl>
                                          <p:spTgt spid="11268">
                                            <p:txEl>
                                              <p:pRg st="1" end="1"/>
                                            </p:txEl>
                                          </p:spTgt>
                                        </p:tgtEl>
                                        <p:attrNameLst>
                                          <p:attrName>ppt_w</p:attrName>
                                        </p:attrNameLst>
                                      </p:cBhvr>
                                      <p:tavLst>
                                        <p:tav tm="0">
                                          <p:val>
                                            <p:fltVal val="0"/>
                                          </p:val>
                                        </p:tav>
                                        <p:tav tm="100000">
                                          <p:val>
                                            <p:strVal val="#ppt_w"/>
                                          </p:val>
                                        </p:tav>
                                      </p:tavLst>
                                    </p:anim>
                                    <p:anim calcmode="lin" valueType="num">
                                      <p:cBhvr>
                                        <p:cTn id="13" dur="500" fill="hold"/>
                                        <p:tgtEl>
                                          <p:spTgt spid="11268">
                                            <p:txEl>
                                              <p:pRg st="1" end="1"/>
                                            </p:txEl>
                                          </p:spTgt>
                                        </p:tgtEl>
                                        <p:attrNameLst>
                                          <p:attrName>ppt_h</p:attrName>
                                        </p:attrNameLst>
                                      </p:cBhvr>
                                      <p:tavLst>
                                        <p:tav tm="0">
                                          <p:val>
                                            <p:fltVal val="0"/>
                                          </p:val>
                                        </p:tav>
                                        <p:tav tm="100000">
                                          <p:val>
                                            <p:strVal val="#ppt_h"/>
                                          </p:val>
                                        </p:tav>
                                      </p:tavLst>
                                    </p:anim>
                                    <p:animEffect transition="in" filter="fade">
                                      <p:cBhvr>
                                        <p:cTn id="14" dur="500"/>
                                        <p:tgtEl>
                                          <p:spTgt spid="11268">
                                            <p:txEl>
                                              <p:pRg st="1" end="1"/>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11268">
                                            <p:txEl>
                                              <p:pRg st="2" end="2"/>
                                            </p:txEl>
                                          </p:spTgt>
                                        </p:tgtEl>
                                        <p:attrNameLst>
                                          <p:attrName>style.visibility</p:attrName>
                                        </p:attrNameLst>
                                      </p:cBhvr>
                                      <p:to>
                                        <p:strVal val="visible"/>
                                      </p:to>
                                    </p:set>
                                    <p:anim calcmode="lin" valueType="num">
                                      <p:cBhvr>
                                        <p:cTn id="17" dur="500" fill="hold"/>
                                        <p:tgtEl>
                                          <p:spTgt spid="11268">
                                            <p:txEl>
                                              <p:pRg st="2" end="2"/>
                                            </p:txEl>
                                          </p:spTgt>
                                        </p:tgtEl>
                                        <p:attrNameLst>
                                          <p:attrName>ppt_w</p:attrName>
                                        </p:attrNameLst>
                                      </p:cBhvr>
                                      <p:tavLst>
                                        <p:tav tm="0">
                                          <p:val>
                                            <p:fltVal val="0"/>
                                          </p:val>
                                        </p:tav>
                                        <p:tav tm="100000">
                                          <p:val>
                                            <p:strVal val="#ppt_w"/>
                                          </p:val>
                                        </p:tav>
                                      </p:tavLst>
                                    </p:anim>
                                    <p:anim calcmode="lin" valueType="num">
                                      <p:cBhvr>
                                        <p:cTn id="18" dur="500" fill="hold"/>
                                        <p:tgtEl>
                                          <p:spTgt spid="11268">
                                            <p:txEl>
                                              <p:pRg st="2" end="2"/>
                                            </p:txEl>
                                          </p:spTgt>
                                        </p:tgtEl>
                                        <p:attrNameLst>
                                          <p:attrName>ppt_h</p:attrName>
                                        </p:attrNameLst>
                                      </p:cBhvr>
                                      <p:tavLst>
                                        <p:tav tm="0">
                                          <p:val>
                                            <p:fltVal val="0"/>
                                          </p:val>
                                        </p:tav>
                                        <p:tav tm="100000">
                                          <p:val>
                                            <p:strVal val="#ppt_h"/>
                                          </p:val>
                                        </p:tav>
                                      </p:tavLst>
                                    </p:anim>
                                    <p:animEffect transition="in" filter="fade">
                                      <p:cBhvr>
                                        <p:cTn id="19" dur="500"/>
                                        <p:tgtEl>
                                          <p:spTgt spid="11268">
                                            <p:txEl>
                                              <p:pRg st="2" end="2"/>
                                            </p:txEl>
                                          </p:spTgt>
                                        </p:tgtEl>
                                      </p:cBhvr>
                                    </p:animEffect>
                                  </p:childTnLst>
                                </p:cTn>
                              </p:par>
                              <p:par>
                                <p:cTn id="20" presetID="53" presetClass="entr" presetSubtype="16" fill="hold" nodeType="withEffect">
                                  <p:stCondLst>
                                    <p:cond delay="0"/>
                                  </p:stCondLst>
                                  <p:childTnLst>
                                    <p:set>
                                      <p:cBhvr>
                                        <p:cTn id="21" dur="1" fill="hold">
                                          <p:stCondLst>
                                            <p:cond delay="0"/>
                                          </p:stCondLst>
                                        </p:cTn>
                                        <p:tgtEl>
                                          <p:spTgt spid="11268">
                                            <p:txEl>
                                              <p:pRg st="3" end="3"/>
                                            </p:txEl>
                                          </p:spTgt>
                                        </p:tgtEl>
                                        <p:attrNameLst>
                                          <p:attrName>style.visibility</p:attrName>
                                        </p:attrNameLst>
                                      </p:cBhvr>
                                      <p:to>
                                        <p:strVal val="visible"/>
                                      </p:to>
                                    </p:set>
                                    <p:anim calcmode="lin" valueType="num">
                                      <p:cBhvr>
                                        <p:cTn id="22" dur="500" fill="hold"/>
                                        <p:tgtEl>
                                          <p:spTgt spid="11268">
                                            <p:txEl>
                                              <p:pRg st="3" end="3"/>
                                            </p:txEl>
                                          </p:spTgt>
                                        </p:tgtEl>
                                        <p:attrNameLst>
                                          <p:attrName>ppt_w</p:attrName>
                                        </p:attrNameLst>
                                      </p:cBhvr>
                                      <p:tavLst>
                                        <p:tav tm="0">
                                          <p:val>
                                            <p:fltVal val="0"/>
                                          </p:val>
                                        </p:tav>
                                        <p:tav tm="100000">
                                          <p:val>
                                            <p:strVal val="#ppt_w"/>
                                          </p:val>
                                        </p:tav>
                                      </p:tavLst>
                                    </p:anim>
                                    <p:anim calcmode="lin" valueType="num">
                                      <p:cBhvr>
                                        <p:cTn id="23" dur="500" fill="hold"/>
                                        <p:tgtEl>
                                          <p:spTgt spid="11268">
                                            <p:txEl>
                                              <p:pRg st="3" end="3"/>
                                            </p:txEl>
                                          </p:spTgt>
                                        </p:tgtEl>
                                        <p:attrNameLst>
                                          <p:attrName>ppt_h</p:attrName>
                                        </p:attrNameLst>
                                      </p:cBhvr>
                                      <p:tavLst>
                                        <p:tav tm="0">
                                          <p:val>
                                            <p:fltVal val="0"/>
                                          </p:val>
                                        </p:tav>
                                        <p:tav tm="100000">
                                          <p:val>
                                            <p:strVal val="#ppt_h"/>
                                          </p:val>
                                        </p:tav>
                                      </p:tavLst>
                                    </p:anim>
                                    <p:animEffect transition="in" filter="fade">
                                      <p:cBhvr>
                                        <p:cTn id="24" dur="500"/>
                                        <p:tgtEl>
                                          <p:spTgt spid="11268">
                                            <p:txEl>
                                              <p:pRg st="3" end="3"/>
                                            </p:txEl>
                                          </p:spTgt>
                                        </p:tgtEl>
                                      </p:cBhvr>
                                    </p:animEffect>
                                  </p:childTnLst>
                                </p:cTn>
                              </p:par>
                              <p:par>
                                <p:cTn id="25" presetID="53" presetClass="entr" presetSubtype="16" fill="hold" nodeType="withEffect">
                                  <p:stCondLst>
                                    <p:cond delay="0"/>
                                  </p:stCondLst>
                                  <p:childTnLst>
                                    <p:set>
                                      <p:cBhvr>
                                        <p:cTn id="26" dur="1" fill="hold">
                                          <p:stCondLst>
                                            <p:cond delay="0"/>
                                          </p:stCondLst>
                                        </p:cTn>
                                        <p:tgtEl>
                                          <p:spTgt spid="11268">
                                            <p:txEl>
                                              <p:pRg st="4" end="4"/>
                                            </p:txEl>
                                          </p:spTgt>
                                        </p:tgtEl>
                                        <p:attrNameLst>
                                          <p:attrName>style.visibility</p:attrName>
                                        </p:attrNameLst>
                                      </p:cBhvr>
                                      <p:to>
                                        <p:strVal val="visible"/>
                                      </p:to>
                                    </p:set>
                                    <p:anim calcmode="lin" valueType="num">
                                      <p:cBhvr>
                                        <p:cTn id="27" dur="500" fill="hold"/>
                                        <p:tgtEl>
                                          <p:spTgt spid="11268">
                                            <p:txEl>
                                              <p:pRg st="4" end="4"/>
                                            </p:txEl>
                                          </p:spTgt>
                                        </p:tgtEl>
                                        <p:attrNameLst>
                                          <p:attrName>ppt_w</p:attrName>
                                        </p:attrNameLst>
                                      </p:cBhvr>
                                      <p:tavLst>
                                        <p:tav tm="0">
                                          <p:val>
                                            <p:fltVal val="0"/>
                                          </p:val>
                                        </p:tav>
                                        <p:tav tm="100000">
                                          <p:val>
                                            <p:strVal val="#ppt_w"/>
                                          </p:val>
                                        </p:tav>
                                      </p:tavLst>
                                    </p:anim>
                                    <p:anim calcmode="lin" valueType="num">
                                      <p:cBhvr>
                                        <p:cTn id="28" dur="500" fill="hold"/>
                                        <p:tgtEl>
                                          <p:spTgt spid="11268">
                                            <p:txEl>
                                              <p:pRg st="4" end="4"/>
                                            </p:txEl>
                                          </p:spTgt>
                                        </p:tgtEl>
                                        <p:attrNameLst>
                                          <p:attrName>ppt_h</p:attrName>
                                        </p:attrNameLst>
                                      </p:cBhvr>
                                      <p:tavLst>
                                        <p:tav tm="0">
                                          <p:val>
                                            <p:fltVal val="0"/>
                                          </p:val>
                                        </p:tav>
                                        <p:tav tm="100000">
                                          <p:val>
                                            <p:strVal val="#ppt_h"/>
                                          </p:val>
                                        </p:tav>
                                      </p:tavLst>
                                    </p:anim>
                                    <p:animEffect transition="in" filter="fade">
                                      <p:cBhvr>
                                        <p:cTn id="29" dur="500"/>
                                        <p:tgtEl>
                                          <p:spTgt spid="1126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dirty="0">
                <a:solidFill>
                  <a:schemeClr val="tx1"/>
                </a:solidFill>
              </a:rPr>
              <a:t>Contrasting Connectives</a:t>
            </a:r>
          </a:p>
        </p:txBody>
      </p:sp>
      <p:sp>
        <p:nvSpPr>
          <p:cNvPr id="12291" name="Rectangle 3"/>
          <p:cNvSpPr>
            <a:spLocks noGrp="1" noChangeArrowheads="1"/>
          </p:cNvSpPr>
          <p:nvPr>
            <p:ph type="body" sz="half" idx="1"/>
          </p:nvPr>
        </p:nvSpPr>
        <p:spPr/>
        <p:txBody>
          <a:bodyPr/>
          <a:lstStyle/>
          <a:p>
            <a:r>
              <a:rPr lang="en-GB" sz="2800" dirty="0"/>
              <a:t>whereas</a:t>
            </a:r>
          </a:p>
          <a:p>
            <a:r>
              <a:rPr lang="en-GB" sz="2800" dirty="0"/>
              <a:t>instead of</a:t>
            </a:r>
          </a:p>
          <a:p>
            <a:r>
              <a:rPr lang="en-GB" sz="2800" dirty="0"/>
              <a:t>alternatively</a:t>
            </a:r>
          </a:p>
          <a:p>
            <a:r>
              <a:rPr lang="en-GB" sz="2800" dirty="0"/>
              <a:t>otherwise</a:t>
            </a:r>
          </a:p>
          <a:p>
            <a:r>
              <a:rPr lang="en-GB" sz="2800" dirty="0"/>
              <a:t>unlike</a:t>
            </a:r>
          </a:p>
          <a:p>
            <a:r>
              <a:rPr lang="en-GB" sz="2800" dirty="0"/>
              <a:t>on the other hand</a:t>
            </a:r>
          </a:p>
        </p:txBody>
      </p:sp>
      <p:graphicFrame>
        <p:nvGraphicFramePr>
          <p:cNvPr id="12292" name="Object 4"/>
          <p:cNvGraphicFramePr>
            <a:graphicFrameLocks noGrp="1" noChangeAspect="1"/>
          </p:cNvGraphicFramePr>
          <p:nvPr>
            <p:ph type="clipArt" sz="half" idx="2"/>
          </p:nvPr>
        </p:nvGraphicFramePr>
        <p:xfrm>
          <a:off x="5121275" y="1771650"/>
          <a:ext cx="3625850" cy="4114800"/>
        </p:xfrm>
        <a:graphic>
          <a:graphicData uri="http://schemas.openxmlformats.org/presentationml/2006/ole">
            <mc:AlternateContent xmlns:mc="http://schemas.openxmlformats.org/markup-compatibility/2006">
              <mc:Choice xmlns:v="urn:schemas-microsoft-com:vml" Requires="v">
                <p:oleObj spid="_x0000_s21544" name="Clip" r:id="rId3" imgW="3026520" imgH="3435480" progId="MS_ClipArt_Gallery.5">
                  <p:embed/>
                </p:oleObj>
              </mc:Choice>
              <mc:Fallback>
                <p:oleObj name="Clip" r:id="rId3" imgW="3026520" imgH="3435480" progId="MS_ClipArt_Gallery.5">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21275" y="1771650"/>
                        <a:ext cx="3625850" cy="4114800"/>
                      </a:xfrm>
                      <a:prstGeom prst="rect">
                        <a:avLst/>
                      </a:prstGeom>
                    </p:spPr>
                  </p:pic>
                </p:oleObj>
              </mc:Fallback>
            </mc:AlternateContent>
          </a:graphicData>
        </a:graphic>
      </p:graphicFrame>
    </p:spTree>
    <p:extLst>
      <p:ext uri="{BB962C8B-B14F-4D97-AF65-F5344CB8AC3E}">
        <p14:creationId xmlns:p14="http://schemas.microsoft.com/office/powerpoint/2010/main" val="60185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 calcmode="lin" valueType="num">
                                      <p:cBhvr>
                                        <p:cTn id="7" dur="500" fill="hold"/>
                                        <p:tgtEl>
                                          <p:spTgt spid="12291">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12291">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12291">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12291">
                                            <p:txEl>
                                              <p:pRg st="1" end="1"/>
                                            </p:txEl>
                                          </p:spTgt>
                                        </p:tgtEl>
                                        <p:attrNameLst>
                                          <p:attrName>style.visibility</p:attrName>
                                        </p:attrNameLst>
                                      </p:cBhvr>
                                      <p:to>
                                        <p:strVal val="visible"/>
                                      </p:to>
                                    </p:set>
                                    <p:anim calcmode="lin" valueType="num">
                                      <p:cBhvr>
                                        <p:cTn id="12" dur="500" fill="hold"/>
                                        <p:tgtEl>
                                          <p:spTgt spid="12291">
                                            <p:txEl>
                                              <p:pRg st="1" end="1"/>
                                            </p:txEl>
                                          </p:spTgt>
                                        </p:tgtEl>
                                        <p:attrNameLst>
                                          <p:attrName>ppt_w</p:attrName>
                                        </p:attrNameLst>
                                      </p:cBhvr>
                                      <p:tavLst>
                                        <p:tav tm="0">
                                          <p:val>
                                            <p:fltVal val="0"/>
                                          </p:val>
                                        </p:tav>
                                        <p:tav tm="100000">
                                          <p:val>
                                            <p:strVal val="#ppt_w"/>
                                          </p:val>
                                        </p:tav>
                                      </p:tavLst>
                                    </p:anim>
                                    <p:anim calcmode="lin" valueType="num">
                                      <p:cBhvr>
                                        <p:cTn id="13" dur="500" fill="hold"/>
                                        <p:tgtEl>
                                          <p:spTgt spid="12291">
                                            <p:txEl>
                                              <p:pRg st="1" end="1"/>
                                            </p:txEl>
                                          </p:spTgt>
                                        </p:tgtEl>
                                        <p:attrNameLst>
                                          <p:attrName>ppt_h</p:attrName>
                                        </p:attrNameLst>
                                      </p:cBhvr>
                                      <p:tavLst>
                                        <p:tav tm="0">
                                          <p:val>
                                            <p:fltVal val="0"/>
                                          </p:val>
                                        </p:tav>
                                        <p:tav tm="100000">
                                          <p:val>
                                            <p:strVal val="#ppt_h"/>
                                          </p:val>
                                        </p:tav>
                                      </p:tavLst>
                                    </p:anim>
                                    <p:animEffect transition="in" filter="fade">
                                      <p:cBhvr>
                                        <p:cTn id="14" dur="500"/>
                                        <p:tgtEl>
                                          <p:spTgt spid="12291">
                                            <p:txEl>
                                              <p:pRg st="1" end="1"/>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12291">
                                            <p:txEl>
                                              <p:pRg st="2" end="2"/>
                                            </p:txEl>
                                          </p:spTgt>
                                        </p:tgtEl>
                                        <p:attrNameLst>
                                          <p:attrName>style.visibility</p:attrName>
                                        </p:attrNameLst>
                                      </p:cBhvr>
                                      <p:to>
                                        <p:strVal val="visible"/>
                                      </p:to>
                                    </p:set>
                                    <p:anim calcmode="lin" valueType="num">
                                      <p:cBhvr>
                                        <p:cTn id="17" dur="500" fill="hold"/>
                                        <p:tgtEl>
                                          <p:spTgt spid="12291">
                                            <p:txEl>
                                              <p:pRg st="2" end="2"/>
                                            </p:txEl>
                                          </p:spTgt>
                                        </p:tgtEl>
                                        <p:attrNameLst>
                                          <p:attrName>ppt_w</p:attrName>
                                        </p:attrNameLst>
                                      </p:cBhvr>
                                      <p:tavLst>
                                        <p:tav tm="0">
                                          <p:val>
                                            <p:fltVal val="0"/>
                                          </p:val>
                                        </p:tav>
                                        <p:tav tm="100000">
                                          <p:val>
                                            <p:strVal val="#ppt_w"/>
                                          </p:val>
                                        </p:tav>
                                      </p:tavLst>
                                    </p:anim>
                                    <p:anim calcmode="lin" valueType="num">
                                      <p:cBhvr>
                                        <p:cTn id="18" dur="500" fill="hold"/>
                                        <p:tgtEl>
                                          <p:spTgt spid="12291">
                                            <p:txEl>
                                              <p:pRg st="2" end="2"/>
                                            </p:txEl>
                                          </p:spTgt>
                                        </p:tgtEl>
                                        <p:attrNameLst>
                                          <p:attrName>ppt_h</p:attrName>
                                        </p:attrNameLst>
                                      </p:cBhvr>
                                      <p:tavLst>
                                        <p:tav tm="0">
                                          <p:val>
                                            <p:fltVal val="0"/>
                                          </p:val>
                                        </p:tav>
                                        <p:tav tm="100000">
                                          <p:val>
                                            <p:strVal val="#ppt_h"/>
                                          </p:val>
                                        </p:tav>
                                      </p:tavLst>
                                    </p:anim>
                                    <p:animEffect transition="in" filter="fade">
                                      <p:cBhvr>
                                        <p:cTn id="19" dur="500"/>
                                        <p:tgtEl>
                                          <p:spTgt spid="12291">
                                            <p:txEl>
                                              <p:pRg st="2" end="2"/>
                                            </p:txEl>
                                          </p:spTgt>
                                        </p:tgtEl>
                                      </p:cBhvr>
                                    </p:animEffect>
                                  </p:childTnLst>
                                </p:cTn>
                              </p:par>
                              <p:par>
                                <p:cTn id="20" presetID="53" presetClass="entr" presetSubtype="16" fill="hold" nodeType="withEffect">
                                  <p:stCondLst>
                                    <p:cond delay="0"/>
                                  </p:stCondLst>
                                  <p:childTnLst>
                                    <p:set>
                                      <p:cBhvr>
                                        <p:cTn id="21" dur="1" fill="hold">
                                          <p:stCondLst>
                                            <p:cond delay="0"/>
                                          </p:stCondLst>
                                        </p:cTn>
                                        <p:tgtEl>
                                          <p:spTgt spid="12291">
                                            <p:txEl>
                                              <p:pRg st="3" end="3"/>
                                            </p:txEl>
                                          </p:spTgt>
                                        </p:tgtEl>
                                        <p:attrNameLst>
                                          <p:attrName>style.visibility</p:attrName>
                                        </p:attrNameLst>
                                      </p:cBhvr>
                                      <p:to>
                                        <p:strVal val="visible"/>
                                      </p:to>
                                    </p:set>
                                    <p:anim calcmode="lin" valueType="num">
                                      <p:cBhvr>
                                        <p:cTn id="22" dur="500" fill="hold"/>
                                        <p:tgtEl>
                                          <p:spTgt spid="12291">
                                            <p:txEl>
                                              <p:pRg st="3" end="3"/>
                                            </p:txEl>
                                          </p:spTgt>
                                        </p:tgtEl>
                                        <p:attrNameLst>
                                          <p:attrName>ppt_w</p:attrName>
                                        </p:attrNameLst>
                                      </p:cBhvr>
                                      <p:tavLst>
                                        <p:tav tm="0">
                                          <p:val>
                                            <p:fltVal val="0"/>
                                          </p:val>
                                        </p:tav>
                                        <p:tav tm="100000">
                                          <p:val>
                                            <p:strVal val="#ppt_w"/>
                                          </p:val>
                                        </p:tav>
                                      </p:tavLst>
                                    </p:anim>
                                    <p:anim calcmode="lin" valueType="num">
                                      <p:cBhvr>
                                        <p:cTn id="23" dur="500" fill="hold"/>
                                        <p:tgtEl>
                                          <p:spTgt spid="12291">
                                            <p:txEl>
                                              <p:pRg st="3" end="3"/>
                                            </p:txEl>
                                          </p:spTgt>
                                        </p:tgtEl>
                                        <p:attrNameLst>
                                          <p:attrName>ppt_h</p:attrName>
                                        </p:attrNameLst>
                                      </p:cBhvr>
                                      <p:tavLst>
                                        <p:tav tm="0">
                                          <p:val>
                                            <p:fltVal val="0"/>
                                          </p:val>
                                        </p:tav>
                                        <p:tav tm="100000">
                                          <p:val>
                                            <p:strVal val="#ppt_h"/>
                                          </p:val>
                                        </p:tav>
                                      </p:tavLst>
                                    </p:anim>
                                    <p:animEffect transition="in" filter="fade">
                                      <p:cBhvr>
                                        <p:cTn id="24" dur="500"/>
                                        <p:tgtEl>
                                          <p:spTgt spid="12291">
                                            <p:txEl>
                                              <p:pRg st="3" end="3"/>
                                            </p:txEl>
                                          </p:spTgt>
                                        </p:tgtEl>
                                      </p:cBhvr>
                                    </p:animEffect>
                                  </p:childTnLst>
                                </p:cTn>
                              </p:par>
                              <p:par>
                                <p:cTn id="25" presetID="53" presetClass="entr" presetSubtype="16" fill="hold" nodeType="withEffect">
                                  <p:stCondLst>
                                    <p:cond delay="0"/>
                                  </p:stCondLst>
                                  <p:childTnLst>
                                    <p:set>
                                      <p:cBhvr>
                                        <p:cTn id="26" dur="1" fill="hold">
                                          <p:stCondLst>
                                            <p:cond delay="0"/>
                                          </p:stCondLst>
                                        </p:cTn>
                                        <p:tgtEl>
                                          <p:spTgt spid="12291">
                                            <p:txEl>
                                              <p:pRg st="4" end="4"/>
                                            </p:txEl>
                                          </p:spTgt>
                                        </p:tgtEl>
                                        <p:attrNameLst>
                                          <p:attrName>style.visibility</p:attrName>
                                        </p:attrNameLst>
                                      </p:cBhvr>
                                      <p:to>
                                        <p:strVal val="visible"/>
                                      </p:to>
                                    </p:set>
                                    <p:anim calcmode="lin" valueType="num">
                                      <p:cBhvr>
                                        <p:cTn id="27" dur="500" fill="hold"/>
                                        <p:tgtEl>
                                          <p:spTgt spid="12291">
                                            <p:txEl>
                                              <p:pRg st="4" end="4"/>
                                            </p:txEl>
                                          </p:spTgt>
                                        </p:tgtEl>
                                        <p:attrNameLst>
                                          <p:attrName>ppt_w</p:attrName>
                                        </p:attrNameLst>
                                      </p:cBhvr>
                                      <p:tavLst>
                                        <p:tav tm="0">
                                          <p:val>
                                            <p:fltVal val="0"/>
                                          </p:val>
                                        </p:tav>
                                        <p:tav tm="100000">
                                          <p:val>
                                            <p:strVal val="#ppt_w"/>
                                          </p:val>
                                        </p:tav>
                                      </p:tavLst>
                                    </p:anim>
                                    <p:anim calcmode="lin" valueType="num">
                                      <p:cBhvr>
                                        <p:cTn id="28" dur="500" fill="hold"/>
                                        <p:tgtEl>
                                          <p:spTgt spid="12291">
                                            <p:txEl>
                                              <p:pRg st="4" end="4"/>
                                            </p:txEl>
                                          </p:spTgt>
                                        </p:tgtEl>
                                        <p:attrNameLst>
                                          <p:attrName>ppt_h</p:attrName>
                                        </p:attrNameLst>
                                      </p:cBhvr>
                                      <p:tavLst>
                                        <p:tav tm="0">
                                          <p:val>
                                            <p:fltVal val="0"/>
                                          </p:val>
                                        </p:tav>
                                        <p:tav tm="100000">
                                          <p:val>
                                            <p:strVal val="#ppt_h"/>
                                          </p:val>
                                        </p:tav>
                                      </p:tavLst>
                                    </p:anim>
                                    <p:animEffect transition="in" filter="fade">
                                      <p:cBhvr>
                                        <p:cTn id="29" dur="500"/>
                                        <p:tgtEl>
                                          <p:spTgt spid="12291">
                                            <p:txEl>
                                              <p:pRg st="4" end="4"/>
                                            </p:txEl>
                                          </p:spTgt>
                                        </p:tgtEl>
                                      </p:cBhvr>
                                    </p:animEffect>
                                  </p:childTnLst>
                                </p:cTn>
                              </p:par>
                              <p:par>
                                <p:cTn id="30" presetID="53" presetClass="entr" presetSubtype="16" fill="hold" nodeType="withEffect">
                                  <p:stCondLst>
                                    <p:cond delay="0"/>
                                  </p:stCondLst>
                                  <p:childTnLst>
                                    <p:set>
                                      <p:cBhvr>
                                        <p:cTn id="31" dur="1" fill="hold">
                                          <p:stCondLst>
                                            <p:cond delay="0"/>
                                          </p:stCondLst>
                                        </p:cTn>
                                        <p:tgtEl>
                                          <p:spTgt spid="12291">
                                            <p:txEl>
                                              <p:pRg st="5" end="5"/>
                                            </p:txEl>
                                          </p:spTgt>
                                        </p:tgtEl>
                                        <p:attrNameLst>
                                          <p:attrName>style.visibility</p:attrName>
                                        </p:attrNameLst>
                                      </p:cBhvr>
                                      <p:to>
                                        <p:strVal val="visible"/>
                                      </p:to>
                                    </p:set>
                                    <p:anim calcmode="lin" valueType="num">
                                      <p:cBhvr>
                                        <p:cTn id="32" dur="500" fill="hold"/>
                                        <p:tgtEl>
                                          <p:spTgt spid="12291">
                                            <p:txEl>
                                              <p:pRg st="5" end="5"/>
                                            </p:txEl>
                                          </p:spTgt>
                                        </p:tgtEl>
                                        <p:attrNameLst>
                                          <p:attrName>ppt_w</p:attrName>
                                        </p:attrNameLst>
                                      </p:cBhvr>
                                      <p:tavLst>
                                        <p:tav tm="0">
                                          <p:val>
                                            <p:fltVal val="0"/>
                                          </p:val>
                                        </p:tav>
                                        <p:tav tm="100000">
                                          <p:val>
                                            <p:strVal val="#ppt_w"/>
                                          </p:val>
                                        </p:tav>
                                      </p:tavLst>
                                    </p:anim>
                                    <p:anim calcmode="lin" valueType="num">
                                      <p:cBhvr>
                                        <p:cTn id="33" dur="500" fill="hold"/>
                                        <p:tgtEl>
                                          <p:spTgt spid="12291">
                                            <p:txEl>
                                              <p:pRg st="5" end="5"/>
                                            </p:txEl>
                                          </p:spTgt>
                                        </p:tgtEl>
                                        <p:attrNameLst>
                                          <p:attrName>ppt_h</p:attrName>
                                        </p:attrNameLst>
                                      </p:cBhvr>
                                      <p:tavLst>
                                        <p:tav tm="0">
                                          <p:val>
                                            <p:fltVal val="0"/>
                                          </p:val>
                                        </p:tav>
                                        <p:tav tm="100000">
                                          <p:val>
                                            <p:strVal val="#ppt_h"/>
                                          </p:val>
                                        </p:tav>
                                      </p:tavLst>
                                    </p:anim>
                                    <p:animEffect transition="in" filter="fade">
                                      <p:cBhvr>
                                        <p:cTn id="34" dur="500"/>
                                        <p:tgtEl>
                                          <p:spTgt spid="1229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SJE's session ITLM5003 2nd Feb " id="{F98A577D-A365-784E-963D-752F18BE6995}" vid="{899541CF-2B2A-A146-8F6A-AD3274B12E9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477</TotalTime>
  <Words>2317</Words>
  <Application>Microsoft Office PowerPoint</Application>
  <PresentationFormat>On-screen Show (4:3)</PresentationFormat>
  <Paragraphs>497</Paragraphs>
  <Slides>54</Slides>
  <Notes>21</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54</vt:i4>
      </vt:variant>
    </vt:vector>
  </HeadingPairs>
  <TitlesOfParts>
    <vt:vector size="64" baseType="lpstr">
      <vt:lpstr>Arial Unicode MS</vt:lpstr>
      <vt:lpstr>MS PGothic</vt:lpstr>
      <vt:lpstr>Arial</vt:lpstr>
      <vt:lpstr>Calibri</vt:lpstr>
      <vt:lpstr>Comic Sans MS</vt:lpstr>
      <vt:lpstr>Myriad Pro</vt:lpstr>
      <vt:lpstr>Times New Roman</vt:lpstr>
      <vt:lpstr>Wingdings</vt:lpstr>
      <vt:lpstr>20140311PresentationUWTSDTemplate</vt:lpstr>
      <vt:lpstr>Clip</vt:lpstr>
      <vt:lpstr>Developing Writers - supporting the development of writing. </vt:lpstr>
      <vt:lpstr>Aims of the Session</vt:lpstr>
      <vt:lpstr>Journey …..</vt:lpstr>
      <vt:lpstr>Let’s recap…..What do you understand to be the difference between……?</vt:lpstr>
      <vt:lpstr> Smith’s influential view of writing </vt:lpstr>
      <vt:lpstr>As practitioners…..</vt:lpstr>
      <vt:lpstr>The writing process: why do we write?</vt:lpstr>
      <vt:lpstr>Writing</vt:lpstr>
      <vt:lpstr>The sequence for writing</vt:lpstr>
      <vt:lpstr>An example of shared writing….….Noun phrases</vt:lpstr>
      <vt:lpstr>The curriculum</vt:lpstr>
      <vt:lpstr>Identifying teaching points…</vt:lpstr>
      <vt:lpstr>PowerPoint Presentation</vt:lpstr>
      <vt:lpstr>PowerPoint Presentation</vt:lpstr>
      <vt:lpstr>PowerPoint Presentation</vt:lpstr>
      <vt:lpstr>PowerPoint Presentation</vt:lpstr>
      <vt:lpstr>…activity…</vt:lpstr>
      <vt:lpstr>What is…..</vt:lpstr>
      <vt:lpstr>What should we teach and share?</vt:lpstr>
      <vt:lpstr>PowerPoint Presentation</vt:lpstr>
      <vt:lpstr>Which year group are these introduced?</vt:lpstr>
      <vt:lpstr>Which year group are these introduced?</vt:lpstr>
      <vt:lpstr>David Crystal (1990) suggests six reasons why we should learn about language: </vt:lpstr>
      <vt:lpstr>…activity…</vt:lpstr>
      <vt:lpstr>Reflect… </vt:lpstr>
      <vt:lpstr>References &amp; other sources….</vt:lpstr>
      <vt:lpstr>Grammar, punctuation and spelling </vt:lpstr>
      <vt:lpstr>Grammar…Grammar…and more Grammar……</vt:lpstr>
      <vt:lpstr>  A model for teaching grammar in context </vt:lpstr>
      <vt:lpstr>Introduce the terms at the point in the teaching sequence that seems most relevant</vt:lpstr>
      <vt:lpstr>PowerPoint Presentation</vt:lpstr>
      <vt:lpstr>SO WHAT ANNOYS YOU?</vt:lpstr>
      <vt:lpstr>Punctuation….?;!:”.,?!;”.,’?;!:”</vt:lpstr>
      <vt:lpstr>The Punctuation Pyramid</vt:lpstr>
      <vt:lpstr>Apostrophe’s…</vt:lpstr>
      <vt:lpstr>So….apostrophe is used…..</vt:lpstr>
      <vt:lpstr>Morphology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Adding Connectives</vt:lpstr>
      <vt:lpstr>Sequencing Connectives</vt:lpstr>
      <vt:lpstr>Emphasising Connectives</vt:lpstr>
      <vt:lpstr>Comparing Connectives</vt:lpstr>
      <vt:lpstr>Cause and Effect Connectives</vt:lpstr>
      <vt:lpstr>Qualifying Connectives</vt:lpstr>
      <vt:lpstr>Illustrating Connectives</vt:lpstr>
      <vt:lpstr>Contrasting Connectives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Speaking and Listening in English….</dc:title>
  <dc:creator>Microsoft Office User</dc:creator>
  <cp:lastModifiedBy>Jayne Morgan</cp:lastModifiedBy>
  <cp:revision>78</cp:revision>
  <cp:lastPrinted>2015-10-25T08:16:58Z</cp:lastPrinted>
  <dcterms:created xsi:type="dcterms:W3CDTF">2017-02-06T14:14:50Z</dcterms:created>
  <dcterms:modified xsi:type="dcterms:W3CDTF">2017-10-13T14:26:48Z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