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71"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99296-2D12-49CD-9141-52D60C498257}" v="4" dt="2026-02-24T22:56:58.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57835"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eb Adera" userId="63de9313a83411bc" providerId="LiveId" clId="{B1115B3B-6790-4AF8-B3BD-9F1445BC5865}"/>
    <pc:docChg chg="undo custSel addSld modSld">
      <pc:chgData name="Azeb Adera" userId="63de9313a83411bc" providerId="LiveId" clId="{B1115B3B-6790-4AF8-B3BD-9F1445BC5865}" dt="2026-02-24T22:59:54.608" v="95" actId="14100"/>
      <pc:docMkLst>
        <pc:docMk/>
      </pc:docMkLst>
      <pc:sldChg chg="modSp mod">
        <pc:chgData name="Azeb Adera" userId="63de9313a83411bc" providerId="LiveId" clId="{B1115B3B-6790-4AF8-B3BD-9F1445BC5865}" dt="2026-02-24T22:59:54.608" v="95" actId="14100"/>
        <pc:sldMkLst>
          <pc:docMk/>
          <pc:sldMk cId="279658568" sldId="256"/>
        </pc:sldMkLst>
        <pc:spChg chg="mod">
          <ac:chgData name="Azeb Adera" userId="63de9313a83411bc" providerId="LiveId" clId="{B1115B3B-6790-4AF8-B3BD-9F1445BC5865}" dt="2026-02-24T22:59:54.608" v="95" actId="14100"/>
          <ac:spMkLst>
            <pc:docMk/>
            <pc:sldMk cId="279658568" sldId="256"/>
            <ac:spMk id="3" creationId="{DE21A67E-FEB0-2C67-5DDC-9069B7E43DB0}"/>
          </ac:spMkLst>
        </pc:spChg>
      </pc:sldChg>
      <pc:sldChg chg="modSp mod">
        <pc:chgData name="Azeb Adera" userId="63de9313a83411bc" providerId="LiveId" clId="{B1115B3B-6790-4AF8-B3BD-9F1445BC5865}" dt="2026-02-24T22:37:42.595" v="69" actId="20577"/>
        <pc:sldMkLst>
          <pc:docMk/>
          <pc:sldMk cId="908021471" sldId="257"/>
        </pc:sldMkLst>
        <pc:spChg chg="mod">
          <ac:chgData name="Azeb Adera" userId="63de9313a83411bc" providerId="LiveId" clId="{B1115B3B-6790-4AF8-B3BD-9F1445BC5865}" dt="2026-02-24T22:37:42.595" v="69" actId="20577"/>
          <ac:spMkLst>
            <pc:docMk/>
            <pc:sldMk cId="908021471" sldId="257"/>
            <ac:spMk id="7" creationId="{05E183E0-0397-56F4-9B92-EDA35711A07F}"/>
          </ac:spMkLst>
        </pc:spChg>
      </pc:sldChg>
      <pc:sldChg chg="modSp mod">
        <pc:chgData name="Azeb Adera" userId="63de9313a83411bc" providerId="LiveId" clId="{B1115B3B-6790-4AF8-B3BD-9F1445BC5865}" dt="2026-02-23T10:52:55.839" v="39" actId="20577"/>
        <pc:sldMkLst>
          <pc:docMk/>
          <pc:sldMk cId="1593755527" sldId="260"/>
        </pc:sldMkLst>
        <pc:spChg chg="mod">
          <ac:chgData name="Azeb Adera" userId="63de9313a83411bc" providerId="LiveId" clId="{B1115B3B-6790-4AF8-B3BD-9F1445BC5865}" dt="2026-02-23T10:52:55.839" v="39" actId="20577"/>
          <ac:spMkLst>
            <pc:docMk/>
            <pc:sldMk cId="1593755527" sldId="260"/>
            <ac:spMk id="5" creationId="{5DE96082-494F-1466-6C86-A8F7CE0D970E}"/>
          </ac:spMkLst>
        </pc:spChg>
      </pc:sldChg>
      <pc:sldChg chg="modSp mod">
        <pc:chgData name="Azeb Adera" userId="63de9313a83411bc" providerId="LiveId" clId="{B1115B3B-6790-4AF8-B3BD-9F1445BC5865}" dt="2026-02-24T22:50:46.165" v="71" actId="20577"/>
        <pc:sldMkLst>
          <pc:docMk/>
          <pc:sldMk cId="3313384122" sldId="267"/>
        </pc:sldMkLst>
        <pc:spChg chg="mod">
          <ac:chgData name="Azeb Adera" userId="63de9313a83411bc" providerId="LiveId" clId="{B1115B3B-6790-4AF8-B3BD-9F1445BC5865}" dt="2026-02-24T22:50:46.165" v="71" actId="20577"/>
          <ac:spMkLst>
            <pc:docMk/>
            <pc:sldMk cId="3313384122" sldId="267"/>
            <ac:spMk id="4" creationId="{E9E2A72B-1453-3360-17CA-06E56DBA7F62}"/>
          </ac:spMkLst>
        </pc:spChg>
      </pc:sldChg>
      <pc:sldChg chg="modSp mod">
        <pc:chgData name="Azeb Adera" userId="63de9313a83411bc" providerId="LiveId" clId="{B1115B3B-6790-4AF8-B3BD-9F1445BC5865}" dt="2026-02-24T22:36:12.486" v="68" actId="20577"/>
        <pc:sldMkLst>
          <pc:docMk/>
          <pc:sldMk cId="672662543" sldId="268"/>
        </pc:sldMkLst>
        <pc:spChg chg="mod">
          <ac:chgData name="Azeb Adera" userId="63de9313a83411bc" providerId="LiveId" clId="{B1115B3B-6790-4AF8-B3BD-9F1445BC5865}" dt="2026-02-24T22:36:12.486" v="68" actId="20577"/>
          <ac:spMkLst>
            <pc:docMk/>
            <pc:sldMk cId="672662543" sldId="268"/>
            <ac:spMk id="3" creationId="{066A92C7-1EB2-08B3-F760-1F67E7A8A6E6}"/>
          </ac:spMkLst>
        </pc:spChg>
      </pc:sldChg>
      <pc:sldChg chg="addSp delSp modSp new mod setBg">
        <pc:chgData name="Azeb Adera" userId="63de9313a83411bc" providerId="LiveId" clId="{B1115B3B-6790-4AF8-B3BD-9F1445BC5865}" dt="2026-02-24T22:32:31.369" v="46" actId="26606"/>
        <pc:sldMkLst>
          <pc:docMk/>
          <pc:sldMk cId="3565218823" sldId="271"/>
        </pc:sldMkLst>
        <pc:spChg chg="add del">
          <ac:chgData name="Azeb Adera" userId="63de9313a83411bc" providerId="LiveId" clId="{B1115B3B-6790-4AF8-B3BD-9F1445BC5865}" dt="2026-02-24T22:32:24.992" v="43" actId="26606"/>
          <ac:spMkLst>
            <pc:docMk/>
            <pc:sldMk cId="3565218823" sldId="271"/>
            <ac:spMk id="7" creationId="{C7F55EAC-550A-4BDD-9099-3F20B8FA0EBC}"/>
          </ac:spMkLst>
        </pc:spChg>
        <pc:spChg chg="add del">
          <ac:chgData name="Azeb Adera" userId="63de9313a83411bc" providerId="LiveId" clId="{B1115B3B-6790-4AF8-B3BD-9F1445BC5865}" dt="2026-02-24T22:32:24.992" v="43" actId="26606"/>
          <ac:spMkLst>
            <pc:docMk/>
            <pc:sldMk cId="3565218823" sldId="271"/>
            <ac:spMk id="9" creationId="{DC4F5A5F-493F-49AE-89B6-D5AF5EBC8B0E}"/>
          </ac:spMkLst>
        </pc:spChg>
        <pc:spChg chg="add del">
          <ac:chgData name="Azeb Adera" userId="63de9313a83411bc" providerId="LiveId" clId="{B1115B3B-6790-4AF8-B3BD-9F1445BC5865}" dt="2026-02-24T22:32:31.359" v="45" actId="26606"/>
          <ac:spMkLst>
            <pc:docMk/>
            <pc:sldMk cId="3565218823" sldId="271"/>
            <ac:spMk id="14" creationId="{0B761509-3B9A-49A6-A84B-C3D86811697D}"/>
          </ac:spMkLst>
        </pc:spChg>
        <pc:spChg chg="add del">
          <ac:chgData name="Azeb Adera" userId="63de9313a83411bc" providerId="LiveId" clId="{B1115B3B-6790-4AF8-B3BD-9F1445BC5865}" dt="2026-02-24T22:32:31.359" v="45" actId="26606"/>
          <ac:spMkLst>
            <pc:docMk/>
            <pc:sldMk cId="3565218823" sldId="271"/>
            <ac:spMk id="15" creationId="{91DE43FD-EB47-414A-B0AB-169B0FFFA527}"/>
          </ac:spMkLst>
        </pc:spChg>
        <pc:spChg chg="add">
          <ac:chgData name="Azeb Adera" userId="63de9313a83411bc" providerId="LiveId" clId="{B1115B3B-6790-4AF8-B3BD-9F1445BC5865}" dt="2026-02-24T22:32:31.369" v="46" actId="26606"/>
          <ac:spMkLst>
            <pc:docMk/>
            <pc:sldMk cId="3565218823" sldId="271"/>
            <ac:spMk id="17" creationId="{22F15A2D-2324-487D-A02A-BF46C5C580EB}"/>
          </ac:spMkLst>
        </pc:spChg>
        <pc:spChg chg="add">
          <ac:chgData name="Azeb Adera" userId="63de9313a83411bc" providerId="LiveId" clId="{B1115B3B-6790-4AF8-B3BD-9F1445BC5865}" dt="2026-02-24T22:32:31.369" v="46" actId="26606"/>
          <ac:spMkLst>
            <pc:docMk/>
            <pc:sldMk cId="3565218823" sldId="271"/>
            <ac:spMk id="18" creationId="{2AEAFA59-923A-4F54-8B49-44C970BCC323}"/>
          </ac:spMkLst>
        </pc:spChg>
        <pc:spChg chg="add">
          <ac:chgData name="Azeb Adera" userId="63de9313a83411bc" providerId="LiveId" clId="{B1115B3B-6790-4AF8-B3BD-9F1445BC5865}" dt="2026-02-24T22:32:31.369" v="46" actId="26606"/>
          <ac:spMkLst>
            <pc:docMk/>
            <pc:sldMk cId="3565218823" sldId="271"/>
            <ac:spMk id="19" creationId="{C37E9D4B-7BFA-4D10-B666-547BAC499469}"/>
          </ac:spMkLst>
        </pc:spChg>
        <pc:grpChg chg="add del">
          <ac:chgData name="Azeb Adera" userId="63de9313a83411bc" providerId="LiveId" clId="{B1115B3B-6790-4AF8-B3BD-9F1445BC5865}" dt="2026-02-24T22:32:31.359" v="45" actId="26606"/>
          <ac:grpSpMkLst>
            <pc:docMk/>
            <pc:sldMk cId="3565218823" sldId="271"/>
            <ac:grpSpMk id="11" creationId="{58495BCC-CE77-4CC2-952E-846F41119FD5}"/>
          </ac:grpSpMkLst>
        </pc:grpChg>
        <pc:picChg chg="add mod">
          <ac:chgData name="Azeb Adera" userId="63de9313a83411bc" providerId="LiveId" clId="{B1115B3B-6790-4AF8-B3BD-9F1445BC5865}" dt="2026-02-24T22:32:31.369" v="46" actId="26606"/>
          <ac:picMkLst>
            <pc:docMk/>
            <pc:sldMk cId="3565218823" sldId="271"/>
            <ac:picMk id="2" creationId="{324C0D52-922D-14F4-D466-94A9BE1B96D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734AEF-7995-4DB7-B3ED-C9DBBE0ADF5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F68781C6-85AE-4286-AEA4-FBAF8A49FC91}">
      <dgm:prSet/>
      <dgm:spPr/>
      <dgm:t>
        <a:bodyPr/>
        <a:lstStyle/>
        <a:p>
          <a:r>
            <a:rPr lang="en-US" b="1"/>
            <a:t>Political</a:t>
          </a:r>
          <a:r>
            <a:rPr lang="en-US"/>
            <a:t> </a:t>
          </a:r>
        </a:p>
      </dgm:t>
    </dgm:pt>
    <dgm:pt modelId="{9ACF2FD9-7233-4DD9-A0D4-C9B3362C142B}" type="parTrans" cxnId="{0EFD2069-C6C8-40CA-A988-ADBA49B8DEB9}">
      <dgm:prSet/>
      <dgm:spPr/>
      <dgm:t>
        <a:bodyPr/>
        <a:lstStyle/>
        <a:p>
          <a:endParaRPr lang="en-US"/>
        </a:p>
      </dgm:t>
    </dgm:pt>
    <dgm:pt modelId="{738324B5-B068-4ABA-B0BD-851DE985A307}" type="sibTrans" cxnId="{0EFD2069-C6C8-40CA-A988-ADBA49B8DEB9}">
      <dgm:prSet/>
      <dgm:spPr/>
      <dgm:t>
        <a:bodyPr/>
        <a:lstStyle/>
        <a:p>
          <a:endParaRPr lang="en-US"/>
        </a:p>
      </dgm:t>
    </dgm:pt>
    <dgm:pt modelId="{053209F4-1CC7-4522-A8F7-CC8BA9706DC2}">
      <dgm:prSet custT="1"/>
      <dgm:spPr/>
      <dgm:t>
        <a:bodyPr/>
        <a:lstStyle/>
        <a:p>
          <a:r>
            <a:rPr lang="en-US" sz="2000" dirty="0"/>
            <a:t>UK AI Strategy &amp; digital transformation </a:t>
          </a:r>
          <a:r>
            <a:rPr lang="en-US" sz="2000" dirty="0" err="1"/>
            <a:t>programmes</a:t>
          </a:r>
          <a:r>
            <a:rPr lang="en-US" sz="2000" dirty="0"/>
            <a:t> support innovation adoption.</a:t>
          </a:r>
        </a:p>
      </dgm:t>
    </dgm:pt>
    <dgm:pt modelId="{FD9A3CD1-3AEF-4D3C-A3DB-D3F3D9BF776D}" type="parTrans" cxnId="{1EDF711F-5274-45C1-ADF6-88C4CF5FD66B}">
      <dgm:prSet/>
      <dgm:spPr/>
      <dgm:t>
        <a:bodyPr/>
        <a:lstStyle/>
        <a:p>
          <a:endParaRPr lang="en-US"/>
        </a:p>
      </dgm:t>
    </dgm:pt>
    <dgm:pt modelId="{00329721-B428-4BA6-8EE8-BE504FA4E5A1}" type="sibTrans" cxnId="{1EDF711F-5274-45C1-ADF6-88C4CF5FD66B}">
      <dgm:prSet/>
      <dgm:spPr/>
      <dgm:t>
        <a:bodyPr/>
        <a:lstStyle/>
        <a:p>
          <a:endParaRPr lang="en-US"/>
        </a:p>
      </dgm:t>
    </dgm:pt>
    <dgm:pt modelId="{02EC1A24-6CBF-4B9C-B64E-0E89683DF921}">
      <dgm:prSet/>
      <dgm:spPr/>
      <dgm:t>
        <a:bodyPr/>
        <a:lstStyle/>
        <a:p>
          <a:r>
            <a:rPr lang="en-US" b="1"/>
            <a:t>Economic</a:t>
          </a:r>
          <a:r>
            <a:rPr lang="en-US"/>
            <a:t> </a:t>
          </a:r>
        </a:p>
      </dgm:t>
    </dgm:pt>
    <dgm:pt modelId="{36BBF23D-75BC-47D8-97C1-0204956A5075}" type="parTrans" cxnId="{904EA11D-F8D7-4A24-9324-F753B8006D4D}">
      <dgm:prSet/>
      <dgm:spPr/>
      <dgm:t>
        <a:bodyPr/>
        <a:lstStyle/>
        <a:p>
          <a:endParaRPr lang="en-US"/>
        </a:p>
      </dgm:t>
    </dgm:pt>
    <dgm:pt modelId="{EE671A3D-F445-425D-84B5-FED0D45A6F3D}" type="sibTrans" cxnId="{904EA11D-F8D7-4A24-9324-F753B8006D4D}">
      <dgm:prSet/>
      <dgm:spPr/>
      <dgm:t>
        <a:bodyPr/>
        <a:lstStyle/>
        <a:p>
          <a:endParaRPr lang="en-US"/>
        </a:p>
      </dgm:t>
    </dgm:pt>
    <dgm:pt modelId="{E01BACC7-D75D-426F-8771-FEB7577DA6E6}">
      <dgm:prSet custT="1"/>
      <dgm:spPr/>
      <dgm:t>
        <a:bodyPr/>
        <a:lstStyle/>
        <a:p>
          <a:r>
            <a:rPr lang="en-US" sz="2000" dirty="0"/>
            <a:t>$20.47bn Rising </a:t>
          </a:r>
          <a:r>
            <a:rPr lang="en-US" sz="2000" dirty="0" err="1"/>
            <a:t>labour</a:t>
          </a:r>
          <a:r>
            <a:rPr lang="en-US" sz="2000" dirty="0"/>
            <a:t> costs drive automation demand; AI hospitality market projected at (EIN </a:t>
          </a:r>
          <a:r>
            <a:rPr lang="en-US" sz="2000" dirty="0" err="1"/>
            <a:t>Presswire</a:t>
          </a:r>
          <a:r>
            <a:rPr lang="en-US" sz="2000" dirty="0"/>
            <a:t>, 2024)</a:t>
          </a:r>
        </a:p>
      </dgm:t>
    </dgm:pt>
    <dgm:pt modelId="{649F2B2C-35FD-4B7A-A8D8-56DBCDF0BCC5}" type="parTrans" cxnId="{A82EFD2C-E263-4839-AC44-001CB6AA4948}">
      <dgm:prSet/>
      <dgm:spPr/>
      <dgm:t>
        <a:bodyPr/>
        <a:lstStyle/>
        <a:p>
          <a:endParaRPr lang="en-US"/>
        </a:p>
      </dgm:t>
    </dgm:pt>
    <dgm:pt modelId="{D8B4A4A9-5356-4724-9742-D12098E8DC30}" type="sibTrans" cxnId="{A82EFD2C-E263-4839-AC44-001CB6AA4948}">
      <dgm:prSet/>
      <dgm:spPr/>
      <dgm:t>
        <a:bodyPr/>
        <a:lstStyle/>
        <a:p>
          <a:endParaRPr lang="en-US"/>
        </a:p>
      </dgm:t>
    </dgm:pt>
    <dgm:pt modelId="{515C5C9D-6BAD-4D1F-955E-4DE83B1DA76B}">
      <dgm:prSet/>
      <dgm:spPr/>
      <dgm:t>
        <a:bodyPr/>
        <a:lstStyle/>
        <a:p>
          <a:r>
            <a:rPr lang="en-US" b="1"/>
            <a:t>Social</a:t>
          </a:r>
          <a:r>
            <a:rPr lang="en-US"/>
            <a:t> </a:t>
          </a:r>
        </a:p>
      </dgm:t>
    </dgm:pt>
    <dgm:pt modelId="{EE2EEFC0-28B7-444A-BEE4-6AB795F24791}" type="parTrans" cxnId="{7E9C9F19-5178-4B00-B828-24D28E11E8B5}">
      <dgm:prSet/>
      <dgm:spPr/>
      <dgm:t>
        <a:bodyPr/>
        <a:lstStyle/>
        <a:p>
          <a:endParaRPr lang="en-US"/>
        </a:p>
      </dgm:t>
    </dgm:pt>
    <dgm:pt modelId="{5A1583B0-2A37-47A2-8A58-1FAFE1CC61FF}" type="sibTrans" cxnId="{7E9C9F19-5178-4B00-B828-24D28E11E8B5}">
      <dgm:prSet/>
      <dgm:spPr/>
      <dgm:t>
        <a:bodyPr/>
        <a:lstStyle/>
        <a:p>
          <a:endParaRPr lang="en-US"/>
        </a:p>
      </dgm:t>
    </dgm:pt>
    <dgm:pt modelId="{9877F77C-1629-4525-8076-AB2F582704EC}">
      <dgm:prSet custT="1"/>
      <dgm:spPr/>
      <dgm:t>
        <a:bodyPr/>
        <a:lstStyle/>
        <a:p>
          <a:r>
            <a:rPr lang="en-US" sz="2000" dirty="0"/>
            <a:t>67% Guest distrust is the biggest barrier, privacy concerns reported by (Hotel Tech Report, 2025)</a:t>
          </a:r>
        </a:p>
      </dgm:t>
    </dgm:pt>
    <dgm:pt modelId="{BB09AA2C-3E71-45EB-8B6A-3D3B20F396B4}" type="parTrans" cxnId="{78CDB5E8-90A9-4D4B-90B4-0CFE4F0303ED}">
      <dgm:prSet/>
      <dgm:spPr/>
      <dgm:t>
        <a:bodyPr/>
        <a:lstStyle/>
        <a:p>
          <a:endParaRPr lang="en-US"/>
        </a:p>
      </dgm:t>
    </dgm:pt>
    <dgm:pt modelId="{954844D5-2093-4FE3-9EAF-B274C35B80E7}" type="sibTrans" cxnId="{78CDB5E8-90A9-4D4B-90B4-0CFE4F0303ED}">
      <dgm:prSet/>
      <dgm:spPr/>
      <dgm:t>
        <a:bodyPr/>
        <a:lstStyle/>
        <a:p>
          <a:endParaRPr lang="en-US"/>
        </a:p>
      </dgm:t>
    </dgm:pt>
    <dgm:pt modelId="{D429297F-CA49-4103-B11A-DBEBECE3BAA1}">
      <dgm:prSet/>
      <dgm:spPr/>
      <dgm:t>
        <a:bodyPr/>
        <a:lstStyle/>
        <a:p>
          <a:r>
            <a:rPr lang="en-US" b="1"/>
            <a:t>Technological</a:t>
          </a:r>
          <a:r>
            <a:rPr lang="en-US"/>
            <a:t> </a:t>
          </a:r>
        </a:p>
      </dgm:t>
    </dgm:pt>
    <dgm:pt modelId="{871AC145-21C9-4986-B713-0335FC50C502}" type="parTrans" cxnId="{7E58F851-8D84-47B1-97A2-A9595BD93330}">
      <dgm:prSet/>
      <dgm:spPr/>
      <dgm:t>
        <a:bodyPr/>
        <a:lstStyle/>
        <a:p>
          <a:endParaRPr lang="en-US"/>
        </a:p>
      </dgm:t>
    </dgm:pt>
    <dgm:pt modelId="{8928DFF3-FF7D-4606-9F8C-59830A814A66}" type="sibTrans" cxnId="{7E58F851-8D84-47B1-97A2-A9595BD93330}">
      <dgm:prSet/>
      <dgm:spPr/>
      <dgm:t>
        <a:bodyPr/>
        <a:lstStyle/>
        <a:p>
          <a:endParaRPr lang="en-US"/>
        </a:p>
      </dgm:t>
    </dgm:pt>
    <dgm:pt modelId="{5B8C4C16-AF15-4C6F-8ACE-D02A018C9239}">
      <dgm:prSet custT="1"/>
      <dgm:spPr/>
      <dgm:t>
        <a:bodyPr/>
        <a:lstStyle/>
        <a:p>
          <a:r>
            <a:rPr lang="en-US" sz="2000" dirty="0"/>
            <a:t>AI enables automation &amp; </a:t>
          </a:r>
          <a:r>
            <a:rPr lang="en-US" sz="2000" dirty="0" err="1"/>
            <a:t>personalisation</a:t>
          </a:r>
          <a:r>
            <a:rPr lang="en-US" sz="2000" dirty="0"/>
            <a:t>, but algorithmic bias remains unresolved.</a:t>
          </a:r>
        </a:p>
      </dgm:t>
    </dgm:pt>
    <dgm:pt modelId="{8A87141F-BEE9-4AB3-BC0E-1777BD21639B}" type="parTrans" cxnId="{6388838E-1D75-4BDC-8C5B-87FFD2263087}">
      <dgm:prSet/>
      <dgm:spPr/>
      <dgm:t>
        <a:bodyPr/>
        <a:lstStyle/>
        <a:p>
          <a:endParaRPr lang="en-US"/>
        </a:p>
      </dgm:t>
    </dgm:pt>
    <dgm:pt modelId="{BC5A0822-B458-4DE9-893A-870FFEF7CD2C}" type="sibTrans" cxnId="{6388838E-1D75-4BDC-8C5B-87FFD2263087}">
      <dgm:prSet/>
      <dgm:spPr/>
      <dgm:t>
        <a:bodyPr/>
        <a:lstStyle/>
        <a:p>
          <a:endParaRPr lang="en-US"/>
        </a:p>
      </dgm:t>
    </dgm:pt>
    <dgm:pt modelId="{01732235-6C97-4768-9031-14291F10D3AD}">
      <dgm:prSet/>
      <dgm:spPr/>
      <dgm:t>
        <a:bodyPr/>
        <a:lstStyle/>
        <a:p>
          <a:r>
            <a:rPr lang="en-US" b="1"/>
            <a:t>Environmental</a:t>
          </a:r>
          <a:r>
            <a:rPr lang="en-US"/>
            <a:t> </a:t>
          </a:r>
        </a:p>
      </dgm:t>
    </dgm:pt>
    <dgm:pt modelId="{1AF993A3-6D19-415F-9439-A60C812E34E0}" type="parTrans" cxnId="{8BC7FC4F-B745-4633-BBF6-7976A1A1AF8D}">
      <dgm:prSet/>
      <dgm:spPr/>
      <dgm:t>
        <a:bodyPr/>
        <a:lstStyle/>
        <a:p>
          <a:endParaRPr lang="en-US"/>
        </a:p>
      </dgm:t>
    </dgm:pt>
    <dgm:pt modelId="{70F1612C-884B-4A72-9F57-7E953A3FD5C4}" type="sibTrans" cxnId="{8BC7FC4F-B745-4633-BBF6-7976A1A1AF8D}">
      <dgm:prSet/>
      <dgm:spPr/>
      <dgm:t>
        <a:bodyPr/>
        <a:lstStyle/>
        <a:p>
          <a:endParaRPr lang="en-US"/>
        </a:p>
      </dgm:t>
    </dgm:pt>
    <dgm:pt modelId="{EFF3F872-F7BB-4BEB-9F73-1D29FC73707C}">
      <dgm:prSet custT="1"/>
      <dgm:spPr/>
      <dgm:t>
        <a:bodyPr/>
        <a:lstStyle/>
        <a:p>
          <a:r>
            <a:rPr lang="en-US" sz="2000" dirty="0"/>
            <a:t>AI-driven resource </a:t>
          </a:r>
          <a:r>
            <a:rPr lang="en-US" sz="2000" dirty="0" err="1"/>
            <a:t>optimisation</a:t>
          </a:r>
          <a:r>
            <a:rPr lang="en-US" sz="2000" dirty="0"/>
            <a:t> &amp; waste reduction support sustainability goals</a:t>
          </a:r>
        </a:p>
      </dgm:t>
    </dgm:pt>
    <dgm:pt modelId="{02BD2BFC-F2E9-43CB-BD1E-E487D16CDA54}" type="parTrans" cxnId="{355EFD2C-546C-4C79-B798-17527431ECEC}">
      <dgm:prSet/>
      <dgm:spPr/>
      <dgm:t>
        <a:bodyPr/>
        <a:lstStyle/>
        <a:p>
          <a:endParaRPr lang="en-US"/>
        </a:p>
      </dgm:t>
    </dgm:pt>
    <dgm:pt modelId="{E612426E-9202-4D07-AA16-A543CD652603}" type="sibTrans" cxnId="{355EFD2C-546C-4C79-B798-17527431ECEC}">
      <dgm:prSet/>
      <dgm:spPr/>
      <dgm:t>
        <a:bodyPr/>
        <a:lstStyle/>
        <a:p>
          <a:endParaRPr lang="en-US"/>
        </a:p>
      </dgm:t>
    </dgm:pt>
    <dgm:pt modelId="{C8354AC1-1932-4047-A455-80E52F1F36CB}">
      <dgm:prSet/>
      <dgm:spPr/>
      <dgm:t>
        <a:bodyPr/>
        <a:lstStyle/>
        <a:p>
          <a:r>
            <a:rPr lang="en-US" b="1"/>
            <a:t>Legal</a:t>
          </a:r>
          <a:r>
            <a:rPr lang="en-US"/>
            <a:t> </a:t>
          </a:r>
        </a:p>
      </dgm:t>
    </dgm:pt>
    <dgm:pt modelId="{B92CD206-792D-494D-90AD-0A2C4FDE2EE9}" type="parTrans" cxnId="{D8BB618A-416B-4FA4-AF7D-AE7DA349F8F2}">
      <dgm:prSet/>
      <dgm:spPr/>
      <dgm:t>
        <a:bodyPr/>
        <a:lstStyle/>
        <a:p>
          <a:endParaRPr lang="en-US"/>
        </a:p>
      </dgm:t>
    </dgm:pt>
    <dgm:pt modelId="{D5A52512-7381-4360-95E9-72FD8FB535D4}" type="sibTrans" cxnId="{D8BB618A-416B-4FA4-AF7D-AE7DA349F8F2}">
      <dgm:prSet/>
      <dgm:spPr/>
      <dgm:t>
        <a:bodyPr/>
        <a:lstStyle/>
        <a:p>
          <a:endParaRPr lang="en-US"/>
        </a:p>
      </dgm:t>
    </dgm:pt>
    <dgm:pt modelId="{64F9F88D-CA05-4FDD-A14E-9EFE2D903490}">
      <dgm:prSet custT="1"/>
      <dgm:spPr/>
      <dgm:t>
        <a:bodyPr/>
        <a:lstStyle/>
        <a:p>
          <a:r>
            <a:rPr lang="en-US" sz="2000" dirty="0"/>
            <a:t>GDPR demands strict data privacy compliance, non-compliance risks major fines (Bakar et al., 2024)</a:t>
          </a:r>
        </a:p>
      </dgm:t>
    </dgm:pt>
    <dgm:pt modelId="{63FDCAEF-D64A-4BCF-A354-5F22957EA5C2}" type="parTrans" cxnId="{05F78D4B-F241-4430-8E7A-64CBA8DF8595}">
      <dgm:prSet/>
      <dgm:spPr/>
      <dgm:t>
        <a:bodyPr/>
        <a:lstStyle/>
        <a:p>
          <a:endParaRPr lang="en-US"/>
        </a:p>
      </dgm:t>
    </dgm:pt>
    <dgm:pt modelId="{ACB1E4E8-26E6-4008-9BBE-F61CE5015AA4}" type="sibTrans" cxnId="{05F78D4B-F241-4430-8E7A-64CBA8DF8595}">
      <dgm:prSet/>
      <dgm:spPr/>
      <dgm:t>
        <a:bodyPr/>
        <a:lstStyle/>
        <a:p>
          <a:endParaRPr lang="en-US"/>
        </a:p>
      </dgm:t>
    </dgm:pt>
    <dgm:pt modelId="{D5DA1A46-8A1D-43A6-BE2E-916FFB14521B}" type="pres">
      <dgm:prSet presAssocID="{E1734AEF-7995-4DB7-B3ED-C9DBBE0ADF52}" presName="Name0" presStyleCnt="0">
        <dgm:presLayoutVars>
          <dgm:dir/>
          <dgm:animLvl val="lvl"/>
          <dgm:resizeHandles val="exact"/>
        </dgm:presLayoutVars>
      </dgm:prSet>
      <dgm:spPr/>
    </dgm:pt>
    <dgm:pt modelId="{3461FA22-3119-4A68-8CC8-81F1AF956248}" type="pres">
      <dgm:prSet presAssocID="{F68781C6-85AE-4286-AEA4-FBAF8A49FC91}" presName="linNode" presStyleCnt="0"/>
      <dgm:spPr/>
    </dgm:pt>
    <dgm:pt modelId="{1E87339F-1FC9-4F98-9D9D-9DF5892F3E3F}" type="pres">
      <dgm:prSet presAssocID="{F68781C6-85AE-4286-AEA4-FBAF8A49FC91}" presName="parentText" presStyleLbl="node1" presStyleIdx="0" presStyleCnt="6">
        <dgm:presLayoutVars>
          <dgm:chMax val="1"/>
          <dgm:bulletEnabled val="1"/>
        </dgm:presLayoutVars>
      </dgm:prSet>
      <dgm:spPr/>
    </dgm:pt>
    <dgm:pt modelId="{CAA8BFB3-FE2D-4B05-B388-27F9818287E8}" type="pres">
      <dgm:prSet presAssocID="{F68781C6-85AE-4286-AEA4-FBAF8A49FC91}" presName="descendantText" presStyleLbl="alignAccFollowNode1" presStyleIdx="0" presStyleCnt="6">
        <dgm:presLayoutVars>
          <dgm:bulletEnabled val="1"/>
        </dgm:presLayoutVars>
      </dgm:prSet>
      <dgm:spPr/>
    </dgm:pt>
    <dgm:pt modelId="{874CD3AC-C469-43DD-8EEE-11766C8FB328}" type="pres">
      <dgm:prSet presAssocID="{738324B5-B068-4ABA-B0BD-851DE985A307}" presName="sp" presStyleCnt="0"/>
      <dgm:spPr/>
    </dgm:pt>
    <dgm:pt modelId="{4D3F21AF-6AAC-4683-8C22-DF556346D87D}" type="pres">
      <dgm:prSet presAssocID="{02EC1A24-6CBF-4B9C-B64E-0E89683DF921}" presName="linNode" presStyleCnt="0"/>
      <dgm:spPr/>
    </dgm:pt>
    <dgm:pt modelId="{B8F6DFF7-40AA-4F84-87EF-F622C4011C87}" type="pres">
      <dgm:prSet presAssocID="{02EC1A24-6CBF-4B9C-B64E-0E89683DF921}" presName="parentText" presStyleLbl="node1" presStyleIdx="1" presStyleCnt="6">
        <dgm:presLayoutVars>
          <dgm:chMax val="1"/>
          <dgm:bulletEnabled val="1"/>
        </dgm:presLayoutVars>
      </dgm:prSet>
      <dgm:spPr/>
    </dgm:pt>
    <dgm:pt modelId="{080D5253-2AD5-418E-87B0-562F9AB2F581}" type="pres">
      <dgm:prSet presAssocID="{02EC1A24-6CBF-4B9C-B64E-0E89683DF921}" presName="descendantText" presStyleLbl="alignAccFollowNode1" presStyleIdx="1" presStyleCnt="6">
        <dgm:presLayoutVars>
          <dgm:bulletEnabled val="1"/>
        </dgm:presLayoutVars>
      </dgm:prSet>
      <dgm:spPr/>
    </dgm:pt>
    <dgm:pt modelId="{BFE77B2E-64A9-4662-A0CA-44EB108A18E7}" type="pres">
      <dgm:prSet presAssocID="{EE671A3D-F445-425D-84B5-FED0D45A6F3D}" presName="sp" presStyleCnt="0"/>
      <dgm:spPr/>
    </dgm:pt>
    <dgm:pt modelId="{7EA44D71-FE72-4E31-8220-01E5636D9008}" type="pres">
      <dgm:prSet presAssocID="{515C5C9D-6BAD-4D1F-955E-4DE83B1DA76B}" presName="linNode" presStyleCnt="0"/>
      <dgm:spPr/>
    </dgm:pt>
    <dgm:pt modelId="{2EB3EA90-DDED-48FB-BFAC-8EA7B359995C}" type="pres">
      <dgm:prSet presAssocID="{515C5C9D-6BAD-4D1F-955E-4DE83B1DA76B}" presName="parentText" presStyleLbl="node1" presStyleIdx="2" presStyleCnt="6">
        <dgm:presLayoutVars>
          <dgm:chMax val="1"/>
          <dgm:bulletEnabled val="1"/>
        </dgm:presLayoutVars>
      </dgm:prSet>
      <dgm:spPr/>
    </dgm:pt>
    <dgm:pt modelId="{91C9DFAF-90F1-4B67-B8F5-15C5C009794F}" type="pres">
      <dgm:prSet presAssocID="{515C5C9D-6BAD-4D1F-955E-4DE83B1DA76B}" presName="descendantText" presStyleLbl="alignAccFollowNode1" presStyleIdx="2" presStyleCnt="6">
        <dgm:presLayoutVars>
          <dgm:bulletEnabled val="1"/>
        </dgm:presLayoutVars>
      </dgm:prSet>
      <dgm:spPr/>
    </dgm:pt>
    <dgm:pt modelId="{A4A9167C-1B6F-47F0-A043-08D7AFBBEB31}" type="pres">
      <dgm:prSet presAssocID="{5A1583B0-2A37-47A2-8A58-1FAFE1CC61FF}" presName="sp" presStyleCnt="0"/>
      <dgm:spPr/>
    </dgm:pt>
    <dgm:pt modelId="{73B16C31-300C-4962-94F9-B716488DADD0}" type="pres">
      <dgm:prSet presAssocID="{D429297F-CA49-4103-B11A-DBEBECE3BAA1}" presName="linNode" presStyleCnt="0"/>
      <dgm:spPr/>
    </dgm:pt>
    <dgm:pt modelId="{8A6E46C7-DE9A-4502-8E67-14D90AC462A2}" type="pres">
      <dgm:prSet presAssocID="{D429297F-CA49-4103-B11A-DBEBECE3BAA1}" presName="parentText" presStyleLbl="node1" presStyleIdx="3" presStyleCnt="6">
        <dgm:presLayoutVars>
          <dgm:chMax val="1"/>
          <dgm:bulletEnabled val="1"/>
        </dgm:presLayoutVars>
      </dgm:prSet>
      <dgm:spPr/>
    </dgm:pt>
    <dgm:pt modelId="{4AD0B3D5-3755-4553-8B82-BA2A0C4CBCEA}" type="pres">
      <dgm:prSet presAssocID="{D429297F-CA49-4103-B11A-DBEBECE3BAA1}" presName="descendantText" presStyleLbl="alignAccFollowNode1" presStyleIdx="3" presStyleCnt="6">
        <dgm:presLayoutVars>
          <dgm:bulletEnabled val="1"/>
        </dgm:presLayoutVars>
      </dgm:prSet>
      <dgm:spPr/>
    </dgm:pt>
    <dgm:pt modelId="{204E62FD-A53E-4080-852D-ADA76E1FD5AB}" type="pres">
      <dgm:prSet presAssocID="{8928DFF3-FF7D-4606-9F8C-59830A814A66}" presName="sp" presStyleCnt="0"/>
      <dgm:spPr/>
    </dgm:pt>
    <dgm:pt modelId="{89E40BFD-313B-4B93-B7B1-CEDF12730D58}" type="pres">
      <dgm:prSet presAssocID="{01732235-6C97-4768-9031-14291F10D3AD}" presName="linNode" presStyleCnt="0"/>
      <dgm:spPr/>
    </dgm:pt>
    <dgm:pt modelId="{F3CE33F8-A649-4775-B047-CB36562CA8B6}" type="pres">
      <dgm:prSet presAssocID="{01732235-6C97-4768-9031-14291F10D3AD}" presName="parentText" presStyleLbl="node1" presStyleIdx="4" presStyleCnt="6">
        <dgm:presLayoutVars>
          <dgm:chMax val="1"/>
          <dgm:bulletEnabled val="1"/>
        </dgm:presLayoutVars>
      </dgm:prSet>
      <dgm:spPr/>
    </dgm:pt>
    <dgm:pt modelId="{EF7B2B29-24B1-469B-B8A7-8BBD21A4B508}" type="pres">
      <dgm:prSet presAssocID="{01732235-6C97-4768-9031-14291F10D3AD}" presName="descendantText" presStyleLbl="alignAccFollowNode1" presStyleIdx="4" presStyleCnt="6">
        <dgm:presLayoutVars>
          <dgm:bulletEnabled val="1"/>
        </dgm:presLayoutVars>
      </dgm:prSet>
      <dgm:spPr/>
    </dgm:pt>
    <dgm:pt modelId="{2EF1BACE-541F-4F46-962A-12AD6328A1C2}" type="pres">
      <dgm:prSet presAssocID="{70F1612C-884B-4A72-9F57-7E953A3FD5C4}" presName="sp" presStyleCnt="0"/>
      <dgm:spPr/>
    </dgm:pt>
    <dgm:pt modelId="{E296229A-7752-4DE7-AF1B-17D412B0F170}" type="pres">
      <dgm:prSet presAssocID="{C8354AC1-1932-4047-A455-80E52F1F36CB}" presName="linNode" presStyleCnt="0"/>
      <dgm:spPr/>
    </dgm:pt>
    <dgm:pt modelId="{16FB766E-F3DC-4484-863A-07E31F3FB6DB}" type="pres">
      <dgm:prSet presAssocID="{C8354AC1-1932-4047-A455-80E52F1F36CB}" presName="parentText" presStyleLbl="node1" presStyleIdx="5" presStyleCnt="6">
        <dgm:presLayoutVars>
          <dgm:chMax val="1"/>
          <dgm:bulletEnabled val="1"/>
        </dgm:presLayoutVars>
      </dgm:prSet>
      <dgm:spPr/>
    </dgm:pt>
    <dgm:pt modelId="{6EE1D5D5-30AF-4BC4-A74C-7415A98EC130}" type="pres">
      <dgm:prSet presAssocID="{C8354AC1-1932-4047-A455-80E52F1F36CB}" presName="descendantText" presStyleLbl="alignAccFollowNode1" presStyleIdx="5" presStyleCnt="6" custLinFactNeighborX="0" custLinFactNeighborY="2029">
        <dgm:presLayoutVars>
          <dgm:bulletEnabled val="1"/>
        </dgm:presLayoutVars>
      </dgm:prSet>
      <dgm:spPr/>
    </dgm:pt>
  </dgm:ptLst>
  <dgm:cxnLst>
    <dgm:cxn modelId="{29927D02-A842-4172-9EFC-A857117DC0B3}" type="presOf" srcId="{64F9F88D-CA05-4FDD-A14E-9EFE2D903490}" destId="{6EE1D5D5-30AF-4BC4-A74C-7415A98EC130}" srcOrd="0" destOrd="0" presId="urn:microsoft.com/office/officeart/2005/8/layout/vList5"/>
    <dgm:cxn modelId="{7E9C9F19-5178-4B00-B828-24D28E11E8B5}" srcId="{E1734AEF-7995-4DB7-B3ED-C9DBBE0ADF52}" destId="{515C5C9D-6BAD-4D1F-955E-4DE83B1DA76B}" srcOrd="2" destOrd="0" parTransId="{EE2EEFC0-28B7-444A-BEE4-6AB795F24791}" sibTransId="{5A1583B0-2A37-47A2-8A58-1FAFE1CC61FF}"/>
    <dgm:cxn modelId="{904EA11D-F8D7-4A24-9324-F753B8006D4D}" srcId="{E1734AEF-7995-4DB7-B3ED-C9DBBE0ADF52}" destId="{02EC1A24-6CBF-4B9C-B64E-0E89683DF921}" srcOrd="1" destOrd="0" parTransId="{36BBF23D-75BC-47D8-97C1-0204956A5075}" sibTransId="{EE671A3D-F445-425D-84B5-FED0D45A6F3D}"/>
    <dgm:cxn modelId="{1EDF711F-5274-45C1-ADF6-88C4CF5FD66B}" srcId="{F68781C6-85AE-4286-AEA4-FBAF8A49FC91}" destId="{053209F4-1CC7-4522-A8F7-CC8BA9706DC2}" srcOrd="0" destOrd="0" parTransId="{FD9A3CD1-3AEF-4D3C-A3DB-D3F3D9BF776D}" sibTransId="{00329721-B428-4BA6-8EE8-BE504FA4E5A1}"/>
    <dgm:cxn modelId="{A82EFD2C-E263-4839-AC44-001CB6AA4948}" srcId="{02EC1A24-6CBF-4B9C-B64E-0E89683DF921}" destId="{E01BACC7-D75D-426F-8771-FEB7577DA6E6}" srcOrd="0" destOrd="0" parTransId="{649F2B2C-35FD-4B7A-A8D8-56DBCDF0BCC5}" sibTransId="{D8B4A4A9-5356-4724-9742-D12098E8DC30}"/>
    <dgm:cxn modelId="{355EFD2C-546C-4C79-B798-17527431ECEC}" srcId="{01732235-6C97-4768-9031-14291F10D3AD}" destId="{EFF3F872-F7BB-4BEB-9F73-1D29FC73707C}" srcOrd="0" destOrd="0" parTransId="{02BD2BFC-F2E9-43CB-BD1E-E487D16CDA54}" sibTransId="{E612426E-9202-4D07-AA16-A543CD652603}"/>
    <dgm:cxn modelId="{384CA542-E081-4750-BC21-F33844F48CE2}" type="presOf" srcId="{D429297F-CA49-4103-B11A-DBEBECE3BAA1}" destId="{8A6E46C7-DE9A-4502-8E67-14D90AC462A2}" srcOrd="0" destOrd="0" presId="urn:microsoft.com/office/officeart/2005/8/layout/vList5"/>
    <dgm:cxn modelId="{B3875E43-4C00-405A-990E-78AE35E48097}" type="presOf" srcId="{515C5C9D-6BAD-4D1F-955E-4DE83B1DA76B}" destId="{2EB3EA90-DDED-48FB-BFAC-8EA7B359995C}" srcOrd="0" destOrd="0" presId="urn:microsoft.com/office/officeart/2005/8/layout/vList5"/>
    <dgm:cxn modelId="{0EFD2069-C6C8-40CA-A988-ADBA49B8DEB9}" srcId="{E1734AEF-7995-4DB7-B3ED-C9DBBE0ADF52}" destId="{F68781C6-85AE-4286-AEA4-FBAF8A49FC91}" srcOrd="0" destOrd="0" parTransId="{9ACF2FD9-7233-4DD9-A0D4-C9B3362C142B}" sibTransId="{738324B5-B068-4ABA-B0BD-851DE985A307}"/>
    <dgm:cxn modelId="{05F78D4B-F241-4430-8E7A-64CBA8DF8595}" srcId="{C8354AC1-1932-4047-A455-80E52F1F36CB}" destId="{64F9F88D-CA05-4FDD-A14E-9EFE2D903490}" srcOrd="0" destOrd="0" parTransId="{63FDCAEF-D64A-4BCF-A354-5F22957EA5C2}" sibTransId="{ACB1E4E8-26E6-4008-9BBE-F61CE5015AA4}"/>
    <dgm:cxn modelId="{5AA3826D-AAC1-4B90-B080-6245D5EB02AF}" type="presOf" srcId="{E1734AEF-7995-4DB7-B3ED-C9DBBE0ADF52}" destId="{D5DA1A46-8A1D-43A6-BE2E-916FFB14521B}" srcOrd="0" destOrd="0" presId="urn:microsoft.com/office/officeart/2005/8/layout/vList5"/>
    <dgm:cxn modelId="{8BC7FC4F-B745-4633-BBF6-7976A1A1AF8D}" srcId="{E1734AEF-7995-4DB7-B3ED-C9DBBE0ADF52}" destId="{01732235-6C97-4768-9031-14291F10D3AD}" srcOrd="4" destOrd="0" parTransId="{1AF993A3-6D19-415F-9439-A60C812E34E0}" sibTransId="{70F1612C-884B-4A72-9F57-7E953A3FD5C4}"/>
    <dgm:cxn modelId="{5429C570-7AFD-4BC3-8723-AAF46FE0BED6}" type="presOf" srcId="{EFF3F872-F7BB-4BEB-9F73-1D29FC73707C}" destId="{EF7B2B29-24B1-469B-B8A7-8BBD21A4B508}" srcOrd="0" destOrd="0" presId="urn:microsoft.com/office/officeart/2005/8/layout/vList5"/>
    <dgm:cxn modelId="{7E58F851-8D84-47B1-97A2-A9595BD93330}" srcId="{E1734AEF-7995-4DB7-B3ED-C9DBBE0ADF52}" destId="{D429297F-CA49-4103-B11A-DBEBECE3BAA1}" srcOrd="3" destOrd="0" parTransId="{871AC145-21C9-4986-B713-0335FC50C502}" sibTransId="{8928DFF3-FF7D-4606-9F8C-59830A814A66}"/>
    <dgm:cxn modelId="{2AB99453-061F-4774-98F9-F5546957902C}" type="presOf" srcId="{053209F4-1CC7-4522-A8F7-CC8BA9706DC2}" destId="{CAA8BFB3-FE2D-4B05-B388-27F9818287E8}" srcOrd="0" destOrd="0" presId="urn:microsoft.com/office/officeart/2005/8/layout/vList5"/>
    <dgm:cxn modelId="{D962C956-BEF7-4EB6-B630-84268345717F}" type="presOf" srcId="{02EC1A24-6CBF-4B9C-B64E-0E89683DF921}" destId="{B8F6DFF7-40AA-4F84-87EF-F622C4011C87}" srcOrd="0" destOrd="0" presId="urn:microsoft.com/office/officeart/2005/8/layout/vList5"/>
    <dgm:cxn modelId="{54E5417F-8231-438F-8628-5E0C109F7A0B}" type="presOf" srcId="{F68781C6-85AE-4286-AEA4-FBAF8A49FC91}" destId="{1E87339F-1FC9-4F98-9D9D-9DF5892F3E3F}" srcOrd="0" destOrd="0" presId="urn:microsoft.com/office/officeart/2005/8/layout/vList5"/>
    <dgm:cxn modelId="{D8BB618A-416B-4FA4-AF7D-AE7DA349F8F2}" srcId="{E1734AEF-7995-4DB7-B3ED-C9DBBE0ADF52}" destId="{C8354AC1-1932-4047-A455-80E52F1F36CB}" srcOrd="5" destOrd="0" parTransId="{B92CD206-792D-494D-90AD-0A2C4FDE2EE9}" sibTransId="{D5A52512-7381-4360-95E9-72FD8FB535D4}"/>
    <dgm:cxn modelId="{111FF98A-E146-44B2-86AE-AB620AEB0439}" type="presOf" srcId="{E01BACC7-D75D-426F-8771-FEB7577DA6E6}" destId="{080D5253-2AD5-418E-87B0-562F9AB2F581}" srcOrd="0" destOrd="0" presId="urn:microsoft.com/office/officeart/2005/8/layout/vList5"/>
    <dgm:cxn modelId="{6388838E-1D75-4BDC-8C5B-87FFD2263087}" srcId="{D429297F-CA49-4103-B11A-DBEBECE3BAA1}" destId="{5B8C4C16-AF15-4C6F-8ACE-D02A018C9239}" srcOrd="0" destOrd="0" parTransId="{8A87141F-BEE9-4AB3-BC0E-1777BD21639B}" sibTransId="{BC5A0822-B458-4DE9-893A-870FFEF7CD2C}"/>
    <dgm:cxn modelId="{9FF3B397-D059-4F38-8BA0-392A98CF84EB}" type="presOf" srcId="{01732235-6C97-4768-9031-14291F10D3AD}" destId="{F3CE33F8-A649-4775-B047-CB36562CA8B6}" srcOrd="0" destOrd="0" presId="urn:microsoft.com/office/officeart/2005/8/layout/vList5"/>
    <dgm:cxn modelId="{7308439B-B09D-4BD1-B693-68037EB686D3}" type="presOf" srcId="{5B8C4C16-AF15-4C6F-8ACE-D02A018C9239}" destId="{4AD0B3D5-3755-4553-8B82-BA2A0C4CBCEA}" srcOrd="0" destOrd="0" presId="urn:microsoft.com/office/officeart/2005/8/layout/vList5"/>
    <dgm:cxn modelId="{567433DC-5DB0-47AD-80AE-820D2BEF2B67}" type="presOf" srcId="{9877F77C-1629-4525-8076-AB2F582704EC}" destId="{91C9DFAF-90F1-4B67-B8F5-15C5C009794F}" srcOrd="0" destOrd="0" presId="urn:microsoft.com/office/officeart/2005/8/layout/vList5"/>
    <dgm:cxn modelId="{78CDB5E8-90A9-4D4B-90B4-0CFE4F0303ED}" srcId="{515C5C9D-6BAD-4D1F-955E-4DE83B1DA76B}" destId="{9877F77C-1629-4525-8076-AB2F582704EC}" srcOrd="0" destOrd="0" parTransId="{BB09AA2C-3E71-45EB-8B6A-3D3B20F396B4}" sibTransId="{954844D5-2093-4FE3-9EAF-B274C35B80E7}"/>
    <dgm:cxn modelId="{E61841FD-D476-4AB9-AFD7-9A121D1567E8}" type="presOf" srcId="{C8354AC1-1932-4047-A455-80E52F1F36CB}" destId="{16FB766E-F3DC-4484-863A-07E31F3FB6DB}" srcOrd="0" destOrd="0" presId="urn:microsoft.com/office/officeart/2005/8/layout/vList5"/>
    <dgm:cxn modelId="{CF54E9C0-5E1D-4D47-8F90-31BF74BB9EAE}" type="presParOf" srcId="{D5DA1A46-8A1D-43A6-BE2E-916FFB14521B}" destId="{3461FA22-3119-4A68-8CC8-81F1AF956248}" srcOrd="0" destOrd="0" presId="urn:microsoft.com/office/officeart/2005/8/layout/vList5"/>
    <dgm:cxn modelId="{63A22241-2DF8-4D1E-8331-253110D0B494}" type="presParOf" srcId="{3461FA22-3119-4A68-8CC8-81F1AF956248}" destId="{1E87339F-1FC9-4F98-9D9D-9DF5892F3E3F}" srcOrd="0" destOrd="0" presId="urn:microsoft.com/office/officeart/2005/8/layout/vList5"/>
    <dgm:cxn modelId="{46E8EC0C-4885-4FAF-BC47-E89517274D07}" type="presParOf" srcId="{3461FA22-3119-4A68-8CC8-81F1AF956248}" destId="{CAA8BFB3-FE2D-4B05-B388-27F9818287E8}" srcOrd="1" destOrd="0" presId="urn:microsoft.com/office/officeart/2005/8/layout/vList5"/>
    <dgm:cxn modelId="{315806F8-CCBB-4298-9CA9-99B90B554EEA}" type="presParOf" srcId="{D5DA1A46-8A1D-43A6-BE2E-916FFB14521B}" destId="{874CD3AC-C469-43DD-8EEE-11766C8FB328}" srcOrd="1" destOrd="0" presId="urn:microsoft.com/office/officeart/2005/8/layout/vList5"/>
    <dgm:cxn modelId="{677475C5-8EC9-4E05-A930-55768345A6F6}" type="presParOf" srcId="{D5DA1A46-8A1D-43A6-BE2E-916FFB14521B}" destId="{4D3F21AF-6AAC-4683-8C22-DF556346D87D}" srcOrd="2" destOrd="0" presId="urn:microsoft.com/office/officeart/2005/8/layout/vList5"/>
    <dgm:cxn modelId="{1FE3E41E-53F6-4E11-961E-A7013F822396}" type="presParOf" srcId="{4D3F21AF-6AAC-4683-8C22-DF556346D87D}" destId="{B8F6DFF7-40AA-4F84-87EF-F622C4011C87}" srcOrd="0" destOrd="0" presId="urn:microsoft.com/office/officeart/2005/8/layout/vList5"/>
    <dgm:cxn modelId="{0F5DB4B9-E419-44FE-AEB9-DDEBD1F53BCC}" type="presParOf" srcId="{4D3F21AF-6AAC-4683-8C22-DF556346D87D}" destId="{080D5253-2AD5-418E-87B0-562F9AB2F581}" srcOrd="1" destOrd="0" presId="urn:microsoft.com/office/officeart/2005/8/layout/vList5"/>
    <dgm:cxn modelId="{46AA151A-866C-43CB-AA5F-ED9FD618195A}" type="presParOf" srcId="{D5DA1A46-8A1D-43A6-BE2E-916FFB14521B}" destId="{BFE77B2E-64A9-4662-A0CA-44EB108A18E7}" srcOrd="3" destOrd="0" presId="urn:microsoft.com/office/officeart/2005/8/layout/vList5"/>
    <dgm:cxn modelId="{362B789B-16CE-4A0E-A0D6-9518A74899BC}" type="presParOf" srcId="{D5DA1A46-8A1D-43A6-BE2E-916FFB14521B}" destId="{7EA44D71-FE72-4E31-8220-01E5636D9008}" srcOrd="4" destOrd="0" presId="urn:microsoft.com/office/officeart/2005/8/layout/vList5"/>
    <dgm:cxn modelId="{35AC19FC-73F2-472F-9113-032EEA5EE7D3}" type="presParOf" srcId="{7EA44D71-FE72-4E31-8220-01E5636D9008}" destId="{2EB3EA90-DDED-48FB-BFAC-8EA7B359995C}" srcOrd="0" destOrd="0" presId="urn:microsoft.com/office/officeart/2005/8/layout/vList5"/>
    <dgm:cxn modelId="{5D1B609D-D81F-44E6-BF3A-2F780A230E47}" type="presParOf" srcId="{7EA44D71-FE72-4E31-8220-01E5636D9008}" destId="{91C9DFAF-90F1-4B67-B8F5-15C5C009794F}" srcOrd="1" destOrd="0" presId="urn:microsoft.com/office/officeart/2005/8/layout/vList5"/>
    <dgm:cxn modelId="{AB80E092-3659-49DF-B0E5-7E9B50A7E80E}" type="presParOf" srcId="{D5DA1A46-8A1D-43A6-BE2E-916FFB14521B}" destId="{A4A9167C-1B6F-47F0-A043-08D7AFBBEB31}" srcOrd="5" destOrd="0" presId="urn:microsoft.com/office/officeart/2005/8/layout/vList5"/>
    <dgm:cxn modelId="{DB5EEB7B-6873-4061-8459-E318BBB5240A}" type="presParOf" srcId="{D5DA1A46-8A1D-43A6-BE2E-916FFB14521B}" destId="{73B16C31-300C-4962-94F9-B716488DADD0}" srcOrd="6" destOrd="0" presId="urn:microsoft.com/office/officeart/2005/8/layout/vList5"/>
    <dgm:cxn modelId="{6C303578-8CFF-4FB3-9825-F293D6175B29}" type="presParOf" srcId="{73B16C31-300C-4962-94F9-B716488DADD0}" destId="{8A6E46C7-DE9A-4502-8E67-14D90AC462A2}" srcOrd="0" destOrd="0" presId="urn:microsoft.com/office/officeart/2005/8/layout/vList5"/>
    <dgm:cxn modelId="{C838B1D2-0902-4E3B-A02A-96CE2A04ACF9}" type="presParOf" srcId="{73B16C31-300C-4962-94F9-B716488DADD0}" destId="{4AD0B3D5-3755-4553-8B82-BA2A0C4CBCEA}" srcOrd="1" destOrd="0" presId="urn:microsoft.com/office/officeart/2005/8/layout/vList5"/>
    <dgm:cxn modelId="{A4473F1A-1A8C-4A0D-83D9-476786FED448}" type="presParOf" srcId="{D5DA1A46-8A1D-43A6-BE2E-916FFB14521B}" destId="{204E62FD-A53E-4080-852D-ADA76E1FD5AB}" srcOrd="7" destOrd="0" presId="urn:microsoft.com/office/officeart/2005/8/layout/vList5"/>
    <dgm:cxn modelId="{6C238280-57F1-42AE-B4C6-E1CE904DCC63}" type="presParOf" srcId="{D5DA1A46-8A1D-43A6-BE2E-916FFB14521B}" destId="{89E40BFD-313B-4B93-B7B1-CEDF12730D58}" srcOrd="8" destOrd="0" presId="urn:microsoft.com/office/officeart/2005/8/layout/vList5"/>
    <dgm:cxn modelId="{7D36EF63-6A40-49C1-BBF0-3B23C776AE37}" type="presParOf" srcId="{89E40BFD-313B-4B93-B7B1-CEDF12730D58}" destId="{F3CE33F8-A649-4775-B047-CB36562CA8B6}" srcOrd="0" destOrd="0" presId="urn:microsoft.com/office/officeart/2005/8/layout/vList5"/>
    <dgm:cxn modelId="{1C51F8E3-0433-43C1-8472-A488604C8A82}" type="presParOf" srcId="{89E40BFD-313B-4B93-B7B1-CEDF12730D58}" destId="{EF7B2B29-24B1-469B-B8A7-8BBD21A4B508}" srcOrd="1" destOrd="0" presId="urn:microsoft.com/office/officeart/2005/8/layout/vList5"/>
    <dgm:cxn modelId="{7D925B14-9DFD-4044-AE99-245E0A67B977}" type="presParOf" srcId="{D5DA1A46-8A1D-43A6-BE2E-916FFB14521B}" destId="{2EF1BACE-541F-4F46-962A-12AD6328A1C2}" srcOrd="9" destOrd="0" presId="urn:microsoft.com/office/officeart/2005/8/layout/vList5"/>
    <dgm:cxn modelId="{4EAC2585-9087-4755-B485-23780A0E9ED8}" type="presParOf" srcId="{D5DA1A46-8A1D-43A6-BE2E-916FFB14521B}" destId="{E296229A-7752-4DE7-AF1B-17D412B0F170}" srcOrd="10" destOrd="0" presId="urn:microsoft.com/office/officeart/2005/8/layout/vList5"/>
    <dgm:cxn modelId="{EFD2CA2C-659F-421F-9599-2C26FE8C089A}" type="presParOf" srcId="{E296229A-7752-4DE7-AF1B-17D412B0F170}" destId="{16FB766E-F3DC-4484-863A-07E31F3FB6DB}" srcOrd="0" destOrd="0" presId="urn:microsoft.com/office/officeart/2005/8/layout/vList5"/>
    <dgm:cxn modelId="{15180BFD-F69D-43CF-8F64-59E763C02420}" type="presParOf" srcId="{E296229A-7752-4DE7-AF1B-17D412B0F170}" destId="{6EE1D5D5-30AF-4BC4-A74C-7415A98EC130}" srcOrd="1" destOrd="0" presId="urn:microsoft.com/office/officeart/2005/8/layout/vList5"/>
  </dgm:cxnLst>
  <dgm:bg>
    <a:solidFill>
      <a:schemeClr val="accent6">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8BFB3-FE2D-4B05-B388-27F9818287E8}">
      <dsp:nvSpPr>
        <dsp:cNvPr id="0" name=""/>
        <dsp:cNvSpPr/>
      </dsp:nvSpPr>
      <dsp:spPr>
        <a:xfrm rot="5400000">
          <a:off x="7653259" y="-3405287"/>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UK AI Strategy &amp; digital transformation </a:t>
          </a:r>
          <a:r>
            <a:rPr lang="en-US" sz="2000" kern="1200" dirty="0" err="1"/>
            <a:t>programmes</a:t>
          </a:r>
          <a:r>
            <a:rPr lang="en-US" sz="2000" kern="1200" dirty="0"/>
            <a:t> support innovation adoption.</a:t>
          </a:r>
        </a:p>
      </dsp:txBody>
      <dsp:txXfrm rot="-5400000">
        <a:off x="4184294" y="88126"/>
        <a:ext cx="7414297" cy="451919"/>
      </dsp:txXfrm>
    </dsp:sp>
    <dsp:sp modelId="{1E87339F-1FC9-4F98-9D9D-9DF5892F3E3F}">
      <dsp:nvSpPr>
        <dsp:cNvPr id="0" name=""/>
        <dsp:cNvSpPr/>
      </dsp:nvSpPr>
      <dsp:spPr>
        <a:xfrm>
          <a:off x="0" y="1075"/>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Political</a:t>
          </a:r>
          <a:r>
            <a:rPr lang="en-US" sz="3100" kern="1200"/>
            <a:t> </a:t>
          </a:r>
        </a:p>
      </dsp:txBody>
      <dsp:txXfrm>
        <a:off x="30560" y="31635"/>
        <a:ext cx="4123174" cy="564899"/>
      </dsp:txXfrm>
    </dsp:sp>
    <dsp:sp modelId="{080D5253-2AD5-418E-87B0-562F9AB2F581}">
      <dsp:nvSpPr>
        <dsp:cNvPr id="0" name=""/>
        <dsp:cNvSpPr/>
      </dsp:nvSpPr>
      <dsp:spPr>
        <a:xfrm rot="5400000">
          <a:off x="7653259" y="-2747966"/>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$20.47bn Rising </a:t>
          </a:r>
          <a:r>
            <a:rPr lang="en-US" sz="2000" kern="1200" dirty="0" err="1"/>
            <a:t>labour</a:t>
          </a:r>
          <a:r>
            <a:rPr lang="en-US" sz="2000" kern="1200" dirty="0"/>
            <a:t> costs drive automation demand; AI hospitality market projected at (EIN </a:t>
          </a:r>
          <a:r>
            <a:rPr lang="en-US" sz="2000" kern="1200" dirty="0" err="1"/>
            <a:t>Presswire</a:t>
          </a:r>
          <a:r>
            <a:rPr lang="en-US" sz="2000" kern="1200" dirty="0"/>
            <a:t>, 2024)</a:t>
          </a:r>
        </a:p>
      </dsp:txBody>
      <dsp:txXfrm rot="-5400000">
        <a:off x="4184294" y="745447"/>
        <a:ext cx="7414297" cy="451919"/>
      </dsp:txXfrm>
    </dsp:sp>
    <dsp:sp modelId="{B8F6DFF7-40AA-4F84-87EF-F622C4011C87}">
      <dsp:nvSpPr>
        <dsp:cNvPr id="0" name=""/>
        <dsp:cNvSpPr/>
      </dsp:nvSpPr>
      <dsp:spPr>
        <a:xfrm>
          <a:off x="0" y="658396"/>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Economic</a:t>
          </a:r>
          <a:r>
            <a:rPr lang="en-US" sz="3100" kern="1200"/>
            <a:t> </a:t>
          </a:r>
        </a:p>
      </dsp:txBody>
      <dsp:txXfrm>
        <a:off x="30560" y="688956"/>
        <a:ext cx="4123174" cy="564899"/>
      </dsp:txXfrm>
    </dsp:sp>
    <dsp:sp modelId="{91C9DFAF-90F1-4B67-B8F5-15C5C009794F}">
      <dsp:nvSpPr>
        <dsp:cNvPr id="0" name=""/>
        <dsp:cNvSpPr/>
      </dsp:nvSpPr>
      <dsp:spPr>
        <a:xfrm rot="5400000">
          <a:off x="7653259" y="-2090645"/>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67% Guest distrust is the biggest barrier, privacy concerns reported by (Hotel Tech Report, 2025)</a:t>
          </a:r>
        </a:p>
      </dsp:txBody>
      <dsp:txXfrm rot="-5400000">
        <a:off x="4184294" y="1402768"/>
        <a:ext cx="7414297" cy="451919"/>
      </dsp:txXfrm>
    </dsp:sp>
    <dsp:sp modelId="{2EB3EA90-DDED-48FB-BFAC-8EA7B359995C}">
      <dsp:nvSpPr>
        <dsp:cNvPr id="0" name=""/>
        <dsp:cNvSpPr/>
      </dsp:nvSpPr>
      <dsp:spPr>
        <a:xfrm>
          <a:off x="0" y="1315717"/>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Social</a:t>
          </a:r>
          <a:r>
            <a:rPr lang="en-US" sz="3100" kern="1200"/>
            <a:t> </a:t>
          </a:r>
        </a:p>
      </dsp:txBody>
      <dsp:txXfrm>
        <a:off x="30560" y="1346277"/>
        <a:ext cx="4123174" cy="564899"/>
      </dsp:txXfrm>
    </dsp:sp>
    <dsp:sp modelId="{4AD0B3D5-3755-4553-8B82-BA2A0C4CBCEA}">
      <dsp:nvSpPr>
        <dsp:cNvPr id="0" name=""/>
        <dsp:cNvSpPr/>
      </dsp:nvSpPr>
      <dsp:spPr>
        <a:xfrm rot="5400000">
          <a:off x="7653259" y="-1433324"/>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AI enables automation &amp; </a:t>
          </a:r>
          <a:r>
            <a:rPr lang="en-US" sz="2000" kern="1200" dirty="0" err="1"/>
            <a:t>personalisation</a:t>
          </a:r>
          <a:r>
            <a:rPr lang="en-US" sz="2000" kern="1200" dirty="0"/>
            <a:t>, but algorithmic bias remains unresolved.</a:t>
          </a:r>
        </a:p>
      </dsp:txBody>
      <dsp:txXfrm rot="-5400000">
        <a:off x="4184294" y="2060089"/>
        <a:ext cx="7414297" cy="451919"/>
      </dsp:txXfrm>
    </dsp:sp>
    <dsp:sp modelId="{8A6E46C7-DE9A-4502-8E67-14D90AC462A2}">
      <dsp:nvSpPr>
        <dsp:cNvPr id="0" name=""/>
        <dsp:cNvSpPr/>
      </dsp:nvSpPr>
      <dsp:spPr>
        <a:xfrm>
          <a:off x="0" y="1973037"/>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Technological</a:t>
          </a:r>
          <a:r>
            <a:rPr lang="en-US" sz="3100" kern="1200"/>
            <a:t> </a:t>
          </a:r>
        </a:p>
      </dsp:txBody>
      <dsp:txXfrm>
        <a:off x="30560" y="2003597"/>
        <a:ext cx="4123174" cy="564899"/>
      </dsp:txXfrm>
    </dsp:sp>
    <dsp:sp modelId="{EF7B2B29-24B1-469B-B8A7-8BBD21A4B508}">
      <dsp:nvSpPr>
        <dsp:cNvPr id="0" name=""/>
        <dsp:cNvSpPr/>
      </dsp:nvSpPr>
      <dsp:spPr>
        <a:xfrm rot="5400000">
          <a:off x="7653259" y="-776003"/>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AI-driven resource </a:t>
          </a:r>
          <a:r>
            <a:rPr lang="en-US" sz="2000" kern="1200" dirty="0" err="1"/>
            <a:t>optimisation</a:t>
          </a:r>
          <a:r>
            <a:rPr lang="en-US" sz="2000" kern="1200" dirty="0"/>
            <a:t> &amp; waste reduction support sustainability goals</a:t>
          </a:r>
        </a:p>
      </dsp:txBody>
      <dsp:txXfrm rot="-5400000">
        <a:off x="4184294" y="2717410"/>
        <a:ext cx="7414297" cy="451919"/>
      </dsp:txXfrm>
    </dsp:sp>
    <dsp:sp modelId="{F3CE33F8-A649-4775-B047-CB36562CA8B6}">
      <dsp:nvSpPr>
        <dsp:cNvPr id="0" name=""/>
        <dsp:cNvSpPr/>
      </dsp:nvSpPr>
      <dsp:spPr>
        <a:xfrm>
          <a:off x="0" y="2630358"/>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Environmental</a:t>
          </a:r>
          <a:r>
            <a:rPr lang="en-US" sz="3100" kern="1200"/>
            <a:t> </a:t>
          </a:r>
        </a:p>
      </dsp:txBody>
      <dsp:txXfrm>
        <a:off x="30560" y="2660918"/>
        <a:ext cx="4123174" cy="564899"/>
      </dsp:txXfrm>
    </dsp:sp>
    <dsp:sp modelId="{6EE1D5D5-30AF-4BC4-A74C-7415A98EC130}">
      <dsp:nvSpPr>
        <dsp:cNvPr id="0" name=""/>
        <dsp:cNvSpPr/>
      </dsp:nvSpPr>
      <dsp:spPr>
        <a:xfrm rot="5400000">
          <a:off x="7653259" y="-108521"/>
          <a:ext cx="500815" cy="7438745"/>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GDPR demands strict data privacy compliance, non-compliance risks major fines (Bakar et al., 2024)</a:t>
          </a:r>
        </a:p>
      </dsp:txBody>
      <dsp:txXfrm rot="-5400000">
        <a:off x="4184294" y="3384892"/>
        <a:ext cx="7414297" cy="451919"/>
      </dsp:txXfrm>
    </dsp:sp>
    <dsp:sp modelId="{16FB766E-F3DC-4484-863A-07E31F3FB6DB}">
      <dsp:nvSpPr>
        <dsp:cNvPr id="0" name=""/>
        <dsp:cNvSpPr/>
      </dsp:nvSpPr>
      <dsp:spPr>
        <a:xfrm>
          <a:off x="0" y="3287679"/>
          <a:ext cx="4184294" cy="6260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b="1" kern="1200"/>
            <a:t>Legal</a:t>
          </a:r>
          <a:r>
            <a:rPr lang="en-US" sz="3100" kern="1200"/>
            <a:t> </a:t>
          </a:r>
        </a:p>
      </dsp:txBody>
      <dsp:txXfrm>
        <a:off x="30560" y="3318239"/>
        <a:ext cx="4123174" cy="5648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A577D-B27B-4F49-AF48-A6A64C51B556}" type="datetimeFigureOut">
              <a:rPr lang="en-US" smtClean="0"/>
              <a:t>2/25/2026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A938F-0C09-4855-9AD4-B222D40C0368}" type="slidenum">
              <a:rPr lang="en-US" smtClean="0"/>
              <a:t>‹#›</a:t>
            </a:fld>
            <a:endParaRPr lang="en-US"/>
          </a:p>
        </p:txBody>
      </p:sp>
    </p:spTree>
    <p:extLst>
      <p:ext uri="{BB962C8B-B14F-4D97-AF65-F5344CB8AC3E}">
        <p14:creationId xmlns:p14="http://schemas.microsoft.com/office/powerpoint/2010/main" val="1436603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hotel business is currently in an existential dilemma of whether to adopt the concept of artificial intelligence or to be more authentic and human. The application of AI technologies such as service robots and advanced guest data systems can help modern hotels to become more efficient in terms of their operations. However, personal service, emotional intelligence and real relationships that cannot be imitated by technology has been the perpetual foundation of the hospitality business. According to the research, 67 percent of guests are concerned with privacy when using voice-activated devices and 76 percent of them are concerned with the trust (</a:t>
            </a:r>
            <a:r>
              <a:rPr lang="en-US" sz="1200" kern="1200" dirty="0" err="1">
                <a:solidFill>
                  <a:schemeClr val="tx1"/>
                </a:solidFill>
                <a:effectLst/>
                <a:latin typeface="+mn-lt"/>
                <a:ea typeface="+mn-ea"/>
                <a:cs typeface="+mn-cs"/>
              </a:rPr>
              <a:t>Grenside</a:t>
            </a:r>
            <a:r>
              <a:rPr lang="en-US" sz="1200" kern="1200" dirty="0">
                <a:solidFill>
                  <a:schemeClr val="tx1"/>
                </a:solidFill>
                <a:effectLst/>
                <a:latin typeface="+mn-lt"/>
                <a:ea typeface="+mn-ea"/>
                <a:cs typeface="+mn-cs"/>
              </a:rPr>
              <a:t>, 2025; Hotel Tech Report, 2025). Despite the fact that 70% of guests are delighted with chatbots as they can easily ask simple questions, they still need human help when it comes to complex requests (Hotel Tech Report, 2025). This paper confirms that the solution lies in implementing AI to perform mundane duties and still having skilled human resources to conduct meaningful engagements. The analysis discusses recent uses in Premier Inn, Hilton UK, YOTEL and Park Hall Resort and Spa.</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2</a:t>
            </a:fld>
            <a:endParaRPr lang="en-US"/>
          </a:p>
        </p:txBody>
      </p:sp>
    </p:spTree>
    <p:extLst>
      <p:ext uri="{BB962C8B-B14F-4D97-AF65-F5344CB8AC3E}">
        <p14:creationId xmlns:p14="http://schemas.microsoft.com/office/powerpoint/2010/main" val="961950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academic studies, there are sharp divisions regarding the overall effect of artificial intelligence on the hospitality industry and its employees. Some scholars claim that AI enhances the performance of hotels by automating processes and improving efficiency in functional units (Wang et al., 2025). Critics, however, note that these studies do not look on the long-term implications to employee skill development and their career development. Other researchers single out such severe issues as a breach of data privacy, algorithmic bias, cultural misunderstandings, and mass displacement of workers (Karami, </a:t>
            </a:r>
            <a:r>
              <a:rPr lang="en-US" sz="1200" kern="1200" dirty="0" err="1">
                <a:solidFill>
                  <a:schemeClr val="tx1"/>
                </a:solidFill>
                <a:effectLst/>
                <a:latin typeface="+mn-lt"/>
                <a:ea typeface="+mn-ea"/>
                <a:cs typeface="+mn-cs"/>
              </a:rPr>
              <a:t>Shemshaki</a:t>
            </a:r>
            <a:r>
              <a:rPr lang="en-US" sz="1200" kern="1200" dirty="0">
                <a:solidFill>
                  <a:schemeClr val="tx1"/>
                </a:solidFill>
                <a:effectLst/>
                <a:latin typeface="+mn-lt"/>
                <a:ea typeface="+mn-ea"/>
                <a:cs typeface="+mn-cs"/>
              </a:rPr>
              <a:t> and Ghazanfar, 2024). The underlying distinctions become apparent since technical issues are solvable whereas AI is a fundamental shift in the power dynamics and relationships in the workplace. A study by Aluri et al. (2025) undermines the beliefs that AI can automatically enhance service quality and points to serious technical constraints. The majority agrees that emotional intelligence is still necessary since hotels are not convinced that automation will really improve the experiences of guests.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3</a:t>
            </a:fld>
            <a:endParaRPr lang="en-US"/>
          </a:p>
        </p:txBody>
      </p:sp>
    </p:spTree>
    <p:extLst>
      <p:ext uri="{BB962C8B-B14F-4D97-AF65-F5344CB8AC3E}">
        <p14:creationId xmlns:p14="http://schemas.microsoft.com/office/powerpoint/2010/main" val="2335325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Guest research has shown that there is a big discrepancy between hotel expectations of AI acceptance and guest experiences. The study determines a personalization privacy paradox as AI develops personalized services and also raises profound privacy fears (Nira, 2025). The destruction of value through fear of technology monitoring and deterioration of human connection instead of successful implementation of AI (</a:t>
            </a:r>
            <a:r>
              <a:rPr lang="en-US" sz="1200" kern="1200" dirty="0" err="1">
                <a:solidFill>
                  <a:schemeClr val="tx1"/>
                </a:solidFill>
                <a:effectLst/>
                <a:latin typeface="+mn-lt"/>
                <a:ea typeface="+mn-ea"/>
                <a:cs typeface="+mn-cs"/>
              </a:rPr>
              <a:t>Herriger</a:t>
            </a:r>
            <a:r>
              <a:rPr lang="en-US" sz="1200" kern="1200" dirty="0">
                <a:solidFill>
                  <a:schemeClr val="tx1"/>
                </a:solidFill>
                <a:effectLst/>
                <a:latin typeface="+mn-lt"/>
                <a:ea typeface="+mn-ea"/>
                <a:cs typeface="+mn-cs"/>
              </a:rPr>
              <a:t> et al., 2025). According to industry statistics, 67% of the guests are concerned about privacy with voice-activated devices whilst 76% are generally more concerned with their trust (Hotel Tech Report, 2025; Salesforce, 2023). These concerns are expressed by even digital marketing experts who include privacy as their highest concern when it comes to the implementation of AI (Hotel Online, 2024). The economic stakes are immense as the average cost of data breaches is projected to be 4.88 million in 2024 by 10 percent (</a:t>
            </a:r>
            <a:r>
              <a:rPr lang="en-US" sz="1200" kern="1200" dirty="0" err="1">
                <a:solidFill>
                  <a:schemeClr val="tx1"/>
                </a:solidFill>
                <a:effectLst/>
                <a:latin typeface="+mn-lt"/>
                <a:ea typeface="+mn-ea"/>
                <a:cs typeface="+mn-cs"/>
              </a:rPr>
              <a:t>Bonderud</a:t>
            </a:r>
            <a:r>
              <a:rPr lang="en-US" sz="1200" kern="1200" dirty="0">
                <a:solidFill>
                  <a:schemeClr val="tx1"/>
                </a:solidFill>
                <a:effectLst/>
                <a:latin typeface="+mn-lt"/>
                <a:ea typeface="+mn-ea"/>
                <a:cs typeface="+mn-cs"/>
              </a:rPr>
              <a:t>, 2024). Guests are happy with AI to use with simple emotionless services but emotionally complicated situations that demand empathy remain beyond the possibilities of technology.</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4</a:t>
            </a:fld>
            <a:endParaRPr lang="en-US"/>
          </a:p>
        </p:txBody>
      </p:sp>
    </p:spTree>
    <p:extLst>
      <p:ext uri="{BB962C8B-B14F-4D97-AF65-F5344CB8AC3E}">
        <p14:creationId xmlns:p14="http://schemas.microsoft.com/office/powerpoint/2010/main" val="931838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study involving premier Inn opens up an eye into the reality of technology implementation and its actual business results. In 2009 the hotel chain introduced self-service check-in kiosks in its Sheffield branch with the specified objectives of sustainability (Aspect Installations, n.d.). Whitbread parent company was also outsourcing 300 customer support roles to offshore destinations at the same time accommodation sales remained flat (</a:t>
            </a:r>
            <a:r>
              <a:rPr lang="en-US" sz="1200" kern="1200" dirty="0" err="1">
                <a:solidFill>
                  <a:schemeClr val="tx1"/>
                </a:solidFill>
                <a:effectLst/>
                <a:latin typeface="+mn-lt"/>
                <a:ea typeface="+mn-ea"/>
                <a:cs typeface="+mn-cs"/>
              </a:rPr>
              <a:t>Suroy</a:t>
            </a:r>
            <a:r>
              <a:rPr lang="en-US" sz="1200" kern="1200" dirty="0">
                <a:solidFill>
                  <a:schemeClr val="tx1"/>
                </a:solidFill>
                <a:effectLst/>
                <a:latin typeface="+mn-lt"/>
                <a:ea typeface="+mn-ea"/>
                <a:cs typeface="+mn-cs"/>
              </a:rPr>
              <a:t>, 2025). The financial outlook became even more alarming with sales of food and beverages dropped 7% in H1 FY25 under the Accelerating Growth Plan (Whitbread PLC, 2024). This deterioration was caused by the conversion of 112 branded restaurants and the complete exit of 126 of them in the process of restructuring. The case depicts that operational restructuring poses financial risks that far surpass the benefits of automation as expected. It is evident that cost-cutting was the main strategic goal of Premier Inn during this transformation and not the improvement of the experience of its guests. These choices demonstrate the warped interaction among the realization of technology, labor modifications and the reality of business achievement in the competitive markets.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5</a:t>
            </a:fld>
            <a:endParaRPr lang="en-US"/>
          </a:p>
        </p:txBody>
      </p:sp>
    </p:spTree>
    <p:extLst>
      <p:ext uri="{BB962C8B-B14F-4D97-AF65-F5344CB8AC3E}">
        <p14:creationId xmlns:p14="http://schemas.microsoft.com/office/powerpoint/2010/main" val="2390277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UK and YOTEL illustrate two radically divergent ways of using artificial intelligence in hospitality operation in the United Kingdom. After successfully moving 90 percent of its systems to the cloud infrastructure, Hilton UK had started to test 41 various AI applications (O'Neill, 2025). President Chris Silcock expressed his succinct philosophy which implied that Hilton is essentially a service business rather than a technology business (Martin, 2025). This view has placed artificial intelligence as a continuation and augmentation of human service and not a strategy of wholesale replacement. The approach deployed by Hilton is however more of an experiment and most applications are still in pilot phase as opposed to having them rolled out across all properties. YOTEL represents the extreme with the most technology-inspired system including autonomous robots, </a:t>
            </a:r>
            <a:r>
              <a:rPr lang="en-US" sz="1200" kern="1200" dirty="0" err="1">
                <a:solidFill>
                  <a:schemeClr val="tx1"/>
                </a:solidFill>
                <a:effectLst/>
                <a:latin typeface="+mn-lt"/>
                <a:ea typeface="+mn-ea"/>
                <a:cs typeface="+mn-cs"/>
              </a:rPr>
              <a:t>SmartBeds</a:t>
            </a:r>
            <a:r>
              <a:rPr lang="en-US" sz="1200" kern="1200" dirty="0">
                <a:solidFill>
                  <a:schemeClr val="tx1"/>
                </a:solidFill>
                <a:effectLst/>
                <a:latin typeface="+mn-lt"/>
                <a:ea typeface="+mn-ea"/>
                <a:cs typeface="+mn-cs"/>
              </a:rPr>
              <a:t>, and sophisticated systems (Hospitality ON, 2023). YOTEL is explicitly aimed at low-end, high-tech customers but this efficiency-based approach can become detrimental to luxury customers who want high-touch customized service.</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6</a:t>
            </a:fld>
            <a:endParaRPr lang="en-US"/>
          </a:p>
        </p:txBody>
      </p:sp>
    </p:spTree>
    <p:extLst>
      <p:ext uri="{BB962C8B-B14F-4D97-AF65-F5344CB8AC3E}">
        <p14:creationId xmlns:p14="http://schemas.microsoft.com/office/powerpoint/2010/main" val="4065852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anthropocentric aspect of artificial intelligence on hospitality workers is a pressing issue that goes way beyond mere retraining. The implementation of AI stimulates job redesigning in a positive way, as well as generates job-related anxiety in the form of negative thoughts and emotional burnout (Panda et al., 2023). Employees feel AI both as a resource that lets them do more and as a menace that threatens their employment and professional identity. An all-inclusive analysis of 80 scholarly papers discloses a shockingly small number of research concerning employee adoption of AI, in spite of the colossal technological change (Prentice et al., 2024). To achieve effective integration, it is necessary to consider that the emotional intelligence capabilities of employees can be developed in addition to basic training in technical aspects and not substitutions between them (Aluri et al., 2025). Smaller independent hotels with low budgets cannot afford elaborate development programs that brings increasing differences between chains and independents. According to some researchers, hybrid job models can be proposed in which workers would work with AI, and critics wonder whether this is enough to resolve the issue of displacement (Carr, 2025).</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7</a:t>
            </a:fld>
            <a:endParaRPr lang="en-US"/>
          </a:p>
        </p:txBody>
      </p:sp>
    </p:spTree>
    <p:extLst>
      <p:ext uri="{BB962C8B-B14F-4D97-AF65-F5344CB8AC3E}">
        <p14:creationId xmlns:p14="http://schemas.microsoft.com/office/powerpoint/2010/main" val="1775989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external environment influencing the adoption of AI in UK hotels through a PESTEL lens, it is evident that a complicated combination of forces are simultaneously facilitating and limiting the speed of change within the industry. In political terms, the UK Government AI Strategy and digital transformation agenda will provide a favorable opportunity to hotels investing in AI, provided that policy assistance is not enough to ensure successful implementation at property level. Economically, the increasing labor cost is one of the major factors that are pushing the hotel industry to automate. The future of AI in the hospitality industry worldwide is estimated at $20.47 billion (EIN </a:t>
            </a:r>
            <a:r>
              <a:rPr lang="en-US" dirty="0" err="1"/>
              <a:t>Presswire</a:t>
            </a:r>
            <a:r>
              <a:rPr lang="en-US" dirty="0"/>
              <a:t>, 2024), a number that can be viewed as an indicator of the business potential of this transition. The most notable obstacle is social factors (67 percent of guests report privacy concerns regarding voice-activated devices and 76 percent have weaker trust in AI systems in general) (Hotel Tech Report, 2025). This is not an insignificant issue. It touches upon the very core of hospitality, which is </a:t>
            </a:r>
            <a:r>
              <a:rPr lang="en-US" dirty="0" err="1"/>
              <a:t>trust.Artificial</a:t>
            </a:r>
            <a:r>
              <a:rPr lang="en-US" dirty="0"/>
              <a:t> intelligence can allow authentic personalization and automation. Nonetheless, the problems of algorithmic bias and cultural misinterpretation are not resolved yet and can pose an active threat to the guest experience (Karami, </a:t>
            </a:r>
            <a:r>
              <a:rPr lang="en-US" dirty="0" err="1"/>
              <a:t>Shemshaki</a:t>
            </a:r>
            <a:r>
              <a:rPr lang="en-US" dirty="0"/>
              <a:t> and Ghazanfar, 2024). Environmentally, AI-based resource optimization and waste minimization have a significant positive impact on sustainability, which is becoming a key divisive element to guests and regulators. Lastly, GDPR dominates the legal environment. In 2024, the mean cost of a data breach amounted to 4.88 million (</a:t>
            </a:r>
            <a:r>
              <a:rPr lang="en-US" dirty="0" err="1"/>
              <a:t>Bonderud</a:t>
            </a:r>
            <a:r>
              <a:rPr lang="en-US" dirty="0"/>
              <a:t>, 2024), thus the general concern of compliance is both economical and ethical. Bakar et al. (2024) state that AI systems need to be designed with privacy in mind in the first place. Bringing this aspects together, as political and economic pressures mount to accelerate AI adoption, social trust and legal compliance are the elements that will ultimately decide the success or failure of that adoption in the UK hospitality industry.</a:t>
            </a:r>
          </a:p>
        </p:txBody>
      </p:sp>
      <p:sp>
        <p:nvSpPr>
          <p:cNvPr id="4" name="Slide Number Placeholder 3"/>
          <p:cNvSpPr>
            <a:spLocks noGrp="1"/>
          </p:cNvSpPr>
          <p:nvPr>
            <p:ph type="sldNum" sz="quarter" idx="5"/>
          </p:nvPr>
        </p:nvSpPr>
        <p:spPr/>
        <p:txBody>
          <a:bodyPr/>
          <a:lstStyle/>
          <a:p>
            <a:fld id="{562A938F-0C09-4855-9AD4-B222D40C0368}" type="slidenum">
              <a:rPr lang="en-US" smtClean="0"/>
              <a:t>8</a:t>
            </a:fld>
            <a:endParaRPr lang="en-US"/>
          </a:p>
        </p:txBody>
      </p:sp>
    </p:spTree>
    <p:extLst>
      <p:ext uri="{BB962C8B-B14F-4D97-AF65-F5344CB8AC3E}">
        <p14:creationId xmlns:p14="http://schemas.microsoft.com/office/powerpoint/2010/main" val="3532605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DPSIR model uncovers inherent contradictions between automation economics and the relationship-oriented service model of hospitality in the modern UK hotel sectors. The reasons why hotels are adopting AI are mainly due to the increasing economic pressure, extreme workforce shortages, competitive factors, and speedy technological changes (Roy and </a:t>
            </a:r>
            <a:r>
              <a:rPr lang="en-US" sz="1200" kern="1200" dirty="0" err="1">
                <a:solidFill>
                  <a:schemeClr val="tx1"/>
                </a:solidFill>
                <a:effectLst/>
                <a:latin typeface="+mn-lt"/>
                <a:ea typeface="+mn-ea"/>
                <a:cs typeface="+mn-cs"/>
              </a:rPr>
              <a:t>Pagaldiviti</a:t>
            </a:r>
            <a:r>
              <a:rPr lang="en-US" sz="1200" kern="1200" dirty="0">
                <a:solidFill>
                  <a:schemeClr val="tx1"/>
                </a:solidFill>
                <a:effectLst/>
                <a:latin typeface="+mn-lt"/>
                <a:ea typeface="+mn-ea"/>
                <a:cs typeface="+mn-cs"/>
              </a:rPr>
              <a:t>, 2024). Regrettably the hotels are often focused on operational costs rather than on service quality that raises serious sustainability issues in the long term of the industry. Hotels have found themselves in a paradox of the situation in which automation expenses continue growing at a time when guests are requesting more human-centered service and interaction at the same time. The adoption of current industry has been fragmented between efficiency-driven methods and trial pilot models which have not been realized on a large scale (Roy and </a:t>
            </a:r>
            <a:r>
              <a:rPr lang="en-US" sz="1200" kern="1200" dirty="0" err="1">
                <a:solidFill>
                  <a:schemeClr val="tx1"/>
                </a:solidFill>
                <a:effectLst/>
                <a:latin typeface="+mn-lt"/>
                <a:ea typeface="+mn-ea"/>
                <a:cs typeface="+mn-cs"/>
              </a:rPr>
              <a:t>Pagaldiviti</a:t>
            </a:r>
            <a:r>
              <a:rPr lang="en-US" sz="1200" kern="1200" dirty="0">
                <a:solidFill>
                  <a:schemeClr val="tx1"/>
                </a:solidFill>
                <a:effectLst/>
                <a:latin typeface="+mn-lt"/>
                <a:ea typeface="+mn-ea"/>
                <a:cs typeface="+mn-cs"/>
              </a:rPr>
              <a:t>, 2024; Habbal et al., 2024). The impacts are both positive and negative with the addition of operational efficiency and reduction of the levels of guest satisfaction to net negative effects in most of the situations. The loss of trust in guests and workforce disruption are all negative effects that current responses of the industry cannot sufficiently address or overcome.</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9</a:t>
            </a:fld>
            <a:endParaRPr lang="en-US"/>
          </a:p>
        </p:txBody>
      </p:sp>
    </p:spTree>
    <p:extLst>
      <p:ext uri="{BB962C8B-B14F-4D97-AF65-F5344CB8AC3E}">
        <p14:creationId xmlns:p14="http://schemas.microsoft.com/office/powerpoint/2010/main" val="1412230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hospitality sector is in dire need of comprehensive regulations that will regulate AI applications to ensure that the guests and employees are sufficiently safeguarded. The associations of the industry must come up with an all-inclusive certification program that evaluates hotels in terms of ethical uses of AI, as well as open standards of operation. The cases of the UK government should have a duration of GDPR application specifically to AI hospitality systems that have a mandatory privacy-by-design principle embedded in their systems (Bakar et al., 2024). The regulators must establish a situation where the independent third-party audits detect bias, discrimination, and privacy violations are embedded in AI algorithms and decision systems (Bakar et al., 2024). Large-scale reskilling programs by the government will be necessary to those hospitality workers who will be displaced by the rising automation technologies. The policy frameworks should compel hotels investing in AI to invest the same amount in extensive employee training and professional development initiatives. The government should offer subsidy training to enable displaced workers to develop the requisite AI handling and operational control skills.</a:t>
            </a:r>
          </a:p>
          <a:p>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11</a:t>
            </a:fld>
            <a:endParaRPr lang="en-US"/>
          </a:p>
        </p:txBody>
      </p:sp>
    </p:spTree>
    <p:extLst>
      <p:ext uri="{BB962C8B-B14F-4D97-AF65-F5344CB8AC3E}">
        <p14:creationId xmlns:p14="http://schemas.microsoft.com/office/powerpoint/2010/main" val="1465256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sector in the United Kingdom is at a cross-road and needs considerate control systems that can govern the application of artificial intelligence effectively. The cornerstone of success dictates that AI should be applied in the daily operations of the business and leave the human workforce capacity to handle emotionally sensitive guest interactions. Government should set standards that require a minimum of human staffing ratios in all areas of operations visible to the customer in the whole premises. Trust building metrics should involve open data handling practices, employee development programs and authentic guest selection on the service delivery. The policy frameworks must be focused on long term sustainability of the hospitality industry rather than short term efficiency gains of automation at the expense of service quality and job. The readiness to change in strategy and be open to balanced technological change will eventually decide the long-term competitive performance in increasingly competitive markets. The future lies in the operators who are capable of combining environmental sustainability, high-technology, and human service excellence into one.</a:t>
            </a:r>
            <a:endParaRPr lang="en-US" dirty="0"/>
          </a:p>
        </p:txBody>
      </p:sp>
      <p:sp>
        <p:nvSpPr>
          <p:cNvPr id="4" name="Slide Number Placeholder 3"/>
          <p:cNvSpPr>
            <a:spLocks noGrp="1"/>
          </p:cNvSpPr>
          <p:nvPr>
            <p:ph type="sldNum" sz="quarter" idx="5"/>
          </p:nvPr>
        </p:nvSpPr>
        <p:spPr/>
        <p:txBody>
          <a:bodyPr/>
          <a:lstStyle/>
          <a:p>
            <a:fld id="{562A938F-0C09-4855-9AD4-B222D40C0368}" type="slidenum">
              <a:rPr lang="en-US" smtClean="0"/>
              <a:t>12</a:t>
            </a:fld>
            <a:endParaRPr lang="en-US"/>
          </a:p>
        </p:txBody>
      </p:sp>
    </p:spTree>
    <p:extLst>
      <p:ext uri="{BB962C8B-B14F-4D97-AF65-F5344CB8AC3E}">
        <p14:creationId xmlns:p14="http://schemas.microsoft.com/office/powerpoint/2010/main" val="319651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363106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23129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8427D7-EF06-4B0C-96EA-618898818DC8}"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66129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8427D7-EF06-4B0C-96EA-618898818DC8}"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626009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8427D7-EF06-4B0C-96EA-618898818DC8}" type="datetimeFigureOut">
              <a:rPr lang="en-US" smtClean="0"/>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671689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8427D7-EF06-4B0C-96EA-618898818DC8}" type="datetimeFigureOut">
              <a:rPr lang="en-US" smtClean="0"/>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729912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427D7-EF06-4B0C-96EA-618898818DC8}" type="datetimeFigureOut">
              <a:rPr lang="en-US" smtClean="0"/>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3995930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427D7-EF06-4B0C-96EA-618898818DC8}"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452921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8427D7-EF06-4B0C-96EA-618898818DC8}" type="datetimeFigureOut">
              <a:rPr lang="en-US" smtClean="0"/>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2369509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138542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8427D7-EF06-4B0C-96EA-618898818DC8}" type="datetimeFigureOut">
              <a:rPr lang="en-US" smtClean="0"/>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6B83F8-BECA-4E59-AAB2-72122F7F0717}" type="slidenum">
              <a:rPr lang="en-US" smtClean="0"/>
              <a:t>‹#›</a:t>
            </a:fld>
            <a:endParaRPr lang="en-US"/>
          </a:p>
        </p:txBody>
      </p:sp>
    </p:spTree>
    <p:extLst>
      <p:ext uri="{BB962C8B-B14F-4D97-AF65-F5344CB8AC3E}">
        <p14:creationId xmlns:p14="http://schemas.microsoft.com/office/powerpoint/2010/main" val="645620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4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8427D7-EF06-4B0C-96EA-618898818DC8}" type="datetimeFigureOut">
              <a:rPr lang="en-US" smtClean="0"/>
              <a:t>2/25/2026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6B83F8-BECA-4E59-AAB2-72122F7F0717}" type="slidenum">
              <a:rPr lang="en-US" smtClean="0"/>
              <a:t>‹#›</a:t>
            </a:fld>
            <a:endParaRPr lang="en-US"/>
          </a:p>
        </p:txBody>
      </p:sp>
    </p:spTree>
    <p:extLst>
      <p:ext uri="{BB962C8B-B14F-4D97-AF65-F5344CB8AC3E}">
        <p14:creationId xmlns:p14="http://schemas.microsoft.com/office/powerpoint/2010/main" val="127838283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bm.com/think/insights/cost-of-a-data-breach-2024-financial-industry" TargetMode="External"/><Relationship Id="rId2" Type="http://schemas.openxmlformats.org/officeDocument/2006/relationships/hyperlink" Target="https://aspectinstallations.com/premier-inn-self-check-in-kiosk-installation/" TargetMode="External"/><Relationship Id="rId1" Type="http://schemas.openxmlformats.org/officeDocument/2006/relationships/slideLayout" Target="../slideLayouts/slideLayout2.xml"/><Relationship Id="rId6" Type="http://schemas.openxmlformats.org/officeDocument/2006/relationships/hyperlink" Target="https://www.accesshospitality.com/" TargetMode="External"/><Relationship Id="rId5" Type="http://schemas.openxmlformats.org/officeDocument/2006/relationships/hyperlink" Target="https://www.einpresswire.com/article/825833955/global-ai-in-hospitality-and-tourism-market-to-reach-58-56-billion-by-2029-with-a-growth-rate-of-30-1" TargetMode="External"/><Relationship Id="rId4" Type="http://schemas.openxmlformats.org/officeDocument/2006/relationships/hyperlink" Target="https://ijght.org/index.php/light/article/view/114/7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724/2096-7004.di.2024.0055" TargetMode="External"/><Relationship Id="rId2" Type="http://schemas.openxmlformats.org/officeDocument/2006/relationships/hyperlink" Target="https://hoteltechreport.com/news/2025-state-of-hotel-guest-technology-report" TargetMode="External"/><Relationship Id="rId1" Type="http://schemas.openxmlformats.org/officeDocument/2006/relationships/slideLayout" Target="../slideLayouts/slideLayout2.xml"/><Relationship Id="rId5" Type="http://schemas.openxmlformats.org/officeDocument/2006/relationships/hyperlink" Target="https://dx.doi.org/10.47772/IJRISS.2025.90400397" TargetMode="External"/><Relationship Id="rId4" Type="http://schemas.openxmlformats.org/officeDocument/2006/relationships/hyperlink" Target="https://skift.com/2025/06/04/hiltons-ai-strategy-less-hype-more-guest-experienc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08/IJIEOM-05-2023-0047" TargetMode="External"/><Relationship Id="rId2" Type="http://schemas.openxmlformats.org/officeDocument/2006/relationships/hyperlink" Target="https://skift.com/2025/10/22/hiltons-41-ai-experiments-and-new-fee-cuts-for-hotel-owners/" TargetMode="External"/><Relationship Id="rId1" Type="http://schemas.openxmlformats.org/officeDocument/2006/relationships/slideLayout" Target="../slideLayouts/slideLayout2.xml"/><Relationship Id="rId6" Type="http://schemas.openxmlformats.org/officeDocument/2006/relationships/hyperlink" Target="https://doi.org/10.1177/14673584251356817" TargetMode="External"/><Relationship Id="rId5" Type="http://schemas.openxmlformats.org/officeDocument/2006/relationships/hyperlink" Target="https://news.outsourceaccelerator.com/whitbread-outsource-guest-reservations/" TargetMode="External"/><Relationship Id="rId4" Type="http://schemas.openxmlformats.org/officeDocument/2006/relationships/hyperlink" Target="https://www.salesforce.com/news/stories/customer-engagement-research-202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 TargetMode="External"/><Relationship Id="rId7" Type="http://schemas.openxmlformats.org/officeDocument/2006/relationships/hyperlink" Target="https://aspectinstallations.com/premier-inn-self-check-in-kiosk-installation/" TargetMode="External"/><Relationship Id="rId2" Type="http://schemas.openxmlformats.org/officeDocument/2006/relationships/hyperlink" Target="https://cdn.whitbread.co.uk/media/2024/10/H1-FY25-Whitbread-RNS-Final.pdf" TargetMode="External"/><Relationship Id="rId1" Type="http://schemas.openxmlformats.org/officeDocument/2006/relationships/slideLayout" Target="../slideLayouts/slideLayout2.xml"/><Relationship Id="rId6" Type="http://schemas.openxmlformats.org/officeDocument/2006/relationships/hyperlink" Target="https://www.linkedin.com/pulse/ai-humans-perfect-harmony-elevating-hotel-guest-experience-are-morch-yqnnc?utm_source=chatgpt.com" TargetMode="External"/><Relationship Id="rId5" Type="http://schemas.openxmlformats.org/officeDocument/2006/relationships/hyperlink" Target="https://www.linkedin.com/pulse/strategic-planning-implementation-oluwatosin-ogunkoya-ebskf" TargetMode="External"/><Relationship Id="rId4" Type="http://schemas.openxmlformats.org/officeDocument/2006/relationships/hyperlink" Target="https://www.researchgate.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7977B-C333-F0B5-E3E7-73E9A9993EB0}"/>
              </a:ext>
            </a:extLst>
          </p:cNvPr>
          <p:cNvSpPr>
            <a:spLocks noGrp="1"/>
          </p:cNvSpPr>
          <p:nvPr>
            <p:ph type="ctrTitle"/>
          </p:nvPr>
        </p:nvSpPr>
        <p:spPr>
          <a:xfrm>
            <a:off x="487680" y="731520"/>
            <a:ext cx="11155680" cy="2778443"/>
          </a:xfrm>
          <a:solidFill>
            <a:schemeClr val="accent4">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fontScale="90000"/>
          </a:bodyPr>
          <a:lstStyle/>
          <a:p>
            <a:r>
              <a:rPr lang="en-US" b="1" dirty="0"/>
              <a:t>Balancing AI and Human Touch in UK Hospitality</a:t>
            </a:r>
            <a:br>
              <a:rPr lang="en-US" dirty="0"/>
            </a:br>
            <a:r>
              <a:rPr lang="en-US" sz="4400" dirty="0"/>
              <a:t>Meeting Guest Expectations through Strategic Technology Integration</a:t>
            </a:r>
          </a:p>
        </p:txBody>
      </p:sp>
      <p:sp>
        <p:nvSpPr>
          <p:cNvPr id="3" name="Subtitle 2">
            <a:extLst>
              <a:ext uri="{FF2B5EF4-FFF2-40B4-BE49-F238E27FC236}">
                <a16:creationId xmlns:a16="http://schemas.microsoft.com/office/drawing/2014/main" id="{DE21A67E-FEB0-2C67-5DDC-9069B7E43DB0}"/>
              </a:ext>
            </a:extLst>
          </p:cNvPr>
          <p:cNvSpPr>
            <a:spLocks noGrp="1"/>
          </p:cNvSpPr>
          <p:nvPr>
            <p:ph type="subTitle" idx="1"/>
          </p:nvPr>
        </p:nvSpPr>
        <p:spPr>
          <a:xfrm>
            <a:off x="0" y="3509963"/>
            <a:ext cx="12303760" cy="3622357"/>
          </a:xfrm>
          <a:solidFill>
            <a:schemeClr val="accent2">
              <a:lumMod val="20000"/>
              <a:lumOff val="80000"/>
            </a:schemeClr>
          </a:solidFill>
        </p:spPr>
        <p:txBody>
          <a:bodyPr>
            <a:noAutofit/>
          </a:bodyPr>
          <a:lstStyle/>
          <a:p>
            <a:r>
              <a:rPr lang="en-US" dirty="0"/>
              <a:t>BY AZEB ATSEBHA</a:t>
            </a:r>
          </a:p>
          <a:p>
            <a:r>
              <a:rPr lang="en-GB" dirty="0"/>
              <a:t>Contemporary Themes in the Hotel and Hospitality Sector (BMIH6001) </a:t>
            </a:r>
          </a:p>
          <a:p>
            <a:r>
              <a:rPr lang="en-GB" dirty="0"/>
              <a:t>Dr Ernest </a:t>
            </a:r>
            <a:r>
              <a:rPr lang="en-GB" dirty="0" err="1"/>
              <a:t>Balutie</a:t>
            </a:r>
            <a:r>
              <a:rPr lang="en-GB" dirty="0"/>
              <a:t> </a:t>
            </a:r>
            <a:r>
              <a:rPr lang="en-GB" dirty="0" err="1"/>
              <a:t>Wavei</a:t>
            </a:r>
            <a:r>
              <a:rPr lang="en-GB" dirty="0"/>
              <a:t> </a:t>
            </a:r>
          </a:p>
          <a:p>
            <a:r>
              <a:rPr lang="en-US" dirty="0"/>
              <a:t>25/02/2026</a:t>
            </a:r>
          </a:p>
          <a:p>
            <a:r>
              <a:rPr lang="en-GB" sz="2000" dirty="0"/>
              <a:t>I acknowledge using Grammarly (https://www.grammarly.com/) on 23 February 2026 to check my work using the prompt Review my text for grammatical and syntactical mistakes while maintaining the original meaning. Including rephrasing some words of my own work within specific standards</a:t>
            </a:r>
          </a:p>
          <a:p>
            <a:r>
              <a:rPr lang="en-GB" sz="2000" dirty="0"/>
              <a:t>I confirm that I have not presented any AI-generated text as my own work. I confirm that I have copies of my drafts, notes, and other resources I used before and after AI tools, which I may be asked to provide in evidence.</a:t>
            </a:r>
          </a:p>
          <a:p>
            <a:endParaRPr lang="en-US" dirty="0"/>
          </a:p>
          <a:p>
            <a:endParaRPr lang="en-US" dirty="0"/>
          </a:p>
          <a:p>
            <a:endParaRPr lang="en-US" dirty="0"/>
          </a:p>
        </p:txBody>
      </p:sp>
    </p:spTree>
    <p:extLst>
      <p:ext uri="{BB962C8B-B14F-4D97-AF65-F5344CB8AC3E}">
        <p14:creationId xmlns:p14="http://schemas.microsoft.com/office/powerpoint/2010/main" val="279658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F45F-0C42-1FFE-BFD1-CF3E18459580}"/>
              </a:ext>
            </a:extLst>
          </p:cNvPr>
          <p:cNvSpPr>
            <a:spLocks noGrp="1"/>
          </p:cNvSpPr>
          <p:nvPr>
            <p:ph type="title"/>
          </p:nvPr>
        </p:nvSpPr>
        <p:spPr>
          <a:xfrm>
            <a:off x="838200" y="365125"/>
            <a:ext cx="1117092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Introduction and Research Context</a:t>
            </a:r>
            <a:br>
              <a:rPr lang="en-US" dirty="0"/>
            </a:br>
            <a:endParaRPr lang="en-US" dirty="0"/>
          </a:p>
        </p:txBody>
      </p:sp>
      <p:sp>
        <p:nvSpPr>
          <p:cNvPr id="3" name="Content Placeholder 2">
            <a:extLst>
              <a:ext uri="{FF2B5EF4-FFF2-40B4-BE49-F238E27FC236}">
                <a16:creationId xmlns:a16="http://schemas.microsoft.com/office/drawing/2014/main" id="{49750DD8-0837-CD77-3C69-898AE41F94D8}"/>
              </a:ext>
            </a:extLst>
          </p:cNvPr>
          <p:cNvSpPr>
            <a:spLocks noGrp="1"/>
          </p:cNvSpPr>
          <p:nvPr>
            <p:ph idx="1"/>
          </p:nvPr>
        </p:nvSpPr>
        <p:spPr>
          <a:xfrm>
            <a:off x="152399" y="1825625"/>
            <a:ext cx="6629400" cy="4351338"/>
          </a:xfrm>
          <a:solidFill>
            <a:schemeClr val="accent6">
              <a:lumMod val="20000"/>
              <a:lumOff val="80000"/>
            </a:schemeClr>
          </a:solidFill>
        </p:spPr>
        <p:txBody>
          <a:bodyPr>
            <a:normAutofit/>
          </a:bodyPr>
          <a:lstStyle/>
          <a:p>
            <a:r>
              <a:rPr lang="en-US" sz="2400" dirty="0"/>
              <a:t>67% guests have privacy concerns (</a:t>
            </a:r>
            <a:r>
              <a:rPr lang="en-US" sz="2400" dirty="0" err="1"/>
              <a:t>Grenside</a:t>
            </a:r>
            <a:r>
              <a:rPr lang="en-US" sz="2400" dirty="0"/>
              <a:t>, 2025)</a:t>
            </a:r>
          </a:p>
          <a:p>
            <a:r>
              <a:rPr lang="en-US" sz="2400" dirty="0"/>
              <a:t>76% express AI trust concerns (Hotel Tech, 2025)</a:t>
            </a:r>
          </a:p>
          <a:p>
            <a:r>
              <a:rPr lang="en-US" sz="2400" dirty="0"/>
              <a:t>70% rely on chatbots for simple queries</a:t>
            </a:r>
          </a:p>
          <a:p>
            <a:r>
              <a:rPr lang="en-US" sz="2400" dirty="0"/>
              <a:t>Human service essential for complex guest requests</a:t>
            </a:r>
          </a:p>
          <a:p>
            <a:r>
              <a:rPr lang="en-US" sz="2400" dirty="0"/>
              <a:t>Hotels automate touchpoints to achieve efficiency benefits</a:t>
            </a:r>
          </a:p>
          <a:p>
            <a:r>
              <a:rPr lang="en-US" sz="2400" dirty="0"/>
              <a:t>Strategic balance needed between technology and humans</a:t>
            </a:r>
          </a:p>
          <a:p>
            <a:endParaRPr lang="en-US" sz="2400" dirty="0"/>
          </a:p>
        </p:txBody>
      </p:sp>
      <p:pic>
        <p:nvPicPr>
          <p:cNvPr id="5" name="Chart4"/>
          <p:cNvPicPr>
            <a:picLocks noChangeAspect="1"/>
          </p:cNvPicPr>
          <p:nvPr/>
        </p:nvPicPr>
        <p:blipFill>
          <a:blip r:embed="rId3"/>
          <a:srcRect/>
          <a:stretch>
            <a:fillRect/>
          </a:stretch>
        </p:blipFill>
        <p:spPr bwMode="auto">
          <a:xfrm>
            <a:off x="6959600" y="1825624"/>
            <a:ext cx="5080001" cy="4209415"/>
          </a:xfrm>
          <a:prstGeom prst="rect">
            <a:avLst/>
          </a:prstGeom>
          <a:noFill/>
        </p:spPr>
      </p:pic>
      <p:sp>
        <p:nvSpPr>
          <p:cNvPr id="7" name="TextBox 6">
            <a:extLst>
              <a:ext uri="{FF2B5EF4-FFF2-40B4-BE49-F238E27FC236}">
                <a16:creationId xmlns:a16="http://schemas.microsoft.com/office/drawing/2014/main" id="{05E183E0-0397-56F4-9B92-EDA35711A07F}"/>
              </a:ext>
            </a:extLst>
          </p:cNvPr>
          <p:cNvSpPr txBox="1"/>
          <p:nvPr/>
        </p:nvSpPr>
        <p:spPr>
          <a:xfrm>
            <a:off x="7640320" y="6138932"/>
            <a:ext cx="4551680" cy="707886"/>
          </a:xfrm>
          <a:prstGeom prst="rect">
            <a:avLst/>
          </a:prstGeom>
          <a:noFill/>
        </p:spPr>
        <p:txBody>
          <a:bodyPr wrap="square">
            <a:spAutoFit/>
          </a:bodyPr>
          <a:lstStyle/>
          <a:p>
            <a:pPr algn="ctr"/>
            <a:r>
              <a:rPr lang="en-US" sz="2000" dirty="0"/>
              <a:t>(Hotel Tech Report, 2025; Salesforce, 2023; EIN </a:t>
            </a:r>
            <a:r>
              <a:rPr lang="en-US" sz="2000" dirty="0" err="1"/>
              <a:t>Presswire</a:t>
            </a:r>
            <a:r>
              <a:rPr lang="en-US" sz="2000" dirty="0"/>
              <a:t>, 2024).</a:t>
            </a:r>
          </a:p>
        </p:txBody>
      </p:sp>
    </p:spTree>
    <p:extLst>
      <p:ext uri="{BB962C8B-B14F-4D97-AF65-F5344CB8AC3E}">
        <p14:creationId xmlns:p14="http://schemas.microsoft.com/office/powerpoint/2010/main" val="908021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5DE73-288B-DA9B-EEAB-9A0056B93378}"/>
              </a:ext>
            </a:extLst>
          </p:cNvPr>
          <p:cNvSpPr>
            <a:spLocks noGrp="1"/>
          </p:cNvSpPr>
          <p:nvPr>
            <p:ph type="title"/>
          </p:nvPr>
        </p:nvSpPr>
        <p:spPr>
          <a:solidFill>
            <a:schemeClr val="bg1">
              <a:lumMod val="95000"/>
            </a:schemeClr>
          </a:solidFill>
        </p:spPr>
        <p:txBody>
          <a:bodyPr>
            <a:normAutofit fontScale="90000"/>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Conflicting Views on AI Benefits</a:t>
            </a:r>
            <a:br>
              <a:rPr lang="en-US" dirty="0"/>
            </a:br>
            <a:endParaRPr lang="en-US" dirty="0"/>
          </a:p>
        </p:txBody>
      </p:sp>
      <p:sp>
        <p:nvSpPr>
          <p:cNvPr id="3" name="Content Placeholder 2">
            <a:extLst>
              <a:ext uri="{FF2B5EF4-FFF2-40B4-BE49-F238E27FC236}">
                <a16:creationId xmlns:a16="http://schemas.microsoft.com/office/drawing/2014/main" id="{C8A33B00-AA84-BFDD-7961-3ABCA063CA63}"/>
              </a:ext>
            </a:extLst>
          </p:cNvPr>
          <p:cNvSpPr>
            <a:spLocks noGrp="1"/>
          </p:cNvSpPr>
          <p:nvPr>
            <p:ph idx="1"/>
          </p:nvPr>
        </p:nvSpPr>
        <p:spPr>
          <a:xfrm>
            <a:off x="4716378" y="1825625"/>
            <a:ext cx="7130182" cy="4667250"/>
          </a:xfrm>
          <a:solidFill>
            <a:schemeClr val="accent6">
              <a:lumMod val="20000"/>
              <a:lumOff val="80000"/>
            </a:schemeClr>
          </a:solidFill>
        </p:spPr>
        <p:txBody>
          <a:bodyPr>
            <a:noAutofit/>
          </a:bodyPr>
          <a:lstStyle/>
          <a:p>
            <a:r>
              <a:rPr lang="en-US" sz="2400" dirty="0"/>
              <a:t>AI increases performance through automation (Wang, 2025)</a:t>
            </a:r>
          </a:p>
          <a:p>
            <a:r>
              <a:rPr lang="en-US" sz="2400" dirty="0"/>
              <a:t>Privacy breaches and algorithmic bias challenges (Karami, 2024)</a:t>
            </a:r>
          </a:p>
          <a:p>
            <a:r>
              <a:rPr lang="en-US" sz="2400" dirty="0"/>
              <a:t>Employment displacement from workforce power relation changes</a:t>
            </a:r>
          </a:p>
          <a:p>
            <a:r>
              <a:rPr lang="en-US" sz="2400" dirty="0"/>
              <a:t>Autonomous AI systems face technical limitations (Aluri, 2025)</a:t>
            </a:r>
          </a:p>
          <a:p>
            <a:r>
              <a:rPr lang="en-US" sz="2400" dirty="0"/>
              <a:t>Emotional intelligence requirements cannot be replaced currently</a:t>
            </a:r>
          </a:p>
          <a:p>
            <a:r>
              <a:rPr lang="en-US" sz="2400" dirty="0"/>
              <a:t>Long term employee development implications insufficiently addressed</a:t>
            </a:r>
          </a:p>
          <a:p>
            <a:endParaRPr lang="en-US" sz="2400" dirty="0"/>
          </a:p>
        </p:txBody>
      </p:sp>
      <p:pic>
        <p:nvPicPr>
          <p:cNvPr id="1026" name="Picture 2" descr="Hotel Guest Experience">
            <a:extLst>
              <a:ext uri="{FF2B5EF4-FFF2-40B4-BE49-F238E27FC236}">
                <a16:creationId xmlns:a16="http://schemas.microsoft.com/office/drawing/2014/main" id="{F17E8AB7-62AF-AA5D-B5D2-D879E379E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 y="2865597"/>
            <a:ext cx="3753252" cy="24587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mitations of AI: Challenges and ...">
            <a:extLst>
              <a:ext uri="{FF2B5EF4-FFF2-40B4-BE49-F238E27FC236}">
                <a16:creationId xmlns:a16="http://schemas.microsoft.com/office/drawing/2014/main" id="{7AB95817-8552-8A55-1CF8-B9E871400E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 y="1849598"/>
            <a:ext cx="3753252" cy="1015999"/>
          </a:xfrm>
          <a:prstGeom prst="rect">
            <a:avLst/>
          </a:prstGeom>
          <a:noFill/>
          <a:extLst>
            <a:ext uri="{909E8E84-426E-40DD-AFC4-6F175D3DCCD1}">
              <a14:hiddenFill xmlns:a14="http://schemas.microsoft.com/office/drawing/2010/main">
                <a:solidFill>
                  <a:srgbClr val="FFFFFF"/>
                </a:solidFill>
              </a14:hiddenFill>
            </a:ext>
          </a:extLst>
        </p:spPr>
      </p:pic>
      <p:sp>
        <p:nvSpPr>
          <p:cNvPr id="1033" name="TextBox 1032">
            <a:extLst>
              <a:ext uri="{FF2B5EF4-FFF2-40B4-BE49-F238E27FC236}">
                <a16:creationId xmlns:a16="http://schemas.microsoft.com/office/drawing/2014/main" id="{569B26ED-B5D0-26C9-37DF-CE01503CBDC4}"/>
              </a:ext>
            </a:extLst>
          </p:cNvPr>
          <p:cNvSpPr txBox="1"/>
          <p:nvPr/>
        </p:nvSpPr>
        <p:spPr>
          <a:xfrm>
            <a:off x="1310640" y="5550654"/>
            <a:ext cx="1960880" cy="461665"/>
          </a:xfrm>
          <a:prstGeom prst="rect">
            <a:avLst/>
          </a:prstGeom>
          <a:noFill/>
        </p:spPr>
        <p:txBody>
          <a:bodyPr wrap="square">
            <a:spAutoFit/>
          </a:bodyPr>
          <a:lstStyle/>
          <a:p>
            <a:pPr algn="ctr"/>
            <a:r>
              <a:rPr lang="en-US" sz="2400" dirty="0">
                <a:effectLst/>
                <a:latin typeface="Calibri" panose="020F0502020204030204" pitchFamily="34" charset="0"/>
                <a:ea typeface="Calibri" panose="020F0502020204030204" pitchFamily="34" charset="0"/>
                <a:cs typeface="Times New Roman" panose="02020603050405020304" pitchFamily="18" charset="0"/>
              </a:rPr>
              <a:t>(Morch, 2025)</a:t>
            </a:r>
            <a:endParaRPr lang="en-US" sz="2400" dirty="0"/>
          </a:p>
        </p:txBody>
      </p:sp>
    </p:spTree>
    <p:extLst>
      <p:ext uri="{BB962C8B-B14F-4D97-AF65-F5344CB8AC3E}">
        <p14:creationId xmlns:p14="http://schemas.microsoft.com/office/powerpoint/2010/main" val="2211812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8C01-964B-38B9-55DA-2133F56D6463}"/>
              </a:ext>
            </a:extLst>
          </p:cNvPr>
          <p:cNvSpPr>
            <a:spLocks noGrp="1"/>
          </p:cNvSpPr>
          <p:nvPr>
            <p:ph type="title"/>
          </p:nvPr>
        </p:nvSpPr>
        <p:spPr>
          <a:xfrm>
            <a:off x="838200" y="365125"/>
            <a:ext cx="1090676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Guest Trust and Privacy Concerns</a:t>
            </a:r>
            <a:br>
              <a:rPr lang="en-US" dirty="0"/>
            </a:br>
            <a:endParaRPr lang="en-US" dirty="0"/>
          </a:p>
        </p:txBody>
      </p:sp>
      <p:sp>
        <p:nvSpPr>
          <p:cNvPr id="3" name="Content Placeholder 2">
            <a:extLst>
              <a:ext uri="{FF2B5EF4-FFF2-40B4-BE49-F238E27FC236}">
                <a16:creationId xmlns:a16="http://schemas.microsoft.com/office/drawing/2014/main" id="{E6E8EB33-A5FF-01C4-DC33-63C02AB89315}"/>
              </a:ext>
            </a:extLst>
          </p:cNvPr>
          <p:cNvSpPr>
            <a:spLocks noGrp="1"/>
          </p:cNvSpPr>
          <p:nvPr>
            <p:ph idx="1"/>
          </p:nvPr>
        </p:nvSpPr>
        <p:spPr>
          <a:xfrm>
            <a:off x="650241" y="4993611"/>
            <a:ext cx="6090920" cy="1200329"/>
          </a:xfrm>
          <a:solidFill>
            <a:schemeClr val="accent6">
              <a:lumMod val="20000"/>
              <a:lumOff val="80000"/>
            </a:schemeClr>
          </a:solidFill>
        </p:spPr>
        <p:txBody>
          <a:bodyPr>
            <a:noAutofit/>
          </a:bodyPr>
          <a:lstStyle/>
          <a:p>
            <a:r>
              <a:rPr lang="en-US" sz="2400" dirty="0"/>
              <a:t>Personalization privacy paradox creates trust issues (Nira, 2025)</a:t>
            </a:r>
          </a:p>
          <a:p>
            <a:r>
              <a:rPr lang="en-US" sz="2400" dirty="0"/>
              <a:t>Guests prefer AI for simple tasks only</a:t>
            </a:r>
          </a:p>
          <a:p>
            <a:endParaRPr lang="en-US" sz="2400" dirty="0"/>
          </a:p>
        </p:txBody>
      </p:sp>
      <p:sp>
        <p:nvSpPr>
          <p:cNvPr id="5" name="TextBox 4">
            <a:extLst>
              <a:ext uri="{FF2B5EF4-FFF2-40B4-BE49-F238E27FC236}">
                <a16:creationId xmlns:a16="http://schemas.microsoft.com/office/drawing/2014/main" id="{2EDCB9A0-2EA1-086D-F9F0-D16D617D0857}"/>
              </a:ext>
            </a:extLst>
          </p:cNvPr>
          <p:cNvSpPr txBox="1"/>
          <p:nvPr/>
        </p:nvSpPr>
        <p:spPr>
          <a:xfrm>
            <a:off x="650241" y="1946623"/>
            <a:ext cx="6096000" cy="3046988"/>
          </a:xfrm>
          <a:prstGeom prst="rect">
            <a:avLst/>
          </a:prstGeom>
          <a:solidFill>
            <a:schemeClr val="accent6">
              <a:lumMod val="20000"/>
              <a:lumOff val="80000"/>
            </a:schemeClr>
          </a:solidFill>
        </p:spPr>
        <p:txBody>
          <a:bodyPr wrap="square">
            <a:spAutoFit/>
          </a:bodyPr>
          <a:lstStyle/>
          <a:p>
            <a:pPr marL="285750" indent="-285750">
              <a:buFont typeface="Arial" panose="020B0604020202020204" pitchFamily="34" charset="0"/>
              <a:buChar char="•"/>
            </a:pPr>
            <a:r>
              <a:rPr lang="en-US" sz="2400" dirty="0"/>
              <a:t>67% worry about voice device privacy (Hotel Tech, 2025)</a:t>
            </a:r>
          </a:p>
          <a:p>
            <a:pPr marL="285750" indent="-285750">
              <a:buFont typeface="Arial" panose="020B0604020202020204" pitchFamily="34" charset="0"/>
              <a:buChar char="•"/>
            </a:pPr>
            <a:r>
              <a:rPr lang="en-US" sz="2400" dirty="0"/>
              <a:t>76% express privacy concerns with AI (Salesforce, 2023)</a:t>
            </a:r>
          </a:p>
          <a:p>
            <a:pPr marL="285750" indent="-285750">
              <a:buFont typeface="Arial" panose="020B0604020202020204" pitchFamily="34" charset="0"/>
              <a:buChar char="•"/>
            </a:pPr>
            <a:r>
              <a:rPr lang="en-US" sz="2400" dirty="0"/>
              <a:t>52% marketers list privacy as concern (Hotel Online, 2024)</a:t>
            </a:r>
          </a:p>
          <a:p>
            <a:pPr marL="285750" indent="-285750">
              <a:buFont typeface="Arial" panose="020B0604020202020204" pitchFamily="34" charset="0"/>
              <a:buChar char="•"/>
            </a:pPr>
            <a:r>
              <a:rPr lang="en-US" sz="2400" dirty="0"/>
              <a:t>$4.88 million average data breach cost (</a:t>
            </a:r>
            <a:r>
              <a:rPr lang="en-US" sz="2400" dirty="0" err="1"/>
              <a:t>Bonderud</a:t>
            </a:r>
            <a:r>
              <a:rPr lang="en-US" sz="2400" dirty="0"/>
              <a:t>, 2024)</a:t>
            </a:r>
          </a:p>
        </p:txBody>
      </p:sp>
      <p:pic>
        <p:nvPicPr>
          <p:cNvPr id="200" name="DataChart201"/>
          <p:cNvPicPr>
            <a:picLocks noChangeAspect="1"/>
          </p:cNvPicPr>
          <p:nvPr/>
        </p:nvPicPr>
        <p:blipFill>
          <a:blip r:embed="rId3"/>
          <a:srcRect t="22447"/>
          <a:stretch>
            <a:fillRect/>
          </a:stretch>
        </p:blipFill>
        <p:spPr bwMode="auto">
          <a:xfrm>
            <a:off x="6980504" y="2346733"/>
            <a:ext cx="4859120" cy="3847207"/>
          </a:xfrm>
          <a:prstGeom prst="rect">
            <a:avLst/>
          </a:prstGeom>
          <a:noFill/>
        </p:spPr>
      </p:pic>
      <p:sp>
        <p:nvSpPr>
          <p:cNvPr id="6" name="TextBox 5">
            <a:extLst>
              <a:ext uri="{FF2B5EF4-FFF2-40B4-BE49-F238E27FC236}">
                <a16:creationId xmlns:a16="http://schemas.microsoft.com/office/drawing/2014/main" id="{526539FE-A3D9-185D-975D-2338B1009C1A}"/>
              </a:ext>
            </a:extLst>
          </p:cNvPr>
          <p:cNvSpPr txBox="1"/>
          <p:nvPr/>
        </p:nvSpPr>
        <p:spPr>
          <a:xfrm>
            <a:off x="6096000" y="6323598"/>
            <a:ext cx="6096000" cy="461665"/>
          </a:xfrm>
          <a:prstGeom prst="rect">
            <a:avLst/>
          </a:prstGeom>
          <a:noFill/>
        </p:spPr>
        <p:txBody>
          <a:bodyPr wrap="square">
            <a:spAutoFit/>
          </a:bodyPr>
          <a:lstStyle/>
          <a:p>
            <a:pPr algn="ctr"/>
            <a:r>
              <a:rPr lang="en-US" sz="2400" i="1" dirty="0">
                <a:solidFill>
                  <a:srgbClr val="444444"/>
                </a:solidFill>
              </a:rPr>
              <a:t>(Hotel Tech Report, 2025)</a:t>
            </a:r>
          </a:p>
        </p:txBody>
      </p:sp>
      <p:sp>
        <p:nvSpPr>
          <p:cNvPr id="8" name="TextBox 7">
            <a:extLst>
              <a:ext uri="{FF2B5EF4-FFF2-40B4-BE49-F238E27FC236}">
                <a16:creationId xmlns:a16="http://schemas.microsoft.com/office/drawing/2014/main" id="{56B14AB5-4A35-ADAE-F99E-CBA82CDDEB06}"/>
              </a:ext>
            </a:extLst>
          </p:cNvPr>
          <p:cNvSpPr txBox="1"/>
          <p:nvPr/>
        </p:nvSpPr>
        <p:spPr>
          <a:xfrm>
            <a:off x="6980504" y="1946623"/>
            <a:ext cx="4859120" cy="400110"/>
          </a:xfrm>
          <a:prstGeom prst="rect">
            <a:avLst/>
          </a:prstGeom>
          <a:solidFill>
            <a:schemeClr val="accent2"/>
          </a:solidFill>
        </p:spPr>
        <p:txBody>
          <a:bodyPr wrap="square">
            <a:spAutoFit/>
          </a:bodyPr>
          <a:lstStyle/>
          <a:p>
            <a:pPr algn="ctr"/>
            <a:r>
              <a:rPr lang="en-US" sz="2000" dirty="0"/>
              <a:t>Guests With Privacy Concerns</a:t>
            </a:r>
          </a:p>
        </p:txBody>
      </p:sp>
    </p:spTree>
    <p:extLst>
      <p:ext uri="{BB962C8B-B14F-4D97-AF65-F5344CB8AC3E}">
        <p14:creationId xmlns:p14="http://schemas.microsoft.com/office/powerpoint/2010/main" val="2833236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1D2F1-03B1-498B-A51F-45FD757CDB17}"/>
              </a:ext>
            </a:extLst>
          </p:cNvPr>
          <p:cNvSpPr>
            <a:spLocks noGrp="1"/>
          </p:cNvSpPr>
          <p:nvPr>
            <p:ph type="title"/>
          </p:nvPr>
        </p:nvSpPr>
        <p:spPr>
          <a:xfrm>
            <a:off x="223520" y="152401"/>
            <a:ext cx="11744960" cy="1538288"/>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Premier Inn Implementation and Outcomes</a:t>
            </a:r>
            <a:br>
              <a:rPr lang="en-US" dirty="0"/>
            </a:br>
            <a:endParaRPr lang="en-US" dirty="0"/>
          </a:p>
        </p:txBody>
      </p:sp>
      <p:sp>
        <p:nvSpPr>
          <p:cNvPr id="3" name="Content Placeholder 2">
            <a:extLst>
              <a:ext uri="{FF2B5EF4-FFF2-40B4-BE49-F238E27FC236}">
                <a16:creationId xmlns:a16="http://schemas.microsoft.com/office/drawing/2014/main" id="{92952149-1D93-CAB2-703C-1F3853214E36}"/>
              </a:ext>
            </a:extLst>
          </p:cNvPr>
          <p:cNvSpPr>
            <a:spLocks noGrp="1"/>
          </p:cNvSpPr>
          <p:nvPr>
            <p:ph idx="1"/>
          </p:nvPr>
        </p:nvSpPr>
        <p:spPr>
          <a:xfrm>
            <a:off x="4347410" y="2183446"/>
            <a:ext cx="7006389" cy="4247834"/>
          </a:xfrm>
          <a:solidFill>
            <a:schemeClr val="accent6">
              <a:lumMod val="20000"/>
              <a:lumOff val="80000"/>
            </a:schemeClr>
          </a:solidFill>
        </p:spPr>
        <p:txBody>
          <a:bodyPr>
            <a:normAutofit/>
          </a:bodyPr>
          <a:lstStyle/>
          <a:p>
            <a:r>
              <a:rPr lang="en-US" sz="2400" dirty="0"/>
              <a:t>Self service kiosks deployed since 2009 (Aspect, n.d.)</a:t>
            </a:r>
          </a:p>
          <a:p>
            <a:r>
              <a:rPr lang="en-US" sz="2400" dirty="0"/>
              <a:t>300 customer support roles outsourced (</a:t>
            </a:r>
            <a:r>
              <a:rPr lang="en-US" sz="2400" dirty="0" err="1"/>
              <a:t>Suroy</a:t>
            </a:r>
            <a:r>
              <a:rPr lang="en-US" sz="2400" dirty="0"/>
              <a:t>, 2025)</a:t>
            </a:r>
          </a:p>
          <a:p>
            <a:r>
              <a:rPr lang="en-US" sz="2400" dirty="0"/>
              <a:t>Accommodation sales remained broadly in line yearly</a:t>
            </a:r>
          </a:p>
          <a:p>
            <a:r>
              <a:rPr lang="en-US" sz="2400" dirty="0"/>
              <a:t>F&amp;B sales declined 7% H1 FY25 (Whitbread, 2024)</a:t>
            </a:r>
          </a:p>
          <a:p>
            <a:r>
              <a:rPr lang="en-US" sz="2400" dirty="0"/>
              <a:t>238 branded restaurants converted and exited overall</a:t>
            </a:r>
          </a:p>
          <a:p>
            <a:r>
              <a:rPr lang="en-US" sz="2400" dirty="0"/>
              <a:t>Operational restructuring carries distinct financial risks currently</a:t>
            </a:r>
          </a:p>
          <a:p>
            <a:endParaRPr lang="en-US" sz="2400" dirty="0"/>
          </a:p>
        </p:txBody>
      </p:sp>
      <p:pic>
        <p:nvPicPr>
          <p:cNvPr id="6146" name="Picture 2">
            <a:extLst>
              <a:ext uri="{FF2B5EF4-FFF2-40B4-BE49-F238E27FC236}">
                <a16:creationId xmlns:a16="http://schemas.microsoft.com/office/drawing/2014/main" id="{4B4C9AD2-D778-6EC5-CF53-6CBD89CDD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1475" y="2183446"/>
            <a:ext cx="3844925" cy="3576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DE96082-494F-1466-6C86-A8F7CE0D970E}"/>
              </a:ext>
            </a:extLst>
          </p:cNvPr>
          <p:cNvSpPr txBox="1"/>
          <p:nvPr/>
        </p:nvSpPr>
        <p:spPr>
          <a:xfrm>
            <a:off x="223520" y="5874602"/>
            <a:ext cx="4123890" cy="400110"/>
          </a:xfrm>
          <a:prstGeom prst="rect">
            <a:avLst/>
          </a:prstGeom>
          <a:noFill/>
        </p:spPr>
        <p:txBody>
          <a:bodyPr wrap="square">
            <a:spAutoFit/>
          </a:bodyPr>
          <a:lstStyle/>
          <a:p>
            <a:r>
              <a:rPr lang="en-US" sz="2000" dirty="0">
                <a:effectLst/>
                <a:latin typeface="Calibri" panose="020F0502020204030204" pitchFamily="34" charset="0"/>
                <a:ea typeface="Calibri" panose="020F0502020204030204" pitchFamily="34" charset="0"/>
                <a:cs typeface="Times New Roman" panose="02020603050405020304" pitchFamily="18" charset="0"/>
              </a:rPr>
              <a:t>(AI </a:t>
            </a:r>
            <a:r>
              <a:rPr lang="en-US" sz="2000" dirty="0">
                <a:latin typeface="Calibri" panose="020F0502020204030204" pitchFamily="34" charset="0"/>
                <a:ea typeface="Calibri" panose="020F0502020204030204" pitchFamily="34" charset="0"/>
                <a:cs typeface="Times New Roman" panose="02020603050405020304" pitchFamily="18" charset="0"/>
              </a:rPr>
              <a:t>and </a:t>
            </a:r>
            <a:r>
              <a:rPr lang="en-US" sz="2000" dirty="0">
                <a:effectLst/>
                <a:latin typeface="Calibri" panose="020F0502020204030204" pitchFamily="34" charset="0"/>
                <a:ea typeface="Calibri" panose="020F0502020204030204" pitchFamily="34" charset="0"/>
                <a:cs typeface="Times New Roman" panose="02020603050405020304" pitchFamily="18" charset="0"/>
              </a:rPr>
              <a:t>Engineering Services, n.d.) </a:t>
            </a:r>
            <a:endParaRPr lang="en-US" sz="2000" dirty="0"/>
          </a:p>
        </p:txBody>
      </p:sp>
    </p:spTree>
    <p:extLst>
      <p:ext uri="{BB962C8B-B14F-4D97-AF65-F5344CB8AC3E}">
        <p14:creationId xmlns:p14="http://schemas.microsoft.com/office/powerpoint/2010/main" val="1593755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B3D71-1C38-CEE1-556D-9DF09CF0A577}"/>
              </a:ext>
            </a:extLst>
          </p:cNvPr>
          <p:cNvSpPr>
            <a:spLocks noGrp="1"/>
          </p:cNvSpPr>
          <p:nvPr>
            <p:ph type="title"/>
          </p:nvPr>
        </p:nvSpPr>
        <p:spPr>
          <a:solidFill>
            <a:schemeClr val="bg1">
              <a:lumMod val="95000"/>
            </a:schemeClr>
          </a:solidFill>
        </p:spPr>
        <p:txBody>
          <a:bodyPr>
            <a:normAutofit fontScale="90000"/>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Hilton UK and YOTEL Strategies</a:t>
            </a:r>
            <a:br>
              <a:rPr lang="en-US" dirty="0"/>
            </a:br>
            <a:endParaRPr lang="en-US" dirty="0"/>
          </a:p>
        </p:txBody>
      </p:sp>
      <p:sp>
        <p:nvSpPr>
          <p:cNvPr id="3" name="Content Placeholder 2">
            <a:extLst>
              <a:ext uri="{FF2B5EF4-FFF2-40B4-BE49-F238E27FC236}">
                <a16:creationId xmlns:a16="http://schemas.microsoft.com/office/drawing/2014/main" id="{518DB1A0-D8BE-067A-BBAD-B15DB696E7BF}"/>
              </a:ext>
            </a:extLst>
          </p:cNvPr>
          <p:cNvSpPr>
            <a:spLocks noGrp="1"/>
          </p:cNvSpPr>
          <p:nvPr>
            <p:ph idx="1"/>
          </p:nvPr>
        </p:nvSpPr>
        <p:spPr>
          <a:xfrm>
            <a:off x="838200" y="1825625"/>
            <a:ext cx="6380747" cy="4351338"/>
          </a:xfrm>
          <a:solidFill>
            <a:schemeClr val="accent6">
              <a:lumMod val="20000"/>
              <a:lumOff val="80000"/>
            </a:schemeClr>
          </a:solidFill>
        </p:spPr>
        <p:txBody>
          <a:bodyPr>
            <a:normAutofit lnSpcReduction="10000"/>
          </a:bodyPr>
          <a:lstStyle/>
          <a:p>
            <a:r>
              <a:rPr lang="en-US" sz="2400" dirty="0"/>
              <a:t>Hilton tested 41 AI applications after migration (O'Neill, 2025)</a:t>
            </a:r>
          </a:p>
          <a:p>
            <a:r>
              <a:rPr lang="en-US" sz="2400" dirty="0"/>
              <a:t>90% of systems transferred to cloud infrastructure</a:t>
            </a:r>
          </a:p>
          <a:p>
            <a:r>
              <a:rPr lang="en-US" sz="2400" dirty="0"/>
              <a:t>People serving people philosophy emphasized (Martin, 2025)</a:t>
            </a:r>
          </a:p>
          <a:p>
            <a:r>
              <a:rPr lang="en-US" sz="2400" dirty="0"/>
              <a:t>YOTEL deploys autonomous robots and </a:t>
            </a:r>
            <a:r>
              <a:rPr lang="en-US" sz="2400" dirty="0" err="1"/>
              <a:t>SmartBeds</a:t>
            </a:r>
            <a:r>
              <a:rPr lang="en-US" sz="2400" dirty="0"/>
              <a:t> (Hospitality ON, 2023)</a:t>
            </a:r>
          </a:p>
          <a:p>
            <a:r>
              <a:rPr lang="en-US" sz="2400" dirty="0"/>
              <a:t>Technology model targets cost conscious tech travelers</a:t>
            </a:r>
          </a:p>
          <a:p>
            <a:r>
              <a:rPr lang="en-US" sz="2400" dirty="0"/>
              <a:t>Efficiency strategies may not impress luxury guests</a:t>
            </a:r>
          </a:p>
          <a:p>
            <a:endParaRPr lang="en-US" sz="2400" dirty="0"/>
          </a:p>
        </p:txBody>
      </p:sp>
      <p:sp>
        <p:nvSpPr>
          <p:cNvPr id="5" name="Callout: Up Arrow 4">
            <a:extLst>
              <a:ext uri="{FF2B5EF4-FFF2-40B4-BE49-F238E27FC236}">
                <a16:creationId xmlns:a16="http://schemas.microsoft.com/office/drawing/2014/main" id="{F0DE5689-A4E4-0024-3A9F-F49E296F70C4}"/>
              </a:ext>
            </a:extLst>
          </p:cNvPr>
          <p:cNvSpPr/>
          <p:nvPr/>
        </p:nvSpPr>
        <p:spPr>
          <a:xfrm>
            <a:off x="7546473" y="4001294"/>
            <a:ext cx="4209148" cy="1353026"/>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F6602D39-8A02-4C73-B1C9-2170A7E782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25"/>
          <a:stretch>
            <a:fillRect/>
          </a:stretch>
        </p:blipFill>
        <p:spPr bwMode="auto">
          <a:xfrm>
            <a:off x="7343775" y="1792764"/>
            <a:ext cx="4614545" cy="22107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B115F87-BA98-CA57-75D9-00E5EB76C268}"/>
              </a:ext>
            </a:extLst>
          </p:cNvPr>
          <p:cNvSpPr txBox="1"/>
          <p:nvPr/>
        </p:nvSpPr>
        <p:spPr>
          <a:xfrm>
            <a:off x="8291061" y="5479534"/>
            <a:ext cx="3352299" cy="461665"/>
          </a:xfrm>
          <a:prstGeom prst="rect">
            <a:avLst/>
          </a:prstGeom>
          <a:noFill/>
        </p:spPr>
        <p:txBody>
          <a:bodyPr wrap="square">
            <a:spAutoFit/>
          </a:bodyPr>
          <a:lstStyle/>
          <a:p>
            <a:pPr algn="ctr"/>
            <a:r>
              <a:rPr lang="en-US" sz="2400" dirty="0"/>
              <a:t>(Dreamstime,2026) </a:t>
            </a:r>
          </a:p>
        </p:txBody>
      </p:sp>
    </p:spTree>
    <p:extLst>
      <p:ext uri="{BB962C8B-B14F-4D97-AF65-F5344CB8AC3E}">
        <p14:creationId xmlns:p14="http://schemas.microsoft.com/office/powerpoint/2010/main" val="175947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F0835-A297-C9F2-FED5-F32D9CE13E1D}"/>
              </a:ext>
            </a:extLst>
          </p:cNvPr>
          <p:cNvSpPr>
            <a:spLocks noGrp="1"/>
          </p:cNvSpPr>
          <p:nvPr>
            <p:ph type="title"/>
          </p:nvPr>
        </p:nvSpPr>
        <p:spPr>
          <a:solidFill>
            <a:schemeClr val="bg1">
              <a:lumMod val="95000"/>
            </a:schemeClr>
          </a:solidFill>
        </p:spPr>
        <p:txBody>
          <a:bodyPr>
            <a:normAutofit/>
          </a:bodyPr>
          <a:lstStyle/>
          <a:p>
            <a:pPr algn="ctr"/>
            <a:r>
              <a:rPr lang="en-US" b="1" dirty="0">
                <a:solidFill>
                  <a:srgbClr val="1E2761"/>
                </a:solidFill>
                <a:latin typeface="Arial Black" pitchFamily="34" charset="0"/>
                <a:ea typeface="Arial Black" pitchFamily="34" charset="-122"/>
                <a:cs typeface="Arial Black" pitchFamily="34" charset="-120"/>
              </a:rPr>
              <a:t>Employee Impact Beyond Simple Training</a:t>
            </a:r>
            <a:endParaRPr lang="en-US" dirty="0"/>
          </a:p>
        </p:txBody>
      </p:sp>
      <p:sp>
        <p:nvSpPr>
          <p:cNvPr id="3" name="Content Placeholder 2">
            <a:extLst>
              <a:ext uri="{FF2B5EF4-FFF2-40B4-BE49-F238E27FC236}">
                <a16:creationId xmlns:a16="http://schemas.microsoft.com/office/drawing/2014/main" id="{F63B3C10-5F59-AE00-7E4B-9F5577A19640}"/>
              </a:ext>
            </a:extLst>
          </p:cNvPr>
          <p:cNvSpPr>
            <a:spLocks noGrp="1"/>
          </p:cNvSpPr>
          <p:nvPr>
            <p:ph idx="1"/>
          </p:nvPr>
        </p:nvSpPr>
        <p:spPr>
          <a:xfrm>
            <a:off x="5557520" y="1947545"/>
            <a:ext cx="6253480" cy="4351338"/>
          </a:xfrm>
          <a:solidFill>
            <a:schemeClr val="accent6">
              <a:lumMod val="20000"/>
              <a:lumOff val="80000"/>
            </a:schemeClr>
          </a:solidFill>
        </p:spPr>
        <p:txBody>
          <a:bodyPr>
            <a:normAutofit/>
          </a:bodyPr>
          <a:lstStyle/>
          <a:p>
            <a:r>
              <a:rPr lang="en-US" sz="2400" dirty="0"/>
              <a:t>AI provokes job redesigning and anxiety (Panda, 2023)</a:t>
            </a:r>
          </a:p>
          <a:p>
            <a:r>
              <a:rPr lang="en-US" sz="2400" dirty="0"/>
              <a:t>Workers perceive AI as both asset threat</a:t>
            </a:r>
          </a:p>
          <a:p>
            <a:r>
              <a:rPr lang="en-US" sz="2400" dirty="0"/>
              <a:t>Emotional intelligence development required beyond training (Aluri, 2025)</a:t>
            </a:r>
          </a:p>
          <a:p>
            <a:r>
              <a:rPr lang="en-US" sz="2400" dirty="0"/>
              <a:t>Smaller hotels lack comprehensive program budgets currently</a:t>
            </a:r>
          </a:p>
          <a:p>
            <a:r>
              <a:rPr lang="en-US" sz="2400" dirty="0"/>
              <a:t>Hybrid jobs require collaboration with AI (Carr, 2025)</a:t>
            </a:r>
          </a:p>
          <a:p>
            <a:endParaRPr lang="en-US" sz="2400" dirty="0"/>
          </a:p>
        </p:txBody>
      </p:sp>
      <p:pic>
        <p:nvPicPr>
          <p:cNvPr id="2050" name="Picture 2">
            <a:extLst>
              <a:ext uri="{FF2B5EF4-FFF2-40B4-BE49-F238E27FC236}">
                <a16:creationId xmlns:a16="http://schemas.microsoft.com/office/drawing/2014/main" id="{79AED8D6-0482-E46E-3C69-AF62FEF584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152"/>
          <a:stretch>
            <a:fillRect/>
          </a:stretch>
        </p:blipFill>
        <p:spPr bwMode="auto">
          <a:xfrm>
            <a:off x="175578" y="2032001"/>
            <a:ext cx="5188902" cy="36372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B33D3C-2004-E8A2-67CE-40E14A58832C}"/>
              </a:ext>
            </a:extLst>
          </p:cNvPr>
          <p:cNvSpPr txBox="1"/>
          <p:nvPr/>
        </p:nvSpPr>
        <p:spPr>
          <a:xfrm>
            <a:off x="0" y="5837218"/>
            <a:ext cx="4983480" cy="461665"/>
          </a:xfrm>
          <a:prstGeom prst="rect">
            <a:avLst/>
          </a:prstGeom>
          <a:noFill/>
        </p:spPr>
        <p:txBody>
          <a:bodyPr wrap="square">
            <a:spAutoFit/>
          </a:bodyPr>
          <a:lstStyle/>
          <a:p>
            <a:pPr algn="ctr"/>
            <a:r>
              <a:rPr lang="en-US" sz="2400" dirty="0"/>
              <a:t>(Monkey Business Images, n.d.)</a:t>
            </a:r>
          </a:p>
        </p:txBody>
      </p:sp>
    </p:spTree>
    <p:extLst>
      <p:ext uri="{BB962C8B-B14F-4D97-AF65-F5344CB8AC3E}">
        <p14:creationId xmlns:p14="http://schemas.microsoft.com/office/powerpoint/2010/main" val="3162602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661D-8BF7-BEF0-143A-3E20AABCA5EC}"/>
              </a:ext>
            </a:extLst>
          </p:cNvPr>
          <p:cNvSpPr>
            <a:spLocks noGrp="1"/>
          </p:cNvSpPr>
          <p:nvPr>
            <p:ph type="title"/>
          </p:nvPr>
        </p:nvSpPr>
        <p:spPr>
          <a:xfrm>
            <a:off x="657860" y="365125"/>
            <a:ext cx="10876280" cy="1056681"/>
          </a:xfrm>
          <a:solidFill>
            <a:schemeClr val="bg1">
              <a:lumMod val="95000"/>
            </a:schemeClr>
          </a:solidFill>
        </p:spPr>
        <p:txBody>
          <a:bodyPr>
            <a:normAutofit/>
          </a:bodyPr>
          <a:lstStyle/>
          <a:p>
            <a:pPr algn="ctr"/>
            <a:r>
              <a:rPr lang="en-US" b="1" dirty="0">
                <a:solidFill>
                  <a:srgbClr val="1E2761"/>
                </a:solidFill>
                <a:latin typeface="Arial Black" pitchFamily="34" charset="0"/>
                <a:ea typeface="Arial Black" pitchFamily="34" charset="-122"/>
                <a:cs typeface="Arial Black" pitchFamily="34" charset="-120"/>
              </a:rPr>
              <a:t>PESTEL Analysis of AI Integration</a:t>
            </a:r>
            <a:endParaRPr lang="en-US" dirty="0"/>
          </a:p>
        </p:txBody>
      </p:sp>
      <p:graphicFrame>
        <p:nvGraphicFramePr>
          <p:cNvPr id="6267" name="Content Placeholder 6266">
            <a:extLst>
              <a:ext uri="{FF2B5EF4-FFF2-40B4-BE49-F238E27FC236}">
                <a16:creationId xmlns:a16="http://schemas.microsoft.com/office/drawing/2014/main" id="{6D473598-DB62-3D50-B85D-3E729052F248}"/>
              </a:ext>
            </a:extLst>
          </p:cNvPr>
          <p:cNvGraphicFramePr>
            <a:graphicFrameLocks noGrp="1"/>
          </p:cNvGraphicFramePr>
          <p:nvPr>
            <p:ph idx="1"/>
            <p:extLst>
              <p:ext uri="{D42A27DB-BD31-4B8C-83A1-F6EECF244321}">
                <p14:modId xmlns:p14="http://schemas.microsoft.com/office/powerpoint/2010/main" val="2015997051"/>
              </p:ext>
            </p:extLst>
          </p:nvPr>
        </p:nvGraphicFramePr>
        <p:xfrm>
          <a:off x="325120" y="1690688"/>
          <a:ext cx="11623040" cy="3914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265" name="TextBox 6264">
            <a:extLst>
              <a:ext uri="{FF2B5EF4-FFF2-40B4-BE49-F238E27FC236}">
                <a16:creationId xmlns:a16="http://schemas.microsoft.com/office/drawing/2014/main" id="{E455FB18-5943-8BC9-5404-E0A3C14FAD76}"/>
              </a:ext>
            </a:extLst>
          </p:cNvPr>
          <p:cNvSpPr txBox="1"/>
          <p:nvPr/>
        </p:nvSpPr>
        <p:spPr>
          <a:xfrm>
            <a:off x="325120" y="5874345"/>
            <a:ext cx="11623040" cy="830997"/>
          </a:xfrm>
          <a:prstGeom prst="rect">
            <a:avLst/>
          </a:prstGeom>
          <a:solidFill>
            <a:schemeClr val="bg2">
              <a:lumMod val="90000"/>
            </a:schemeClr>
          </a:solidFill>
        </p:spPr>
        <p:txBody>
          <a:bodyPr wrap="square">
            <a:spAutoFit/>
          </a:bodyPr>
          <a:lstStyle/>
          <a:p>
            <a:r>
              <a:rPr lang="en-US" b="1" dirty="0"/>
              <a:t>KEY INSIGHT:</a:t>
            </a:r>
            <a:r>
              <a:rPr lang="en-US" dirty="0"/>
              <a:t> </a:t>
            </a:r>
            <a:r>
              <a:rPr lang="en-US" sz="2400" dirty="0"/>
              <a:t>Social trust barriers and Legal (GDPR) compliance are the most critical constraints on AI adoption in UK hospitality</a:t>
            </a:r>
          </a:p>
        </p:txBody>
      </p:sp>
    </p:spTree>
    <p:extLst>
      <p:ext uri="{BB962C8B-B14F-4D97-AF65-F5344CB8AC3E}">
        <p14:creationId xmlns:p14="http://schemas.microsoft.com/office/powerpoint/2010/main" val="334711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C373-E54E-6208-8595-18EC701F0CF1}"/>
              </a:ext>
            </a:extLst>
          </p:cNvPr>
          <p:cNvSpPr>
            <a:spLocks noGrp="1"/>
          </p:cNvSpPr>
          <p:nvPr>
            <p:ph type="title"/>
          </p:nvPr>
        </p:nvSpPr>
        <p:spPr>
          <a:xfrm>
            <a:off x="325120" y="324485"/>
            <a:ext cx="11282680"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DPSIR Framework Analysis Findings</a:t>
            </a:r>
            <a:br>
              <a:rPr lang="en-US" dirty="0"/>
            </a:br>
            <a:endParaRPr lang="en-US" dirty="0"/>
          </a:p>
        </p:txBody>
      </p:sp>
      <p:sp>
        <p:nvSpPr>
          <p:cNvPr id="3" name="Content Placeholder 2">
            <a:extLst>
              <a:ext uri="{FF2B5EF4-FFF2-40B4-BE49-F238E27FC236}">
                <a16:creationId xmlns:a16="http://schemas.microsoft.com/office/drawing/2014/main" id="{67971FC2-2C25-0FCD-2832-790A2E0A754E}"/>
              </a:ext>
            </a:extLst>
          </p:cNvPr>
          <p:cNvSpPr>
            <a:spLocks noGrp="1"/>
          </p:cNvSpPr>
          <p:nvPr>
            <p:ph idx="1"/>
          </p:nvPr>
        </p:nvSpPr>
        <p:spPr>
          <a:xfrm>
            <a:off x="5276193" y="1825624"/>
            <a:ext cx="6712607" cy="4816913"/>
          </a:xfrm>
          <a:solidFill>
            <a:schemeClr val="accent6">
              <a:lumMod val="20000"/>
              <a:lumOff val="80000"/>
            </a:schemeClr>
          </a:solidFill>
        </p:spPr>
        <p:txBody>
          <a:bodyPr>
            <a:noAutofit/>
          </a:bodyPr>
          <a:lstStyle/>
          <a:p>
            <a:r>
              <a:rPr lang="en-US" sz="2400" dirty="0"/>
              <a:t>Economic pressure and labor shortages drive adoption (Roy, 2024)</a:t>
            </a:r>
          </a:p>
          <a:p>
            <a:r>
              <a:rPr lang="en-US" sz="2400" dirty="0"/>
              <a:t>Cost reduction prioritized over service quality improvements</a:t>
            </a:r>
          </a:p>
          <a:p>
            <a:r>
              <a:rPr lang="en-US" sz="2400" dirty="0"/>
              <a:t>Automation costs increase while expectations remain high</a:t>
            </a:r>
          </a:p>
          <a:p>
            <a:r>
              <a:rPr lang="en-US" sz="2400" dirty="0"/>
              <a:t>Disjointed adoption between efficiency experimental models (Habbal, 2024)</a:t>
            </a:r>
          </a:p>
          <a:p>
            <a:r>
              <a:rPr lang="en-US" sz="2400" dirty="0"/>
              <a:t>Efficiency improvements accompanied by decreased guest satisfaction</a:t>
            </a:r>
          </a:p>
          <a:p>
            <a:r>
              <a:rPr lang="en-US" sz="2400" dirty="0"/>
              <a:t>Trust loss and workforce disruption represent impacts</a:t>
            </a:r>
          </a:p>
          <a:p>
            <a:endParaRPr lang="en-US" sz="2400" dirty="0"/>
          </a:p>
        </p:txBody>
      </p:sp>
      <p:pic>
        <p:nvPicPr>
          <p:cNvPr id="3074" name="Picture 2" descr="The DPSIR framework (driver-pressures-state-impact-response) (Smeets and Weterings, 1999; Kristensen, 2004). The dark grey rectangles represent different DPSIR phases. The thick arrows show causal relations, the thin arrows illustrate the societal responses to the different DPSI phases, and the dashed arrows (additional recommendations to the original DPSIR framework developed by the EU (Smeets and Weterings, 1999)) are proposed to understand and monitor the pressures and state (i.e., not waiting until the impact is perceived) and take a proactive response. The thick-bordered rectangle represents a pressure-based approach focusing on the driver-pressure-response (DPR) framework (Song, 2012).">
            <a:extLst>
              <a:ext uri="{FF2B5EF4-FFF2-40B4-BE49-F238E27FC236}">
                <a16:creationId xmlns:a16="http://schemas.microsoft.com/office/drawing/2014/main" id="{93557DF2-4210-0C54-BEDE-AC8DCFB999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 y="1825625"/>
            <a:ext cx="4775199" cy="413829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76169F4-58C8-5BAD-639D-FF064444D489}"/>
              </a:ext>
            </a:extLst>
          </p:cNvPr>
          <p:cNvSpPr txBox="1"/>
          <p:nvPr/>
        </p:nvSpPr>
        <p:spPr>
          <a:xfrm>
            <a:off x="975359" y="6180872"/>
            <a:ext cx="3616960" cy="461665"/>
          </a:xfrm>
          <a:prstGeom prst="rect">
            <a:avLst/>
          </a:prstGeom>
          <a:noFill/>
        </p:spPr>
        <p:txBody>
          <a:bodyPr wrap="square">
            <a:spAutoFit/>
          </a:bodyPr>
          <a:lstStyle/>
          <a:p>
            <a:pPr algn="ctr"/>
            <a:r>
              <a:rPr lang="en-US" sz="2400" dirty="0"/>
              <a:t>(Sinha, 2016)</a:t>
            </a:r>
          </a:p>
        </p:txBody>
      </p:sp>
    </p:spTree>
    <p:extLst>
      <p:ext uri="{BB962C8B-B14F-4D97-AF65-F5344CB8AC3E}">
        <p14:creationId xmlns:p14="http://schemas.microsoft.com/office/powerpoint/2010/main" val="1129413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ny Question&quot; Images – Browse 201 Stock Photos, Vectors, and Video | Adobe  Stock">
            <a:extLst>
              <a:ext uri="{FF2B5EF4-FFF2-40B4-BE49-F238E27FC236}">
                <a16:creationId xmlns:a16="http://schemas.microsoft.com/office/drawing/2014/main" id="{324C0D52-922D-14F4-D466-94A9BE1B96DB}"/>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62163" y="927061"/>
            <a:ext cx="7746709" cy="4962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218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7290-74B4-E7D4-6979-37240FC72FA3}"/>
              </a:ext>
            </a:extLst>
          </p:cNvPr>
          <p:cNvSpPr>
            <a:spLocks noGrp="1"/>
          </p:cNvSpPr>
          <p:nvPr>
            <p:ph type="title"/>
          </p:nvPr>
        </p:nvSpPr>
        <p:spPr>
          <a:xfrm>
            <a:off x="182880" y="365125"/>
            <a:ext cx="11800572" cy="1325563"/>
          </a:xfrm>
          <a:solidFill>
            <a:schemeClr val="bg1">
              <a:lumMod val="95000"/>
            </a:schemeClr>
          </a:solidFill>
        </p:spPr>
        <p:txBody>
          <a:bodyPr>
            <a:noAutofit/>
          </a:bodyPr>
          <a:lstStyle/>
          <a:p>
            <a:pPr algn="ctr"/>
            <a:br>
              <a:rPr lang="en-US" b="1" dirty="0">
                <a:solidFill>
                  <a:srgbClr val="1E2761"/>
                </a:solidFill>
                <a:latin typeface="Arial Black" pitchFamily="34" charset="0"/>
                <a:ea typeface="Arial Black" pitchFamily="34" charset="-122"/>
                <a:cs typeface="Arial Black" pitchFamily="34" charset="-120"/>
              </a:rPr>
            </a:br>
            <a:r>
              <a:rPr lang="en-US" b="1" dirty="0">
                <a:solidFill>
                  <a:srgbClr val="1E2761"/>
                </a:solidFill>
                <a:latin typeface="Arial Black" pitchFamily="34" charset="0"/>
                <a:ea typeface="Arial Black" pitchFamily="34" charset="-122"/>
                <a:cs typeface="Arial Black" pitchFamily="34" charset="-120"/>
              </a:rPr>
              <a:t>Strategic Recommendations for Implementation</a:t>
            </a:r>
            <a:br>
              <a:rPr lang="en-US" dirty="0"/>
            </a:br>
            <a:endParaRPr lang="en-US" dirty="0"/>
          </a:p>
        </p:txBody>
      </p:sp>
      <p:sp>
        <p:nvSpPr>
          <p:cNvPr id="3" name="Content Placeholder 2">
            <a:extLst>
              <a:ext uri="{FF2B5EF4-FFF2-40B4-BE49-F238E27FC236}">
                <a16:creationId xmlns:a16="http://schemas.microsoft.com/office/drawing/2014/main" id="{D64EE473-71B8-594A-89B4-190E13F961F9}"/>
              </a:ext>
            </a:extLst>
          </p:cNvPr>
          <p:cNvSpPr>
            <a:spLocks noGrp="1"/>
          </p:cNvSpPr>
          <p:nvPr>
            <p:ph idx="1"/>
          </p:nvPr>
        </p:nvSpPr>
        <p:spPr>
          <a:xfrm>
            <a:off x="568960" y="1825625"/>
            <a:ext cx="6553200" cy="4667250"/>
          </a:xfrm>
          <a:solidFill>
            <a:schemeClr val="accent6">
              <a:lumMod val="20000"/>
              <a:lumOff val="80000"/>
            </a:schemeClr>
          </a:solidFill>
        </p:spPr>
        <p:txBody>
          <a:bodyPr>
            <a:noAutofit/>
          </a:bodyPr>
          <a:lstStyle/>
          <a:p>
            <a:r>
              <a:rPr lang="en-US" sz="2400" dirty="0"/>
              <a:t>Establish industry AI integration standards and frameworks</a:t>
            </a:r>
          </a:p>
          <a:p>
            <a:r>
              <a:rPr lang="en-US" sz="2400" dirty="0"/>
              <a:t>Mandate privacy by design AI regulations (Bakar, 2024)</a:t>
            </a:r>
          </a:p>
          <a:p>
            <a:r>
              <a:rPr lang="en-US" sz="2400" dirty="0"/>
              <a:t>Create government funded workforce development transition programs</a:t>
            </a:r>
          </a:p>
          <a:p>
            <a:r>
              <a:rPr lang="en-US" sz="2400" dirty="0"/>
              <a:t>Require hotels to maintain minimum human staffing</a:t>
            </a:r>
          </a:p>
          <a:p>
            <a:r>
              <a:rPr lang="en-US" sz="2400" dirty="0"/>
              <a:t>Implement independent audits for bias and discrimination</a:t>
            </a:r>
          </a:p>
          <a:p>
            <a:r>
              <a:rPr lang="en-US" sz="2400" dirty="0"/>
              <a:t>Provide accessible opt out tools for personalization</a:t>
            </a:r>
          </a:p>
          <a:p>
            <a:endParaRPr lang="en-US" sz="2400" dirty="0"/>
          </a:p>
        </p:txBody>
      </p:sp>
      <p:pic>
        <p:nvPicPr>
          <p:cNvPr id="4098" name="Picture 2" descr="Strategic Planning and Implementation">
            <a:extLst>
              <a:ext uri="{FF2B5EF4-FFF2-40B4-BE49-F238E27FC236}">
                <a16:creationId xmlns:a16="http://schemas.microsoft.com/office/drawing/2014/main" id="{7EDF8412-F4E2-4F34-7646-E91C92F639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0905" y="1825624"/>
            <a:ext cx="4488547" cy="38334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7E21717-8126-5C98-00A8-FA8009A5F473}"/>
              </a:ext>
            </a:extLst>
          </p:cNvPr>
          <p:cNvSpPr txBox="1"/>
          <p:nvPr/>
        </p:nvSpPr>
        <p:spPr>
          <a:xfrm>
            <a:off x="8052618" y="5794055"/>
            <a:ext cx="2865120" cy="461665"/>
          </a:xfrm>
          <a:prstGeom prst="rect">
            <a:avLst/>
          </a:prstGeom>
          <a:noFill/>
        </p:spPr>
        <p:txBody>
          <a:bodyPr wrap="square">
            <a:spAutoFit/>
          </a:bodyPr>
          <a:lstStyle/>
          <a:p>
            <a:pPr algn="ctr"/>
            <a:r>
              <a:rPr lang="en-US" sz="2400" dirty="0">
                <a:effectLst/>
                <a:latin typeface="Calibri" panose="020F0502020204030204" pitchFamily="34" charset="0"/>
                <a:ea typeface="Calibri" panose="020F0502020204030204" pitchFamily="34" charset="0"/>
                <a:cs typeface="Times New Roman" panose="02020603050405020304" pitchFamily="18" charset="0"/>
              </a:rPr>
              <a:t>(</a:t>
            </a:r>
            <a:r>
              <a:rPr lang="en-US" sz="2400" dirty="0" err="1">
                <a:effectLst/>
                <a:latin typeface="Calibri" panose="020F0502020204030204" pitchFamily="34" charset="0"/>
                <a:ea typeface="Calibri" panose="020F0502020204030204" pitchFamily="34" charset="0"/>
                <a:cs typeface="Times New Roman" panose="02020603050405020304" pitchFamily="18" charset="0"/>
              </a:rPr>
              <a:t>Ogunkoya</a:t>
            </a:r>
            <a:r>
              <a:rPr lang="en-US" sz="2400" dirty="0">
                <a:effectLst/>
                <a:latin typeface="Calibri" panose="020F0502020204030204" pitchFamily="34" charset="0"/>
                <a:ea typeface="Calibri" panose="020F0502020204030204" pitchFamily="34" charset="0"/>
                <a:cs typeface="Times New Roman" panose="02020603050405020304" pitchFamily="18" charset="0"/>
              </a:rPr>
              <a:t>, 2023)</a:t>
            </a:r>
            <a:endParaRPr lang="en-US" sz="2400" dirty="0"/>
          </a:p>
        </p:txBody>
      </p:sp>
    </p:spTree>
    <p:extLst>
      <p:ext uri="{BB962C8B-B14F-4D97-AF65-F5344CB8AC3E}">
        <p14:creationId xmlns:p14="http://schemas.microsoft.com/office/powerpoint/2010/main" val="2532407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7610A-5AA1-A74A-371E-8C9535CD595B}"/>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Conclusion</a:t>
            </a:r>
          </a:p>
        </p:txBody>
      </p:sp>
      <p:sp>
        <p:nvSpPr>
          <p:cNvPr id="4" name="Rectangle: Top Corners Rounded 3">
            <a:extLst>
              <a:ext uri="{FF2B5EF4-FFF2-40B4-BE49-F238E27FC236}">
                <a16:creationId xmlns:a16="http://schemas.microsoft.com/office/drawing/2014/main" id="{D2C7E3D3-6F8E-EE35-9F04-C0B9511B24DC}"/>
              </a:ext>
            </a:extLst>
          </p:cNvPr>
          <p:cNvSpPr/>
          <p:nvPr/>
        </p:nvSpPr>
        <p:spPr>
          <a:xfrm>
            <a:off x="838200" y="2032000"/>
            <a:ext cx="10800080" cy="3545840"/>
          </a:xfrm>
          <a:prstGeom prst="round2Same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r>
              <a:rPr lang="en-US" sz="2400" dirty="0">
                <a:solidFill>
                  <a:schemeClr val="tx1"/>
                </a:solidFill>
              </a:rPr>
              <a:t>UK hospitality needs regulatory frameworks for implementation</a:t>
            </a:r>
          </a:p>
          <a:p>
            <a:pPr marL="342900" indent="-342900">
              <a:buFont typeface="Arial" panose="020B0604020202020204" pitchFamily="34" charset="0"/>
              <a:buChar char="•"/>
            </a:pPr>
            <a:r>
              <a:rPr lang="en-US" sz="2400" dirty="0">
                <a:solidFill>
                  <a:schemeClr val="tx1"/>
                </a:solidFill>
              </a:rPr>
              <a:t>Success requires AI for routines with humans</a:t>
            </a:r>
          </a:p>
          <a:p>
            <a:pPr marL="342900" indent="-342900">
              <a:buFont typeface="Arial" panose="020B0604020202020204" pitchFamily="34" charset="0"/>
              <a:buChar char="•"/>
            </a:pPr>
            <a:r>
              <a:rPr lang="en-US" sz="2400" dirty="0">
                <a:solidFill>
                  <a:schemeClr val="tx1"/>
                </a:solidFill>
              </a:rPr>
              <a:t>Trust building includes transparent data practices choice</a:t>
            </a:r>
          </a:p>
          <a:p>
            <a:pPr marL="342900" indent="-342900">
              <a:buFont typeface="Arial" panose="020B0604020202020204" pitchFamily="34" charset="0"/>
              <a:buChar char="•"/>
            </a:pPr>
            <a:r>
              <a:rPr lang="en-US" sz="2400" dirty="0">
                <a:solidFill>
                  <a:schemeClr val="tx1"/>
                </a:solidFill>
              </a:rPr>
              <a:t>Policy frameworks should emphasize long term sustainability</a:t>
            </a:r>
          </a:p>
          <a:p>
            <a:pPr marL="342900" indent="-342900">
              <a:buFont typeface="Arial" panose="020B0604020202020204" pitchFamily="34" charset="0"/>
              <a:buChar char="•"/>
            </a:pPr>
            <a:r>
              <a:rPr lang="en-US" sz="2400" dirty="0">
                <a:solidFill>
                  <a:schemeClr val="tx1"/>
                </a:solidFill>
              </a:rPr>
              <a:t>Strategic adaptation determines competitive marketplace positioning success</a:t>
            </a:r>
          </a:p>
          <a:p>
            <a:pPr marL="342900" indent="-342900">
              <a:buFont typeface="Arial" panose="020B0604020202020204" pitchFamily="34" charset="0"/>
              <a:buChar char="•"/>
            </a:pPr>
            <a:endParaRPr lang="en-US" sz="2400" dirty="0">
              <a:solidFill>
                <a:schemeClr val="tx1"/>
              </a:solidFill>
            </a:endParaRPr>
          </a:p>
        </p:txBody>
      </p:sp>
      <p:sp>
        <p:nvSpPr>
          <p:cNvPr id="5" name="TextBox 4">
            <a:extLst>
              <a:ext uri="{FF2B5EF4-FFF2-40B4-BE49-F238E27FC236}">
                <a16:creationId xmlns:a16="http://schemas.microsoft.com/office/drawing/2014/main" id="{73080F0F-57F2-FD2C-E318-B66AD075BEEB}"/>
              </a:ext>
            </a:extLst>
          </p:cNvPr>
          <p:cNvSpPr txBox="1"/>
          <p:nvPr/>
        </p:nvSpPr>
        <p:spPr>
          <a:xfrm>
            <a:off x="1244600" y="5794342"/>
            <a:ext cx="9987280" cy="461665"/>
          </a:xfrm>
          <a:prstGeom prst="rect">
            <a:avLst/>
          </a:prstGeom>
          <a:solidFill>
            <a:schemeClr val="accent4">
              <a:lumMod val="40000"/>
              <a:lumOff val="60000"/>
            </a:schemeClr>
          </a:solidFill>
        </p:spPr>
        <p:txBody>
          <a:bodyPr wrap="square">
            <a:spAutoFit/>
          </a:bodyPr>
          <a:lstStyle/>
          <a:p>
            <a:r>
              <a:rPr lang="en-US" sz="2400" dirty="0"/>
              <a:t>Technology can check a guest in. Only people can make them feel welcome.</a:t>
            </a:r>
          </a:p>
        </p:txBody>
      </p:sp>
    </p:spTree>
    <p:extLst>
      <p:ext uri="{BB962C8B-B14F-4D97-AF65-F5344CB8AC3E}">
        <p14:creationId xmlns:p14="http://schemas.microsoft.com/office/powerpoint/2010/main" val="2168444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9678-56F7-012D-99EA-82C532A549EA}"/>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References </a:t>
            </a:r>
          </a:p>
        </p:txBody>
      </p:sp>
      <p:sp>
        <p:nvSpPr>
          <p:cNvPr id="4" name="Content Placeholder 3">
            <a:extLst>
              <a:ext uri="{FF2B5EF4-FFF2-40B4-BE49-F238E27FC236}">
                <a16:creationId xmlns:a16="http://schemas.microsoft.com/office/drawing/2014/main" id="{E9E2A72B-1453-3360-17CA-06E56DBA7F62}"/>
              </a:ext>
            </a:extLst>
          </p:cNvPr>
          <p:cNvSpPr>
            <a:spLocks noGrp="1"/>
          </p:cNvSpPr>
          <p:nvPr>
            <p:ph idx="1"/>
          </p:nvPr>
        </p:nvSpPr>
        <p:spPr>
          <a:xfrm>
            <a:off x="838200" y="1825624"/>
            <a:ext cx="10825480" cy="4747895"/>
          </a:xfrm>
          <a:solidFill>
            <a:schemeClr val="bg2"/>
          </a:solidFill>
        </p:spPr>
        <p:txBody>
          <a:bodyPr>
            <a:noAutofit/>
          </a:bodyPr>
          <a:lstStyle/>
          <a:p>
            <a:pPr lvl="0"/>
            <a:r>
              <a:rPr lang="en-US" sz="1600" dirty="0"/>
              <a:t>Aluri, A., Gupta, R. and Brown, E. (2025) Investigating the impact of automation, digital worker, and artificial intelligence on the hospitality industry. Journal of Hospitality &amp; Tourism Cases. Available at: https//journals.sagepub.com/</a:t>
            </a:r>
            <a:r>
              <a:rPr lang="en-US" sz="1600" dirty="0" err="1"/>
              <a:t>doi</a:t>
            </a:r>
            <a:r>
              <a:rPr lang="en-US" sz="1600" dirty="0"/>
              <a:t>/10.1177/21649987251356946 (Accessed: 2 February 2026).</a:t>
            </a:r>
          </a:p>
          <a:p>
            <a:pPr lvl="0"/>
            <a:r>
              <a:rPr lang="en-US" sz="1600" dirty="0"/>
              <a:t>Aspect Installations (n.d.) Premier Inn self check-in kiosk installation. Available at: </a:t>
            </a:r>
            <a:r>
              <a:rPr lang="en-US" sz="1600" u="sng" dirty="0">
                <a:hlinkClick r:id="rId2"/>
              </a:rPr>
              <a:t>https://aspectinstallations.com/premier-inn-self-check-in-kiosk-installation/</a:t>
            </a:r>
            <a:r>
              <a:rPr lang="en-US" sz="1600" dirty="0"/>
              <a:t> (Accessed: 11 February 2026).</a:t>
            </a:r>
          </a:p>
          <a:p>
            <a:pPr lvl="0"/>
            <a:r>
              <a:rPr lang="en-US" sz="1600" dirty="0"/>
              <a:t>Bakar, A.A., Yussof, S., </a:t>
            </a:r>
            <a:r>
              <a:rPr lang="en-US" sz="1600" dirty="0" err="1"/>
              <a:t>Ghapar</a:t>
            </a:r>
            <a:r>
              <a:rPr lang="en-US" sz="1600" dirty="0"/>
              <a:t>, A.A., </a:t>
            </a:r>
            <a:r>
              <a:rPr lang="en-US" sz="1600" dirty="0" err="1"/>
              <a:t>Sameon</a:t>
            </a:r>
            <a:r>
              <a:rPr lang="en-US" sz="1600" dirty="0"/>
              <a:t>, S.S. and Jørgensen, B.N. (2024) A review of privacy concerns in </a:t>
            </a:r>
            <a:r>
              <a:rPr lang="en-US" sz="1600" dirty="0" err="1"/>
              <a:t>energyefficient</a:t>
            </a:r>
            <a:r>
              <a:rPr lang="en-US" sz="1600" dirty="0"/>
              <a:t> smart buildings risks, rights, and regulations. Energies, 17(5), p. 977. Available at: https//doi.org/10.3390/en17050977  (Accessed: 2 February 2026).</a:t>
            </a:r>
          </a:p>
          <a:p>
            <a:pPr lvl="0"/>
            <a:r>
              <a:rPr lang="en-US" sz="1600" dirty="0" err="1"/>
              <a:t>Bonderud</a:t>
            </a:r>
            <a:r>
              <a:rPr lang="en-US" sz="1600" dirty="0"/>
              <a:t>, D. (2024) Cost of a data breach 2024: Financial industry. IBM. Available at: </a:t>
            </a:r>
            <a:r>
              <a:rPr lang="en-US" sz="1600" u="sng" dirty="0">
                <a:hlinkClick r:id="rId3"/>
              </a:rPr>
              <a:t>https://www.ibm.com/think/insights/cost-of-a-data-breach-2024-financial-industry</a:t>
            </a:r>
            <a:r>
              <a:rPr lang="en-US" sz="1600" dirty="0"/>
              <a:t> (Accessed: 11 February 2026).</a:t>
            </a:r>
          </a:p>
          <a:p>
            <a:pPr lvl="0"/>
            <a:r>
              <a:rPr lang="en-US" sz="1600" dirty="0"/>
              <a:t>Carr, H. (2025) The impact of AI and automation on the hospitality industry. International Journal of Gaming Hospitality and Tourism, 5(1), pp. 114 Available at: </a:t>
            </a:r>
            <a:r>
              <a:rPr lang="en-US" sz="1600" u="sng" dirty="0">
                <a:hlinkClick r:id="rId4"/>
              </a:rPr>
              <a:t>https://ijght.org/index.php/light/article/view/114/73</a:t>
            </a:r>
            <a:r>
              <a:rPr lang="en-US" sz="1600" dirty="0"/>
              <a:t> (Accessed 2 February 2026).</a:t>
            </a:r>
          </a:p>
          <a:p>
            <a:pPr lvl="0"/>
            <a:r>
              <a:rPr lang="en-US" sz="1600" dirty="0"/>
              <a:t>EIN </a:t>
            </a:r>
            <a:r>
              <a:rPr lang="en-US" sz="1600" dirty="0" err="1"/>
              <a:t>Presswire</a:t>
            </a:r>
            <a:r>
              <a:rPr lang="en-US" sz="1600" dirty="0"/>
              <a:t> (2024) Global AI in hospitality and tourism market to reach $58.56 billion by 2029 with a growth rate of 30.1%. Available at: </a:t>
            </a:r>
            <a:r>
              <a:rPr lang="en-US" sz="1600" u="sng" dirty="0">
                <a:hlinkClick r:id="rId5"/>
              </a:rPr>
              <a:t>https://www.einpresswire.com/article/825833955/global-ai-in-hospitality-and-tourism-market-to-reach-58-56-billion-by-2029-with-a-growth-rate-of-30-1</a:t>
            </a:r>
            <a:r>
              <a:rPr lang="en-US" sz="1600" dirty="0"/>
              <a:t> (Accessed: 11 February 2026).</a:t>
            </a:r>
          </a:p>
          <a:p>
            <a:pPr lvl="0"/>
            <a:r>
              <a:rPr lang="en-US" sz="1600" dirty="0" err="1"/>
              <a:t>Grenside</a:t>
            </a:r>
            <a:r>
              <a:rPr lang="en-US" sz="1600" dirty="0"/>
              <a:t>, J. (2025) How AI is helping UK hospitality businesses improve efficiency and guest experience. Access Hospitality. Available at: </a:t>
            </a:r>
            <a:r>
              <a:rPr lang="en-US" sz="1600" u="sng" dirty="0">
                <a:hlinkClick r:id="rId6"/>
              </a:rPr>
              <a:t>https://www.accesshospitality.com/</a:t>
            </a:r>
            <a:r>
              <a:rPr lang="en-US" sz="1600" dirty="0"/>
              <a:t> (Accessed: 11 February 2026).</a:t>
            </a:r>
          </a:p>
        </p:txBody>
      </p:sp>
    </p:spTree>
    <p:extLst>
      <p:ext uri="{BB962C8B-B14F-4D97-AF65-F5344CB8AC3E}">
        <p14:creationId xmlns:p14="http://schemas.microsoft.com/office/powerpoint/2010/main" val="3313384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743A8-B451-BB78-5305-02F2CAF47C4D}"/>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066A92C7-1EB2-08B3-F760-1F67E7A8A6E6}"/>
              </a:ext>
            </a:extLst>
          </p:cNvPr>
          <p:cNvSpPr>
            <a:spLocks noGrp="1"/>
          </p:cNvSpPr>
          <p:nvPr>
            <p:ph idx="1"/>
          </p:nvPr>
        </p:nvSpPr>
        <p:spPr>
          <a:xfrm>
            <a:off x="838200" y="1825624"/>
            <a:ext cx="10866120" cy="4869815"/>
          </a:xfrm>
          <a:solidFill>
            <a:schemeClr val="bg2"/>
          </a:solidFill>
        </p:spPr>
        <p:txBody>
          <a:bodyPr>
            <a:noAutofit/>
          </a:bodyPr>
          <a:lstStyle/>
          <a:p>
            <a:pPr lvl="0"/>
            <a:r>
              <a:rPr lang="en-US" sz="1600" dirty="0"/>
              <a:t>Habbal, A., Ali, M.K. and </a:t>
            </a:r>
            <a:r>
              <a:rPr lang="en-US" sz="1600" dirty="0" err="1"/>
              <a:t>Abuzaraida</a:t>
            </a:r>
            <a:r>
              <a:rPr lang="en-US" sz="1600" dirty="0"/>
              <a:t>, M.A. (2024) Artificial intelligence trust, risk and security management (AI </a:t>
            </a:r>
            <a:r>
              <a:rPr lang="en-US" sz="1600" dirty="0" err="1"/>
              <a:t>TRiSM</a:t>
            </a:r>
            <a:r>
              <a:rPr lang="en-US" sz="1600" dirty="0"/>
              <a:t>) frameworks, applications, challenges and future research directions. Expert Systems with Applications, 240(122442), p. 122442. Available at: https//doi.org/10.1016/j.eswa.2023.122442 (Accessed: 2 February 2026).</a:t>
            </a:r>
          </a:p>
          <a:p>
            <a:pPr lvl="0"/>
            <a:r>
              <a:rPr lang="en-US" sz="1600" dirty="0" err="1"/>
              <a:t>Herriger</a:t>
            </a:r>
            <a:r>
              <a:rPr lang="en-US" sz="1600" dirty="0"/>
              <a:t>, C., Merlo, O., Eisingerich, A. and </a:t>
            </a:r>
            <a:r>
              <a:rPr lang="en-US" sz="1600" dirty="0" err="1"/>
              <a:t>Arigayota</a:t>
            </a:r>
            <a:r>
              <a:rPr lang="en-US" sz="1600" dirty="0"/>
              <a:t>, A. (2025) Contextcontingent privacy concerns and exploration of the privacy paradox in the age of AI, AR, big data, and the IoT systematic review (Preprint). Journal of Medical Internet Research. Available at: https//doi.org/10.2196/71951 (Accessed: 2 February 2026).</a:t>
            </a:r>
          </a:p>
          <a:p>
            <a:pPr lvl="0"/>
            <a:r>
              <a:rPr lang="en-US" sz="1600" dirty="0"/>
              <a:t>Hospitality ON (2023) YOTEL company profile. Available at https//hospitalityon.com/</a:t>
            </a:r>
            <a:r>
              <a:rPr lang="en-US" sz="1600" dirty="0" err="1"/>
              <a:t>en</a:t>
            </a:r>
            <a:r>
              <a:rPr lang="en-US" sz="1600" dirty="0"/>
              <a:t>/companies/</a:t>
            </a:r>
            <a:r>
              <a:rPr lang="en-US" sz="1600" dirty="0" err="1"/>
              <a:t>yotel</a:t>
            </a:r>
            <a:r>
              <a:rPr lang="en-US" sz="1600" dirty="0"/>
              <a:t> (Accessed: 2 February 2026).</a:t>
            </a:r>
          </a:p>
          <a:p>
            <a:pPr lvl="0"/>
            <a:r>
              <a:rPr lang="en-US" sz="1600" dirty="0"/>
              <a:t>Hotel Tech Report (2025) 2025 State of Hotel Guest Technology Report. Available at: </a:t>
            </a:r>
            <a:r>
              <a:rPr lang="en-US" sz="1600" u="sng" dirty="0">
                <a:hlinkClick r:id="rId2"/>
              </a:rPr>
              <a:t>https://hoteltechreport.com/news/2025-state-of-hotel-guest-technology-report</a:t>
            </a:r>
            <a:r>
              <a:rPr lang="en-US" sz="1600" dirty="0"/>
              <a:t> (Accessed: 11 February 2026).</a:t>
            </a:r>
          </a:p>
          <a:p>
            <a:pPr lvl="0"/>
            <a:r>
              <a:rPr lang="en-US" sz="1600" dirty="0"/>
              <a:t>Karami, A., </a:t>
            </a:r>
            <a:r>
              <a:rPr lang="en-US" sz="1600" dirty="0" err="1"/>
              <a:t>Shemshaki</a:t>
            </a:r>
            <a:r>
              <a:rPr lang="en-US" sz="1600" dirty="0"/>
              <a:t>, M. &amp; Ghazanfar, M.A. (2024) Exploring the ethical implications of AI-powered personalization in digital marketing. Data Intelligence, 7, pp. 1035–1084. DOI: </a:t>
            </a:r>
            <a:r>
              <a:rPr lang="en-US" sz="1600" u="sng" dirty="0">
                <a:hlinkClick r:id="rId3"/>
              </a:rPr>
              <a:t>https://doi.org/10.3724/2096-7004.di.2024.0055</a:t>
            </a:r>
            <a:r>
              <a:rPr lang="en-US" sz="1600" dirty="0"/>
              <a:t> (Accessed: 12 February 2026).</a:t>
            </a:r>
          </a:p>
          <a:p>
            <a:pPr lvl="0"/>
            <a:r>
              <a:rPr lang="en-US" sz="1600" dirty="0"/>
              <a:t>Martin, L. (2025) Hilton's AI strategy: Less hype, more guest experience. Skift, 4 June. Available at: </a:t>
            </a:r>
            <a:r>
              <a:rPr lang="en-US" sz="1600" u="sng" dirty="0">
                <a:hlinkClick r:id="rId4"/>
              </a:rPr>
              <a:t>https://skift.com/2025/06/04/hiltons-ai-strategy-less-hype-more-guest-experience/</a:t>
            </a:r>
            <a:r>
              <a:rPr lang="en-US" sz="1600" dirty="0"/>
              <a:t> (Accessed: 12 February 2026).</a:t>
            </a:r>
          </a:p>
          <a:p>
            <a:pPr lvl="0"/>
            <a:r>
              <a:rPr lang="en-US" sz="1600" dirty="0"/>
              <a:t>Nira, R.A. (2025) </a:t>
            </a:r>
            <a:r>
              <a:rPr lang="en-US" sz="1600" dirty="0" err="1"/>
              <a:t>AIdriven</a:t>
            </a:r>
            <a:r>
              <a:rPr lang="en-US" sz="1600" dirty="0"/>
              <a:t> </a:t>
            </a:r>
            <a:r>
              <a:rPr lang="en-US" sz="1600" dirty="0" err="1"/>
              <a:t>hyperpersonalization</a:t>
            </a:r>
            <a:r>
              <a:rPr lang="en-US" sz="1600" dirty="0"/>
              <a:t> in hospitality application, present and future opportunities, challenges, and guest trust issues. International Journal of Research and Innovation in Social Science, 9(4), pp. 55625573 </a:t>
            </a:r>
            <a:r>
              <a:rPr lang="en-US" sz="1600" u="sng" dirty="0">
                <a:hlinkClick r:id="rId5"/>
              </a:rPr>
              <a:t>https://dx.doi.org/10.47772/IJRISS.2025.90400397</a:t>
            </a:r>
            <a:r>
              <a:rPr lang="en-US" sz="1600" dirty="0"/>
              <a:t> (Accessed: 2 February 2026).</a:t>
            </a:r>
          </a:p>
        </p:txBody>
      </p:sp>
    </p:spTree>
    <p:extLst>
      <p:ext uri="{BB962C8B-B14F-4D97-AF65-F5344CB8AC3E}">
        <p14:creationId xmlns:p14="http://schemas.microsoft.com/office/powerpoint/2010/main" val="672662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A07C6-A2AA-A1BB-8622-D5F3C6034B09}"/>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4B4E7413-7987-39E1-8056-121A9EB30D09}"/>
              </a:ext>
            </a:extLst>
          </p:cNvPr>
          <p:cNvSpPr>
            <a:spLocks noGrp="1"/>
          </p:cNvSpPr>
          <p:nvPr>
            <p:ph idx="1"/>
          </p:nvPr>
        </p:nvSpPr>
        <p:spPr>
          <a:solidFill>
            <a:schemeClr val="bg2"/>
          </a:solidFill>
        </p:spPr>
        <p:txBody>
          <a:bodyPr>
            <a:normAutofit fontScale="25000" lnSpcReduction="20000"/>
          </a:bodyPr>
          <a:lstStyle/>
          <a:p>
            <a:pPr lvl="0"/>
            <a:r>
              <a:rPr lang="en-US" sz="6400" dirty="0"/>
              <a:t>O'Neill, S. (2025) Hilton's 41 AI experiments and new fee cuts for hotel owners. Skift. Available at: </a:t>
            </a:r>
            <a:r>
              <a:rPr lang="en-US" sz="6400" u="sng" dirty="0">
                <a:hlinkClick r:id="rId2"/>
              </a:rPr>
              <a:t>https://skift.com/2025/10/22/hiltons-41-ai-experiments-and-new-fee-cuts-for-hotel-owners/</a:t>
            </a:r>
            <a:r>
              <a:rPr lang="en-US" sz="6400" dirty="0"/>
              <a:t> (Accessed: 11 February 2026).</a:t>
            </a:r>
          </a:p>
          <a:p>
            <a:pPr lvl="0"/>
            <a:r>
              <a:rPr lang="en-US" sz="6400" dirty="0"/>
              <a:t>Panda, G., Dash, M.K., </a:t>
            </a:r>
            <a:r>
              <a:rPr lang="en-US" sz="6400" dirty="0" err="1"/>
              <a:t>Samadhiya</a:t>
            </a:r>
            <a:r>
              <a:rPr lang="en-US" sz="6400" dirty="0"/>
              <a:t>, A., Kumar, A. and </a:t>
            </a:r>
            <a:r>
              <a:rPr lang="en-US" sz="6400" dirty="0" err="1"/>
              <a:t>MulatWeldemeskel</a:t>
            </a:r>
            <a:r>
              <a:rPr lang="en-US" sz="6400" dirty="0"/>
              <a:t>, E. (2023) Artificial intelligence as an enabler for achieving human resource resiliency past literature, present debate and future research directions. International Journal of Industrial Engineering and Operations Management. Available at </a:t>
            </a:r>
            <a:r>
              <a:rPr lang="en-US" sz="6400" u="sng" dirty="0">
                <a:hlinkClick r:id="rId3"/>
              </a:rPr>
              <a:t>https://doi.org/10.1108/IJIEOM-05-2023-0047</a:t>
            </a:r>
            <a:r>
              <a:rPr lang="en-US" sz="6400" dirty="0"/>
              <a:t> (Accessed 2 February 2026).</a:t>
            </a:r>
          </a:p>
          <a:p>
            <a:pPr lvl="0"/>
            <a:r>
              <a:rPr lang="en-US" sz="6400" dirty="0"/>
              <a:t>Prentice, C. et al. (2024) Artificial intelligence through the lens of hospitality employees a systematic review. International Journal of Hospitality Management. Available at hhttps://doi.org/10.1016/j.ijhm.2024.103986 (Accessed 2 February 2026).</a:t>
            </a:r>
          </a:p>
          <a:p>
            <a:pPr lvl="0"/>
            <a:r>
              <a:rPr lang="en-US" sz="6400" dirty="0"/>
              <a:t>Roy, B.K. and </a:t>
            </a:r>
            <a:r>
              <a:rPr lang="en-US" sz="6400" dirty="0" err="1"/>
              <a:t>Pagaldiviti</a:t>
            </a:r>
            <a:r>
              <a:rPr lang="en-US" sz="6400" dirty="0"/>
              <a:t>, S.R. (2024) Exploring the balance of automation and human touch a literature review on AI and robotics adoption in the hospitality industry. Asian Journal of Education and Social Studies, 50(12), pp. 3854. Available at https//doi.org/10.9734/</a:t>
            </a:r>
            <a:r>
              <a:rPr lang="en-US" sz="6400" dirty="0" err="1"/>
              <a:t>ajess</a:t>
            </a:r>
            <a:r>
              <a:rPr lang="en-US" sz="6400" dirty="0"/>
              <a:t>/2024/v50i121674 (Accessed 2 February 2026).</a:t>
            </a:r>
          </a:p>
          <a:p>
            <a:pPr lvl="0"/>
            <a:r>
              <a:rPr lang="en-US" sz="6400" dirty="0"/>
              <a:t>Salesforce (2023) Businesses adopting AI risk a 'trust gap' with customers – Salesforce report. Available at: </a:t>
            </a:r>
            <a:r>
              <a:rPr lang="en-US" sz="6400" u="sng" dirty="0">
                <a:hlinkClick r:id="rId4"/>
              </a:rPr>
              <a:t>https://www.salesforce.com/news/stories/customer-engagement-research-2023/</a:t>
            </a:r>
            <a:r>
              <a:rPr lang="en-US" sz="6400" dirty="0"/>
              <a:t> (Accessed: 11 February 2026).</a:t>
            </a:r>
          </a:p>
          <a:p>
            <a:pPr lvl="0"/>
            <a:r>
              <a:rPr lang="en-US" sz="6400" dirty="0" err="1"/>
              <a:t>Suroy</a:t>
            </a:r>
            <a:r>
              <a:rPr lang="en-US" sz="6400" dirty="0"/>
              <a:t>, H.J. (2025) Whitbread to cut 300 UK jobs, outsource guest reservations. Outsource Accelerator. Posted on 7 February. Available at: </a:t>
            </a:r>
            <a:r>
              <a:rPr lang="en-US" sz="6400" u="sng" dirty="0">
                <a:hlinkClick r:id="rId5"/>
              </a:rPr>
              <a:t>https://news.outsourceaccelerator.com/whitbread-outsource-guest-reservations/</a:t>
            </a:r>
            <a:r>
              <a:rPr lang="en-US" sz="6400" dirty="0"/>
              <a:t> (Accessed: 12 February 2026).</a:t>
            </a:r>
          </a:p>
          <a:p>
            <a:pPr lvl="0"/>
            <a:r>
              <a:rPr lang="en-US" sz="6400" dirty="0"/>
              <a:t>Wang, T., Aw, E.C., Tan, G.W., </a:t>
            </a:r>
            <a:r>
              <a:rPr lang="en-US" sz="6400" dirty="0" err="1"/>
              <a:t>Sthapit</a:t>
            </a:r>
            <a:r>
              <a:rPr lang="en-US" sz="6400" dirty="0"/>
              <a:t>, E. and Li, X. (2025) Can AI improve hotel service performance? A systematic review using ADOTCM. Journal of Hospitality &amp; Tourism Research. Available at </a:t>
            </a:r>
            <a:r>
              <a:rPr lang="en-US" sz="6400" u="sng" dirty="0">
                <a:hlinkClick r:id="rId6"/>
              </a:rPr>
              <a:t>https://doi.org/10.1177/14673584251356817</a:t>
            </a:r>
            <a:r>
              <a:rPr lang="en-US" sz="6400" dirty="0"/>
              <a:t> (Accessed 2 February 2026).</a:t>
            </a:r>
          </a:p>
          <a:p>
            <a:pPr marL="0" indent="0">
              <a:buNone/>
            </a:pPr>
            <a:endParaRPr lang="en-US" dirty="0"/>
          </a:p>
        </p:txBody>
      </p:sp>
    </p:spTree>
    <p:extLst>
      <p:ext uri="{BB962C8B-B14F-4D97-AF65-F5344CB8AC3E}">
        <p14:creationId xmlns:p14="http://schemas.microsoft.com/office/powerpoint/2010/main" val="3828209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F4CE-53FB-BD78-54F5-C7C08642E4C4}"/>
              </a:ext>
            </a:extLst>
          </p:cNvPr>
          <p:cNvSpPr>
            <a:spLocks noGrp="1"/>
          </p:cNvSpPr>
          <p:nvPr>
            <p:ph type="title"/>
          </p:nvPr>
        </p:nvSpPr>
        <p:spPr>
          <a:solidFill>
            <a:schemeClr val="bg1">
              <a:lumMod val="95000"/>
            </a:schemeClr>
          </a:solidFill>
        </p:spPr>
        <p:txBody>
          <a:bodyPr/>
          <a:lstStyle/>
          <a:p>
            <a:pPr algn="ctr"/>
            <a:r>
              <a:rPr lang="en-US" b="1" dirty="0">
                <a:solidFill>
                  <a:srgbClr val="002060"/>
                </a:solidFill>
              </a:rPr>
              <a:t>CONT’ References</a:t>
            </a:r>
            <a:endParaRPr lang="en-US" dirty="0"/>
          </a:p>
        </p:txBody>
      </p:sp>
      <p:sp>
        <p:nvSpPr>
          <p:cNvPr id="3" name="Content Placeholder 2">
            <a:extLst>
              <a:ext uri="{FF2B5EF4-FFF2-40B4-BE49-F238E27FC236}">
                <a16:creationId xmlns:a16="http://schemas.microsoft.com/office/drawing/2014/main" id="{36CB4852-B9B7-0903-7988-F300F8AD43EB}"/>
              </a:ext>
            </a:extLst>
          </p:cNvPr>
          <p:cNvSpPr>
            <a:spLocks noGrp="1"/>
          </p:cNvSpPr>
          <p:nvPr>
            <p:ph idx="1"/>
          </p:nvPr>
        </p:nvSpPr>
        <p:spPr>
          <a:solidFill>
            <a:schemeClr val="bg2"/>
          </a:solidFill>
        </p:spPr>
        <p:txBody>
          <a:bodyPr>
            <a:normAutofit fontScale="62500" lnSpcReduction="20000"/>
          </a:bodyPr>
          <a:lstStyle/>
          <a:p>
            <a:r>
              <a:rPr lang="en-US" dirty="0"/>
              <a:t>Whitbread PLC (2024) H1 FY25 Results: Regulatory News Service (RNS) Announcement. Available at: </a:t>
            </a:r>
            <a:r>
              <a:rPr lang="en-US" u="sng" dirty="0">
                <a:hlinkClick r:id="rId2"/>
              </a:rPr>
              <a:t>https://cdn.whitbread.co.uk/media/2024/10/H1-FY25-Whitbread-RNS-Final.pdf</a:t>
            </a:r>
            <a:r>
              <a:rPr lang="en-US" dirty="0"/>
              <a:t> (Accessed: 11 February 2026).</a:t>
            </a:r>
          </a:p>
          <a:p>
            <a:r>
              <a:rPr lang="en-US" dirty="0" err="1"/>
              <a:t>Dreamstime</a:t>
            </a:r>
            <a:r>
              <a:rPr lang="en-US" dirty="0"/>
              <a:t> (n.d.) </a:t>
            </a:r>
            <a:r>
              <a:rPr lang="en-US" i="1" dirty="0"/>
              <a:t>Smart bedroom interior architectural blueprint design concept with digital interface overlay</a:t>
            </a:r>
            <a:r>
              <a:rPr lang="en-US" dirty="0"/>
              <a:t> [Online image]. Available at: </a:t>
            </a:r>
            <a:r>
              <a:rPr lang="en-US" u="sng" dirty="0">
                <a:hlinkClick r:id="rId3"/>
              </a:rPr>
              <a:t>https://www.dreamstime.com</a:t>
            </a:r>
            <a:r>
              <a:rPr lang="en-US" dirty="0"/>
              <a:t> (Accessed: 19 February 2026).</a:t>
            </a:r>
          </a:p>
          <a:p>
            <a:r>
              <a:rPr lang="en-US" dirty="0"/>
              <a:t>Monkey Business Images (n.d.) </a:t>
            </a:r>
            <a:r>
              <a:rPr lang="en-US" i="1" dirty="0"/>
              <a:t>Group of business people having meeting around laptop at glass table</a:t>
            </a:r>
            <a:r>
              <a:rPr lang="en-US" dirty="0"/>
              <a:t> [Online image]. </a:t>
            </a:r>
            <a:r>
              <a:rPr lang="en-US" dirty="0" err="1"/>
              <a:t>Dreamstime</a:t>
            </a:r>
            <a:r>
              <a:rPr lang="en-US" dirty="0"/>
              <a:t>. Available at: </a:t>
            </a:r>
            <a:r>
              <a:rPr lang="en-US" u="sng" dirty="0">
                <a:hlinkClick r:id="rId3"/>
              </a:rPr>
              <a:t>https://www.dreamstime.com</a:t>
            </a:r>
            <a:r>
              <a:rPr lang="en-US" dirty="0"/>
              <a:t> (Accessed: 19 February 2026).</a:t>
            </a:r>
          </a:p>
          <a:p>
            <a:r>
              <a:rPr lang="en-US" dirty="0"/>
              <a:t>Sinha, R. (2016) </a:t>
            </a:r>
            <a:r>
              <a:rPr lang="en-US" i="1" dirty="0"/>
              <a:t>The DPSIR framework (Drivers-Pressures-State-Impact-Response)</a:t>
            </a:r>
            <a:r>
              <a:rPr lang="en-US" dirty="0"/>
              <a:t> [Online image]. Available at: </a:t>
            </a:r>
            <a:r>
              <a:rPr lang="en-US" u="sng" dirty="0">
                <a:hlinkClick r:id="rId4"/>
              </a:rPr>
              <a:t>https://www.researchgate.net</a:t>
            </a:r>
            <a:r>
              <a:rPr lang="en-US" dirty="0"/>
              <a:t> (Accessed: 20 February 2026).</a:t>
            </a:r>
          </a:p>
          <a:p>
            <a:r>
              <a:rPr lang="en-US" dirty="0" err="1"/>
              <a:t>Ogunkoya</a:t>
            </a:r>
            <a:r>
              <a:rPr lang="en-US" dirty="0"/>
              <a:t>, O.J. (2023) </a:t>
            </a:r>
            <a:r>
              <a:rPr lang="en-US" i="1" dirty="0"/>
              <a:t>Strategic planning and implementation</a:t>
            </a:r>
            <a:r>
              <a:rPr lang="en-US" dirty="0"/>
              <a:t>. [Online]. LinkedIn, 21 November. Available at: </a:t>
            </a:r>
            <a:r>
              <a:rPr lang="en-US" u="sng" dirty="0">
                <a:hlinkClick r:id="rId5"/>
              </a:rPr>
              <a:t>https://www.linkedin.com/pulse/strategic-planning-implementation-oluwatosin-ogunkoya-ebskf</a:t>
            </a:r>
            <a:r>
              <a:rPr lang="en-US" dirty="0"/>
              <a:t>  (Accessed: 20 February 2026).</a:t>
            </a:r>
          </a:p>
          <a:p>
            <a:r>
              <a:rPr lang="en-US" dirty="0"/>
              <a:t>Morch, A. (2025) </a:t>
            </a:r>
            <a:r>
              <a:rPr lang="en-US" i="1" dirty="0"/>
              <a:t>AI &amp; humans: A perfect harmony for elevating the hotel guest experience</a:t>
            </a:r>
            <a:r>
              <a:rPr lang="en-US" dirty="0"/>
              <a:t>. LinkedIn, 2 February. Available at: </a:t>
            </a:r>
            <a:r>
              <a:rPr lang="en-US" u="sng" dirty="0">
                <a:hlinkClick r:id="rId6"/>
              </a:rPr>
              <a:t>https://www.linkedin.com/pulse/ai-humans-perfect-harmony-elevating-hotel-guest-experience-are-morch-yqnnc</a:t>
            </a:r>
            <a:r>
              <a:rPr lang="en-US" dirty="0"/>
              <a:t> (Accessed: 20 February 2026).</a:t>
            </a:r>
          </a:p>
          <a:p>
            <a:r>
              <a:rPr lang="en-US" dirty="0"/>
              <a:t>Aspect Installation &amp; Engineering Services (n.d.) </a:t>
            </a:r>
            <a:r>
              <a:rPr lang="en-US" i="1" dirty="0"/>
              <a:t>Premier Inn self-check-in kiosk installation and commissioning</a:t>
            </a:r>
            <a:r>
              <a:rPr lang="en-US" dirty="0"/>
              <a:t>. Available at: </a:t>
            </a:r>
            <a:r>
              <a:rPr lang="en-US" u="sng" dirty="0">
                <a:hlinkClick r:id="rId7"/>
              </a:rPr>
              <a:t>https://www.aspectinstalls.co.uk</a:t>
            </a:r>
            <a:r>
              <a:rPr lang="en-US" dirty="0"/>
              <a:t> (Accessed: 20 February 2026).</a:t>
            </a:r>
          </a:p>
          <a:p>
            <a:endParaRPr lang="en-US" dirty="0"/>
          </a:p>
        </p:txBody>
      </p:sp>
    </p:spTree>
    <p:extLst>
      <p:ext uri="{BB962C8B-B14F-4D97-AF65-F5344CB8AC3E}">
        <p14:creationId xmlns:p14="http://schemas.microsoft.com/office/powerpoint/2010/main" val="34847087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300</TotalTime>
  <Words>4396</Words>
  <Application>Microsoft Office PowerPoint</Application>
  <PresentationFormat>Widescreen</PresentationFormat>
  <Paragraphs>145</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Arial Black</vt:lpstr>
      <vt:lpstr>Calibri</vt:lpstr>
      <vt:lpstr>Calibri Light</vt:lpstr>
      <vt:lpstr>Office Theme</vt:lpstr>
      <vt:lpstr>Balancing AI and Human Touch in UK Hospitality Meeting Guest Expectations through Strategic Technology Integration</vt:lpstr>
      <vt:lpstr> Introduction and Research Context </vt:lpstr>
      <vt:lpstr> Conflicting Views on AI Benefits </vt:lpstr>
      <vt:lpstr> Guest Trust and Privacy Concerns </vt:lpstr>
      <vt:lpstr> Premier Inn Implementation and Outcomes </vt:lpstr>
      <vt:lpstr> Hilton UK and YOTEL Strategies </vt:lpstr>
      <vt:lpstr>Employee Impact Beyond Simple Training</vt:lpstr>
      <vt:lpstr>PESTEL Analysis of AI Integration</vt:lpstr>
      <vt:lpstr> DPSIR Framework Analysis Findings </vt:lpstr>
      <vt:lpstr>PowerPoint Presentation</vt:lpstr>
      <vt:lpstr> Strategic Recommendations for Implementation </vt:lpstr>
      <vt:lpstr>Conclusion</vt:lpstr>
      <vt:lpstr>References </vt:lpstr>
      <vt:lpstr>CONT’ References</vt:lpstr>
      <vt:lpstr>CONT’ References</vt:lpstr>
      <vt:lpstr>CONT’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Mutua Nzomo</dc:creator>
  <cp:lastModifiedBy>Azeb Atsebha (2234854)</cp:lastModifiedBy>
  <cp:revision>6</cp:revision>
  <dcterms:created xsi:type="dcterms:W3CDTF">2026-02-16T10:07:09Z</dcterms:created>
  <dcterms:modified xsi:type="dcterms:W3CDTF">2026-02-25T16:19:16Z</dcterms:modified>
</cp:coreProperties>
</file>