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39" r:id="rId2"/>
    <p:sldId id="301" r:id="rId3"/>
    <p:sldId id="340" r:id="rId4"/>
    <p:sldId id="341" r:id="rId5"/>
    <p:sldId id="342" r:id="rId6"/>
    <p:sldId id="343" r:id="rId7"/>
    <p:sldId id="344" r:id="rId8"/>
    <p:sldId id="345" r:id="rId9"/>
    <p:sldId id="346" r:id="rId10"/>
    <p:sldId id="347" r:id="rId11"/>
    <p:sldId id="348" r:id="rId12"/>
    <p:sldId id="349" r:id="rId13"/>
    <p:sldId id="350" r:id="rId14"/>
    <p:sldId id="351" r:id="rId15"/>
    <p:sldId id="314" r:id="rId1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385" autoAdjust="0"/>
  </p:normalViewPr>
  <p:slideViewPr>
    <p:cSldViewPr>
      <p:cViewPr varScale="1">
        <p:scale>
          <a:sx n="76" d="100"/>
          <a:sy n="76" d="100"/>
        </p:scale>
        <p:origin x="58" y="25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extLs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5E2DE24-15A6-4430-9C5C-BA151A814E5B}" type="slidenum">
              <a:rPr lang="en-GB" altLang="en-US" smtClean="0"/>
              <a:pPr>
                <a:spcBef>
                  <a:spcPct val="0"/>
                </a:spcBef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7350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7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Cost classification and break-even analysis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9ED3DB6-215D-44C9-868A-1853E5BFB8A2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400"/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684065"/>
          </a:xfrm>
        </p:spPr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VARIABLE COSTS</a:t>
            </a: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974500"/>
            <a:ext cx="11319048" cy="5357441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A cost that varies directly with changes in the level of activity over a defined period of time.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Examples ? 100 bottles -  2 oranges per bottle </a:t>
            </a:r>
          </a:p>
          <a:p>
            <a:pPr marL="0" indent="0" eaLnBrk="1" hangingPunct="1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grpSp>
        <p:nvGrpSpPr>
          <p:cNvPr id="21509" name="Group 8"/>
          <p:cNvGrpSpPr>
            <a:grpSpLocks/>
          </p:cNvGrpSpPr>
          <p:nvPr/>
        </p:nvGrpSpPr>
        <p:grpSpPr bwMode="auto">
          <a:xfrm>
            <a:off x="3183731" y="1844824"/>
            <a:ext cx="5824537" cy="3816350"/>
            <a:chOff x="911" y="811"/>
            <a:chExt cx="3976" cy="2448"/>
          </a:xfrm>
        </p:grpSpPr>
        <p:sp>
          <p:nvSpPr>
            <p:cNvPr id="21510" name="AutoShape 9"/>
            <p:cNvSpPr>
              <a:spLocks noChangeArrowheads="1"/>
            </p:cNvSpPr>
            <p:nvPr/>
          </p:nvSpPr>
          <p:spPr bwMode="auto">
            <a:xfrm>
              <a:off x="983" y="811"/>
              <a:ext cx="3896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1" name="AutoShape 10"/>
            <p:cNvSpPr>
              <a:spLocks noChangeArrowheads="1"/>
            </p:cNvSpPr>
            <p:nvPr/>
          </p:nvSpPr>
          <p:spPr bwMode="auto">
            <a:xfrm>
              <a:off x="937" y="811"/>
              <a:ext cx="439" cy="2448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2" name="Text Box 11"/>
            <p:cNvSpPr txBox="1">
              <a:spLocks noChangeArrowheads="1"/>
            </p:cNvSpPr>
            <p:nvPr/>
          </p:nvSpPr>
          <p:spPr bwMode="auto">
            <a:xfrm>
              <a:off x="911" y="923"/>
              <a:ext cx="451" cy="4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600" b="1"/>
                <a:t>Cost</a:t>
              </a:r>
              <a:r>
                <a:rPr lang="en-GB" altLang="en-US" sz="1800" b="1"/>
                <a:t> (£)</a:t>
              </a:r>
            </a:p>
          </p:txBody>
        </p:sp>
        <p:sp>
          <p:nvSpPr>
            <p:cNvPr id="21513" name="AutoShape 12"/>
            <p:cNvSpPr>
              <a:spLocks noChangeArrowheads="1"/>
            </p:cNvSpPr>
            <p:nvPr/>
          </p:nvSpPr>
          <p:spPr bwMode="auto">
            <a:xfrm>
              <a:off x="1324" y="2954"/>
              <a:ext cx="3563" cy="305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1514" name="Text Box 13"/>
            <p:cNvSpPr txBox="1">
              <a:spLocks noChangeArrowheads="1"/>
            </p:cNvSpPr>
            <p:nvPr/>
          </p:nvSpPr>
          <p:spPr bwMode="auto">
            <a:xfrm>
              <a:off x="1955" y="3000"/>
              <a:ext cx="2769" cy="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  <a:r>
                <a:rPr lang="en-GB" altLang="en-US" sz="1400" b="1"/>
                <a:t> </a:t>
              </a:r>
            </a:p>
          </p:txBody>
        </p:sp>
        <p:sp>
          <p:nvSpPr>
            <p:cNvPr id="21515" name="Text Box 14"/>
            <p:cNvSpPr txBox="1">
              <a:spLocks noChangeArrowheads="1"/>
            </p:cNvSpPr>
            <p:nvPr/>
          </p:nvSpPr>
          <p:spPr bwMode="auto">
            <a:xfrm>
              <a:off x="1163" y="2928"/>
              <a:ext cx="199" cy="2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  <p:sp>
          <p:nvSpPr>
            <p:cNvPr id="21516" name="Line 15"/>
            <p:cNvSpPr>
              <a:spLocks noChangeShapeType="1"/>
            </p:cNvSpPr>
            <p:nvPr/>
          </p:nvSpPr>
          <p:spPr bwMode="auto">
            <a:xfrm flipV="1">
              <a:off x="1355" y="1523"/>
              <a:ext cx="3521" cy="1442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35624977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61987"/>
          </a:xfrm>
        </p:spPr>
        <p:txBody>
          <a:bodyPr/>
          <a:lstStyle/>
          <a:p>
            <a:r>
              <a:rPr lang="en-GB" altLang="en-US" u="sng" dirty="0">
                <a:ea typeface="ＭＳ Ｐゴシック" panose="020B0600070205080204" pitchFamily="34" charset="-128"/>
              </a:rPr>
              <a:t>VARIABLE COSTS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35360" y="1106488"/>
            <a:ext cx="11449272" cy="5445125"/>
          </a:xfrm>
        </p:spPr>
        <p:txBody>
          <a:bodyPr/>
          <a:lstStyle/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What could these variable cost be?</a:t>
            </a: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In this case the variable costs is £2 to produce each cake</a:t>
            </a: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What if you make no cakes?</a:t>
            </a:r>
          </a:p>
          <a:p>
            <a:pPr marL="0" indent="0"/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The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TOTAL COST</a:t>
            </a:r>
            <a:r>
              <a:rPr lang="en-GB" altLang="en-US" sz="2800" dirty="0">
                <a:ea typeface="ＭＳ Ｐゴシック" panose="020B0600070205080204" pitchFamily="34" charset="-128"/>
              </a:rPr>
              <a:t> will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INCREASE</a:t>
            </a:r>
            <a:r>
              <a:rPr lang="en-GB" altLang="en-US" sz="2800" dirty="0">
                <a:ea typeface="ＭＳ Ｐゴシック" panose="020B0600070205080204" pitchFamily="34" charset="-128"/>
              </a:rPr>
              <a:t> as input </a:t>
            </a: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INCREASES</a:t>
            </a:r>
            <a:r>
              <a:rPr lang="en-GB" altLang="en-US" sz="2800" dirty="0">
                <a:ea typeface="ＭＳ Ｐゴシック" panose="020B0600070205080204" pitchFamily="34" charset="-128"/>
              </a:rPr>
              <a:t> because we need more variable costs to make more cakes!! </a:t>
            </a:r>
          </a:p>
          <a:p>
            <a:pPr marL="0" indent="0">
              <a:buNone/>
            </a:pPr>
            <a:r>
              <a:rPr lang="en-GB" altLang="en-US" sz="28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THE UNIT COST STAYS THE SAME</a:t>
            </a: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702EB37-3A3B-4D45-94FB-A1E9BDBED48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40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207568" y="1268760"/>
          <a:ext cx="6096000" cy="742950"/>
        </p:xfrm>
        <a:graphic>
          <a:graphicData uri="http://schemas.openxmlformats.org/drawingml/2006/table">
            <a:tbl>
              <a:tblPr/>
              <a:tblGrid>
                <a:gridCol w="2232025">
                  <a:extLst>
                    <a:ext uri="{9D8B030D-6E8A-4147-A177-3AD203B41FA5}">
                      <a16:colId xmlns:a16="http://schemas.microsoft.com/office/drawing/2014/main" val="677140354"/>
                    </a:ext>
                  </a:extLst>
                </a:gridCol>
                <a:gridCol w="1223963">
                  <a:extLst>
                    <a:ext uri="{9D8B030D-6E8A-4147-A177-3AD203B41FA5}">
                      <a16:colId xmlns:a16="http://schemas.microsoft.com/office/drawing/2014/main" val="2184042721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274512131"/>
                    </a:ext>
                  </a:extLst>
                </a:gridCol>
                <a:gridCol w="1416050">
                  <a:extLst>
                    <a:ext uri="{9D8B030D-6E8A-4147-A177-3AD203B41FA5}">
                      <a16:colId xmlns:a16="http://schemas.microsoft.com/office/drawing/2014/main" val="1456991105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Output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6889313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Total variable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£400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1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63120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84697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u="sng">
                <a:ea typeface="ＭＳ Ｐゴシック" panose="020B0600070205080204" pitchFamily="34" charset="-128"/>
              </a:rPr>
              <a:t>EXAMPLES OF VARIABLE COSTS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767408" y="1196752"/>
            <a:ext cx="10972800" cy="4032250"/>
          </a:xfrm>
        </p:spPr>
        <p:txBody>
          <a:bodyPr/>
          <a:lstStyle/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Material</a:t>
            </a:r>
            <a:r>
              <a:rPr lang="en-GB" altLang="en-US" dirty="0">
                <a:ea typeface="ＭＳ Ｐゴシック" panose="020B0600070205080204" pitchFamily="34" charset="-128"/>
              </a:rPr>
              <a:t> used to manufacture a unit of output or to provide a type of service.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Labour costs </a:t>
            </a:r>
            <a:r>
              <a:rPr lang="en-GB" altLang="en-US" dirty="0">
                <a:ea typeface="ＭＳ Ｐゴシック" panose="020B0600070205080204" pitchFamily="34" charset="-128"/>
              </a:rPr>
              <a:t>of manufacturing a unit of output or providing a type of service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Commission</a:t>
            </a:r>
            <a:r>
              <a:rPr lang="en-GB" altLang="en-US" dirty="0">
                <a:ea typeface="ＭＳ Ｐゴシック" panose="020B0600070205080204" pitchFamily="34" charset="-128"/>
              </a:rPr>
              <a:t> paid to a salesperson</a:t>
            </a:r>
          </a:p>
          <a:p>
            <a:r>
              <a:rPr lang="en-GB" altLang="en-US" b="1" dirty="0">
                <a:solidFill>
                  <a:srgbClr val="0070C0"/>
                </a:solidFill>
                <a:ea typeface="ＭＳ Ｐゴシック" panose="020B0600070205080204" pitchFamily="34" charset="-128"/>
              </a:rPr>
              <a:t>Royalty</a:t>
            </a:r>
            <a:r>
              <a:rPr lang="en-GB" altLang="en-US" dirty="0">
                <a:ea typeface="ＭＳ Ｐゴシック" panose="020B0600070205080204" pitchFamily="34" charset="-128"/>
              </a:rPr>
              <a:t> payments for each unit produced.</a:t>
            </a: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5584255-3A53-452E-A4E6-E0CEEB6C86E1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3156868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3F1579E-76CF-4B57-9BC0-DC1E4E4ADFB5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400"/>
          </a:p>
        </p:txBody>
      </p:sp>
      <p:sp>
        <p:nvSpPr>
          <p:cNvPr id="24579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08262"/>
          </a:xfrm>
        </p:spPr>
        <p:txBody>
          <a:bodyPr/>
          <a:lstStyle/>
          <a:p>
            <a:pPr eaLnBrk="1" hangingPunct="1"/>
            <a:r>
              <a:rPr lang="en-GB" altLang="en-US" sz="4000" u="sng" dirty="0">
                <a:ea typeface="ＭＳ Ｐゴシック" panose="020B0600070205080204" pitchFamily="34" charset="-128"/>
              </a:rPr>
              <a:t>SEMI-VARIABLE COSTS</a:t>
            </a:r>
          </a:p>
        </p:txBody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51384" y="1057987"/>
            <a:ext cx="10945216" cy="5062987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Costs that have an element of both fixed and variable costs. </a:t>
            </a:r>
            <a:r>
              <a:rPr lang="en-GB" altLang="en-US" sz="2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Gas safety checks – Annually – when old; more regular checks </a:t>
            </a: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 eaLnBrk="1" hangingPunct="1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grpSp>
        <p:nvGrpSpPr>
          <p:cNvPr id="24581" name="Group 4"/>
          <p:cNvGrpSpPr>
            <a:grpSpLocks/>
          </p:cNvGrpSpPr>
          <p:nvPr/>
        </p:nvGrpSpPr>
        <p:grpSpPr bwMode="auto">
          <a:xfrm>
            <a:off x="2351584" y="1988840"/>
            <a:ext cx="7742237" cy="3546475"/>
            <a:chOff x="427" y="816"/>
            <a:chExt cx="4877" cy="2589"/>
          </a:xfrm>
        </p:grpSpPr>
        <p:sp>
          <p:nvSpPr>
            <p:cNvPr id="24582" name="AutoShape 5"/>
            <p:cNvSpPr>
              <a:spLocks noChangeArrowheads="1"/>
            </p:cNvSpPr>
            <p:nvPr/>
          </p:nvSpPr>
          <p:spPr bwMode="auto">
            <a:xfrm>
              <a:off x="1356" y="2433"/>
              <a:ext cx="816" cy="671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3" name="AutoShape 6"/>
            <p:cNvSpPr>
              <a:spLocks noChangeArrowheads="1"/>
            </p:cNvSpPr>
            <p:nvPr/>
          </p:nvSpPr>
          <p:spPr bwMode="auto">
            <a:xfrm>
              <a:off x="561" y="896"/>
              <a:ext cx="832" cy="2496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4" name="Text Box 7"/>
            <p:cNvSpPr txBox="1">
              <a:spLocks noChangeArrowheads="1"/>
            </p:cNvSpPr>
            <p:nvPr/>
          </p:nvSpPr>
          <p:spPr bwMode="auto">
            <a:xfrm>
              <a:off x="427" y="896"/>
              <a:ext cx="1038" cy="9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Maintenance cost (£)</a:t>
              </a:r>
            </a:p>
            <a:p>
              <a:pPr algn="ctr" eaLnBrk="1" hangingPunct="1">
                <a:spcBef>
                  <a:spcPct val="50000"/>
                </a:spcBef>
                <a:buFontTx/>
                <a:buNone/>
              </a:pPr>
              <a:br>
                <a:rPr lang="en-GB" altLang="en-US" sz="1800" b="1"/>
              </a:br>
              <a:r>
                <a:rPr lang="en-GB" altLang="en-US" sz="1800" b="1"/>
                <a:t> </a:t>
              </a:r>
            </a:p>
          </p:txBody>
        </p:sp>
        <p:sp>
          <p:nvSpPr>
            <p:cNvPr id="24585" name="AutoShape 8"/>
            <p:cNvSpPr>
              <a:spLocks noChangeArrowheads="1"/>
            </p:cNvSpPr>
            <p:nvPr/>
          </p:nvSpPr>
          <p:spPr bwMode="auto">
            <a:xfrm>
              <a:off x="1296" y="3062"/>
              <a:ext cx="4008" cy="330"/>
            </a:xfrm>
            <a:prstGeom prst="cube">
              <a:avLst>
                <a:gd name="adj" fmla="val 20750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6" name="Text Box 9"/>
            <p:cNvSpPr txBox="1">
              <a:spLocks noChangeArrowheads="1"/>
            </p:cNvSpPr>
            <p:nvPr/>
          </p:nvSpPr>
          <p:spPr bwMode="auto">
            <a:xfrm>
              <a:off x="1161" y="3101"/>
              <a:ext cx="205" cy="2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0</a:t>
              </a:r>
            </a:p>
          </p:txBody>
        </p:sp>
        <p:sp>
          <p:nvSpPr>
            <p:cNvPr id="24587" name="Line 10"/>
            <p:cNvSpPr>
              <a:spLocks noChangeShapeType="1"/>
            </p:cNvSpPr>
            <p:nvPr/>
          </p:nvSpPr>
          <p:spPr bwMode="auto">
            <a:xfrm flipV="1">
              <a:off x="1351" y="1641"/>
              <a:ext cx="3780" cy="810"/>
            </a:xfrm>
            <a:prstGeom prst="line">
              <a:avLst/>
            </a:prstGeom>
            <a:noFill/>
            <a:ln w="82550">
              <a:solidFill>
                <a:srgbClr val="CC000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88" name="Oval 11"/>
            <p:cNvSpPr>
              <a:spLocks noChangeArrowheads="1"/>
            </p:cNvSpPr>
            <p:nvPr/>
          </p:nvSpPr>
          <p:spPr bwMode="auto">
            <a:xfrm>
              <a:off x="2414" y="191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89" name="Oval 12"/>
            <p:cNvSpPr>
              <a:spLocks noChangeArrowheads="1"/>
            </p:cNvSpPr>
            <p:nvPr/>
          </p:nvSpPr>
          <p:spPr bwMode="auto">
            <a:xfrm>
              <a:off x="2834" y="2392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0" name="Oval 13"/>
            <p:cNvSpPr>
              <a:spLocks noChangeArrowheads="1"/>
            </p:cNvSpPr>
            <p:nvPr/>
          </p:nvSpPr>
          <p:spPr bwMode="auto">
            <a:xfrm>
              <a:off x="3168" y="200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1" name="Oval 14"/>
            <p:cNvSpPr>
              <a:spLocks noChangeArrowheads="1"/>
            </p:cNvSpPr>
            <p:nvPr/>
          </p:nvSpPr>
          <p:spPr bwMode="auto">
            <a:xfrm>
              <a:off x="3296" y="2167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2" name="Oval 15"/>
            <p:cNvSpPr>
              <a:spLocks noChangeArrowheads="1"/>
            </p:cNvSpPr>
            <p:nvPr/>
          </p:nvSpPr>
          <p:spPr bwMode="auto">
            <a:xfrm>
              <a:off x="3485" y="1620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3" name="Oval 16"/>
            <p:cNvSpPr>
              <a:spLocks noChangeArrowheads="1"/>
            </p:cNvSpPr>
            <p:nvPr/>
          </p:nvSpPr>
          <p:spPr bwMode="auto">
            <a:xfrm>
              <a:off x="3793" y="1691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4" name="Oval 17"/>
            <p:cNvSpPr>
              <a:spLocks noChangeArrowheads="1"/>
            </p:cNvSpPr>
            <p:nvPr/>
          </p:nvSpPr>
          <p:spPr bwMode="auto">
            <a:xfrm>
              <a:off x="3776" y="1986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5" name="Oval 18"/>
            <p:cNvSpPr>
              <a:spLocks noChangeArrowheads="1"/>
            </p:cNvSpPr>
            <p:nvPr/>
          </p:nvSpPr>
          <p:spPr bwMode="auto">
            <a:xfrm>
              <a:off x="4076" y="1691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6" name="Oval 19"/>
            <p:cNvSpPr>
              <a:spLocks noChangeArrowheads="1"/>
            </p:cNvSpPr>
            <p:nvPr/>
          </p:nvSpPr>
          <p:spPr bwMode="auto">
            <a:xfrm>
              <a:off x="4162" y="2068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7" name="Oval 20"/>
            <p:cNvSpPr>
              <a:spLocks noChangeArrowheads="1"/>
            </p:cNvSpPr>
            <p:nvPr/>
          </p:nvSpPr>
          <p:spPr bwMode="auto">
            <a:xfrm>
              <a:off x="4359" y="1915"/>
              <a:ext cx="97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8" name="Oval 21"/>
            <p:cNvSpPr>
              <a:spLocks noChangeArrowheads="1"/>
            </p:cNvSpPr>
            <p:nvPr/>
          </p:nvSpPr>
          <p:spPr bwMode="auto">
            <a:xfrm>
              <a:off x="4522" y="1575"/>
              <a:ext cx="97" cy="101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599" name="Oval 22"/>
            <p:cNvSpPr>
              <a:spLocks noChangeArrowheads="1"/>
            </p:cNvSpPr>
            <p:nvPr/>
          </p:nvSpPr>
          <p:spPr bwMode="auto">
            <a:xfrm>
              <a:off x="4727" y="1278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0" name="Oval 23"/>
            <p:cNvSpPr>
              <a:spLocks noChangeArrowheads="1"/>
            </p:cNvSpPr>
            <p:nvPr/>
          </p:nvSpPr>
          <p:spPr bwMode="auto">
            <a:xfrm>
              <a:off x="4684" y="1960"/>
              <a:ext cx="98" cy="103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1" name="Oval 24"/>
            <p:cNvSpPr>
              <a:spLocks noChangeArrowheads="1"/>
            </p:cNvSpPr>
            <p:nvPr/>
          </p:nvSpPr>
          <p:spPr bwMode="auto">
            <a:xfrm>
              <a:off x="4984" y="1718"/>
              <a:ext cx="98" cy="10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2" name="AutoShape 25"/>
            <p:cNvSpPr>
              <a:spLocks noChangeArrowheads="1"/>
            </p:cNvSpPr>
            <p:nvPr/>
          </p:nvSpPr>
          <p:spPr bwMode="auto">
            <a:xfrm>
              <a:off x="1503" y="816"/>
              <a:ext cx="1541" cy="617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4603" name="Text Box 26"/>
            <p:cNvSpPr txBox="1">
              <a:spLocks noChangeArrowheads="1"/>
            </p:cNvSpPr>
            <p:nvPr/>
          </p:nvSpPr>
          <p:spPr bwMode="auto">
            <a:xfrm>
              <a:off x="1465" y="852"/>
              <a:ext cx="1674" cy="6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 dirty="0"/>
                <a:t>The slope of this line gives the variable cost per unit of activity</a:t>
              </a:r>
              <a:r>
                <a:rPr lang="en-GB" altLang="en-US" sz="1400" b="1" dirty="0"/>
                <a:t> </a:t>
              </a:r>
            </a:p>
          </p:txBody>
        </p:sp>
        <p:sp>
          <p:nvSpPr>
            <p:cNvPr id="24604" name="Text Box 27"/>
            <p:cNvSpPr txBox="1">
              <a:spLocks noChangeArrowheads="1"/>
            </p:cNvSpPr>
            <p:nvPr/>
          </p:nvSpPr>
          <p:spPr bwMode="auto">
            <a:xfrm>
              <a:off x="1429" y="2480"/>
              <a:ext cx="672" cy="64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Fixed - cost</a:t>
              </a:r>
              <a:br>
                <a:rPr lang="en-GB" altLang="en-US" sz="1700" b="1" i="1"/>
              </a:br>
              <a:r>
                <a:rPr lang="en-GB" altLang="en-US" sz="1700" b="1" i="1"/>
                <a:t>element</a:t>
              </a:r>
              <a:r>
                <a:rPr lang="en-GB" altLang="en-US" sz="1400" b="1"/>
                <a:t> </a:t>
              </a:r>
            </a:p>
          </p:txBody>
        </p:sp>
        <p:sp>
          <p:nvSpPr>
            <p:cNvPr id="24605" name="AutoShape 28"/>
            <p:cNvSpPr>
              <a:spLocks noChangeArrowheads="1"/>
            </p:cNvSpPr>
            <p:nvPr/>
          </p:nvSpPr>
          <p:spPr bwMode="auto">
            <a:xfrm rot="5400000" flipV="1">
              <a:off x="1776" y="1664"/>
              <a:ext cx="696" cy="368"/>
            </a:xfrm>
            <a:custGeom>
              <a:avLst/>
              <a:gdLst>
                <a:gd name="T0" fmla="*/ 0 w 21600"/>
                <a:gd name="T1" fmla="*/ 0 h 21600"/>
                <a:gd name="T2" fmla="*/ 0 w 21600"/>
                <a:gd name="T3" fmla="*/ 0 h 21600"/>
                <a:gd name="T4" fmla="*/ 0 w 21600"/>
                <a:gd name="T5" fmla="*/ 0 h 21600"/>
                <a:gd name="T6" fmla="*/ 0 w 21600"/>
                <a:gd name="T7" fmla="*/ 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83 w 21600"/>
                <a:gd name="T13" fmla="*/ 5400 h 21600"/>
                <a:gd name="T14" fmla="*/ 19645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7697" y="0"/>
                  </a:moveTo>
                  <a:lnTo>
                    <a:pt x="17697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7697" y="16200"/>
                  </a:lnTo>
                  <a:lnTo>
                    <a:pt x="17697" y="21600"/>
                  </a:lnTo>
                  <a:lnTo>
                    <a:pt x="21600" y="10800"/>
                  </a:lnTo>
                  <a:lnTo>
                    <a:pt x="17697" y="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lnTo>
                    <a:pt x="135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lnTo>
                    <a:pt x="0" y="5400"/>
                  </a:lnTo>
                  <a:close/>
                </a:path>
              </a:pathLst>
            </a:custGeom>
            <a:solidFill>
              <a:srgbClr val="E5CEB7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606" name="Text Box 29"/>
            <p:cNvSpPr txBox="1">
              <a:spLocks noChangeArrowheads="1"/>
            </p:cNvSpPr>
            <p:nvPr/>
          </p:nvSpPr>
          <p:spPr bwMode="auto">
            <a:xfrm>
              <a:off x="2385" y="3137"/>
              <a:ext cx="2768" cy="2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  <a:r>
                <a:rPr lang="en-GB" altLang="en-US" sz="1400" b="1"/>
                <a:t> 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4123763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82D25E5-1F57-475D-8010-8F0B6F8BDEB4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400"/>
          </a:p>
        </p:txBody>
      </p:sp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 dirty="0">
                <a:ea typeface="ＭＳ Ｐゴシック" panose="020B0600070205080204" pitchFamily="34" charset="-128"/>
              </a:rPr>
              <a:t>STEPPED FIXED COSTS</a:t>
            </a:r>
          </a:p>
        </p:txBody>
      </p:sp>
      <p:grpSp>
        <p:nvGrpSpPr>
          <p:cNvPr id="25604" name="Group 4"/>
          <p:cNvGrpSpPr>
            <a:grpSpLocks/>
          </p:cNvGrpSpPr>
          <p:nvPr/>
        </p:nvGrpSpPr>
        <p:grpSpPr bwMode="auto">
          <a:xfrm>
            <a:off x="2882106" y="1268760"/>
            <a:ext cx="6427787" cy="4010025"/>
            <a:chOff x="831" y="744"/>
            <a:chExt cx="4049" cy="2508"/>
          </a:xfrm>
        </p:grpSpPr>
        <p:sp>
          <p:nvSpPr>
            <p:cNvPr id="25605" name="AutoShape 5"/>
            <p:cNvSpPr>
              <a:spLocks noChangeArrowheads="1"/>
            </p:cNvSpPr>
            <p:nvPr/>
          </p:nvSpPr>
          <p:spPr bwMode="auto">
            <a:xfrm>
              <a:off x="1097" y="747"/>
              <a:ext cx="3781" cy="2414"/>
            </a:xfrm>
            <a:prstGeom prst="roundRect">
              <a:avLst>
                <a:gd name="adj" fmla="val 9694"/>
              </a:avLst>
            </a:prstGeom>
            <a:solidFill>
              <a:srgbClr val="DAB89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grpSp>
          <p:nvGrpSpPr>
            <p:cNvPr id="25606" name="Group 6"/>
            <p:cNvGrpSpPr>
              <a:grpSpLocks/>
            </p:cNvGrpSpPr>
            <p:nvPr/>
          </p:nvGrpSpPr>
          <p:grpSpPr bwMode="auto">
            <a:xfrm>
              <a:off x="831" y="744"/>
              <a:ext cx="4049" cy="2508"/>
              <a:chOff x="831" y="744"/>
              <a:chExt cx="4049" cy="2508"/>
            </a:xfrm>
          </p:grpSpPr>
          <p:sp>
            <p:nvSpPr>
              <p:cNvPr id="25607" name="AutoShape 7"/>
              <p:cNvSpPr>
                <a:spLocks noChangeArrowheads="1"/>
              </p:cNvSpPr>
              <p:nvPr/>
            </p:nvSpPr>
            <p:spPr bwMode="auto">
              <a:xfrm>
                <a:off x="858" y="744"/>
                <a:ext cx="442" cy="2508"/>
              </a:xfrm>
              <a:prstGeom prst="cube">
                <a:avLst>
                  <a:gd name="adj" fmla="val 11435"/>
                </a:avLst>
              </a:pr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/>
              </a:p>
            </p:txBody>
          </p:sp>
          <p:sp>
            <p:nvSpPr>
              <p:cNvPr id="25608" name="Text Box 8"/>
              <p:cNvSpPr txBox="1">
                <a:spLocks noChangeArrowheads="1"/>
              </p:cNvSpPr>
              <p:nvPr/>
            </p:nvSpPr>
            <p:spPr bwMode="auto">
              <a:xfrm>
                <a:off x="831" y="867"/>
                <a:ext cx="589" cy="5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ct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Rent cost (£)</a:t>
                </a:r>
              </a:p>
            </p:txBody>
          </p:sp>
          <p:sp>
            <p:nvSpPr>
              <p:cNvPr id="25609" name="AutoShape 9"/>
              <p:cNvSpPr>
                <a:spLocks noChangeArrowheads="1"/>
              </p:cNvSpPr>
              <p:nvPr/>
            </p:nvSpPr>
            <p:spPr bwMode="auto">
              <a:xfrm>
                <a:off x="1246" y="2940"/>
                <a:ext cx="3634" cy="312"/>
              </a:xfrm>
              <a:prstGeom prst="cube">
                <a:avLst>
                  <a:gd name="adj" fmla="val 14565"/>
                </a:avLst>
              </a:prstGeom>
              <a:solidFill>
                <a:srgbClr val="FFCC99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0"/>
                  </a:spcBef>
                  <a:buFontTx/>
                  <a:buNone/>
                </a:pPr>
                <a:endParaRPr lang="en-US" altLang="en-US" sz="1800"/>
              </a:p>
            </p:txBody>
          </p:sp>
          <p:sp>
            <p:nvSpPr>
              <p:cNvPr id="25610" name="Text Box 10"/>
              <p:cNvSpPr txBox="1">
                <a:spLocks noChangeArrowheads="1"/>
              </p:cNvSpPr>
              <p:nvPr/>
            </p:nvSpPr>
            <p:spPr bwMode="auto">
              <a:xfrm>
                <a:off x="2081" y="3004"/>
                <a:ext cx="2663" cy="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algn="r"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Volume of activity (units of output)</a:t>
                </a:r>
                <a:endParaRPr lang="en-GB" altLang="en-US" sz="1400" b="1"/>
              </a:p>
            </p:txBody>
          </p:sp>
          <p:sp>
            <p:nvSpPr>
              <p:cNvPr id="25611" name="Text Box 11"/>
              <p:cNvSpPr txBox="1">
                <a:spLocks noChangeArrowheads="1"/>
              </p:cNvSpPr>
              <p:nvPr/>
            </p:nvSpPr>
            <p:spPr bwMode="auto">
              <a:xfrm>
                <a:off x="1062" y="2413"/>
                <a:ext cx="231" cy="22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R</a:t>
                </a:r>
              </a:p>
            </p:txBody>
          </p:sp>
          <p:grpSp>
            <p:nvGrpSpPr>
              <p:cNvPr id="25612" name="Group 12"/>
              <p:cNvGrpSpPr>
                <a:grpSpLocks/>
              </p:cNvGrpSpPr>
              <p:nvPr/>
            </p:nvGrpSpPr>
            <p:grpSpPr bwMode="auto">
              <a:xfrm>
                <a:off x="1277" y="1787"/>
                <a:ext cx="3592" cy="776"/>
                <a:chOff x="1189" y="1771"/>
                <a:chExt cx="3656" cy="776"/>
              </a:xfrm>
            </p:grpSpPr>
            <p:sp>
              <p:nvSpPr>
                <p:cNvPr id="25614" name="Line 13"/>
                <p:cNvSpPr>
                  <a:spLocks noChangeShapeType="1"/>
                </p:cNvSpPr>
                <p:nvPr/>
              </p:nvSpPr>
              <p:spPr bwMode="auto">
                <a:xfrm>
                  <a:off x="1189" y="2523"/>
                  <a:ext cx="1315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5" name="Line 14"/>
                <p:cNvSpPr>
                  <a:spLocks noChangeShapeType="1"/>
                </p:cNvSpPr>
                <p:nvPr/>
              </p:nvSpPr>
              <p:spPr bwMode="auto">
                <a:xfrm flipV="1">
                  <a:off x="2526" y="2135"/>
                  <a:ext cx="0" cy="412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6" name="Line 15"/>
                <p:cNvSpPr>
                  <a:spLocks noChangeShapeType="1"/>
                </p:cNvSpPr>
                <p:nvPr/>
              </p:nvSpPr>
              <p:spPr bwMode="auto">
                <a:xfrm>
                  <a:off x="2503" y="2160"/>
                  <a:ext cx="1377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7" name="Line 16"/>
                <p:cNvSpPr>
                  <a:spLocks noChangeShapeType="1"/>
                </p:cNvSpPr>
                <p:nvPr/>
              </p:nvSpPr>
              <p:spPr bwMode="auto">
                <a:xfrm flipV="1">
                  <a:off x="3857" y="1771"/>
                  <a:ext cx="0" cy="412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  <p:sp>
              <p:nvSpPr>
                <p:cNvPr id="25618" name="Line 17"/>
                <p:cNvSpPr>
                  <a:spLocks noChangeShapeType="1"/>
                </p:cNvSpPr>
                <p:nvPr/>
              </p:nvSpPr>
              <p:spPr bwMode="auto">
                <a:xfrm>
                  <a:off x="3842" y="1796"/>
                  <a:ext cx="1003" cy="0"/>
                </a:xfrm>
                <a:prstGeom prst="line">
                  <a:avLst/>
                </a:prstGeom>
                <a:noFill/>
                <a:ln w="82550">
                  <a:solidFill>
                    <a:srgbClr val="CC0000"/>
                  </a:solidFill>
                  <a:round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/>
                <a:lstStyle/>
                <a:p>
                  <a:endParaRPr lang="en-GB"/>
                </a:p>
              </p:txBody>
            </p:sp>
          </p:grpSp>
          <p:sp>
            <p:nvSpPr>
              <p:cNvPr id="25613" name="Text Box 18"/>
              <p:cNvSpPr txBox="1">
                <a:spLocks noChangeArrowheads="1"/>
              </p:cNvSpPr>
              <p:nvPr/>
            </p:nvSpPr>
            <p:spPr bwMode="auto">
              <a:xfrm>
                <a:off x="1095" y="2936"/>
                <a:ext cx="197" cy="2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spcBef>
                    <a:spcPct val="20000"/>
                  </a:spcBef>
                  <a:buChar char="•"/>
                  <a:defRPr sz="32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1pPr>
                <a:lvl2pPr marL="742950" indent="-285750">
                  <a:spcBef>
                    <a:spcPct val="20000"/>
                  </a:spcBef>
                  <a:buChar char="–"/>
                  <a:defRPr sz="28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2pPr>
                <a:lvl3pPr marL="1143000" indent="-228600">
                  <a:spcBef>
                    <a:spcPct val="20000"/>
                  </a:spcBef>
                  <a:buChar char="•"/>
                  <a:defRPr sz="24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3pPr>
                <a:lvl4pPr marL="1600200" indent="-228600">
                  <a:spcBef>
                    <a:spcPct val="20000"/>
                  </a:spcBef>
                  <a:buChar char="–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4pPr>
                <a:lvl5pPr marL="2057400" indent="-228600">
                  <a:spcBef>
                    <a:spcPct val="20000"/>
                  </a:spcBef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5pPr>
                <a:lvl6pPr marL="25146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6pPr>
                <a:lvl7pPr marL="29718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7pPr>
                <a:lvl8pPr marL="34290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8pPr>
                <a:lvl9pPr marL="3886200" indent="-228600" eaLnBrk="0" fontAlgn="base" hangingPunct="0">
                  <a:spcBef>
                    <a:spcPct val="20000"/>
                  </a:spcBef>
                  <a:spcAft>
                    <a:spcPct val="0"/>
                  </a:spcAft>
                  <a:buChar char="»"/>
                  <a:defRPr sz="2000">
                    <a:solidFill>
                      <a:schemeClr val="tx1"/>
                    </a:solidFill>
                    <a:latin typeface="Arial" panose="020B0604020202020204" pitchFamily="34" charset="0"/>
                    <a:ea typeface="ＭＳ Ｐゴシック" panose="020B0600070205080204" pitchFamily="34" charset="-128"/>
                  </a:defRPr>
                </a:lvl9pPr>
              </a:lstStyle>
              <a:p>
                <a:pPr eaLnBrk="1" hangingPunct="1">
                  <a:spcBef>
                    <a:spcPct val="50000"/>
                  </a:spcBef>
                  <a:buFontTx/>
                  <a:buNone/>
                </a:pPr>
                <a:r>
                  <a:rPr lang="en-GB" altLang="en-US" sz="1800" b="1"/>
                  <a:t>0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36094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62B6086-E209-4D7A-BB2C-A77ABBE6661F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400"/>
          </a:p>
        </p:txBody>
      </p:sp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TOTAL COST</a:t>
            </a:r>
          </a:p>
        </p:txBody>
      </p:sp>
      <p:grpSp>
        <p:nvGrpSpPr>
          <p:cNvPr id="26628" name="Group 4"/>
          <p:cNvGrpSpPr>
            <a:grpSpLocks/>
          </p:cNvGrpSpPr>
          <p:nvPr/>
        </p:nvGrpSpPr>
        <p:grpSpPr bwMode="auto">
          <a:xfrm>
            <a:off x="2711451" y="2073275"/>
            <a:ext cx="6791325" cy="3030672"/>
            <a:chOff x="787" y="768"/>
            <a:chExt cx="4278" cy="2555"/>
          </a:xfrm>
        </p:grpSpPr>
        <p:sp>
          <p:nvSpPr>
            <p:cNvPr id="26629" name="Rectangle 5"/>
            <p:cNvSpPr>
              <a:spLocks noChangeArrowheads="1"/>
            </p:cNvSpPr>
            <p:nvPr/>
          </p:nvSpPr>
          <p:spPr bwMode="auto">
            <a:xfrm>
              <a:off x="1204" y="2256"/>
              <a:ext cx="3780" cy="792"/>
            </a:xfrm>
            <a:prstGeom prst="rect">
              <a:avLst/>
            </a:prstGeom>
            <a:solidFill>
              <a:srgbClr val="86B8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0" name="AutoShape 6"/>
            <p:cNvSpPr>
              <a:spLocks noChangeArrowheads="1"/>
            </p:cNvSpPr>
            <p:nvPr/>
          </p:nvSpPr>
          <p:spPr bwMode="auto">
            <a:xfrm flipH="1">
              <a:off x="1247" y="1417"/>
              <a:ext cx="3736" cy="844"/>
            </a:xfrm>
            <a:prstGeom prst="rtTriangle">
              <a:avLst/>
            </a:prstGeom>
            <a:solidFill>
              <a:srgbClr val="CCCE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1" name="AutoShape 7"/>
            <p:cNvSpPr>
              <a:spLocks noChangeArrowheads="1"/>
            </p:cNvSpPr>
            <p:nvPr/>
          </p:nvSpPr>
          <p:spPr bwMode="auto">
            <a:xfrm>
              <a:off x="3812" y="1083"/>
              <a:ext cx="276" cy="542"/>
            </a:xfrm>
            <a:prstGeom prst="downArrow">
              <a:avLst>
                <a:gd name="adj1" fmla="val 50000"/>
                <a:gd name="adj2" fmla="val 33511"/>
              </a:avLst>
            </a:prstGeom>
            <a:solidFill>
              <a:srgbClr val="800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2" name="AutoShape 8"/>
            <p:cNvSpPr>
              <a:spLocks noChangeArrowheads="1"/>
            </p:cNvSpPr>
            <p:nvPr/>
          </p:nvSpPr>
          <p:spPr bwMode="auto">
            <a:xfrm>
              <a:off x="822" y="768"/>
              <a:ext cx="456" cy="2496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3" name="Text Box 9"/>
            <p:cNvSpPr txBox="1">
              <a:spLocks noChangeArrowheads="1"/>
            </p:cNvSpPr>
            <p:nvPr/>
          </p:nvSpPr>
          <p:spPr bwMode="auto">
            <a:xfrm>
              <a:off x="787" y="846"/>
              <a:ext cx="468" cy="5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Cost (£)</a:t>
              </a:r>
            </a:p>
          </p:txBody>
        </p:sp>
        <p:sp>
          <p:nvSpPr>
            <p:cNvPr id="26634" name="AutoShape 10"/>
            <p:cNvSpPr>
              <a:spLocks noChangeArrowheads="1"/>
            </p:cNvSpPr>
            <p:nvPr/>
          </p:nvSpPr>
          <p:spPr bwMode="auto">
            <a:xfrm>
              <a:off x="1223" y="2948"/>
              <a:ext cx="3768" cy="316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35" name="Text Box 11"/>
            <p:cNvSpPr txBox="1">
              <a:spLocks noChangeArrowheads="1"/>
            </p:cNvSpPr>
            <p:nvPr/>
          </p:nvSpPr>
          <p:spPr bwMode="auto">
            <a:xfrm>
              <a:off x="2452" y="3012"/>
              <a:ext cx="2613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</a:p>
          </p:txBody>
        </p:sp>
        <p:sp>
          <p:nvSpPr>
            <p:cNvPr id="26636" name="Text Box 12"/>
            <p:cNvSpPr txBox="1">
              <a:spLocks noChangeArrowheads="1"/>
            </p:cNvSpPr>
            <p:nvPr/>
          </p:nvSpPr>
          <p:spPr bwMode="auto">
            <a:xfrm>
              <a:off x="1057" y="2920"/>
              <a:ext cx="207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0</a:t>
              </a:r>
            </a:p>
          </p:txBody>
        </p:sp>
        <p:sp>
          <p:nvSpPr>
            <p:cNvPr id="26637" name="Line 13"/>
            <p:cNvSpPr>
              <a:spLocks noChangeShapeType="1"/>
            </p:cNvSpPr>
            <p:nvPr/>
          </p:nvSpPr>
          <p:spPr bwMode="auto">
            <a:xfrm>
              <a:off x="1255" y="2270"/>
              <a:ext cx="3728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8" name="Line 14"/>
            <p:cNvSpPr>
              <a:spLocks noChangeShapeType="1"/>
            </p:cNvSpPr>
            <p:nvPr/>
          </p:nvSpPr>
          <p:spPr bwMode="auto">
            <a:xfrm flipV="1">
              <a:off x="1255" y="1430"/>
              <a:ext cx="3732" cy="827"/>
            </a:xfrm>
            <a:prstGeom prst="line">
              <a:avLst/>
            </a:prstGeom>
            <a:noFill/>
            <a:ln w="7620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639" name="Text Box 15"/>
            <p:cNvSpPr txBox="1">
              <a:spLocks noChangeArrowheads="1"/>
            </p:cNvSpPr>
            <p:nvPr/>
          </p:nvSpPr>
          <p:spPr bwMode="auto">
            <a:xfrm>
              <a:off x="1053" y="2171"/>
              <a:ext cx="207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F</a:t>
              </a:r>
            </a:p>
          </p:txBody>
        </p:sp>
        <p:sp>
          <p:nvSpPr>
            <p:cNvPr id="26640" name="AutoShape 16"/>
            <p:cNvSpPr>
              <a:spLocks noChangeArrowheads="1"/>
            </p:cNvSpPr>
            <p:nvPr/>
          </p:nvSpPr>
          <p:spPr bwMode="auto">
            <a:xfrm>
              <a:off x="3344" y="1008"/>
              <a:ext cx="842" cy="297"/>
            </a:xfrm>
            <a:prstGeom prst="roundRect">
              <a:avLst>
                <a:gd name="adj" fmla="val 30204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26641" name="Text Box 17"/>
            <p:cNvSpPr txBox="1">
              <a:spLocks noChangeArrowheads="1"/>
            </p:cNvSpPr>
            <p:nvPr/>
          </p:nvSpPr>
          <p:spPr bwMode="auto">
            <a:xfrm>
              <a:off x="3359" y="1038"/>
              <a:ext cx="804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Total cost</a:t>
              </a:r>
            </a:p>
          </p:txBody>
        </p:sp>
        <p:sp>
          <p:nvSpPr>
            <p:cNvPr id="26642" name="Text Box 18"/>
            <p:cNvSpPr txBox="1">
              <a:spLocks noChangeArrowheads="1"/>
            </p:cNvSpPr>
            <p:nvPr/>
          </p:nvSpPr>
          <p:spPr bwMode="auto">
            <a:xfrm>
              <a:off x="2604" y="2444"/>
              <a:ext cx="985" cy="31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Fixed costs</a:t>
              </a:r>
            </a:p>
          </p:txBody>
        </p:sp>
        <p:sp>
          <p:nvSpPr>
            <p:cNvPr id="26643" name="Text Box 19"/>
            <p:cNvSpPr txBox="1">
              <a:spLocks noChangeArrowheads="1"/>
            </p:cNvSpPr>
            <p:nvPr/>
          </p:nvSpPr>
          <p:spPr bwMode="auto">
            <a:xfrm>
              <a:off x="4069" y="1744"/>
              <a:ext cx="804" cy="54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 i="1"/>
                <a:t>Variable costs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2735345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u="sng">
                <a:ea typeface="ＭＳ Ｐゴシック" panose="020B0600070205080204" pitchFamily="34" charset="-128"/>
              </a:rPr>
              <a:t>LET</a:t>
            </a:r>
            <a:r>
              <a:rPr lang="ja-JP" altLang="en-GB" sz="3600" u="sng">
                <a:ea typeface="ＭＳ Ｐゴシック" panose="020B0600070205080204" pitchFamily="34" charset="-128"/>
              </a:rPr>
              <a:t>’</a:t>
            </a:r>
            <a:r>
              <a:rPr lang="en-GB" altLang="ja-JP" sz="3600" u="sng">
                <a:ea typeface="ＭＳ Ｐゴシック" panose="020B0600070205080204" pitchFamily="34" charset="-128"/>
              </a:rPr>
              <a:t>S GET BACK TO OUR CAKES….</a:t>
            </a:r>
            <a:endParaRPr lang="en-GB" altLang="en-US" sz="3600" u="sng">
              <a:ea typeface="ＭＳ Ｐゴシック" panose="020B0600070205080204" pitchFamily="34" charset="-128"/>
            </a:endParaRPr>
          </a:p>
        </p:txBody>
      </p:sp>
      <p:sp>
        <p:nvSpPr>
          <p:cNvPr id="27651" name="Content Placeholder 2"/>
          <p:cNvSpPr>
            <a:spLocks noGrp="1"/>
          </p:cNvSpPr>
          <p:nvPr>
            <p:ph idx="1"/>
          </p:nvPr>
        </p:nvSpPr>
        <p:spPr>
          <a:xfrm>
            <a:off x="609600" y="1412875"/>
            <a:ext cx="10972800" cy="3960341"/>
          </a:xfrm>
        </p:spPr>
        <p:txBody>
          <a:bodyPr/>
          <a:lstStyle/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/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The VARIABLE COSTS is £2 to produce each cake</a:t>
            </a:r>
          </a:p>
          <a:p>
            <a:pPr marL="0" indent="0"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Our FIXED COSTS were £3000 for the period</a:t>
            </a:r>
          </a:p>
          <a:p>
            <a:pPr marL="0" indent="0"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  <a:p>
            <a:pPr marL="0" indent="0"/>
            <a:r>
              <a:rPr lang="en-GB" altLang="en-US" sz="2400" dirty="0">
                <a:ea typeface="ＭＳ Ｐゴシック" panose="020B0600070205080204" pitchFamily="34" charset="-128"/>
              </a:rPr>
              <a:t>We sell each cake for £14 (they really are exceedingly good cakes!!)</a:t>
            </a:r>
          </a:p>
          <a:p>
            <a:pPr marL="0" indent="0"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/>
            <a:endParaRPr lang="en-GB" altLang="en-US" sz="2800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  <a:p>
            <a:pPr marL="0" indent="0">
              <a:buNone/>
            </a:pPr>
            <a:endParaRPr lang="en-GB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F8D904F-F517-4E2B-B186-73941FE6880B}" type="slidenum">
              <a:rPr lang="en-GB" altLang="en-US" sz="1400">
                <a:solidFill>
                  <a:srgbClr val="000000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GB" altLang="en-US" sz="1400">
              <a:solidFill>
                <a:srgbClr val="000000"/>
              </a:solidFill>
            </a:endParaRPr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2279651" y="1700213"/>
          <a:ext cx="6911975" cy="914400"/>
        </p:xfrm>
        <a:graphic>
          <a:graphicData uri="http://schemas.openxmlformats.org/drawingml/2006/table">
            <a:tbl>
              <a:tblPr/>
              <a:tblGrid>
                <a:gridCol w="2808288">
                  <a:extLst>
                    <a:ext uri="{9D8B030D-6E8A-4147-A177-3AD203B41FA5}">
                      <a16:colId xmlns:a16="http://schemas.microsoft.com/office/drawing/2014/main" val="4273128547"/>
                    </a:ext>
                  </a:extLst>
                </a:gridCol>
                <a:gridCol w="1368425">
                  <a:extLst>
                    <a:ext uri="{9D8B030D-6E8A-4147-A177-3AD203B41FA5}">
                      <a16:colId xmlns:a16="http://schemas.microsoft.com/office/drawing/2014/main" val="1311166988"/>
                    </a:ext>
                  </a:extLst>
                </a:gridCol>
                <a:gridCol w="1223962">
                  <a:extLst>
                    <a:ext uri="{9D8B030D-6E8A-4147-A177-3AD203B41FA5}">
                      <a16:colId xmlns:a16="http://schemas.microsoft.com/office/drawing/2014/main" val="2197878800"/>
                    </a:ext>
                  </a:extLst>
                </a:gridCol>
                <a:gridCol w="1511300">
                  <a:extLst>
                    <a:ext uri="{9D8B030D-6E8A-4147-A177-3AD203B41FA5}">
                      <a16:colId xmlns:a16="http://schemas.microsoft.com/office/drawing/2014/main" val="3698334006"/>
                    </a:ext>
                  </a:extLst>
                </a:gridCol>
              </a:tblGrid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Output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300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3927616"/>
                  </a:ext>
                </a:extLst>
              </a:tr>
              <a:tr h="37147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Total variable cost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£200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£400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ea typeface="ＭＳ Ｐゴシック" panose="020B0600070205080204" pitchFamily="34" charset="-128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ＭＳ Ｐゴシック" panose="020B0600070205080204" pitchFamily="34" charset="-128"/>
                        </a:rPr>
                        <a:t>£600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3F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826350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111748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Content Placeholder 2"/>
          <p:cNvSpPr>
            <a:spLocks noGrp="1"/>
          </p:cNvSpPr>
          <p:nvPr>
            <p:ph idx="1"/>
          </p:nvPr>
        </p:nvSpPr>
        <p:spPr>
          <a:xfrm>
            <a:off x="609600" y="404815"/>
            <a:ext cx="11103024" cy="4824386"/>
          </a:xfrm>
        </p:spPr>
        <p:txBody>
          <a:bodyPr/>
          <a:lstStyle/>
          <a:p>
            <a:r>
              <a:rPr lang="en-GB" altLang="en-US" sz="2800" dirty="0">
                <a:ea typeface="ＭＳ Ｐゴシック" panose="020B0600070205080204" pitchFamily="34" charset="-128"/>
              </a:rPr>
              <a:t>The obvious question:</a:t>
            </a:r>
          </a:p>
          <a:p>
            <a:pPr lvl="1"/>
            <a:r>
              <a:rPr lang="en-GB" altLang="en-US" sz="2400" dirty="0">
                <a:ea typeface="ＭＳ Ｐゴシック" panose="020B0600070205080204" pitchFamily="34" charset="-128"/>
              </a:rPr>
              <a:t>How many cakes do we have to make and sell to cover all of our costs</a:t>
            </a:r>
          </a:p>
          <a:p>
            <a:r>
              <a:rPr lang="en-GB" altLang="en-US" sz="2800" dirty="0">
                <a:ea typeface="ＭＳ Ｐゴシック" panose="020B0600070205080204" pitchFamily="34" charset="-128"/>
              </a:rPr>
              <a:t>This point is known as BREAKEVEN</a:t>
            </a:r>
          </a:p>
          <a:p>
            <a:r>
              <a:rPr lang="en-GB" altLang="en-US" sz="2800" dirty="0">
                <a:ea typeface="ＭＳ Ｐゴシック" panose="020B0600070205080204" pitchFamily="34" charset="-128"/>
              </a:rPr>
              <a:t>We need to understand CONTRIBUTION</a:t>
            </a:r>
          </a:p>
          <a:p>
            <a:pPr algn="ctr">
              <a:buFontTx/>
              <a:buNone/>
            </a:pPr>
            <a:endParaRPr lang="en-GB" altLang="en-US" sz="2800" dirty="0">
              <a:ea typeface="ＭＳ Ｐゴシック" panose="020B0600070205080204" pitchFamily="34" charset="-128"/>
            </a:endParaRPr>
          </a:p>
          <a:p>
            <a:pPr algn="ctr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Selling price per unit  £14</a:t>
            </a:r>
          </a:p>
          <a:p>
            <a:pPr algn="ctr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Variable cost per unit    </a:t>
            </a:r>
            <a:r>
              <a:rPr lang="en-GB" altLang="en-US" sz="2800" u="sng" dirty="0">
                <a:ea typeface="ＭＳ Ｐゴシック" panose="020B0600070205080204" pitchFamily="34" charset="-128"/>
              </a:rPr>
              <a:t> 2</a:t>
            </a:r>
          </a:p>
          <a:p>
            <a:pPr algn="ctr">
              <a:buFontTx/>
              <a:buNone/>
            </a:pPr>
            <a:r>
              <a:rPr lang="en-GB" altLang="en-US" sz="2800" dirty="0">
                <a:ea typeface="ＭＳ Ｐゴシック" panose="020B0600070205080204" pitchFamily="34" charset="-128"/>
              </a:rPr>
              <a:t>Contribution per unit    12</a:t>
            </a:r>
          </a:p>
          <a:p>
            <a:pPr algn="just"/>
            <a:r>
              <a:rPr lang="en-GB" altLang="en-US" sz="2800" dirty="0">
                <a:ea typeface="ＭＳ Ｐゴシック" panose="020B0600070205080204" pitchFamily="34" charset="-128"/>
              </a:rPr>
              <a:t>CONTRIBUTION = EXCESS OF SALES REVENUE OVER VARIABLE COSTS.</a:t>
            </a:r>
          </a:p>
        </p:txBody>
      </p:sp>
      <p:sp>
        <p:nvSpPr>
          <p:cNvPr id="296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E38AFD6-C733-42EE-BE03-6DC7BDAE49ED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9194524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7B2F283-7946-4316-9989-96D75B035E39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400"/>
          </a:p>
        </p:txBody>
      </p:sp>
      <p:sp>
        <p:nvSpPr>
          <p:cNvPr id="3072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BREAK EVEN CHART</a:t>
            </a:r>
          </a:p>
        </p:txBody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9288" y="1700213"/>
            <a:ext cx="8229600" cy="4525962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>
                <a:ea typeface="ＭＳ Ｐゴシック" panose="020B0600070205080204" pitchFamily="34" charset="-128"/>
              </a:rPr>
              <a:t> </a:t>
            </a:r>
          </a:p>
        </p:txBody>
      </p:sp>
      <p:grpSp>
        <p:nvGrpSpPr>
          <p:cNvPr id="30725" name="Group 4"/>
          <p:cNvGrpSpPr>
            <a:grpSpLocks/>
          </p:cNvGrpSpPr>
          <p:nvPr/>
        </p:nvGrpSpPr>
        <p:grpSpPr bwMode="auto">
          <a:xfrm>
            <a:off x="2556669" y="1262062"/>
            <a:ext cx="6954837" cy="4333875"/>
            <a:chOff x="701" y="666"/>
            <a:chExt cx="4381" cy="2730"/>
          </a:xfrm>
        </p:grpSpPr>
        <p:sp>
          <p:nvSpPr>
            <p:cNvPr id="30726" name="AutoShape 5"/>
            <p:cNvSpPr>
              <a:spLocks noChangeArrowheads="1"/>
            </p:cNvSpPr>
            <p:nvPr/>
          </p:nvSpPr>
          <p:spPr bwMode="auto">
            <a:xfrm flipH="1">
              <a:off x="3632" y="984"/>
              <a:ext cx="1440" cy="784"/>
            </a:xfrm>
            <a:prstGeom prst="rtTriangle">
              <a:avLst/>
            </a:prstGeom>
            <a:solidFill>
              <a:srgbClr val="8AAA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7" name="AutoShape 6"/>
            <p:cNvSpPr>
              <a:spLocks noChangeArrowheads="1"/>
            </p:cNvSpPr>
            <p:nvPr/>
          </p:nvSpPr>
          <p:spPr bwMode="auto">
            <a:xfrm flipH="1">
              <a:off x="1184" y="1472"/>
              <a:ext cx="3888" cy="864"/>
            </a:xfrm>
            <a:prstGeom prst="rtTriangle">
              <a:avLst/>
            </a:prstGeom>
            <a:solidFill>
              <a:srgbClr val="CCCE6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8" name="Rectangle 7"/>
            <p:cNvSpPr>
              <a:spLocks noChangeArrowheads="1"/>
            </p:cNvSpPr>
            <p:nvPr/>
          </p:nvSpPr>
          <p:spPr bwMode="auto">
            <a:xfrm>
              <a:off x="1184" y="2344"/>
              <a:ext cx="3888" cy="816"/>
            </a:xfrm>
            <a:prstGeom prst="rect">
              <a:avLst/>
            </a:prstGeom>
            <a:solidFill>
              <a:srgbClr val="86B87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29" name="AutoShape 8"/>
            <p:cNvSpPr>
              <a:spLocks noChangeArrowheads="1"/>
            </p:cNvSpPr>
            <p:nvPr/>
          </p:nvSpPr>
          <p:spPr bwMode="auto">
            <a:xfrm flipV="1">
              <a:off x="1208" y="1848"/>
              <a:ext cx="2280" cy="1208"/>
            </a:xfrm>
            <a:prstGeom prst="rtTriangle">
              <a:avLst/>
            </a:prstGeom>
            <a:solidFill>
              <a:srgbClr val="CED2D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0" name="AutoShape 9"/>
            <p:cNvSpPr>
              <a:spLocks noChangeArrowheads="1"/>
            </p:cNvSpPr>
            <p:nvPr/>
          </p:nvSpPr>
          <p:spPr bwMode="auto">
            <a:xfrm flipV="1">
              <a:off x="1144" y="1848"/>
              <a:ext cx="2280" cy="480"/>
            </a:xfrm>
            <a:prstGeom prst="rtTriangle">
              <a:avLst/>
            </a:pr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1" name="AutoShape 10"/>
            <p:cNvSpPr>
              <a:spLocks noChangeArrowheads="1"/>
            </p:cNvSpPr>
            <p:nvPr/>
          </p:nvSpPr>
          <p:spPr bwMode="auto">
            <a:xfrm rot="-1963213">
              <a:off x="4007" y="844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3333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2" name="AutoShape 11"/>
            <p:cNvSpPr>
              <a:spLocks noChangeArrowheads="1"/>
            </p:cNvSpPr>
            <p:nvPr/>
          </p:nvSpPr>
          <p:spPr bwMode="auto">
            <a:xfrm rot="-1963213">
              <a:off x="3215" y="1260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99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3" name="AutoShape 12"/>
            <p:cNvSpPr>
              <a:spLocks noChangeArrowheads="1"/>
            </p:cNvSpPr>
            <p:nvPr/>
          </p:nvSpPr>
          <p:spPr bwMode="auto">
            <a:xfrm>
              <a:off x="1602" y="1615"/>
              <a:ext cx="290" cy="572"/>
            </a:xfrm>
            <a:prstGeom prst="downArrow">
              <a:avLst>
                <a:gd name="adj1" fmla="val 50000"/>
                <a:gd name="adj2" fmla="val 33659"/>
              </a:avLst>
            </a:prstGeom>
            <a:solidFill>
              <a:srgbClr val="80008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4" name="AutoShape 13"/>
            <p:cNvSpPr>
              <a:spLocks noChangeArrowheads="1"/>
            </p:cNvSpPr>
            <p:nvPr/>
          </p:nvSpPr>
          <p:spPr bwMode="auto">
            <a:xfrm>
              <a:off x="736" y="682"/>
              <a:ext cx="481" cy="2714"/>
            </a:xfrm>
            <a:prstGeom prst="cube">
              <a:avLst>
                <a:gd name="adj" fmla="val 1143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5" name="Text Box 14"/>
            <p:cNvSpPr txBox="1">
              <a:spLocks noChangeArrowheads="1"/>
            </p:cNvSpPr>
            <p:nvPr/>
          </p:nvSpPr>
          <p:spPr bwMode="auto">
            <a:xfrm>
              <a:off x="701" y="797"/>
              <a:ext cx="494" cy="4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Cost (£)</a:t>
              </a:r>
            </a:p>
          </p:txBody>
        </p:sp>
        <p:sp>
          <p:nvSpPr>
            <p:cNvPr id="30736" name="AutoShape 15"/>
            <p:cNvSpPr>
              <a:spLocks noChangeArrowheads="1"/>
            </p:cNvSpPr>
            <p:nvPr/>
          </p:nvSpPr>
          <p:spPr bwMode="auto">
            <a:xfrm>
              <a:off x="1160" y="3062"/>
              <a:ext cx="3922" cy="334"/>
            </a:xfrm>
            <a:prstGeom prst="cube">
              <a:avLst>
                <a:gd name="adj" fmla="val 14565"/>
              </a:avLst>
            </a:prstGeom>
            <a:solidFill>
              <a:srgbClr val="FFCC9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37" name="Text Box 16"/>
            <p:cNvSpPr txBox="1">
              <a:spLocks noChangeArrowheads="1"/>
            </p:cNvSpPr>
            <p:nvPr/>
          </p:nvSpPr>
          <p:spPr bwMode="auto">
            <a:xfrm>
              <a:off x="2251" y="3140"/>
              <a:ext cx="2786" cy="23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800" b="1"/>
                <a:t>Volume of activity (units of output)</a:t>
              </a:r>
            </a:p>
          </p:txBody>
        </p:sp>
        <p:sp>
          <p:nvSpPr>
            <p:cNvPr id="30738" name="Text Box 17"/>
            <p:cNvSpPr txBox="1">
              <a:spLocks noChangeArrowheads="1"/>
            </p:cNvSpPr>
            <p:nvPr/>
          </p:nvSpPr>
          <p:spPr bwMode="auto">
            <a:xfrm>
              <a:off x="985" y="3033"/>
              <a:ext cx="218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0</a:t>
              </a:r>
            </a:p>
          </p:txBody>
        </p:sp>
        <p:sp>
          <p:nvSpPr>
            <p:cNvPr id="30739" name="Line 18"/>
            <p:cNvSpPr>
              <a:spLocks noChangeShapeType="1"/>
            </p:cNvSpPr>
            <p:nvPr/>
          </p:nvSpPr>
          <p:spPr bwMode="auto">
            <a:xfrm>
              <a:off x="1194" y="2348"/>
              <a:ext cx="3874" cy="0"/>
            </a:xfrm>
            <a:prstGeom prst="line">
              <a:avLst/>
            </a:prstGeom>
            <a:noFill/>
            <a:ln w="76200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0" name="Line 19"/>
            <p:cNvSpPr>
              <a:spLocks noChangeShapeType="1"/>
            </p:cNvSpPr>
            <p:nvPr/>
          </p:nvSpPr>
          <p:spPr bwMode="auto">
            <a:xfrm flipV="1">
              <a:off x="1194" y="1473"/>
              <a:ext cx="3886" cy="861"/>
            </a:xfrm>
            <a:prstGeom prst="line">
              <a:avLst/>
            </a:prstGeom>
            <a:noFill/>
            <a:ln w="76200">
              <a:solidFill>
                <a:srgbClr val="800080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1" name="Text Box 20"/>
            <p:cNvSpPr txBox="1">
              <a:spLocks noChangeArrowheads="1"/>
            </p:cNvSpPr>
            <p:nvPr/>
          </p:nvSpPr>
          <p:spPr bwMode="auto">
            <a:xfrm>
              <a:off x="980" y="2243"/>
              <a:ext cx="218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/>
                <a:t>F</a:t>
              </a:r>
            </a:p>
          </p:txBody>
        </p:sp>
        <p:sp>
          <p:nvSpPr>
            <p:cNvPr id="30742" name="AutoShape 21"/>
            <p:cNvSpPr>
              <a:spLocks noChangeArrowheads="1"/>
            </p:cNvSpPr>
            <p:nvPr/>
          </p:nvSpPr>
          <p:spPr bwMode="auto">
            <a:xfrm>
              <a:off x="1448" y="1486"/>
              <a:ext cx="769" cy="353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43" name="Text Box 22"/>
            <p:cNvSpPr txBox="1">
              <a:spLocks noChangeArrowheads="1"/>
            </p:cNvSpPr>
            <p:nvPr/>
          </p:nvSpPr>
          <p:spPr bwMode="auto">
            <a:xfrm>
              <a:off x="1374" y="1539"/>
              <a:ext cx="916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Total cost</a:t>
              </a:r>
            </a:p>
          </p:txBody>
        </p:sp>
        <p:sp>
          <p:nvSpPr>
            <p:cNvPr id="30744" name="Text Box 23"/>
            <p:cNvSpPr txBox="1">
              <a:spLocks noChangeArrowheads="1"/>
            </p:cNvSpPr>
            <p:nvPr/>
          </p:nvSpPr>
          <p:spPr bwMode="auto">
            <a:xfrm>
              <a:off x="3003" y="2584"/>
              <a:ext cx="1079" cy="22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Fixed costs</a:t>
              </a:r>
            </a:p>
          </p:txBody>
        </p:sp>
        <p:sp>
          <p:nvSpPr>
            <p:cNvPr id="30745" name="Text Box 24"/>
            <p:cNvSpPr txBox="1">
              <a:spLocks noChangeArrowheads="1"/>
            </p:cNvSpPr>
            <p:nvPr/>
          </p:nvSpPr>
          <p:spPr bwMode="auto">
            <a:xfrm>
              <a:off x="3918" y="1805"/>
              <a:ext cx="848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Variable costs</a:t>
              </a:r>
            </a:p>
          </p:txBody>
        </p:sp>
        <p:sp>
          <p:nvSpPr>
            <p:cNvPr id="30746" name="Line 25"/>
            <p:cNvSpPr>
              <a:spLocks noChangeShapeType="1"/>
            </p:cNvSpPr>
            <p:nvPr/>
          </p:nvSpPr>
          <p:spPr bwMode="auto">
            <a:xfrm flipV="1">
              <a:off x="1194" y="994"/>
              <a:ext cx="3875" cy="2075"/>
            </a:xfrm>
            <a:prstGeom prst="line">
              <a:avLst/>
            </a:prstGeom>
            <a:noFill/>
            <a:ln w="76200">
              <a:solidFill>
                <a:srgbClr val="333399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747" name="AutoShape 26"/>
            <p:cNvSpPr>
              <a:spLocks noChangeArrowheads="1"/>
            </p:cNvSpPr>
            <p:nvPr/>
          </p:nvSpPr>
          <p:spPr bwMode="auto">
            <a:xfrm>
              <a:off x="2638" y="1071"/>
              <a:ext cx="970" cy="388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48" name="Text Box 27"/>
            <p:cNvSpPr txBox="1">
              <a:spLocks noChangeArrowheads="1"/>
            </p:cNvSpPr>
            <p:nvPr/>
          </p:nvSpPr>
          <p:spPr bwMode="auto">
            <a:xfrm>
              <a:off x="2681" y="1065"/>
              <a:ext cx="893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Break-even point</a:t>
              </a:r>
            </a:p>
          </p:txBody>
        </p:sp>
        <p:sp>
          <p:nvSpPr>
            <p:cNvPr id="30749" name="AutoShape 28"/>
            <p:cNvSpPr>
              <a:spLocks noChangeArrowheads="1"/>
            </p:cNvSpPr>
            <p:nvPr/>
          </p:nvSpPr>
          <p:spPr bwMode="auto">
            <a:xfrm>
              <a:off x="3789" y="684"/>
              <a:ext cx="953" cy="359"/>
            </a:xfrm>
            <a:prstGeom prst="roundRect">
              <a:avLst>
                <a:gd name="adj" fmla="val 16667"/>
              </a:avLst>
            </a:prstGeom>
            <a:solidFill>
              <a:srgbClr val="E5CEB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en-US" altLang="en-US" sz="1800"/>
            </a:p>
          </p:txBody>
        </p:sp>
        <p:sp>
          <p:nvSpPr>
            <p:cNvPr id="30750" name="Text Box 29"/>
            <p:cNvSpPr txBox="1">
              <a:spLocks noChangeArrowheads="1"/>
            </p:cNvSpPr>
            <p:nvPr/>
          </p:nvSpPr>
          <p:spPr bwMode="auto">
            <a:xfrm>
              <a:off x="3799" y="666"/>
              <a:ext cx="957" cy="38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1700" b="1" i="1"/>
                <a:t>Total sales revenue</a:t>
              </a:r>
            </a:p>
          </p:txBody>
        </p:sp>
        <p:sp>
          <p:nvSpPr>
            <p:cNvPr id="30751" name="Text Box 30"/>
            <p:cNvSpPr txBox="1">
              <a:spLocks noChangeArrowheads="1"/>
            </p:cNvSpPr>
            <p:nvPr/>
          </p:nvSpPr>
          <p:spPr bwMode="auto">
            <a:xfrm rot="-1497965">
              <a:off x="4445" y="1233"/>
              <a:ext cx="58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Profit</a:t>
              </a:r>
            </a:p>
          </p:txBody>
        </p:sp>
        <p:sp>
          <p:nvSpPr>
            <p:cNvPr id="30752" name="Text Box 31"/>
            <p:cNvSpPr txBox="1">
              <a:spLocks noChangeArrowheads="1"/>
            </p:cNvSpPr>
            <p:nvPr/>
          </p:nvSpPr>
          <p:spPr bwMode="auto">
            <a:xfrm rot="-1181588">
              <a:off x="2305" y="2036"/>
              <a:ext cx="494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spcBef>
                  <a:spcPct val="50000"/>
                </a:spcBef>
                <a:buFontTx/>
                <a:buNone/>
              </a:pPr>
              <a:r>
                <a:rPr lang="en-GB" altLang="en-US" sz="2000" b="1"/>
                <a:t>Loss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4336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AF70FD5-51E5-4768-B665-6B5CC1A11CB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400"/>
          </a:p>
        </p:txBody>
      </p:sp>
      <p:sp>
        <p:nvSpPr>
          <p:cNvPr id="31747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ALGEBRAIC APPROACH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Selling price per unit – Variable cost per unit   =  Contribution per unit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Break even point is where: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Sales revenue = Total costs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and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Contribution = Fixed costs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altLang="en-US" sz="2000" dirty="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Break even point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u="sng" dirty="0">
                <a:ea typeface="ＭＳ Ｐゴシック" panose="020B0600070205080204" pitchFamily="34" charset="-128"/>
              </a:rPr>
              <a:t>      Fixed costs      </a:t>
            </a:r>
            <a:r>
              <a:rPr lang="en-GB" altLang="en-US" sz="1400" u="sng" dirty="0">
                <a:ea typeface="ＭＳ Ｐゴシック" panose="020B0600070205080204" pitchFamily="34" charset="-128"/>
              </a:rPr>
              <a:t>.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sz="2000" dirty="0">
                <a:ea typeface="ＭＳ Ｐゴシック" panose="020B0600070205080204" pitchFamily="34" charset="-128"/>
              </a:rPr>
              <a:t>Contribution per unit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158218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3B2755B4-CD85-43F6-9FF7-8879D0CF624B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400"/>
          </a:p>
        </p:txBody>
      </p:sp>
      <p:sp>
        <p:nvSpPr>
          <p:cNvPr id="32771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FURTHER APPLICATIONS</a:t>
            </a:r>
          </a:p>
        </p:txBody>
      </p:sp>
      <p:sp>
        <p:nvSpPr>
          <p:cNvPr id="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0"/>
            <a:ext cx="8229600" cy="478155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u="sng" dirty="0">
                <a:ea typeface="ＭＳ Ｐゴシック" panose="020B0600070205080204" pitchFamily="34" charset="-128"/>
              </a:rPr>
              <a:t>1. Margin of safety</a:t>
            </a:r>
          </a:p>
          <a:p>
            <a:pPr marL="0" indent="0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The excess of planned or actual sales above the break even point.</a:t>
            </a:r>
          </a:p>
          <a:p>
            <a:pPr marL="0" indent="0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If we normally sell 300 cakes and we have to sell 250 cakes to breakeven – our margin of safety is 300 – 250 = 50 cakes </a:t>
            </a:r>
          </a:p>
          <a:p>
            <a:pPr marL="0" indent="0" eaLnBrk="1" hangingPunct="1"/>
            <a:r>
              <a:rPr lang="en-GB" altLang="en-US" sz="2400" dirty="0">
                <a:ea typeface="ＭＳ Ｐゴシック" panose="020B0600070205080204" pitchFamily="34" charset="-128"/>
              </a:rPr>
              <a:t>What is it?</a:t>
            </a:r>
          </a:p>
          <a:p>
            <a:pPr lvl="1" eaLnBrk="1" hangingPunct="1"/>
            <a:r>
              <a:rPr lang="en-GB" altLang="en-US" sz="2000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Measure the amount by which sales can fall before we start making a loss</a:t>
            </a:r>
          </a:p>
          <a:p>
            <a:pPr marL="0" indent="0" eaLnBrk="1" hangingPunct="1">
              <a:buNone/>
            </a:pPr>
            <a:endParaRPr lang="en-GB" altLang="en-US" sz="240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835277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FURTHER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  <a:defRPr/>
            </a:pPr>
            <a:r>
              <a:rPr lang="en-GB" u="sng" dirty="0">
                <a:solidFill>
                  <a:srgbClr val="000000"/>
                </a:solidFill>
                <a:ea typeface="+mn-ea"/>
              </a:rPr>
              <a:t>2. Target profit</a:t>
            </a:r>
          </a:p>
          <a:p>
            <a:pPr marL="0" indent="0" eaLnBrk="1" hangingPunct="1">
              <a:buNone/>
              <a:defRPr/>
            </a:pPr>
            <a:endParaRPr lang="en-GB" sz="2800" dirty="0">
              <a:solidFill>
                <a:srgbClr val="000000"/>
              </a:solidFill>
            </a:endParaRPr>
          </a:p>
          <a:p>
            <a:pPr marL="0" indent="0" eaLnBrk="1" hangingPunct="1">
              <a:buNone/>
              <a:defRPr/>
            </a:pPr>
            <a:r>
              <a:rPr lang="en-GB" sz="2800" dirty="0">
                <a:solidFill>
                  <a:srgbClr val="000000"/>
                </a:solidFill>
              </a:rPr>
              <a:t>Target sales in units  = </a:t>
            </a:r>
            <a:r>
              <a:rPr lang="en-GB" sz="2800" u="sng" dirty="0">
                <a:solidFill>
                  <a:srgbClr val="000000"/>
                </a:solidFill>
              </a:rPr>
              <a:t>Fixed costs + Target Profit </a:t>
            </a:r>
          </a:p>
          <a:p>
            <a:pPr marL="0" indent="0" eaLnBrk="1" hangingPunct="1">
              <a:buNone/>
              <a:defRPr/>
            </a:pPr>
            <a:r>
              <a:rPr lang="en-GB" sz="2800" dirty="0">
                <a:solidFill>
                  <a:srgbClr val="000000"/>
                </a:solidFill>
              </a:rPr>
              <a:t>                                           Contribution per unit</a:t>
            </a:r>
          </a:p>
          <a:p>
            <a:pPr marL="0" indent="0" eaLnBrk="1" hangingPunct="1">
              <a:buNone/>
              <a:defRPr/>
            </a:pPr>
            <a:endParaRPr lang="en-GB" sz="2800" dirty="0">
              <a:solidFill>
                <a:srgbClr val="000000"/>
              </a:solidFill>
            </a:endParaRPr>
          </a:p>
          <a:p>
            <a:pPr eaLnBrk="1" hangingPunct="1">
              <a:defRPr/>
            </a:pPr>
            <a:r>
              <a:rPr lang="en-GB" sz="2800" dirty="0">
                <a:solidFill>
                  <a:srgbClr val="000000"/>
                </a:solidFill>
              </a:rPr>
              <a:t>Level of sales necessary to cover fixed costs and make a </a:t>
            </a:r>
            <a:r>
              <a:rPr lang="en-GB" sz="2800" dirty="0">
                <a:solidFill>
                  <a:srgbClr val="FF0000"/>
                </a:solidFill>
              </a:rPr>
              <a:t>specified profit.</a:t>
            </a:r>
          </a:p>
          <a:p>
            <a:pPr eaLnBrk="1" hangingPunct="1">
              <a:defRPr/>
            </a:pPr>
            <a:endParaRPr lang="en-GB" sz="2800" dirty="0">
              <a:solidFill>
                <a:srgbClr val="FF0000"/>
              </a:solidFill>
            </a:endParaRPr>
          </a:p>
          <a:p>
            <a:pPr>
              <a:defRPr/>
            </a:pPr>
            <a:endParaRPr lang="en-GB" dirty="0">
              <a:ea typeface="+mn-ea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DD3A673-300F-4FFF-B097-B7925B20D8CE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16312839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u="sng">
                <a:ea typeface="ＭＳ Ｐゴシック" panose="020B0600070205080204" pitchFamily="34" charset="-128"/>
              </a:rPr>
              <a:t>TYPICAL SCENARIOS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96752"/>
            <a:ext cx="10814992" cy="4032448"/>
          </a:xfrm>
        </p:spPr>
        <p:txBody>
          <a:bodyPr/>
          <a:lstStyle/>
          <a:p>
            <a:pPr algn="just">
              <a:defRPr/>
            </a:pPr>
            <a:r>
              <a:rPr lang="en-GB" sz="2800" dirty="0"/>
              <a:t>What happens to the breakeven point when selling price changes?</a:t>
            </a:r>
          </a:p>
          <a:p>
            <a:pPr marL="0" indent="0" algn="just">
              <a:buNone/>
              <a:defRPr/>
            </a:pPr>
            <a:endParaRPr lang="en-GB" sz="2800" dirty="0"/>
          </a:p>
          <a:p>
            <a:pPr algn="just">
              <a:defRPr/>
            </a:pPr>
            <a:r>
              <a:rPr lang="en-GB" sz="2800" dirty="0"/>
              <a:t>What happens to the </a:t>
            </a:r>
            <a:r>
              <a:rPr lang="en-GB" sz="2800" dirty="0">
                <a:solidFill>
                  <a:srgbClr val="FF0000"/>
                </a:solidFill>
              </a:rPr>
              <a:t>breakeven</a:t>
            </a:r>
            <a:r>
              <a:rPr lang="en-GB" sz="2800" dirty="0"/>
              <a:t> point when the variable cost per unit changes?</a:t>
            </a:r>
          </a:p>
          <a:p>
            <a:pPr marL="0" indent="0" algn="just">
              <a:buNone/>
              <a:defRPr/>
            </a:pPr>
            <a:endParaRPr lang="en-GB" sz="2800" dirty="0"/>
          </a:p>
          <a:p>
            <a:pPr algn="just">
              <a:defRPr/>
            </a:pPr>
            <a:r>
              <a:rPr lang="en-GB" sz="2800" dirty="0"/>
              <a:t>What happens to the breakeven point when the fixed costs change?</a:t>
            </a: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ABD1C4E-5747-4809-BF7E-2FCC95ABC2F6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GB" altLang="en-US" sz="1400"/>
          </a:p>
        </p:txBody>
      </p:sp>
    </p:spTree>
    <p:extLst>
      <p:ext uri="{BB962C8B-B14F-4D97-AF65-F5344CB8AC3E}">
        <p14:creationId xmlns:p14="http://schemas.microsoft.com/office/powerpoint/2010/main" val="29347863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F7ABF8-2D9D-4686-A4E8-0A065A1072C3}" type="slidenum">
              <a:rPr lang="en-GB" altLang="en-US" sz="1400"/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GB" altLang="en-US" sz="1400"/>
          </a:p>
        </p:txBody>
      </p:sp>
      <p:sp>
        <p:nvSpPr>
          <p:cNvPr id="35843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u="sng">
                <a:ea typeface="ＭＳ Ｐゴシック" panose="020B0600070205080204" pitchFamily="34" charset="-128"/>
              </a:rPr>
              <a:t>LIMITATIONS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268760"/>
            <a:ext cx="10972800" cy="3917032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Assumes variable costs increase at a steady rate in line with activity.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Few costs are truly variable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Fixed costs are only fixed to a certain point.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Analysis complicated with multiple products.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Ignores other factors</a:t>
            </a:r>
          </a:p>
        </p:txBody>
      </p:sp>
    </p:spTree>
    <p:extLst>
      <p:ext uri="{BB962C8B-B14F-4D97-AF65-F5344CB8AC3E}">
        <p14:creationId xmlns:p14="http://schemas.microsoft.com/office/powerpoint/2010/main" val="3901102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641</Words>
  <Application>Microsoft Office PowerPoint</Application>
  <PresentationFormat>Widescreen</PresentationFormat>
  <Paragraphs>146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Myriad Pro</vt:lpstr>
      <vt:lpstr>Arial</vt:lpstr>
      <vt:lpstr>Verdana</vt:lpstr>
      <vt:lpstr>20140311PresentationUWTSDTemplate</vt:lpstr>
      <vt:lpstr>LCBB5011 Essentials of Accounting &amp; Finance Week 7 Session 2</vt:lpstr>
      <vt:lpstr>VARIABLE COSTS</vt:lpstr>
      <vt:lpstr>VARIABLE COSTS</vt:lpstr>
      <vt:lpstr>EXAMPLES OF VARIABLE COSTS</vt:lpstr>
      <vt:lpstr>SEMI-VARIABLE COSTS</vt:lpstr>
      <vt:lpstr>STEPPED FIXED COSTS</vt:lpstr>
      <vt:lpstr>TOTAL COST</vt:lpstr>
      <vt:lpstr>LET’S GET BACK TO OUR CAKES….</vt:lpstr>
      <vt:lpstr>PowerPoint Presentation</vt:lpstr>
      <vt:lpstr>BREAK EVEN CHART</vt:lpstr>
      <vt:lpstr>ALGEBRAIC APPROACH</vt:lpstr>
      <vt:lpstr>FURTHER APPLICATIONS</vt:lpstr>
      <vt:lpstr>FURTHER APPLICATIONS</vt:lpstr>
      <vt:lpstr>TYPICAL SCENARIOS</vt:lpstr>
      <vt:lpstr>LIMITATIONS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149</cp:revision>
  <cp:lastPrinted>2018-07-09T15:27:01Z</cp:lastPrinted>
  <dcterms:created xsi:type="dcterms:W3CDTF">2002-10-07T19:43:58Z</dcterms:created>
  <dcterms:modified xsi:type="dcterms:W3CDTF">2025-02-13T10:58:13Z</dcterms:modified>
</cp:coreProperties>
</file>