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8" r:id="rId11"/>
    <p:sldId id="266" r:id="rId12"/>
    <p:sldId id="267" r:id="rId13"/>
    <p:sldId id="269" r:id="rId14"/>
    <p:sldId id="271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8935983-0476-BC6A-3CBF-21040B9F315A}" name="Ellis-Anthony Willis (2304969)" initials="EW" userId="S::2304969@student.uwtsd.ac.uk::71ff79e6-2729-4462-a48e-9d88485b317f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130" autoAdjust="0"/>
  </p:normalViewPr>
  <p:slideViewPr>
    <p:cSldViewPr snapToGrid="0" snapToObjects="1">
      <p:cViewPr>
        <p:scale>
          <a:sx n="81" d="100"/>
          <a:sy n="81" d="100"/>
        </p:scale>
        <p:origin x="860" y="-52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s-Anthony Willis (2304969)" userId="71ff79e6-2729-4462-a48e-9d88485b317f" providerId="ADAL" clId="{9CF5ECCD-5D48-4072-AB5F-D3CC03AA70C6}"/>
    <pc:docChg chg="modSld">
      <pc:chgData name="Ellis-Anthony Willis (2304969)" userId="71ff79e6-2729-4462-a48e-9d88485b317f" providerId="ADAL" clId="{9CF5ECCD-5D48-4072-AB5F-D3CC03AA70C6}" dt="2026-03-13T14:47:01.462" v="31" actId="12"/>
      <pc:docMkLst>
        <pc:docMk/>
      </pc:docMkLst>
      <pc:sldChg chg="modSp mod modNotesTx">
        <pc:chgData name="Ellis-Anthony Willis (2304969)" userId="71ff79e6-2729-4462-a48e-9d88485b317f" providerId="ADAL" clId="{9CF5ECCD-5D48-4072-AB5F-D3CC03AA70C6}" dt="2026-03-13T14:47:01.462" v="31" actId="12"/>
        <pc:sldMkLst>
          <pc:docMk/>
          <pc:sldMk cId="0" sldId="256"/>
        </pc:sldMkLst>
        <pc:spChg chg="mod">
          <ac:chgData name="Ellis-Anthony Willis (2304969)" userId="71ff79e6-2729-4462-a48e-9d88485b317f" providerId="ADAL" clId="{9CF5ECCD-5D48-4072-AB5F-D3CC03AA70C6}" dt="2026-03-13T14:47:01.462" v="31" actId="12"/>
          <ac:spMkLst>
            <pc:docMk/>
            <pc:sldMk cId="0" sldId="256"/>
            <ac:spMk id="3" creationId="{00000000-0000-0000-0000-000000000000}"/>
          </ac:spMkLst>
        </pc:spChg>
      </pc:sldChg>
      <pc:sldChg chg="modNotesTx">
        <pc:chgData name="Ellis-Anthony Willis (2304969)" userId="71ff79e6-2729-4462-a48e-9d88485b317f" providerId="ADAL" clId="{9CF5ECCD-5D48-4072-AB5F-D3CC03AA70C6}" dt="2026-03-13T14:45:27.662" v="1" actId="20577"/>
        <pc:sldMkLst>
          <pc:docMk/>
          <pc:sldMk cId="0" sldId="257"/>
        </pc:sldMkLst>
      </pc:sldChg>
      <pc:sldChg chg="modNotesTx">
        <pc:chgData name="Ellis-Anthony Willis (2304969)" userId="71ff79e6-2729-4462-a48e-9d88485b317f" providerId="ADAL" clId="{9CF5ECCD-5D48-4072-AB5F-D3CC03AA70C6}" dt="2026-03-13T14:45:31.155" v="2" actId="20577"/>
        <pc:sldMkLst>
          <pc:docMk/>
          <pc:sldMk cId="0" sldId="258"/>
        </pc:sldMkLst>
      </pc:sldChg>
      <pc:sldChg chg="modNotesTx">
        <pc:chgData name="Ellis-Anthony Willis (2304969)" userId="71ff79e6-2729-4462-a48e-9d88485b317f" providerId="ADAL" clId="{9CF5ECCD-5D48-4072-AB5F-D3CC03AA70C6}" dt="2026-03-13T14:45:47.942" v="3" actId="20577"/>
        <pc:sldMkLst>
          <pc:docMk/>
          <pc:sldMk cId="0" sldId="259"/>
        </pc:sldMkLst>
      </pc:sldChg>
      <pc:sldChg chg="modNotesTx">
        <pc:chgData name="Ellis-Anthony Willis (2304969)" userId="71ff79e6-2729-4462-a48e-9d88485b317f" providerId="ADAL" clId="{9CF5ECCD-5D48-4072-AB5F-D3CC03AA70C6}" dt="2026-03-13T14:45:50.840" v="4" actId="20577"/>
        <pc:sldMkLst>
          <pc:docMk/>
          <pc:sldMk cId="0" sldId="260"/>
        </pc:sldMkLst>
      </pc:sldChg>
      <pc:sldChg chg="modNotesTx">
        <pc:chgData name="Ellis-Anthony Willis (2304969)" userId="71ff79e6-2729-4462-a48e-9d88485b317f" providerId="ADAL" clId="{9CF5ECCD-5D48-4072-AB5F-D3CC03AA70C6}" dt="2026-03-13T14:45:53.535" v="5" actId="20577"/>
        <pc:sldMkLst>
          <pc:docMk/>
          <pc:sldMk cId="0" sldId="261"/>
        </pc:sldMkLst>
      </pc:sldChg>
      <pc:sldChg chg="modNotesTx">
        <pc:chgData name="Ellis-Anthony Willis (2304969)" userId="71ff79e6-2729-4462-a48e-9d88485b317f" providerId="ADAL" clId="{9CF5ECCD-5D48-4072-AB5F-D3CC03AA70C6}" dt="2026-03-13T14:45:56.103" v="6" actId="20577"/>
        <pc:sldMkLst>
          <pc:docMk/>
          <pc:sldMk cId="0" sldId="262"/>
        </pc:sldMkLst>
      </pc:sldChg>
      <pc:sldChg chg="modNotesTx">
        <pc:chgData name="Ellis-Anthony Willis (2304969)" userId="71ff79e6-2729-4462-a48e-9d88485b317f" providerId="ADAL" clId="{9CF5ECCD-5D48-4072-AB5F-D3CC03AA70C6}" dt="2026-03-13T14:45:58.845" v="7" actId="20577"/>
        <pc:sldMkLst>
          <pc:docMk/>
          <pc:sldMk cId="0" sldId="263"/>
        </pc:sldMkLst>
      </pc:sldChg>
      <pc:sldChg chg="modNotesTx">
        <pc:chgData name="Ellis-Anthony Willis (2304969)" userId="71ff79e6-2729-4462-a48e-9d88485b317f" providerId="ADAL" clId="{9CF5ECCD-5D48-4072-AB5F-D3CC03AA70C6}" dt="2026-03-13T14:46:01.794" v="8" actId="20577"/>
        <pc:sldMkLst>
          <pc:docMk/>
          <pc:sldMk cId="0" sldId="265"/>
        </pc:sldMkLst>
      </pc:sldChg>
      <pc:sldChg chg="modNotesTx">
        <pc:chgData name="Ellis-Anthony Willis (2304969)" userId="71ff79e6-2729-4462-a48e-9d88485b317f" providerId="ADAL" clId="{9CF5ECCD-5D48-4072-AB5F-D3CC03AA70C6}" dt="2026-03-13T14:46:06.856" v="10" actId="20577"/>
        <pc:sldMkLst>
          <pc:docMk/>
          <pc:sldMk cId="0" sldId="266"/>
        </pc:sldMkLst>
      </pc:sldChg>
      <pc:sldChg chg="modNotesTx">
        <pc:chgData name="Ellis-Anthony Willis (2304969)" userId="71ff79e6-2729-4462-a48e-9d88485b317f" providerId="ADAL" clId="{9CF5ECCD-5D48-4072-AB5F-D3CC03AA70C6}" dt="2026-03-13T14:46:09.225" v="11" actId="20577"/>
        <pc:sldMkLst>
          <pc:docMk/>
          <pc:sldMk cId="0" sldId="267"/>
        </pc:sldMkLst>
      </pc:sldChg>
      <pc:sldChg chg="modNotesTx">
        <pc:chgData name="Ellis-Anthony Willis (2304969)" userId="71ff79e6-2729-4462-a48e-9d88485b317f" providerId="ADAL" clId="{9CF5ECCD-5D48-4072-AB5F-D3CC03AA70C6}" dt="2026-03-13T14:46:04.448" v="9" actId="20577"/>
        <pc:sldMkLst>
          <pc:docMk/>
          <pc:sldMk cId="0" sldId="268"/>
        </pc:sldMkLst>
      </pc:sldChg>
      <pc:sldChg chg="modNotesTx">
        <pc:chgData name="Ellis-Anthony Willis (2304969)" userId="71ff79e6-2729-4462-a48e-9d88485b317f" providerId="ADAL" clId="{9CF5ECCD-5D48-4072-AB5F-D3CC03AA70C6}" dt="2026-03-13T14:46:11.809" v="12" actId="20577"/>
        <pc:sldMkLst>
          <pc:docMk/>
          <pc:sldMk cId="0" sldId="269"/>
        </pc:sldMkLst>
      </pc:sldChg>
      <pc:sldChg chg="modNotesTx">
        <pc:chgData name="Ellis-Anthony Willis (2304969)" userId="71ff79e6-2729-4462-a48e-9d88485b317f" providerId="ADAL" clId="{9CF5ECCD-5D48-4072-AB5F-D3CC03AA70C6}" dt="2026-03-13T14:46:17.345" v="14" actId="20577"/>
        <pc:sldMkLst>
          <pc:docMk/>
          <pc:sldMk cId="331688255" sldId="270"/>
        </pc:sldMkLst>
      </pc:sldChg>
      <pc:sldChg chg="modNotesTx">
        <pc:chgData name="Ellis-Anthony Willis (2304969)" userId="71ff79e6-2729-4462-a48e-9d88485b317f" providerId="ADAL" clId="{9CF5ECCD-5D48-4072-AB5F-D3CC03AA70C6}" dt="2026-03-13T14:46:14.634" v="13" actId="20577"/>
        <pc:sldMkLst>
          <pc:docMk/>
          <pc:sldMk cId="2902623199" sldId="27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9F739-A108-46F4-B930-D8F35CD7B29A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ADA160-7650-41CA-B8E6-1C353F216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695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3630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8735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9011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259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591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6605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3753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314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2496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311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3687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3959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732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7208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DA160-7650-41CA-B8E6-1C353F216D9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157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2604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320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1027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17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3168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1962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60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6242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814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215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46839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7252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5429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52043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87929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2563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4131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307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  <p:sldLayoutId id="214748374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262626"/>
                </a:solidFill>
              </a:rPr>
              <a:t>Evidence-Based Coaching Design in Mountain Biking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1" y="2556932"/>
            <a:ext cx="4692650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 Five-Session Skill Development Programme</a:t>
            </a:r>
          </a:p>
          <a:p>
            <a:pPr marL="0" indent="0">
              <a:buNone/>
            </a:pPr>
            <a:r>
              <a:rPr lang="en-GB" dirty="0"/>
              <a:t>Ellis-Anthony Willis</a:t>
            </a:r>
          </a:p>
          <a:p>
            <a:pPr marL="0" indent="0">
              <a:buNone/>
            </a:pPr>
            <a:r>
              <a:rPr lang="en-GB" dirty="0"/>
              <a:t>Coaching Pedagogy (BMSS6001)</a:t>
            </a:r>
          </a:p>
          <a:p>
            <a:pPr marL="0" indent="0">
              <a:buNone/>
            </a:pPr>
            <a:r>
              <a:rPr lang="en-GB" dirty="0"/>
              <a:t>University of Wales Trinity Saint David</a:t>
            </a:r>
          </a:p>
          <a:p>
            <a:pPr marL="0" indent="0">
              <a:buNone/>
            </a:pPr>
            <a:r>
              <a:rPr lang="en-GB" dirty="0">
                <a:solidFill>
                  <a:srgbClr val="262626"/>
                </a:solidFill>
              </a:rPr>
              <a:t>Date: Friday, 13 March 2026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CD8FAD-6E8D-984F-4C06-B1619F6E06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098" y="2701180"/>
            <a:ext cx="1904137" cy="2852640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7436A9-46DA-C636-A232-39F8464DC8D8}"/>
              </a:ext>
            </a:extLst>
          </p:cNvPr>
          <p:cNvSpPr txBox="1"/>
          <p:nvPr/>
        </p:nvSpPr>
        <p:spPr>
          <a:xfrm>
            <a:off x="7199914" y="5538475"/>
            <a:ext cx="168664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GabeHMedia</a:t>
            </a:r>
            <a:endParaRPr lang="en-GB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t>Coaching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1" y="2556932"/>
            <a:ext cx="4692650" cy="3318936"/>
          </a:xfrm>
        </p:spPr>
        <p:txBody>
          <a:bodyPr>
            <a:normAutofit lnSpcReduction="10000"/>
          </a:bodyPr>
          <a:lstStyle/>
          <a:p>
            <a:r>
              <a:rPr dirty="0"/>
              <a:t>Beginner–intermediate riders</a:t>
            </a:r>
          </a:p>
          <a:p>
            <a:r>
              <a:rPr dirty="0"/>
              <a:t>5 week coaching block</a:t>
            </a:r>
          </a:p>
          <a:p>
            <a:r>
              <a:rPr dirty="0"/>
              <a:t>Skills area → trail progression</a:t>
            </a:r>
          </a:p>
          <a:p>
            <a:r>
              <a:rPr dirty="0"/>
              <a:t>Focus on </a:t>
            </a:r>
            <a:r>
              <a:rPr dirty="0" err="1"/>
              <a:t>maximising</a:t>
            </a:r>
            <a:r>
              <a:rPr dirty="0"/>
              <a:t> time on the bike</a:t>
            </a:r>
            <a:endParaRPr lang="en-GB" dirty="0"/>
          </a:p>
          <a:p>
            <a:endParaRPr lang="en-GB" dirty="0"/>
          </a:p>
          <a:p>
            <a:r>
              <a:rPr lang="en-GB" dirty="0"/>
              <a:t>(Dewey, 1938), (Skinner, 1953)</a:t>
            </a: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741A06-7F6D-B292-6A40-55B46B3530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370" t="1" r="17900" b="1"/>
          <a:stretch>
            <a:fillRect/>
          </a:stretch>
        </p:blipFill>
        <p:spPr>
          <a:xfrm>
            <a:off x="5664201" y="2701180"/>
            <a:ext cx="2571348" cy="285264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BA4281-2FE2-3FE7-D698-58FCF86B2EC6}"/>
              </a:ext>
            </a:extLst>
          </p:cNvPr>
          <p:cNvSpPr txBox="1"/>
          <p:nvPr/>
        </p:nvSpPr>
        <p:spPr>
          <a:xfrm>
            <a:off x="7402665" y="5553820"/>
            <a:ext cx="1311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Cynefin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What is Coaching?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1" y="2556932"/>
            <a:ext cx="4692650" cy="331893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 b="1" dirty="0">
                <a:solidFill>
                  <a:srgbClr val="262626"/>
                </a:solidFill>
              </a:rPr>
              <a:t>Facilitating Athlete Learning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262626"/>
                </a:solidFill>
              </a:rPr>
              <a:t>Coaching supports the development of knowledge and skills through guidance and feedback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262626"/>
                </a:solidFill>
              </a:rPr>
              <a:t>Demonstrations and questioning help athletes understand new techniques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 dirty="0">
                <a:solidFill>
                  <a:srgbClr val="262626"/>
                </a:solidFill>
              </a:rPr>
              <a:t>Developing Skills and Confidence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262626"/>
                </a:solidFill>
              </a:rPr>
              <a:t>Athletes improve through repetition, feedback and progressive challenge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262626"/>
                </a:solidFill>
              </a:rPr>
              <a:t>Gradual progression helps build confidence and competence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 dirty="0">
                <a:solidFill>
                  <a:srgbClr val="262626"/>
                </a:solidFill>
              </a:rPr>
              <a:t>Creating Effective Learning Environments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262626"/>
                </a:solidFill>
              </a:rPr>
              <a:t>Coaches design structured environments where athletes can practise skills safely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262626"/>
                </a:solidFill>
              </a:rPr>
              <a:t>Learning environments should encourage exploration, reflection and improvement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77F7085-4C58-FB22-0B5D-9A632D851FB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796" t="16001"/>
          <a:stretch>
            <a:fillRect/>
          </a:stretch>
        </p:blipFill>
        <p:spPr>
          <a:xfrm>
            <a:off x="6111350" y="2667548"/>
            <a:ext cx="1782121" cy="2886272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509F31D-B75C-A79F-78E6-C408A4437059}"/>
              </a:ext>
            </a:extLst>
          </p:cNvPr>
          <p:cNvSpPr txBox="1"/>
          <p:nvPr/>
        </p:nvSpPr>
        <p:spPr>
          <a:xfrm>
            <a:off x="578457" y="5942663"/>
            <a:ext cx="481252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b-NO" sz="1600" dirty="0"/>
              <a:t>(McConnell, 2016; Dewey, 1938; Skinner, 1953)</a:t>
            </a:r>
            <a:endParaRPr lang="en-GB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3141F38-0FDC-8CEE-D442-E472EA205F6A}"/>
              </a:ext>
            </a:extLst>
          </p:cNvPr>
          <p:cNvSpPr txBox="1"/>
          <p:nvPr/>
        </p:nvSpPr>
        <p:spPr>
          <a:xfrm>
            <a:off x="6853920" y="5292210"/>
            <a:ext cx="131852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 err="1"/>
              <a:t>lucyrose_davies</a:t>
            </a:r>
            <a:endParaRPr lang="en-GB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Coaching Block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Week 1 – Fundamentals</a:t>
            </a:r>
          </a:p>
          <a:p>
            <a:r>
              <a:rPr dirty="0"/>
              <a:t>Week 2 – Blue trail</a:t>
            </a:r>
          </a:p>
          <a:p>
            <a:r>
              <a:rPr dirty="0"/>
              <a:t>Week 3 – Skill refinement</a:t>
            </a:r>
          </a:p>
          <a:p>
            <a:r>
              <a:rPr dirty="0"/>
              <a:t>Week 4 – Obstacles / terrain</a:t>
            </a:r>
          </a:p>
          <a:p>
            <a:r>
              <a:rPr dirty="0"/>
              <a:t>Week 5 – Berm riding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27B5B4-362D-178E-27B6-31F3D70D7EAF}"/>
              </a:ext>
            </a:extLst>
          </p:cNvPr>
          <p:cNvSpPr txBox="1"/>
          <p:nvPr/>
        </p:nvSpPr>
        <p:spPr>
          <a:xfrm>
            <a:off x="498315" y="5935132"/>
            <a:ext cx="45752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(Dewey, 1938; Skinner, 1953; Kolb, 1984)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F3E750-6404-3019-8D83-8370D15BAE5C}"/>
              </a:ext>
            </a:extLst>
          </p:cNvPr>
          <p:cNvSpPr txBox="1"/>
          <p:nvPr/>
        </p:nvSpPr>
        <p:spPr>
          <a:xfrm>
            <a:off x="5728157" y="2438945"/>
            <a:ext cx="2540913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Fundamental Skills</a:t>
            </a:r>
          </a:p>
          <a:p>
            <a:r>
              <a:rPr lang="en-GB" dirty="0"/>
              <a:t>        ↓</a:t>
            </a:r>
          </a:p>
          <a:p>
            <a:r>
              <a:rPr lang="en-GB" dirty="0"/>
              <a:t>Skill Application</a:t>
            </a:r>
          </a:p>
          <a:p>
            <a:r>
              <a:rPr lang="en-GB" dirty="0"/>
              <a:t>        ↓</a:t>
            </a:r>
          </a:p>
          <a:p>
            <a:r>
              <a:rPr lang="en-GB" dirty="0"/>
              <a:t>Obstacle Control</a:t>
            </a:r>
          </a:p>
          <a:p>
            <a:r>
              <a:rPr lang="en-GB" dirty="0"/>
              <a:t>        ↓</a:t>
            </a:r>
          </a:p>
          <a:p>
            <a:r>
              <a:rPr lang="en-GB" dirty="0"/>
              <a:t>Advanced Bike Handling</a:t>
            </a:r>
          </a:p>
          <a:p>
            <a:r>
              <a:rPr lang="en-GB" dirty="0"/>
              <a:t>        ↓</a:t>
            </a:r>
          </a:p>
          <a:p>
            <a:r>
              <a:rPr lang="en-GB" dirty="0"/>
              <a:t>Trail Flow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5ADE04-2BD6-C580-B443-F400EFBC7550}"/>
              </a:ext>
            </a:extLst>
          </p:cNvPr>
          <p:cNvSpPr txBox="1"/>
          <p:nvPr/>
        </p:nvSpPr>
        <p:spPr>
          <a:xfrm>
            <a:off x="5177213" y="5057723"/>
            <a:ext cx="3394463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This progression reflects principles of experiential learning and scaffolding, where riders gradually develop skills through practice and guided progression.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Evidence-Based Rationale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Progressive Skill Development</a:t>
            </a:r>
          </a:p>
          <a:p>
            <a:r>
              <a:rPr lang="en-GB" dirty="0"/>
              <a:t>Skills introduced from simple to complex</a:t>
            </a:r>
          </a:p>
          <a:p>
            <a:r>
              <a:rPr lang="en-GB" dirty="0"/>
              <a:t>Fundamental control before technical features</a:t>
            </a:r>
          </a:p>
          <a:p>
            <a:pPr marL="0" indent="0">
              <a:buNone/>
            </a:pPr>
            <a:r>
              <a:rPr lang="en-GB" b="1" dirty="0"/>
              <a:t>Learning Through Experience</a:t>
            </a:r>
          </a:p>
          <a:p>
            <a:r>
              <a:rPr lang="en-GB" dirty="0"/>
              <a:t>Riders learn by practising skills on the bike</a:t>
            </a:r>
          </a:p>
          <a:p>
            <a:r>
              <a:rPr lang="en-GB" dirty="0"/>
              <a:t>Reflection and feedback improve technique</a:t>
            </a:r>
          </a:p>
          <a:p>
            <a:pPr marL="0" indent="0">
              <a:buNone/>
            </a:pPr>
            <a:r>
              <a:rPr lang="en-GB" b="1" dirty="0"/>
              <a:t>Repetition and Reinforcement</a:t>
            </a:r>
          </a:p>
          <a:p>
            <a:r>
              <a:rPr lang="en-GB" dirty="0"/>
              <a:t>Repeated drills support motor skill development</a:t>
            </a:r>
          </a:p>
          <a:p>
            <a:r>
              <a:rPr lang="en-GB" dirty="0"/>
              <a:t>Coach feedback reinforces correct technique</a:t>
            </a:r>
          </a:p>
          <a:p>
            <a:pPr marL="0" indent="0">
              <a:buNone/>
            </a:pPr>
            <a:r>
              <a:rPr lang="en-GB" b="1" dirty="0"/>
              <a:t>Guided Skill Development</a:t>
            </a:r>
          </a:p>
          <a:p>
            <a:r>
              <a:rPr lang="en-GB" dirty="0"/>
              <a:t>Coach demonstrations and support help riders progress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FFF4BB-C206-1B58-76CA-457CF5834A31}"/>
              </a:ext>
            </a:extLst>
          </p:cNvPr>
          <p:cNvSpPr txBox="1"/>
          <p:nvPr/>
        </p:nvSpPr>
        <p:spPr>
          <a:xfrm>
            <a:off x="6371303" y="2456135"/>
            <a:ext cx="289556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Experience</a:t>
            </a:r>
          </a:p>
          <a:p>
            <a:r>
              <a:rPr lang="en-GB" dirty="0"/>
              <a:t>    ↓</a:t>
            </a:r>
          </a:p>
          <a:p>
            <a:r>
              <a:rPr lang="en-GB" dirty="0"/>
              <a:t>Reflection</a:t>
            </a:r>
          </a:p>
          <a:p>
            <a:r>
              <a:rPr lang="en-GB" dirty="0"/>
              <a:t>    ↓</a:t>
            </a:r>
          </a:p>
          <a:p>
            <a:r>
              <a:rPr lang="en-GB" dirty="0"/>
              <a:t>Feedback</a:t>
            </a:r>
          </a:p>
          <a:p>
            <a:r>
              <a:rPr lang="en-GB" dirty="0"/>
              <a:t>    ↓</a:t>
            </a:r>
          </a:p>
          <a:p>
            <a:r>
              <a:rPr lang="en-GB" dirty="0"/>
              <a:t>Practice Again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F0A6FB-ED64-1D16-2781-F578914317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601" y="4724391"/>
            <a:ext cx="2019377" cy="19973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74763BA-B8C6-58FA-9291-8DD7B5C229EB}"/>
              </a:ext>
            </a:extLst>
          </p:cNvPr>
          <p:cNvSpPr txBox="1"/>
          <p:nvPr/>
        </p:nvSpPr>
        <p:spPr>
          <a:xfrm>
            <a:off x="585889" y="5921748"/>
            <a:ext cx="55011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(Kolb, 1984; Dewey, 1938; Skinner, 1953; Vygotsky, 1978)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Warm-up &amp; Cool-down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B25A83-CA1C-911D-CC87-0AD4E23BDE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722" y="2560917"/>
            <a:ext cx="5648901" cy="29930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0C2BECB-3003-3944-AB91-A58EF879580A}"/>
              </a:ext>
            </a:extLst>
          </p:cNvPr>
          <p:cNvSpPr txBox="1"/>
          <p:nvPr/>
        </p:nvSpPr>
        <p:spPr>
          <a:xfrm>
            <a:off x="565050" y="5824854"/>
            <a:ext cx="59045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Jeffreys, I. (2007), Dewey, J. (1938), Kolb, D. (1984)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9624" y="2490135"/>
            <a:ext cx="1838633" cy="3444997"/>
          </a:xfrm>
        </p:spPr>
        <p:txBody>
          <a:bodyPr/>
          <a:lstStyle/>
          <a:p>
            <a:r>
              <a:rPr dirty="0"/>
              <a:t>RAMP warm-up</a:t>
            </a:r>
          </a:p>
          <a:p>
            <a:r>
              <a:rPr dirty="0"/>
              <a:t>Cool-down reflection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Leadership in Coaching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90135"/>
            <a:ext cx="3395135" cy="3444997"/>
          </a:xfrm>
        </p:spPr>
        <p:txBody>
          <a:bodyPr/>
          <a:lstStyle/>
          <a:p>
            <a:r>
              <a:rPr dirty="0"/>
              <a:t>Directive leadership (higher risk)</a:t>
            </a:r>
          </a:p>
          <a:p>
            <a:r>
              <a:rPr dirty="0"/>
              <a:t>Democratic leadership (low risk)</a:t>
            </a:r>
          </a:p>
          <a:p>
            <a:r>
              <a:rPr dirty="0"/>
              <a:t>Situational leadership</a:t>
            </a:r>
          </a:p>
          <a:p>
            <a:r>
              <a:rPr dirty="0"/>
              <a:t>Switch styles depending on risk</a:t>
            </a:r>
            <a:r>
              <a:rPr lang="en-GB" dirty="0"/>
              <a:t> and motivations</a:t>
            </a:r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532E40-6C23-36B9-F4B9-601D990DCD91}"/>
              </a:ext>
            </a:extLst>
          </p:cNvPr>
          <p:cNvSpPr txBox="1"/>
          <p:nvPr/>
        </p:nvSpPr>
        <p:spPr>
          <a:xfrm>
            <a:off x="597309" y="5864081"/>
            <a:ext cx="63596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Mosston</a:t>
            </a:r>
            <a:r>
              <a:rPr lang="en-GB" dirty="0"/>
              <a:t> &amp; Ashworth, 2008; Hersey &amp; Blanchard, 1982)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852119-9409-F32B-F541-3C3CEFA17B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3429" y="3117427"/>
            <a:ext cx="3713791" cy="207621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Learning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90135"/>
            <a:ext cx="5100110" cy="344499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Behaviourism – Skinner</a:t>
            </a:r>
          </a:p>
          <a:p>
            <a:r>
              <a:rPr lang="en-GB" dirty="0"/>
              <a:t>Learning reinforced through repetition and feedback</a:t>
            </a:r>
          </a:p>
          <a:p>
            <a:pPr marL="0" indent="0">
              <a:buNone/>
            </a:pPr>
            <a:r>
              <a:rPr lang="en-GB" b="1" dirty="0"/>
              <a:t>Experiential Learning – Dewey</a:t>
            </a:r>
          </a:p>
          <a:p>
            <a:r>
              <a:rPr lang="en-GB" dirty="0"/>
              <a:t>Learning through experience and reflection</a:t>
            </a:r>
          </a:p>
          <a:p>
            <a:pPr marL="0" indent="0">
              <a:buNone/>
            </a:pPr>
            <a:r>
              <a:rPr lang="en-GB" b="1" dirty="0"/>
              <a:t>Guided Learning – Vygotsky</a:t>
            </a:r>
          </a:p>
          <a:p>
            <a:r>
              <a:rPr lang="en-GB" dirty="0"/>
              <a:t>Skills developed with coach support</a:t>
            </a:r>
          </a:p>
          <a:p>
            <a:pPr marL="0" indent="0">
              <a:buNone/>
            </a:pPr>
            <a:r>
              <a:rPr lang="en-GB" b="1" dirty="0"/>
              <a:t>Foundational Movement Skills – Hulteen</a:t>
            </a:r>
          </a:p>
          <a:p>
            <a:r>
              <a:rPr lang="en-GB" dirty="0"/>
              <a:t>Fundamental skills support long-term skill development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0373A5-8D55-CDB4-D48A-2DB6D9A1CC6D}"/>
              </a:ext>
            </a:extLst>
          </p:cNvPr>
          <p:cNvSpPr txBox="1"/>
          <p:nvPr/>
        </p:nvSpPr>
        <p:spPr>
          <a:xfrm>
            <a:off x="573881" y="5942663"/>
            <a:ext cx="75699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b-NO" dirty="0"/>
              <a:t>(Skinner, 1953; Dewey, 1938; Vygotsky, 1978; Hulteen et al., 2018)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EDF8D7-B866-23CC-18D5-539ECE9E21F2}"/>
              </a:ext>
            </a:extLst>
          </p:cNvPr>
          <p:cNvSpPr txBox="1"/>
          <p:nvPr/>
        </p:nvSpPr>
        <p:spPr>
          <a:xfrm>
            <a:off x="6536531" y="3099138"/>
            <a:ext cx="244554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Experience</a:t>
            </a:r>
          </a:p>
          <a:p>
            <a:r>
              <a:rPr lang="en-GB" dirty="0"/>
              <a:t>     ↓</a:t>
            </a:r>
          </a:p>
          <a:p>
            <a:r>
              <a:rPr lang="en-GB" dirty="0"/>
              <a:t>Practice</a:t>
            </a:r>
          </a:p>
          <a:p>
            <a:r>
              <a:rPr lang="en-GB" dirty="0"/>
              <a:t>     ↓</a:t>
            </a:r>
          </a:p>
          <a:p>
            <a:r>
              <a:rPr lang="en-GB" dirty="0"/>
              <a:t>Feedback</a:t>
            </a:r>
          </a:p>
          <a:p>
            <a:r>
              <a:rPr lang="en-GB" dirty="0"/>
              <a:t>     ↓</a:t>
            </a:r>
          </a:p>
          <a:p>
            <a:r>
              <a:rPr lang="en-GB" dirty="0"/>
              <a:t>Skill Improvement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Skill Acquisition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1" y="2556932"/>
            <a:ext cx="3431773" cy="3444994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rgbClr val="262626"/>
                </a:solidFill>
              </a:rPr>
              <a:t>Stages of Skill Learning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rgbClr val="262626"/>
                </a:solidFill>
              </a:rPr>
              <a:t>(Fitts &amp; Posner)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262626"/>
                </a:solidFill>
              </a:rPr>
              <a:t>Cognitive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262626"/>
                </a:solidFill>
              </a:rPr>
              <a:t>Associative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262626"/>
                </a:solidFill>
              </a:rPr>
              <a:t>Autonomous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rgbClr val="262626"/>
                </a:solidFill>
              </a:rPr>
              <a:t>Types of Feedback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rgbClr val="262626"/>
                </a:solidFill>
              </a:rPr>
              <a:t>(Schmidt &amp; Lee)</a:t>
            </a:r>
          </a:p>
          <a:p>
            <a:pPr>
              <a:lnSpc>
                <a:spcPct val="90000"/>
              </a:lnSpc>
            </a:pPr>
            <a:r>
              <a:rPr lang="en-GB" sz="1400" b="1" dirty="0">
                <a:solidFill>
                  <a:srgbClr val="262626"/>
                </a:solidFill>
              </a:rPr>
              <a:t>Concurrent feedback</a:t>
            </a:r>
            <a:r>
              <a:rPr lang="en-GB" sz="1400" dirty="0">
                <a:solidFill>
                  <a:srgbClr val="262626"/>
                </a:solidFill>
              </a:rPr>
              <a:t> – during the movement</a:t>
            </a:r>
          </a:p>
          <a:p>
            <a:pPr>
              <a:lnSpc>
                <a:spcPct val="90000"/>
              </a:lnSpc>
            </a:pPr>
            <a:r>
              <a:rPr lang="en-GB" sz="1400" b="1" dirty="0">
                <a:solidFill>
                  <a:srgbClr val="262626"/>
                </a:solidFill>
              </a:rPr>
              <a:t>Terminal feedback</a:t>
            </a:r>
            <a:r>
              <a:rPr lang="en-GB" sz="1400" dirty="0">
                <a:solidFill>
                  <a:srgbClr val="262626"/>
                </a:solidFill>
              </a:rPr>
              <a:t> – after the movement</a:t>
            </a:r>
          </a:p>
          <a:p>
            <a:pPr>
              <a:lnSpc>
                <a:spcPct val="90000"/>
              </a:lnSpc>
            </a:pPr>
            <a:r>
              <a:rPr lang="en-GB" sz="1400" b="1" dirty="0">
                <a:solidFill>
                  <a:srgbClr val="262626"/>
                </a:solidFill>
              </a:rPr>
              <a:t>Intrinsic feedback</a:t>
            </a:r>
            <a:r>
              <a:rPr lang="en-GB" sz="1400" dirty="0">
                <a:solidFill>
                  <a:srgbClr val="262626"/>
                </a:solidFill>
              </a:rPr>
              <a:t> – from the rider’s own sensations</a:t>
            </a:r>
          </a:p>
          <a:p>
            <a:pPr>
              <a:lnSpc>
                <a:spcPct val="90000"/>
              </a:lnSpc>
            </a:pPr>
            <a:r>
              <a:rPr lang="en-GB" sz="1400" b="1" dirty="0">
                <a:solidFill>
                  <a:srgbClr val="262626"/>
                </a:solidFill>
              </a:rPr>
              <a:t>Extrinsic feedback</a:t>
            </a:r>
            <a:r>
              <a:rPr lang="en-GB" sz="1400" dirty="0">
                <a:solidFill>
                  <a:srgbClr val="262626"/>
                </a:solidFill>
              </a:rPr>
              <a:t> – from the coach or video analysis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 dirty="0">
              <a:solidFill>
                <a:srgbClr val="262626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67A99B-E4A7-A187-7680-FB552171CF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6086" y="3082485"/>
            <a:ext cx="3191458" cy="213029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7B7239A-123E-6EA5-0453-7CA510183FAE}"/>
              </a:ext>
            </a:extLst>
          </p:cNvPr>
          <p:cNvSpPr txBox="1">
            <a:spLocks/>
          </p:cNvSpPr>
          <p:nvPr/>
        </p:nvSpPr>
        <p:spPr>
          <a:xfrm>
            <a:off x="3024791" y="2556932"/>
            <a:ext cx="3431773" cy="170257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Font typeface="Arial"/>
              <a:buNone/>
            </a:pPr>
            <a:r>
              <a:rPr lang="en-GB" sz="1400" b="1" dirty="0">
                <a:solidFill>
                  <a:srgbClr val="262626"/>
                </a:solidFill>
              </a:rPr>
              <a:t>Decision Making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262626"/>
                </a:solidFill>
              </a:rPr>
              <a:t>Line choice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262626"/>
                </a:solidFill>
              </a:rPr>
              <a:t>Braking points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262626"/>
                </a:solidFill>
              </a:rPr>
              <a:t>Body positioning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262626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72F8AA-E3E7-B2B6-174A-A1A898C7C735}"/>
              </a:ext>
            </a:extLst>
          </p:cNvPr>
          <p:cNvSpPr txBox="1"/>
          <p:nvPr/>
        </p:nvSpPr>
        <p:spPr>
          <a:xfrm>
            <a:off x="7270858" y="5212783"/>
            <a:ext cx="168664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GabeHMedia</a:t>
            </a:r>
            <a:endParaRPr lang="en-GB" sz="11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D950C5-EB53-483F-4C49-96854933F94E}"/>
              </a:ext>
            </a:extLst>
          </p:cNvPr>
          <p:cNvSpPr txBox="1"/>
          <p:nvPr/>
        </p:nvSpPr>
        <p:spPr>
          <a:xfrm>
            <a:off x="490701" y="5923137"/>
            <a:ext cx="76206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dirty="0"/>
              <a:t>(Williams &amp; Hodges, 2023; Fitts &amp; Posner, 1967; Davids et al., 2021)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Coach–Athlete Relationship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90136"/>
            <a:ext cx="3615852" cy="1963624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Self-Determination Theory</a:t>
            </a:r>
          </a:p>
          <a:p>
            <a:pPr marL="0" indent="0">
              <a:buNone/>
            </a:pPr>
            <a:r>
              <a:rPr lang="en-GB" dirty="0"/>
              <a:t>(Deci &amp; Ryan)</a:t>
            </a:r>
          </a:p>
          <a:p>
            <a:r>
              <a:rPr lang="en-GB" b="1" dirty="0"/>
              <a:t>Competence</a:t>
            </a:r>
            <a:r>
              <a:rPr lang="en-GB" dirty="0"/>
              <a:t> – riders feel capable of improving skills</a:t>
            </a:r>
          </a:p>
          <a:p>
            <a:r>
              <a:rPr lang="en-GB" b="1" dirty="0"/>
              <a:t>Autonomy</a:t>
            </a:r>
            <a:r>
              <a:rPr lang="en-GB" dirty="0"/>
              <a:t> – riders analyse their own riding and make decisions</a:t>
            </a:r>
          </a:p>
          <a:p>
            <a:r>
              <a:rPr lang="en-GB" b="1" dirty="0"/>
              <a:t>Relatedness</a:t>
            </a:r>
            <a:r>
              <a:rPr lang="en-GB" dirty="0"/>
              <a:t> – positive coach–athlete relationship</a:t>
            </a:r>
          </a:p>
          <a:p>
            <a:endParaRPr lang="en-GB" dirty="0"/>
          </a:p>
          <a:p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050C55-D789-3ADE-0286-D16C3ADE28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413" t="33056" r="30000"/>
          <a:stretch>
            <a:fillRect/>
          </a:stretch>
        </p:blipFill>
        <p:spPr>
          <a:xfrm>
            <a:off x="1282919" y="4378171"/>
            <a:ext cx="3066392" cy="1845872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B060152-A164-6A86-9675-2F0D35C7AFDD}"/>
              </a:ext>
            </a:extLst>
          </p:cNvPr>
          <p:cNvSpPr txBox="1">
            <a:spLocks/>
          </p:cNvSpPr>
          <p:nvPr/>
        </p:nvSpPr>
        <p:spPr>
          <a:xfrm>
            <a:off x="4676447" y="2531298"/>
            <a:ext cx="3615852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GB" b="1" dirty="0"/>
              <a:t>Coach–Athlete Environment</a:t>
            </a:r>
          </a:p>
          <a:p>
            <a:pPr>
              <a:buNone/>
            </a:pPr>
            <a:r>
              <a:rPr lang="en-GB" b="1" dirty="0"/>
              <a:t>Communication</a:t>
            </a:r>
            <a:endParaRPr lang="en-GB" dirty="0"/>
          </a:p>
          <a:p>
            <a:r>
              <a:rPr lang="en-GB" dirty="0"/>
              <a:t>Demonstrations, questioning and clear instruction</a:t>
            </a:r>
          </a:p>
          <a:p>
            <a:pPr>
              <a:buNone/>
            </a:pPr>
            <a:r>
              <a:rPr lang="en-GB" b="1" dirty="0"/>
              <a:t>Trust</a:t>
            </a:r>
            <a:endParaRPr lang="en-GB" dirty="0"/>
          </a:p>
          <a:p>
            <a:r>
              <a:rPr lang="en-GB" dirty="0"/>
              <a:t>Riders feel confident attempting new skills</a:t>
            </a:r>
          </a:p>
          <a:p>
            <a:pPr>
              <a:buNone/>
            </a:pPr>
            <a:r>
              <a:rPr lang="en-GB" b="1" dirty="0"/>
              <a:t>Feedback</a:t>
            </a:r>
            <a:endParaRPr lang="en-GB" dirty="0"/>
          </a:p>
          <a:p>
            <a:r>
              <a:rPr lang="en-GB" dirty="0"/>
              <a:t>Coaching feedback and video analysis support learning</a:t>
            </a:r>
          </a:p>
          <a:p>
            <a:pPr>
              <a:buNone/>
            </a:pPr>
            <a:r>
              <a:rPr lang="en-GB" b="1" dirty="0"/>
              <a:t>Supportive Environment</a:t>
            </a:r>
            <a:endParaRPr lang="en-GB" dirty="0"/>
          </a:p>
          <a:p>
            <a:r>
              <a:rPr lang="en-GB" dirty="0"/>
              <a:t>Encouragement and adaptable coaching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56A1FE-BBDA-91DB-FE95-66BADF16269E}"/>
              </a:ext>
            </a:extLst>
          </p:cNvPr>
          <p:cNvSpPr txBox="1"/>
          <p:nvPr/>
        </p:nvSpPr>
        <p:spPr>
          <a:xfrm>
            <a:off x="638686" y="5919057"/>
            <a:ext cx="45759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dirty="0"/>
              <a:t>(Deci &amp; Ryan, 2000; Jowett, 2007)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Decision Making in Mountain Biking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90135"/>
            <a:ext cx="4514487" cy="344499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Line choice</a:t>
            </a:r>
          </a:p>
          <a:p>
            <a:r>
              <a:rPr lang="en-GB" dirty="0"/>
              <a:t>Selecting the safest and fastest route on the trail</a:t>
            </a:r>
          </a:p>
          <a:p>
            <a:pPr marL="0" indent="0">
              <a:buNone/>
            </a:pPr>
            <a:r>
              <a:rPr lang="en-GB" b="1" dirty="0"/>
              <a:t>Braking points</a:t>
            </a:r>
          </a:p>
          <a:p>
            <a:r>
              <a:rPr lang="en-GB" dirty="0"/>
              <a:t>Controlling speed before corners and obstacles</a:t>
            </a:r>
          </a:p>
          <a:p>
            <a:pPr marL="0" indent="0">
              <a:buNone/>
            </a:pPr>
            <a:r>
              <a:rPr lang="en-GB" b="1" dirty="0"/>
              <a:t>Terrain reading</a:t>
            </a:r>
          </a:p>
          <a:p>
            <a:r>
              <a:rPr lang="en-GB" dirty="0"/>
              <a:t>Interpreting trail features and changes in surface</a:t>
            </a:r>
          </a:p>
          <a:p>
            <a:pPr marL="0" indent="0">
              <a:buNone/>
            </a:pPr>
            <a:r>
              <a:rPr lang="en-GB" b="1" dirty="0"/>
              <a:t>Perceptual–cognitive skills</a:t>
            </a:r>
          </a:p>
          <a:p>
            <a:r>
              <a:rPr lang="en-GB" dirty="0"/>
              <a:t>Processing environmental information while riding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35A6DB-F975-4DBD-8312-24F7C029845B}"/>
              </a:ext>
            </a:extLst>
          </p:cNvPr>
          <p:cNvSpPr txBox="1"/>
          <p:nvPr/>
        </p:nvSpPr>
        <p:spPr>
          <a:xfrm>
            <a:off x="585296" y="5935132"/>
            <a:ext cx="45759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(Williams &amp; Hodges, 2023)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BA573DC-2587-441E-289E-AD85EA88ED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2666" y="2490135"/>
            <a:ext cx="2411897" cy="361818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Motivation and Goal Setting in Coaching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Building rider confidence</a:t>
            </a:r>
          </a:p>
          <a:p>
            <a:r>
              <a:rPr lang="en-GB" dirty="0"/>
              <a:t>Gradual skill progression</a:t>
            </a:r>
          </a:p>
          <a:p>
            <a:pPr marL="0" indent="0">
              <a:buNone/>
            </a:pPr>
            <a:r>
              <a:rPr lang="en-GB" b="1" dirty="0"/>
              <a:t>Short-term learning objectives</a:t>
            </a:r>
          </a:p>
          <a:p>
            <a:r>
              <a:rPr lang="en-GB" dirty="0"/>
              <a:t>Clear focus in each session</a:t>
            </a:r>
          </a:p>
          <a:p>
            <a:pPr marL="0" indent="0">
              <a:buNone/>
            </a:pPr>
            <a:r>
              <a:rPr lang="en-GB" b="1" dirty="0"/>
              <a:t>Progression goals</a:t>
            </a:r>
          </a:p>
          <a:p>
            <a:r>
              <a:rPr lang="en-GB" dirty="0"/>
              <a:t>Skills develop across the five sessions</a:t>
            </a:r>
          </a:p>
          <a:p>
            <a:pPr marL="0" indent="0">
              <a:buNone/>
            </a:pPr>
            <a:r>
              <a:rPr lang="en-GB" b="1" dirty="0"/>
              <a:t>Self-Determination Theory</a:t>
            </a:r>
          </a:p>
          <a:p>
            <a:r>
              <a:rPr lang="en-GB" dirty="0"/>
              <a:t>Competence</a:t>
            </a:r>
          </a:p>
          <a:p>
            <a:r>
              <a:rPr lang="en-GB" dirty="0"/>
              <a:t>Autonomy</a:t>
            </a:r>
          </a:p>
          <a:p>
            <a:r>
              <a:rPr lang="en-GB" dirty="0"/>
              <a:t>Relatedness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9B1838-EF12-2C38-20B0-1CF079BDDB54}"/>
              </a:ext>
            </a:extLst>
          </p:cNvPr>
          <p:cNvSpPr txBox="1"/>
          <p:nvPr/>
        </p:nvSpPr>
        <p:spPr>
          <a:xfrm>
            <a:off x="514351" y="5935132"/>
            <a:ext cx="45759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(Deci &amp; Ryan, 2000)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982C578-6B1B-DB85-78CA-A9FDA962B7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3261" y="2580439"/>
            <a:ext cx="2359369" cy="353935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5" y="2490135"/>
            <a:ext cx="3395135" cy="344499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Theory-informed coaching practice</a:t>
            </a:r>
          </a:p>
          <a:p>
            <a:r>
              <a:rPr lang="en-GB" dirty="0"/>
              <a:t>Coaching decisions supported by research</a:t>
            </a:r>
          </a:p>
          <a:p>
            <a:pPr marL="0" indent="0">
              <a:buNone/>
            </a:pPr>
            <a:r>
              <a:rPr lang="en-GB" b="1" dirty="0"/>
              <a:t>Progressive skill development</a:t>
            </a:r>
          </a:p>
          <a:p>
            <a:r>
              <a:rPr lang="en-GB" dirty="0"/>
              <a:t>Skills progress from fundamental control to applied riding</a:t>
            </a:r>
          </a:p>
          <a:p>
            <a:pPr marL="0" indent="0">
              <a:buNone/>
            </a:pPr>
            <a:r>
              <a:rPr lang="en-GB" b="1" dirty="0"/>
              <a:t>Skill acquisition and decision making</a:t>
            </a:r>
          </a:p>
          <a:p>
            <a:r>
              <a:rPr lang="en-GB" dirty="0"/>
              <a:t>Practice environments develop technical ability and perception</a:t>
            </a:r>
          </a:p>
          <a:p>
            <a:pPr marL="0" indent="0">
              <a:buNone/>
            </a:pPr>
            <a:r>
              <a:rPr lang="en-GB" b="1" dirty="0"/>
              <a:t>Safe and supportive learning environment</a:t>
            </a:r>
          </a:p>
          <a:p>
            <a:r>
              <a:rPr lang="en-GB" dirty="0"/>
              <a:t>Leadership, feedback and motivation support rider development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DD1E889-F34F-3D19-6D70-9A87D64274FC}"/>
              </a:ext>
            </a:extLst>
          </p:cNvPr>
          <p:cNvSpPr txBox="1">
            <a:spLocks/>
          </p:cNvSpPr>
          <p:nvPr/>
        </p:nvSpPr>
        <p:spPr>
          <a:xfrm>
            <a:off x="4580465" y="2497666"/>
            <a:ext cx="3395135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Experiential learning (Dewey)</a:t>
            </a:r>
          </a:p>
          <a:p>
            <a:r>
              <a:rPr lang="en-GB" dirty="0"/>
              <a:t>Behaviourist learning (Skinner)</a:t>
            </a:r>
          </a:p>
          <a:p>
            <a:r>
              <a:rPr lang="en-GB" dirty="0"/>
              <a:t>Guided learning (Vygotsky)</a:t>
            </a:r>
          </a:p>
          <a:p>
            <a:r>
              <a:rPr lang="en-GB" dirty="0"/>
              <a:t>Teaching styles spectrum (</a:t>
            </a:r>
            <a:r>
              <a:rPr lang="en-GB" dirty="0" err="1"/>
              <a:t>Mosston</a:t>
            </a:r>
            <a:r>
              <a:rPr lang="en-GB" dirty="0"/>
              <a:t> &amp; Ashworth)</a:t>
            </a:r>
          </a:p>
          <a:p>
            <a:r>
              <a:rPr lang="en-GB" dirty="0"/>
              <a:t>Situational leadership (Hersey &amp; Blanchard)</a:t>
            </a:r>
          </a:p>
          <a:p>
            <a:r>
              <a:rPr lang="en-GB" dirty="0"/>
              <a:t>Skill acquisition theory (Fitts &amp; Posner)</a:t>
            </a:r>
          </a:p>
          <a:p>
            <a:r>
              <a:rPr lang="en-GB" dirty="0"/>
              <a:t>Effective practice and feedback (Williams &amp; Hodges)</a:t>
            </a:r>
          </a:p>
          <a:p>
            <a:r>
              <a:rPr lang="en-GB" dirty="0"/>
              <a:t>Self-determination theory (Deci &amp; Ryan)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1B603-4F8B-3D83-A23B-AA06C32F2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2633" y="3004268"/>
            <a:ext cx="6798734" cy="1303867"/>
          </a:xfrm>
        </p:spPr>
        <p:txBody>
          <a:bodyPr/>
          <a:lstStyle/>
          <a:p>
            <a:r>
              <a:rPr lang="en-GB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902623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D23A5-0831-DFE7-AD73-19316B67F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FA210-7F49-4136-37EF-DDF524E64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dirty="0"/>
              <a:t>Collins, D. and Carson, H.J. (2018) ‘The future for coaching: Better preparation for coaches’, </a:t>
            </a:r>
            <a:r>
              <a:rPr lang="en-GB" i="1" dirty="0"/>
              <a:t>Frontiers in Psychology</a:t>
            </a:r>
            <a:r>
              <a:rPr lang="en-GB" dirty="0"/>
              <a:t>, 9, pp. 1–4.</a:t>
            </a:r>
          </a:p>
          <a:p>
            <a:r>
              <a:rPr lang="en-GB" dirty="0"/>
              <a:t>Davids, K., Araújo, D. and Button, C. (2021) </a:t>
            </a:r>
            <a:r>
              <a:rPr lang="en-GB" i="1" dirty="0"/>
              <a:t>Skill acquisition in sport: Research, theory and practice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London: Routledge.</a:t>
            </a:r>
          </a:p>
          <a:p>
            <a:r>
              <a:rPr lang="en-GB" dirty="0"/>
              <a:t>Deci, E.L. and Ryan, R.M. (2000) ‘The “what” and “why” of goal pursuits: Human needs and the self-determination of behaviour’, </a:t>
            </a:r>
            <a:r>
              <a:rPr lang="en-GB" i="1" dirty="0"/>
              <a:t>Psychological Inquiry</a:t>
            </a:r>
            <a:r>
              <a:rPr lang="en-GB" dirty="0"/>
              <a:t>, 11(4), pp. 227–268.</a:t>
            </a:r>
          </a:p>
          <a:p>
            <a:r>
              <a:rPr lang="en-GB" dirty="0"/>
              <a:t>Dewey, J. (1938) </a:t>
            </a:r>
            <a:r>
              <a:rPr lang="en-GB" i="1" dirty="0"/>
              <a:t>Experience and education</a:t>
            </a:r>
            <a:r>
              <a:rPr lang="en-GB" dirty="0"/>
              <a:t>. New York: Macmillan.</a:t>
            </a:r>
          </a:p>
          <a:p>
            <a:r>
              <a:rPr lang="en-GB" dirty="0"/>
              <a:t>Fitts, P.M. and Posner, M.I. (1967) </a:t>
            </a:r>
            <a:r>
              <a:rPr lang="en-GB" i="1" dirty="0"/>
              <a:t>Human performance</a:t>
            </a:r>
            <a:r>
              <a:rPr lang="en-GB" dirty="0"/>
              <a:t>. Belmont, CA: Brooks/Cole.</a:t>
            </a:r>
          </a:p>
          <a:p>
            <a:r>
              <a:rPr lang="en-GB" dirty="0"/>
              <a:t>Hersey, P. and Blanchard, K.H. (1982) </a:t>
            </a:r>
            <a:r>
              <a:rPr lang="en-GB" i="1" dirty="0"/>
              <a:t>Management of organisational behaviour: Utilizing human resources</a:t>
            </a:r>
            <a:r>
              <a:rPr lang="en-GB" dirty="0"/>
              <a:t>. Englewood Cliffs, NJ: Prentice-Hall.</a:t>
            </a:r>
          </a:p>
          <a:p>
            <a:r>
              <a:rPr lang="en-GB" dirty="0"/>
              <a:t>Hulteen, R.M., Morgan, P.J., Barnett, L.M., Stodden, D.F. and Lubans, D.R. (2018) ‘Development of foundational movement skills: A conceptual model for physical activity across the lifespan’, </a:t>
            </a:r>
            <a:r>
              <a:rPr lang="en-GB" i="1" dirty="0"/>
              <a:t>Sports Medicine</a:t>
            </a:r>
            <a:r>
              <a:rPr lang="en-GB" dirty="0"/>
              <a:t>, 48(7), pp. 1533–1540. doi:10.1007/s40279-018-0892-6.</a:t>
            </a:r>
          </a:p>
          <a:p>
            <a:r>
              <a:rPr lang="en-GB" dirty="0"/>
              <a:t>Jeffreys, I. (2007) ‘Warm-up revisited: The RAMP method of optimising warm-ups’, </a:t>
            </a:r>
            <a:r>
              <a:rPr lang="en-GB" i="1" dirty="0"/>
              <a:t>Professional Strength and Conditioning</a:t>
            </a:r>
            <a:r>
              <a:rPr lang="en-GB" dirty="0"/>
              <a:t>, (6), pp. 12–18.</a:t>
            </a:r>
          </a:p>
          <a:p>
            <a:r>
              <a:rPr lang="en-GB" dirty="0"/>
              <a:t>Jowett, S. (2007) ‘Interdependence analysis and the coach–athlete relationship’, in Jowett, S. and Lavallee, D. (eds.) </a:t>
            </a:r>
            <a:r>
              <a:rPr lang="en-GB" i="1" dirty="0"/>
              <a:t>Social psychology in sport</a:t>
            </a:r>
            <a:r>
              <a:rPr lang="en-GB" dirty="0"/>
              <a:t>. Champaign, IL: Human Kinetics.</a:t>
            </a:r>
          </a:p>
          <a:p>
            <a:r>
              <a:rPr lang="en-GB" dirty="0" err="1"/>
              <a:t>Mosston</a:t>
            </a:r>
            <a:r>
              <a:rPr lang="en-GB" dirty="0"/>
              <a:t>, M. and Ashworth, S. (2008) </a:t>
            </a:r>
            <a:r>
              <a:rPr lang="en-GB" i="1" dirty="0"/>
              <a:t>Teaching physical education: First online edition</a:t>
            </a:r>
            <a:r>
              <a:rPr lang="en-GB" dirty="0"/>
              <a:t>. Spectrum Institute for Teaching and Learning.</a:t>
            </a:r>
          </a:p>
          <a:p>
            <a:r>
              <a:rPr lang="en-GB" dirty="0"/>
              <a:t>Skinner, B.F. (1953) </a:t>
            </a:r>
            <a:r>
              <a:rPr lang="en-GB" i="1" dirty="0"/>
              <a:t>Science and human behaviour</a:t>
            </a:r>
            <a:r>
              <a:rPr lang="en-GB" dirty="0"/>
              <a:t>. New York: Macmillan.</a:t>
            </a:r>
          </a:p>
          <a:p>
            <a:r>
              <a:rPr lang="en-GB" dirty="0"/>
              <a:t>Vygotsky, L.S. (1978) </a:t>
            </a:r>
            <a:r>
              <a:rPr lang="en-GB" i="1" dirty="0"/>
              <a:t>Mind in society: The development of higher psychological processes</a:t>
            </a:r>
            <a:r>
              <a:rPr lang="en-GB" dirty="0"/>
              <a:t>. Cambridge, MA: Harvard University Press.</a:t>
            </a:r>
          </a:p>
          <a:p>
            <a:r>
              <a:rPr lang="en-GB" dirty="0"/>
              <a:t>Williams, A.M. and Hodges, N.J. (2023) ‘Effective practice and instruction: A skill acquisition framework for excellence’, </a:t>
            </a:r>
            <a:r>
              <a:rPr lang="en-GB" i="1" dirty="0"/>
              <a:t>Journal of Sports Sciences</a:t>
            </a:r>
            <a:r>
              <a:rPr lang="en-GB" dirty="0"/>
              <a:t>, 41(9), pp. 833–849. doi:10.1080/02640414.2023.2240630.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882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4556</TotalTime>
  <Words>1259</Words>
  <Application>Microsoft Office PowerPoint</Application>
  <PresentationFormat>On-screen Show (4:3)</PresentationFormat>
  <Paragraphs>194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Garamond</vt:lpstr>
      <vt:lpstr>Organic</vt:lpstr>
      <vt:lpstr>Evidence-Based Coaching Design in Mountain Biking</vt:lpstr>
      <vt:lpstr>Coaching Context</vt:lpstr>
      <vt:lpstr>What is Coaching?</vt:lpstr>
      <vt:lpstr>Coaching Block Overview</vt:lpstr>
      <vt:lpstr>Evidence-Based Rationale</vt:lpstr>
      <vt:lpstr>Warm-up &amp; Cool-down</vt:lpstr>
      <vt:lpstr>Leadership in Coaching</vt:lpstr>
      <vt:lpstr>Learning Theories</vt:lpstr>
      <vt:lpstr>Skill Acquisition</vt:lpstr>
      <vt:lpstr>Coach–Athlete Relationship</vt:lpstr>
      <vt:lpstr>Decision Making in Mountain Biking</vt:lpstr>
      <vt:lpstr>Motivation and Goal Setting in Coaching</vt:lpstr>
      <vt:lpstr>Conclusion</vt:lpstr>
      <vt:lpstr>Questions?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Ellis-Anthony Willis (2304969)</cp:lastModifiedBy>
  <cp:revision>4</cp:revision>
  <dcterms:created xsi:type="dcterms:W3CDTF">2013-01-27T09:14:16Z</dcterms:created>
  <dcterms:modified xsi:type="dcterms:W3CDTF">2026-03-13T14:47:10Z</dcterms:modified>
  <cp:category/>
</cp:coreProperties>
</file>