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6"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4694"/>
  </p:normalViewPr>
  <p:slideViewPr>
    <p:cSldViewPr snapToGrid="0">
      <p:cViewPr varScale="1">
        <p:scale>
          <a:sx n="104" d="100"/>
          <a:sy n="104" d="100"/>
        </p:scale>
        <p:origin x="232" y="5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13" Type="http://schemas.openxmlformats.org/officeDocument/2006/relationships/image" Target="../media/image14.pn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 Id="rId14" Type="http://schemas.openxmlformats.org/officeDocument/2006/relationships/image" Target="../media/image1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13" Type="http://schemas.openxmlformats.org/officeDocument/2006/relationships/image" Target="../media/image14.pn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 Id="rId1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B3AE1DD-78BF-4EDE-B4BA-08D3E5F9145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7BDBB77-CC74-486E-AB31-978C76059274}">
      <dgm:prSet/>
      <dgm:spPr/>
      <dgm:t>
        <a:bodyPr/>
        <a:lstStyle/>
        <a:p>
          <a:r>
            <a:rPr lang="en-GB"/>
            <a:t>Definition and key elements of culture</a:t>
          </a:r>
          <a:endParaRPr lang="en-US"/>
        </a:p>
      </dgm:t>
    </dgm:pt>
    <dgm:pt modelId="{0B93CFEC-EDF5-4750-9709-62A9892A056D}" type="parTrans" cxnId="{4A19AA9D-7E7B-4B52-9FC7-5B7111CA4DC1}">
      <dgm:prSet/>
      <dgm:spPr/>
      <dgm:t>
        <a:bodyPr/>
        <a:lstStyle/>
        <a:p>
          <a:endParaRPr lang="en-US"/>
        </a:p>
      </dgm:t>
    </dgm:pt>
    <dgm:pt modelId="{35BC0F46-10FF-4906-8824-9D81AA61AD55}" type="sibTrans" cxnId="{4A19AA9D-7E7B-4B52-9FC7-5B7111CA4DC1}">
      <dgm:prSet/>
      <dgm:spPr/>
      <dgm:t>
        <a:bodyPr/>
        <a:lstStyle/>
        <a:p>
          <a:endParaRPr lang="en-US"/>
        </a:p>
      </dgm:t>
    </dgm:pt>
    <dgm:pt modelId="{071509C7-24A8-47C9-979D-024483CFFEC0}">
      <dgm:prSet/>
      <dgm:spPr/>
      <dgm:t>
        <a:bodyPr/>
        <a:lstStyle/>
        <a:p>
          <a:r>
            <a:rPr lang="en-GB"/>
            <a:t>Intercultural communication theories</a:t>
          </a:r>
          <a:endParaRPr lang="en-US"/>
        </a:p>
      </dgm:t>
    </dgm:pt>
    <dgm:pt modelId="{9381BAFA-91CE-46CD-9153-4F4B0A469CB0}" type="parTrans" cxnId="{45D4CC2D-25D5-49BC-8218-D939C0F1B275}">
      <dgm:prSet/>
      <dgm:spPr/>
      <dgm:t>
        <a:bodyPr/>
        <a:lstStyle/>
        <a:p>
          <a:endParaRPr lang="en-US"/>
        </a:p>
      </dgm:t>
    </dgm:pt>
    <dgm:pt modelId="{CB7E91D9-2707-439F-A078-1B24126D82C3}" type="sibTrans" cxnId="{45D4CC2D-25D5-49BC-8218-D939C0F1B275}">
      <dgm:prSet/>
      <dgm:spPr/>
      <dgm:t>
        <a:bodyPr/>
        <a:lstStyle/>
        <a:p>
          <a:endParaRPr lang="en-US"/>
        </a:p>
      </dgm:t>
    </dgm:pt>
    <dgm:pt modelId="{B4671E6C-0E2E-46C4-B5BA-6EFB20655686}">
      <dgm:prSet/>
      <dgm:spPr/>
      <dgm:t>
        <a:bodyPr/>
        <a:lstStyle/>
        <a:p>
          <a:r>
            <a:rPr lang="en-GB"/>
            <a:t>UK vs. China: key cultural differences</a:t>
          </a:r>
          <a:endParaRPr lang="en-US"/>
        </a:p>
      </dgm:t>
    </dgm:pt>
    <dgm:pt modelId="{26142CD5-71F9-471B-BB35-7B601E473B0F}" type="parTrans" cxnId="{882EC575-30B8-4D30-804C-178DDF39CF22}">
      <dgm:prSet/>
      <dgm:spPr/>
      <dgm:t>
        <a:bodyPr/>
        <a:lstStyle/>
        <a:p>
          <a:endParaRPr lang="en-US"/>
        </a:p>
      </dgm:t>
    </dgm:pt>
    <dgm:pt modelId="{E84B6B0A-1002-465A-9D49-9EF4BBDD65EB}" type="sibTrans" cxnId="{882EC575-30B8-4D30-804C-178DDF39CF22}">
      <dgm:prSet/>
      <dgm:spPr/>
      <dgm:t>
        <a:bodyPr/>
        <a:lstStyle/>
        <a:p>
          <a:endParaRPr lang="en-US"/>
        </a:p>
      </dgm:t>
    </dgm:pt>
    <dgm:pt modelId="{DDC469DC-CBC0-4BCD-BF37-CF525B129946}">
      <dgm:prSet/>
      <dgm:spPr/>
      <dgm:t>
        <a:bodyPr/>
        <a:lstStyle/>
        <a:p>
          <a:r>
            <a:rPr lang="en-GB"/>
            <a:t>Challenges in cross-cultural negotiation</a:t>
          </a:r>
          <a:endParaRPr lang="en-US"/>
        </a:p>
      </dgm:t>
    </dgm:pt>
    <dgm:pt modelId="{B8E35E3F-38D6-4275-AE6F-74139B315B05}" type="parTrans" cxnId="{56E589AF-1528-44BE-B71F-36715142176D}">
      <dgm:prSet/>
      <dgm:spPr/>
      <dgm:t>
        <a:bodyPr/>
        <a:lstStyle/>
        <a:p>
          <a:endParaRPr lang="en-US"/>
        </a:p>
      </dgm:t>
    </dgm:pt>
    <dgm:pt modelId="{1C25DC9F-89B0-46F2-843A-EC1323629726}" type="sibTrans" cxnId="{56E589AF-1528-44BE-B71F-36715142176D}">
      <dgm:prSet/>
      <dgm:spPr/>
      <dgm:t>
        <a:bodyPr/>
        <a:lstStyle/>
        <a:p>
          <a:endParaRPr lang="en-US"/>
        </a:p>
      </dgm:t>
    </dgm:pt>
    <dgm:pt modelId="{55692D93-30D8-4F8A-859A-0A11F0A576E5}">
      <dgm:prSet/>
      <dgm:spPr/>
      <dgm:t>
        <a:bodyPr/>
        <a:lstStyle/>
        <a:p>
          <a:r>
            <a:rPr lang="en-GB"/>
            <a:t>Strategies for successful negotiation</a:t>
          </a:r>
          <a:endParaRPr lang="en-US"/>
        </a:p>
      </dgm:t>
    </dgm:pt>
    <dgm:pt modelId="{135D73BF-277E-45A7-B770-B23F1A765DC7}" type="parTrans" cxnId="{F92F8E28-6EBE-4B95-A012-DE09DEDE2830}">
      <dgm:prSet/>
      <dgm:spPr/>
      <dgm:t>
        <a:bodyPr/>
        <a:lstStyle/>
        <a:p>
          <a:endParaRPr lang="en-US"/>
        </a:p>
      </dgm:t>
    </dgm:pt>
    <dgm:pt modelId="{FD6F6D69-C1F3-43E1-8EB6-C38B9BBE11FD}" type="sibTrans" cxnId="{F92F8E28-6EBE-4B95-A012-DE09DEDE2830}">
      <dgm:prSet/>
      <dgm:spPr/>
      <dgm:t>
        <a:bodyPr/>
        <a:lstStyle/>
        <a:p>
          <a:endParaRPr lang="en-US"/>
        </a:p>
      </dgm:t>
    </dgm:pt>
    <dgm:pt modelId="{0C899C64-12DB-46B1-9259-077EE0525A9B}">
      <dgm:prSet/>
      <dgm:spPr/>
      <dgm:t>
        <a:bodyPr/>
        <a:lstStyle/>
        <a:p>
          <a:r>
            <a:rPr lang="en-GB"/>
            <a:t>Importance of cultural awareness and adaptability</a:t>
          </a:r>
          <a:endParaRPr lang="en-US"/>
        </a:p>
      </dgm:t>
    </dgm:pt>
    <dgm:pt modelId="{2C34D370-13A8-456B-BF4D-23592E34D924}" type="parTrans" cxnId="{F9A0F5AE-44F0-456F-80FF-C7F1C99D74DB}">
      <dgm:prSet/>
      <dgm:spPr/>
      <dgm:t>
        <a:bodyPr/>
        <a:lstStyle/>
        <a:p>
          <a:endParaRPr lang="en-US"/>
        </a:p>
      </dgm:t>
    </dgm:pt>
    <dgm:pt modelId="{902B6D66-F02D-4306-B4D3-265BF383B5F8}" type="sibTrans" cxnId="{F9A0F5AE-44F0-456F-80FF-C7F1C99D74DB}">
      <dgm:prSet/>
      <dgm:spPr/>
      <dgm:t>
        <a:bodyPr/>
        <a:lstStyle/>
        <a:p>
          <a:endParaRPr lang="en-US"/>
        </a:p>
      </dgm:t>
    </dgm:pt>
    <dgm:pt modelId="{F826E139-810A-4F0E-B5A2-69EFD2A7EEBB}">
      <dgm:prSet/>
      <dgm:spPr/>
      <dgm:t>
        <a:bodyPr/>
        <a:lstStyle/>
        <a:p>
          <a:r>
            <a:rPr lang="en-GB"/>
            <a:t>Conclusion and recommendations</a:t>
          </a:r>
          <a:endParaRPr lang="en-US"/>
        </a:p>
      </dgm:t>
    </dgm:pt>
    <dgm:pt modelId="{AFFDF44F-47A9-49C1-B314-401D3ADE55E8}" type="parTrans" cxnId="{2EE8CDB8-31DE-4E3B-ABAE-F0A0FB0B2530}">
      <dgm:prSet/>
      <dgm:spPr/>
      <dgm:t>
        <a:bodyPr/>
        <a:lstStyle/>
        <a:p>
          <a:endParaRPr lang="en-US"/>
        </a:p>
      </dgm:t>
    </dgm:pt>
    <dgm:pt modelId="{E95BE472-7406-4714-ADF6-82FFDF9960DC}" type="sibTrans" cxnId="{2EE8CDB8-31DE-4E3B-ABAE-F0A0FB0B2530}">
      <dgm:prSet/>
      <dgm:spPr/>
      <dgm:t>
        <a:bodyPr/>
        <a:lstStyle/>
        <a:p>
          <a:endParaRPr lang="en-US"/>
        </a:p>
      </dgm:t>
    </dgm:pt>
    <dgm:pt modelId="{6812A3F1-E072-4BC0-9CCF-FAD1535741D0}" type="pres">
      <dgm:prSet presAssocID="{CB3AE1DD-78BF-4EDE-B4BA-08D3E5F9145C}" presName="root" presStyleCnt="0">
        <dgm:presLayoutVars>
          <dgm:dir/>
          <dgm:resizeHandles val="exact"/>
        </dgm:presLayoutVars>
      </dgm:prSet>
      <dgm:spPr/>
    </dgm:pt>
    <dgm:pt modelId="{E2C6C907-EA3E-42B8-8681-64EE8B8473C3}" type="pres">
      <dgm:prSet presAssocID="{97BDBB77-CC74-486E-AB31-978C76059274}" presName="compNode" presStyleCnt="0"/>
      <dgm:spPr/>
    </dgm:pt>
    <dgm:pt modelId="{160CACBA-F929-4B7A-9C4D-374B699722B2}" type="pres">
      <dgm:prSet presAssocID="{97BDBB77-CC74-486E-AB31-978C76059274}" presName="bgRect" presStyleLbl="bgShp" presStyleIdx="0" presStyleCnt="7"/>
      <dgm:spPr/>
    </dgm:pt>
    <dgm:pt modelId="{037A6003-D7DE-4F10-A0F1-FB7B0B3CE354}" type="pres">
      <dgm:prSet presAssocID="{97BDBB77-CC74-486E-AB31-978C76059274}"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7EB59D27-19D6-4FA2-A8C3-CC610B39DCF0}" type="pres">
      <dgm:prSet presAssocID="{97BDBB77-CC74-486E-AB31-978C76059274}" presName="spaceRect" presStyleCnt="0"/>
      <dgm:spPr/>
    </dgm:pt>
    <dgm:pt modelId="{0900E9BB-3078-44D1-881C-5706957CF5E8}" type="pres">
      <dgm:prSet presAssocID="{97BDBB77-CC74-486E-AB31-978C76059274}" presName="parTx" presStyleLbl="revTx" presStyleIdx="0" presStyleCnt="7">
        <dgm:presLayoutVars>
          <dgm:chMax val="0"/>
          <dgm:chPref val="0"/>
        </dgm:presLayoutVars>
      </dgm:prSet>
      <dgm:spPr/>
    </dgm:pt>
    <dgm:pt modelId="{4CD052AF-29E4-4F96-8F21-F196F14808C7}" type="pres">
      <dgm:prSet presAssocID="{35BC0F46-10FF-4906-8824-9D81AA61AD55}" presName="sibTrans" presStyleCnt="0"/>
      <dgm:spPr/>
    </dgm:pt>
    <dgm:pt modelId="{34F389DE-00EC-479F-99B9-2013123533BA}" type="pres">
      <dgm:prSet presAssocID="{071509C7-24A8-47C9-979D-024483CFFEC0}" presName="compNode" presStyleCnt="0"/>
      <dgm:spPr/>
    </dgm:pt>
    <dgm:pt modelId="{05167771-2A7D-4B97-8558-8E206BE7CF63}" type="pres">
      <dgm:prSet presAssocID="{071509C7-24A8-47C9-979D-024483CFFEC0}" presName="bgRect" presStyleLbl="bgShp" presStyleIdx="1" presStyleCnt="7"/>
      <dgm:spPr/>
    </dgm:pt>
    <dgm:pt modelId="{8A6E65E0-FDA2-4C5F-B185-F881BCCFDB5C}" type="pres">
      <dgm:prSet presAssocID="{071509C7-24A8-47C9-979D-024483CFFEC0}"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a:ext>
      </dgm:extLst>
    </dgm:pt>
    <dgm:pt modelId="{90D563AF-E83F-451D-ADDE-3BD84548A1AA}" type="pres">
      <dgm:prSet presAssocID="{071509C7-24A8-47C9-979D-024483CFFEC0}" presName="spaceRect" presStyleCnt="0"/>
      <dgm:spPr/>
    </dgm:pt>
    <dgm:pt modelId="{7D7EE1C8-1766-43F5-B05E-2C14A91F810E}" type="pres">
      <dgm:prSet presAssocID="{071509C7-24A8-47C9-979D-024483CFFEC0}" presName="parTx" presStyleLbl="revTx" presStyleIdx="1" presStyleCnt="7">
        <dgm:presLayoutVars>
          <dgm:chMax val="0"/>
          <dgm:chPref val="0"/>
        </dgm:presLayoutVars>
      </dgm:prSet>
      <dgm:spPr/>
    </dgm:pt>
    <dgm:pt modelId="{63090421-4C45-47EB-87ED-520C8F96E3B8}" type="pres">
      <dgm:prSet presAssocID="{CB7E91D9-2707-439F-A078-1B24126D82C3}" presName="sibTrans" presStyleCnt="0"/>
      <dgm:spPr/>
    </dgm:pt>
    <dgm:pt modelId="{B5711CDD-8682-44D1-B548-D32F1D212DC1}" type="pres">
      <dgm:prSet presAssocID="{B4671E6C-0E2E-46C4-B5BA-6EFB20655686}" presName="compNode" presStyleCnt="0"/>
      <dgm:spPr/>
    </dgm:pt>
    <dgm:pt modelId="{A45982AB-A75D-48B1-BB05-C4A261EEF7EA}" type="pres">
      <dgm:prSet presAssocID="{B4671E6C-0E2E-46C4-B5BA-6EFB20655686}" presName="bgRect" presStyleLbl="bgShp" presStyleIdx="2" presStyleCnt="7"/>
      <dgm:spPr/>
    </dgm:pt>
    <dgm:pt modelId="{971DA9A6-BA90-469C-A5CE-DFFD57E24AE4}" type="pres">
      <dgm:prSet presAssocID="{B4671E6C-0E2E-46C4-B5BA-6EFB20655686}"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ick"/>
        </a:ext>
      </dgm:extLst>
    </dgm:pt>
    <dgm:pt modelId="{B0D7D33C-D68D-4980-A750-9EF7431638B0}" type="pres">
      <dgm:prSet presAssocID="{B4671E6C-0E2E-46C4-B5BA-6EFB20655686}" presName="spaceRect" presStyleCnt="0"/>
      <dgm:spPr/>
    </dgm:pt>
    <dgm:pt modelId="{FFF1BA49-545A-423E-80DA-76691CF1271B}" type="pres">
      <dgm:prSet presAssocID="{B4671E6C-0E2E-46C4-B5BA-6EFB20655686}" presName="parTx" presStyleLbl="revTx" presStyleIdx="2" presStyleCnt="7">
        <dgm:presLayoutVars>
          <dgm:chMax val="0"/>
          <dgm:chPref val="0"/>
        </dgm:presLayoutVars>
      </dgm:prSet>
      <dgm:spPr/>
    </dgm:pt>
    <dgm:pt modelId="{B6F42E5A-9696-4F77-AB02-A044DE417007}" type="pres">
      <dgm:prSet presAssocID="{E84B6B0A-1002-465A-9D49-9EF4BBDD65EB}" presName="sibTrans" presStyleCnt="0"/>
      <dgm:spPr/>
    </dgm:pt>
    <dgm:pt modelId="{632E3DD8-8AE4-4C64-B519-43F0AAEB79B7}" type="pres">
      <dgm:prSet presAssocID="{DDC469DC-CBC0-4BCD-BF37-CF525B129946}" presName="compNode" presStyleCnt="0"/>
      <dgm:spPr/>
    </dgm:pt>
    <dgm:pt modelId="{8F129F02-00EE-475D-8241-547023BC8666}" type="pres">
      <dgm:prSet presAssocID="{DDC469DC-CBC0-4BCD-BF37-CF525B129946}" presName="bgRect" presStyleLbl="bgShp" presStyleIdx="3" presStyleCnt="7"/>
      <dgm:spPr/>
    </dgm:pt>
    <dgm:pt modelId="{096F4796-32ED-4FFC-9825-83F7928B884D}" type="pres">
      <dgm:prSet presAssocID="{DDC469DC-CBC0-4BCD-BF37-CF525B129946}"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andshake"/>
        </a:ext>
      </dgm:extLst>
    </dgm:pt>
    <dgm:pt modelId="{0B4AD5D6-564F-41C1-8298-60428C4599E2}" type="pres">
      <dgm:prSet presAssocID="{DDC469DC-CBC0-4BCD-BF37-CF525B129946}" presName="spaceRect" presStyleCnt="0"/>
      <dgm:spPr/>
    </dgm:pt>
    <dgm:pt modelId="{01E97353-ACC9-4A3C-ABDA-994A8476BD64}" type="pres">
      <dgm:prSet presAssocID="{DDC469DC-CBC0-4BCD-BF37-CF525B129946}" presName="parTx" presStyleLbl="revTx" presStyleIdx="3" presStyleCnt="7">
        <dgm:presLayoutVars>
          <dgm:chMax val="0"/>
          <dgm:chPref val="0"/>
        </dgm:presLayoutVars>
      </dgm:prSet>
      <dgm:spPr/>
    </dgm:pt>
    <dgm:pt modelId="{8F3F4126-6B7A-4069-9B2C-9C24050A7D3B}" type="pres">
      <dgm:prSet presAssocID="{1C25DC9F-89B0-46F2-843A-EC1323629726}" presName="sibTrans" presStyleCnt="0"/>
      <dgm:spPr/>
    </dgm:pt>
    <dgm:pt modelId="{2E56D121-2824-498E-8A6C-EBC6B5022EB1}" type="pres">
      <dgm:prSet presAssocID="{55692D93-30D8-4F8A-859A-0A11F0A576E5}" presName="compNode" presStyleCnt="0"/>
      <dgm:spPr/>
    </dgm:pt>
    <dgm:pt modelId="{CF59EC25-9F12-4A7A-B3EF-BEF84519C890}" type="pres">
      <dgm:prSet presAssocID="{55692D93-30D8-4F8A-859A-0A11F0A576E5}" presName="bgRect" presStyleLbl="bgShp" presStyleIdx="4" presStyleCnt="7"/>
      <dgm:spPr/>
    </dgm:pt>
    <dgm:pt modelId="{B368DAB7-797D-4700-81A8-24D531C00AB4}" type="pres">
      <dgm:prSet presAssocID="{55692D93-30D8-4F8A-859A-0A11F0A576E5}"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Meeting"/>
        </a:ext>
      </dgm:extLst>
    </dgm:pt>
    <dgm:pt modelId="{14237534-0A5A-481A-8EE4-2FE116949194}" type="pres">
      <dgm:prSet presAssocID="{55692D93-30D8-4F8A-859A-0A11F0A576E5}" presName="spaceRect" presStyleCnt="0"/>
      <dgm:spPr/>
    </dgm:pt>
    <dgm:pt modelId="{576C84A5-EC93-4072-80E4-2447F183383C}" type="pres">
      <dgm:prSet presAssocID="{55692D93-30D8-4F8A-859A-0A11F0A576E5}" presName="parTx" presStyleLbl="revTx" presStyleIdx="4" presStyleCnt="7">
        <dgm:presLayoutVars>
          <dgm:chMax val="0"/>
          <dgm:chPref val="0"/>
        </dgm:presLayoutVars>
      </dgm:prSet>
      <dgm:spPr/>
    </dgm:pt>
    <dgm:pt modelId="{C4A38210-4A90-41F8-87C4-6CF539CBD71A}" type="pres">
      <dgm:prSet presAssocID="{FD6F6D69-C1F3-43E1-8EB6-C38B9BBE11FD}" presName="sibTrans" presStyleCnt="0"/>
      <dgm:spPr/>
    </dgm:pt>
    <dgm:pt modelId="{7422096B-97F1-4E5A-9F8C-57FCF29FAC67}" type="pres">
      <dgm:prSet presAssocID="{0C899C64-12DB-46B1-9259-077EE0525A9B}" presName="compNode" presStyleCnt="0"/>
      <dgm:spPr/>
    </dgm:pt>
    <dgm:pt modelId="{5200CC31-6BF0-43A1-876F-EEC20242B89A}" type="pres">
      <dgm:prSet presAssocID="{0C899C64-12DB-46B1-9259-077EE0525A9B}" presName="bgRect" presStyleLbl="bgShp" presStyleIdx="5" presStyleCnt="7"/>
      <dgm:spPr/>
    </dgm:pt>
    <dgm:pt modelId="{39487096-80BF-4C08-825D-6A3D03236CB4}" type="pres">
      <dgm:prSet presAssocID="{0C899C64-12DB-46B1-9259-077EE0525A9B}"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Earth Globe Americas"/>
        </a:ext>
      </dgm:extLst>
    </dgm:pt>
    <dgm:pt modelId="{28F68891-1282-4E45-B54E-B019E5B10386}" type="pres">
      <dgm:prSet presAssocID="{0C899C64-12DB-46B1-9259-077EE0525A9B}" presName="spaceRect" presStyleCnt="0"/>
      <dgm:spPr/>
    </dgm:pt>
    <dgm:pt modelId="{4BDD6483-E791-4696-8F9E-7E70614F2F45}" type="pres">
      <dgm:prSet presAssocID="{0C899C64-12DB-46B1-9259-077EE0525A9B}" presName="parTx" presStyleLbl="revTx" presStyleIdx="5" presStyleCnt="7">
        <dgm:presLayoutVars>
          <dgm:chMax val="0"/>
          <dgm:chPref val="0"/>
        </dgm:presLayoutVars>
      </dgm:prSet>
      <dgm:spPr/>
    </dgm:pt>
    <dgm:pt modelId="{5FF062E5-4E7A-4FDD-8504-42BB49C0DF20}" type="pres">
      <dgm:prSet presAssocID="{902B6D66-F02D-4306-B4D3-265BF383B5F8}" presName="sibTrans" presStyleCnt="0"/>
      <dgm:spPr/>
    </dgm:pt>
    <dgm:pt modelId="{CD65B977-CC71-4AD0-A230-A9539E1334E2}" type="pres">
      <dgm:prSet presAssocID="{F826E139-810A-4F0E-B5A2-69EFD2A7EEBB}" presName="compNode" presStyleCnt="0"/>
      <dgm:spPr/>
    </dgm:pt>
    <dgm:pt modelId="{F7B045A5-F787-4C3F-BD0C-87136D8EA050}" type="pres">
      <dgm:prSet presAssocID="{F826E139-810A-4F0E-B5A2-69EFD2A7EEBB}" presName="bgRect" presStyleLbl="bgShp" presStyleIdx="6" presStyleCnt="7"/>
      <dgm:spPr/>
    </dgm:pt>
    <dgm:pt modelId="{9C28F3C2-FABD-4914-A411-4B90821BB4FC}" type="pres">
      <dgm:prSet presAssocID="{F826E139-810A-4F0E-B5A2-69EFD2A7EEBB}"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Lightbulb"/>
        </a:ext>
      </dgm:extLst>
    </dgm:pt>
    <dgm:pt modelId="{841FD417-C0C9-4289-AE77-339AFDE1C103}" type="pres">
      <dgm:prSet presAssocID="{F826E139-810A-4F0E-B5A2-69EFD2A7EEBB}" presName="spaceRect" presStyleCnt="0"/>
      <dgm:spPr/>
    </dgm:pt>
    <dgm:pt modelId="{2860BC45-AA94-45D4-8185-CC56891E6870}" type="pres">
      <dgm:prSet presAssocID="{F826E139-810A-4F0E-B5A2-69EFD2A7EEBB}" presName="parTx" presStyleLbl="revTx" presStyleIdx="6" presStyleCnt="7">
        <dgm:presLayoutVars>
          <dgm:chMax val="0"/>
          <dgm:chPref val="0"/>
        </dgm:presLayoutVars>
      </dgm:prSet>
      <dgm:spPr/>
    </dgm:pt>
  </dgm:ptLst>
  <dgm:cxnLst>
    <dgm:cxn modelId="{9BB21E1B-52F1-440B-8676-AE11D031B21F}" type="presOf" srcId="{B4671E6C-0E2E-46C4-B5BA-6EFB20655686}" destId="{FFF1BA49-545A-423E-80DA-76691CF1271B}" srcOrd="0" destOrd="0" presId="urn:microsoft.com/office/officeart/2018/2/layout/IconVerticalSolidList"/>
    <dgm:cxn modelId="{D905CE1F-8D97-47E6-B06C-1C39B9BB19D9}" type="presOf" srcId="{DDC469DC-CBC0-4BCD-BF37-CF525B129946}" destId="{01E97353-ACC9-4A3C-ABDA-994A8476BD64}" srcOrd="0" destOrd="0" presId="urn:microsoft.com/office/officeart/2018/2/layout/IconVerticalSolidList"/>
    <dgm:cxn modelId="{DA28AF27-64C4-4B96-B6EB-6C0D896B7379}" type="presOf" srcId="{F826E139-810A-4F0E-B5A2-69EFD2A7EEBB}" destId="{2860BC45-AA94-45D4-8185-CC56891E6870}" srcOrd="0" destOrd="0" presId="urn:microsoft.com/office/officeart/2018/2/layout/IconVerticalSolidList"/>
    <dgm:cxn modelId="{F92F8E28-6EBE-4B95-A012-DE09DEDE2830}" srcId="{CB3AE1DD-78BF-4EDE-B4BA-08D3E5F9145C}" destId="{55692D93-30D8-4F8A-859A-0A11F0A576E5}" srcOrd="4" destOrd="0" parTransId="{135D73BF-277E-45A7-B770-B23F1A765DC7}" sibTransId="{FD6F6D69-C1F3-43E1-8EB6-C38B9BBE11FD}"/>
    <dgm:cxn modelId="{45D4CC2D-25D5-49BC-8218-D939C0F1B275}" srcId="{CB3AE1DD-78BF-4EDE-B4BA-08D3E5F9145C}" destId="{071509C7-24A8-47C9-979D-024483CFFEC0}" srcOrd="1" destOrd="0" parTransId="{9381BAFA-91CE-46CD-9153-4F4B0A469CB0}" sibTransId="{CB7E91D9-2707-439F-A078-1B24126D82C3}"/>
    <dgm:cxn modelId="{E663DD5F-9B09-486D-A386-7B7931A8AAA8}" type="presOf" srcId="{071509C7-24A8-47C9-979D-024483CFFEC0}" destId="{7D7EE1C8-1766-43F5-B05E-2C14A91F810E}" srcOrd="0" destOrd="0" presId="urn:microsoft.com/office/officeart/2018/2/layout/IconVerticalSolidList"/>
    <dgm:cxn modelId="{AAC94E6D-4C53-4D4A-96FF-7F2993FA535C}" type="presOf" srcId="{97BDBB77-CC74-486E-AB31-978C76059274}" destId="{0900E9BB-3078-44D1-881C-5706957CF5E8}" srcOrd="0" destOrd="0" presId="urn:microsoft.com/office/officeart/2018/2/layout/IconVerticalSolidList"/>
    <dgm:cxn modelId="{882EC575-30B8-4D30-804C-178DDF39CF22}" srcId="{CB3AE1DD-78BF-4EDE-B4BA-08D3E5F9145C}" destId="{B4671E6C-0E2E-46C4-B5BA-6EFB20655686}" srcOrd="2" destOrd="0" parTransId="{26142CD5-71F9-471B-BB35-7B601E473B0F}" sibTransId="{E84B6B0A-1002-465A-9D49-9EF4BBDD65EB}"/>
    <dgm:cxn modelId="{8B6C1C91-4A65-4C6D-82F7-5CD0BD687CFA}" type="presOf" srcId="{0C899C64-12DB-46B1-9259-077EE0525A9B}" destId="{4BDD6483-E791-4696-8F9E-7E70614F2F45}" srcOrd="0" destOrd="0" presId="urn:microsoft.com/office/officeart/2018/2/layout/IconVerticalSolidList"/>
    <dgm:cxn modelId="{4A19AA9D-7E7B-4B52-9FC7-5B7111CA4DC1}" srcId="{CB3AE1DD-78BF-4EDE-B4BA-08D3E5F9145C}" destId="{97BDBB77-CC74-486E-AB31-978C76059274}" srcOrd="0" destOrd="0" parTransId="{0B93CFEC-EDF5-4750-9709-62A9892A056D}" sibTransId="{35BC0F46-10FF-4906-8824-9D81AA61AD55}"/>
    <dgm:cxn modelId="{8ACBD6AE-1DCB-470A-9FF9-B174325F5C01}" type="presOf" srcId="{55692D93-30D8-4F8A-859A-0A11F0A576E5}" destId="{576C84A5-EC93-4072-80E4-2447F183383C}" srcOrd="0" destOrd="0" presId="urn:microsoft.com/office/officeart/2018/2/layout/IconVerticalSolidList"/>
    <dgm:cxn modelId="{F9A0F5AE-44F0-456F-80FF-C7F1C99D74DB}" srcId="{CB3AE1DD-78BF-4EDE-B4BA-08D3E5F9145C}" destId="{0C899C64-12DB-46B1-9259-077EE0525A9B}" srcOrd="5" destOrd="0" parTransId="{2C34D370-13A8-456B-BF4D-23592E34D924}" sibTransId="{902B6D66-F02D-4306-B4D3-265BF383B5F8}"/>
    <dgm:cxn modelId="{56E589AF-1528-44BE-B71F-36715142176D}" srcId="{CB3AE1DD-78BF-4EDE-B4BA-08D3E5F9145C}" destId="{DDC469DC-CBC0-4BCD-BF37-CF525B129946}" srcOrd="3" destOrd="0" parTransId="{B8E35E3F-38D6-4275-AE6F-74139B315B05}" sibTransId="{1C25DC9F-89B0-46F2-843A-EC1323629726}"/>
    <dgm:cxn modelId="{2EE8CDB8-31DE-4E3B-ABAE-F0A0FB0B2530}" srcId="{CB3AE1DD-78BF-4EDE-B4BA-08D3E5F9145C}" destId="{F826E139-810A-4F0E-B5A2-69EFD2A7EEBB}" srcOrd="6" destOrd="0" parTransId="{AFFDF44F-47A9-49C1-B314-401D3ADE55E8}" sibTransId="{E95BE472-7406-4714-ADF6-82FFDF9960DC}"/>
    <dgm:cxn modelId="{3F108CC3-8D5C-4BC9-B4AB-316E5119364B}" type="presOf" srcId="{CB3AE1DD-78BF-4EDE-B4BA-08D3E5F9145C}" destId="{6812A3F1-E072-4BC0-9CCF-FAD1535741D0}" srcOrd="0" destOrd="0" presId="urn:microsoft.com/office/officeart/2018/2/layout/IconVerticalSolidList"/>
    <dgm:cxn modelId="{46F7D61A-BB66-45D4-BC31-0135E4C230EF}" type="presParOf" srcId="{6812A3F1-E072-4BC0-9CCF-FAD1535741D0}" destId="{E2C6C907-EA3E-42B8-8681-64EE8B8473C3}" srcOrd="0" destOrd="0" presId="urn:microsoft.com/office/officeart/2018/2/layout/IconVerticalSolidList"/>
    <dgm:cxn modelId="{2C3F623B-6B32-4ABA-A82A-346348F31E06}" type="presParOf" srcId="{E2C6C907-EA3E-42B8-8681-64EE8B8473C3}" destId="{160CACBA-F929-4B7A-9C4D-374B699722B2}" srcOrd="0" destOrd="0" presId="urn:microsoft.com/office/officeart/2018/2/layout/IconVerticalSolidList"/>
    <dgm:cxn modelId="{47903FA4-604D-4031-93E4-88289FA41411}" type="presParOf" srcId="{E2C6C907-EA3E-42B8-8681-64EE8B8473C3}" destId="{037A6003-D7DE-4F10-A0F1-FB7B0B3CE354}" srcOrd="1" destOrd="0" presId="urn:microsoft.com/office/officeart/2018/2/layout/IconVerticalSolidList"/>
    <dgm:cxn modelId="{4AA72A8B-9A53-4112-A7D9-5C21D25D09C5}" type="presParOf" srcId="{E2C6C907-EA3E-42B8-8681-64EE8B8473C3}" destId="{7EB59D27-19D6-4FA2-A8C3-CC610B39DCF0}" srcOrd="2" destOrd="0" presId="urn:microsoft.com/office/officeart/2018/2/layout/IconVerticalSolidList"/>
    <dgm:cxn modelId="{DB98269F-AB75-46C9-A54E-54EAB1C7BF02}" type="presParOf" srcId="{E2C6C907-EA3E-42B8-8681-64EE8B8473C3}" destId="{0900E9BB-3078-44D1-881C-5706957CF5E8}" srcOrd="3" destOrd="0" presId="urn:microsoft.com/office/officeart/2018/2/layout/IconVerticalSolidList"/>
    <dgm:cxn modelId="{5076E402-838E-4408-ADAA-3F1ED90737D8}" type="presParOf" srcId="{6812A3F1-E072-4BC0-9CCF-FAD1535741D0}" destId="{4CD052AF-29E4-4F96-8F21-F196F14808C7}" srcOrd="1" destOrd="0" presId="urn:microsoft.com/office/officeart/2018/2/layout/IconVerticalSolidList"/>
    <dgm:cxn modelId="{2273A05B-C1DC-480A-9AC0-F40136F3FB0E}" type="presParOf" srcId="{6812A3F1-E072-4BC0-9CCF-FAD1535741D0}" destId="{34F389DE-00EC-479F-99B9-2013123533BA}" srcOrd="2" destOrd="0" presId="urn:microsoft.com/office/officeart/2018/2/layout/IconVerticalSolidList"/>
    <dgm:cxn modelId="{0A8AA8CD-7D9E-42D7-9338-DA91930583CB}" type="presParOf" srcId="{34F389DE-00EC-479F-99B9-2013123533BA}" destId="{05167771-2A7D-4B97-8558-8E206BE7CF63}" srcOrd="0" destOrd="0" presId="urn:microsoft.com/office/officeart/2018/2/layout/IconVerticalSolidList"/>
    <dgm:cxn modelId="{202AF6F9-6CD8-42C7-A441-8533BA5F5B58}" type="presParOf" srcId="{34F389DE-00EC-479F-99B9-2013123533BA}" destId="{8A6E65E0-FDA2-4C5F-B185-F881BCCFDB5C}" srcOrd="1" destOrd="0" presId="urn:microsoft.com/office/officeart/2018/2/layout/IconVerticalSolidList"/>
    <dgm:cxn modelId="{58BD7797-3A37-414E-8551-E07B39A9E432}" type="presParOf" srcId="{34F389DE-00EC-479F-99B9-2013123533BA}" destId="{90D563AF-E83F-451D-ADDE-3BD84548A1AA}" srcOrd="2" destOrd="0" presId="urn:microsoft.com/office/officeart/2018/2/layout/IconVerticalSolidList"/>
    <dgm:cxn modelId="{9A37C34A-8F9E-465E-A527-0F7D49C5E052}" type="presParOf" srcId="{34F389DE-00EC-479F-99B9-2013123533BA}" destId="{7D7EE1C8-1766-43F5-B05E-2C14A91F810E}" srcOrd="3" destOrd="0" presId="urn:microsoft.com/office/officeart/2018/2/layout/IconVerticalSolidList"/>
    <dgm:cxn modelId="{50B5AD68-F477-4D22-B824-B648251D12DC}" type="presParOf" srcId="{6812A3F1-E072-4BC0-9CCF-FAD1535741D0}" destId="{63090421-4C45-47EB-87ED-520C8F96E3B8}" srcOrd="3" destOrd="0" presId="urn:microsoft.com/office/officeart/2018/2/layout/IconVerticalSolidList"/>
    <dgm:cxn modelId="{0793D8B7-A5DB-47D0-A724-E17A4CB5DF4E}" type="presParOf" srcId="{6812A3F1-E072-4BC0-9CCF-FAD1535741D0}" destId="{B5711CDD-8682-44D1-B548-D32F1D212DC1}" srcOrd="4" destOrd="0" presId="urn:microsoft.com/office/officeart/2018/2/layout/IconVerticalSolidList"/>
    <dgm:cxn modelId="{3A4FAA28-1E1A-4B6D-938F-291EFF4F6C67}" type="presParOf" srcId="{B5711CDD-8682-44D1-B548-D32F1D212DC1}" destId="{A45982AB-A75D-48B1-BB05-C4A261EEF7EA}" srcOrd="0" destOrd="0" presId="urn:microsoft.com/office/officeart/2018/2/layout/IconVerticalSolidList"/>
    <dgm:cxn modelId="{18A6F390-749E-4FB1-BF09-4F43BA1B894F}" type="presParOf" srcId="{B5711CDD-8682-44D1-B548-D32F1D212DC1}" destId="{971DA9A6-BA90-469C-A5CE-DFFD57E24AE4}" srcOrd="1" destOrd="0" presId="urn:microsoft.com/office/officeart/2018/2/layout/IconVerticalSolidList"/>
    <dgm:cxn modelId="{D636A81D-50CD-4C58-9D4C-3E92CD12C569}" type="presParOf" srcId="{B5711CDD-8682-44D1-B548-D32F1D212DC1}" destId="{B0D7D33C-D68D-4980-A750-9EF7431638B0}" srcOrd="2" destOrd="0" presId="urn:microsoft.com/office/officeart/2018/2/layout/IconVerticalSolidList"/>
    <dgm:cxn modelId="{E354960F-6AFF-4521-BBB2-452373DB3ECD}" type="presParOf" srcId="{B5711CDD-8682-44D1-B548-D32F1D212DC1}" destId="{FFF1BA49-545A-423E-80DA-76691CF1271B}" srcOrd="3" destOrd="0" presId="urn:microsoft.com/office/officeart/2018/2/layout/IconVerticalSolidList"/>
    <dgm:cxn modelId="{CD1CCF73-B4E4-4510-ABC3-790858C969D4}" type="presParOf" srcId="{6812A3F1-E072-4BC0-9CCF-FAD1535741D0}" destId="{B6F42E5A-9696-4F77-AB02-A044DE417007}" srcOrd="5" destOrd="0" presId="urn:microsoft.com/office/officeart/2018/2/layout/IconVerticalSolidList"/>
    <dgm:cxn modelId="{4DDB776E-C99B-480E-BE3F-C951B1488833}" type="presParOf" srcId="{6812A3F1-E072-4BC0-9CCF-FAD1535741D0}" destId="{632E3DD8-8AE4-4C64-B519-43F0AAEB79B7}" srcOrd="6" destOrd="0" presId="urn:microsoft.com/office/officeart/2018/2/layout/IconVerticalSolidList"/>
    <dgm:cxn modelId="{14757896-8683-40CA-B45F-D3055A14AF26}" type="presParOf" srcId="{632E3DD8-8AE4-4C64-B519-43F0AAEB79B7}" destId="{8F129F02-00EE-475D-8241-547023BC8666}" srcOrd="0" destOrd="0" presId="urn:microsoft.com/office/officeart/2018/2/layout/IconVerticalSolidList"/>
    <dgm:cxn modelId="{829E3A39-5CE0-4576-9462-D82ECA9715FD}" type="presParOf" srcId="{632E3DD8-8AE4-4C64-B519-43F0AAEB79B7}" destId="{096F4796-32ED-4FFC-9825-83F7928B884D}" srcOrd="1" destOrd="0" presId="urn:microsoft.com/office/officeart/2018/2/layout/IconVerticalSolidList"/>
    <dgm:cxn modelId="{D04AD0DF-071C-4DA2-8A93-7C22FD1ECB7E}" type="presParOf" srcId="{632E3DD8-8AE4-4C64-B519-43F0AAEB79B7}" destId="{0B4AD5D6-564F-41C1-8298-60428C4599E2}" srcOrd="2" destOrd="0" presId="urn:microsoft.com/office/officeart/2018/2/layout/IconVerticalSolidList"/>
    <dgm:cxn modelId="{EA3BC773-1DB7-4CFE-8DCD-97BAB7363CCB}" type="presParOf" srcId="{632E3DD8-8AE4-4C64-B519-43F0AAEB79B7}" destId="{01E97353-ACC9-4A3C-ABDA-994A8476BD64}" srcOrd="3" destOrd="0" presId="urn:microsoft.com/office/officeart/2018/2/layout/IconVerticalSolidList"/>
    <dgm:cxn modelId="{024D0E6B-B046-4DC7-AAF5-85AF52A4DE60}" type="presParOf" srcId="{6812A3F1-E072-4BC0-9CCF-FAD1535741D0}" destId="{8F3F4126-6B7A-4069-9B2C-9C24050A7D3B}" srcOrd="7" destOrd="0" presId="urn:microsoft.com/office/officeart/2018/2/layout/IconVerticalSolidList"/>
    <dgm:cxn modelId="{227BD641-4099-42EC-BCA3-AADE63C362FD}" type="presParOf" srcId="{6812A3F1-E072-4BC0-9CCF-FAD1535741D0}" destId="{2E56D121-2824-498E-8A6C-EBC6B5022EB1}" srcOrd="8" destOrd="0" presId="urn:microsoft.com/office/officeart/2018/2/layout/IconVerticalSolidList"/>
    <dgm:cxn modelId="{F65065DD-B371-4BFD-9E03-8A4171421E87}" type="presParOf" srcId="{2E56D121-2824-498E-8A6C-EBC6B5022EB1}" destId="{CF59EC25-9F12-4A7A-B3EF-BEF84519C890}" srcOrd="0" destOrd="0" presId="urn:microsoft.com/office/officeart/2018/2/layout/IconVerticalSolidList"/>
    <dgm:cxn modelId="{53066B43-CEA5-440A-AE88-C4EAD8738F60}" type="presParOf" srcId="{2E56D121-2824-498E-8A6C-EBC6B5022EB1}" destId="{B368DAB7-797D-4700-81A8-24D531C00AB4}" srcOrd="1" destOrd="0" presId="urn:microsoft.com/office/officeart/2018/2/layout/IconVerticalSolidList"/>
    <dgm:cxn modelId="{AD59DC16-5DD1-42CD-9777-A254D3676ED2}" type="presParOf" srcId="{2E56D121-2824-498E-8A6C-EBC6B5022EB1}" destId="{14237534-0A5A-481A-8EE4-2FE116949194}" srcOrd="2" destOrd="0" presId="urn:microsoft.com/office/officeart/2018/2/layout/IconVerticalSolidList"/>
    <dgm:cxn modelId="{84D758E3-22E3-4F59-A933-FFA88645D87C}" type="presParOf" srcId="{2E56D121-2824-498E-8A6C-EBC6B5022EB1}" destId="{576C84A5-EC93-4072-80E4-2447F183383C}" srcOrd="3" destOrd="0" presId="urn:microsoft.com/office/officeart/2018/2/layout/IconVerticalSolidList"/>
    <dgm:cxn modelId="{A9C7A9A8-FCAB-4FFC-9278-C702BD4E1E13}" type="presParOf" srcId="{6812A3F1-E072-4BC0-9CCF-FAD1535741D0}" destId="{C4A38210-4A90-41F8-87C4-6CF539CBD71A}" srcOrd="9" destOrd="0" presId="urn:microsoft.com/office/officeart/2018/2/layout/IconVerticalSolidList"/>
    <dgm:cxn modelId="{9F63F1B8-7B78-48AF-855B-503F492EF8B4}" type="presParOf" srcId="{6812A3F1-E072-4BC0-9CCF-FAD1535741D0}" destId="{7422096B-97F1-4E5A-9F8C-57FCF29FAC67}" srcOrd="10" destOrd="0" presId="urn:microsoft.com/office/officeart/2018/2/layout/IconVerticalSolidList"/>
    <dgm:cxn modelId="{F2F85B56-0E20-458F-ACF6-64F6F180B4E3}" type="presParOf" srcId="{7422096B-97F1-4E5A-9F8C-57FCF29FAC67}" destId="{5200CC31-6BF0-43A1-876F-EEC20242B89A}" srcOrd="0" destOrd="0" presId="urn:microsoft.com/office/officeart/2018/2/layout/IconVerticalSolidList"/>
    <dgm:cxn modelId="{8861E708-622D-48A6-B7A0-074EB187533E}" type="presParOf" srcId="{7422096B-97F1-4E5A-9F8C-57FCF29FAC67}" destId="{39487096-80BF-4C08-825D-6A3D03236CB4}" srcOrd="1" destOrd="0" presId="urn:microsoft.com/office/officeart/2018/2/layout/IconVerticalSolidList"/>
    <dgm:cxn modelId="{14171BB9-C82F-411F-AB02-380C3ED841D0}" type="presParOf" srcId="{7422096B-97F1-4E5A-9F8C-57FCF29FAC67}" destId="{28F68891-1282-4E45-B54E-B019E5B10386}" srcOrd="2" destOrd="0" presId="urn:microsoft.com/office/officeart/2018/2/layout/IconVerticalSolidList"/>
    <dgm:cxn modelId="{7885B285-6BFC-4CB2-BD6D-6ADF07948D09}" type="presParOf" srcId="{7422096B-97F1-4E5A-9F8C-57FCF29FAC67}" destId="{4BDD6483-E791-4696-8F9E-7E70614F2F45}" srcOrd="3" destOrd="0" presId="urn:microsoft.com/office/officeart/2018/2/layout/IconVerticalSolidList"/>
    <dgm:cxn modelId="{7BFC7751-C8F8-459C-9FA0-36579EC3A1A8}" type="presParOf" srcId="{6812A3F1-E072-4BC0-9CCF-FAD1535741D0}" destId="{5FF062E5-4E7A-4FDD-8504-42BB49C0DF20}" srcOrd="11" destOrd="0" presId="urn:microsoft.com/office/officeart/2018/2/layout/IconVerticalSolidList"/>
    <dgm:cxn modelId="{28858B0C-C7F6-4CD2-919E-B9299754A81F}" type="presParOf" srcId="{6812A3F1-E072-4BC0-9CCF-FAD1535741D0}" destId="{CD65B977-CC71-4AD0-A230-A9539E1334E2}" srcOrd="12" destOrd="0" presId="urn:microsoft.com/office/officeart/2018/2/layout/IconVerticalSolidList"/>
    <dgm:cxn modelId="{59E89B11-9C7F-42D9-BDA2-6CB66E4E6750}" type="presParOf" srcId="{CD65B977-CC71-4AD0-A230-A9539E1334E2}" destId="{F7B045A5-F787-4C3F-BD0C-87136D8EA050}" srcOrd="0" destOrd="0" presId="urn:microsoft.com/office/officeart/2018/2/layout/IconVerticalSolidList"/>
    <dgm:cxn modelId="{587F1EDD-D10F-45DC-AE2C-94D6C11D33B0}" type="presParOf" srcId="{CD65B977-CC71-4AD0-A230-A9539E1334E2}" destId="{9C28F3C2-FABD-4914-A411-4B90821BB4FC}" srcOrd="1" destOrd="0" presId="urn:microsoft.com/office/officeart/2018/2/layout/IconVerticalSolidList"/>
    <dgm:cxn modelId="{7137BE5B-5C7D-43C6-BADB-AFFD1B1BABD2}" type="presParOf" srcId="{CD65B977-CC71-4AD0-A230-A9539E1334E2}" destId="{841FD417-C0C9-4289-AE77-339AFDE1C103}" srcOrd="2" destOrd="0" presId="urn:microsoft.com/office/officeart/2018/2/layout/IconVerticalSolidList"/>
    <dgm:cxn modelId="{E395F192-1C65-483A-90C9-D210949E34DD}" type="presParOf" srcId="{CD65B977-CC71-4AD0-A230-A9539E1334E2}" destId="{2860BC45-AA94-45D4-8185-CC56891E687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0CACBA-F929-4B7A-9C4D-374B699722B2}">
      <dsp:nvSpPr>
        <dsp:cNvPr id="0" name=""/>
        <dsp:cNvSpPr/>
      </dsp:nvSpPr>
      <dsp:spPr>
        <a:xfrm>
          <a:off x="0" y="494"/>
          <a:ext cx="6949440" cy="68066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7A6003-D7DE-4F10-A0F1-FB7B0B3CE354}">
      <dsp:nvSpPr>
        <dsp:cNvPr id="0" name=""/>
        <dsp:cNvSpPr/>
      </dsp:nvSpPr>
      <dsp:spPr>
        <a:xfrm>
          <a:off x="205901" y="153643"/>
          <a:ext cx="374365" cy="37436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900E9BB-3078-44D1-881C-5706957CF5E8}">
      <dsp:nvSpPr>
        <dsp:cNvPr id="0" name=""/>
        <dsp:cNvSpPr/>
      </dsp:nvSpPr>
      <dsp:spPr>
        <a:xfrm>
          <a:off x="786167" y="494"/>
          <a:ext cx="6163272" cy="6806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037" tIns="72037" rIns="72037" bIns="72037" numCol="1" spcCol="1270" anchor="ctr" anchorCtr="0">
          <a:noAutofit/>
        </a:bodyPr>
        <a:lstStyle/>
        <a:p>
          <a:pPr marL="0" lvl="0" indent="0" algn="l" defTabSz="711200">
            <a:lnSpc>
              <a:spcPct val="90000"/>
            </a:lnSpc>
            <a:spcBef>
              <a:spcPct val="0"/>
            </a:spcBef>
            <a:spcAft>
              <a:spcPct val="35000"/>
            </a:spcAft>
            <a:buNone/>
          </a:pPr>
          <a:r>
            <a:rPr lang="en-GB" sz="1600" kern="1200"/>
            <a:t>Definition and key elements of culture</a:t>
          </a:r>
          <a:endParaRPr lang="en-US" sz="1600" kern="1200"/>
        </a:p>
      </dsp:txBody>
      <dsp:txXfrm>
        <a:off x="786167" y="494"/>
        <a:ext cx="6163272" cy="680664"/>
      </dsp:txXfrm>
    </dsp:sp>
    <dsp:sp modelId="{05167771-2A7D-4B97-8558-8E206BE7CF63}">
      <dsp:nvSpPr>
        <dsp:cNvPr id="0" name=""/>
        <dsp:cNvSpPr/>
      </dsp:nvSpPr>
      <dsp:spPr>
        <a:xfrm>
          <a:off x="0" y="851325"/>
          <a:ext cx="6949440" cy="68066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A6E65E0-FDA2-4C5F-B185-F881BCCFDB5C}">
      <dsp:nvSpPr>
        <dsp:cNvPr id="0" name=""/>
        <dsp:cNvSpPr/>
      </dsp:nvSpPr>
      <dsp:spPr>
        <a:xfrm>
          <a:off x="205901" y="1004474"/>
          <a:ext cx="374365" cy="37436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D7EE1C8-1766-43F5-B05E-2C14A91F810E}">
      <dsp:nvSpPr>
        <dsp:cNvPr id="0" name=""/>
        <dsp:cNvSpPr/>
      </dsp:nvSpPr>
      <dsp:spPr>
        <a:xfrm>
          <a:off x="786167" y="851325"/>
          <a:ext cx="6163272" cy="6806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037" tIns="72037" rIns="72037" bIns="72037" numCol="1" spcCol="1270" anchor="ctr" anchorCtr="0">
          <a:noAutofit/>
        </a:bodyPr>
        <a:lstStyle/>
        <a:p>
          <a:pPr marL="0" lvl="0" indent="0" algn="l" defTabSz="711200">
            <a:lnSpc>
              <a:spcPct val="90000"/>
            </a:lnSpc>
            <a:spcBef>
              <a:spcPct val="0"/>
            </a:spcBef>
            <a:spcAft>
              <a:spcPct val="35000"/>
            </a:spcAft>
            <a:buNone/>
          </a:pPr>
          <a:r>
            <a:rPr lang="en-GB" sz="1600" kern="1200"/>
            <a:t>Intercultural communication theories</a:t>
          </a:r>
          <a:endParaRPr lang="en-US" sz="1600" kern="1200"/>
        </a:p>
      </dsp:txBody>
      <dsp:txXfrm>
        <a:off x="786167" y="851325"/>
        <a:ext cx="6163272" cy="680664"/>
      </dsp:txXfrm>
    </dsp:sp>
    <dsp:sp modelId="{A45982AB-A75D-48B1-BB05-C4A261EEF7EA}">
      <dsp:nvSpPr>
        <dsp:cNvPr id="0" name=""/>
        <dsp:cNvSpPr/>
      </dsp:nvSpPr>
      <dsp:spPr>
        <a:xfrm>
          <a:off x="0" y="1702155"/>
          <a:ext cx="6949440" cy="68066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1DA9A6-BA90-469C-A5CE-DFFD57E24AE4}">
      <dsp:nvSpPr>
        <dsp:cNvPr id="0" name=""/>
        <dsp:cNvSpPr/>
      </dsp:nvSpPr>
      <dsp:spPr>
        <a:xfrm>
          <a:off x="205901" y="1855305"/>
          <a:ext cx="374365" cy="37436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FF1BA49-545A-423E-80DA-76691CF1271B}">
      <dsp:nvSpPr>
        <dsp:cNvPr id="0" name=""/>
        <dsp:cNvSpPr/>
      </dsp:nvSpPr>
      <dsp:spPr>
        <a:xfrm>
          <a:off x="786167" y="1702155"/>
          <a:ext cx="6163272" cy="6806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037" tIns="72037" rIns="72037" bIns="72037" numCol="1" spcCol="1270" anchor="ctr" anchorCtr="0">
          <a:noAutofit/>
        </a:bodyPr>
        <a:lstStyle/>
        <a:p>
          <a:pPr marL="0" lvl="0" indent="0" algn="l" defTabSz="711200">
            <a:lnSpc>
              <a:spcPct val="90000"/>
            </a:lnSpc>
            <a:spcBef>
              <a:spcPct val="0"/>
            </a:spcBef>
            <a:spcAft>
              <a:spcPct val="35000"/>
            </a:spcAft>
            <a:buNone/>
          </a:pPr>
          <a:r>
            <a:rPr lang="en-GB" sz="1600" kern="1200"/>
            <a:t>UK vs. China: key cultural differences</a:t>
          </a:r>
          <a:endParaRPr lang="en-US" sz="1600" kern="1200"/>
        </a:p>
      </dsp:txBody>
      <dsp:txXfrm>
        <a:off x="786167" y="1702155"/>
        <a:ext cx="6163272" cy="680664"/>
      </dsp:txXfrm>
    </dsp:sp>
    <dsp:sp modelId="{8F129F02-00EE-475D-8241-547023BC8666}">
      <dsp:nvSpPr>
        <dsp:cNvPr id="0" name=""/>
        <dsp:cNvSpPr/>
      </dsp:nvSpPr>
      <dsp:spPr>
        <a:xfrm>
          <a:off x="0" y="2552986"/>
          <a:ext cx="6949440" cy="68066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6F4796-32ED-4FFC-9825-83F7928B884D}">
      <dsp:nvSpPr>
        <dsp:cNvPr id="0" name=""/>
        <dsp:cNvSpPr/>
      </dsp:nvSpPr>
      <dsp:spPr>
        <a:xfrm>
          <a:off x="205901" y="2706136"/>
          <a:ext cx="374365" cy="37436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1E97353-ACC9-4A3C-ABDA-994A8476BD64}">
      <dsp:nvSpPr>
        <dsp:cNvPr id="0" name=""/>
        <dsp:cNvSpPr/>
      </dsp:nvSpPr>
      <dsp:spPr>
        <a:xfrm>
          <a:off x="786167" y="2552986"/>
          <a:ext cx="6163272" cy="6806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037" tIns="72037" rIns="72037" bIns="72037" numCol="1" spcCol="1270" anchor="ctr" anchorCtr="0">
          <a:noAutofit/>
        </a:bodyPr>
        <a:lstStyle/>
        <a:p>
          <a:pPr marL="0" lvl="0" indent="0" algn="l" defTabSz="711200">
            <a:lnSpc>
              <a:spcPct val="90000"/>
            </a:lnSpc>
            <a:spcBef>
              <a:spcPct val="0"/>
            </a:spcBef>
            <a:spcAft>
              <a:spcPct val="35000"/>
            </a:spcAft>
            <a:buNone/>
          </a:pPr>
          <a:r>
            <a:rPr lang="en-GB" sz="1600" kern="1200"/>
            <a:t>Challenges in cross-cultural negotiation</a:t>
          </a:r>
          <a:endParaRPr lang="en-US" sz="1600" kern="1200"/>
        </a:p>
      </dsp:txBody>
      <dsp:txXfrm>
        <a:off x="786167" y="2552986"/>
        <a:ext cx="6163272" cy="680664"/>
      </dsp:txXfrm>
    </dsp:sp>
    <dsp:sp modelId="{CF59EC25-9F12-4A7A-B3EF-BEF84519C890}">
      <dsp:nvSpPr>
        <dsp:cNvPr id="0" name=""/>
        <dsp:cNvSpPr/>
      </dsp:nvSpPr>
      <dsp:spPr>
        <a:xfrm>
          <a:off x="0" y="3403817"/>
          <a:ext cx="6949440" cy="68066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68DAB7-797D-4700-81A8-24D531C00AB4}">
      <dsp:nvSpPr>
        <dsp:cNvPr id="0" name=""/>
        <dsp:cNvSpPr/>
      </dsp:nvSpPr>
      <dsp:spPr>
        <a:xfrm>
          <a:off x="205901" y="3556966"/>
          <a:ext cx="374365" cy="37436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76C84A5-EC93-4072-80E4-2447F183383C}">
      <dsp:nvSpPr>
        <dsp:cNvPr id="0" name=""/>
        <dsp:cNvSpPr/>
      </dsp:nvSpPr>
      <dsp:spPr>
        <a:xfrm>
          <a:off x="786167" y="3403817"/>
          <a:ext cx="6163272" cy="6806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037" tIns="72037" rIns="72037" bIns="72037" numCol="1" spcCol="1270" anchor="ctr" anchorCtr="0">
          <a:noAutofit/>
        </a:bodyPr>
        <a:lstStyle/>
        <a:p>
          <a:pPr marL="0" lvl="0" indent="0" algn="l" defTabSz="711200">
            <a:lnSpc>
              <a:spcPct val="90000"/>
            </a:lnSpc>
            <a:spcBef>
              <a:spcPct val="0"/>
            </a:spcBef>
            <a:spcAft>
              <a:spcPct val="35000"/>
            </a:spcAft>
            <a:buNone/>
          </a:pPr>
          <a:r>
            <a:rPr lang="en-GB" sz="1600" kern="1200"/>
            <a:t>Strategies for successful negotiation</a:t>
          </a:r>
          <a:endParaRPr lang="en-US" sz="1600" kern="1200"/>
        </a:p>
      </dsp:txBody>
      <dsp:txXfrm>
        <a:off x="786167" y="3403817"/>
        <a:ext cx="6163272" cy="680664"/>
      </dsp:txXfrm>
    </dsp:sp>
    <dsp:sp modelId="{5200CC31-6BF0-43A1-876F-EEC20242B89A}">
      <dsp:nvSpPr>
        <dsp:cNvPr id="0" name=""/>
        <dsp:cNvSpPr/>
      </dsp:nvSpPr>
      <dsp:spPr>
        <a:xfrm>
          <a:off x="0" y="4254648"/>
          <a:ext cx="6949440" cy="68066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487096-80BF-4C08-825D-6A3D03236CB4}">
      <dsp:nvSpPr>
        <dsp:cNvPr id="0" name=""/>
        <dsp:cNvSpPr/>
      </dsp:nvSpPr>
      <dsp:spPr>
        <a:xfrm>
          <a:off x="205901" y="4407797"/>
          <a:ext cx="374365" cy="374365"/>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BDD6483-E791-4696-8F9E-7E70614F2F45}">
      <dsp:nvSpPr>
        <dsp:cNvPr id="0" name=""/>
        <dsp:cNvSpPr/>
      </dsp:nvSpPr>
      <dsp:spPr>
        <a:xfrm>
          <a:off x="786167" y="4254648"/>
          <a:ext cx="6163272" cy="6806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037" tIns="72037" rIns="72037" bIns="72037" numCol="1" spcCol="1270" anchor="ctr" anchorCtr="0">
          <a:noAutofit/>
        </a:bodyPr>
        <a:lstStyle/>
        <a:p>
          <a:pPr marL="0" lvl="0" indent="0" algn="l" defTabSz="711200">
            <a:lnSpc>
              <a:spcPct val="90000"/>
            </a:lnSpc>
            <a:spcBef>
              <a:spcPct val="0"/>
            </a:spcBef>
            <a:spcAft>
              <a:spcPct val="35000"/>
            </a:spcAft>
            <a:buNone/>
          </a:pPr>
          <a:r>
            <a:rPr lang="en-GB" sz="1600" kern="1200"/>
            <a:t>Importance of cultural awareness and adaptability</a:t>
          </a:r>
          <a:endParaRPr lang="en-US" sz="1600" kern="1200"/>
        </a:p>
      </dsp:txBody>
      <dsp:txXfrm>
        <a:off x="786167" y="4254648"/>
        <a:ext cx="6163272" cy="680664"/>
      </dsp:txXfrm>
    </dsp:sp>
    <dsp:sp modelId="{F7B045A5-F787-4C3F-BD0C-87136D8EA050}">
      <dsp:nvSpPr>
        <dsp:cNvPr id="0" name=""/>
        <dsp:cNvSpPr/>
      </dsp:nvSpPr>
      <dsp:spPr>
        <a:xfrm>
          <a:off x="0" y="5105478"/>
          <a:ext cx="6949440" cy="68066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28F3C2-FABD-4914-A411-4B90821BB4FC}">
      <dsp:nvSpPr>
        <dsp:cNvPr id="0" name=""/>
        <dsp:cNvSpPr/>
      </dsp:nvSpPr>
      <dsp:spPr>
        <a:xfrm>
          <a:off x="205901" y="5258628"/>
          <a:ext cx="374365" cy="374365"/>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860BC45-AA94-45D4-8185-CC56891E6870}">
      <dsp:nvSpPr>
        <dsp:cNvPr id="0" name=""/>
        <dsp:cNvSpPr/>
      </dsp:nvSpPr>
      <dsp:spPr>
        <a:xfrm>
          <a:off x="786167" y="5105478"/>
          <a:ext cx="6163272" cy="6806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037" tIns="72037" rIns="72037" bIns="72037" numCol="1" spcCol="1270" anchor="ctr" anchorCtr="0">
          <a:noAutofit/>
        </a:bodyPr>
        <a:lstStyle/>
        <a:p>
          <a:pPr marL="0" lvl="0" indent="0" algn="l" defTabSz="711200">
            <a:lnSpc>
              <a:spcPct val="90000"/>
            </a:lnSpc>
            <a:spcBef>
              <a:spcPct val="0"/>
            </a:spcBef>
            <a:spcAft>
              <a:spcPct val="35000"/>
            </a:spcAft>
            <a:buNone/>
          </a:pPr>
          <a:r>
            <a:rPr lang="en-GB" sz="1600" kern="1200"/>
            <a:t>Conclusion and recommendations</a:t>
          </a:r>
          <a:endParaRPr lang="en-US" sz="1600" kern="1200"/>
        </a:p>
      </dsp:txBody>
      <dsp:txXfrm>
        <a:off x="786167" y="5105478"/>
        <a:ext cx="6163272" cy="68066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2C948D4-C070-3A4E-9F2A-9B1881A37773}" type="datetimeFigureOut">
              <a:rPr lang="en-US" smtClean="0"/>
              <a:t>8/1/25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12711D7-9F77-DD41-BB52-A8677508C34E}" type="slidenum">
              <a:rPr lang="en-US" smtClean="0"/>
              <a:t>‹#›</a:t>
            </a:fld>
            <a:endParaRPr lang="en-US"/>
          </a:p>
        </p:txBody>
      </p:sp>
    </p:spTree>
    <p:extLst>
      <p:ext uri="{BB962C8B-B14F-4D97-AF65-F5344CB8AC3E}">
        <p14:creationId xmlns:p14="http://schemas.microsoft.com/office/powerpoint/2010/main" val="7127706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12711D7-9F77-DD41-BB52-A8677508C34E}" type="slidenum">
              <a:rPr lang="en-US" smtClean="0"/>
              <a:t>5</a:t>
            </a:fld>
            <a:endParaRPr lang="en-US"/>
          </a:p>
        </p:txBody>
      </p:sp>
    </p:spTree>
    <p:extLst>
      <p:ext uri="{BB962C8B-B14F-4D97-AF65-F5344CB8AC3E}">
        <p14:creationId xmlns:p14="http://schemas.microsoft.com/office/powerpoint/2010/main" val="37481292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8/1/25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77214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8/1/25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9893405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t>8/1/25</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6928713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8/1/25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5408540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8/1/25</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2872917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t>8/1/25</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2891942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8/1/25</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6577954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8/1/25</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8910657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8/1/25</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4099497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t>8/1/25</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3519360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t>8/1/25</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0367458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5">
                <a:lumMod val="5000"/>
                <a:lumOff val="95000"/>
              </a:schemeClr>
            </a:gs>
            <a:gs pos="74000">
              <a:schemeClr val="accent5">
                <a:lumMod val="45000"/>
                <a:lumOff val="55000"/>
              </a:schemeClr>
            </a:gs>
            <a:gs pos="58000">
              <a:schemeClr val="accent5">
                <a:lumMod val="45000"/>
                <a:lumOff val="55000"/>
              </a:schemeClr>
            </a:gs>
            <a:gs pos="78000">
              <a:schemeClr val="accent5">
                <a:lumMod val="33245"/>
                <a:lumOff val="66755"/>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8/1/25</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2183476270"/>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5" r:id="rId6"/>
    <p:sldLayoutId id="2147483680" r:id="rId7"/>
    <p:sldLayoutId id="2147483681" r:id="rId8"/>
    <p:sldLayoutId id="2147483682" r:id="rId9"/>
    <p:sldLayoutId id="2147483684" r:id="rId10"/>
    <p:sldLayoutId id="2147483683" r:id="rId11"/>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2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7A875D55-4A80-43E9-38F6-27E366493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704B6015-42FF-E805-2F38-192347EBCFC7}"/>
              </a:ext>
            </a:extLst>
          </p:cNvPr>
          <p:cNvPicPr>
            <a:picLocks noChangeAspect="1"/>
          </p:cNvPicPr>
          <p:nvPr/>
        </p:nvPicPr>
        <p:blipFill>
          <a:blip r:embed="rId2">
            <a:alphaModFix amt="60000"/>
          </a:blip>
          <a:srcRect t="13199" b="3158"/>
          <a:stretch>
            <a:fillRect/>
          </a:stretch>
        </p:blipFill>
        <p:spPr>
          <a:xfrm>
            <a:off x="1" y="1"/>
            <a:ext cx="12192000" cy="6857999"/>
          </a:xfrm>
          <a:prstGeom prst="rect">
            <a:avLst/>
          </a:prstGeom>
        </p:spPr>
      </p:pic>
      <p:sp>
        <p:nvSpPr>
          <p:cNvPr id="2" name="Title 1">
            <a:extLst>
              <a:ext uri="{FF2B5EF4-FFF2-40B4-BE49-F238E27FC236}">
                <a16:creationId xmlns:a16="http://schemas.microsoft.com/office/drawing/2014/main" id="{2F4705FD-6E75-6438-4804-0C2F76DA23BE}"/>
              </a:ext>
            </a:extLst>
          </p:cNvPr>
          <p:cNvSpPr>
            <a:spLocks noGrp="1"/>
          </p:cNvSpPr>
          <p:nvPr>
            <p:ph type="ctrTitle"/>
          </p:nvPr>
        </p:nvSpPr>
        <p:spPr>
          <a:xfrm>
            <a:off x="2301923" y="1482602"/>
            <a:ext cx="7588155" cy="2236264"/>
          </a:xfrm>
        </p:spPr>
        <p:txBody>
          <a:bodyPr>
            <a:normAutofit/>
          </a:bodyPr>
          <a:lstStyle/>
          <a:p>
            <a:r>
              <a:rPr lang="en-GB" sz="3800" b="1" dirty="0">
                <a:solidFill>
                  <a:schemeClr val="bg1"/>
                </a:solidFill>
                <a:effectLst/>
                <a:latin typeface="Arial" panose="020B0604020202020204" pitchFamily="34" charset="0"/>
              </a:rPr>
              <a:t>LCBB6001</a:t>
            </a:r>
            <a:br>
              <a:rPr lang="en-GB" sz="3800" dirty="0">
                <a:solidFill>
                  <a:schemeClr val="bg1"/>
                </a:solidFill>
                <a:effectLst/>
                <a:latin typeface="Arial" panose="020B0604020202020204" pitchFamily="34" charset="0"/>
              </a:rPr>
            </a:br>
            <a:r>
              <a:rPr lang="en-GB" sz="3800" b="1" dirty="0">
                <a:solidFill>
                  <a:schemeClr val="bg1"/>
                </a:solidFill>
                <a:effectLst/>
                <a:latin typeface="Arial" panose="020B0604020202020204" pitchFamily="34" charset="0"/>
              </a:rPr>
              <a:t>International Business Communications</a:t>
            </a:r>
            <a:br>
              <a:rPr lang="en-GB" sz="3800" dirty="0">
                <a:solidFill>
                  <a:schemeClr val="bg1"/>
                </a:solidFill>
                <a:effectLst/>
                <a:latin typeface="Arial" panose="020B0604020202020204" pitchFamily="34" charset="0"/>
              </a:rPr>
            </a:br>
            <a:endParaRPr lang="en-US" sz="3800" dirty="0">
              <a:solidFill>
                <a:schemeClr val="bg1"/>
              </a:solidFill>
            </a:endParaRPr>
          </a:p>
        </p:txBody>
      </p:sp>
      <p:sp>
        <p:nvSpPr>
          <p:cNvPr id="3" name="Subtitle 2">
            <a:extLst>
              <a:ext uri="{FF2B5EF4-FFF2-40B4-BE49-F238E27FC236}">
                <a16:creationId xmlns:a16="http://schemas.microsoft.com/office/drawing/2014/main" id="{E054747A-FD7A-7AD6-2EB5-D1B7D81DECDF}"/>
              </a:ext>
            </a:extLst>
          </p:cNvPr>
          <p:cNvSpPr>
            <a:spLocks noGrp="1"/>
          </p:cNvSpPr>
          <p:nvPr>
            <p:ph type="subTitle" idx="1"/>
          </p:nvPr>
        </p:nvSpPr>
        <p:spPr>
          <a:xfrm>
            <a:off x="2301923" y="3793937"/>
            <a:ext cx="7588155" cy="1414091"/>
          </a:xfrm>
        </p:spPr>
        <p:txBody>
          <a:bodyPr>
            <a:normAutofit/>
          </a:bodyPr>
          <a:lstStyle/>
          <a:p>
            <a:r>
              <a:rPr lang="en-US" sz="2200" dirty="0">
                <a:solidFill>
                  <a:schemeClr val="bg1"/>
                </a:solidFill>
              </a:rPr>
              <a:t>RAZVAN ION MUCENIC</a:t>
            </a:r>
          </a:p>
          <a:p>
            <a:r>
              <a:rPr lang="en-US" sz="2200" dirty="0">
                <a:solidFill>
                  <a:schemeClr val="bg1"/>
                </a:solidFill>
              </a:rPr>
              <a:t>2120426</a:t>
            </a:r>
          </a:p>
        </p:txBody>
      </p:sp>
    </p:spTree>
    <p:extLst>
      <p:ext uri="{BB962C8B-B14F-4D97-AF65-F5344CB8AC3E}">
        <p14:creationId xmlns:p14="http://schemas.microsoft.com/office/powerpoint/2010/main" val="37741408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EC5AFC-2120-9715-56C2-D8A74474DEB0}"/>
              </a:ext>
            </a:extLst>
          </p:cNvPr>
          <p:cNvSpPr>
            <a:spLocks noGrp="1"/>
          </p:cNvSpPr>
          <p:nvPr>
            <p:ph type="title"/>
          </p:nvPr>
        </p:nvSpPr>
        <p:spPr>
          <a:xfrm>
            <a:off x="612649" y="548638"/>
            <a:ext cx="3493008" cy="5788152"/>
          </a:xfrm>
        </p:spPr>
        <p:txBody>
          <a:bodyPr anchor="ctr">
            <a:normAutofit/>
          </a:bodyPr>
          <a:lstStyle/>
          <a:p>
            <a:r>
              <a:rPr lang="en-GB" sz="4000"/>
              <a:t>Presentation Outline</a:t>
            </a:r>
            <a:endParaRPr lang="en-US" sz="4000"/>
          </a:p>
        </p:txBody>
      </p:sp>
      <p:graphicFrame>
        <p:nvGraphicFramePr>
          <p:cNvPr id="5" name="Content Placeholder 2">
            <a:extLst>
              <a:ext uri="{FF2B5EF4-FFF2-40B4-BE49-F238E27FC236}">
                <a16:creationId xmlns:a16="http://schemas.microsoft.com/office/drawing/2014/main" id="{F04B7E1E-CE06-FB80-1EFF-C314B0529D9C}"/>
              </a:ext>
            </a:extLst>
          </p:cNvPr>
          <p:cNvGraphicFramePr>
            <a:graphicFrameLocks noGrp="1"/>
          </p:cNvGraphicFramePr>
          <p:nvPr>
            <p:ph idx="1"/>
            <p:extLst>
              <p:ext uri="{D42A27DB-BD31-4B8C-83A1-F6EECF244321}">
                <p14:modId xmlns:p14="http://schemas.microsoft.com/office/powerpoint/2010/main" val="341888122"/>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744825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E8D3B17-7638-DFD3-18E4-8A6D6117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768DAD-52C8-0BD7-F41F-EC1FCD80204A}"/>
              </a:ext>
            </a:extLst>
          </p:cNvPr>
          <p:cNvSpPr>
            <a:spLocks noGrp="1"/>
          </p:cNvSpPr>
          <p:nvPr>
            <p:ph type="title"/>
          </p:nvPr>
        </p:nvSpPr>
        <p:spPr>
          <a:xfrm>
            <a:off x="5568533" y="548640"/>
            <a:ext cx="5916169" cy="882520"/>
          </a:xfrm>
        </p:spPr>
        <p:txBody>
          <a:bodyPr anchor="b">
            <a:normAutofit/>
          </a:bodyPr>
          <a:lstStyle/>
          <a:p>
            <a:r>
              <a:rPr lang="en-GB" dirty="0"/>
              <a:t>What is Culture?</a:t>
            </a:r>
            <a:endParaRPr lang="en-US" dirty="0"/>
          </a:p>
        </p:txBody>
      </p:sp>
      <p:pic>
        <p:nvPicPr>
          <p:cNvPr id="5" name="Picture 4" descr="Colourful carved figures of humans">
            <a:extLst>
              <a:ext uri="{FF2B5EF4-FFF2-40B4-BE49-F238E27FC236}">
                <a16:creationId xmlns:a16="http://schemas.microsoft.com/office/drawing/2014/main" id="{396685D8-239E-94DC-3711-2A555FD032B0}"/>
              </a:ext>
            </a:extLst>
          </p:cNvPr>
          <p:cNvPicPr>
            <a:picLocks noChangeAspect="1"/>
          </p:cNvPicPr>
          <p:nvPr/>
        </p:nvPicPr>
        <p:blipFill>
          <a:blip r:embed="rId2"/>
          <a:srcRect l="24609" r="24376" b="-1"/>
          <a:stretch>
            <a:fillRect/>
          </a:stretch>
        </p:blipFill>
        <p:spPr>
          <a:xfrm>
            <a:off x="20" y="10"/>
            <a:ext cx="4910308" cy="6857990"/>
          </a:xfrm>
          <a:prstGeom prst="rect">
            <a:avLst/>
          </a:prstGeom>
        </p:spPr>
      </p:pic>
      <p:sp>
        <p:nvSpPr>
          <p:cNvPr id="3" name="Content Placeholder 2">
            <a:extLst>
              <a:ext uri="{FF2B5EF4-FFF2-40B4-BE49-F238E27FC236}">
                <a16:creationId xmlns:a16="http://schemas.microsoft.com/office/drawing/2014/main" id="{A50943E5-6C7D-2944-6D50-35C4AAD5C068}"/>
              </a:ext>
            </a:extLst>
          </p:cNvPr>
          <p:cNvSpPr>
            <a:spLocks noGrp="1"/>
          </p:cNvSpPr>
          <p:nvPr>
            <p:ph idx="1"/>
          </p:nvPr>
        </p:nvSpPr>
        <p:spPr>
          <a:xfrm>
            <a:off x="5568533" y="1853514"/>
            <a:ext cx="5916169" cy="4455846"/>
          </a:xfrm>
        </p:spPr>
        <p:txBody>
          <a:bodyPr>
            <a:normAutofit/>
          </a:bodyPr>
          <a:lstStyle/>
          <a:p>
            <a:pPr marL="0" indent="0">
              <a:lnSpc>
                <a:spcPct val="110000"/>
              </a:lnSpc>
              <a:buNone/>
            </a:pPr>
            <a:r>
              <a:rPr lang="en-GB" sz="1000" dirty="0">
                <a:latin typeface="Arial" panose="020B0604020202020204" pitchFamily="34" charset="0"/>
                <a:cs typeface="Arial" panose="020B0604020202020204" pitchFamily="34" charset="0"/>
              </a:rPr>
              <a:t>	Definition:</a:t>
            </a:r>
          </a:p>
          <a:p>
            <a:pPr>
              <a:lnSpc>
                <a:spcPct val="110000"/>
              </a:lnSpc>
            </a:pPr>
            <a:r>
              <a:rPr lang="en-GB" sz="1000" dirty="0">
                <a:latin typeface="Arial" panose="020B0604020202020204" pitchFamily="34" charset="0"/>
                <a:cs typeface="Arial" panose="020B0604020202020204" pitchFamily="34" charset="0"/>
              </a:rPr>
              <a:t>Culture is the common set of values, beliefs, and customs that affect how people think about and respond to their environment (Adler et al., 2003).</a:t>
            </a:r>
          </a:p>
          <a:p>
            <a:pPr>
              <a:lnSpc>
                <a:spcPct val="110000"/>
              </a:lnSpc>
            </a:pPr>
            <a:r>
              <a:rPr lang="en-GB" sz="1000" dirty="0">
                <a:latin typeface="Arial" panose="020B0604020202020204" pitchFamily="34" charset="0"/>
                <a:cs typeface="Arial" panose="020B0604020202020204" pitchFamily="34" charset="0"/>
              </a:rPr>
              <a:t>Cultural connectors in business (Spencer-Oatey, 2012) :</a:t>
            </a:r>
          </a:p>
          <a:p>
            <a:pPr>
              <a:lnSpc>
                <a:spcPct val="110000"/>
              </a:lnSpc>
            </a:pPr>
            <a:r>
              <a:rPr lang="en-GB" sz="1000" dirty="0">
                <a:latin typeface="Arial" panose="020B0604020202020204" pitchFamily="34" charset="0"/>
                <a:cs typeface="Arial" panose="020B0604020202020204" pitchFamily="34" charset="0"/>
              </a:rPr>
              <a:t>Language and Communication: How people talk, what they say or don’t say. Chinese indirectness versus British directness The Chinese communicate indirectly, the Brits directly.</a:t>
            </a:r>
          </a:p>
          <a:p>
            <a:pPr>
              <a:lnSpc>
                <a:spcPct val="110000"/>
              </a:lnSpc>
            </a:pPr>
            <a:r>
              <a:rPr lang="en-GB" sz="1000" dirty="0">
                <a:latin typeface="Arial" panose="020B0604020202020204" pitchFamily="34" charset="0"/>
                <a:cs typeface="Arial" panose="020B0604020202020204" pitchFamily="34" charset="0"/>
              </a:rPr>
              <a:t>Social Norms: They are largely the rules of etiquette and can be summarized as human manners in human society. Hierarchies and face-saving are more relevant to Chinese culture, for example.</a:t>
            </a:r>
          </a:p>
          <a:p>
            <a:pPr>
              <a:lnSpc>
                <a:spcPct val="110000"/>
              </a:lnSpc>
            </a:pPr>
            <a:r>
              <a:rPr lang="en-GB" sz="1000" dirty="0">
                <a:latin typeface="Arial" panose="020B0604020202020204" pitchFamily="34" charset="0"/>
                <a:cs typeface="Arial" panose="020B0604020202020204" pitchFamily="34" charset="0"/>
              </a:rPr>
              <a:t>Values and Beliefs: Fundamental concepts such as individualism (UK) vs. collectivism (China), shape how teams behave, act and make decisions.</a:t>
            </a:r>
          </a:p>
          <a:p>
            <a:pPr>
              <a:lnSpc>
                <a:spcPct val="110000"/>
              </a:lnSpc>
            </a:pPr>
            <a:r>
              <a:rPr lang="en-GB" sz="1000" dirty="0">
                <a:latin typeface="Arial" panose="020B0604020202020204" pitchFamily="34" charset="0"/>
                <a:cs typeface="Arial" panose="020B0604020202020204" pitchFamily="34" charset="0"/>
              </a:rPr>
              <a:t>Power Distance: This relates to the perception of power and status. China is a high power distance culture (the UK isn’t).</a:t>
            </a:r>
          </a:p>
          <a:p>
            <a:pPr>
              <a:lnSpc>
                <a:spcPct val="110000"/>
              </a:lnSpc>
            </a:pPr>
            <a:r>
              <a:rPr lang="en-GB" sz="1000" dirty="0">
                <a:latin typeface="Arial" panose="020B0604020202020204" pitchFamily="34" charset="0"/>
                <a:cs typeface="Arial" panose="020B0604020202020204" pitchFamily="34" charset="0"/>
              </a:rPr>
              <a:t>Time Focus -UK tends to be more deadline focused (short-term centred) China is relationship and long term-(the important days are 10,15 years in the future ).</a:t>
            </a:r>
          </a:p>
          <a:p>
            <a:pPr>
              <a:lnSpc>
                <a:spcPct val="110000"/>
              </a:lnSpc>
            </a:pPr>
            <a:r>
              <a:rPr lang="en-GB" sz="1000" dirty="0">
                <a:latin typeface="Arial" panose="020B0604020202020204" pitchFamily="34" charset="0"/>
                <a:cs typeface="Arial" panose="020B0604020202020204" pitchFamily="34" charset="0"/>
              </a:rPr>
              <a:t>Why It Matters:</a:t>
            </a:r>
          </a:p>
          <a:p>
            <a:pPr>
              <a:lnSpc>
                <a:spcPct val="110000"/>
              </a:lnSpc>
            </a:pPr>
            <a:r>
              <a:rPr lang="en-GB" sz="1000" dirty="0">
                <a:latin typeface="Arial" panose="020B0604020202020204" pitchFamily="34" charset="0"/>
                <a:cs typeface="Arial" panose="020B0604020202020204" pitchFamily="34" charset="0"/>
              </a:rPr>
              <a:t>How culture impacts on negotiation behaviour, leadership expectations and business relationship. Failure to grasp these aspects can result in disputes, protraction and deals falling through (Trompenaars &amp; Hampden-Turner, 2020).</a:t>
            </a:r>
          </a:p>
          <a:p>
            <a:pPr>
              <a:lnSpc>
                <a:spcPct val="110000"/>
              </a:lnSpc>
            </a:pPr>
            <a:endParaRPr lang="en-US" sz="1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882819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ACA6F80-D392-A64E-3CF8-F28F1CCEE6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7FD6AA-E175-75C0-939C-136B5F93A614}"/>
              </a:ext>
            </a:extLst>
          </p:cNvPr>
          <p:cNvSpPr>
            <a:spLocks noGrp="1"/>
          </p:cNvSpPr>
          <p:nvPr>
            <p:ph type="title"/>
          </p:nvPr>
        </p:nvSpPr>
        <p:spPr>
          <a:xfrm>
            <a:off x="614679" y="548640"/>
            <a:ext cx="4779572" cy="2067705"/>
          </a:xfrm>
        </p:spPr>
        <p:txBody>
          <a:bodyPr anchor="t">
            <a:normAutofit/>
          </a:bodyPr>
          <a:lstStyle/>
          <a:p>
            <a:r>
              <a:rPr lang="en-GB" dirty="0"/>
              <a:t>Hofstede’s Cultural Dimensions Theory</a:t>
            </a:r>
            <a:endParaRPr lang="en-US" dirty="0"/>
          </a:p>
        </p:txBody>
      </p:sp>
      <p:pic>
        <p:nvPicPr>
          <p:cNvPr id="7" name="Graphic 6" descr="Cycle with People">
            <a:extLst>
              <a:ext uri="{FF2B5EF4-FFF2-40B4-BE49-F238E27FC236}">
                <a16:creationId xmlns:a16="http://schemas.microsoft.com/office/drawing/2014/main" id="{FCAE3734-8B8E-0981-FDFA-F5B3E3FD32E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31520" y="2976281"/>
            <a:ext cx="3333077" cy="3333077"/>
          </a:xfrm>
          <a:prstGeom prst="rect">
            <a:avLst/>
          </a:prstGeom>
        </p:spPr>
      </p:pic>
      <p:sp>
        <p:nvSpPr>
          <p:cNvPr id="3" name="Content Placeholder 2">
            <a:extLst>
              <a:ext uri="{FF2B5EF4-FFF2-40B4-BE49-F238E27FC236}">
                <a16:creationId xmlns:a16="http://schemas.microsoft.com/office/drawing/2014/main" id="{F93CF301-72C8-0880-159A-764E90FBE07A}"/>
              </a:ext>
            </a:extLst>
          </p:cNvPr>
          <p:cNvSpPr>
            <a:spLocks noGrp="1"/>
          </p:cNvSpPr>
          <p:nvPr>
            <p:ph idx="1"/>
          </p:nvPr>
        </p:nvSpPr>
        <p:spPr>
          <a:xfrm>
            <a:off x="6030551" y="548638"/>
            <a:ext cx="5546770" cy="5760721"/>
          </a:xfrm>
        </p:spPr>
        <p:txBody>
          <a:bodyPr anchor="t">
            <a:normAutofit/>
          </a:bodyPr>
          <a:lstStyle/>
          <a:p>
            <a:pPr>
              <a:lnSpc>
                <a:spcPct val="110000"/>
              </a:lnSpc>
            </a:pPr>
            <a:r>
              <a:rPr lang="en-GB" sz="1050" dirty="0">
                <a:latin typeface="Arial" panose="020B0604020202020204" pitchFamily="34" charset="0"/>
                <a:cs typeface="Arial" panose="020B0604020202020204" pitchFamily="34" charset="0"/>
              </a:rPr>
              <a:t>Hofstede’s model describes fundamental cultural variance affecting communication and business between nations (Hofstede, 2011).</a:t>
            </a:r>
          </a:p>
          <a:p>
            <a:pPr marL="0" indent="0">
              <a:lnSpc>
                <a:spcPct val="110000"/>
              </a:lnSpc>
              <a:buNone/>
            </a:pPr>
            <a:r>
              <a:rPr lang="en-GB" sz="1050" b="1" dirty="0">
                <a:latin typeface="Arial" panose="020B0604020202020204" pitchFamily="34" charset="0"/>
                <a:cs typeface="Arial" panose="020B0604020202020204" pitchFamily="34" charset="0"/>
              </a:rPr>
              <a:t>	Key Dimensions – UK vs China:</a:t>
            </a:r>
          </a:p>
          <a:p>
            <a:pPr>
              <a:lnSpc>
                <a:spcPct val="110000"/>
              </a:lnSpc>
            </a:pPr>
            <a:r>
              <a:rPr lang="en-GB" sz="1050" dirty="0">
                <a:latin typeface="Arial" panose="020B0604020202020204" pitchFamily="34" charset="0"/>
                <a:cs typeface="Arial" panose="020B0604020202020204" pitchFamily="34" charset="0"/>
              </a:rPr>
              <a:t>Power Distance:</a:t>
            </a:r>
          </a:p>
          <a:p>
            <a:pPr>
              <a:lnSpc>
                <a:spcPct val="110000"/>
              </a:lnSpc>
            </a:pPr>
            <a:r>
              <a:rPr lang="en-GB" sz="1050" dirty="0">
                <a:latin typeface="Arial" panose="020B0604020202020204" pitchFamily="34" charset="0"/>
                <a:cs typeface="Arial" panose="020B0604020202020204" pitchFamily="34" charset="0"/>
              </a:rPr>
              <a:t>“Power distance is really high in China, which means authority gets a lot of respect. The UK has relatively low power distance, thereby supporting equality and free discussion.</a:t>
            </a:r>
          </a:p>
          <a:p>
            <a:pPr>
              <a:lnSpc>
                <a:spcPct val="110000"/>
              </a:lnSpc>
            </a:pPr>
            <a:r>
              <a:rPr lang="en-GB" sz="1050" dirty="0">
                <a:latin typeface="Arial" panose="020B0604020202020204" pitchFamily="34" charset="0"/>
                <a:cs typeface="Arial" panose="020B0604020202020204" pitchFamily="34" charset="0"/>
              </a:rPr>
              <a:t>→ Impact: Chinese negotiators may defer to those of a more senior rank; U.K. teams might assume that everyone will contribute equally.</a:t>
            </a:r>
          </a:p>
          <a:p>
            <a:pPr>
              <a:lnSpc>
                <a:spcPct val="110000"/>
              </a:lnSpc>
            </a:pPr>
            <a:r>
              <a:rPr lang="en-GB" sz="1050" dirty="0">
                <a:latin typeface="Arial" panose="020B0604020202020204" pitchFamily="34" charset="0"/>
                <a:cs typeface="Arial" panose="020B0604020202020204" pitchFamily="34" charset="0"/>
              </a:rPr>
              <a:t>Individualism vs. Collectivism:</a:t>
            </a:r>
          </a:p>
          <a:p>
            <a:pPr>
              <a:lnSpc>
                <a:spcPct val="110000"/>
              </a:lnSpc>
            </a:pPr>
            <a:r>
              <a:rPr lang="en-GB" sz="1050" dirty="0">
                <a:latin typeface="Arial" panose="020B0604020202020204" pitchFamily="34" charset="0"/>
                <a:cs typeface="Arial" panose="020B0604020202020204" pitchFamily="34" charset="0"/>
              </a:rPr>
              <a:t>The UK is individualist and sets great store by personal achievement. China is collectivist and focusing on group consensus.</a:t>
            </a:r>
          </a:p>
          <a:p>
            <a:pPr>
              <a:lnSpc>
                <a:spcPct val="110000"/>
              </a:lnSpc>
            </a:pPr>
            <a:r>
              <a:rPr lang="en-GB" sz="1050" dirty="0">
                <a:latin typeface="Arial" panose="020B0604020202020204" pitchFamily="34" charset="0"/>
                <a:cs typeface="Arial" panose="020B0604020202020204" pitchFamily="34" charset="0"/>
              </a:rPr>
              <a:t>→ Effect: UK negotiators might take decisions alone, whereas their Chinese counterparts are more likely to make team-based choices.</a:t>
            </a:r>
          </a:p>
          <a:p>
            <a:pPr>
              <a:lnSpc>
                <a:spcPct val="110000"/>
              </a:lnSpc>
            </a:pPr>
            <a:r>
              <a:rPr lang="en-GB" sz="1050" dirty="0">
                <a:latin typeface="Arial" panose="020B0604020202020204" pitchFamily="34" charset="0"/>
                <a:cs typeface="Arial" panose="020B0604020202020204" pitchFamily="34" charset="0"/>
              </a:rPr>
              <a:t>Long-Term Orientation:</a:t>
            </a:r>
          </a:p>
          <a:p>
            <a:pPr>
              <a:lnSpc>
                <a:spcPct val="110000"/>
              </a:lnSpc>
            </a:pPr>
            <a:r>
              <a:rPr lang="en-GB" sz="1050" dirty="0">
                <a:latin typeface="Arial" panose="020B0604020202020204" pitchFamily="34" charset="0"/>
                <a:cs typeface="Arial" panose="020B0604020202020204" pitchFamily="34" charset="0"/>
              </a:rPr>
              <a:t>Chinese business culture is long term oriented and builds trust over several years. The UK tends to favour faster solutions.</a:t>
            </a:r>
          </a:p>
          <a:p>
            <a:pPr>
              <a:lnSpc>
                <a:spcPct val="110000"/>
              </a:lnSpc>
            </a:pPr>
            <a:r>
              <a:rPr lang="en-GB" sz="1050" dirty="0">
                <a:latin typeface="Arial" panose="020B0604020202020204" pitchFamily="34" charset="0"/>
                <a:cs typeface="Arial" panose="020B0604020202020204" pitchFamily="34" charset="0"/>
              </a:rPr>
              <a:t>→ Impact: Chinese companies could opt for slow deal-making and firm connections first.</a:t>
            </a:r>
          </a:p>
          <a:p>
            <a:pPr>
              <a:lnSpc>
                <a:spcPct val="110000"/>
              </a:lnSpc>
            </a:pPr>
            <a:r>
              <a:rPr lang="en-GB" sz="1050" dirty="0">
                <a:latin typeface="Arial" panose="020B0604020202020204" pitchFamily="34" charset="0"/>
                <a:cs typeface="Arial" panose="020B0604020202020204" pitchFamily="34" charset="0"/>
              </a:rPr>
              <a:t>Why it Matters:</a:t>
            </a:r>
          </a:p>
          <a:p>
            <a:pPr>
              <a:lnSpc>
                <a:spcPct val="110000"/>
              </a:lnSpc>
            </a:pPr>
            <a:r>
              <a:rPr lang="en-GB" sz="1050" dirty="0">
                <a:latin typeface="Arial" panose="020B0604020202020204" pitchFamily="34" charset="0"/>
                <a:cs typeface="Arial" panose="020B0604020202020204" pitchFamily="34" charset="0"/>
              </a:rPr>
              <a:t>Familiarity with such diverse ways of working would enable British managers to adopt an attitude towards negotiations that is both tactful and supple, thereby minimising misunderstandings and promoting trust (Hofstede Insights 2023).</a:t>
            </a:r>
          </a:p>
          <a:p>
            <a:pPr>
              <a:lnSpc>
                <a:spcPct val="110000"/>
              </a:lnSpc>
            </a:pPr>
            <a:endParaRPr lang="en-US" sz="105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138094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E8D3B17-7638-DFD3-18E4-8A6D6117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53C14A-8BF1-40E9-8765-E76E8F2010A9}"/>
              </a:ext>
            </a:extLst>
          </p:cNvPr>
          <p:cNvSpPr>
            <a:spLocks noGrp="1"/>
          </p:cNvSpPr>
          <p:nvPr>
            <p:ph type="title"/>
          </p:nvPr>
        </p:nvSpPr>
        <p:spPr>
          <a:xfrm>
            <a:off x="5568533" y="-214884"/>
            <a:ext cx="5916169" cy="1527048"/>
          </a:xfrm>
        </p:spPr>
        <p:txBody>
          <a:bodyPr anchor="b">
            <a:normAutofit/>
          </a:bodyPr>
          <a:lstStyle/>
          <a:p>
            <a:r>
              <a:rPr lang="en-GB" sz="2800" dirty="0"/>
              <a:t>Cultural Challenges to Overcome in UK–China Negotiations</a:t>
            </a:r>
            <a:endParaRPr lang="en-US" sz="2800" dirty="0"/>
          </a:p>
        </p:txBody>
      </p:sp>
      <p:pic>
        <p:nvPicPr>
          <p:cNvPr id="5" name="Picture 4" descr="A group of people discussing something&#10;&#10;Description automatically generated">
            <a:extLst>
              <a:ext uri="{FF2B5EF4-FFF2-40B4-BE49-F238E27FC236}">
                <a16:creationId xmlns:a16="http://schemas.microsoft.com/office/drawing/2014/main" id="{C63D90D1-F205-8076-6786-9FBB05B2EE25}"/>
              </a:ext>
            </a:extLst>
          </p:cNvPr>
          <p:cNvPicPr>
            <a:picLocks noChangeAspect="1"/>
          </p:cNvPicPr>
          <p:nvPr/>
        </p:nvPicPr>
        <p:blipFill>
          <a:blip r:embed="rId3"/>
          <a:srcRect l="18883" r="40842"/>
          <a:stretch>
            <a:fillRect/>
          </a:stretch>
        </p:blipFill>
        <p:spPr>
          <a:xfrm>
            <a:off x="20" y="10"/>
            <a:ext cx="4910308" cy="6857990"/>
          </a:xfrm>
          <a:prstGeom prst="rect">
            <a:avLst/>
          </a:prstGeom>
        </p:spPr>
      </p:pic>
      <p:sp>
        <p:nvSpPr>
          <p:cNvPr id="3" name="Content Placeholder 2">
            <a:extLst>
              <a:ext uri="{FF2B5EF4-FFF2-40B4-BE49-F238E27FC236}">
                <a16:creationId xmlns:a16="http://schemas.microsoft.com/office/drawing/2014/main" id="{32C022A8-B8FA-34F3-E685-6E2733F0E869}"/>
              </a:ext>
            </a:extLst>
          </p:cNvPr>
          <p:cNvSpPr>
            <a:spLocks noGrp="1"/>
          </p:cNvSpPr>
          <p:nvPr>
            <p:ph idx="1"/>
          </p:nvPr>
        </p:nvSpPr>
        <p:spPr>
          <a:xfrm>
            <a:off x="5386039" y="1393903"/>
            <a:ext cx="6200078" cy="5163014"/>
          </a:xfrm>
        </p:spPr>
        <p:txBody>
          <a:bodyPr>
            <a:normAutofit fontScale="92500"/>
          </a:bodyPr>
          <a:lstStyle/>
          <a:p>
            <a:pPr>
              <a:lnSpc>
                <a:spcPct val="110000"/>
              </a:lnSpc>
            </a:pPr>
            <a:r>
              <a:rPr lang="en-GB" sz="1000" dirty="0">
                <a:latin typeface="Arial" panose="020B0604020202020204" pitchFamily="34" charset="0"/>
                <a:cs typeface="Arial" panose="020B0604020202020204" pitchFamily="34" charset="0"/>
              </a:rPr>
              <a:t>Communication Style Differences:</a:t>
            </a:r>
          </a:p>
          <a:p>
            <a:pPr>
              <a:lnSpc>
                <a:spcPct val="110000"/>
              </a:lnSpc>
            </a:pPr>
            <a:r>
              <a:rPr lang="en-GB" sz="1000" dirty="0">
                <a:latin typeface="Arial" panose="020B0604020202020204" pitchFamily="34" charset="0"/>
                <a:cs typeface="Arial" panose="020B0604020202020204" pitchFamily="34" charset="0"/>
              </a:rPr>
              <a:t>Chinese communication often falls outside the face-to-face interactions which are also high in context requiring non-verbal cues (body language and intonation) to understand the meaning. I'm British and we're low-context communicators, it's all in your face.</a:t>
            </a:r>
          </a:p>
          <a:p>
            <a:pPr>
              <a:lnSpc>
                <a:spcPct val="110000"/>
              </a:lnSpc>
            </a:pPr>
            <a:r>
              <a:rPr lang="en-GB" sz="1000" dirty="0">
                <a:latin typeface="Arial" panose="020B0604020202020204" pitchFamily="34" charset="0"/>
                <a:cs typeface="Arial" panose="020B0604020202020204" pitchFamily="34" charset="0"/>
              </a:rPr>
              <a:t>→ Challenge: There is a risk of British diplomats interpreting silence or non-committal responses as lack of interest/information (Hall, 1976).</a:t>
            </a:r>
          </a:p>
          <a:p>
            <a:pPr>
              <a:lnSpc>
                <a:spcPct val="110000"/>
              </a:lnSpc>
            </a:pPr>
            <a:r>
              <a:rPr lang="en-GB" sz="1000" dirty="0">
                <a:latin typeface="Arial" panose="020B0604020202020204" pitchFamily="34" charset="0"/>
                <a:cs typeface="Arial" panose="020B0604020202020204" pitchFamily="34" charset="0"/>
              </a:rPr>
              <a:t>Hierarchy and Authority:</a:t>
            </a:r>
          </a:p>
          <a:p>
            <a:pPr>
              <a:lnSpc>
                <a:spcPct val="110000"/>
              </a:lnSpc>
            </a:pPr>
            <a:r>
              <a:rPr lang="en-GB" sz="1000" dirty="0">
                <a:latin typeface="Arial" panose="020B0604020202020204" pitchFamily="34" charset="0"/>
                <a:cs typeface="Arial" panose="020B0604020202020204" pitchFamily="34" charset="0"/>
              </a:rPr>
              <a:t>Chinese firms usually have relatively rigid hierarchical structures. Senior leaders are assumed to make decisions.</a:t>
            </a:r>
          </a:p>
          <a:p>
            <a:pPr>
              <a:lnSpc>
                <a:spcPct val="110000"/>
              </a:lnSpc>
            </a:pPr>
            <a:r>
              <a:rPr lang="en-GB" sz="1000" dirty="0">
                <a:latin typeface="Arial" panose="020B0604020202020204" pitchFamily="34" charset="0"/>
                <a:cs typeface="Arial" panose="020B0604020202020204" pitchFamily="34" charset="0"/>
              </a:rPr>
              <a:t>→ Tension: a U.K. team can anticipate for egalitarian discourse, whereas their Chinese counterparts would wait to be instructed (Fang, 2018).</a:t>
            </a:r>
          </a:p>
          <a:p>
            <a:pPr>
              <a:lnSpc>
                <a:spcPct val="110000"/>
              </a:lnSpc>
            </a:pPr>
            <a:r>
              <a:rPr lang="en-GB" sz="1000" dirty="0">
                <a:latin typeface="Arial" panose="020B0604020202020204" pitchFamily="34" charset="0"/>
                <a:cs typeface="Arial" panose="020B0604020202020204" pitchFamily="34" charset="0"/>
              </a:rPr>
              <a:t>Concept of “Face” (</a:t>
            </a:r>
            <a:r>
              <a:rPr lang="en-GB" sz="1000" dirty="0" err="1">
                <a:latin typeface="Arial" panose="020B0604020202020204" pitchFamily="34" charset="0"/>
                <a:cs typeface="Arial" panose="020B0604020202020204" pitchFamily="34" charset="0"/>
              </a:rPr>
              <a:t>Mianzi</a:t>
            </a:r>
            <a:r>
              <a:rPr lang="en-GB" sz="1000" dirty="0">
                <a:latin typeface="Arial" panose="020B0604020202020204" pitchFamily="34" charset="0"/>
                <a:cs typeface="Arial" panose="020B0604020202020204" pitchFamily="34" charset="0"/>
              </a:rPr>
              <a:t>):</a:t>
            </a:r>
          </a:p>
          <a:p>
            <a:pPr>
              <a:lnSpc>
                <a:spcPct val="110000"/>
              </a:lnSpc>
            </a:pPr>
            <a:r>
              <a:rPr lang="en-GB" sz="1000" dirty="0">
                <a:latin typeface="Arial" panose="020B0604020202020204" pitchFamily="34" charset="0"/>
                <a:cs typeface="Arial" panose="020B0604020202020204" pitchFamily="34" charset="0"/>
              </a:rPr>
              <a:t>Dignity and not being embarrassed is important in Chinese culture.</a:t>
            </a:r>
          </a:p>
          <a:p>
            <a:pPr>
              <a:lnSpc>
                <a:spcPct val="110000"/>
              </a:lnSpc>
            </a:pPr>
            <a:r>
              <a:rPr lang="en-GB" sz="1000" dirty="0">
                <a:latin typeface="Arial" panose="020B0604020202020204" pitchFamily="34" charset="0"/>
                <a:cs typeface="Arial" panose="020B0604020202020204" pitchFamily="34" charset="0"/>
              </a:rPr>
              <a:t>→ Face saving: Direct attack or extensive haggling can be conceived of as disrespectful and harmful to the relationship (Ting-Toomey, 2020).</a:t>
            </a:r>
          </a:p>
          <a:p>
            <a:pPr>
              <a:lnSpc>
                <a:spcPct val="110000"/>
              </a:lnSpc>
            </a:pPr>
            <a:r>
              <a:rPr lang="en-GB" sz="1000" dirty="0">
                <a:latin typeface="Arial" panose="020B0604020202020204" pitchFamily="34" charset="0"/>
                <a:cs typeface="Arial" panose="020B0604020202020204" pitchFamily="34" charset="0"/>
              </a:rPr>
              <a:t>Decision-Making Process:</a:t>
            </a:r>
          </a:p>
          <a:p>
            <a:pPr>
              <a:lnSpc>
                <a:spcPct val="110000"/>
              </a:lnSpc>
            </a:pPr>
            <a:r>
              <a:rPr lang="en-GB" sz="1000" dirty="0">
                <a:latin typeface="Arial" panose="020B0604020202020204" pitchFamily="34" charset="0"/>
                <a:cs typeface="Arial" panose="020B0604020202020204" pitchFamily="34" charset="0"/>
              </a:rPr>
              <a:t>China typically has a slower, consensus-driven process that involves multiple internal discussions.</a:t>
            </a:r>
          </a:p>
          <a:p>
            <a:pPr>
              <a:lnSpc>
                <a:spcPct val="110000"/>
              </a:lnSpc>
            </a:pPr>
            <a:r>
              <a:rPr lang="en-GB" sz="1000" dirty="0">
                <a:latin typeface="Arial" panose="020B0604020202020204" pitchFamily="34" charset="0"/>
                <a:cs typeface="Arial" panose="020B0604020202020204" pitchFamily="34" charset="0"/>
              </a:rPr>
              <a:t>→ Challenge: British negotiators could grow impatient with delays or want to see faster individual decisions.</a:t>
            </a:r>
          </a:p>
          <a:p>
            <a:pPr>
              <a:lnSpc>
                <a:spcPct val="110000"/>
              </a:lnSpc>
            </a:pPr>
            <a:r>
              <a:rPr lang="en-GB" sz="1000" dirty="0">
                <a:latin typeface="Arial" panose="020B0604020202020204" pitchFamily="34" charset="0"/>
                <a:cs typeface="Arial" panose="020B0604020202020204" pitchFamily="34" charset="0"/>
              </a:rPr>
              <a:t>Importance of Guanxi (Relationships):</a:t>
            </a:r>
          </a:p>
          <a:p>
            <a:pPr>
              <a:lnSpc>
                <a:spcPct val="110000"/>
              </a:lnSpc>
            </a:pPr>
            <a:r>
              <a:rPr lang="en-GB" sz="1000" dirty="0">
                <a:latin typeface="Arial" panose="020B0604020202020204" pitchFamily="34" charset="0"/>
                <a:cs typeface="Arial" panose="020B0604020202020204" pitchFamily="34" charset="0"/>
              </a:rPr>
              <a:t>Guangxi, which is personal connections and trust, are core to Chinese business.</a:t>
            </a:r>
          </a:p>
          <a:p>
            <a:pPr>
              <a:lnSpc>
                <a:spcPct val="110000"/>
              </a:lnSpc>
            </a:pPr>
            <a:r>
              <a:rPr lang="en-GB" sz="1000" dirty="0">
                <a:latin typeface="Arial" panose="020B0604020202020204" pitchFamily="34" charset="0"/>
                <a:cs typeface="Arial" panose="020B0604020202020204" pitchFamily="34" charset="0"/>
              </a:rPr>
              <a:t>→ Challenge: British companies trying to negotiate contracts too soon and not building relationships may be viewed as transactional or insincere (Buckley et al., 2018).</a:t>
            </a:r>
          </a:p>
          <a:p>
            <a:pPr>
              <a:lnSpc>
                <a:spcPct val="110000"/>
              </a:lnSpc>
            </a:pPr>
            <a:endParaRPr lang="en-US" sz="1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550696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ACA6F80-D392-A64E-3CF8-F28F1CCEE6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474A04-99E5-60DD-8C91-0BB93037C4F1}"/>
              </a:ext>
            </a:extLst>
          </p:cNvPr>
          <p:cNvSpPr>
            <a:spLocks noGrp="1"/>
          </p:cNvSpPr>
          <p:nvPr>
            <p:ph type="title"/>
          </p:nvPr>
        </p:nvSpPr>
        <p:spPr>
          <a:xfrm>
            <a:off x="614679" y="548640"/>
            <a:ext cx="4779572" cy="2067705"/>
          </a:xfrm>
        </p:spPr>
        <p:txBody>
          <a:bodyPr anchor="t">
            <a:normAutofit/>
          </a:bodyPr>
          <a:lstStyle/>
          <a:p>
            <a:r>
              <a:rPr lang="en-GB" dirty="0"/>
              <a:t>High-Context vs Low-Context Communication</a:t>
            </a:r>
            <a:endParaRPr lang="en-US" dirty="0"/>
          </a:p>
        </p:txBody>
      </p:sp>
      <p:pic>
        <p:nvPicPr>
          <p:cNvPr id="7" name="Graphic 6" descr="Speech">
            <a:extLst>
              <a:ext uri="{FF2B5EF4-FFF2-40B4-BE49-F238E27FC236}">
                <a16:creationId xmlns:a16="http://schemas.microsoft.com/office/drawing/2014/main" id="{78AA29D6-018D-3F95-71BC-3C7AE9A84EC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31520" y="2976281"/>
            <a:ext cx="3333077" cy="3333077"/>
          </a:xfrm>
          <a:prstGeom prst="rect">
            <a:avLst/>
          </a:prstGeom>
        </p:spPr>
      </p:pic>
      <p:sp>
        <p:nvSpPr>
          <p:cNvPr id="3" name="Content Placeholder 2">
            <a:extLst>
              <a:ext uri="{FF2B5EF4-FFF2-40B4-BE49-F238E27FC236}">
                <a16:creationId xmlns:a16="http://schemas.microsoft.com/office/drawing/2014/main" id="{768D860A-555F-B5B9-FDFD-72028EE4022A}"/>
              </a:ext>
            </a:extLst>
          </p:cNvPr>
          <p:cNvSpPr>
            <a:spLocks noGrp="1"/>
          </p:cNvSpPr>
          <p:nvPr>
            <p:ph idx="1"/>
          </p:nvPr>
        </p:nvSpPr>
        <p:spPr>
          <a:xfrm>
            <a:off x="6030551" y="548638"/>
            <a:ext cx="5546770" cy="5760721"/>
          </a:xfrm>
        </p:spPr>
        <p:txBody>
          <a:bodyPr anchor="t">
            <a:normAutofit/>
          </a:bodyPr>
          <a:lstStyle/>
          <a:p>
            <a:pPr>
              <a:lnSpc>
                <a:spcPct val="110000"/>
              </a:lnSpc>
            </a:pPr>
            <a:r>
              <a:rPr lang="en-GB" sz="1000" dirty="0"/>
              <a:t>High-Context Culture (China):</a:t>
            </a:r>
          </a:p>
          <a:p>
            <a:pPr>
              <a:lnSpc>
                <a:spcPct val="110000"/>
              </a:lnSpc>
            </a:pPr>
            <a:r>
              <a:rPr lang="en-GB" sz="1000" dirty="0"/>
              <a:t>Our communication is also indirect, subtle and body language-orientated with use of tone/humour/understanding.</a:t>
            </a:r>
          </a:p>
          <a:p>
            <a:pPr>
              <a:lnSpc>
                <a:spcPct val="110000"/>
              </a:lnSpc>
            </a:pPr>
            <a:r>
              <a:rPr lang="en-GB" sz="1000" dirty="0"/>
              <a:t>There are such things in Cambodia as silence and pauses, which are normal here and not at all rude or surly.</a:t>
            </a:r>
          </a:p>
          <a:p>
            <a:pPr>
              <a:lnSpc>
                <a:spcPct val="110000"/>
              </a:lnSpc>
            </a:pPr>
            <a:r>
              <a:rPr lang="en-GB" sz="1000" dirty="0"/>
              <a:t>→ Presupposition Example: A Chinese entrepreneur cannot say right away no to an offer but rather will answer as we shall perform which means I disagree 91(Hall,1976).</a:t>
            </a:r>
          </a:p>
          <a:p>
            <a:pPr>
              <a:lnSpc>
                <a:spcPct val="110000"/>
              </a:lnSpc>
            </a:pPr>
            <a:r>
              <a:rPr lang="en-GB" sz="1000" dirty="0"/>
              <a:t>Low-Context Culture (UK):</a:t>
            </a:r>
          </a:p>
          <a:p>
            <a:pPr>
              <a:lnSpc>
                <a:spcPct val="110000"/>
              </a:lnSpc>
            </a:pPr>
            <a:r>
              <a:rPr lang="en-GB" sz="1000" dirty="0"/>
              <a:t>Speech is open, concrete and to the point.</a:t>
            </a:r>
          </a:p>
          <a:p>
            <a:pPr>
              <a:lnSpc>
                <a:spcPct val="110000"/>
              </a:lnSpc>
            </a:pPr>
            <a:r>
              <a:rPr lang="en-GB" sz="1000" dirty="0"/>
              <a:t>People speak directly and written contracts are highly regarded.</a:t>
            </a:r>
          </a:p>
          <a:p>
            <a:pPr>
              <a:lnSpc>
                <a:spcPct val="110000"/>
              </a:lnSpc>
            </a:pPr>
            <a:r>
              <a:rPr lang="en-GB" sz="1000" dirty="0"/>
              <a:t>→ Example: Professionals in the UK may read non-answers or equivocation as indecisiveness, evasion.</a:t>
            </a:r>
          </a:p>
          <a:p>
            <a:pPr>
              <a:lnSpc>
                <a:spcPct val="110000"/>
              </a:lnSpc>
            </a:pPr>
            <a:r>
              <a:rPr lang="en-GB" sz="1000" dirty="0"/>
              <a:t>Impact on Negotiations:</a:t>
            </a:r>
          </a:p>
          <a:p>
            <a:pPr>
              <a:lnSpc>
                <a:spcPct val="110000"/>
              </a:lnSpc>
            </a:pPr>
            <a:r>
              <a:rPr lang="en-GB" sz="1000" dirty="0"/>
              <a:t>Misinterpretation is a major risk. A British team might miss nuance, or inadvertently cause offence by being overly blunt.</a:t>
            </a:r>
          </a:p>
          <a:p>
            <a:pPr>
              <a:lnSpc>
                <a:spcPct val="110000"/>
              </a:lnSpc>
            </a:pPr>
            <a:r>
              <a:rPr lang="en-GB" sz="1000" dirty="0"/>
              <a:t>Some Western negotiators may feel uneasy with the use of extremely direct language, as well as pressure to answer immediately from Chinese interlocutors (Chen et al., 2021).</a:t>
            </a:r>
          </a:p>
          <a:p>
            <a:pPr>
              <a:lnSpc>
                <a:spcPct val="110000"/>
              </a:lnSpc>
            </a:pPr>
            <a:r>
              <a:rPr lang="en-GB" sz="1000" dirty="0"/>
              <a:t>Strategic Advice:</a:t>
            </a:r>
          </a:p>
          <a:p>
            <a:pPr>
              <a:lnSpc>
                <a:spcPct val="110000"/>
              </a:lnSpc>
            </a:pPr>
            <a:r>
              <a:rPr lang="en-GB" sz="1000" dirty="0"/>
              <a:t>UK teams should employ active listening, create room for reflection and not try to force a conversation.</a:t>
            </a:r>
          </a:p>
          <a:p>
            <a:pPr>
              <a:lnSpc>
                <a:spcPct val="110000"/>
              </a:lnSpc>
            </a:pPr>
            <a:r>
              <a:rPr lang="en-GB" sz="1000" dirty="0"/>
              <a:t>Being aware of these styles can avoid breakdowns in trust and allow both sides to adjust their messaging.</a:t>
            </a:r>
          </a:p>
          <a:p>
            <a:pPr>
              <a:lnSpc>
                <a:spcPct val="110000"/>
              </a:lnSpc>
            </a:pPr>
            <a:endParaRPr lang="en-US" sz="1000" dirty="0"/>
          </a:p>
        </p:txBody>
      </p:sp>
    </p:spTree>
    <p:extLst>
      <p:ext uri="{BB962C8B-B14F-4D97-AF65-F5344CB8AC3E}">
        <p14:creationId xmlns:p14="http://schemas.microsoft.com/office/powerpoint/2010/main" val="8723671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7B65277-82C6-6D08-6DCA-4A7DCC3B7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123C10-1746-AA51-9838-61FC86A08A98}"/>
              </a:ext>
            </a:extLst>
          </p:cNvPr>
          <p:cNvSpPr>
            <a:spLocks noGrp="1"/>
          </p:cNvSpPr>
          <p:nvPr>
            <p:ph type="title"/>
          </p:nvPr>
        </p:nvSpPr>
        <p:spPr>
          <a:xfrm>
            <a:off x="6667459" y="137160"/>
            <a:ext cx="5862396" cy="1527048"/>
          </a:xfrm>
        </p:spPr>
        <p:txBody>
          <a:bodyPr anchor="b">
            <a:normAutofit/>
          </a:bodyPr>
          <a:lstStyle/>
          <a:p>
            <a:r>
              <a:rPr lang="en-GB" dirty="0"/>
              <a:t>Negotiation Strategies for Success</a:t>
            </a:r>
            <a:endParaRPr lang="en-US" dirty="0"/>
          </a:p>
        </p:txBody>
      </p:sp>
      <p:sp>
        <p:nvSpPr>
          <p:cNvPr id="3" name="Content Placeholder 2">
            <a:extLst>
              <a:ext uri="{FF2B5EF4-FFF2-40B4-BE49-F238E27FC236}">
                <a16:creationId xmlns:a16="http://schemas.microsoft.com/office/drawing/2014/main" id="{2A9ECDC7-5744-543E-ECC4-D7DFCFACA36D}"/>
              </a:ext>
            </a:extLst>
          </p:cNvPr>
          <p:cNvSpPr>
            <a:spLocks noGrp="1"/>
          </p:cNvSpPr>
          <p:nvPr>
            <p:ph idx="1"/>
          </p:nvPr>
        </p:nvSpPr>
        <p:spPr>
          <a:xfrm>
            <a:off x="334537" y="557561"/>
            <a:ext cx="6244683" cy="6044295"/>
          </a:xfrm>
        </p:spPr>
        <p:txBody>
          <a:bodyPr>
            <a:normAutofit fontScale="92500" lnSpcReduction="10000"/>
          </a:bodyPr>
          <a:lstStyle/>
          <a:p>
            <a:pPr>
              <a:lnSpc>
                <a:spcPct val="110000"/>
              </a:lnSpc>
            </a:pPr>
            <a:r>
              <a:rPr lang="en-GB" sz="1200" dirty="0">
                <a:latin typeface="Arial" panose="020B0604020202020204" pitchFamily="34" charset="0"/>
                <a:cs typeface="Arial" panose="020B0604020202020204" pitchFamily="34" charset="0"/>
              </a:rPr>
              <a:t>Build Relationships First (Guanxi):</a:t>
            </a:r>
          </a:p>
          <a:p>
            <a:pPr>
              <a:lnSpc>
                <a:spcPct val="110000"/>
              </a:lnSpc>
            </a:pPr>
            <a:r>
              <a:rPr lang="en-GB" sz="1200" dirty="0">
                <a:latin typeface="Arial" panose="020B0604020202020204" pitchFamily="34" charset="0"/>
                <a:cs typeface="Arial" panose="020B0604020202020204" pitchFamily="34" charset="0"/>
              </a:rPr>
              <a:t>Do it in China Good business is built on trust. The cultivation of guanxi—strong personal relationships—is typically more critical than the contract.</a:t>
            </a:r>
          </a:p>
          <a:p>
            <a:pPr>
              <a:lnSpc>
                <a:spcPct val="110000"/>
              </a:lnSpc>
            </a:pPr>
            <a:r>
              <a:rPr lang="en-GB" sz="1200" dirty="0">
                <a:latin typeface="Arial" panose="020B0604020202020204" pitchFamily="34" charset="0"/>
                <a:cs typeface="Arial" panose="020B0604020202020204" pitchFamily="34" charset="0"/>
              </a:rPr>
              <a:t>→ Tactics: Table time/space for informal meetings/dinner on day Before formal negotiations commence (See also Buckley et al., 2018).</a:t>
            </a:r>
          </a:p>
          <a:p>
            <a:pPr>
              <a:lnSpc>
                <a:spcPct val="110000"/>
              </a:lnSpc>
            </a:pPr>
            <a:r>
              <a:rPr lang="en-GB" sz="1200" dirty="0">
                <a:latin typeface="Arial" panose="020B0604020202020204" pitchFamily="34" charset="0"/>
                <a:cs typeface="Arial" panose="020B0604020202020204" pitchFamily="34" charset="0"/>
              </a:rPr>
              <a:t>Adapt to Hierarchical Structures:</a:t>
            </a:r>
          </a:p>
          <a:p>
            <a:pPr>
              <a:lnSpc>
                <a:spcPct val="110000"/>
              </a:lnSpc>
            </a:pPr>
            <a:r>
              <a:rPr lang="en-GB" sz="1200" dirty="0">
                <a:latin typeface="Arial" panose="020B0604020202020204" pitchFamily="34" charset="0"/>
                <a:cs typeface="Arial" panose="020B0604020202020204" pitchFamily="34" charset="0"/>
              </a:rPr>
              <a:t>Understand that Chinese companies are probably making decisions from the top.</a:t>
            </a:r>
          </a:p>
          <a:p>
            <a:pPr>
              <a:lnSpc>
                <a:spcPct val="110000"/>
              </a:lnSpc>
            </a:pPr>
            <a:r>
              <a:rPr lang="en-GB" sz="1200" dirty="0">
                <a:latin typeface="Arial" panose="020B0604020202020204" pitchFamily="34" charset="0"/>
                <a:cs typeface="Arial" panose="020B0604020202020204" pitchFamily="34" charset="0"/>
              </a:rPr>
              <a:t>→ Approach: Pay respect to the senior level and include people from top-level in UK delegations (Fang, 2018).</a:t>
            </a:r>
          </a:p>
          <a:p>
            <a:pPr>
              <a:lnSpc>
                <a:spcPct val="110000"/>
              </a:lnSpc>
            </a:pPr>
            <a:r>
              <a:rPr lang="en-GB" sz="1200" dirty="0">
                <a:latin typeface="Arial" panose="020B0604020202020204" pitchFamily="34" charset="0"/>
                <a:cs typeface="Arial" panose="020B0604020202020204" pitchFamily="34" charset="0"/>
              </a:rPr>
              <a:t>Practice Patience and Flexibility:</a:t>
            </a:r>
          </a:p>
          <a:p>
            <a:pPr>
              <a:lnSpc>
                <a:spcPct val="110000"/>
              </a:lnSpc>
            </a:pPr>
            <a:r>
              <a:rPr lang="en-GB" sz="1200" dirty="0">
                <a:latin typeface="Arial" panose="020B0604020202020204" pitchFamily="34" charset="0"/>
                <a:cs typeface="Arial" panose="020B0604020202020204" pitchFamily="34" charset="0"/>
              </a:rPr>
              <a:t>The process is longer in China because of the country’s internal consultations and need for consensus.</a:t>
            </a:r>
          </a:p>
          <a:p>
            <a:pPr>
              <a:lnSpc>
                <a:spcPct val="110000"/>
              </a:lnSpc>
            </a:pPr>
            <a:r>
              <a:rPr lang="en-GB" sz="1200" dirty="0">
                <a:latin typeface="Arial" panose="020B0604020202020204" pitchFamily="34" charset="0"/>
                <a:cs typeface="Arial" panose="020B0604020202020204" pitchFamily="34" charset="0"/>
              </a:rPr>
              <a:t>→ Strategy: Do not appeal for quick decisions Seek to demonstrate that they are in the relationship for long-term payoff rather than short-terms gains (</a:t>
            </a:r>
            <a:r>
              <a:rPr lang="en-GB" sz="1200" dirty="0" err="1">
                <a:latin typeface="Arial" panose="020B0604020202020204" pitchFamily="34" charset="0"/>
                <a:cs typeface="Arial" panose="020B0604020202020204" pitchFamily="34" charset="0"/>
              </a:rPr>
              <a:t>Salacuse</a:t>
            </a:r>
            <a:r>
              <a:rPr lang="en-GB" sz="1200" dirty="0">
                <a:latin typeface="Arial" panose="020B0604020202020204" pitchFamily="34" charset="0"/>
                <a:cs typeface="Arial" panose="020B0604020202020204" pitchFamily="34" charset="0"/>
              </a:rPr>
              <a:t>, 2021).</a:t>
            </a:r>
          </a:p>
          <a:p>
            <a:pPr>
              <a:lnSpc>
                <a:spcPct val="110000"/>
              </a:lnSpc>
            </a:pPr>
            <a:r>
              <a:rPr lang="en-GB" sz="1200" dirty="0">
                <a:latin typeface="Arial" panose="020B0604020202020204" pitchFamily="34" charset="0"/>
                <a:cs typeface="Arial" panose="020B0604020202020204" pitchFamily="34" charset="0"/>
              </a:rPr>
              <a:t>Use Culturally Sensitive Communication:</a:t>
            </a:r>
          </a:p>
          <a:p>
            <a:pPr>
              <a:lnSpc>
                <a:spcPct val="110000"/>
              </a:lnSpc>
            </a:pPr>
            <a:r>
              <a:rPr lang="en-GB" sz="1200" dirty="0">
                <a:latin typeface="Arial" panose="020B0604020202020204" pitchFamily="34" charset="0"/>
                <a:cs typeface="Arial" panose="020B0604020202020204" pitchFamily="34" charset="0"/>
              </a:rPr>
              <a:t>Direct or assertive remarks that would be common in the UK can also sometimes come across as rude.</a:t>
            </a:r>
          </a:p>
          <a:p>
            <a:pPr>
              <a:lnSpc>
                <a:spcPct val="110000"/>
              </a:lnSpc>
            </a:pPr>
            <a:r>
              <a:rPr lang="en-GB" sz="1200" dirty="0">
                <a:latin typeface="Arial" panose="020B0604020202020204" pitchFamily="34" charset="0"/>
                <a:cs typeface="Arial" panose="020B0604020202020204" pitchFamily="34" charset="0"/>
              </a:rPr>
              <a:t>→ You want to use softeners like “perhaps” or “we may suggest,” and watch non-verbal cues.</a:t>
            </a:r>
          </a:p>
          <a:p>
            <a:pPr>
              <a:lnSpc>
                <a:spcPct val="110000"/>
              </a:lnSpc>
            </a:pPr>
            <a:r>
              <a:rPr lang="en-GB" sz="1200" dirty="0">
                <a:latin typeface="Arial" panose="020B0604020202020204" pitchFamily="34" charset="0"/>
                <a:cs typeface="Arial" panose="020B0604020202020204" pitchFamily="34" charset="0"/>
              </a:rPr>
              <a:t>Emphasise Mutual Benefits:</a:t>
            </a:r>
          </a:p>
          <a:p>
            <a:pPr>
              <a:lnSpc>
                <a:spcPct val="110000"/>
              </a:lnSpc>
            </a:pPr>
            <a:r>
              <a:rPr lang="en-GB" sz="1200" dirty="0">
                <a:latin typeface="Arial" panose="020B0604020202020204" pitchFamily="34" charset="0"/>
                <a:cs typeface="Arial" panose="020B0604020202020204" pitchFamily="34" charset="0"/>
              </a:rPr>
              <a:t>Chinese negotiators value win-win outcomes. Show off mutual interests, like expanding a market or sharing information.</a:t>
            </a:r>
          </a:p>
          <a:p>
            <a:pPr>
              <a:lnSpc>
                <a:spcPct val="110000"/>
              </a:lnSpc>
            </a:pPr>
            <a:r>
              <a:rPr lang="en-GB" sz="1200" dirty="0">
                <a:latin typeface="Arial" panose="020B0604020202020204" pitchFamily="34" charset="0"/>
                <a:cs typeface="Arial" panose="020B0604020202020204" pitchFamily="34" charset="0"/>
              </a:rPr>
              <a:t>→ Strategy: Present offers in terms of joint victory rather than one-sided victories (Trompenaars, 1998).</a:t>
            </a:r>
          </a:p>
          <a:p>
            <a:pPr>
              <a:lnSpc>
                <a:spcPct val="110000"/>
              </a:lnSpc>
            </a:pPr>
            <a:endParaRPr lang="en-US" sz="1200" dirty="0">
              <a:latin typeface="Arial" panose="020B0604020202020204" pitchFamily="34" charset="0"/>
              <a:cs typeface="Arial" panose="020B0604020202020204" pitchFamily="34" charset="0"/>
            </a:endParaRPr>
          </a:p>
        </p:txBody>
      </p:sp>
      <p:pic>
        <p:nvPicPr>
          <p:cNvPr id="7" name="Graphic 6" descr="Plant">
            <a:extLst>
              <a:ext uri="{FF2B5EF4-FFF2-40B4-BE49-F238E27FC236}">
                <a16:creationId xmlns:a16="http://schemas.microsoft.com/office/drawing/2014/main" id="{A4784129-5E4C-B73E-2AB9-CE8E56B5704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087692" y="1920351"/>
            <a:ext cx="4681506" cy="4681506"/>
          </a:xfrm>
          <a:prstGeom prst="rect">
            <a:avLst/>
          </a:prstGeom>
        </p:spPr>
      </p:pic>
    </p:spTree>
    <p:extLst>
      <p:ext uri="{BB962C8B-B14F-4D97-AF65-F5344CB8AC3E}">
        <p14:creationId xmlns:p14="http://schemas.microsoft.com/office/powerpoint/2010/main" val="6501910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DD1D22E-5996-E45B-92B2-659F701A4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95F57C18-50EA-2AC4-E545-AA0FB8BEE6AD}"/>
              </a:ext>
            </a:extLst>
          </p:cNvPr>
          <p:cNvSpPr>
            <a:spLocks noGrp="1"/>
          </p:cNvSpPr>
          <p:nvPr>
            <p:ph type="title"/>
          </p:nvPr>
        </p:nvSpPr>
        <p:spPr>
          <a:xfrm>
            <a:off x="614679" y="548639"/>
            <a:ext cx="3977640" cy="5719640"/>
          </a:xfrm>
        </p:spPr>
        <p:txBody>
          <a:bodyPr anchor="t">
            <a:normAutofit/>
          </a:bodyPr>
          <a:lstStyle/>
          <a:p>
            <a:r>
              <a:rPr lang="en-GB" dirty="0"/>
              <a:t>Importance of Trust and </a:t>
            </a:r>
            <a:r>
              <a:rPr lang="en-GB" i="1" dirty="0"/>
              <a:t>Guanxi</a:t>
            </a:r>
            <a:endParaRPr lang="en-US" dirty="0"/>
          </a:p>
        </p:txBody>
      </p:sp>
      <p:sp>
        <p:nvSpPr>
          <p:cNvPr id="3" name="Content Placeholder 2">
            <a:extLst>
              <a:ext uri="{FF2B5EF4-FFF2-40B4-BE49-F238E27FC236}">
                <a16:creationId xmlns:a16="http://schemas.microsoft.com/office/drawing/2014/main" id="{8ECBED7D-B08C-39EC-CB56-306222AAFC12}"/>
              </a:ext>
            </a:extLst>
          </p:cNvPr>
          <p:cNvSpPr>
            <a:spLocks noGrp="1"/>
          </p:cNvSpPr>
          <p:nvPr>
            <p:ph idx="1"/>
          </p:nvPr>
        </p:nvSpPr>
        <p:spPr>
          <a:xfrm>
            <a:off x="5041557" y="548639"/>
            <a:ext cx="6535765" cy="5861304"/>
          </a:xfrm>
        </p:spPr>
        <p:txBody>
          <a:bodyPr anchor="t">
            <a:normAutofit/>
          </a:bodyPr>
          <a:lstStyle/>
          <a:p>
            <a:pPr>
              <a:lnSpc>
                <a:spcPct val="110000"/>
              </a:lnSpc>
            </a:pPr>
            <a:r>
              <a:rPr lang="en-GB" sz="1100" dirty="0"/>
              <a:t>Guanxi is a Chinese word that translates as “relationships” or “connections.” It highlights the personal relationships and reciprocal expectations which are deeply ingrained in Chinese business culture (Buckley et al., 2018).</a:t>
            </a:r>
          </a:p>
          <a:p>
            <a:pPr>
              <a:lnSpc>
                <a:spcPct val="110000"/>
              </a:lnSpc>
            </a:pPr>
            <a:r>
              <a:rPr lang="en-GB" sz="1100" dirty="0"/>
              <a:t>Why It Matters:</a:t>
            </a:r>
          </a:p>
          <a:p>
            <a:pPr>
              <a:lnSpc>
                <a:spcPct val="110000"/>
              </a:lnSpc>
            </a:pPr>
            <a:r>
              <a:rPr lang="en-GB" sz="1100" dirty="0"/>
              <a:t>Businesspeople frequently use trust and loyalty, rather than economic logic, in decision making.”</a:t>
            </a:r>
          </a:p>
          <a:p>
            <a:pPr>
              <a:lnSpc>
                <a:spcPct val="110000"/>
              </a:lnSpc>
            </a:pPr>
            <a:r>
              <a:rPr lang="en-GB" sz="1100" dirty="0"/>
              <a:t>Deals, even the most carefully laid out, could go to pieces simply for lack of “guanxi”.</a:t>
            </a:r>
          </a:p>
          <a:p>
            <a:pPr>
              <a:lnSpc>
                <a:spcPct val="110000"/>
              </a:lnSpc>
            </a:pPr>
            <a:r>
              <a:rPr lang="en-GB" sz="1100" dirty="0"/>
              <a:t>It takes time to develop through respect, socializing and assisting in one another – not from a single gathering.</a:t>
            </a:r>
          </a:p>
          <a:p>
            <a:pPr>
              <a:lnSpc>
                <a:spcPct val="110000"/>
              </a:lnSpc>
            </a:pPr>
            <a:r>
              <a:rPr lang="en-GB" sz="1100" dirty="0"/>
              <a:t>Contrast with UK Approach:</a:t>
            </a:r>
          </a:p>
          <a:p>
            <a:pPr>
              <a:lnSpc>
                <a:spcPct val="110000"/>
              </a:lnSpc>
            </a:pPr>
            <a:r>
              <a:rPr lang="en-GB" sz="1100" dirty="0"/>
              <a:t>The UK likes to drive based on “Professionalism, Performance and Written Agreement”.</a:t>
            </a:r>
          </a:p>
          <a:p>
            <a:pPr>
              <a:lnSpc>
                <a:spcPct val="110000"/>
              </a:lnSpc>
            </a:pPr>
            <a:r>
              <a:rPr lang="en-GB" sz="1100" dirty="0"/>
              <a:t>Personal trust sometimes carries more weight in China than a printed contract.</a:t>
            </a:r>
          </a:p>
          <a:p>
            <a:pPr>
              <a:lnSpc>
                <a:spcPct val="110000"/>
              </a:lnSpc>
            </a:pPr>
            <a:r>
              <a:rPr lang="en-GB" sz="1100" dirty="0"/>
              <a:t>Strategic Implication:</a:t>
            </a:r>
          </a:p>
          <a:p>
            <a:pPr>
              <a:lnSpc>
                <a:spcPct val="110000"/>
              </a:lnSpc>
            </a:pPr>
            <a:r>
              <a:rPr lang="en-GB" sz="1100" dirty="0"/>
              <a:t>UK firms have to spend time schmoozing if they want business contracts – face-to-face contact, meals and informal meetings.</a:t>
            </a:r>
          </a:p>
          <a:p>
            <a:pPr>
              <a:lnSpc>
                <a:spcPct val="110000"/>
              </a:lnSpc>
            </a:pPr>
            <a:r>
              <a:rPr lang="en-GB" sz="1100" dirty="0"/>
              <a:t>Sending the same people back and forth at each stage of a negotiation is reinforcing the consistency – we are making progress, there is maintainability.</a:t>
            </a:r>
          </a:p>
          <a:p>
            <a:pPr>
              <a:lnSpc>
                <a:spcPct val="110000"/>
              </a:lnSpc>
            </a:pPr>
            <a:r>
              <a:rPr lang="en-GB" sz="1100" dirty="0"/>
              <a:t>Real-World Example:</a:t>
            </a:r>
          </a:p>
          <a:p>
            <a:pPr>
              <a:lnSpc>
                <a:spcPct val="110000"/>
              </a:lnSpc>
            </a:pPr>
            <a:r>
              <a:rPr lang="en-GB" sz="1100" dirty="0"/>
              <a:t>Many firms in the West that are successful in China have long-term relationships with local stakeholders, even involving themselves to some extent in non-business matters for relationship-making and maintaining (Fang, 2018).</a:t>
            </a:r>
          </a:p>
          <a:p>
            <a:pPr>
              <a:lnSpc>
                <a:spcPct val="110000"/>
              </a:lnSpc>
            </a:pPr>
            <a:endParaRPr lang="en-US" sz="1100" dirty="0"/>
          </a:p>
        </p:txBody>
      </p:sp>
    </p:spTree>
    <p:extLst>
      <p:ext uri="{BB962C8B-B14F-4D97-AF65-F5344CB8AC3E}">
        <p14:creationId xmlns:p14="http://schemas.microsoft.com/office/powerpoint/2010/main" val="35848423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B79CA-1CB8-A133-67D7-E2B7AC1F94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2F18F80F-40A3-1D31-580F-E46F47324D11}"/>
              </a:ext>
            </a:extLst>
          </p:cNvPr>
          <p:cNvSpPr>
            <a:spLocks noGrp="1"/>
          </p:cNvSpPr>
          <p:nvPr>
            <p:ph type="title"/>
          </p:nvPr>
        </p:nvSpPr>
        <p:spPr>
          <a:xfrm>
            <a:off x="614677" y="1039882"/>
            <a:ext cx="4158605" cy="4778235"/>
          </a:xfrm>
        </p:spPr>
        <p:txBody>
          <a:bodyPr anchor="t">
            <a:normAutofit/>
          </a:bodyPr>
          <a:lstStyle/>
          <a:p>
            <a:r>
              <a:rPr lang="en-GB" dirty="0"/>
              <a:t>Cultural Adaptability in Negotiation</a:t>
            </a:r>
            <a:endParaRPr lang="en-US" dirty="0"/>
          </a:p>
        </p:txBody>
      </p:sp>
      <p:sp>
        <p:nvSpPr>
          <p:cNvPr id="3" name="Content Placeholder 2">
            <a:extLst>
              <a:ext uri="{FF2B5EF4-FFF2-40B4-BE49-F238E27FC236}">
                <a16:creationId xmlns:a16="http://schemas.microsoft.com/office/drawing/2014/main" id="{287DD219-E398-ACDB-25CC-82FB2C4B9125}"/>
              </a:ext>
            </a:extLst>
          </p:cNvPr>
          <p:cNvSpPr>
            <a:spLocks noGrp="1"/>
          </p:cNvSpPr>
          <p:nvPr>
            <p:ph idx="1"/>
          </p:nvPr>
        </p:nvSpPr>
        <p:spPr>
          <a:xfrm>
            <a:off x="5532120" y="407773"/>
            <a:ext cx="6144768" cy="6238353"/>
          </a:xfrm>
        </p:spPr>
        <p:txBody>
          <a:bodyPr anchor="t">
            <a:normAutofit/>
          </a:bodyPr>
          <a:lstStyle/>
          <a:p>
            <a:pPr>
              <a:lnSpc>
                <a:spcPct val="110000"/>
              </a:lnSpc>
            </a:pPr>
            <a:r>
              <a:rPr lang="en-GB" sz="1200" dirty="0">
                <a:latin typeface="Arial" panose="020B0604020202020204" pitchFamily="34" charset="0"/>
                <a:cs typeface="Arial" panose="020B0604020202020204" pitchFamily="34" charset="0"/>
              </a:rPr>
              <a:t>Cultural adaptability refers to seniors and level of comfort in modifying behaviour, communication and expectations according to a different culture (Thomas &amp; </a:t>
            </a:r>
            <a:r>
              <a:rPr lang="en-GB" sz="1200" dirty="0" err="1">
                <a:latin typeface="Arial" panose="020B0604020202020204" pitchFamily="34" charset="0"/>
                <a:cs typeface="Arial" panose="020B0604020202020204" pitchFamily="34" charset="0"/>
              </a:rPr>
              <a:t>Inkson</a:t>
            </a:r>
            <a:r>
              <a:rPr lang="en-GB" sz="1200" dirty="0">
                <a:latin typeface="Arial" panose="020B0604020202020204" pitchFamily="34" charset="0"/>
                <a:cs typeface="Arial" panose="020B0604020202020204" pitchFamily="34" charset="0"/>
              </a:rPr>
              <a:t> p. 252).</a:t>
            </a:r>
          </a:p>
          <a:p>
            <a:pPr>
              <a:lnSpc>
                <a:spcPct val="110000"/>
              </a:lnSpc>
            </a:pPr>
            <a:r>
              <a:rPr lang="en-GB" sz="1200" dirty="0">
                <a:latin typeface="Arial" panose="020B0604020202020204" pitchFamily="34" charset="0"/>
                <a:cs typeface="Arial" panose="020B0604020202020204" pitchFamily="34" charset="0"/>
              </a:rPr>
              <a:t>Why It’s So Important in UK–China Negotiations:</a:t>
            </a:r>
          </a:p>
          <a:p>
            <a:pPr>
              <a:lnSpc>
                <a:spcPct val="110000"/>
              </a:lnSpc>
            </a:pPr>
            <a:r>
              <a:rPr lang="en-GB" sz="1200" dirty="0">
                <a:latin typeface="Arial" panose="020B0604020202020204" pitchFamily="34" charset="0"/>
                <a:cs typeface="Arial" panose="020B0604020202020204" pitchFamily="34" charset="0"/>
              </a:rPr>
              <a:t>Metaphorically, speaking in Chinese, thinking politely allows you to show respect and earn trust from the other party.</a:t>
            </a:r>
          </a:p>
          <a:p>
            <a:pPr>
              <a:lnSpc>
                <a:spcPct val="110000"/>
              </a:lnSpc>
            </a:pPr>
            <a:r>
              <a:rPr lang="en-GB" sz="1200" dirty="0">
                <a:latin typeface="Arial" panose="020B0604020202020204" pitchFamily="34" charset="0"/>
                <a:cs typeface="Arial" panose="020B0604020202020204" pitchFamily="34" charset="0"/>
              </a:rPr>
              <a:t>Rigidity or cultural insensitivity may cause offense, failed negotiations and lost business.</a:t>
            </a:r>
          </a:p>
          <a:p>
            <a:pPr>
              <a:lnSpc>
                <a:spcPct val="110000"/>
              </a:lnSpc>
            </a:pPr>
            <a:r>
              <a:rPr lang="en-GB" sz="1200" dirty="0">
                <a:latin typeface="Arial" panose="020B0604020202020204" pitchFamily="34" charset="0"/>
                <a:cs typeface="Arial" panose="020B0604020202020204" pitchFamily="34" charset="0"/>
              </a:rPr>
              <a:t>Key Adaptive Behaviours:</a:t>
            </a:r>
          </a:p>
          <a:p>
            <a:pPr>
              <a:lnSpc>
                <a:spcPct val="110000"/>
              </a:lnSpc>
            </a:pPr>
            <a:r>
              <a:rPr lang="en-GB" sz="1200" dirty="0">
                <a:latin typeface="Arial" panose="020B0604020202020204" pitchFamily="34" charset="0"/>
                <a:cs typeface="Arial" panose="020B0604020202020204" pitchFamily="34" charset="0"/>
              </a:rPr>
              <a:t>Flex Communication Style: Speak politely- avoid arguing; leave time for pauses and silence.</a:t>
            </a:r>
          </a:p>
          <a:p>
            <a:pPr>
              <a:lnSpc>
                <a:spcPct val="110000"/>
              </a:lnSpc>
            </a:pPr>
            <a:r>
              <a:rPr lang="en-GB" sz="1200" dirty="0">
                <a:latin typeface="Arial" panose="020B0604020202020204" pitchFamily="34" charset="0"/>
                <a:cs typeface="Arial" panose="020B0604020202020204" pitchFamily="34" charset="0"/>
              </a:rPr>
              <a:t>Demonstrate Long-Term Commitment: Many Chinese partners want long relationships, not a one-off win.</a:t>
            </a:r>
          </a:p>
          <a:p>
            <a:pPr>
              <a:lnSpc>
                <a:spcPct val="110000"/>
              </a:lnSpc>
            </a:pPr>
            <a:r>
              <a:rPr lang="en-GB" sz="1200" dirty="0">
                <a:latin typeface="Arial" panose="020B0604020202020204" pitchFamily="34" charset="0"/>
                <a:cs typeface="Arial" panose="020B0604020202020204" pitchFamily="34" charset="0"/>
              </a:rPr>
              <a:t>Observe Hierarchy: Acknowledge the seniors and seek consensus before moving or adopting an action.</a:t>
            </a:r>
          </a:p>
          <a:p>
            <a:pPr>
              <a:lnSpc>
                <a:spcPct val="110000"/>
              </a:lnSpc>
            </a:pPr>
            <a:r>
              <a:rPr lang="en-GB" sz="1200" dirty="0">
                <a:latin typeface="Arial" panose="020B0604020202020204" pitchFamily="34" charset="0"/>
                <a:cs typeface="Arial" panose="020B0604020202020204" pitchFamily="34" charset="0"/>
              </a:rPr>
              <a:t>Cultural Intelligence (CQ):</a:t>
            </a:r>
          </a:p>
          <a:p>
            <a:pPr>
              <a:lnSpc>
                <a:spcPct val="110000"/>
              </a:lnSpc>
            </a:pPr>
            <a:r>
              <a:rPr lang="en-GB" sz="1200" dirty="0">
                <a:latin typeface="Arial" panose="020B0604020202020204" pitchFamily="34" charset="0"/>
                <a:cs typeface="Arial" panose="020B0604020202020204" pitchFamily="34" charset="0"/>
              </a:rPr>
              <a:t>CQ: can relate and work effectively in culturally diverse situations. This mechanism is cognitive, emotional and behavioural accommodation (Earley &amp; Ang, 2003).</a:t>
            </a:r>
          </a:p>
          <a:p>
            <a:pPr>
              <a:lnSpc>
                <a:spcPct val="110000"/>
              </a:lnSpc>
            </a:pPr>
            <a:r>
              <a:rPr lang="en-GB" sz="1200" dirty="0">
                <a:latin typeface="Arial" panose="020B0604020202020204" pitchFamily="34" charset="0"/>
                <a:cs typeface="Arial" panose="020B0604020202020204" pitchFamily="34" charset="0"/>
              </a:rPr>
              <a:t>→ UK negotiators with high CQ can pick up on subtle signals, not create misunderstandings and adapt strategies to cultural expectations.</a:t>
            </a:r>
          </a:p>
          <a:p>
            <a:pPr>
              <a:lnSpc>
                <a:spcPct val="110000"/>
              </a:lnSpc>
            </a:pPr>
            <a:r>
              <a:rPr lang="en-GB" sz="1200" dirty="0">
                <a:latin typeface="Arial" panose="020B0604020202020204" pitchFamily="34" charset="0"/>
                <a:cs typeface="Arial" panose="020B0604020202020204" pitchFamily="34" charset="0"/>
              </a:rPr>
              <a:t>Outcome:</a:t>
            </a:r>
          </a:p>
          <a:p>
            <a:pPr>
              <a:lnSpc>
                <a:spcPct val="110000"/>
              </a:lnSpc>
            </a:pPr>
            <a:r>
              <a:rPr lang="en-GB" sz="1200" dirty="0">
                <a:latin typeface="Arial" panose="020B0604020202020204" pitchFamily="34" charset="0"/>
                <a:cs typeface="Arial" panose="020B0604020202020204" pitchFamily="34" charset="0"/>
              </a:rPr>
              <a:t>Flexibility increases trust and the ability to cooperate, leading towards more successful results in cross-cultural partnerships.</a:t>
            </a:r>
          </a:p>
        </p:txBody>
      </p:sp>
    </p:spTree>
    <p:extLst>
      <p:ext uri="{BB962C8B-B14F-4D97-AF65-F5344CB8AC3E}">
        <p14:creationId xmlns:p14="http://schemas.microsoft.com/office/powerpoint/2010/main" val="9863023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ACA6F80-D392-A64E-3CF8-F28F1CCEE6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966633-1321-6E96-218A-4CB588C4825C}"/>
              </a:ext>
            </a:extLst>
          </p:cNvPr>
          <p:cNvSpPr>
            <a:spLocks noGrp="1"/>
          </p:cNvSpPr>
          <p:nvPr>
            <p:ph type="title"/>
          </p:nvPr>
        </p:nvSpPr>
        <p:spPr>
          <a:xfrm>
            <a:off x="614679" y="548640"/>
            <a:ext cx="4779572" cy="2067705"/>
          </a:xfrm>
        </p:spPr>
        <p:txBody>
          <a:bodyPr anchor="t">
            <a:normAutofit/>
          </a:bodyPr>
          <a:lstStyle/>
          <a:p>
            <a:r>
              <a:rPr lang="en-GB" dirty="0"/>
              <a:t>Conclusion and Recommendations</a:t>
            </a:r>
            <a:endParaRPr lang="en-US" dirty="0"/>
          </a:p>
        </p:txBody>
      </p:sp>
      <p:pic>
        <p:nvPicPr>
          <p:cNvPr id="7" name="Graphic 6" descr="Play">
            <a:extLst>
              <a:ext uri="{FF2B5EF4-FFF2-40B4-BE49-F238E27FC236}">
                <a16:creationId xmlns:a16="http://schemas.microsoft.com/office/drawing/2014/main" id="{F279EF82-E920-E0B3-A64D-6F3E96C5038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31520" y="2976281"/>
            <a:ext cx="3333077" cy="3333077"/>
          </a:xfrm>
          <a:prstGeom prst="rect">
            <a:avLst/>
          </a:prstGeom>
        </p:spPr>
      </p:pic>
      <p:sp>
        <p:nvSpPr>
          <p:cNvPr id="3" name="Content Placeholder 2">
            <a:extLst>
              <a:ext uri="{FF2B5EF4-FFF2-40B4-BE49-F238E27FC236}">
                <a16:creationId xmlns:a16="http://schemas.microsoft.com/office/drawing/2014/main" id="{B8E720C5-B1DD-DD5A-FE26-5E42423BB92F}"/>
              </a:ext>
            </a:extLst>
          </p:cNvPr>
          <p:cNvSpPr>
            <a:spLocks noGrp="1"/>
          </p:cNvSpPr>
          <p:nvPr>
            <p:ph idx="1"/>
          </p:nvPr>
        </p:nvSpPr>
        <p:spPr>
          <a:xfrm>
            <a:off x="5634681" y="548638"/>
            <a:ext cx="5942640" cy="6049870"/>
          </a:xfrm>
        </p:spPr>
        <p:txBody>
          <a:bodyPr anchor="t">
            <a:normAutofit/>
          </a:bodyPr>
          <a:lstStyle/>
          <a:p>
            <a:pPr>
              <a:lnSpc>
                <a:spcPct val="110000"/>
              </a:lnSpc>
            </a:pPr>
            <a:r>
              <a:rPr lang="en-GB" sz="1100" b="1" dirty="0">
                <a:latin typeface="Arial" panose="020B0604020202020204" pitchFamily="34" charset="0"/>
                <a:cs typeface="Arial" panose="020B0604020202020204" pitchFamily="34" charset="0"/>
              </a:rPr>
              <a:t>Conclusion:</a:t>
            </a:r>
          </a:p>
          <a:p>
            <a:pPr>
              <a:lnSpc>
                <a:spcPct val="110000"/>
              </a:lnSpc>
            </a:pPr>
            <a:r>
              <a:rPr lang="en-GB" sz="1100" dirty="0">
                <a:latin typeface="Arial" panose="020B0604020202020204" pitchFamily="34" charset="0"/>
                <a:cs typeface="Arial" panose="020B0604020202020204" pitchFamily="34" charset="0"/>
              </a:rPr>
              <a:t>To help steer a strategic UK-China partnership, we need more than business credentials it’s about deep cultural understanding. Disparities in communication, authority and relationship expectations are likely to have considerable implications for negotiation processes. It is important to understand and respond in kind with these cultural dynamics, the latter are essential for establishing trust and formulating agreement.</a:t>
            </a:r>
          </a:p>
          <a:p>
            <a:pPr>
              <a:lnSpc>
                <a:spcPct val="110000"/>
              </a:lnSpc>
            </a:pPr>
            <a:r>
              <a:rPr lang="en-GB" sz="1100" b="1" dirty="0">
                <a:latin typeface="Arial" panose="020B0604020202020204" pitchFamily="34" charset="0"/>
                <a:cs typeface="Arial" panose="020B0604020202020204" pitchFamily="34" charset="0"/>
              </a:rPr>
              <a:t>Recommendations for Success:</a:t>
            </a:r>
          </a:p>
          <a:p>
            <a:pPr>
              <a:lnSpc>
                <a:spcPct val="110000"/>
              </a:lnSpc>
            </a:pPr>
            <a:r>
              <a:rPr lang="en-GB" sz="1100" dirty="0">
                <a:latin typeface="Arial" panose="020B0604020202020204" pitchFamily="34" charset="0"/>
                <a:cs typeface="Arial" panose="020B0604020202020204" pitchFamily="34" charset="0"/>
              </a:rPr>
              <a:t>Prioritise Relationship-Building:</a:t>
            </a:r>
          </a:p>
          <a:p>
            <a:pPr>
              <a:lnSpc>
                <a:spcPct val="110000"/>
              </a:lnSpc>
            </a:pPr>
            <a:r>
              <a:rPr lang="en-GB" sz="1100" dirty="0">
                <a:latin typeface="Arial" panose="020B0604020202020204" pitchFamily="34" charset="0"/>
                <a:cs typeface="Arial" panose="020B0604020202020204" pitchFamily="34" charset="0"/>
              </a:rPr>
              <a:t>Spend time building guanxi before negotiating any formal deals. Profit follows trust before contracts in China (Buckley et al., 2018).</a:t>
            </a:r>
          </a:p>
          <a:p>
            <a:pPr>
              <a:lnSpc>
                <a:spcPct val="110000"/>
              </a:lnSpc>
            </a:pPr>
            <a:r>
              <a:rPr lang="en-GB" sz="1100" dirty="0">
                <a:latin typeface="Arial" panose="020B0604020202020204" pitchFamily="34" charset="0"/>
                <a:cs typeface="Arial" panose="020B0604020202020204" pitchFamily="34" charset="0"/>
              </a:rPr>
              <a:t>Cultural Training for UK Staff:</a:t>
            </a:r>
          </a:p>
          <a:p>
            <a:pPr>
              <a:lnSpc>
                <a:spcPct val="110000"/>
              </a:lnSpc>
            </a:pPr>
            <a:r>
              <a:rPr lang="en-GB" sz="1100" dirty="0">
                <a:latin typeface="Arial" panose="020B0604020202020204" pitchFamily="34" charset="0"/>
                <a:cs typeface="Arial" panose="020B0604020202020204" pitchFamily="34" charset="0"/>
              </a:rPr>
              <a:t>Introduce intercultural communication skills training to increase cultural intelligence and minimize cross-cultural misunderstandings (Earley &amp; Ang, 2003).</a:t>
            </a:r>
          </a:p>
          <a:p>
            <a:pPr>
              <a:lnSpc>
                <a:spcPct val="110000"/>
              </a:lnSpc>
            </a:pPr>
            <a:r>
              <a:rPr lang="en-GB" sz="1100" dirty="0">
                <a:latin typeface="Arial" panose="020B0604020202020204" pitchFamily="34" charset="0"/>
                <a:cs typeface="Arial" panose="020B0604020202020204" pitchFamily="34" charset="0"/>
              </a:rPr>
              <a:t>Adjust Communication Approach:</a:t>
            </a:r>
          </a:p>
          <a:p>
            <a:pPr>
              <a:lnSpc>
                <a:spcPct val="110000"/>
              </a:lnSpc>
            </a:pPr>
            <a:r>
              <a:rPr lang="en-GB" sz="1100" dirty="0">
                <a:latin typeface="Arial" panose="020B0604020202020204" pitchFamily="34" charset="0"/>
                <a:cs typeface="Arial" panose="020B0604020202020204" pitchFamily="34" charset="0"/>
              </a:rPr>
              <a:t>Treat them in a gracious, peripheral manner without being blunt or confrontational to match China’s high-context communication style (Hall, 1976).</a:t>
            </a:r>
          </a:p>
          <a:p>
            <a:pPr>
              <a:lnSpc>
                <a:spcPct val="110000"/>
              </a:lnSpc>
            </a:pPr>
            <a:r>
              <a:rPr lang="en-GB" sz="1100" dirty="0">
                <a:latin typeface="Arial" panose="020B0604020202020204" pitchFamily="34" charset="0"/>
                <a:cs typeface="Arial" panose="020B0604020202020204" pitchFamily="34" charset="0"/>
              </a:rPr>
              <a:t>Demonstrate Long-Term Commitment:</a:t>
            </a:r>
          </a:p>
          <a:p>
            <a:pPr>
              <a:lnSpc>
                <a:spcPct val="110000"/>
              </a:lnSpc>
            </a:pPr>
            <a:r>
              <a:rPr lang="en-GB" sz="1100" dirty="0">
                <a:latin typeface="Arial" panose="020B0604020202020204" pitchFamily="34" charset="0"/>
                <a:cs typeface="Arial" panose="020B0604020202020204" pitchFamily="34" charset="0"/>
              </a:rPr>
              <a:t>Avoid short-term thinking. Highlight common vision, sustainable collaboration and mutual benefits (Trompenaars &amp; Hampden-Turner, 2020).</a:t>
            </a:r>
          </a:p>
          <a:p>
            <a:pPr>
              <a:lnSpc>
                <a:spcPct val="110000"/>
              </a:lnSpc>
            </a:pPr>
            <a:r>
              <a:rPr lang="en-GB" sz="1100" dirty="0">
                <a:latin typeface="Arial" panose="020B0604020202020204" pitchFamily="34" charset="0"/>
                <a:cs typeface="Arial" panose="020B0604020202020204" pitchFamily="34" charset="0"/>
              </a:rPr>
              <a:t>Final Thought:</a:t>
            </a:r>
          </a:p>
          <a:p>
            <a:pPr>
              <a:lnSpc>
                <a:spcPct val="110000"/>
              </a:lnSpc>
            </a:pPr>
            <a:r>
              <a:rPr lang="en-GB" sz="1100" dirty="0">
                <a:latin typeface="Arial" panose="020B0604020202020204" pitchFamily="34" charset="0"/>
                <a:cs typeface="Arial" panose="020B0604020202020204" pitchFamily="34" charset="0"/>
              </a:rPr>
              <a:t>Cultural competency is no longer a choice — it’s an advantage in the competitive world of global business negotiations.</a:t>
            </a:r>
          </a:p>
          <a:p>
            <a:pPr>
              <a:lnSpc>
                <a:spcPct val="110000"/>
              </a:lnSpc>
            </a:pPr>
            <a:endParaRPr lang="en-US"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077532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ACA6F80-D392-A64E-3CF8-F28F1CCEE6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11CD48-3324-E8F7-2A8A-812E5F24D9DE}"/>
              </a:ext>
            </a:extLst>
          </p:cNvPr>
          <p:cNvSpPr>
            <a:spLocks noGrp="1"/>
          </p:cNvSpPr>
          <p:nvPr>
            <p:ph type="title"/>
          </p:nvPr>
        </p:nvSpPr>
        <p:spPr>
          <a:xfrm>
            <a:off x="614679" y="548640"/>
            <a:ext cx="4779572" cy="2067705"/>
          </a:xfrm>
        </p:spPr>
        <p:txBody>
          <a:bodyPr anchor="t">
            <a:normAutofit/>
          </a:bodyPr>
          <a:lstStyle/>
          <a:p>
            <a:r>
              <a:rPr lang="en-GB" dirty="0"/>
              <a:t>Reference </a:t>
            </a:r>
            <a:endParaRPr lang="en-US" dirty="0"/>
          </a:p>
        </p:txBody>
      </p:sp>
      <p:pic>
        <p:nvPicPr>
          <p:cNvPr id="7" name="Graphic 6" descr="Programmer">
            <a:extLst>
              <a:ext uri="{FF2B5EF4-FFF2-40B4-BE49-F238E27FC236}">
                <a16:creationId xmlns:a16="http://schemas.microsoft.com/office/drawing/2014/main" id="{F1D3C756-1B41-FCA5-DD4F-42F0380D897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31520" y="2976281"/>
            <a:ext cx="3333077" cy="3333077"/>
          </a:xfrm>
          <a:prstGeom prst="rect">
            <a:avLst/>
          </a:prstGeom>
        </p:spPr>
      </p:pic>
      <p:sp>
        <p:nvSpPr>
          <p:cNvPr id="3" name="Content Placeholder 2">
            <a:extLst>
              <a:ext uri="{FF2B5EF4-FFF2-40B4-BE49-F238E27FC236}">
                <a16:creationId xmlns:a16="http://schemas.microsoft.com/office/drawing/2014/main" id="{ED9D7A7F-BAB9-00E0-E358-5BF6AA8B691F}"/>
              </a:ext>
            </a:extLst>
          </p:cNvPr>
          <p:cNvSpPr>
            <a:spLocks noGrp="1"/>
          </p:cNvSpPr>
          <p:nvPr>
            <p:ph idx="1"/>
          </p:nvPr>
        </p:nvSpPr>
        <p:spPr>
          <a:xfrm>
            <a:off x="4955059" y="548638"/>
            <a:ext cx="6622262" cy="6000443"/>
          </a:xfrm>
        </p:spPr>
        <p:txBody>
          <a:bodyPr anchor="t">
            <a:normAutofit/>
          </a:bodyPr>
          <a:lstStyle/>
          <a:p>
            <a:pPr>
              <a:lnSpc>
                <a:spcPct val="110000"/>
              </a:lnSpc>
            </a:pPr>
            <a:r>
              <a:rPr lang="en-GB" sz="900" dirty="0"/>
              <a:t>Buckley, P. J., Clegg, J., &amp; Tan, H. (2018) </a:t>
            </a:r>
            <a:r>
              <a:rPr lang="en-GB" sz="900" i="1" dirty="0"/>
              <a:t>Guanxi and International Business</a:t>
            </a:r>
            <a:r>
              <a:rPr lang="en-GB" sz="900" dirty="0"/>
              <a:t>. Journal of International Business Studies, 49(3), pp. 539–562.</a:t>
            </a:r>
          </a:p>
          <a:p>
            <a:pPr>
              <a:lnSpc>
                <a:spcPct val="110000"/>
              </a:lnSpc>
            </a:pPr>
            <a:r>
              <a:rPr lang="en-GB" sz="900" dirty="0"/>
              <a:t>Chen, G.M., </a:t>
            </a:r>
            <a:r>
              <a:rPr lang="en-GB" sz="900" dirty="0" err="1"/>
              <a:t>Starosta</a:t>
            </a:r>
            <a:r>
              <a:rPr lang="en-GB" sz="900" dirty="0"/>
              <a:t>, W.J., &amp; Deng, L. (2021) </a:t>
            </a:r>
            <a:r>
              <a:rPr lang="en-GB" sz="900" i="1" dirty="0"/>
              <a:t>Intercultural Communication Competence: A Synthesis</a:t>
            </a:r>
            <a:r>
              <a:rPr lang="en-GB" sz="900" dirty="0"/>
              <a:t>. Routledge.</a:t>
            </a:r>
          </a:p>
          <a:p>
            <a:pPr>
              <a:lnSpc>
                <a:spcPct val="110000"/>
              </a:lnSpc>
            </a:pPr>
            <a:r>
              <a:rPr lang="en-GB" sz="900" dirty="0"/>
              <a:t>Earley, P.C. and Ang, S. (2003) </a:t>
            </a:r>
            <a:r>
              <a:rPr lang="en-GB" sz="900" i="1" dirty="0"/>
              <a:t>Cultural Intelligence: Individual Interactions Across Cultures</a:t>
            </a:r>
            <a:r>
              <a:rPr lang="en-GB" sz="900" dirty="0"/>
              <a:t>. Stanford University Press.</a:t>
            </a:r>
          </a:p>
          <a:p>
            <a:pPr>
              <a:lnSpc>
                <a:spcPct val="110000"/>
              </a:lnSpc>
            </a:pPr>
            <a:r>
              <a:rPr lang="en-GB" sz="900" dirty="0"/>
              <a:t>Fang, T. (2018) ‘Chinese Business Negotiating Style Revisited’, </a:t>
            </a:r>
            <a:r>
              <a:rPr lang="en-GB" sz="900" i="1" dirty="0"/>
              <a:t>International Journal of Business Communication</a:t>
            </a:r>
            <a:r>
              <a:rPr lang="en-GB" sz="900" dirty="0"/>
              <a:t>, 55(1), pp. 69–87.</a:t>
            </a:r>
          </a:p>
          <a:p>
            <a:pPr>
              <a:lnSpc>
                <a:spcPct val="110000"/>
              </a:lnSpc>
            </a:pPr>
            <a:r>
              <a:rPr lang="en-GB" sz="900" dirty="0"/>
              <a:t>Hall, E.T. (1976) </a:t>
            </a:r>
            <a:r>
              <a:rPr lang="en-GB" sz="900" i="1" dirty="0"/>
              <a:t>Beyond Culture</a:t>
            </a:r>
            <a:r>
              <a:rPr lang="en-GB" sz="900" dirty="0"/>
              <a:t>. New York: Anchor Books.</a:t>
            </a:r>
          </a:p>
          <a:p>
            <a:pPr>
              <a:lnSpc>
                <a:spcPct val="110000"/>
              </a:lnSpc>
            </a:pPr>
            <a:r>
              <a:rPr lang="en-GB" sz="900" dirty="0"/>
              <a:t>Hofstede, G. (2011) ‘</a:t>
            </a:r>
            <a:r>
              <a:rPr lang="en-GB" sz="900" dirty="0" err="1"/>
              <a:t>Dimensionalizing</a:t>
            </a:r>
            <a:r>
              <a:rPr lang="en-GB" sz="900" dirty="0"/>
              <a:t> Cultures: The Hofstede Model in Context’, </a:t>
            </a:r>
            <a:r>
              <a:rPr lang="en-GB" sz="900" i="1" dirty="0"/>
              <a:t>Online Readings in Psychology and Culture</a:t>
            </a:r>
            <a:r>
              <a:rPr lang="en-GB" sz="900" dirty="0"/>
              <a:t>, 2(1), pp. 1–26.</a:t>
            </a:r>
          </a:p>
          <a:p>
            <a:pPr>
              <a:lnSpc>
                <a:spcPct val="110000"/>
              </a:lnSpc>
            </a:pPr>
            <a:r>
              <a:rPr lang="en-GB" sz="900" dirty="0"/>
              <a:t>Hofstede Insights (2023) </a:t>
            </a:r>
            <a:r>
              <a:rPr lang="en-GB" sz="900" i="1" dirty="0"/>
              <a:t>Country Comparison: UK and China</a:t>
            </a:r>
            <a:r>
              <a:rPr lang="en-GB" sz="900" dirty="0"/>
              <a:t>. Available at: https://</a:t>
            </a:r>
            <a:r>
              <a:rPr lang="en-GB" sz="900" dirty="0" err="1"/>
              <a:t>www.hofstede-insights.com</a:t>
            </a:r>
            <a:r>
              <a:rPr lang="en-GB" sz="900" dirty="0"/>
              <a:t> (Accessed: 27 July 2025).</a:t>
            </a:r>
          </a:p>
          <a:p>
            <a:pPr>
              <a:lnSpc>
                <a:spcPct val="110000"/>
              </a:lnSpc>
            </a:pPr>
            <a:r>
              <a:rPr lang="en-GB" sz="900" dirty="0"/>
              <a:t>Minkov, M. and Hofstede, G. (2012) </a:t>
            </a:r>
            <a:r>
              <a:rPr lang="en-GB" sz="900" i="1" dirty="0"/>
              <a:t>Cross-Cultural Analysis: The Science and Art of Comparing the World's Modern Societies and Their Cultures</a:t>
            </a:r>
            <a:r>
              <a:rPr lang="en-GB" sz="900" dirty="0"/>
              <a:t>. Sage Publications.</a:t>
            </a:r>
          </a:p>
          <a:p>
            <a:pPr>
              <a:lnSpc>
                <a:spcPct val="110000"/>
              </a:lnSpc>
            </a:pPr>
            <a:r>
              <a:rPr lang="en-GB" sz="900" dirty="0" err="1"/>
              <a:t>Salacuse</a:t>
            </a:r>
            <a:r>
              <a:rPr lang="en-GB" sz="900" dirty="0"/>
              <a:t>, J.W. (2021) </a:t>
            </a:r>
            <a:r>
              <a:rPr lang="en-GB" sz="900" i="1" dirty="0"/>
              <a:t>Negotiating Life: Secrets for Everyday Diplomacy and Deal Making</a:t>
            </a:r>
            <a:r>
              <a:rPr lang="en-GB" sz="900" dirty="0"/>
              <a:t>. Palgrave Macmillan.</a:t>
            </a:r>
          </a:p>
          <a:p>
            <a:pPr>
              <a:lnSpc>
                <a:spcPct val="110000"/>
              </a:lnSpc>
            </a:pPr>
            <a:r>
              <a:rPr lang="en-GB" sz="900" dirty="0"/>
              <a:t>Spencer-Oatey, H. (2012) </a:t>
            </a:r>
            <a:r>
              <a:rPr lang="en-GB" sz="900" i="1" dirty="0"/>
              <a:t>What is Culture? A Compilation of Quotations</a:t>
            </a:r>
            <a:r>
              <a:rPr lang="en-GB" sz="900" dirty="0"/>
              <a:t>. </a:t>
            </a:r>
            <a:r>
              <a:rPr lang="en-GB" sz="900" dirty="0" err="1"/>
              <a:t>GlobalPAD</a:t>
            </a:r>
            <a:r>
              <a:rPr lang="en-GB" sz="900" dirty="0"/>
              <a:t> Core Concepts. Available at: https://</a:t>
            </a:r>
            <a:r>
              <a:rPr lang="en-GB" sz="900" dirty="0" err="1"/>
              <a:t>warwick.ac.uk</a:t>
            </a:r>
            <a:r>
              <a:rPr lang="en-GB" sz="900" dirty="0"/>
              <a:t>/</a:t>
            </a:r>
            <a:r>
              <a:rPr lang="en-GB" sz="900" dirty="0" err="1"/>
              <a:t>globalpadintercultural</a:t>
            </a:r>
            <a:r>
              <a:rPr lang="en-GB" sz="900" dirty="0"/>
              <a:t> (Accessed: 25 July 2025).</a:t>
            </a:r>
          </a:p>
          <a:p>
            <a:pPr>
              <a:lnSpc>
                <a:spcPct val="110000"/>
              </a:lnSpc>
            </a:pPr>
            <a:r>
              <a:rPr lang="en-GB" sz="900" dirty="0"/>
              <a:t>Thomas, D.C. and </a:t>
            </a:r>
            <a:r>
              <a:rPr lang="en-GB" sz="900" dirty="0" err="1"/>
              <a:t>Inkson</a:t>
            </a:r>
            <a:r>
              <a:rPr lang="en-GB" sz="900" dirty="0"/>
              <a:t>, K. (2017) </a:t>
            </a:r>
            <a:r>
              <a:rPr lang="en-GB" sz="900" i="1" dirty="0"/>
              <a:t>Cultural Intelligence: Surviving and Thriving in the Global Village</a:t>
            </a:r>
            <a:r>
              <a:rPr lang="en-GB" sz="900" dirty="0"/>
              <a:t>. 3rd </a:t>
            </a:r>
            <a:r>
              <a:rPr lang="en-GB" sz="900" dirty="0" err="1"/>
              <a:t>edn</a:t>
            </a:r>
            <a:r>
              <a:rPr lang="en-GB" sz="900" dirty="0"/>
              <a:t>. Berrett-Koehler Publishers.</a:t>
            </a:r>
          </a:p>
          <a:p>
            <a:pPr>
              <a:lnSpc>
                <a:spcPct val="110000"/>
              </a:lnSpc>
            </a:pPr>
            <a:r>
              <a:rPr lang="en-GB" sz="900" dirty="0"/>
              <a:t>Ting-Toomey, S. (2020) </a:t>
            </a:r>
            <a:r>
              <a:rPr lang="en-GB" sz="900" i="1" dirty="0"/>
              <a:t>Communicating Across Cultures</a:t>
            </a:r>
            <a:r>
              <a:rPr lang="en-GB" sz="900" dirty="0"/>
              <a:t>. 2nd </a:t>
            </a:r>
            <a:r>
              <a:rPr lang="en-GB" sz="900" dirty="0" err="1"/>
              <a:t>edn</a:t>
            </a:r>
            <a:r>
              <a:rPr lang="en-GB" sz="900" dirty="0"/>
              <a:t>. Guilford Press.</a:t>
            </a:r>
          </a:p>
          <a:p>
            <a:pPr>
              <a:lnSpc>
                <a:spcPct val="110000"/>
              </a:lnSpc>
            </a:pPr>
            <a:r>
              <a:rPr lang="en-GB" sz="900" dirty="0"/>
              <a:t>Trompenaars, F. and Hampden-Turner, C. (2020) </a:t>
            </a:r>
            <a:r>
              <a:rPr lang="en-GB" sz="900" i="1" dirty="0"/>
              <a:t>Riding the Waves of Culture: Understanding Diversity in Global Business</a:t>
            </a:r>
            <a:r>
              <a:rPr lang="en-GB" sz="900" dirty="0"/>
              <a:t>. 4th </a:t>
            </a:r>
            <a:r>
              <a:rPr lang="en-GB" sz="900" dirty="0" err="1"/>
              <a:t>edn</a:t>
            </a:r>
            <a:r>
              <a:rPr lang="en-GB" sz="900" dirty="0"/>
              <a:t>. McGraw-Hill.</a:t>
            </a:r>
          </a:p>
          <a:p>
            <a:pPr>
              <a:lnSpc>
                <a:spcPct val="110000"/>
              </a:lnSpc>
            </a:pPr>
            <a:endParaRPr lang="en-US" sz="900" dirty="0"/>
          </a:p>
        </p:txBody>
      </p:sp>
    </p:spTree>
    <p:extLst>
      <p:ext uri="{BB962C8B-B14F-4D97-AF65-F5344CB8AC3E}">
        <p14:creationId xmlns:p14="http://schemas.microsoft.com/office/powerpoint/2010/main" val="1440378609"/>
      </p:ext>
    </p:extLst>
  </p:cSld>
  <p:clrMapOvr>
    <a:masterClrMapping/>
  </p:clrMapOvr>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24</TotalTime>
  <Words>2223</Words>
  <Application>Microsoft Macintosh PowerPoint</Application>
  <PresentationFormat>Widescreen</PresentationFormat>
  <Paragraphs>140</Paragraphs>
  <Slides>11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Aptos</vt:lpstr>
      <vt:lpstr>Arial</vt:lpstr>
      <vt:lpstr>Neue Haas Grotesk Text Pro</vt:lpstr>
      <vt:lpstr>VanillaVTI</vt:lpstr>
      <vt:lpstr>LCBB6001 International Business Communications </vt:lpstr>
      <vt:lpstr>Presentation Outline</vt:lpstr>
      <vt:lpstr>What is Culture?</vt:lpstr>
      <vt:lpstr>Hofstede’s Cultural Dimensions Theory</vt:lpstr>
      <vt:lpstr>Cultural Challenges to Overcome in UK–China Negotiations</vt:lpstr>
      <vt:lpstr>High-Context vs Low-Context Communication</vt:lpstr>
      <vt:lpstr>Negotiation Strategies for Success</vt:lpstr>
      <vt:lpstr>Importance of Trust and Guanxi</vt:lpstr>
      <vt:lpstr>Cultural Adaptability in Negotiation</vt:lpstr>
      <vt:lpstr>Conclusion and Recommendations</vt:lpstr>
      <vt:lpstr>Reference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Microsoft Office User</dc:creator>
  <cp:lastModifiedBy>Microsoft Office User</cp:lastModifiedBy>
  <cp:revision>1</cp:revision>
  <dcterms:created xsi:type="dcterms:W3CDTF">2025-08-01T13:33:37Z</dcterms:created>
  <dcterms:modified xsi:type="dcterms:W3CDTF">2025-08-01T13:58:33Z</dcterms:modified>
</cp:coreProperties>
</file>